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1156995" y="5010539"/>
            <a:ext cx="8285583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C4EE5-DEAA-51BA-B374-32279C2C8E36}"/>
              </a:ext>
            </a:extLst>
          </p:cNvPr>
          <p:cNvSpPr/>
          <p:nvPr/>
        </p:nvSpPr>
        <p:spPr>
          <a:xfrm>
            <a:off x="5719665" y="83976"/>
            <a:ext cx="335902" cy="668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8D92-E0E8-650C-F1C2-76A5C916C52B}"/>
              </a:ext>
            </a:extLst>
          </p:cNvPr>
          <p:cNvSpPr txBox="1"/>
          <p:nvPr/>
        </p:nvSpPr>
        <p:spPr>
          <a:xfrm>
            <a:off x="6316824" y="65314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 Side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65FCC6-CFFE-4BBC-3A18-6E77D27BC1BA}"/>
              </a:ext>
            </a:extLst>
          </p:cNvPr>
          <p:cNvSpPr/>
          <p:nvPr/>
        </p:nvSpPr>
        <p:spPr>
          <a:xfrm>
            <a:off x="11056775" y="2677885"/>
            <a:ext cx="923730" cy="1268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Store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81C0B-7E56-3284-9462-D5FCD44F4F44}"/>
              </a:ext>
            </a:extLst>
          </p:cNvPr>
          <p:cNvSpPr/>
          <p:nvPr/>
        </p:nvSpPr>
        <p:spPr>
          <a:xfrm>
            <a:off x="6223518" y="718457"/>
            <a:ext cx="4544009" cy="5589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24D7F-F041-ABB7-D9F0-7A2C392D1A94}"/>
              </a:ext>
            </a:extLst>
          </p:cNvPr>
          <p:cNvSpPr txBox="1"/>
          <p:nvPr/>
        </p:nvSpPr>
        <p:spPr>
          <a:xfrm>
            <a:off x="6494106" y="811763"/>
            <a:ext cx="415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Application Server</a:t>
            </a:r>
          </a:p>
          <a:p>
            <a:pPr algn="ctr"/>
            <a:r>
              <a:rPr lang="en-IN" b="1" dirty="0"/>
              <a:t>ASP.NET Server-Side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4EB3A-DA70-D0A1-91DD-3ACD117DCBC2}"/>
              </a:ext>
            </a:extLst>
          </p:cNvPr>
          <p:cNvSpPr/>
          <p:nvPr/>
        </p:nvSpPr>
        <p:spPr>
          <a:xfrm>
            <a:off x="9629193" y="1763484"/>
            <a:ext cx="965718" cy="4282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</a:t>
            </a:r>
          </a:p>
          <a:p>
            <a:pPr algn="ctr"/>
            <a:r>
              <a:rPr lang="en-IN" b="1" dirty="0"/>
              <a:t>Access</a:t>
            </a:r>
          </a:p>
          <a:p>
            <a:pPr algn="ctr"/>
            <a:r>
              <a:rPr lang="en-IN" b="1" dirty="0"/>
              <a:t>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242D596-9766-2F92-6760-675C63D7604F}"/>
              </a:ext>
            </a:extLst>
          </p:cNvPr>
          <p:cNvSpPr/>
          <p:nvPr/>
        </p:nvSpPr>
        <p:spPr>
          <a:xfrm>
            <a:off x="10594911" y="3293706"/>
            <a:ext cx="461864" cy="24259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95EC2-764D-5C01-8965-8C94A298E07D}"/>
              </a:ext>
            </a:extLst>
          </p:cNvPr>
          <p:cNvSpPr/>
          <p:nvPr/>
        </p:nvSpPr>
        <p:spPr>
          <a:xfrm>
            <a:off x="8266922" y="1786811"/>
            <a:ext cx="1073023" cy="4259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</a:t>
            </a:r>
          </a:p>
          <a:p>
            <a:pPr algn="ctr"/>
            <a:r>
              <a:rPr lang="en-IN" b="1" dirty="0"/>
              <a:t>Layers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3B3D767-A52E-6F96-D69D-2496DB1399AC}"/>
              </a:ext>
            </a:extLst>
          </p:cNvPr>
          <p:cNvSpPr/>
          <p:nvPr/>
        </p:nvSpPr>
        <p:spPr>
          <a:xfrm>
            <a:off x="9339945" y="3429000"/>
            <a:ext cx="331236" cy="20993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F5A97B6-8A2B-3A38-A58E-521AB7B11A72}"/>
              </a:ext>
            </a:extLst>
          </p:cNvPr>
          <p:cNvSpPr/>
          <p:nvPr/>
        </p:nvSpPr>
        <p:spPr>
          <a:xfrm>
            <a:off x="6354145" y="1763485"/>
            <a:ext cx="1632859" cy="122231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ASP.NET WebForms</a:t>
            </a:r>
          </a:p>
          <a:p>
            <a:pPr algn="ctr"/>
            <a:r>
              <a:rPr lang="en-IN" sz="1600" b="1" dirty="0"/>
              <a:t>.aspx</a:t>
            </a:r>
          </a:p>
          <a:p>
            <a:pPr algn="ctr"/>
            <a:r>
              <a:rPr lang="en-IN" sz="1600" b="1" dirty="0"/>
              <a:t>Pages</a:t>
            </a:r>
            <a:endParaRPr lang="en-US" sz="1600" b="1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81D7E89-215C-88F9-71BF-DA67889C03FC}"/>
              </a:ext>
            </a:extLst>
          </p:cNvPr>
          <p:cNvSpPr/>
          <p:nvPr/>
        </p:nvSpPr>
        <p:spPr>
          <a:xfrm>
            <a:off x="7772400" y="2453951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5068C2-A6B8-BAC5-85B4-21E8AE2BEF2D}"/>
              </a:ext>
            </a:extLst>
          </p:cNvPr>
          <p:cNvSpPr/>
          <p:nvPr/>
        </p:nvSpPr>
        <p:spPr>
          <a:xfrm>
            <a:off x="6461447" y="3144416"/>
            <a:ext cx="1632859" cy="1222311"/>
          </a:xfrm>
          <a:prstGeom prst="cube">
            <a:avLst>
              <a:gd name="adj" fmla="val 1813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MVC App</a:t>
            </a:r>
            <a:endParaRPr lang="en-US" b="1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8E8BFE3-B2A4-38FB-9DB6-8A4249692FDB}"/>
              </a:ext>
            </a:extLst>
          </p:cNvPr>
          <p:cNvSpPr/>
          <p:nvPr/>
        </p:nvSpPr>
        <p:spPr>
          <a:xfrm>
            <a:off x="7945016" y="3673742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0E729C-C529-9AF3-CBD4-FB7AC18FA34A}"/>
              </a:ext>
            </a:extLst>
          </p:cNvPr>
          <p:cNvSpPr/>
          <p:nvPr/>
        </p:nvSpPr>
        <p:spPr>
          <a:xfrm>
            <a:off x="211495" y="979714"/>
            <a:ext cx="2037183" cy="1474237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4383C4F-2F35-5202-7046-167FB63ABF69}"/>
              </a:ext>
            </a:extLst>
          </p:cNvPr>
          <p:cNvCxnSpPr>
            <a:stCxn id="15" idx="2"/>
            <a:endCxn id="11" idx="5"/>
          </p:cNvCxnSpPr>
          <p:nvPr/>
        </p:nvCxnSpPr>
        <p:spPr>
          <a:xfrm>
            <a:off x="2064398" y="1716833"/>
            <a:ext cx="4442536" cy="6578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2AC09F-15B7-D674-2857-5AC121B031A9}"/>
              </a:ext>
            </a:extLst>
          </p:cNvPr>
          <p:cNvCxnSpPr>
            <a:stCxn id="15" idx="2"/>
            <a:endCxn id="13" idx="2"/>
          </p:cNvCxnSpPr>
          <p:nvPr/>
        </p:nvCxnSpPr>
        <p:spPr>
          <a:xfrm>
            <a:off x="2064398" y="1716833"/>
            <a:ext cx="4397049" cy="214954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9F80F-C8EF-242C-AEA4-38F71E158481}"/>
              </a:ext>
            </a:extLst>
          </p:cNvPr>
          <p:cNvSpPr/>
          <p:nvPr/>
        </p:nvSpPr>
        <p:spPr>
          <a:xfrm>
            <a:off x="144624" y="4127630"/>
            <a:ext cx="3606282" cy="2487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DDDC9-7AEA-2DA6-0A80-37C2556004A2}"/>
              </a:ext>
            </a:extLst>
          </p:cNvPr>
          <p:cNvSpPr txBox="1"/>
          <p:nvPr/>
        </p:nvSpPr>
        <p:spPr>
          <a:xfrm>
            <a:off x="211495" y="4236098"/>
            <a:ext cx="339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Front-End App aka </a:t>
            </a:r>
          </a:p>
          <a:p>
            <a:pPr algn="ctr"/>
            <a:r>
              <a:rPr lang="en-IN" sz="1200" b="1" dirty="0"/>
              <a:t>(JavaScript Based Apps)</a:t>
            </a:r>
          </a:p>
          <a:p>
            <a:pPr algn="ctr"/>
            <a:r>
              <a:rPr lang="en-IN" sz="1200" b="1" dirty="0"/>
              <a:t>Loaded in Browser</a:t>
            </a:r>
            <a:endParaRPr lang="en-US" sz="12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C4E6A1-62C3-F4AE-A9B1-D435A18CF823}"/>
              </a:ext>
            </a:extLst>
          </p:cNvPr>
          <p:cNvSpPr/>
          <p:nvPr/>
        </p:nvSpPr>
        <p:spPr>
          <a:xfrm>
            <a:off x="6442788" y="4702629"/>
            <a:ext cx="1492898" cy="109168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/ REST</a:t>
            </a:r>
          </a:p>
          <a:p>
            <a:pPr algn="ctr"/>
            <a:r>
              <a:rPr lang="en-IN" b="1" dirty="0"/>
              <a:t>APIs</a:t>
            </a:r>
            <a:endParaRPr lang="en-US" b="1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30C7771-D8E5-9705-E76D-8AB4F50FC955}"/>
              </a:ext>
            </a:extLst>
          </p:cNvPr>
          <p:cNvSpPr/>
          <p:nvPr/>
        </p:nvSpPr>
        <p:spPr>
          <a:xfrm>
            <a:off x="7898361" y="5159534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EE3439-2370-AAA2-2B0B-B7892A8F095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750906" y="5248470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276252E-963D-91D5-A8C7-45C10F9C6AEA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 flipV="1">
            <a:off x="3750906" y="5248469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505506-B322-604B-EB0E-2BD0B34B6EE5}"/>
              </a:ext>
            </a:extLst>
          </p:cNvPr>
          <p:cNvSpPr/>
          <p:nvPr/>
        </p:nvSpPr>
        <p:spPr>
          <a:xfrm>
            <a:off x="211495" y="50105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Create View</a:t>
            </a:r>
            <a:endParaRPr lang="en-US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D0073C-5BAD-AB74-B1EF-223B6F51ADB3}"/>
              </a:ext>
            </a:extLst>
          </p:cNvPr>
          <p:cNvSpPr/>
          <p:nvPr/>
        </p:nvSpPr>
        <p:spPr>
          <a:xfrm>
            <a:off x="1342054" y="50242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Edit View</a:t>
            </a:r>
            <a:endParaRPr lang="en-US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E161EE-9235-0A37-EE1F-940E6982D94B}"/>
              </a:ext>
            </a:extLst>
          </p:cNvPr>
          <p:cNvSpPr/>
          <p:nvPr/>
        </p:nvSpPr>
        <p:spPr>
          <a:xfrm>
            <a:off x="2482722" y="5036087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Delete View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6F3A71-5EE1-595A-CFA0-8B81F259A6BF}"/>
              </a:ext>
            </a:extLst>
          </p:cNvPr>
          <p:cNvSpPr/>
          <p:nvPr/>
        </p:nvSpPr>
        <p:spPr>
          <a:xfrm>
            <a:off x="228601" y="5857104"/>
            <a:ext cx="325560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Get All View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8A2C227-3189-0581-68AD-3CB608734F4F}"/>
              </a:ext>
            </a:extLst>
          </p:cNvPr>
          <p:cNvCxnSpPr>
            <a:stCxn id="30" idx="0"/>
            <a:endCxn id="20" idx="3"/>
          </p:cNvCxnSpPr>
          <p:nvPr/>
        </p:nvCxnSpPr>
        <p:spPr>
          <a:xfrm rot="16200000" flipH="1">
            <a:off x="2051083" y="3671694"/>
            <a:ext cx="360978" cy="3038668"/>
          </a:xfrm>
          <a:prstGeom prst="bentConnector4">
            <a:avLst>
              <a:gd name="adj1" fmla="val -307916"/>
              <a:gd name="adj2" fmla="val 107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49699-E40C-EBA1-47F6-BD755A621979}"/>
              </a:ext>
            </a:extLst>
          </p:cNvPr>
          <p:cNvCxnSpPr>
            <a:stCxn id="31" idx="0"/>
            <a:endCxn id="20" idx="3"/>
          </p:cNvCxnSpPr>
          <p:nvPr/>
        </p:nvCxnSpPr>
        <p:spPr>
          <a:xfrm rot="16200000" flipH="1">
            <a:off x="2623212" y="4243824"/>
            <a:ext cx="347278" cy="1908109"/>
          </a:xfrm>
          <a:prstGeom prst="bentConnector4">
            <a:avLst>
              <a:gd name="adj1" fmla="val -324008"/>
              <a:gd name="adj2" fmla="val 1119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C33336-53CF-F07E-74C1-DB00C6DDC6F9}"/>
              </a:ext>
            </a:extLst>
          </p:cNvPr>
          <p:cNvCxnSpPr>
            <a:stCxn id="32" idx="0"/>
            <a:endCxn id="20" idx="3"/>
          </p:cNvCxnSpPr>
          <p:nvPr/>
        </p:nvCxnSpPr>
        <p:spPr>
          <a:xfrm rot="16200000" flipH="1">
            <a:off x="3199470" y="4820082"/>
            <a:ext cx="335430" cy="767441"/>
          </a:xfrm>
          <a:prstGeom prst="bentConnector4">
            <a:avLst>
              <a:gd name="adj1" fmla="val -338985"/>
              <a:gd name="adj2" fmla="val 129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AF24C85-B484-1211-8046-E8E1838F81DB}"/>
              </a:ext>
            </a:extLst>
          </p:cNvPr>
          <p:cNvCxnSpPr>
            <a:stCxn id="33" idx="3"/>
            <a:endCxn id="20" idx="3"/>
          </p:cNvCxnSpPr>
          <p:nvPr/>
        </p:nvCxnSpPr>
        <p:spPr>
          <a:xfrm flipV="1">
            <a:off x="3484207" y="5371517"/>
            <a:ext cx="266699" cy="844816"/>
          </a:xfrm>
          <a:prstGeom prst="bentConnector3">
            <a:avLst>
              <a:gd name="adj1" fmla="val 185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1441AD-C6DE-1D8A-5ADD-91C67567DA84}"/>
              </a:ext>
            </a:extLst>
          </p:cNvPr>
          <p:cNvSpPr txBox="1"/>
          <p:nvPr/>
        </p:nvSpPr>
        <p:spPr>
          <a:xfrm>
            <a:off x="3990389" y="5525738"/>
            <a:ext cx="1549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JavaScript AJAX Communication for Read/Write Operations</a:t>
            </a:r>
            <a:endParaRPr 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21D00-C612-3511-3094-0F539FB57CC1}"/>
              </a:ext>
            </a:extLst>
          </p:cNvPr>
          <p:cNvSpPr txBox="1"/>
          <p:nvPr/>
        </p:nvSpPr>
        <p:spPr>
          <a:xfrm>
            <a:off x="98555" y="3415004"/>
            <a:ext cx="38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Isolated Front-End Apps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02227-2773-A361-F11A-3881AAECDDFF}"/>
              </a:ext>
            </a:extLst>
          </p:cNvPr>
          <p:cNvSpPr txBox="1"/>
          <p:nvPr/>
        </p:nvSpPr>
        <p:spPr>
          <a:xfrm>
            <a:off x="258348" y="269328"/>
            <a:ext cx="380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Browser Loades Server-Side Pages rendered in 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7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F7C00E-3E2A-4EC3-62EE-DC2EFAB39D6A}"/>
              </a:ext>
            </a:extLst>
          </p:cNvPr>
          <p:cNvSpPr/>
          <p:nvPr/>
        </p:nvSpPr>
        <p:spPr>
          <a:xfrm>
            <a:off x="7968344" y="3498979"/>
            <a:ext cx="3498979" cy="3219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605EE-B768-C92C-490B-99075ABC305F}"/>
              </a:ext>
            </a:extLst>
          </p:cNvPr>
          <p:cNvSpPr txBox="1"/>
          <p:nvPr/>
        </p:nvSpPr>
        <p:spPr>
          <a:xfrm>
            <a:off x="8164287" y="4441371"/>
            <a:ext cx="330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WEB APIs or REST APIs Hosted on the Server</a:t>
            </a:r>
          </a:p>
          <a:p>
            <a:pPr algn="ctr"/>
            <a:r>
              <a:rPr lang="en-IN" b="1" dirty="0"/>
              <a:t>http://www.myserverside.com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E6AD92-3626-9A2F-7C3E-D813BE0AC453}"/>
              </a:ext>
            </a:extLst>
          </p:cNvPr>
          <p:cNvSpPr/>
          <p:nvPr/>
        </p:nvSpPr>
        <p:spPr>
          <a:xfrm>
            <a:off x="6307495" y="23328"/>
            <a:ext cx="3508310" cy="2957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0C9FB-7116-221F-16CD-1B0843BAE2A8}"/>
              </a:ext>
            </a:extLst>
          </p:cNvPr>
          <p:cNvSpPr txBox="1"/>
          <p:nvPr/>
        </p:nvSpPr>
        <p:spPr>
          <a:xfrm>
            <a:off x="6466114" y="559837"/>
            <a:ext cx="3219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JavaScript Based Front End App</a:t>
            </a:r>
          </a:p>
          <a:p>
            <a:pPr algn="ctr"/>
            <a:r>
              <a:rPr lang="en-IN" b="1" dirty="0"/>
              <a:t>Jquery, Angular, React, Vue, etc.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Contains HTML Pages, JavaScript Source-Code Files, and CSS Files</a:t>
            </a:r>
          </a:p>
          <a:p>
            <a:pPr algn="ctr"/>
            <a:r>
              <a:rPr lang="en-IN" b="1" dirty="0"/>
              <a:t>http://www.myfrontend.com </a:t>
            </a:r>
            <a:endParaRPr lang="en-US" b="1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DBC910-085B-50A8-5188-3956076312A6}"/>
              </a:ext>
            </a:extLst>
          </p:cNvPr>
          <p:cNvSpPr/>
          <p:nvPr/>
        </p:nvSpPr>
        <p:spPr>
          <a:xfrm>
            <a:off x="236377" y="1735494"/>
            <a:ext cx="3906416" cy="3769567"/>
          </a:xfrm>
          <a:prstGeom prst="parallelogram">
            <a:avLst>
              <a:gd name="adj" fmla="val 103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B0C3-8597-D3DB-049D-663174F9E68D}"/>
              </a:ext>
            </a:extLst>
          </p:cNvPr>
          <p:cNvSpPr txBox="1"/>
          <p:nvPr/>
        </p:nvSpPr>
        <p:spPr>
          <a:xfrm>
            <a:off x="643812" y="1035698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68D799-3647-1565-BBAD-F1183A3B8820}"/>
              </a:ext>
            </a:extLst>
          </p:cNvPr>
          <p:cNvCxnSpPr>
            <a:stCxn id="6" idx="2"/>
            <a:endCxn id="4" idx="1"/>
          </p:cNvCxnSpPr>
          <p:nvPr/>
        </p:nvCxnSpPr>
        <p:spPr>
          <a:xfrm flipV="1">
            <a:off x="3946851" y="1502230"/>
            <a:ext cx="2360644" cy="2118048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72AB00-0AA5-5414-5DCC-F25C93281776}"/>
              </a:ext>
            </a:extLst>
          </p:cNvPr>
          <p:cNvSpPr txBox="1"/>
          <p:nvPr/>
        </p:nvSpPr>
        <p:spPr>
          <a:xfrm>
            <a:off x="3722914" y="662474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 request to Load app in Browser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2FBAB-2752-C061-E390-4660DE057AC6}"/>
              </a:ext>
            </a:extLst>
          </p:cNvPr>
          <p:cNvSpPr/>
          <p:nvPr/>
        </p:nvSpPr>
        <p:spPr>
          <a:xfrm>
            <a:off x="715346" y="2547257"/>
            <a:ext cx="2914262" cy="1894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0CBC7-58F7-7FA6-9105-20D783663C90}"/>
              </a:ext>
            </a:extLst>
          </p:cNvPr>
          <p:cNvSpPr txBox="1"/>
          <p:nvPr/>
        </p:nvSpPr>
        <p:spPr>
          <a:xfrm>
            <a:off x="867747" y="210871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Page with JS File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A6A9F2-6D3E-52D6-3CD4-AD1EB6415FB5}"/>
              </a:ext>
            </a:extLst>
          </p:cNvPr>
          <p:cNvSpPr/>
          <p:nvPr/>
        </p:nvSpPr>
        <p:spPr>
          <a:xfrm>
            <a:off x="1138336" y="3862873"/>
            <a:ext cx="1968758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F20539-A460-B0A4-3754-9A70AF7DC412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3107094" y="4091473"/>
            <a:ext cx="4861250" cy="101703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B89D14-C49D-C1FF-1C91-BE476CFF1BBD}"/>
              </a:ext>
            </a:extLst>
          </p:cNvPr>
          <p:cNvSpPr txBox="1"/>
          <p:nvPr/>
        </p:nvSpPr>
        <p:spPr>
          <a:xfrm>
            <a:off x="4236098" y="526246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AJAX http GET Call To Get the Data</a:t>
            </a:r>
            <a:endParaRPr lang="en-US" b="1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A2C1D96-0977-FB27-9C5A-3DC02758D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4213"/>
              </p:ext>
            </p:extLst>
          </p:nvPr>
        </p:nvGraphicFramePr>
        <p:xfrm>
          <a:off x="915958" y="2633721"/>
          <a:ext cx="25830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7">
                  <a:extLst>
                    <a:ext uri="{9D8B030D-6E8A-4147-A177-3AD203B41FA5}">
                      <a16:colId xmlns:a16="http://schemas.microsoft.com/office/drawing/2014/main" val="2552996101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3601577660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249744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80365"/>
                  </a:ext>
                </a:extLst>
              </a:tr>
            </a:tbl>
          </a:graphicData>
        </a:graphic>
      </p:graphicFrame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DA1774CE-F21C-DC67-49C2-3AB6375F910F}"/>
              </a:ext>
            </a:extLst>
          </p:cNvPr>
          <p:cNvSpPr/>
          <p:nvPr/>
        </p:nvSpPr>
        <p:spPr>
          <a:xfrm>
            <a:off x="8738119" y="5350704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A61F966D-CA3A-4BF0-D43C-5AB9E40E6983}"/>
              </a:ext>
            </a:extLst>
          </p:cNvPr>
          <p:cNvSpPr/>
          <p:nvPr/>
        </p:nvSpPr>
        <p:spPr>
          <a:xfrm rot="10800000">
            <a:off x="8640147" y="6008111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D4ECA-C552-CD5F-15B7-28003FF2F530}"/>
              </a:ext>
            </a:extLst>
          </p:cNvPr>
          <p:cNvSpPr txBox="1"/>
          <p:nvPr/>
        </p:nvSpPr>
        <p:spPr>
          <a:xfrm>
            <a:off x="9004041" y="5775447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 Executed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D37AAB-363C-0981-5EC0-A0697E8E335D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3498980" y="3004562"/>
            <a:ext cx="4469365" cy="2103949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2B7196-D36C-DB7C-8F51-7A9C7A8357B5}"/>
              </a:ext>
            </a:extLst>
          </p:cNvPr>
          <p:cNvSpPr txBox="1"/>
          <p:nvPr/>
        </p:nvSpPr>
        <p:spPr>
          <a:xfrm>
            <a:off x="5859623" y="3429000"/>
            <a:ext cx="19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JSON </a:t>
            </a:r>
            <a:r>
              <a:rPr lang="en-IN" b="1" dirty="0"/>
              <a:t>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2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3227</Words>
  <Application>Microsoft Office PowerPoint</Application>
  <PresentationFormat>Widescreen</PresentationFormat>
  <Paragraphs>807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167</cp:revision>
  <dcterms:created xsi:type="dcterms:W3CDTF">2022-07-08T09:24:58Z</dcterms:created>
  <dcterms:modified xsi:type="dcterms:W3CDTF">2022-08-03T09:22:54Z</dcterms:modified>
</cp:coreProperties>
</file>