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2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erver.com/home.aspx" TargetMode="External"/><Relationship Id="rId2" Type="http://schemas.openxmlformats.org/officeDocument/2006/relationships/hyperlink" Target="http://www.myserver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myserver.com/home" TargetMode="External"/><Relationship Id="rId4" Type="http://schemas.openxmlformats.org/officeDocument/2006/relationships/hyperlink" Target="http://www.myserver.com/app/search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FB2CAACA-6BBB-1813-7C65-7E04EBBCFC40}"/>
              </a:ext>
            </a:extLst>
          </p:cNvPr>
          <p:cNvSpPr/>
          <p:nvPr/>
        </p:nvSpPr>
        <p:spPr>
          <a:xfrm>
            <a:off x="10011746" y="895738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RDBMS</a:t>
            </a:r>
            <a:endParaRPr lang="en-US" b="1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1F514171-38F3-B64B-A028-F63C3466D16B}"/>
              </a:ext>
            </a:extLst>
          </p:cNvPr>
          <p:cNvSpPr/>
          <p:nvPr/>
        </p:nvSpPr>
        <p:spPr>
          <a:xfrm>
            <a:off x="10011747" y="2606351"/>
            <a:ext cx="1418253" cy="132494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{  NoSQL }</a:t>
            </a:r>
            <a:endParaRPr lang="en-US" b="1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74CC979-9CBF-EF3D-2835-09400CFE7EBF}"/>
              </a:ext>
            </a:extLst>
          </p:cNvPr>
          <p:cNvSpPr/>
          <p:nvPr/>
        </p:nvSpPr>
        <p:spPr>
          <a:xfrm>
            <a:off x="10105053" y="4506686"/>
            <a:ext cx="1324947" cy="17168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Files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EF19-7F08-1F40-69AA-80940989E322}"/>
              </a:ext>
            </a:extLst>
          </p:cNvPr>
          <p:cNvSpPr/>
          <p:nvPr/>
        </p:nvSpPr>
        <p:spPr>
          <a:xfrm>
            <a:off x="4730620" y="466531"/>
            <a:ext cx="3032449" cy="60835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77F3F-9D53-1501-809C-E7CEB441FD17}"/>
              </a:ext>
            </a:extLst>
          </p:cNvPr>
          <p:cNvSpPr/>
          <p:nvPr/>
        </p:nvSpPr>
        <p:spPr>
          <a:xfrm>
            <a:off x="4982547" y="1045029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8214FB-4AA1-E2F4-0BB1-B8ECF9B27D17}"/>
              </a:ext>
            </a:extLst>
          </p:cNvPr>
          <p:cNvSpPr/>
          <p:nvPr/>
        </p:nvSpPr>
        <p:spPr>
          <a:xfrm>
            <a:off x="4982547" y="2680996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80929-954A-5673-30B0-D96AF816E748}"/>
              </a:ext>
            </a:extLst>
          </p:cNvPr>
          <p:cNvSpPr/>
          <p:nvPr/>
        </p:nvSpPr>
        <p:spPr>
          <a:xfrm>
            <a:off x="4982547" y="4316963"/>
            <a:ext cx="2379306" cy="1175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E6FCBE-29BD-6C42-C041-1C09412B2C60}"/>
              </a:ext>
            </a:extLst>
          </p:cNvPr>
          <p:cNvCxnSpPr>
            <a:stCxn id="6" idx="3"/>
            <a:endCxn id="2" idx="2"/>
          </p:cNvCxnSpPr>
          <p:nvPr/>
        </p:nvCxnSpPr>
        <p:spPr>
          <a:xfrm flipV="1">
            <a:off x="7361853" y="1558212"/>
            <a:ext cx="2649893" cy="746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6C1C95A-ABBF-993E-BF7A-534502FEF323}"/>
              </a:ext>
            </a:extLst>
          </p:cNvPr>
          <p:cNvCxnSpPr>
            <a:endCxn id="2" idx="2"/>
          </p:cNvCxnSpPr>
          <p:nvPr/>
        </p:nvCxnSpPr>
        <p:spPr>
          <a:xfrm flipV="1">
            <a:off x="7361853" y="1558212"/>
            <a:ext cx="2649893" cy="1710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F56C0A-642D-F7B1-8611-9134D998EEC6}"/>
              </a:ext>
            </a:extLst>
          </p:cNvPr>
          <p:cNvCxnSpPr>
            <a:stCxn id="8" idx="3"/>
            <a:endCxn id="2" idx="2"/>
          </p:cNvCxnSpPr>
          <p:nvPr/>
        </p:nvCxnSpPr>
        <p:spPr>
          <a:xfrm flipV="1">
            <a:off x="7361853" y="1558212"/>
            <a:ext cx="2649893" cy="3346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7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/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Create a Command to Perform CRUD Operations</a:t>
            </a:r>
          </a:p>
          <a:p>
            <a:pPr marL="342900" indent="-342900">
              <a:buAutoNum type="arabicPeriod"/>
            </a:pPr>
            <a:r>
              <a:rPr lang="en-IN" dirty="0"/>
              <a:t>Send Command to Db</a:t>
            </a:r>
          </a:p>
          <a:p>
            <a:pPr marL="342900" indent="-342900">
              <a:buAutoNum type="arabicPeriod"/>
            </a:pPr>
            <a:r>
              <a:rPr lang="en-IN" dirty="0"/>
              <a:t>Get result From Db</a:t>
            </a:r>
          </a:p>
          <a:p>
            <a:pPr marL="342900" indent="-342900">
              <a:buAutoNum type="arabicPeriod"/>
            </a:pPr>
            <a:r>
              <a:rPr lang="en-IN" dirty="0"/>
              <a:t>Disconnect from Db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3CF51DE-EAE7-C796-92C2-1778CBBF3464}"/>
              </a:ext>
            </a:extLst>
          </p:cNvPr>
          <p:cNvSpPr/>
          <p:nvPr/>
        </p:nvSpPr>
        <p:spPr>
          <a:xfrm>
            <a:off x="7352524" y="4851760"/>
            <a:ext cx="1194318" cy="74887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A2E1D-E4FF-F4D2-2D96-A96D78FCA3B3}"/>
              </a:ext>
            </a:extLst>
          </p:cNvPr>
          <p:cNvSpPr txBox="1"/>
          <p:nvPr/>
        </p:nvSpPr>
        <p:spPr>
          <a:xfrm>
            <a:off x="6049344" y="320660"/>
            <a:ext cx="348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Replace CRUD Operations Queries by Stored Procs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8FB510-9E49-0B84-8B8D-F0D5BCFA90E6}"/>
              </a:ext>
            </a:extLst>
          </p:cNvPr>
          <p:cNvCxnSpPr>
            <a:stCxn id="26" idx="2"/>
          </p:cNvCxnSpPr>
          <p:nvPr/>
        </p:nvCxnSpPr>
        <p:spPr>
          <a:xfrm flipH="1">
            <a:off x="7305869" y="966991"/>
            <a:ext cx="488300" cy="383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8B482DD-DDA2-4688-4D9E-3073817D710E}"/>
              </a:ext>
            </a:extLst>
          </p:cNvPr>
          <p:cNvSpPr/>
          <p:nvPr/>
        </p:nvSpPr>
        <p:spPr>
          <a:xfrm>
            <a:off x="7931020" y="1017037"/>
            <a:ext cx="3918858" cy="51038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07AEB3-C192-1B22-F1AF-01AD4AB8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5255"/>
              </p:ext>
            </p:extLst>
          </p:nvPr>
        </p:nvGraphicFramePr>
        <p:xfrm>
          <a:off x="8154955" y="2520475"/>
          <a:ext cx="36109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737">
                  <a:extLst>
                    <a:ext uri="{9D8B030D-6E8A-4147-A177-3AD203B41FA5}">
                      <a16:colId xmlns:a16="http://schemas.microsoft.com/office/drawing/2014/main" val="4128904717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57727699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2619694435"/>
                    </a:ext>
                  </a:extLst>
                </a:gridCol>
                <a:gridCol w="902737">
                  <a:extLst>
                    <a:ext uri="{9D8B030D-6E8A-4147-A177-3AD203B41FA5}">
                      <a16:colId xmlns:a16="http://schemas.microsoft.com/office/drawing/2014/main" val="156614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8544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D5EBCE-CB1A-83ED-8C9B-CAA7304A960C}"/>
              </a:ext>
            </a:extLst>
          </p:cNvPr>
          <p:cNvSpPr/>
          <p:nvPr/>
        </p:nvSpPr>
        <p:spPr>
          <a:xfrm>
            <a:off x="158621" y="228600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1230E3-15D1-726C-007E-4B518AC5C3DF}"/>
              </a:ext>
            </a:extLst>
          </p:cNvPr>
          <p:cNvSpPr/>
          <p:nvPr/>
        </p:nvSpPr>
        <p:spPr>
          <a:xfrm>
            <a:off x="205275" y="1849812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569F5-2677-7D15-C74D-51AFED4A7F5C}"/>
              </a:ext>
            </a:extLst>
          </p:cNvPr>
          <p:cNvSpPr/>
          <p:nvPr/>
        </p:nvSpPr>
        <p:spPr>
          <a:xfrm>
            <a:off x="205275" y="3471024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C39948-241F-CEA3-6916-640A06DB26F6}"/>
              </a:ext>
            </a:extLst>
          </p:cNvPr>
          <p:cNvSpPr/>
          <p:nvPr/>
        </p:nvSpPr>
        <p:spPr>
          <a:xfrm>
            <a:off x="205275" y="5092236"/>
            <a:ext cx="3489649" cy="157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</a:p>
          <a:p>
            <a:pPr algn="ctr"/>
            <a:r>
              <a:rPr lang="en-IN" b="1" dirty="0" err="1"/>
              <a:t>C#.Net</a:t>
            </a:r>
            <a:r>
              <a:rPr lang="en-IN" b="1" dirty="0"/>
              <a:t> Console App, ASP.NET Web Forms, MVC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3772EB-34DD-6873-32BD-BD4512FDB2EC}"/>
              </a:ext>
            </a:extLst>
          </p:cNvPr>
          <p:cNvCxnSpPr>
            <a:stCxn id="4" idx="3"/>
            <a:endCxn id="2" idx="2"/>
          </p:cNvCxnSpPr>
          <p:nvPr/>
        </p:nvCxnSpPr>
        <p:spPr>
          <a:xfrm>
            <a:off x="3648270" y="1017037"/>
            <a:ext cx="4282750" cy="2551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846935-762F-82A8-7F99-DF0A74428ADE}"/>
              </a:ext>
            </a:extLst>
          </p:cNvPr>
          <p:cNvCxnSpPr>
            <a:cxnSpLocks/>
          </p:cNvCxnSpPr>
          <p:nvPr/>
        </p:nvCxnSpPr>
        <p:spPr>
          <a:xfrm>
            <a:off x="3694925" y="2493695"/>
            <a:ext cx="4236096" cy="930711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7DA0E-8032-AC4E-1310-60C93416804D}"/>
              </a:ext>
            </a:extLst>
          </p:cNvPr>
          <p:cNvCxnSpPr>
            <a:cxnSpLocks/>
          </p:cNvCxnSpPr>
          <p:nvPr/>
        </p:nvCxnSpPr>
        <p:spPr>
          <a:xfrm flipV="1">
            <a:off x="3741578" y="3223708"/>
            <a:ext cx="4236096" cy="690501"/>
          </a:xfrm>
          <a:prstGeom prst="bentConnector3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CCEED8-1F1A-9B3A-FB23-21424B25444E}"/>
              </a:ext>
            </a:extLst>
          </p:cNvPr>
          <p:cNvCxnSpPr>
            <a:cxnSpLocks/>
          </p:cNvCxnSpPr>
          <p:nvPr/>
        </p:nvCxnSpPr>
        <p:spPr>
          <a:xfrm flipV="1">
            <a:off x="3741578" y="3855787"/>
            <a:ext cx="4236096" cy="2311713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9ED45-9313-E721-39C2-31C1AA18B1FF}"/>
              </a:ext>
            </a:extLst>
          </p:cNvPr>
          <p:cNvSpPr txBox="1"/>
          <p:nvPr/>
        </p:nvSpPr>
        <p:spPr>
          <a:xfrm>
            <a:off x="6095998" y="4001322"/>
            <a:ext cx="2401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Connect To Db With Authentication</a:t>
            </a:r>
          </a:p>
          <a:p>
            <a:pPr marL="342900" indent="-342900">
              <a:buAutoNum type="arabicPeriod"/>
            </a:pPr>
            <a:r>
              <a:rPr lang="en-IN" dirty="0"/>
              <a:t>Pass the Stored Procedure name to Db with parameters</a:t>
            </a:r>
          </a:p>
          <a:p>
            <a:pPr marL="342900" indent="-342900">
              <a:buAutoNum type="arabicPeriod"/>
            </a:pPr>
            <a:r>
              <a:rPr lang="en-IN" dirty="0"/>
              <a:t>Db will execute it</a:t>
            </a:r>
          </a:p>
          <a:p>
            <a:pPr marL="342900" indent="-342900">
              <a:buAutoNum type="arabicPeriod"/>
            </a:pPr>
            <a:r>
              <a:rPr lang="en-IN" dirty="0"/>
              <a:t>Return result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8A9FE7A-50ED-C35A-0486-590199A5AC05}"/>
              </a:ext>
            </a:extLst>
          </p:cNvPr>
          <p:cNvSpPr/>
          <p:nvPr/>
        </p:nvSpPr>
        <p:spPr>
          <a:xfrm>
            <a:off x="8497076" y="4001322"/>
            <a:ext cx="646924" cy="2585323"/>
          </a:xfrm>
          <a:prstGeom prst="rightBrac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n 17">
            <a:extLst>
              <a:ext uri="{FF2B5EF4-FFF2-40B4-BE49-F238E27FC236}">
                <a16:creationId xmlns:a16="http://schemas.microsoft.com/office/drawing/2014/main" id="{CA677C9E-D41D-78E7-B293-DB739B14551E}"/>
              </a:ext>
            </a:extLst>
          </p:cNvPr>
          <p:cNvSpPr/>
          <p:nvPr/>
        </p:nvSpPr>
        <p:spPr>
          <a:xfrm>
            <a:off x="10022631" y="4273421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CDD39B48-E827-12D1-EC5F-61866DCDAFAF}"/>
              </a:ext>
            </a:extLst>
          </p:cNvPr>
          <p:cNvSpPr/>
          <p:nvPr/>
        </p:nvSpPr>
        <p:spPr>
          <a:xfrm>
            <a:off x="10378748" y="4432076"/>
            <a:ext cx="1129004" cy="1231641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DCF2E3-795F-B491-A0A1-5D41A43A0326}"/>
              </a:ext>
            </a:extLst>
          </p:cNvPr>
          <p:cNvCxnSpPr/>
          <p:nvPr/>
        </p:nvCxnSpPr>
        <p:spPr>
          <a:xfrm flipV="1">
            <a:off x="8332237" y="5047896"/>
            <a:ext cx="1628192" cy="6158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137469-8584-A3C6-9F8E-DD8382730BA2}"/>
              </a:ext>
            </a:extLst>
          </p:cNvPr>
          <p:cNvCxnSpPr/>
          <p:nvPr/>
        </p:nvCxnSpPr>
        <p:spPr>
          <a:xfrm flipH="1">
            <a:off x="8497076" y="5505062"/>
            <a:ext cx="2090057" cy="615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916C2-5141-9A66-75CE-6A2659637ECB}"/>
              </a:ext>
            </a:extLst>
          </p:cNvPr>
          <p:cNvSpPr/>
          <p:nvPr/>
        </p:nvSpPr>
        <p:spPr>
          <a:xfrm>
            <a:off x="5968481" y="2292998"/>
            <a:ext cx="1878564" cy="585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Connection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3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CC649A-1E5A-6D3B-3F8E-602386E5C170}"/>
              </a:ext>
            </a:extLst>
          </p:cNvPr>
          <p:cNvGraphicFramePr>
            <a:graphicFrameLocks noGrp="1"/>
          </p:cNvGraphicFramePr>
          <p:nvPr/>
        </p:nvGraphicFramePr>
        <p:xfrm>
          <a:off x="193869" y="365102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4543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89358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9657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0636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906844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90671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366323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8196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ManufacturerName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CustomerAddress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ProductCategory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OrdreredQuantity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ShippingDate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ExpectedDelivaryDate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ActualDeliveryDate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PaymentType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0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6622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2611102-CA0D-0A31-9AAC-F28FB46BF02C}"/>
              </a:ext>
            </a:extLst>
          </p:cNvPr>
          <p:cNvGraphicFramePr>
            <a:graphicFrameLocks noGrp="1"/>
          </p:cNvGraphicFramePr>
          <p:nvPr/>
        </p:nvGraphicFramePr>
        <p:xfrm>
          <a:off x="259183" y="3564279"/>
          <a:ext cx="81279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8511448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01753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27331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68156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55021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881431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3516264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8054059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90498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33527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3375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521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Bavdhan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14-July-2022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72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Desktio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4444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CBE6E4C9-631F-59A1-C4A0-C2D22897783A}"/>
              </a:ext>
            </a:extLst>
          </p:cNvPr>
          <p:cNvSpPr/>
          <p:nvPr/>
        </p:nvSpPr>
        <p:spPr>
          <a:xfrm>
            <a:off x="8518849" y="365102"/>
            <a:ext cx="1073020" cy="558782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43A4-6624-C9D7-8F49-1AC92C6C6B7F}"/>
              </a:ext>
            </a:extLst>
          </p:cNvPr>
          <p:cNvSpPr txBox="1"/>
          <p:nvPr/>
        </p:nvSpPr>
        <p:spPr>
          <a:xfrm>
            <a:off x="9591869" y="531845"/>
            <a:ext cx="2406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Rows are having data repetation</a:t>
            </a:r>
          </a:p>
          <a:p>
            <a:r>
              <a:rPr lang="en-IN" dirty="0"/>
              <a:t>No Ordering approach for Rows</a:t>
            </a:r>
          </a:p>
          <a:p>
            <a:r>
              <a:rPr lang="en-IN" dirty="0"/>
              <a:t>For Some Rows Some data might be irreverent</a:t>
            </a:r>
          </a:p>
          <a:p>
            <a:endParaRPr lang="en-IN" dirty="0"/>
          </a:p>
          <a:p>
            <a:r>
              <a:rPr lang="en-IN" b="1" dirty="0"/>
              <a:t>First Normal Form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B833E-364E-B8D8-4762-9D18AD3B0998}"/>
              </a:ext>
            </a:extLst>
          </p:cNvPr>
          <p:cNvCxnSpPr/>
          <p:nvPr/>
        </p:nvCxnSpPr>
        <p:spPr>
          <a:xfrm>
            <a:off x="727788" y="4973216"/>
            <a:ext cx="204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36F051-9426-3C96-28DE-48D832B95ECF}"/>
              </a:ext>
            </a:extLst>
          </p:cNvPr>
          <p:cNvCxnSpPr/>
          <p:nvPr/>
        </p:nvCxnSpPr>
        <p:spPr>
          <a:xfrm flipV="1">
            <a:off x="2118049" y="4973216"/>
            <a:ext cx="5980922" cy="8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9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7859"/>
              </p:ext>
            </p:extLst>
          </p:nvPr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4419"/>
              </p:ext>
            </p:extLst>
          </p:nvPr>
        </p:nvGraphicFramePr>
        <p:xfrm>
          <a:off x="4971144" y="728996"/>
          <a:ext cx="7056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22536"/>
              </p:ext>
            </p:extLst>
          </p:nvPr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268515" y="4096139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Information of related properties are segregated in the form of table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Each row will have Unique Value based on the </a:t>
            </a:r>
            <a:r>
              <a:rPr lang="en-IN" b="1" dirty="0"/>
              <a:t>Primary Key</a:t>
            </a:r>
          </a:p>
          <a:p>
            <a:endParaRPr lang="en-IN" b="1" dirty="0"/>
          </a:p>
          <a:p>
            <a:r>
              <a:rPr lang="en-IN" b="1" dirty="0"/>
              <a:t>Second Normal Form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12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17444A-1A4D-0EE0-597A-688810C03904}"/>
              </a:ext>
            </a:extLst>
          </p:cNvPr>
          <p:cNvGraphicFramePr>
            <a:graphicFrameLocks noGrp="1"/>
          </p:cNvGraphicFramePr>
          <p:nvPr/>
        </p:nvGraphicFramePr>
        <p:xfrm>
          <a:off x="352490" y="710336"/>
          <a:ext cx="43451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581">
                  <a:extLst>
                    <a:ext uri="{9D8B030D-6E8A-4147-A177-3AD203B41FA5}">
                      <a16:colId xmlns:a16="http://schemas.microsoft.com/office/drawing/2014/main" val="4047080366"/>
                    </a:ext>
                  </a:extLst>
                </a:gridCol>
                <a:gridCol w="2172581">
                  <a:extLst>
                    <a:ext uri="{9D8B030D-6E8A-4147-A177-3AD203B41FA5}">
                      <a16:colId xmlns:a16="http://schemas.microsoft.com/office/drawing/2014/main" val="127168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Electronics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Cat-002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Electrical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76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F3897D-C6E0-03F1-0340-E1D9B3532D44}"/>
              </a:ext>
            </a:extLst>
          </p:cNvPr>
          <p:cNvSpPr txBox="1"/>
          <p:nvPr/>
        </p:nvSpPr>
        <p:spPr>
          <a:xfrm>
            <a:off x="634482" y="65314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CEA62D-B1DA-9BB3-D268-5BDEA003E6B1}"/>
              </a:ext>
            </a:extLst>
          </p:cNvPr>
          <p:cNvCxnSpPr/>
          <p:nvPr/>
        </p:nvCxnSpPr>
        <p:spPr>
          <a:xfrm flipH="1">
            <a:off x="1166327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9A51F7-3B82-1BD8-7410-FB0D8508C539}"/>
              </a:ext>
            </a:extLst>
          </p:cNvPr>
          <p:cNvSpPr txBox="1"/>
          <p:nvPr/>
        </p:nvSpPr>
        <p:spPr>
          <a:xfrm>
            <a:off x="2360645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BC49A2-36B2-7B9D-6D66-F99CE1BE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5594"/>
              </p:ext>
            </p:extLst>
          </p:nvPr>
        </p:nvGraphicFramePr>
        <p:xfrm>
          <a:off x="4971144" y="728996"/>
          <a:ext cx="70560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005">
                  <a:extLst>
                    <a:ext uri="{9D8B030D-6E8A-4147-A177-3AD203B41FA5}">
                      <a16:colId xmlns:a16="http://schemas.microsoft.com/office/drawing/2014/main" val="4111614860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1298535754"/>
                    </a:ext>
                  </a:extLst>
                </a:gridCol>
                <a:gridCol w="2352005">
                  <a:extLst>
                    <a:ext uri="{9D8B030D-6E8A-4147-A177-3AD203B41FA5}">
                      <a16:colId xmlns:a16="http://schemas.microsoft.com/office/drawing/2014/main" val="3025349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SubCategoryId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SubCategoryName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CategoryId (Foreign Key)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Sub-Cat-001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327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3D3215-C644-A4EB-35EA-C3110517A960}"/>
              </a:ext>
            </a:extLst>
          </p:cNvPr>
          <p:cNvSpPr txBox="1"/>
          <p:nvPr/>
        </p:nvSpPr>
        <p:spPr>
          <a:xfrm>
            <a:off x="4971144" y="149290"/>
            <a:ext cx="4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SubCategory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A1980-EE0F-E9EE-3205-DE343361C563}"/>
              </a:ext>
            </a:extLst>
          </p:cNvPr>
          <p:cNvGraphicFramePr>
            <a:graphicFrameLocks noGrp="1"/>
          </p:cNvGraphicFramePr>
          <p:nvPr/>
        </p:nvGraphicFramePr>
        <p:xfrm>
          <a:off x="268515" y="2492482"/>
          <a:ext cx="8128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5751131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79382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17804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91760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81903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25682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84386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Building/</a:t>
                      </a:r>
                      <a:r>
                        <a:rPr lang="en-IN" dirty="0" err="1"/>
                        <a:t>FlatNo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1772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C24E1-73B7-1747-ED43-A3B0D5425CF5}"/>
              </a:ext>
            </a:extLst>
          </p:cNvPr>
          <p:cNvCxnSpPr/>
          <p:nvPr/>
        </p:nvCxnSpPr>
        <p:spPr>
          <a:xfrm flipH="1">
            <a:off x="6482703" y="434646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5F2DD0-77C3-E5AD-37B7-0DE8D0700641}"/>
              </a:ext>
            </a:extLst>
          </p:cNvPr>
          <p:cNvSpPr txBox="1"/>
          <p:nvPr/>
        </p:nvSpPr>
        <p:spPr>
          <a:xfrm>
            <a:off x="7677021" y="167951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74924-2F22-5F1C-2276-4AC1DDF01009}"/>
              </a:ext>
            </a:extLst>
          </p:cNvPr>
          <p:cNvCxnSpPr/>
          <p:nvPr/>
        </p:nvCxnSpPr>
        <p:spPr>
          <a:xfrm flipH="1">
            <a:off x="643813" y="2153171"/>
            <a:ext cx="951722" cy="2756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9615AF-47DB-8265-E5CC-7FC0FC547911}"/>
              </a:ext>
            </a:extLst>
          </p:cNvPr>
          <p:cNvSpPr txBox="1"/>
          <p:nvPr/>
        </p:nvSpPr>
        <p:spPr>
          <a:xfrm>
            <a:off x="1838130" y="1886476"/>
            <a:ext cx="3133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Primary Key for the Customer Table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DAAA8-5F37-4050-89C2-7CE76FAD0138}"/>
              </a:ext>
            </a:extLst>
          </p:cNvPr>
          <p:cNvSpPr txBox="1"/>
          <p:nvPr/>
        </p:nvSpPr>
        <p:spPr>
          <a:xfrm>
            <a:off x="352490" y="4067936"/>
            <a:ext cx="6010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Manufacturers</a:t>
            </a:r>
          </a:p>
          <a:p>
            <a:r>
              <a:rPr lang="en-IN" dirty="0"/>
              <a:t>Products</a:t>
            </a:r>
          </a:p>
          <a:p>
            <a:r>
              <a:rPr lang="en-IN" dirty="0"/>
              <a:t>Orders</a:t>
            </a:r>
          </a:p>
          <a:p>
            <a:r>
              <a:rPr lang="en-IN" dirty="0"/>
              <a:t>Dispatch</a:t>
            </a:r>
          </a:p>
          <a:p>
            <a:r>
              <a:rPr lang="en-IN" dirty="0"/>
              <a:t>Payments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E07CC-45D6-9621-58E0-9B5052D1668A}"/>
              </a:ext>
            </a:extLst>
          </p:cNvPr>
          <p:cNvSpPr txBox="1"/>
          <p:nvPr/>
        </p:nvSpPr>
        <p:spPr>
          <a:xfrm>
            <a:off x="7315200" y="3965510"/>
            <a:ext cx="44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Each Table will not have the non-dependent Columns for the 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There exists the Foreign Key for implementing Relation or dependency across table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/>
              <a:t>Third NF</a:t>
            </a:r>
            <a:r>
              <a:rPr lang="en-IN"/>
              <a:t> </a:t>
            </a:r>
            <a:endParaRPr lang="en-US" dirty="0"/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E086F384-53C2-6B1D-5C47-B15F9793A117}"/>
              </a:ext>
            </a:extLst>
          </p:cNvPr>
          <p:cNvSpPr/>
          <p:nvPr/>
        </p:nvSpPr>
        <p:spPr>
          <a:xfrm>
            <a:off x="1838130" y="82665"/>
            <a:ext cx="8640148" cy="646331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E7D01A-E552-6DD1-425F-5A53A875FA2D}"/>
              </a:ext>
            </a:extLst>
          </p:cNvPr>
          <p:cNvCxnSpPr/>
          <p:nvPr/>
        </p:nvCxnSpPr>
        <p:spPr>
          <a:xfrm>
            <a:off x="634482" y="3125544"/>
            <a:ext cx="335902" cy="176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FAD31-19DB-A5F7-A707-79B12D1BE690}"/>
              </a:ext>
            </a:extLst>
          </p:cNvPr>
          <p:cNvCxnSpPr/>
          <p:nvPr/>
        </p:nvCxnSpPr>
        <p:spPr>
          <a:xfrm flipH="1">
            <a:off x="1166327" y="4310743"/>
            <a:ext cx="289249" cy="27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97541E-729C-5827-2847-555E3F5FB959}"/>
              </a:ext>
            </a:extLst>
          </p:cNvPr>
          <p:cNvCxnSpPr/>
          <p:nvPr/>
        </p:nvCxnSpPr>
        <p:spPr>
          <a:xfrm flipH="1">
            <a:off x="634482" y="2920482"/>
            <a:ext cx="335902" cy="21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C888B5-7E0D-8E38-EDCD-E30E93F4B256}"/>
              </a:ext>
            </a:extLst>
          </p:cNvPr>
          <p:cNvCxnSpPr/>
          <p:nvPr/>
        </p:nvCxnSpPr>
        <p:spPr>
          <a:xfrm>
            <a:off x="1063690" y="4590661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75D96A-1940-A60C-2521-6C1A0395EAAB}"/>
              </a:ext>
            </a:extLst>
          </p:cNvPr>
          <p:cNvCxnSpPr>
            <a:stCxn id="14" idx="1"/>
          </p:cNvCxnSpPr>
          <p:nvPr/>
        </p:nvCxnSpPr>
        <p:spPr>
          <a:xfrm>
            <a:off x="352490" y="4806600"/>
            <a:ext cx="375298" cy="22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2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52FD5E2-64A9-9933-545A-FEEDAB4A8B66}"/>
              </a:ext>
            </a:extLst>
          </p:cNvPr>
          <p:cNvSpPr/>
          <p:nvPr/>
        </p:nvSpPr>
        <p:spPr>
          <a:xfrm>
            <a:off x="8425543" y="158620"/>
            <a:ext cx="3387012" cy="6671388"/>
          </a:xfrm>
          <a:prstGeom prst="can">
            <a:avLst>
              <a:gd name="adj" fmla="val 18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 Database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D1647-43BF-D881-48BE-E7B25273758F}"/>
              </a:ext>
            </a:extLst>
          </p:cNvPr>
          <p:cNvSpPr/>
          <p:nvPr/>
        </p:nvSpPr>
        <p:spPr>
          <a:xfrm>
            <a:off x="335902" y="93306"/>
            <a:ext cx="1968759" cy="66713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E5F74A-9A66-D335-0F86-3ED5C18292DF}"/>
              </a:ext>
            </a:extLst>
          </p:cNvPr>
          <p:cNvSpPr/>
          <p:nvPr/>
        </p:nvSpPr>
        <p:spPr>
          <a:xfrm>
            <a:off x="2304661" y="233266"/>
            <a:ext cx="6102221" cy="1091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IN" b="1" dirty="0"/>
              <a:t>Connect to Database</a:t>
            </a:r>
          </a:p>
          <a:p>
            <a:pPr algn="ctr"/>
            <a:r>
              <a:rPr lang="en-IN" b="1" dirty="0"/>
              <a:t>Server Name, Database Name, Credentials</a:t>
            </a:r>
            <a:endParaRPr lang="en-US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7DB9B4-8094-E05E-CF83-8EFEB58CE931}"/>
              </a:ext>
            </a:extLst>
          </p:cNvPr>
          <p:cNvSpPr/>
          <p:nvPr/>
        </p:nvSpPr>
        <p:spPr>
          <a:xfrm>
            <a:off x="2313991" y="1203649"/>
            <a:ext cx="6111552" cy="10170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Connection State is Connected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FC2344-A81C-D51B-03C7-5342991509CF}"/>
              </a:ext>
            </a:extLst>
          </p:cNvPr>
          <p:cNvSpPr/>
          <p:nvPr/>
        </p:nvSpPr>
        <p:spPr>
          <a:xfrm>
            <a:off x="2286000" y="2295330"/>
            <a:ext cx="6130213" cy="709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4. Client Open the Connection with the database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E7692-0AF2-673A-D94F-D0C36F168568}"/>
              </a:ext>
            </a:extLst>
          </p:cNvPr>
          <p:cNvSpPr txBox="1"/>
          <p:nvPr/>
        </p:nvSpPr>
        <p:spPr>
          <a:xfrm>
            <a:off x="8929396" y="1129005"/>
            <a:ext cx="2313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2. The Server will verify the Database and its access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79F9AF7-F783-EF74-58A9-F13FE8C0C6CC}"/>
              </a:ext>
            </a:extLst>
          </p:cNvPr>
          <p:cNvSpPr/>
          <p:nvPr/>
        </p:nvSpPr>
        <p:spPr>
          <a:xfrm>
            <a:off x="2286000" y="3265715"/>
            <a:ext cx="6139543" cy="172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5. Client Send Queries to Perform Read/Write Operations with Database Or Stored Procedure Names with Parameters (if any)	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F193-97C5-5FB9-FDDF-CDECA50EE3B4}"/>
              </a:ext>
            </a:extLst>
          </p:cNvPr>
          <p:cNvSpPr txBox="1"/>
          <p:nvPr/>
        </p:nvSpPr>
        <p:spPr>
          <a:xfrm>
            <a:off x="8839200" y="3879981"/>
            <a:ext cx="2313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6. Database will locate Table for Executing Queries or will locate SP to perform Operations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A592A5B-A58F-39F3-1A37-383CB13F887E}"/>
              </a:ext>
            </a:extLst>
          </p:cNvPr>
          <p:cNvSpPr/>
          <p:nvPr/>
        </p:nvSpPr>
        <p:spPr>
          <a:xfrm>
            <a:off x="2286000" y="4991878"/>
            <a:ext cx="6130213" cy="1184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7. Database will send response to Client App</a:t>
            </a:r>
            <a:endParaRPr lang="en-US" b="1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4E1E5C-8297-4BA6-59D2-B336D85BCDB4}"/>
              </a:ext>
            </a:extLst>
          </p:cNvPr>
          <p:cNvSpPr/>
          <p:nvPr/>
        </p:nvSpPr>
        <p:spPr>
          <a:xfrm>
            <a:off x="2286000" y="6036907"/>
            <a:ext cx="6139543" cy="587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8. Close The Connection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85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78F45C30-0C32-7C03-4674-1440F01F33A9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069434-A77E-F329-52B9-3429A121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71178"/>
              </p:ext>
            </p:extLst>
          </p:nvPr>
        </p:nvGraphicFramePr>
        <p:xfrm>
          <a:off x="9673772" y="4088017"/>
          <a:ext cx="182154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81">
                  <a:extLst>
                    <a:ext uri="{9D8B030D-6E8A-4147-A177-3AD203B41FA5}">
                      <a16:colId xmlns:a16="http://schemas.microsoft.com/office/drawing/2014/main" val="2226567422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72926096"/>
                    </a:ext>
                  </a:extLst>
                </a:gridCol>
                <a:gridCol w="607181">
                  <a:extLst>
                    <a:ext uri="{9D8B030D-6E8A-4147-A177-3AD203B41FA5}">
                      <a16:colId xmlns:a16="http://schemas.microsoft.com/office/drawing/2014/main" val="722838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8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842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B8E54BA-F33A-0323-7F1D-468E90788E2D}"/>
              </a:ext>
            </a:extLst>
          </p:cNvPr>
          <p:cNvSpPr/>
          <p:nvPr/>
        </p:nvSpPr>
        <p:spPr>
          <a:xfrm>
            <a:off x="233264" y="335903"/>
            <a:ext cx="6680719" cy="61861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0A1F0-287F-326D-B80A-E9771782F5B3}"/>
              </a:ext>
            </a:extLst>
          </p:cNvPr>
          <p:cNvSpPr txBox="1"/>
          <p:nvPr/>
        </p:nvSpPr>
        <p:spPr>
          <a:xfrm>
            <a:off x="578498" y="419878"/>
            <a:ext cx="59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Frwk Client App</a:t>
            </a:r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348CD-E0D7-D2EF-D3DF-9E292A4A14AF}"/>
              </a:ext>
            </a:extLst>
          </p:cNvPr>
          <p:cNvSpPr/>
          <p:nvPr/>
        </p:nvSpPr>
        <p:spPr>
          <a:xfrm>
            <a:off x="4203440" y="1315616"/>
            <a:ext cx="2519266" cy="467463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0BB9D-FF47-6FDF-E81E-BC3AD3FC8697}"/>
              </a:ext>
            </a:extLst>
          </p:cNvPr>
          <p:cNvSpPr txBox="1"/>
          <p:nvPr/>
        </p:nvSpPr>
        <p:spPr>
          <a:xfrm>
            <a:off x="4338735" y="1576873"/>
            <a:ext cx="219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 Access Layer</a:t>
            </a:r>
            <a:endParaRPr lang="en-US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F58EF7D-0B13-0274-5ACC-EB6CC6F5CF2E}"/>
              </a:ext>
            </a:extLst>
          </p:cNvPr>
          <p:cNvSpPr/>
          <p:nvPr/>
        </p:nvSpPr>
        <p:spPr>
          <a:xfrm>
            <a:off x="6722706" y="2845837"/>
            <a:ext cx="2785188" cy="6904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Read/Write Ops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CA73D3-54B2-4E90-0FD0-A969FA0B410D}"/>
              </a:ext>
            </a:extLst>
          </p:cNvPr>
          <p:cNvSpPr/>
          <p:nvPr/>
        </p:nvSpPr>
        <p:spPr>
          <a:xfrm>
            <a:off x="4450702" y="2407298"/>
            <a:ext cx="2015412" cy="67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Connection Object</a:t>
            </a:r>
          </a:p>
          <a:p>
            <a:pPr algn="ctr"/>
            <a:r>
              <a:rPr lang="en-IN" b="1" dirty="0"/>
              <a:t>Open and Close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4E452-06A6-8CC2-52F1-914C5CDFC019}"/>
              </a:ext>
            </a:extLst>
          </p:cNvPr>
          <p:cNvSpPr/>
          <p:nvPr/>
        </p:nvSpPr>
        <p:spPr>
          <a:xfrm>
            <a:off x="4427376" y="3383902"/>
            <a:ext cx="2015412" cy="204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Command Object</a:t>
            </a:r>
          </a:p>
          <a:p>
            <a:pPr algn="ctr"/>
            <a:r>
              <a:rPr lang="en-IN" b="1" dirty="0"/>
              <a:t>Read/Write using Queries and SPs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EFC97-B898-1BD6-4D63-C3979E8BBE98}"/>
              </a:ext>
            </a:extLst>
          </p:cNvPr>
          <p:cNvSpPr/>
          <p:nvPr/>
        </p:nvSpPr>
        <p:spPr>
          <a:xfrm>
            <a:off x="503853" y="4581331"/>
            <a:ext cx="3415004" cy="1719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Transmission Object aka Entity Object aka Value Objects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They are classes having public properties those mapped with Table Columns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74AC51-7E8C-20E8-1150-C2C2C254DA38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 flipV="1">
            <a:off x="2211356" y="4593476"/>
            <a:ext cx="7462417" cy="1707205"/>
          </a:xfrm>
          <a:prstGeom prst="bentConnector4">
            <a:avLst>
              <a:gd name="adj1" fmla="val 38559"/>
              <a:gd name="adj2" fmla="val 11339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7352D-6991-26DB-C24B-2F54AA322539}"/>
              </a:ext>
            </a:extLst>
          </p:cNvPr>
          <p:cNvSpPr/>
          <p:nvPr/>
        </p:nvSpPr>
        <p:spPr>
          <a:xfrm>
            <a:off x="494522" y="5227662"/>
            <a:ext cx="3429000" cy="83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64790-78F0-4547-4C83-B54933626261}"/>
              </a:ext>
            </a:extLst>
          </p:cNvPr>
          <p:cNvSpPr txBox="1"/>
          <p:nvPr/>
        </p:nvSpPr>
        <p:spPr>
          <a:xfrm>
            <a:off x="7604449" y="554238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$”Insert into Dept Values({PUBLIC -PROPERTY-OF-ENTITY-CLASS},{},{})”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557E29-B3E5-3CFC-3E7D-2CD2DE75527C}"/>
              </a:ext>
            </a:extLst>
          </p:cNvPr>
          <p:cNvCxnSpPr>
            <a:stCxn id="11" idx="0"/>
            <a:endCxn id="10" idx="1"/>
          </p:cNvCxnSpPr>
          <p:nvPr/>
        </p:nvCxnSpPr>
        <p:spPr>
          <a:xfrm rot="5400000" flipH="1" flipV="1">
            <a:off x="3232279" y="3386235"/>
            <a:ext cx="174172" cy="2216021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BE257D-3072-B4E6-EEA8-F467A30449F9}"/>
              </a:ext>
            </a:extLst>
          </p:cNvPr>
          <p:cNvSpPr/>
          <p:nvPr/>
        </p:nvSpPr>
        <p:spPr>
          <a:xfrm>
            <a:off x="510852" y="1511559"/>
            <a:ext cx="3018452" cy="264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The Client Application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Console App, Desktop, Web App, MVC, REST APIs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272E8E3-A53F-E23F-F193-846D331087C9}"/>
              </a:ext>
            </a:extLst>
          </p:cNvPr>
          <p:cNvSpPr/>
          <p:nvPr/>
        </p:nvSpPr>
        <p:spPr>
          <a:xfrm>
            <a:off x="3512974" y="2677886"/>
            <a:ext cx="690466" cy="28924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A123F56B-EDE5-9636-25FB-0FACD87BF199}"/>
              </a:ext>
            </a:extLst>
          </p:cNvPr>
          <p:cNvSpPr/>
          <p:nvPr/>
        </p:nvSpPr>
        <p:spPr>
          <a:xfrm>
            <a:off x="1427584" y="4169896"/>
            <a:ext cx="240002" cy="41143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F7374-A9BD-2BA4-6BB4-CD9693AF79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396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1CDA33BE-3A8F-2A71-1532-252717DD300C}"/>
              </a:ext>
            </a:extLst>
          </p:cNvPr>
          <p:cNvSpPr/>
          <p:nvPr/>
        </p:nvSpPr>
        <p:spPr>
          <a:xfrm>
            <a:off x="9507894" y="2127380"/>
            <a:ext cx="2407298" cy="1847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 with tables</a:t>
            </a:r>
            <a:endParaRPr lang="en-US" b="1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704CD0A-CE1A-E53F-BE00-8645D54C1E4D}"/>
              </a:ext>
            </a:extLst>
          </p:cNvPr>
          <p:cNvSpPr/>
          <p:nvPr/>
        </p:nvSpPr>
        <p:spPr>
          <a:xfrm>
            <a:off x="4917233" y="783771"/>
            <a:ext cx="3041779" cy="468396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Dynamic Link Library Project (a DLL) Project that will have the Connection and Data Access Code</a:t>
            </a:r>
            <a:endParaRPr lang="en-US" b="1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78C6DBA-DA1C-2FDB-432F-ABA2CB2951E8}"/>
              </a:ext>
            </a:extLst>
          </p:cNvPr>
          <p:cNvSpPr/>
          <p:nvPr/>
        </p:nvSpPr>
        <p:spPr>
          <a:xfrm>
            <a:off x="7959012" y="2864498"/>
            <a:ext cx="1548882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DAD41A4-42B5-E555-5871-F2D9F9568717}"/>
              </a:ext>
            </a:extLst>
          </p:cNvPr>
          <p:cNvSpPr/>
          <p:nvPr/>
        </p:nvSpPr>
        <p:spPr>
          <a:xfrm>
            <a:off x="272145" y="783771"/>
            <a:ext cx="3041779" cy="468396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The Client Application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The Exe App (Console and Desktop App) and DLL for ASP.NET Web Forms, MVC and REST APIs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FAE2B9F-3FE7-A885-BCE3-AB6FA005CCEF}"/>
              </a:ext>
            </a:extLst>
          </p:cNvPr>
          <p:cNvSpPr/>
          <p:nvPr/>
        </p:nvSpPr>
        <p:spPr>
          <a:xfrm>
            <a:off x="3313923" y="2897155"/>
            <a:ext cx="1603309" cy="475861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4E9A8-5C61-076E-5A01-A86C28C472D5}"/>
              </a:ext>
            </a:extLst>
          </p:cNvPr>
          <p:cNvSpPr/>
          <p:nvPr/>
        </p:nvSpPr>
        <p:spPr>
          <a:xfrm>
            <a:off x="272145" y="5747657"/>
            <a:ext cx="7686867" cy="7744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 DLL Project that contains Entity Classes those are mapped with Database Tables</a:t>
            </a:r>
            <a:endParaRPr lang="en-US" b="1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1DA9D301-058B-4B80-1DD3-CFB45E47A6BF}"/>
              </a:ext>
            </a:extLst>
          </p:cNvPr>
          <p:cNvSpPr/>
          <p:nvPr/>
        </p:nvSpPr>
        <p:spPr>
          <a:xfrm>
            <a:off x="6096000" y="5187820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C930F55-47A4-082F-F9F6-5EF40751C5BC}"/>
              </a:ext>
            </a:extLst>
          </p:cNvPr>
          <p:cNvSpPr/>
          <p:nvPr/>
        </p:nvSpPr>
        <p:spPr>
          <a:xfrm>
            <a:off x="1475016" y="5209592"/>
            <a:ext cx="454090" cy="643813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25990-105B-CE64-F80D-2429BBCAF6EE}"/>
              </a:ext>
            </a:extLst>
          </p:cNvPr>
          <p:cNvSpPr txBox="1"/>
          <p:nvPr/>
        </p:nvSpPr>
        <p:spPr>
          <a:xfrm>
            <a:off x="7940351" y="335903"/>
            <a:ext cx="384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General Application Layers for Data Access with Project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07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4C5CA-FAEB-9FD1-CDF3-B5767A0E209E}"/>
              </a:ext>
            </a:extLst>
          </p:cNvPr>
          <p:cNvSpPr/>
          <p:nvPr/>
        </p:nvSpPr>
        <p:spPr>
          <a:xfrm>
            <a:off x="233265" y="429208"/>
            <a:ext cx="1296955" cy="62608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Client</a:t>
            </a:r>
          </a:p>
          <a:p>
            <a:pPr algn="ctr"/>
            <a:r>
              <a:rPr lang="en-US" b="1" dirty="0"/>
              <a:t>Application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08AA8A9-2509-DF88-E384-13BD66D21D21}"/>
              </a:ext>
            </a:extLst>
          </p:cNvPr>
          <p:cNvSpPr/>
          <p:nvPr/>
        </p:nvSpPr>
        <p:spPr>
          <a:xfrm>
            <a:off x="10279226" y="279919"/>
            <a:ext cx="1838131" cy="6484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Database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C9201-E68E-4BF5-E786-0757AE97E6F2}"/>
              </a:ext>
            </a:extLst>
          </p:cNvPr>
          <p:cNvSpPr/>
          <p:nvPr/>
        </p:nvSpPr>
        <p:spPr>
          <a:xfrm>
            <a:off x="5159829" y="0"/>
            <a:ext cx="3172408" cy="57756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B9563-C884-439D-B58B-604811B8071D}"/>
              </a:ext>
            </a:extLst>
          </p:cNvPr>
          <p:cNvSpPr txBox="1"/>
          <p:nvPr/>
        </p:nvSpPr>
        <p:spPr>
          <a:xfrm>
            <a:off x="5290457" y="139959"/>
            <a:ext cx="256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DataAdapter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92A1E8E-3A6C-6A07-C20A-987CD0A62422}"/>
              </a:ext>
            </a:extLst>
          </p:cNvPr>
          <p:cNvSpPr/>
          <p:nvPr/>
        </p:nvSpPr>
        <p:spPr>
          <a:xfrm>
            <a:off x="1530220" y="509291"/>
            <a:ext cx="3629609" cy="918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1. Connection Infor and Plain Select Statement to Adapter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5882-A779-E030-F949-FD7FC112E5C2}"/>
              </a:ext>
            </a:extLst>
          </p:cNvPr>
          <p:cNvSpPr txBox="1"/>
          <p:nvPr/>
        </p:nvSpPr>
        <p:spPr>
          <a:xfrm>
            <a:off x="1841240" y="12429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Table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1C8DAB-A761-A5B2-480F-BEF0CA4CA1FF}"/>
              </a:ext>
            </a:extLst>
          </p:cNvPr>
          <p:cNvSpPr/>
          <p:nvPr/>
        </p:nvSpPr>
        <p:spPr>
          <a:xfrm>
            <a:off x="5290457" y="636428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2. Generate ‘</a:t>
            </a:r>
            <a:r>
              <a:rPr lang="en-IN" b="1" dirty="0" err="1"/>
              <a:t>SelectCommand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44E383-1293-55E6-C392-E66D04B11C01}"/>
              </a:ext>
            </a:extLst>
          </p:cNvPr>
          <p:cNvSpPr/>
          <p:nvPr/>
        </p:nvSpPr>
        <p:spPr>
          <a:xfrm>
            <a:off x="8332237" y="849086"/>
            <a:ext cx="1946989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3. Connect to DB</a:t>
            </a:r>
            <a:endParaRPr lang="en-US" b="1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66311AA-3FE2-BF83-7F40-642EB28F8BA3}"/>
              </a:ext>
            </a:extLst>
          </p:cNvPr>
          <p:cNvSpPr/>
          <p:nvPr/>
        </p:nvSpPr>
        <p:spPr>
          <a:xfrm>
            <a:off x="8332237" y="1940767"/>
            <a:ext cx="1946989" cy="7091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4. Return all Records of table</a:t>
            </a:r>
            <a:endParaRPr lang="en-US" sz="1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0BF1B-29DB-46CD-3EA4-062A794478A6}"/>
              </a:ext>
            </a:extLst>
          </p:cNvPr>
          <p:cNvSpPr/>
          <p:nvPr/>
        </p:nvSpPr>
        <p:spPr>
          <a:xfrm>
            <a:off x="5290456" y="1940767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InsertCommand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8DC370-E6AD-B7DF-C440-40CDAE76737F}"/>
              </a:ext>
            </a:extLst>
          </p:cNvPr>
          <p:cNvSpPr/>
          <p:nvPr/>
        </p:nvSpPr>
        <p:spPr>
          <a:xfrm>
            <a:off x="5290456" y="2850502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UpdateCommand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72BA8-51F3-4FCF-E1ED-C6A1DDC25839}"/>
              </a:ext>
            </a:extLst>
          </p:cNvPr>
          <p:cNvSpPr/>
          <p:nvPr/>
        </p:nvSpPr>
        <p:spPr>
          <a:xfrm>
            <a:off x="5290456" y="3726806"/>
            <a:ext cx="2911151" cy="7091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5. Generate ‘</a:t>
            </a:r>
            <a:r>
              <a:rPr lang="en-IN" b="1" dirty="0" err="1"/>
              <a:t>DeleteCommand</a:t>
            </a:r>
            <a:r>
              <a:rPr lang="en-IN" b="1" dirty="0"/>
              <a:t>’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583F20-7437-197D-13A6-AC7855BF2E86}"/>
              </a:ext>
            </a:extLst>
          </p:cNvPr>
          <p:cNvSpPr/>
          <p:nvPr/>
        </p:nvSpPr>
        <p:spPr>
          <a:xfrm>
            <a:off x="1412032" y="2345877"/>
            <a:ext cx="3172408" cy="1632858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D772A-280E-CA84-8F83-AD9C6019CC8D}"/>
              </a:ext>
            </a:extLst>
          </p:cNvPr>
          <p:cNvSpPr txBox="1"/>
          <p:nvPr/>
        </p:nvSpPr>
        <p:spPr>
          <a:xfrm>
            <a:off x="1922106" y="2453951"/>
            <a:ext cx="244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6. Fill Data Into DataSet</a:t>
            </a:r>
            <a:endParaRPr lang="en-US" b="1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61B8398C-4105-6615-74A7-9D54514E383A}"/>
              </a:ext>
            </a:extLst>
          </p:cNvPr>
          <p:cNvSpPr/>
          <p:nvPr/>
        </p:nvSpPr>
        <p:spPr>
          <a:xfrm>
            <a:off x="4584440" y="2850502"/>
            <a:ext cx="57538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42AC3271-14DD-37F1-2837-AD8E9EECA093}"/>
              </a:ext>
            </a:extLst>
          </p:cNvPr>
          <p:cNvSpPr/>
          <p:nvPr/>
        </p:nvSpPr>
        <p:spPr>
          <a:xfrm>
            <a:off x="1754155" y="3066650"/>
            <a:ext cx="2612572" cy="7589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DataSet, Client-App Memory DB</a:t>
            </a:r>
            <a:endParaRPr lang="en-US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312A18-2D70-AFD3-EC7F-C4FD9F40034C}"/>
              </a:ext>
            </a:extLst>
          </p:cNvPr>
          <p:cNvSpPr/>
          <p:nvPr/>
        </p:nvSpPr>
        <p:spPr>
          <a:xfrm rot="2890388">
            <a:off x="9399494" y="839011"/>
            <a:ext cx="358096" cy="5441234"/>
          </a:xfrm>
          <a:custGeom>
            <a:avLst/>
            <a:gdLst>
              <a:gd name="connsiteX0" fmla="*/ 0 w 358096"/>
              <a:gd name="connsiteY0" fmla="*/ 0 h 5441234"/>
              <a:gd name="connsiteX1" fmla="*/ 358096 w 358096"/>
              <a:gd name="connsiteY1" fmla="*/ 0 h 5441234"/>
              <a:gd name="connsiteX2" fmla="*/ 358096 w 358096"/>
              <a:gd name="connsiteY2" fmla="*/ 5441234 h 5441234"/>
              <a:gd name="connsiteX3" fmla="*/ 0 w 358096"/>
              <a:gd name="connsiteY3" fmla="*/ 5441234 h 5441234"/>
              <a:gd name="connsiteX4" fmla="*/ 0 w 358096"/>
              <a:gd name="connsiteY4" fmla="*/ 0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096" h="5441234" fill="none" extrusionOk="0">
                <a:moveTo>
                  <a:pt x="0" y="0"/>
                </a:moveTo>
                <a:cubicBezTo>
                  <a:pt x="74592" y="5416"/>
                  <a:pt x="197705" y="-19409"/>
                  <a:pt x="358096" y="0"/>
                </a:cubicBezTo>
                <a:cubicBezTo>
                  <a:pt x="284325" y="1909760"/>
                  <a:pt x="202213" y="3562735"/>
                  <a:pt x="358096" y="5441234"/>
                </a:cubicBezTo>
                <a:cubicBezTo>
                  <a:pt x="244892" y="5461800"/>
                  <a:pt x="133211" y="5443306"/>
                  <a:pt x="0" y="5441234"/>
                </a:cubicBezTo>
                <a:cubicBezTo>
                  <a:pt x="152408" y="3617582"/>
                  <a:pt x="73868" y="1113094"/>
                  <a:pt x="0" y="0"/>
                </a:cubicBezTo>
                <a:close/>
              </a:path>
              <a:path w="358096" h="5441234" stroke="0" extrusionOk="0">
                <a:moveTo>
                  <a:pt x="0" y="0"/>
                </a:moveTo>
                <a:cubicBezTo>
                  <a:pt x="127060" y="10856"/>
                  <a:pt x="241845" y="-26470"/>
                  <a:pt x="358096" y="0"/>
                </a:cubicBezTo>
                <a:cubicBezTo>
                  <a:pt x="418809" y="1899236"/>
                  <a:pt x="297024" y="3909138"/>
                  <a:pt x="358096" y="5441234"/>
                </a:cubicBezTo>
                <a:cubicBezTo>
                  <a:pt x="299539" y="5456149"/>
                  <a:pt x="144435" y="5457551"/>
                  <a:pt x="0" y="5441234"/>
                </a:cubicBezTo>
                <a:cubicBezTo>
                  <a:pt x="-24452" y="2821334"/>
                  <a:pt x="-67663" y="116367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7.Di</a:t>
            </a:r>
          </a:p>
          <a:p>
            <a:pPr algn="ctr"/>
            <a:r>
              <a:rPr lang="en-IN" b="1" dirty="0" err="1"/>
              <a:t>sconnection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D4C98A2-3251-F5EF-495C-62C064B20FC1}"/>
              </a:ext>
            </a:extLst>
          </p:cNvPr>
          <p:cNvCxnSpPr>
            <a:endCxn id="14" idx="2"/>
          </p:cNvCxnSpPr>
          <p:nvPr/>
        </p:nvCxnSpPr>
        <p:spPr>
          <a:xfrm flipV="1">
            <a:off x="1412032" y="3978735"/>
            <a:ext cx="1586204" cy="58393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8253E6-4497-4769-4C02-54DE0466BF3B}"/>
              </a:ext>
            </a:extLst>
          </p:cNvPr>
          <p:cNvSpPr txBox="1"/>
          <p:nvPr/>
        </p:nvSpPr>
        <p:spPr>
          <a:xfrm>
            <a:off x="2180252" y="3946159"/>
            <a:ext cx="179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 Client Perform Insert, Update and Delete on Dataset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EBDA35-325D-0491-4278-9F08FB707E6F}"/>
              </a:ext>
            </a:extLst>
          </p:cNvPr>
          <p:cNvSpPr/>
          <p:nvPr/>
        </p:nvSpPr>
        <p:spPr>
          <a:xfrm>
            <a:off x="1922106" y="5486400"/>
            <a:ext cx="2662334" cy="12929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8. Client Uses SqlCommandBuilder that uses Adapter for Connection and Executing Command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0ED3EFA0-1040-1DA6-2E26-E738725C428C}"/>
              </a:ext>
            </a:extLst>
          </p:cNvPr>
          <p:cNvSpPr/>
          <p:nvPr/>
        </p:nvSpPr>
        <p:spPr>
          <a:xfrm rot="16200000" flipH="1">
            <a:off x="4196639" y="4524375"/>
            <a:ext cx="737120" cy="11869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68FA85E-E791-475F-0048-C8B6BA93558A}"/>
              </a:ext>
            </a:extLst>
          </p:cNvPr>
          <p:cNvSpPr/>
          <p:nvPr/>
        </p:nvSpPr>
        <p:spPr>
          <a:xfrm>
            <a:off x="1530220" y="6070334"/>
            <a:ext cx="391886" cy="278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9CE3DA5-ED42-753F-E95B-20A7EC971DCD}"/>
              </a:ext>
            </a:extLst>
          </p:cNvPr>
          <p:cNvSpPr/>
          <p:nvPr/>
        </p:nvSpPr>
        <p:spPr>
          <a:xfrm>
            <a:off x="4584440" y="5962261"/>
            <a:ext cx="5694786" cy="615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9. Connect Back to Db Server and Perform Update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55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ABF72A8-6190-ABD9-76D8-32ACA572AE2A}"/>
              </a:ext>
            </a:extLst>
          </p:cNvPr>
          <p:cNvSpPr/>
          <p:nvPr/>
        </p:nvSpPr>
        <p:spPr>
          <a:xfrm>
            <a:off x="783771" y="475861"/>
            <a:ext cx="10692882" cy="6382139"/>
          </a:xfrm>
          <a:prstGeom prst="can">
            <a:avLst>
              <a:gd name="adj" fmla="val 65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90876F8-03E4-292B-9737-DF5D4335E815}"/>
              </a:ext>
            </a:extLst>
          </p:cNvPr>
          <p:cNvSpPr/>
          <p:nvPr/>
        </p:nvSpPr>
        <p:spPr>
          <a:xfrm>
            <a:off x="783771" y="3620278"/>
            <a:ext cx="10692882" cy="130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5376-1EF6-523E-45F7-BA79C57B6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62432"/>
              </p:ext>
            </p:extLst>
          </p:nvPr>
        </p:nvGraphicFramePr>
        <p:xfrm>
          <a:off x="1080278" y="13343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56706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191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3179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70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Orig_DeptNo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Orig_Capacity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4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67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6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018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ACE562-A120-0C07-999F-A422A32ACFC1}"/>
              </a:ext>
            </a:extLst>
          </p:cNvPr>
          <p:cNvSpPr txBox="1"/>
          <p:nvPr/>
        </p:nvSpPr>
        <p:spPr>
          <a:xfrm>
            <a:off x="1819468" y="933061"/>
            <a:ext cx="84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received from Database Server using Adapter that is filled into DataSet</a:t>
            </a:r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13F06-3177-03BE-D80E-84CF2DE4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46943"/>
              </p:ext>
            </p:extLst>
          </p:nvPr>
        </p:nvGraphicFramePr>
        <p:xfrm>
          <a:off x="986971" y="426139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90723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3313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92515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54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DeptNo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Dcdd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252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A275F-8227-0398-6B2C-D555704D3787}"/>
              </a:ext>
            </a:extLst>
          </p:cNvPr>
          <p:cNvSpPr txBox="1"/>
          <p:nvPr/>
        </p:nvSpPr>
        <p:spPr>
          <a:xfrm>
            <a:off x="9535886" y="3881535"/>
            <a:ext cx="1872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Diffgram: All Operations performed by Client into DataSet but not yet Updated to Database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6E04720-F18C-AE99-5028-117A29DFFA48}"/>
              </a:ext>
            </a:extLst>
          </p:cNvPr>
          <p:cNvCxnSpPr/>
          <p:nvPr/>
        </p:nvCxnSpPr>
        <p:spPr>
          <a:xfrm rot="5400000">
            <a:off x="4120729" y="3343587"/>
            <a:ext cx="1443719" cy="39188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4999B0-ECD1-9B88-8A76-11DC8B3261C3}"/>
              </a:ext>
            </a:extLst>
          </p:cNvPr>
          <p:cNvSpPr txBox="1"/>
          <p:nvPr/>
        </p:nvSpPr>
        <p:spPr>
          <a:xfrm>
            <a:off x="4833257" y="3750906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NewRow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A46052-9207-AD28-C43A-4C358CBF5A6D}"/>
              </a:ext>
            </a:extLst>
          </p:cNvPr>
          <p:cNvCxnSpPr/>
          <p:nvPr/>
        </p:nvCxnSpPr>
        <p:spPr>
          <a:xfrm rot="16200000" flipV="1">
            <a:off x="1769414" y="3362246"/>
            <a:ext cx="1443720" cy="354566"/>
          </a:xfrm>
          <a:prstGeom prst="bent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30199F-4454-78FB-D713-A09300A1DDD9}"/>
              </a:ext>
            </a:extLst>
          </p:cNvPr>
          <p:cNvSpPr txBox="1"/>
          <p:nvPr/>
        </p:nvSpPr>
        <p:spPr>
          <a:xfrm>
            <a:off x="986971" y="3892058"/>
            <a:ext cx="26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Set Row as a Part of Rows</a:t>
            </a:r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9B8D346-CEE5-C152-EE24-65D0BF1C3F2F}"/>
              </a:ext>
            </a:extLst>
          </p:cNvPr>
          <p:cNvSpPr/>
          <p:nvPr/>
        </p:nvSpPr>
        <p:spPr>
          <a:xfrm>
            <a:off x="5980403" y="3848878"/>
            <a:ext cx="1408923" cy="1306285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671B2-2757-F1AE-182F-FF975427E136}"/>
              </a:ext>
            </a:extLst>
          </p:cNvPr>
          <p:cNvSpPr/>
          <p:nvPr/>
        </p:nvSpPr>
        <p:spPr>
          <a:xfrm>
            <a:off x="6503437" y="6120881"/>
            <a:ext cx="4404049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Operating System Windows / Linux / Unix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97FE4-BCEB-B830-5CCA-B7233E852D73}"/>
              </a:ext>
            </a:extLst>
          </p:cNvPr>
          <p:cNvSpPr/>
          <p:nvPr/>
        </p:nvSpPr>
        <p:spPr>
          <a:xfrm>
            <a:off x="6096000" y="270588"/>
            <a:ext cx="5119396" cy="574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714E0-2B59-9BBD-0EBF-C3696AA56321}"/>
              </a:ext>
            </a:extLst>
          </p:cNvPr>
          <p:cNvSpPr txBox="1"/>
          <p:nvPr/>
        </p:nvSpPr>
        <p:spPr>
          <a:xfrm>
            <a:off x="6335486" y="43853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CC47C-87B2-723F-26E1-4EFC4F5766A9}"/>
              </a:ext>
            </a:extLst>
          </p:cNvPr>
          <p:cNvSpPr/>
          <p:nvPr/>
        </p:nvSpPr>
        <p:spPr>
          <a:xfrm>
            <a:off x="6096000" y="989045"/>
            <a:ext cx="5119396" cy="69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Interface to Accept HTTP Requests aka Interceptor</a:t>
            </a:r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C81598-7584-D21F-9357-56F67A78A2B4}"/>
              </a:ext>
            </a:extLst>
          </p:cNvPr>
          <p:cNvSpPr/>
          <p:nvPr/>
        </p:nvSpPr>
        <p:spPr>
          <a:xfrm>
            <a:off x="205273" y="727788"/>
            <a:ext cx="5890727" cy="755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Request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E612-1F01-FE4C-2A0F-7A686D151377}"/>
              </a:ext>
            </a:extLst>
          </p:cNvPr>
          <p:cNvSpPr/>
          <p:nvPr/>
        </p:nvSpPr>
        <p:spPr>
          <a:xfrm>
            <a:off x="6096000" y="2071396"/>
            <a:ext cx="5119396" cy="17168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Application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 Web Pages e.g. HTML + JAVASCRIPT + CSS 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Server-Side Web Application Framework Logic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ASP.NET, JAVA + JSP, PHP, Node + Express + 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C10AE-2E54-1CEF-8405-32010DC35794}"/>
              </a:ext>
            </a:extLst>
          </p:cNvPr>
          <p:cNvSpPr/>
          <p:nvPr/>
        </p:nvSpPr>
        <p:spPr>
          <a:xfrm>
            <a:off x="6096000" y="4236098"/>
            <a:ext cx="5119396" cy="105435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Web Application Framework Runtime</a:t>
            </a:r>
          </a:p>
          <a:p>
            <a:pPr algn="ctr"/>
            <a:r>
              <a:rPr lang="en-IN" b="1" dirty="0"/>
              <a:t>.NET , JVM, Node.js Runtime, etc.</a:t>
            </a:r>
            <a:endParaRPr lang="en-US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C7F97ED-74A1-383C-BB82-28F6EB27D3BF}"/>
              </a:ext>
            </a:extLst>
          </p:cNvPr>
          <p:cNvSpPr/>
          <p:nvPr/>
        </p:nvSpPr>
        <p:spPr>
          <a:xfrm>
            <a:off x="10263673" y="1664741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3503285-4743-30A3-0646-6A4A2801DC2A}"/>
              </a:ext>
            </a:extLst>
          </p:cNvPr>
          <p:cNvSpPr/>
          <p:nvPr/>
        </p:nvSpPr>
        <p:spPr>
          <a:xfrm>
            <a:off x="10263673" y="3788229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F573862-DF72-46A9-880A-417AE70AE88E}"/>
              </a:ext>
            </a:extLst>
          </p:cNvPr>
          <p:cNvSpPr/>
          <p:nvPr/>
        </p:nvSpPr>
        <p:spPr>
          <a:xfrm rot="10800000">
            <a:off x="6926424" y="3788228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06951F-970C-3E4B-EE6D-205247E69E65}"/>
              </a:ext>
            </a:extLst>
          </p:cNvPr>
          <p:cNvSpPr/>
          <p:nvPr/>
        </p:nvSpPr>
        <p:spPr>
          <a:xfrm rot="10800000">
            <a:off x="6926424" y="1623527"/>
            <a:ext cx="391886" cy="40665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4B217E01-D14D-503E-CB07-B39C1F79ABBF}"/>
              </a:ext>
            </a:extLst>
          </p:cNvPr>
          <p:cNvSpPr/>
          <p:nvPr/>
        </p:nvSpPr>
        <p:spPr>
          <a:xfrm>
            <a:off x="298580" y="1683403"/>
            <a:ext cx="5797420" cy="7557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HTTP Response with HTML UI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88C4A-00C3-DC71-3580-E51A0EC2B644}"/>
              </a:ext>
            </a:extLst>
          </p:cNvPr>
          <p:cNvSpPr txBox="1"/>
          <p:nvPr/>
        </p:nvSpPr>
        <p:spPr>
          <a:xfrm>
            <a:off x="561393" y="2729203"/>
            <a:ext cx="5119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Servers</a:t>
            </a: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IIS: By Microsoft</a:t>
            </a:r>
          </a:p>
          <a:p>
            <a:endParaRPr lang="en-IN" b="1" dirty="0"/>
          </a:p>
          <a:p>
            <a:r>
              <a:rPr lang="en-IN" b="1" dirty="0"/>
              <a:t>Apache : Open Source</a:t>
            </a:r>
          </a:p>
          <a:p>
            <a:endParaRPr lang="en-US" b="1" dirty="0"/>
          </a:p>
          <a:p>
            <a:r>
              <a:rPr lang="en-US" b="1" dirty="0"/>
              <a:t>Nginx : Open Source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9BC5225-6C45-0277-4023-1F6435BDFDA6}"/>
              </a:ext>
            </a:extLst>
          </p:cNvPr>
          <p:cNvSpPr/>
          <p:nvPr/>
        </p:nvSpPr>
        <p:spPr>
          <a:xfrm>
            <a:off x="3029339" y="2729203"/>
            <a:ext cx="335902" cy="203132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119197E-9F68-9223-7C4A-FD6943A45831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>
            <a:off x="3365240" y="2929814"/>
            <a:ext cx="2730759" cy="815053"/>
          </a:xfrm>
          <a:prstGeom prst="bentConnector5">
            <a:avLst>
              <a:gd name="adj1" fmla="val -8371"/>
              <a:gd name="adj2" fmla="val 152660"/>
              <a:gd name="adj3" fmla="val 6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0CA1E0-7C48-73B3-1C4F-6EC9C4B36F1A}"/>
              </a:ext>
            </a:extLst>
          </p:cNvPr>
          <p:cNvSpPr txBox="1"/>
          <p:nvPr/>
        </p:nvSpPr>
        <p:spPr>
          <a:xfrm>
            <a:off x="298580" y="5075853"/>
            <a:ext cx="538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Windows Server OS: 2000/2003/2008/2012/2016/2019</a:t>
            </a:r>
          </a:p>
          <a:p>
            <a:endParaRPr lang="en-IN" dirty="0"/>
          </a:p>
          <a:p>
            <a:r>
              <a:rPr lang="en-IN" dirty="0"/>
              <a:t>Desktop OS” Windows XP/ Window Vista / 7 / 8 / 10 / 11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EA58B8-99CE-FC7C-6447-36DE569A55C1}"/>
              </a:ext>
            </a:extLst>
          </p:cNvPr>
          <p:cNvCxnSpPr>
            <a:endCxn id="19" idx="1"/>
          </p:cNvCxnSpPr>
          <p:nvPr/>
        </p:nvCxnSpPr>
        <p:spPr>
          <a:xfrm rot="5400000">
            <a:off x="-612657" y="4428878"/>
            <a:ext cx="2158377" cy="335902"/>
          </a:xfrm>
          <a:prstGeom prst="bentConnector4">
            <a:avLst>
              <a:gd name="adj1" fmla="val 36097"/>
              <a:gd name="adj2" fmla="val 16805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6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7CCC7-5940-756B-A204-CC0A4D83E545}"/>
              </a:ext>
            </a:extLst>
          </p:cNvPr>
          <p:cNvSpPr/>
          <p:nvPr/>
        </p:nvSpPr>
        <p:spPr>
          <a:xfrm>
            <a:off x="2603242" y="6064898"/>
            <a:ext cx="9116008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Windows NT Based OS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FE3FA-3D6A-46A3-27DF-BB692A8066BB}"/>
              </a:ext>
            </a:extLst>
          </p:cNvPr>
          <p:cNvSpPr/>
          <p:nvPr/>
        </p:nvSpPr>
        <p:spPr>
          <a:xfrm>
            <a:off x="8696131" y="3004458"/>
            <a:ext cx="2705877" cy="3051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1E881-93AA-523B-C72D-E481747E0389}"/>
              </a:ext>
            </a:extLst>
          </p:cNvPr>
          <p:cNvSpPr txBox="1"/>
          <p:nvPr/>
        </p:nvSpPr>
        <p:spPr>
          <a:xfrm>
            <a:off x="8845420" y="3068221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Framework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153DE-042D-98C2-7AED-870F8C41CBAF}"/>
              </a:ext>
            </a:extLst>
          </p:cNvPr>
          <p:cNvSpPr/>
          <p:nvPr/>
        </p:nvSpPr>
        <p:spPr>
          <a:xfrm>
            <a:off x="8845420" y="3501316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3DFD5-5A3D-15E2-6DAC-A581813AD5DA}"/>
              </a:ext>
            </a:extLst>
          </p:cNvPr>
          <p:cNvSpPr/>
          <p:nvPr/>
        </p:nvSpPr>
        <p:spPr>
          <a:xfrm>
            <a:off x="8845420" y="4055713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CTS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3B88-90FB-5CBF-BF4F-21442EC768EE}"/>
              </a:ext>
            </a:extLst>
          </p:cNvPr>
          <p:cNvSpPr/>
          <p:nvPr/>
        </p:nvSpPr>
        <p:spPr>
          <a:xfrm>
            <a:off x="8845420" y="4610110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FCL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C580C-6A83-C1EF-C574-84ED36D873ED}"/>
              </a:ext>
            </a:extLst>
          </p:cNvPr>
          <p:cNvSpPr/>
          <p:nvPr/>
        </p:nvSpPr>
        <p:spPr>
          <a:xfrm>
            <a:off x="8845420" y="5164507"/>
            <a:ext cx="2407298" cy="503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1719B-401F-F6B6-B479-BBB1B83D4F88}"/>
              </a:ext>
            </a:extLst>
          </p:cNvPr>
          <p:cNvSpPr/>
          <p:nvPr/>
        </p:nvSpPr>
        <p:spPr>
          <a:xfrm>
            <a:off x="3125755" y="494522"/>
            <a:ext cx="5085184" cy="557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507FC-53D6-2C3A-5591-F00C9C47B93D}"/>
              </a:ext>
            </a:extLst>
          </p:cNvPr>
          <p:cNvSpPr txBox="1"/>
          <p:nvPr/>
        </p:nvSpPr>
        <p:spPr>
          <a:xfrm>
            <a:off x="3495870" y="615820"/>
            <a:ext cx="44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9CFA8-D374-B19E-3E7E-A8ED2ACB65BA}"/>
              </a:ext>
            </a:extLst>
          </p:cNvPr>
          <p:cNvSpPr/>
          <p:nvPr/>
        </p:nvSpPr>
        <p:spPr>
          <a:xfrm>
            <a:off x="3125755" y="985152"/>
            <a:ext cx="5085184" cy="53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</a:t>
            </a:r>
          </a:p>
          <a:p>
            <a:pPr algn="ctr"/>
            <a:r>
              <a:rPr lang="en-IN" b="1" dirty="0"/>
              <a:t>Isapi.dll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8F609-308B-552D-F5B7-16330D33C999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8210939" y="1103816"/>
            <a:ext cx="855306" cy="1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D3449F-6326-0224-4CC5-442BAAC7D224}"/>
              </a:ext>
            </a:extLst>
          </p:cNvPr>
          <p:cNvSpPr txBox="1"/>
          <p:nvPr/>
        </p:nvSpPr>
        <p:spPr>
          <a:xfrm>
            <a:off x="9066245" y="226653"/>
            <a:ext cx="30075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Responsible to Locate the WebSite Hosted on IIS based on the HTTP Request using Handler Mapping. They are available by installing Web Application Framework on IIS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0CA12A-C5FC-F89C-4F58-921D08358CA9}"/>
              </a:ext>
            </a:extLst>
          </p:cNvPr>
          <p:cNvSpPr/>
          <p:nvPr/>
        </p:nvSpPr>
        <p:spPr>
          <a:xfrm>
            <a:off x="3206621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1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2A923-A127-F1EE-CB12-3E43AAA32CEA}"/>
              </a:ext>
            </a:extLst>
          </p:cNvPr>
          <p:cNvSpPr/>
          <p:nvPr/>
        </p:nvSpPr>
        <p:spPr>
          <a:xfrm>
            <a:off x="4491135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2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6098E2-D2E3-DAE7-4C57-89D5B9C58B12}"/>
              </a:ext>
            </a:extLst>
          </p:cNvPr>
          <p:cNvSpPr/>
          <p:nvPr/>
        </p:nvSpPr>
        <p:spPr>
          <a:xfrm>
            <a:off x="5784980" y="171331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3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B0604D-E563-0DC4-1D17-E5C74A727266}"/>
              </a:ext>
            </a:extLst>
          </p:cNvPr>
          <p:cNvSpPr/>
          <p:nvPr/>
        </p:nvSpPr>
        <p:spPr>
          <a:xfrm>
            <a:off x="6997961" y="1703981"/>
            <a:ext cx="1132114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 4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6CBF0FE-179A-BE22-7268-B7ABC5631A02}"/>
              </a:ext>
            </a:extLst>
          </p:cNvPr>
          <p:cNvSpPr/>
          <p:nvPr/>
        </p:nvSpPr>
        <p:spPr>
          <a:xfrm>
            <a:off x="149290" y="709127"/>
            <a:ext cx="2976465" cy="811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http://myserver/website1.com</a:t>
            </a:r>
            <a:endParaRPr lang="en-US" sz="1400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8A8DCB-A23F-D058-4ECC-975326B9F4FE}"/>
              </a:ext>
            </a:extLst>
          </p:cNvPr>
          <p:cNvSpPr/>
          <p:nvPr/>
        </p:nvSpPr>
        <p:spPr>
          <a:xfrm>
            <a:off x="3741576" y="152089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B9ED1E3-DB07-934C-DB6F-7BDEC969A284}"/>
              </a:ext>
            </a:extLst>
          </p:cNvPr>
          <p:cNvSpPr/>
          <p:nvPr/>
        </p:nvSpPr>
        <p:spPr>
          <a:xfrm>
            <a:off x="5026090" y="1530220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7BB568C-B940-CCE5-B4E2-FDF254CB57EF}"/>
              </a:ext>
            </a:extLst>
          </p:cNvPr>
          <p:cNvSpPr/>
          <p:nvPr/>
        </p:nvSpPr>
        <p:spPr>
          <a:xfrm>
            <a:off x="6316824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7B6F2EB-588E-1463-AC95-EC656716E746}"/>
              </a:ext>
            </a:extLst>
          </p:cNvPr>
          <p:cNvSpPr/>
          <p:nvPr/>
        </p:nvSpPr>
        <p:spPr>
          <a:xfrm>
            <a:off x="7564018" y="1531981"/>
            <a:ext cx="139959" cy="192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9E6D1-1433-2729-E18E-34F9E544A47D}"/>
              </a:ext>
            </a:extLst>
          </p:cNvPr>
          <p:cNvSpPr/>
          <p:nvPr/>
        </p:nvSpPr>
        <p:spPr>
          <a:xfrm>
            <a:off x="3122645" y="2649893"/>
            <a:ext cx="5085184" cy="26761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AD19A2-4FC9-747E-3DAE-81E7197D65BF}"/>
              </a:ext>
            </a:extLst>
          </p:cNvPr>
          <p:cNvSpPr txBox="1"/>
          <p:nvPr/>
        </p:nvSpPr>
        <p:spPr>
          <a:xfrm>
            <a:off x="3122645" y="2724539"/>
            <a:ext cx="500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EBDD84-3709-7F94-7B77-045AB0F7C739}"/>
              </a:ext>
            </a:extLst>
          </p:cNvPr>
          <p:cNvSpPr/>
          <p:nvPr/>
        </p:nvSpPr>
        <p:spPr>
          <a:xfrm>
            <a:off x="3206621" y="3068221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.aspx Pages with UI and Logic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C559BD0-BCEB-CD3E-54A3-98F822A6DAB5}"/>
              </a:ext>
            </a:extLst>
          </p:cNvPr>
          <p:cNvSpPr/>
          <p:nvPr/>
        </p:nvSpPr>
        <p:spPr>
          <a:xfrm>
            <a:off x="5828523" y="3065500"/>
            <a:ext cx="2335763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Security Configuration</a:t>
            </a:r>
            <a:endParaRPr lang="en-US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B44ED7-5B4A-7968-CEF2-4707CDBFCBC3}"/>
              </a:ext>
            </a:extLst>
          </p:cNvPr>
          <p:cNvSpPr/>
          <p:nvPr/>
        </p:nvSpPr>
        <p:spPr>
          <a:xfrm>
            <a:off x="3206621" y="3852365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Session State and Application State for Data Management</a:t>
            </a:r>
            <a:endParaRPr lang="en-US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1A269A-5A8A-8886-8213-3F2BE2EE7CD8}"/>
              </a:ext>
            </a:extLst>
          </p:cNvPr>
          <p:cNvSpPr/>
          <p:nvPr/>
        </p:nvSpPr>
        <p:spPr>
          <a:xfrm>
            <a:off x="5812974" y="3852364"/>
            <a:ext cx="2317102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 Cache Management to Cache frequently required Data</a:t>
            </a:r>
            <a:endParaRPr lang="en-US" sz="1400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CA8EF1-1660-ECD5-A007-B4383BFA4837}"/>
              </a:ext>
            </a:extLst>
          </p:cNvPr>
          <p:cNvSpPr/>
          <p:nvPr/>
        </p:nvSpPr>
        <p:spPr>
          <a:xfrm>
            <a:off x="3201955" y="4559566"/>
            <a:ext cx="2578359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 Define UI</a:t>
            </a:r>
            <a:endParaRPr lang="en-US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942E89-0CB7-9C02-97F6-F97F74B2C466}"/>
              </a:ext>
            </a:extLst>
          </p:cNvPr>
          <p:cNvSpPr/>
          <p:nvPr/>
        </p:nvSpPr>
        <p:spPr>
          <a:xfrm>
            <a:off x="5783426" y="4564709"/>
            <a:ext cx="2346650" cy="62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Additional Dependencies e.g. Data Access Layer, external DLLs</a:t>
            </a:r>
            <a:endParaRPr lang="en-US" sz="1400" b="1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6EED178-93AB-5892-B0E6-5B8A2B36E931}"/>
              </a:ext>
            </a:extLst>
          </p:cNvPr>
          <p:cNvSpPr/>
          <p:nvPr/>
        </p:nvSpPr>
        <p:spPr>
          <a:xfrm>
            <a:off x="3702698" y="2403776"/>
            <a:ext cx="178837" cy="315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E8AA63-E747-9A46-7DB1-9D11BEC67284}"/>
              </a:ext>
            </a:extLst>
          </p:cNvPr>
          <p:cNvSpPr/>
          <p:nvPr/>
        </p:nvSpPr>
        <p:spPr>
          <a:xfrm>
            <a:off x="3122645" y="5416433"/>
            <a:ext cx="5085184" cy="456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ASP.NET Runtime for Handling HTTP Requests and Generate response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3946828-B1C2-E892-F677-1F18D0E396E3}"/>
              </a:ext>
            </a:extLst>
          </p:cNvPr>
          <p:cNvSpPr/>
          <p:nvPr/>
        </p:nvSpPr>
        <p:spPr>
          <a:xfrm>
            <a:off x="3881535" y="5124483"/>
            <a:ext cx="178837" cy="31561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27DAD87-C440-E3A4-BEC7-E5F7BA2310DD}"/>
              </a:ext>
            </a:extLst>
          </p:cNvPr>
          <p:cNvSpPr/>
          <p:nvPr/>
        </p:nvSpPr>
        <p:spPr>
          <a:xfrm>
            <a:off x="8207829" y="5483462"/>
            <a:ext cx="485192" cy="3135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C5F4F1B-0510-7C5B-5983-B8F4B3A8BF21}"/>
              </a:ext>
            </a:extLst>
          </p:cNvPr>
          <p:cNvSpPr/>
          <p:nvPr/>
        </p:nvSpPr>
        <p:spPr>
          <a:xfrm>
            <a:off x="3201955" y="2298434"/>
            <a:ext cx="158622" cy="31179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96AC2966-0D9C-FDDC-01A3-E08D1E5CAF38}"/>
              </a:ext>
            </a:extLst>
          </p:cNvPr>
          <p:cNvSpPr/>
          <p:nvPr/>
        </p:nvSpPr>
        <p:spPr>
          <a:xfrm>
            <a:off x="149290" y="1595535"/>
            <a:ext cx="2973355" cy="6642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HTTP Response with HTML UI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408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C3029-2A70-BE1A-CF1C-2F4D0FC6263A}"/>
              </a:ext>
            </a:extLst>
          </p:cNvPr>
          <p:cNvSpPr/>
          <p:nvPr/>
        </p:nvSpPr>
        <p:spPr>
          <a:xfrm>
            <a:off x="5458408" y="261257"/>
            <a:ext cx="6204857" cy="63354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86E88-B233-EFE6-CEBA-5D9D733FB375}"/>
              </a:ext>
            </a:extLst>
          </p:cNvPr>
          <p:cNvSpPr txBox="1"/>
          <p:nvPr/>
        </p:nvSpPr>
        <p:spPr>
          <a:xfrm>
            <a:off x="5635690" y="429208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IIS Web Server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3F969-D96D-589C-F029-AAF303EC0B84}"/>
              </a:ext>
            </a:extLst>
          </p:cNvPr>
          <p:cNvSpPr/>
          <p:nvPr/>
        </p:nvSpPr>
        <p:spPr>
          <a:xfrm>
            <a:off x="5458408" y="961053"/>
            <a:ext cx="6204857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Interceptor aka isapi.dll for .aspx page extension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0445D-11C7-5E3F-FB0F-F5EEB9093A11}"/>
              </a:ext>
            </a:extLst>
          </p:cNvPr>
          <p:cNvSpPr/>
          <p:nvPr/>
        </p:nvSpPr>
        <p:spPr>
          <a:xfrm>
            <a:off x="5458408" y="2052735"/>
            <a:ext cx="6204857" cy="31164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FAF6F-EE99-2E21-F4A1-2FEF2AF6B108}"/>
              </a:ext>
            </a:extLst>
          </p:cNvPr>
          <p:cNvSpPr txBox="1"/>
          <p:nvPr/>
        </p:nvSpPr>
        <p:spPr>
          <a:xfrm>
            <a:off x="5635690" y="2052735"/>
            <a:ext cx="58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ASP.NET Web Site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99C5382C-B86A-E63C-BDAB-37160CD730A3}"/>
              </a:ext>
            </a:extLst>
          </p:cNvPr>
          <p:cNvSpPr/>
          <p:nvPr/>
        </p:nvSpPr>
        <p:spPr>
          <a:xfrm>
            <a:off x="5651241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402B292-279B-4190-0395-C57767FB2C70}"/>
              </a:ext>
            </a:extLst>
          </p:cNvPr>
          <p:cNvSpPr/>
          <p:nvPr/>
        </p:nvSpPr>
        <p:spPr>
          <a:xfrm>
            <a:off x="7845489" y="2463282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D5C1639D-6842-2213-6D33-FC733D1D16B2}"/>
              </a:ext>
            </a:extLst>
          </p:cNvPr>
          <p:cNvSpPr/>
          <p:nvPr/>
        </p:nvSpPr>
        <p:spPr>
          <a:xfrm>
            <a:off x="9930881" y="2422067"/>
            <a:ext cx="136226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.aspx</a:t>
            </a:r>
            <a:endParaRPr lang="en-US" dirty="0"/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CAA83145-2133-9CC1-5EEB-7ECFBE6987F8}"/>
              </a:ext>
            </a:extLst>
          </p:cNvPr>
          <p:cNvSpPr/>
          <p:nvPr/>
        </p:nvSpPr>
        <p:spPr>
          <a:xfrm>
            <a:off x="5651241" y="387220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8ED321-EC58-16FF-A850-C5CA32C92086}"/>
              </a:ext>
            </a:extLst>
          </p:cNvPr>
          <p:cNvCxnSpPr>
            <a:stCxn id="7" idx="2"/>
          </p:cNvCxnSpPr>
          <p:nvPr/>
        </p:nvCxnSpPr>
        <p:spPr>
          <a:xfrm>
            <a:off x="6237647" y="3567485"/>
            <a:ext cx="144492" cy="3047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D0F4C7A1-266A-B976-FA88-0ED1E615E1DD}"/>
              </a:ext>
            </a:extLst>
          </p:cNvPr>
          <p:cNvSpPr/>
          <p:nvPr/>
        </p:nvSpPr>
        <p:spPr>
          <a:xfrm>
            <a:off x="7654213" y="3890083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A16025C-6C3A-D4E5-1968-E7E2E7AD9646}"/>
              </a:ext>
            </a:extLst>
          </p:cNvPr>
          <p:cNvSpPr/>
          <p:nvPr/>
        </p:nvSpPr>
        <p:spPr>
          <a:xfrm>
            <a:off x="9787811" y="3939064"/>
            <a:ext cx="1505339" cy="114766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dll</a:t>
            </a:r>
            <a:r>
              <a:rPr lang="en-IN" dirty="0"/>
              <a:t> for each aspx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B66C35-D785-1A72-4163-FED6D2C9ADF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431895" y="3567485"/>
            <a:ext cx="78549" cy="32259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630B2-54BC-1DC6-6538-F686AB2FEC0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517287" y="3526270"/>
            <a:ext cx="126755" cy="41279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4AAC464-F2EA-6560-B336-DA8748489C5A}"/>
              </a:ext>
            </a:extLst>
          </p:cNvPr>
          <p:cNvSpPr/>
          <p:nvPr/>
        </p:nvSpPr>
        <p:spPr>
          <a:xfrm>
            <a:off x="251927" y="798540"/>
            <a:ext cx="5206481" cy="73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Request for a.aspx</a:t>
            </a:r>
            <a:endParaRPr lang="en-US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2B20B86-68A9-4DB0-511B-BA68BF5675CB}"/>
              </a:ext>
            </a:extLst>
          </p:cNvPr>
          <p:cNvSpPr/>
          <p:nvPr/>
        </p:nvSpPr>
        <p:spPr>
          <a:xfrm>
            <a:off x="5961550" y="1542621"/>
            <a:ext cx="884719" cy="1104203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endParaRPr lang="en-US" dirty="0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687E38D4-3402-FD4E-F20B-375603887216}"/>
              </a:ext>
            </a:extLst>
          </p:cNvPr>
          <p:cNvSpPr/>
          <p:nvPr/>
        </p:nvSpPr>
        <p:spPr>
          <a:xfrm>
            <a:off x="6554044" y="4445265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67C7C7AB-1EEE-DE91-EB12-DA15BD58F98E}"/>
              </a:ext>
            </a:extLst>
          </p:cNvPr>
          <p:cNvSpPr/>
          <p:nvPr/>
        </p:nvSpPr>
        <p:spPr>
          <a:xfrm rot="10800000">
            <a:off x="6527608" y="4773382"/>
            <a:ext cx="817983" cy="32811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5FCE04-459A-BE04-B046-509F62D2D8A5}"/>
              </a:ext>
            </a:extLst>
          </p:cNvPr>
          <p:cNvSpPr txBox="1"/>
          <p:nvPr/>
        </p:nvSpPr>
        <p:spPr>
          <a:xfrm>
            <a:off x="6699380" y="4646645"/>
            <a:ext cx="48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0DF155-01D7-AD5F-76C3-431A39AA3F3C}"/>
              </a:ext>
            </a:extLst>
          </p:cNvPr>
          <p:cNvSpPr txBox="1"/>
          <p:nvPr/>
        </p:nvSpPr>
        <p:spPr>
          <a:xfrm>
            <a:off x="251927" y="2164702"/>
            <a:ext cx="4710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When the a.aspx is located, its assembly (a.dll) will be located</a:t>
            </a:r>
          </a:p>
          <a:p>
            <a:pPr marL="342900" indent="-342900">
              <a:buAutoNum type="arabicPeriod"/>
            </a:pPr>
            <a:r>
              <a:rPr lang="en-IN" dirty="0"/>
              <a:t>A.dll will be executed</a:t>
            </a:r>
          </a:p>
          <a:p>
            <a:pPr marL="800100" lvl="1" indent="-342900">
              <a:buAutoNum type="arabicPeriod"/>
            </a:pPr>
            <a:r>
              <a:rPr lang="en-IN" dirty="0"/>
              <a:t>This will be executed by ASP.NET Runtime and .NET CLR</a:t>
            </a:r>
            <a:endParaRPr lang="en-US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40EDF35-FDCD-24E9-D1F0-C97DCCDD9934}"/>
              </a:ext>
            </a:extLst>
          </p:cNvPr>
          <p:cNvSpPr/>
          <p:nvPr/>
        </p:nvSpPr>
        <p:spPr>
          <a:xfrm>
            <a:off x="335903" y="3939064"/>
            <a:ext cx="5114730" cy="731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2. The HTML Response for the page will be responded</a:t>
            </a:r>
            <a:endParaRPr lang="en-US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EA17BD-12B4-C4EB-7D5C-19FF1A39F818}"/>
              </a:ext>
            </a:extLst>
          </p:cNvPr>
          <p:cNvSpPr/>
          <p:nvPr/>
        </p:nvSpPr>
        <p:spPr>
          <a:xfrm>
            <a:off x="5458408" y="5486400"/>
            <a:ext cx="6204857" cy="6034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ASP.NET Runtime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50EE79-4A57-D2CB-ACE2-53878FB20860}"/>
              </a:ext>
            </a:extLst>
          </p:cNvPr>
          <p:cNvSpPr/>
          <p:nvPr/>
        </p:nvSpPr>
        <p:spPr>
          <a:xfrm>
            <a:off x="11749640" y="2230016"/>
            <a:ext cx="409703" cy="436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R</a:t>
            </a:r>
            <a:endParaRPr lang="en-US" b="1" dirty="0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A50AD462-9A7C-99B2-8135-AB098E160106}"/>
              </a:ext>
            </a:extLst>
          </p:cNvPr>
          <p:cNvSpPr/>
          <p:nvPr/>
        </p:nvSpPr>
        <p:spPr>
          <a:xfrm>
            <a:off x="11513976" y="5775649"/>
            <a:ext cx="409703" cy="19594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AC2A5-B466-52F5-D8C6-95C79559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49" y="304040"/>
            <a:ext cx="3932261" cy="312496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BD051-C606-E841-5446-AB0AD2CAB21F}"/>
              </a:ext>
            </a:extLst>
          </p:cNvPr>
          <p:cNvCxnSpPr/>
          <p:nvPr/>
        </p:nvCxnSpPr>
        <p:spPr>
          <a:xfrm flipV="1">
            <a:off x="1903445" y="503853"/>
            <a:ext cx="4749282" cy="1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7E38DB-03BB-9DCD-B16D-FFB05C4AB9A0}"/>
              </a:ext>
            </a:extLst>
          </p:cNvPr>
          <p:cNvSpPr txBox="1"/>
          <p:nvPr/>
        </p:nvSpPr>
        <p:spPr>
          <a:xfrm>
            <a:off x="6764694" y="223935"/>
            <a:ext cx="50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ASP.NET Web Form Library. Manages Execution on Server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67E82F3-B161-A439-C1D6-A07E2AE0C415}"/>
              </a:ext>
            </a:extLst>
          </p:cNvPr>
          <p:cNvSpPr/>
          <p:nvPr/>
        </p:nvSpPr>
        <p:spPr>
          <a:xfrm>
            <a:off x="2855167" y="1045029"/>
            <a:ext cx="382555" cy="223934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56396-5BE3-07CA-430B-32110162B35E}"/>
              </a:ext>
            </a:extLst>
          </p:cNvPr>
          <p:cNvCxnSpPr/>
          <p:nvPr/>
        </p:nvCxnSpPr>
        <p:spPr>
          <a:xfrm>
            <a:off x="3331029" y="2174033"/>
            <a:ext cx="2453951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4175C7-3286-95EB-12D7-F7B71B18002B}"/>
              </a:ext>
            </a:extLst>
          </p:cNvPr>
          <p:cNvSpPr txBox="1"/>
          <p:nvPr/>
        </p:nvSpPr>
        <p:spPr>
          <a:xfrm>
            <a:off x="5896947" y="2099388"/>
            <a:ext cx="5318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Data Management, Security, Security enhancements and extension, Optimization for performance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85DA1B-7242-80B3-FFAF-26593A2A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85" y="3840567"/>
            <a:ext cx="5025495" cy="238295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B3AD-E8FA-3133-1C42-29FCD04B6C6D}"/>
              </a:ext>
            </a:extLst>
          </p:cNvPr>
          <p:cNvCxnSpPr/>
          <p:nvPr/>
        </p:nvCxnSpPr>
        <p:spPr>
          <a:xfrm flipV="1">
            <a:off x="3331029" y="3984171"/>
            <a:ext cx="3433665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6409E2-E665-E464-E8F3-023C83B8FDF6}"/>
              </a:ext>
            </a:extLst>
          </p:cNvPr>
          <p:cNvSpPr txBox="1"/>
          <p:nvPr/>
        </p:nvSpPr>
        <p:spPr>
          <a:xfrm>
            <a:off x="6885992" y="3638939"/>
            <a:ext cx="4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Bundling od Bootstrap CSS in Web App Deployment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04FAD3-1DDC-66A9-AE30-B5C36F84AE91}"/>
              </a:ext>
            </a:extLst>
          </p:cNvPr>
          <p:cNvCxnSpPr/>
          <p:nvPr/>
        </p:nvCxnSpPr>
        <p:spPr>
          <a:xfrm>
            <a:off x="3209731" y="4777273"/>
            <a:ext cx="4068147" cy="12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06080F-99C9-67EB-B1C6-FD4F01AD8C11}"/>
              </a:ext>
            </a:extLst>
          </p:cNvPr>
          <p:cNvSpPr txBox="1"/>
          <p:nvPr/>
        </p:nvSpPr>
        <p:spPr>
          <a:xfrm>
            <a:off x="7277878" y="4712979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jQuery Bundling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9652BF-01AB-576D-6795-24AC047157E1}"/>
              </a:ext>
            </a:extLst>
          </p:cNvPr>
          <p:cNvCxnSpPr/>
          <p:nvPr/>
        </p:nvCxnSpPr>
        <p:spPr>
          <a:xfrm>
            <a:off x="3331029" y="5359310"/>
            <a:ext cx="3433665" cy="43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B1740-85B5-8A33-6205-8A641BE3A3EF}"/>
              </a:ext>
            </a:extLst>
          </p:cNvPr>
          <p:cNvCxnSpPr/>
          <p:nvPr/>
        </p:nvCxnSpPr>
        <p:spPr>
          <a:xfrm flipV="1">
            <a:off x="4422710" y="5791391"/>
            <a:ext cx="2341984" cy="26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849C26-2F81-E72E-48B6-A388B0652CF7}"/>
              </a:ext>
            </a:extLst>
          </p:cNvPr>
          <p:cNvSpPr txBox="1"/>
          <p:nvPr/>
        </p:nvSpPr>
        <p:spPr>
          <a:xfrm>
            <a:off x="6764694" y="5566730"/>
            <a:ext cx="394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Ease of Access of the Web App from the Browser </a:t>
            </a:r>
            <a:r>
              <a:rPr lang="en-IN"/>
              <a:t>using Friendly </a:t>
            </a:r>
            <a:r>
              <a:rPr lang="en-IN" dirty="0"/>
              <a:t>Urls e.g.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7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1611D-BCEB-2428-3C5F-E2F8BCA36CC5}"/>
              </a:ext>
            </a:extLst>
          </p:cNvPr>
          <p:cNvSpPr txBox="1"/>
          <p:nvPr/>
        </p:nvSpPr>
        <p:spPr>
          <a:xfrm>
            <a:off x="475861" y="158620"/>
            <a:ext cx="6204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Home.aspx, about.aspx, contact.aspx, department.aspx, employee.aspx</a:t>
            </a:r>
          </a:p>
          <a:p>
            <a:endParaRPr lang="en-IN" dirty="0"/>
          </a:p>
          <a:p>
            <a:r>
              <a:rPr lang="en-IN" dirty="0"/>
              <a:t>App folder contains create.aspx, update.aspx, delete.aspx, search.aspx </a:t>
            </a:r>
          </a:p>
          <a:p>
            <a:endParaRPr lang="en-IN" dirty="0"/>
          </a:p>
          <a:p>
            <a:r>
              <a:rPr lang="en-IN" dirty="0"/>
              <a:t>Server Address</a:t>
            </a:r>
          </a:p>
          <a:p>
            <a:r>
              <a:rPr lang="en-IN" dirty="0">
                <a:hlinkClick r:id="rId2"/>
              </a:rPr>
              <a:t>www.myserver.com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Normal URLs to resources</a:t>
            </a:r>
          </a:p>
          <a:p>
            <a:r>
              <a:rPr lang="en-IN" dirty="0">
                <a:hlinkClick r:id="rId3"/>
              </a:rPr>
              <a:t>http://www.myserver.com/home.aspx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http://www.myserver.com/app/search.aspx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69CEA-3B1E-951D-4DDB-CA1F36F2DB83}"/>
              </a:ext>
            </a:extLst>
          </p:cNvPr>
          <p:cNvSpPr txBox="1"/>
          <p:nvPr/>
        </p:nvSpPr>
        <p:spPr>
          <a:xfrm>
            <a:off x="6820678" y="1875453"/>
            <a:ext cx="4786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Routing?</a:t>
            </a:r>
            <a:endParaRPr lang="en-US" b="1" dirty="0"/>
          </a:p>
          <a:p>
            <a:r>
              <a:rPr lang="en-US" b="1" dirty="0"/>
              <a:t>Used to define Friendly URLs for actual http resource paths</a:t>
            </a:r>
            <a:endParaRPr lang="en-IN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B5FE8B-B132-DA78-F419-51687A57B379}"/>
              </a:ext>
            </a:extLst>
          </p:cNvPr>
          <p:cNvCxnSpPr/>
          <p:nvPr/>
        </p:nvCxnSpPr>
        <p:spPr>
          <a:xfrm flipH="1">
            <a:off x="4282751" y="2798783"/>
            <a:ext cx="3265714" cy="2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4F6951-E389-3D06-98B5-4554DDB7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57304"/>
              </p:ext>
            </p:extLst>
          </p:nvPr>
        </p:nvGraphicFramePr>
        <p:xfrm>
          <a:off x="6417388" y="3128987"/>
          <a:ext cx="49659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034263107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3667951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Url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1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09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/about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/App/create.aspx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270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AFD219-C272-4455-9287-848566C9805F}"/>
              </a:ext>
            </a:extLst>
          </p:cNvPr>
          <p:cNvSpPr txBox="1"/>
          <p:nvPr/>
        </p:nvSpPr>
        <p:spPr>
          <a:xfrm>
            <a:off x="7903029" y="2798783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 Table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83AA7-2F44-3F08-6AE7-69A306B67793}"/>
              </a:ext>
            </a:extLst>
          </p:cNvPr>
          <p:cNvSpPr txBox="1"/>
          <p:nvPr/>
        </p:nvSpPr>
        <p:spPr>
          <a:xfrm>
            <a:off x="233265" y="4917233"/>
            <a:ext cx="529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http://www.myserver.com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http://www.myserver.com/home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725042-25DE-9DA4-63A5-7416EA34D0A4}"/>
              </a:ext>
            </a:extLst>
          </p:cNvPr>
          <p:cNvCxnSpPr/>
          <p:nvPr/>
        </p:nvCxnSpPr>
        <p:spPr>
          <a:xfrm flipV="1">
            <a:off x="3023118" y="3685592"/>
            <a:ext cx="3394270" cy="1455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6B263F-4FD9-0823-5304-A141C9E03ED0}"/>
              </a:ext>
            </a:extLst>
          </p:cNvPr>
          <p:cNvCxnSpPr>
            <a:endCxn id="6" idx="1"/>
          </p:cNvCxnSpPr>
          <p:nvPr/>
        </p:nvCxnSpPr>
        <p:spPr>
          <a:xfrm flipV="1">
            <a:off x="3627535" y="4056087"/>
            <a:ext cx="2789853" cy="171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56B86A5-D416-0FB8-0F52-2FCB74B0A97A}"/>
              </a:ext>
            </a:extLst>
          </p:cNvPr>
          <p:cNvSpPr/>
          <p:nvPr/>
        </p:nvSpPr>
        <p:spPr>
          <a:xfrm rot="5400000">
            <a:off x="8676796" y="2797709"/>
            <a:ext cx="381827" cy="490064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C40BD-3088-7BE3-DE22-A2C0ADFF76ED}"/>
              </a:ext>
            </a:extLst>
          </p:cNvPr>
          <p:cNvSpPr txBox="1"/>
          <p:nvPr/>
        </p:nvSpPr>
        <p:spPr>
          <a:xfrm>
            <a:off x="6417388" y="5608338"/>
            <a:ext cx="504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RouteCollection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00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5B70C-125A-9962-EC1C-1F97FF8B90E1}"/>
              </a:ext>
            </a:extLst>
          </p:cNvPr>
          <p:cNvSpPr txBox="1"/>
          <p:nvPr/>
        </p:nvSpPr>
        <p:spPr>
          <a:xfrm>
            <a:off x="102637" y="0"/>
            <a:ext cx="4621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first request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0D0955D-EBAD-3837-4CCF-1EC8E5917101}"/>
              </a:ext>
            </a:extLst>
          </p:cNvPr>
          <p:cNvSpPr/>
          <p:nvPr/>
        </p:nvSpPr>
        <p:spPr>
          <a:xfrm>
            <a:off x="102638" y="447869"/>
            <a:ext cx="48612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First Request to Load the Page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001CE1-9A19-9D53-59DA-C7263AA73C96}"/>
              </a:ext>
            </a:extLst>
          </p:cNvPr>
          <p:cNvSpPr/>
          <p:nvPr/>
        </p:nvSpPr>
        <p:spPr>
          <a:xfrm>
            <a:off x="4963886" y="300526"/>
            <a:ext cx="1894114" cy="601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Constructor() Execution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C0171-17D0-F981-1B9C-D50250FC835B}"/>
              </a:ext>
            </a:extLst>
          </p:cNvPr>
          <p:cNvSpPr/>
          <p:nvPr/>
        </p:nvSpPr>
        <p:spPr>
          <a:xfrm>
            <a:off x="7514252" y="289248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775BF-DBAC-B4D3-0EE6-59496B6A7F88}"/>
              </a:ext>
            </a:extLst>
          </p:cNvPr>
          <p:cNvSpPr txBox="1"/>
          <p:nvPr/>
        </p:nvSpPr>
        <p:spPr>
          <a:xfrm>
            <a:off x="7856376" y="369332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Initialization</a:t>
            </a:r>
            <a:endParaRPr lang="en-US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4737E0-7865-0939-1CB9-16E53A5A1DA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858000" y="601052"/>
            <a:ext cx="656252" cy="3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7A4E0-8A94-37FF-474C-52A74860D47F}"/>
              </a:ext>
            </a:extLst>
          </p:cNvPr>
          <p:cNvSpPr/>
          <p:nvPr/>
        </p:nvSpPr>
        <p:spPr>
          <a:xfrm>
            <a:off x="7643324" y="738664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PreInit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B8E24-DD0C-E557-4A82-9E506E761E31}"/>
              </a:ext>
            </a:extLst>
          </p:cNvPr>
          <p:cNvSpPr/>
          <p:nvPr/>
        </p:nvSpPr>
        <p:spPr>
          <a:xfrm>
            <a:off x="8937170" y="724667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95DE1-931F-19CD-8974-F4D2E81948D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697683" y="1025966"/>
            <a:ext cx="239487" cy="1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9DCB1F-D820-2D3A-868D-E55BB3F8F63A}"/>
              </a:ext>
            </a:extLst>
          </p:cNvPr>
          <p:cNvSpPr txBox="1"/>
          <p:nvPr/>
        </p:nvSpPr>
        <p:spPr>
          <a:xfrm>
            <a:off x="8752114" y="165269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All </a:t>
            </a:r>
            <a:r>
              <a:rPr lang="en-IN" sz="1200" dirty="0" err="1"/>
              <a:t>WebControls</a:t>
            </a:r>
            <a:r>
              <a:rPr lang="en-IN" sz="1200" dirty="0"/>
              <a:t> Used on Page will be Initialized</a:t>
            </a:r>
            <a:endParaRPr lang="en-US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A0463E-F8CC-4169-E749-4170E309C05E}"/>
              </a:ext>
            </a:extLst>
          </p:cNvPr>
          <p:cNvSpPr/>
          <p:nvPr/>
        </p:nvSpPr>
        <p:spPr>
          <a:xfrm>
            <a:off x="10403629" y="713786"/>
            <a:ext cx="155510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InitComplete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F73C94-E47F-DEE6-10D6-254721F9C9C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9991529" y="1015085"/>
            <a:ext cx="412100" cy="1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6B3D22-6EE9-942A-8521-340FE09ECDC2}"/>
              </a:ext>
            </a:extLst>
          </p:cNvPr>
          <p:cNvSpPr/>
          <p:nvPr/>
        </p:nvSpPr>
        <p:spPr>
          <a:xfrm>
            <a:off x="3013788" y="2278414"/>
            <a:ext cx="4575110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BA886-18FB-FF96-5DB1-E11FB76F2CB9}"/>
              </a:ext>
            </a:extLst>
          </p:cNvPr>
          <p:cNvSpPr txBox="1"/>
          <p:nvPr/>
        </p:nvSpPr>
        <p:spPr>
          <a:xfrm>
            <a:off x="3323254" y="229687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Load</a:t>
            </a:r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B5EBE3-8CDD-ADEA-4355-445FAC5D36B6}"/>
              </a:ext>
            </a:extLst>
          </p:cNvPr>
          <p:cNvSpPr/>
          <p:nvPr/>
        </p:nvSpPr>
        <p:spPr>
          <a:xfrm>
            <a:off x="3186402" y="2710703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PreLoad</a:t>
            </a:r>
            <a:endParaRPr lang="en-US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E2FE89-C2C9-37BF-9F80-61FDB5EE8C3E}"/>
              </a:ext>
            </a:extLst>
          </p:cNvPr>
          <p:cNvSpPr/>
          <p:nvPr/>
        </p:nvSpPr>
        <p:spPr>
          <a:xfrm>
            <a:off x="4626427" y="274623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BBE18-4784-4167-0001-17841D89CF2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H="1" flipV="1">
            <a:off x="9464350" y="1327264"/>
            <a:ext cx="94862" cy="32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B56330-5F89-E8E7-9D74-C848CEDD735B}"/>
              </a:ext>
            </a:extLst>
          </p:cNvPr>
          <p:cNvSpPr txBox="1"/>
          <p:nvPr/>
        </p:nvSpPr>
        <p:spPr>
          <a:xfrm>
            <a:off x="4346508" y="3618081"/>
            <a:ext cx="1614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Dependency Initialization Will Takes Place e.g. Instance of Logic Class, </a:t>
            </a:r>
            <a:r>
              <a:rPr lang="en-IN" sz="1200" dirty="0" err="1"/>
              <a:t>ConnectionString</a:t>
            </a:r>
            <a:r>
              <a:rPr lang="en-IN" sz="1200" dirty="0"/>
              <a:t>, Some Initial Values for Controls set using Code 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CC5C7-680B-8D16-229D-82CF178DEC9A}"/>
              </a:ext>
            </a:extLst>
          </p:cNvPr>
          <p:cNvCxnSpPr>
            <a:stCxn id="24" idx="3"/>
          </p:cNvCxnSpPr>
          <p:nvPr/>
        </p:nvCxnSpPr>
        <p:spPr>
          <a:xfrm>
            <a:off x="4240761" y="3012002"/>
            <a:ext cx="385666" cy="3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BC4050-DA36-7B58-D8CD-656E46973661}"/>
              </a:ext>
            </a:extLst>
          </p:cNvPr>
          <p:cNvSpPr/>
          <p:nvPr/>
        </p:nvSpPr>
        <p:spPr>
          <a:xfrm>
            <a:off x="5879836" y="2684664"/>
            <a:ext cx="1671737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LoadComplete</a:t>
            </a:r>
            <a:endParaRPr lang="en-US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C1F7B4-05C3-1F59-2803-8AD9B9E561A7}"/>
              </a:ext>
            </a:extLst>
          </p:cNvPr>
          <p:cNvCxnSpPr>
            <a:stCxn id="25" idx="3"/>
          </p:cNvCxnSpPr>
          <p:nvPr/>
        </p:nvCxnSpPr>
        <p:spPr>
          <a:xfrm flipV="1">
            <a:off x="5680786" y="3012002"/>
            <a:ext cx="172614" cy="3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B896C57-9E21-B372-CA84-270ED5CDC25F}"/>
              </a:ext>
            </a:extLst>
          </p:cNvPr>
          <p:cNvSpPr/>
          <p:nvPr/>
        </p:nvSpPr>
        <p:spPr>
          <a:xfrm>
            <a:off x="8308906" y="2481539"/>
            <a:ext cx="3124203" cy="682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SaveViewState</a:t>
            </a:r>
            <a:r>
              <a:rPr lang="en-IN" b="1" dirty="0"/>
              <a:t>()</a:t>
            </a:r>
            <a:endParaRPr lang="en-US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9AE38-13C1-C918-0ADC-E83D9CBE8F67}"/>
              </a:ext>
            </a:extLst>
          </p:cNvPr>
          <p:cNvCxnSpPr>
            <a:stCxn id="28" idx="0"/>
            <a:endCxn id="25" idx="2"/>
          </p:cNvCxnSpPr>
          <p:nvPr/>
        </p:nvCxnSpPr>
        <p:spPr>
          <a:xfrm flipV="1">
            <a:off x="5153606" y="3348836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DDE0F1-7A96-9DBC-4BFE-B9DC0C125E20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7551573" y="2822855"/>
            <a:ext cx="757333" cy="16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A2250D-B345-6ED7-AF8F-E3E2ADA7D44F}"/>
              </a:ext>
            </a:extLst>
          </p:cNvPr>
          <p:cNvSpPr txBox="1"/>
          <p:nvPr/>
        </p:nvSpPr>
        <p:spPr>
          <a:xfrm>
            <a:off x="8397551" y="3287261"/>
            <a:ext cx="2845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Save Initial Values of Controls on the server</a:t>
            </a:r>
            <a:endParaRPr lang="en-US" sz="11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313A08-A0D8-90D3-5E30-4D82914CCEF0}"/>
              </a:ext>
            </a:extLst>
          </p:cNvPr>
          <p:cNvSpPr/>
          <p:nvPr/>
        </p:nvSpPr>
        <p:spPr>
          <a:xfrm>
            <a:off x="391107" y="5150094"/>
            <a:ext cx="6270949" cy="1259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E12F3-C8DF-B753-96B7-5C5F1F72C3C0}"/>
              </a:ext>
            </a:extLst>
          </p:cNvPr>
          <p:cNvSpPr txBox="1"/>
          <p:nvPr/>
        </p:nvSpPr>
        <p:spPr>
          <a:xfrm>
            <a:off x="700574" y="5168553"/>
            <a:ext cx="386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Page Render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0D67B4C-F748-8F97-3EDF-8BD4C9FF2973}"/>
              </a:ext>
            </a:extLst>
          </p:cNvPr>
          <p:cNvSpPr/>
          <p:nvPr/>
        </p:nvSpPr>
        <p:spPr>
          <a:xfrm>
            <a:off x="563722" y="5582383"/>
            <a:ext cx="1240975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PreRender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6A2EB3-5A6D-A05F-27F8-621072E1DC4E}"/>
              </a:ext>
            </a:extLst>
          </p:cNvPr>
          <p:cNvSpPr/>
          <p:nvPr/>
        </p:nvSpPr>
        <p:spPr>
          <a:xfrm>
            <a:off x="2003747" y="5617919"/>
            <a:ext cx="1054359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14A5C-280C-DC9D-043E-1F28AE330E6D}"/>
              </a:ext>
            </a:extLst>
          </p:cNvPr>
          <p:cNvSpPr/>
          <p:nvPr/>
        </p:nvSpPr>
        <p:spPr>
          <a:xfrm>
            <a:off x="3257156" y="5556344"/>
            <a:ext cx="3171636" cy="602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RenderComplete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E1319B-3D6E-7C7B-6C8A-2BBED6E21556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>
            <a:off x="800490" y="4218245"/>
            <a:ext cx="383720" cy="13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EDC8B5-46EC-5BAC-FB44-9AEFBD07DF24}"/>
              </a:ext>
            </a:extLst>
          </p:cNvPr>
          <p:cNvSpPr txBox="1"/>
          <p:nvPr/>
        </p:nvSpPr>
        <p:spPr>
          <a:xfrm>
            <a:off x="192057" y="3618081"/>
            <a:ext cx="12168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To call Render() method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FFE6A-391A-FDFB-8AE0-567A09100CFE}"/>
              </a:ext>
            </a:extLst>
          </p:cNvPr>
          <p:cNvSpPr txBox="1"/>
          <p:nvPr/>
        </p:nvSpPr>
        <p:spPr>
          <a:xfrm>
            <a:off x="1804697" y="3618081"/>
            <a:ext cx="1840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Generate the HTML Stream for each </a:t>
            </a:r>
            <a:r>
              <a:rPr lang="en-IN" sz="1100" dirty="0" err="1"/>
              <a:t>WebControl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F3E508-10CE-6C2E-B14F-4718F97A3A8E}"/>
              </a:ext>
            </a:extLst>
          </p:cNvPr>
          <p:cNvCxnSpPr>
            <a:stCxn id="49" idx="2"/>
            <a:endCxn id="43" idx="0"/>
          </p:cNvCxnSpPr>
          <p:nvPr/>
        </p:nvCxnSpPr>
        <p:spPr>
          <a:xfrm flipH="1">
            <a:off x="2530927" y="4048968"/>
            <a:ext cx="194000" cy="15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5007D0-E107-5648-214E-546EDB22F304}"/>
              </a:ext>
            </a:extLst>
          </p:cNvPr>
          <p:cNvSpPr txBox="1"/>
          <p:nvPr/>
        </p:nvSpPr>
        <p:spPr>
          <a:xfrm>
            <a:off x="7100596" y="4310743"/>
            <a:ext cx="236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Cache the HTML generated on the server and then The HTML Stream will be written into the HTML Response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A1D742-8873-5380-E857-F7387B437E10}"/>
              </a:ext>
            </a:extLst>
          </p:cNvPr>
          <p:cNvCxnSpPr>
            <a:stCxn id="52" idx="1"/>
            <a:endCxn id="44" idx="0"/>
          </p:cNvCxnSpPr>
          <p:nvPr/>
        </p:nvCxnSpPr>
        <p:spPr>
          <a:xfrm flipH="1">
            <a:off x="4842974" y="4726242"/>
            <a:ext cx="2257622" cy="8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0A43D5F-CBA3-4A08-5CC9-A80617930D7A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 flipH="1">
            <a:off x="391107" y="2822855"/>
            <a:ext cx="11042002" cy="2957056"/>
          </a:xfrm>
          <a:prstGeom prst="bentConnector5">
            <a:avLst>
              <a:gd name="adj1" fmla="val -2070"/>
              <a:gd name="adj2" fmla="val 49855"/>
              <a:gd name="adj3" fmla="val 10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D87977-8882-A795-4DE4-3EE5A680597D}"/>
              </a:ext>
            </a:extLst>
          </p:cNvPr>
          <p:cNvSpPr/>
          <p:nvPr/>
        </p:nvSpPr>
        <p:spPr>
          <a:xfrm>
            <a:off x="7371184" y="5205309"/>
            <a:ext cx="2911151" cy="1119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UnLoad</a:t>
            </a:r>
            <a:r>
              <a:rPr lang="en-IN" b="1" dirty="0"/>
              <a:t> the Page</a:t>
            </a:r>
          </a:p>
          <a:p>
            <a:pPr algn="ctr"/>
            <a:r>
              <a:rPr lang="en-IN" b="1" dirty="0"/>
              <a:t>And call Destructor</a:t>
            </a:r>
            <a:endParaRPr lang="en-US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5F0AD7-2352-A9EA-8812-4350A12DE63E}"/>
              </a:ext>
            </a:extLst>
          </p:cNvPr>
          <p:cNvCxnSpPr>
            <a:stCxn id="40" idx="3"/>
            <a:endCxn id="58" idx="1"/>
          </p:cNvCxnSpPr>
          <p:nvPr/>
        </p:nvCxnSpPr>
        <p:spPr>
          <a:xfrm flipV="1">
            <a:off x="6662056" y="5764831"/>
            <a:ext cx="709128" cy="1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1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45EDA-ABF4-02E5-3DD5-AEA38ED38EA5}"/>
              </a:ext>
            </a:extLst>
          </p:cNvPr>
          <p:cNvSpPr txBox="1"/>
          <p:nvPr/>
        </p:nvSpPr>
        <p:spPr>
          <a:xfrm>
            <a:off x="102637" y="0"/>
            <a:ext cx="462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ASP.NET Page Processing for the consecutive requests for the Page</a:t>
            </a:r>
            <a:endParaRPr lang="en-US" sz="14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87E15C3-20C2-D7B0-88BA-06F58AD552AE}"/>
              </a:ext>
            </a:extLst>
          </p:cNvPr>
          <p:cNvSpPr/>
          <p:nvPr/>
        </p:nvSpPr>
        <p:spPr>
          <a:xfrm>
            <a:off x="233264" y="755780"/>
            <a:ext cx="6130213" cy="625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Events Raise on </a:t>
            </a:r>
            <a:r>
              <a:rPr lang="en-IN" dirty="0" err="1"/>
              <a:t>WebControl</a:t>
            </a:r>
            <a:r>
              <a:rPr lang="en-IN" dirty="0"/>
              <a:t> e.g. Button Click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32DE7-4D18-553C-B348-E66B2CAF0C0D}"/>
              </a:ext>
            </a:extLst>
          </p:cNvPr>
          <p:cNvSpPr/>
          <p:nvPr/>
        </p:nvSpPr>
        <p:spPr>
          <a:xfrm>
            <a:off x="6466113" y="774442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Constructor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6AEE26-0664-DA19-F36A-91B12CBA3A1C}"/>
              </a:ext>
            </a:extLst>
          </p:cNvPr>
          <p:cNvSpPr/>
          <p:nvPr/>
        </p:nvSpPr>
        <p:spPr>
          <a:xfrm>
            <a:off x="8820537" y="765110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Init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D95935-9424-0B8C-F7A2-E65A785BC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089640" y="1068355"/>
            <a:ext cx="730897" cy="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EDFA0F-B115-340C-23DA-31FA122C047C}"/>
              </a:ext>
            </a:extLst>
          </p:cNvPr>
          <p:cNvSpPr/>
          <p:nvPr/>
        </p:nvSpPr>
        <p:spPr>
          <a:xfrm>
            <a:off x="5868955" y="2015412"/>
            <a:ext cx="457510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 Previous View State for the Controls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140FDF8-D858-E801-5FC5-8071188D9DD2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10444064" y="1068355"/>
            <a:ext cx="12700" cy="15115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E50FA-0E1B-BA1C-87A5-0FCF2672A7A1}"/>
              </a:ext>
            </a:extLst>
          </p:cNvPr>
          <p:cNvSpPr/>
          <p:nvPr/>
        </p:nvSpPr>
        <p:spPr>
          <a:xfrm>
            <a:off x="3505198" y="2276669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Load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E67E1-C1D9-1F4F-BEB2-AE61965722C3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128725" y="2579914"/>
            <a:ext cx="74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A7213A-23B9-4160-DAFD-EA7865FB3A79}"/>
              </a:ext>
            </a:extLst>
          </p:cNvPr>
          <p:cNvSpPr/>
          <p:nvPr/>
        </p:nvSpPr>
        <p:spPr>
          <a:xfrm>
            <a:off x="1579979" y="4856584"/>
            <a:ext cx="2967135" cy="132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Control Specific Event Will be Executed e.g. Button-Click</a:t>
            </a:r>
            <a:endParaRPr lang="en-US" sz="16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7C346-5E6B-9FCF-DE01-1E36E06DAD64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4316962" y="2883158"/>
            <a:ext cx="1551993" cy="102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9818EE-C4D9-CF84-7279-1FF79293353B}"/>
              </a:ext>
            </a:extLst>
          </p:cNvPr>
          <p:cNvSpPr/>
          <p:nvPr/>
        </p:nvSpPr>
        <p:spPr>
          <a:xfrm>
            <a:off x="5868955" y="3340361"/>
            <a:ext cx="3536299" cy="11290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Save View State  for the New Data</a:t>
            </a:r>
            <a:endParaRPr lang="en-US" b="1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ED0A02-0B68-E7CF-14E2-BD60D7B38D7A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 flipH="1">
            <a:off x="1579979" y="3904863"/>
            <a:ext cx="7825275" cy="1616527"/>
          </a:xfrm>
          <a:prstGeom prst="bentConnector5">
            <a:avLst>
              <a:gd name="adj1" fmla="val -2921"/>
              <a:gd name="adj2" fmla="val 46898"/>
              <a:gd name="adj3" fmla="val 102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E45843-4142-291E-59BE-7D57E488AD33}"/>
              </a:ext>
            </a:extLst>
          </p:cNvPr>
          <p:cNvSpPr/>
          <p:nvPr/>
        </p:nvSpPr>
        <p:spPr>
          <a:xfrm>
            <a:off x="5128725" y="5247303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12EEEA-5DA5-5811-0CE0-2105EC8AF253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4547114" y="5521390"/>
            <a:ext cx="581611" cy="2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ADFB55-0A12-7634-81DB-591F710243B3}"/>
              </a:ext>
            </a:extLst>
          </p:cNvPr>
          <p:cNvSpPr/>
          <p:nvPr/>
        </p:nvSpPr>
        <p:spPr>
          <a:xfrm>
            <a:off x="7903027" y="5232724"/>
            <a:ext cx="1623527" cy="606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Unload</a:t>
            </a:r>
            <a:endParaRPr lang="en-US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06372C-E6E4-F2F6-91D4-9AD083B499EF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6752252" y="5535969"/>
            <a:ext cx="1150775" cy="1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2072</Words>
  <Application>Microsoft Office PowerPoint</Application>
  <PresentationFormat>Widescreen</PresentationFormat>
  <Paragraphs>556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106</cp:revision>
  <dcterms:created xsi:type="dcterms:W3CDTF">2022-07-08T09:24:58Z</dcterms:created>
  <dcterms:modified xsi:type="dcterms:W3CDTF">2022-07-21T10:55:11Z</dcterms:modified>
</cp:coreProperties>
</file>