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myapp/mypage" TargetMode="External"/><Relationship Id="rId2" Type="http://schemas.openxmlformats.org/officeDocument/2006/relationships/hyperlink" Target="http://www.myserver.com/myapp/mypage.aspx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4E7F3-1180-63E1-6F81-A46A583A0A66}"/>
              </a:ext>
            </a:extLst>
          </p:cNvPr>
          <p:cNvSpPr/>
          <p:nvPr/>
        </p:nvSpPr>
        <p:spPr>
          <a:xfrm>
            <a:off x="1492898" y="1007706"/>
            <a:ext cx="10422294" cy="5551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7F337-43D9-E95E-1441-BCDBE9ABAA81}"/>
              </a:ext>
            </a:extLst>
          </p:cNvPr>
          <p:cNvSpPr txBox="1"/>
          <p:nvPr/>
        </p:nvSpPr>
        <p:spPr>
          <a:xfrm>
            <a:off x="9700726" y="1199757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837FEE9F-0104-51BE-ECE8-9F6AE1FBBE80}"/>
              </a:ext>
            </a:extLst>
          </p:cNvPr>
          <p:cNvSpPr/>
          <p:nvPr/>
        </p:nvSpPr>
        <p:spPr>
          <a:xfrm>
            <a:off x="3135086" y="223935"/>
            <a:ext cx="466530" cy="78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4FE7B-442D-6417-1091-8B372131CCC4}"/>
              </a:ext>
            </a:extLst>
          </p:cNvPr>
          <p:cNvSpPr txBox="1"/>
          <p:nvPr/>
        </p:nvSpPr>
        <p:spPr>
          <a:xfrm>
            <a:off x="3760236" y="223935"/>
            <a:ext cx="483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http://www.myserver.com/myapp/mypage.aspx</a:t>
            </a:r>
            <a:endParaRPr lang="en-IN" dirty="0"/>
          </a:p>
          <a:p>
            <a:r>
              <a:rPr lang="en-IN" dirty="0">
                <a:hlinkClick r:id="rId3"/>
              </a:rPr>
              <a:t>http://www.myserver.com/myapp/mypage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1A1016-CCFA-1D29-A92B-1AB04528F8B6}"/>
              </a:ext>
            </a:extLst>
          </p:cNvPr>
          <p:cNvSpPr/>
          <p:nvPr/>
        </p:nvSpPr>
        <p:spPr>
          <a:xfrm>
            <a:off x="1800808" y="1735494"/>
            <a:ext cx="9862457" cy="4609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91E8A-5E80-D930-0DC9-62ED86F357EA}"/>
              </a:ext>
            </a:extLst>
          </p:cNvPr>
          <p:cNvSpPr txBox="1"/>
          <p:nvPr/>
        </p:nvSpPr>
        <p:spPr>
          <a:xfrm>
            <a:off x="8590385" y="1791477"/>
            <a:ext cx="282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runtime aka w3wp.exe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3AB5-7D1F-C093-9524-963C8F48C9D6}"/>
              </a:ext>
            </a:extLst>
          </p:cNvPr>
          <p:cNvSpPr txBox="1"/>
          <p:nvPr/>
        </p:nvSpPr>
        <p:spPr>
          <a:xfrm>
            <a:off x="9153331" y="102637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www worker process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850E6E-1704-AA13-F9AC-D320F15551D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91192" y="471969"/>
            <a:ext cx="91751" cy="131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83BBC8-B25B-DE38-7C85-6A64F98264D9}"/>
              </a:ext>
            </a:extLst>
          </p:cNvPr>
          <p:cNvSpPr/>
          <p:nvPr/>
        </p:nvSpPr>
        <p:spPr>
          <a:xfrm>
            <a:off x="2192694" y="2114642"/>
            <a:ext cx="4749282" cy="964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HttpApplication Block</a:t>
            </a:r>
          </a:p>
          <a:p>
            <a:pPr algn="ctr"/>
            <a:r>
              <a:rPr lang="en-IN" sz="1600" b="1" dirty="0"/>
              <a:t>Validate and  Process the </a:t>
            </a:r>
            <a:r>
              <a:rPr lang="en-IN" sz="1600" b="1" dirty="0" err="1"/>
              <a:t>Web.Config</a:t>
            </a:r>
            <a:r>
              <a:rPr lang="en-IN" sz="1600" b="1" dirty="0"/>
              <a:t> file for Current Application Configuration and Execution</a:t>
            </a:r>
            <a:endParaRPr lang="en-US" sz="1600" b="1" dirty="0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03E9F6FA-B086-18C2-8BB5-69B49A891089}"/>
              </a:ext>
            </a:extLst>
          </p:cNvPr>
          <p:cNvSpPr/>
          <p:nvPr/>
        </p:nvSpPr>
        <p:spPr>
          <a:xfrm>
            <a:off x="7921690" y="3165596"/>
            <a:ext cx="3489649" cy="1875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HttpModule</a:t>
            </a:r>
          </a:p>
          <a:p>
            <a:pPr algn="ctr"/>
            <a:r>
              <a:rPr lang="en-IN" b="1" dirty="0"/>
              <a:t>Handle The Process Request and will Initialize the Session</a:t>
            </a:r>
          </a:p>
          <a:p>
            <a:pPr algn="ctr"/>
            <a:r>
              <a:rPr lang="en-IN" b="1" dirty="0"/>
              <a:t>Using </a:t>
            </a:r>
            <a:r>
              <a:rPr lang="en-IN" b="1" dirty="0" err="1"/>
              <a:t>Global.asax</a:t>
            </a:r>
            <a:endParaRPr lang="en-US" b="1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BEDC329-4494-3567-6914-0CB4E3184FBF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941976" y="2596872"/>
            <a:ext cx="2964613" cy="5687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D3EDD7-F951-F281-AA33-EA0AE8AAEA8B}"/>
              </a:ext>
            </a:extLst>
          </p:cNvPr>
          <p:cNvCxnSpPr>
            <a:stCxn id="13" idx="1"/>
            <a:endCxn id="12" idx="2"/>
          </p:cNvCxnSpPr>
          <p:nvPr/>
        </p:nvCxnSpPr>
        <p:spPr>
          <a:xfrm rot="10800000">
            <a:off x="4567336" y="3079103"/>
            <a:ext cx="3354355" cy="102422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2BFEBA-FA54-B03F-8D92-362ACE9A6D3D}"/>
              </a:ext>
            </a:extLst>
          </p:cNvPr>
          <p:cNvSpPr txBox="1"/>
          <p:nvPr/>
        </p:nvSpPr>
        <p:spPr>
          <a:xfrm>
            <a:off x="7249886" y="2617036"/>
            <a:ext cx="24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Start Session/Security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9BC3C-6559-D546-A96A-95539785E3AD}"/>
              </a:ext>
            </a:extLst>
          </p:cNvPr>
          <p:cNvSpPr txBox="1"/>
          <p:nvPr/>
        </p:nvSpPr>
        <p:spPr>
          <a:xfrm>
            <a:off x="4935518" y="3137316"/>
            <a:ext cx="24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Look for the connection settings for the session storage or for security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B70D4-AE6C-C35A-DD84-30D0C33FD61B}"/>
              </a:ext>
            </a:extLst>
          </p:cNvPr>
          <p:cNvSpPr/>
          <p:nvPr/>
        </p:nvSpPr>
        <p:spPr>
          <a:xfrm>
            <a:off x="2295331" y="5178489"/>
            <a:ext cx="9116007" cy="96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HttpHandler</a:t>
            </a:r>
          </a:p>
          <a:p>
            <a:pPr algn="ctr"/>
            <a:r>
              <a:rPr lang="en-IN" sz="1600" b="1" dirty="0"/>
              <a:t>Execute .aspx page and will coordinate with .NET Frwk to execute code behind (.</a:t>
            </a:r>
            <a:r>
              <a:rPr lang="en-IN" sz="1600" b="1" dirty="0" err="1"/>
              <a:t>aspx.cs</a:t>
            </a:r>
            <a:r>
              <a:rPr lang="en-IN" sz="1600" b="1" dirty="0"/>
              <a:t>)</a:t>
            </a:r>
          </a:p>
          <a:p>
            <a:pPr algn="ctr"/>
            <a:r>
              <a:rPr lang="en-IN" sz="1600" b="1" dirty="0"/>
              <a:t>The HttpHandler will Generate the HTML Rendering for UI control on aspx page and send response</a:t>
            </a:r>
            <a:endParaRPr lang="en-US" sz="16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909A4-D323-946C-EF6B-7CE7C9F69C8E}"/>
              </a:ext>
            </a:extLst>
          </p:cNvPr>
          <p:cNvCxnSpPr>
            <a:cxnSpLocks/>
          </p:cNvCxnSpPr>
          <p:nvPr/>
        </p:nvCxnSpPr>
        <p:spPr>
          <a:xfrm>
            <a:off x="4086808" y="3094638"/>
            <a:ext cx="0" cy="12814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5AD14D-BC74-2AB6-7838-0D02DA17EDF0}"/>
              </a:ext>
            </a:extLst>
          </p:cNvPr>
          <p:cNvCxnSpPr>
            <a:stCxn id="23" idx="1"/>
          </p:cNvCxnSpPr>
          <p:nvPr/>
        </p:nvCxnSpPr>
        <p:spPr>
          <a:xfrm rot="10800000">
            <a:off x="1642189" y="513185"/>
            <a:ext cx="653143" cy="514753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23B551-B3C4-C8B6-D281-C936B676106E}"/>
              </a:ext>
            </a:extLst>
          </p:cNvPr>
          <p:cNvSpPr txBox="1"/>
          <p:nvPr/>
        </p:nvSpPr>
        <p:spPr>
          <a:xfrm>
            <a:off x="139959" y="109006"/>
            <a:ext cx="198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Rendered Response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DFB956C-4C56-836F-F542-C1E42F73AFB0}"/>
              </a:ext>
            </a:extLst>
          </p:cNvPr>
          <p:cNvSpPr/>
          <p:nvPr/>
        </p:nvSpPr>
        <p:spPr>
          <a:xfrm>
            <a:off x="2561253" y="4348508"/>
            <a:ext cx="3265711" cy="60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Route Table that provides .aspx page to HttpHandler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D377-A09E-5859-2386-7DF20CF94B9E}"/>
              </a:ext>
            </a:extLst>
          </p:cNvPr>
          <p:cNvCxnSpPr>
            <a:stCxn id="30" idx="2"/>
          </p:cNvCxnSpPr>
          <p:nvPr/>
        </p:nvCxnSpPr>
        <p:spPr>
          <a:xfrm>
            <a:off x="4194109" y="4949072"/>
            <a:ext cx="4667" cy="2294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817DA-D541-4D88-EEB4-21ED0EDCB8D5}"/>
              </a:ext>
            </a:extLst>
          </p:cNvPr>
          <p:cNvSpPr/>
          <p:nvPr/>
        </p:nvSpPr>
        <p:spPr>
          <a:xfrm>
            <a:off x="9731829" y="2492820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89B31-C80C-6CE4-F7EE-3F079893366F}"/>
              </a:ext>
            </a:extLst>
          </p:cNvPr>
          <p:cNvSpPr txBox="1"/>
          <p:nvPr/>
        </p:nvSpPr>
        <p:spPr>
          <a:xfrm>
            <a:off x="9731829" y="257679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16530E-D33D-AF18-B049-2C043838843F}"/>
              </a:ext>
            </a:extLst>
          </p:cNvPr>
          <p:cNvSpPr txBox="1"/>
          <p:nvPr/>
        </p:nvSpPr>
        <p:spPr>
          <a:xfrm>
            <a:off x="9797143" y="2946127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11EEA-ACC0-1A4A-4DB1-580704D0A1CD}"/>
              </a:ext>
            </a:extLst>
          </p:cNvPr>
          <p:cNvSpPr txBox="1"/>
          <p:nvPr/>
        </p:nvSpPr>
        <p:spPr>
          <a:xfrm>
            <a:off x="9881119" y="3995048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830C82-400E-CCDD-75CD-873C00E6CB0E}"/>
              </a:ext>
            </a:extLst>
          </p:cNvPr>
          <p:cNvCxnSpPr>
            <a:stCxn id="22" idx="0"/>
            <a:endCxn id="19" idx="2"/>
          </p:cNvCxnSpPr>
          <p:nvPr/>
        </p:nvCxnSpPr>
        <p:spPr>
          <a:xfrm flipV="1">
            <a:off x="10277670" y="3593832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8313576" y="3043326"/>
            <a:ext cx="1418253" cy="195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</p:spTree>
    <p:extLst>
      <p:ext uri="{BB962C8B-B14F-4D97-AF65-F5344CB8AC3E}">
        <p14:creationId xmlns:p14="http://schemas.microsoft.com/office/powerpoint/2010/main" val="1817974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132684C8-3811-9B23-3C6F-C33F1F860F72}"/>
              </a:ext>
            </a:extLst>
          </p:cNvPr>
          <p:cNvSpPr/>
          <p:nvPr/>
        </p:nvSpPr>
        <p:spPr>
          <a:xfrm>
            <a:off x="1502229" y="317241"/>
            <a:ext cx="681134" cy="6223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994D0-B1DE-5785-53AF-D2BD4557767B}"/>
              </a:ext>
            </a:extLst>
          </p:cNvPr>
          <p:cNvSpPr txBox="1"/>
          <p:nvPr/>
        </p:nvSpPr>
        <p:spPr>
          <a:xfrm>
            <a:off x="167951" y="2192694"/>
            <a:ext cx="1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2EFCD-F2ED-ACF1-59BE-85C4D0F73F81}"/>
              </a:ext>
            </a:extLst>
          </p:cNvPr>
          <p:cNvSpPr/>
          <p:nvPr/>
        </p:nvSpPr>
        <p:spPr>
          <a:xfrm>
            <a:off x="2183363" y="317241"/>
            <a:ext cx="2603241" cy="5990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54660-3CF1-9DDE-75AD-6ED5A08A0C6E}"/>
              </a:ext>
            </a:extLst>
          </p:cNvPr>
          <p:cNvSpPr txBox="1"/>
          <p:nvPr/>
        </p:nvSpPr>
        <p:spPr>
          <a:xfrm>
            <a:off x="2230016" y="447869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  <a:p>
            <a:pPr algn="ctr"/>
            <a:r>
              <a:rPr lang="en-US" b="1" dirty="0"/>
              <a:t>Executing Ann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FA482-82BA-8032-3F93-30A4F9D8E131}"/>
              </a:ext>
            </a:extLst>
          </p:cNvPr>
          <p:cNvSpPr txBox="1"/>
          <p:nvPr/>
        </p:nvSpPr>
        <p:spPr>
          <a:xfrm>
            <a:off x="6484776" y="317241"/>
            <a:ext cx="5402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static int x = 10; // x is an instance member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MyClass</a:t>
            </a:r>
            <a:r>
              <a:rPr lang="en-US" dirty="0"/>
              <a:t> obj = new </a:t>
            </a:r>
            <a:r>
              <a:rPr lang="en-US" dirty="0" err="1"/>
              <a:t>MyClass</a:t>
            </a:r>
            <a:r>
              <a:rPr lang="en-US" dirty="0"/>
              <a:t>();</a:t>
            </a:r>
          </a:p>
          <a:p>
            <a:r>
              <a:rPr lang="en-US" dirty="0" err="1"/>
              <a:t>MyClass</a:t>
            </a:r>
            <a:r>
              <a:rPr lang="en-US" dirty="0"/>
              <a:t> Obj1 = new </a:t>
            </a:r>
            <a:r>
              <a:rPr lang="en-US" dirty="0" err="1"/>
              <a:t>MyClass</a:t>
            </a:r>
            <a:r>
              <a:rPr lang="en-US" dirty="0"/>
              <a:t>();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8E5F4-BC54-FFD3-1250-AC6F6451A24A}"/>
              </a:ext>
            </a:extLst>
          </p:cNvPr>
          <p:cNvSpPr/>
          <p:nvPr/>
        </p:nvSpPr>
        <p:spPr>
          <a:xfrm>
            <a:off x="6671388" y="3144416"/>
            <a:ext cx="1651518" cy="34989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026D0-A3C9-C8C7-5A5A-C29236A5A5C1}"/>
              </a:ext>
            </a:extLst>
          </p:cNvPr>
          <p:cNvSpPr/>
          <p:nvPr/>
        </p:nvSpPr>
        <p:spPr>
          <a:xfrm>
            <a:off x="6690049" y="5579706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7AC8D-D464-8074-7DB8-08CFB8D668D5}"/>
              </a:ext>
            </a:extLst>
          </p:cNvPr>
          <p:cNvSpPr/>
          <p:nvPr/>
        </p:nvSpPr>
        <p:spPr>
          <a:xfrm>
            <a:off x="9479902" y="4655976"/>
            <a:ext cx="1119674" cy="11010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FC5BC-60ED-DE21-5203-29F79FC19E3F}"/>
              </a:ext>
            </a:extLst>
          </p:cNvPr>
          <p:cNvSpPr txBox="1"/>
          <p:nvPr/>
        </p:nvSpPr>
        <p:spPr>
          <a:xfrm>
            <a:off x="9479902" y="473995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B07F9-C86C-F201-E5E2-25F677DF4AB7}"/>
              </a:ext>
            </a:extLst>
          </p:cNvPr>
          <p:cNvSpPr txBox="1"/>
          <p:nvPr/>
        </p:nvSpPr>
        <p:spPr>
          <a:xfrm>
            <a:off x="9545216" y="5109283"/>
            <a:ext cx="9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2CA36-B470-180E-D36B-7A325F55CFD4}"/>
              </a:ext>
            </a:extLst>
          </p:cNvPr>
          <p:cNvSpPr txBox="1"/>
          <p:nvPr/>
        </p:nvSpPr>
        <p:spPr>
          <a:xfrm>
            <a:off x="9629192" y="6158204"/>
            <a:ext cx="793102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C3DA2-672D-8E7A-B964-CAFBC4520FFC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10025743" y="5756988"/>
            <a:ext cx="13996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D4589-E2B5-122B-B118-856E529FBF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22906" y="5206482"/>
            <a:ext cx="1156996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2CC7FC-F533-CE4F-E986-BCBBF6AFE8F8}"/>
              </a:ext>
            </a:extLst>
          </p:cNvPr>
          <p:cNvSpPr txBox="1"/>
          <p:nvPr/>
        </p:nvSpPr>
        <p:spPr>
          <a:xfrm>
            <a:off x="6596743" y="262556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Managed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E09DF7-8F47-3FD0-5D2F-3A3D55CEF21F}"/>
              </a:ext>
            </a:extLst>
          </p:cNvPr>
          <p:cNvSpPr/>
          <p:nvPr/>
        </p:nvSpPr>
        <p:spPr>
          <a:xfrm>
            <a:off x="6680719" y="4709231"/>
            <a:ext cx="1632857" cy="57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B6A18-1E88-2DFA-74C5-BCB1A417EDDC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8313576" y="4998480"/>
            <a:ext cx="1166326" cy="20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AD1F-21AC-5DF1-94B3-EECF160B9395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66322" y="1992849"/>
            <a:ext cx="3130421" cy="54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935601-4B6D-1E97-CA86-227A55C4EF12}"/>
              </a:ext>
            </a:extLst>
          </p:cNvPr>
          <p:cNvSpPr txBox="1"/>
          <p:nvPr/>
        </p:nvSpPr>
        <p:spPr>
          <a:xfrm>
            <a:off x="2262673" y="2533232"/>
            <a:ext cx="240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Code Will be executed with separate copies of x for obj and Obj1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31D9B-2942-F39C-9723-054948CA0D1B}"/>
              </a:ext>
            </a:extLst>
          </p:cNvPr>
          <p:cNvSpPr txBox="1"/>
          <p:nvPr/>
        </p:nvSpPr>
        <p:spPr>
          <a:xfrm>
            <a:off x="4268755" y="5205318"/>
            <a:ext cx="1903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is at Global Store Managed by Main Thread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AB2C7-A09E-0052-3F02-A32F557A6941}"/>
              </a:ext>
            </a:extLst>
          </p:cNvPr>
          <p:cNvCxnSpPr/>
          <p:nvPr/>
        </p:nvCxnSpPr>
        <p:spPr>
          <a:xfrm>
            <a:off x="1842796" y="5478615"/>
            <a:ext cx="7637106" cy="19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25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64EDD-7BF1-381C-2E69-BA8052F62E3A}"/>
              </a:ext>
            </a:extLst>
          </p:cNvPr>
          <p:cNvSpPr txBox="1"/>
          <p:nvPr/>
        </p:nvSpPr>
        <p:spPr>
          <a:xfrm>
            <a:off x="2379306" y="298580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 in Case of ASP.NET Apps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D02AF-16AE-A6B1-22A3-315B50369D25}"/>
              </a:ext>
            </a:extLst>
          </p:cNvPr>
          <p:cNvSpPr/>
          <p:nvPr/>
        </p:nvSpPr>
        <p:spPr>
          <a:xfrm>
            <a:off x="6531429" y="951722"/>
            <a:ext cx="3097763" cy="51878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1BF30-F26A-D200-7D11-B2316E5449D6}"/>
              </a:ext>
            </a:extLst>
          </p:cNvPr>
          <p:cNvSpPr txBox="1"/>
          <p:nvPr/>
        </p:nvSpPr>
        <p:spPr>
          <a:xfrm>
            <a:off x="6690049" y="109168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13907-C106-DB36-7CE5-AB9797672114}"/>
              </a:ext>
            </a:extLst>
          </p:cNvPr>
          <p:cNvSpPr/>
          <p:nvPr/>
        </p:nvSpPr>
        <p:spPr>
          <a:xfrm>
            <a:off x="6690049" y="2155371"/>
            <a:ext cx="2724539" cy="22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9F0FD54-8D22-98F5-3174-0634C604CCAE}"/>
              </a:ext>
            </a:extLst>
          </p:cNvPr>
          <p:cNvSpPr/>
          <p:nvPr/>
        </p:nvSpPr>
        <p:spPr>
          <a:xfrm>
            <a:off x="7814388" y="3545632"/>
            <a:ext cx="1138335" cy="727788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D6378B-7774-30E1-BDCD-0F4A5C19005C}"/>
              </a:ext>
            </a:extLst>
          </p:cNvPr>
          <p:cNvSpPr/>
          <p:nvPr/>
        </p:nvSpPr>
        <p:spPr>
          <a:xfrm>
            <a:off x="9965094" y="4273420"/>
            <a:ext cx="1996751" cy="1418253"/>
          </a:xfrm>
          <a:prstGeom prst="flowChartAlternateProces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CLR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B7DED1D6-4DAE-2A9E-89A5-860A2DA5B3CA}"/>
              </a:ext>
            </a:extLst>
          </p:cNvPr>
          <p:cNvSpPr/>
          <p:nvPr/>
        </p:nvSpPr>
        <p:spPr>
          <a:xfrm rot="5400000">
            <a:off x="9597700" y="3196902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4803DA90-B21A-7981-717F-7B5AED21CA1E}"/>
              </a:ext>
            </a:extLst>
          </p:cNvPr>
          <p:cNvSpPr/>
          <p:nvPr/>
        </p:nvSpPr>
        <p:spPr>
          <a:xfrm rot="16200000">
            <a:off x="8888575" y="4041321"/>
            <a:ext cx="844420" cy="1308618"/>
          </a:xfrm>
          <a:prstGeom prst="ben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CF5B0-147F-C719-5D79-C7526AD2EDCA}"/>
              </a:ext>
            </a:extLst>
          </p:cNvPr>
          <p:cNvSpPr txBox="1"/>
          <p:nvPr/>
        </p:nvSpPr>
        <p:spPr>
          <a:xfrm>
            <a:off x="9913775" y="1357520"/>
            <a:ext cx="2099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between the ASP.NET Runtime on Web Server and .NET CLR the Static has to maintained for all requests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82A22E-B2DF-86F0-AC3E-6B0EA83E1E9E}"/>
              </a:ext>
            </a:extLst>
          </p:cNvPr>
          <p:cNvSpPr/>
          <p:nvPr/>
        </p:nvSpPr>
        <p:spPr>
          <a:xfrm>
            <a:off x="578498" y="1390261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DC9E12-43DC-BAE4-2BD0-44BF107E4E18}"/>
              </a:ext>
            </a:extLst>
          </p:cNvPr>
          <p:cNvSpPr/>
          <p:nvPr/>
        </p:nvSpPr>
        <p:spPr>
          <a:xfrm>
            <a:off x="575388" y="223468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2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7FCA72B-81A2-AD4C-D6A4-8E4AEAAACCFE}"/>
              </a:ext>
            </a:extLst>
          </p:cNvPr>
          <p:cNvSpPr/>
          <p:nvPr/>
        </p:nvSpPr>
        <p:spPr>
          <a:xfrm>
            <a:off x="573831" y="345155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3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2A02BFB-32E5-FDAA-B4FE-89C83C00F2CF}"/>
              </a:ext>
            </a:extLst>
          </p:cNvPr>
          <p:cNvSpPr/>
          <p:nvPr/>
        </p:nvSpPr>
        <p:spPr>
          <a:xfrm>
            <a:off x="3396343" y="4366727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879508A-3DAC-9083-C1D2-213C8A27F05E}"/>
              </a:ext>
            </a:extLst>
          </p:cNvPr>
          <p:cNvSpPr/>
          <p:nvPr/>
        </p:nvSpPr>
        <p:spPr>
          <a:xfrm>
            <a:off x="3404119" y="4639645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BEDA99A-8F2D-B898-6AC8-7DC9A992BE57}"/>
              </a:ext>
            </a:extLst>
          </p:cNvPr>
          <p:cNvSpPr/>
          <p:nvPr/>
        </p:nvSpPr>
        <p:spPr>
          <a:xfrm>
            <a:off x="3446105" y="4920344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1F751D8B-4CAF-689F-0A8E-481F608C06BF}"/>
              </a:ext>
            </a:extLst>
          </p:cNvPr>
          <p:cNvSpPr/>
          <p:nvPr/>
        </p:nvSpPr>
        <p:spPr>
          <a:xfrm>
            <a:off x="3453881" y="5193262"/>
            <a:ext cx="121298" cy="1119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5339B7E-E8C7-7F62-5EC2-01271C672260}"/>
              </a:ext>
            </a:extLst>
          </p:cNvPr>
          <p:cNvSpPr/>
          <p:nvPr/>
        </p:nvSpPr>
        <p:spPr>
          <a:xfrm>
            <a:off x="598713" y="5389203"/>
            <a:ext cx="5952931" cy="61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n</a:t>
            </a:r>
          </a:p>
        </p:txBody>
      </p:sp>
    </p:spTree>
    <p:extLst>
      <p:ext uri="{BB962C8B-B14F-4D97-AF65-F5344CB8AC3E}">
        <p14:creationId xmlns:p14="http://schemas.microsoft.com/office/powerpoint/2010/main" val="11966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7A0A0-C9F1-C75B-CB0F-727EC3165F39}"/>
              </a:ext>
            </a:extLst>
          </p:cNvPr>
          <p:cNvSpPr txBox="1"/>
          <p:nvPr/>
        </p:nvSpPr>
        <p:spPr>
          <a:xfrm>
            <a:off x="177282" y="186612"/>
            <a:ext cx="117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of State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D844A3-13F3-36A6-0FD0-6796F466B83C}"/>
              </a:ext>
            </a:extLst>
          </p:cNvPr>
          <p:cNvSpPr/>
          <p:nvPr/>
        </p:nvSpPr>
        <p:spPr>
          <a:xfrm>
            <a:off x="7623110" y="555944"/>
            <a:ext cx="3181738" cy="575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6C0194-9740-071B-69EF-06966AECFFCB}"/>
              </a:ext>
            </a:extLst>
          </p:cNvPr>
          <p:cNvSpPr/>
          <p:nvPr/>
        </p:nvSpPr>
        <p:spPr>
          <a:xfrm>
            <a:off x="354563" y="925276"/>
            <a:ext cx="7221894" cy="1080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Accept the Request by the server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5E3B55B-4947-6449-5BCC-C56A4FE3F799}"/>
              </a:ext>
            </a:extLst>
          </p:cNvPr>
          <p:cNvSpPr/>
          <p:nvPr/>
        </p:nvSpPr>
        <p:spPr>
          <a:xfrm>
            <a:off x="7819054" y="2453951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E24AE-F932-383F-DA44-FE226B890A3A}"/>
              </a:ext>
            </a:extLst>
          </p:cNvPr>
          <p:cNvSpPr txBox="1"/>
          <p:nvPr/>
        </p:nvSpPr>
        <p:spPr>
          <a:xfrm>
            <a:off x="7781731" y="70912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C1B4633-A4C3-E114-3D4C-5E64BE2A2850}"/>
              </a:ext>
            </a:extLst>
          </p:cNvPr>
          <p:cNvSpPr/>
          <p:nvPr/>
        </p:nvSpPr>
        <p:spPr>
          <a:xfrm rot="10800000">
            <a:off x="7650022" y="3811648"/>
            <a:ext cx="2621902" cy="97504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28387-A91C-81DE-0480-7CFD7F5905DD}"/>
              </a:ext>
            </a:extLst>
          </p:cNvPr>
          <p:cNvSpPr txBox="1"/>
          <p:nvPr/>
        </p:nvSpPr>
        <p:spPr>
          <a:xfrm>
            <a:off x="8266922" y="3088433"/>
            <a:ext cx="153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Execute request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160AD18-E181-E433-5C7A-6B31D0CA86C5}"/>
              </a:ext>
            </a:extLst>
          </p:cNvPr>
          <p:cNvSpPr/>
          <p:nvPr/>
        </p:nvSpPr>
        <p:spPr>
          <a:xfrm>
            <a:off x="485192" y="4460033"/>
            <a:ext cx="7091265" cy="1156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Generate Response (</a:t>
            </a:r>
            <a:r>
              <a:rPr lang="en-US" b="1" dirty="0" err="1"/>
              <a:t>HTMlL</a:t>
            </a:r>
            <a:r>
              <a:rPr lang="en-US" b="1" dirty="0"/>
              <a:t>+ Data)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495EC-9DC6-4AA6-D01A-6910B3BE133C}"/>
              </a:ext>
            </a:extLst>
          </p:cNvPr>
          <p:cNvSpPr txBox="1"/>
          <p:nvPr/>
        </p:nvSpPr>
        <p:spPr>
          <a:xfrm>
            <a:off x="8266922" y="5029200"/>
            <a:ext cx="224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4. Server cleans the Page Object of which Response is send 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0B3D-2853-4E0B-9CE1-36F1A0A75796}"/>
              </a:ext>
            </a:extLst>
          </p:cNvPr>
          <p:cNvSpPr txBox="1"/>
          <p:nvPr/>
        </p:nvSpPr>
        <p:spPr>
          <a:xfrm>
            <a:off x="681135" y="2486723"/>
            <a:ext cx="643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Servers are Stateless for relieving them from maintaining data posted by requests in its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Web Server is stateless, the HTTP Protocol using which the Web Server is requested is stateless</a:t>
            </a:r>
          </a:p>
        </p:txBody>
      </p:sp>
    </p:spTree>
    <p:extLst>
      <p:ext uri="{BB962C8B-B14F-4D97-AF65-F5344CB8AC3E}">
        <p14:creationId xmlns:p14="http://schemas.microsoft.com/office/powerpoint/2010/main" val="97022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CB2C1-5E87-CE96-E62C-732A95F8A870}"/>
              </a:ext>
            </a:extLst>
          </p:cNvPr>
          <p:cNvSpPr txBox="1"/>
          <p:nvPr/>
        </p:nvSpPr>
        <p:spPr>
          <a:xfrm>
            <a:off x="186612" y="93306"/>
            <a:ext cx="1170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Cookies are created by Server on the Client (Browser)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D8AC7B-FA8A-EC48-B7EB-CA6A5A0750C3}"/>
              </a:ext>
            </a:extLst>
          </p:cNvPr>
          <p:cNvSpPr/>
          <p:nvPr/>
        </p:nvSpPr>
        <p:spPr>
          <a:xfrm>
            <a:off x="8705461" y="709127"/>
            <a:ext cx="3181739" cy="59342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40BAA-CECA-E096-DF24-59045BAB6C46}"/>
              </a:ext>
            </a:extLst>
          </p:cNvPr>
          <p:cNvSpPr txBox="1"/>
          <p:nvPr/>
        </p:nvSpPr>
        <p:spPr>
          <a:xfrm>
            <a:off x="8808098" y="839755"/>
            <a:ext cx="29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E4F9DE-F8B5-65E5-6CF7-229A1EB2ABDA}"/>
              </a:ext>
            </a:extLst>
          </p:cNvPr>
          <p:cNvSpPr/>
          <p:nvPr/>
        </p:nvSpPr>
        <p:spPr>
          <a:xfrm>
            <a:off x="2855167" y="597159"/>
            <a:ext cx="5840964" cy="83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First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C1C97-38C9-F0E0-440E-21C2B7993B49}"/>
              </a:ext>
            </a:extLst>
          </p:cNvPr>
          <p:cNvSpPr txBox="1"/>
          <p:nvPr/>
        </p:nvSpPr>
        <p:spPr>
          <a:xfrm>
            <a:off x="8892073" y="1209087"/>
            <a:ext cx="28924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Server will check the request for the following Parameters in the Request</a:t>
            </a:r>
          </a:p>
          <a:p>
            <a:r>
              <a:rPr lang="en-US" dirty="0"/>
              <a:t> - SessionID : If it is not available in request, the this is new Session (Fresh request)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fresh request, the server will generate session info (We will see in next slide)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Server will assign a SessionID and an instruction to create a cookie in browser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Response will be send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CB6DDF1C-154E-D865-0A13-D3DD573462E3}"/>
              </a:ext>
            </a:extLst>
          </p:cNvPr>
          <p:cNvSpPr/>
          <p:nvPr/>
        </p:nvSpPr>
        <p:spPr>
          <a:xfrm>
            <a:off x="186612" y="839755"/>
            <a:ext cx="2668555" cy="4795935"/>
          </a:xfrm>
          <a:prstGeom prst="flowChartInputOut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11CFC-9702-DDA1-9C66-8D518D056A94}"/>
              </a:ext>
            </a:extLst>
          </p:cNvPr>
          <p:cNvSpPr txBox="1"/>
          <p:nvPr/>
        </p:nvSpPr>
        <p:spPr>
          <a:xfrm>
            <a:off x="783771" y="1063690"/>
            <a:ext cx="1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Browser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FE010713-6E6C-64D0-9E6D-81140926F751}"/>
              </a:ext>
            </a:extLst>
          </p:cNvPr>
          <p:cNvSpPr/>
          <p:nvPr/>
        </p:nvSpPr>
        <p:spPr>
          <a:xfrm>
            <a:off x="2444620" y="4590661"/>
            <a:ext cx="6251511" cy="8304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3. The Response with Cookie File Instruction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518095A4-7D2F-40E1-52B9-3C922D32BCB4}"/>
              </a:ext>
            </a:extLst>
          </p:cNvPr>
          <p:cNvSpPr/>
          <p:nvPr/>
        </p:nvSpPr>
        <p:spPr>
          <a:xfrm>
            <a:off x="503853" y="3359021"/>
            <a:ext cx="1660849" cy="2174034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Cookie</a:t>
            </a:r>
          </a:p>
          <a:p>
            <a:pPr algn="ctr"/>
            <a:r>
              <a:rPr lang="en-US" b="1" dirty="0"/>
              <a:t>There will be SessionID and other data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CFF085CF-BCA9-DDB3-AED3-5794743F54B4}"/>
              </a:ext>
            </a:extLst>
          </p:cNvPr>
          <p:cNvSpPr/>
          <p:nvPr/>
        </p:nvSpPr>
        <p:spPr>
          <a:xfrm>
            <a:off x="3004457" y="1633629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CA34A4B-9E73-924B-453D-68834B58C5C2}"/>
              </a:ext>
            </a:extLst>
          </p:cNvPr>
          <p:cNvSpPr/>
          <p:nvPr/>
        </p:nvSpPr>
        <p:spPr>
          <a:xfrm rot="10800000">
            <a:off x="2883872" y="3193147"/>
            <a:ext cx="5178490" cy="1413588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58727-7510-7CF6-CA39-045B5917702D}"/>
              </a:ext>
            </a:extLst>
          </p:cNvPr>
          <p:cNvSpPr txBox="1"/>
          <p:nvPr/>
        </p:nvSpPr>
        <p:spPr>
          <a:xfrm>
            <a:off x="3928188" y="2340423"/>
            <a:ext cx="324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Exchange Cookie File between the Browser and server with information by keeping SessionID in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334368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8C7B4-D527-A04E-77E4-581D28722FF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Session State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62F51-BCFC-20C7-1AF6-F02ADD34068F}"/>
              </a:ext>
            </a:extLst>
          </p:cNvPr>
          <p:cNvSpPr/>
          <p:nvPr/>
        </p:nvSpPr>
        <p:spPr>
          <a:xfrm>
            <a:off x="7660433" y="746449"/>
            <a:ext cx="4198775" cy="59156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77F70-658B-3BA1-FFC0-3F93A1D38DFD}"/>
              </a:ext>
            </a:extLst>
          </p:cNvPr>
          <p:cNvSpPr txBox="1"/>
          <p:nvPr/>
        </p:nvSpPr>
        <p:spPr>
          <a:xfrm>
            <a:off x="7716416" y="811763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WebServer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4D3E5BB6-4813-F3F4-9D3F-59C731FAF227}"/>
              </a:ext>
            </a:extLst>
          </p:cNvPr>
          <p:cNvSpPr/>
          <p:nvPr/>
        </p:nvSpPr>
        <p:spPr>
          <a:xfrm>
            <a:off x="261257" y="401217"/>
            <a:ext cx="1427584" cy="63821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714FA25-0FA1-A05E-FBC4-24E3539A51E7}"/>
              </a:ext>
            </a:extLst>
          </p:cNvPr>
          <p:cNvSpPr/>
          <p:nvPr/>
        </p:nvSpPr>
        <p:spPr>
          <a:xfrm>
            <a:off x="1688841" y="531845"/>
            <a:ext cx="5924938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 The Fresh HTTP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7C7D0-B149-6D9D-3211-BBC4E0975AC9}"/>
              </a:ext>
            </a:extLst>
          </p:cNvPr>
          <p:cNvSpPr/>
          <p:nvPr/>
        </p:nvSpPr>
        <p:spPr>
          <a:xfrm>
            <a:off x="7716416" y="1181095"/>
            <a:ext cx="4040155" cy="37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2. If the request does not Contains SessionID, the it is Fresh Request 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CDB0436-96F3-A845-4A6E-C71FAE143E15}"/>
              </a:ext>
            </a:extLst>
          </p:cNvPr>
          <p:cNvSpPr/>
          <p:nvPr/>
        </p:nvSpPr>
        <p:spPr>
          <a:xfrm>
            <a:off x="9353938" y="1832691"/>
            <a:ext cx="811764" cy="9797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1AAFC4-A0DB-013C-474D-1F261511B75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736493" y="1558212"/>
            <a:ext cx="23327" cy="27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EC2FF30-C1ED-0873-C151-6861AE3F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4402"/>
              </p:ext>
            </p:extLst>
          </p:nvPr>
        </p:nvGraphicFramePr>
        <p:xfrm>
          <a:off x="6604000" y="5920377"/>
          <a:ext cx="5255208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744">
                  <a:extLst>
                    <a:ext uri="{9D8B030D-6E8A-4147-A177-3AD203B41FA5}">
                      <a16:colId xmlns:a16="http://schemas.microsoft.com/office/drawing/2014/main" val="136628751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412298925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194366303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83134541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3356208193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804940379"/>
                    </a:ext>
                  </a:extLst>
                </a:gridCol>
                <a:gridCol w="750744">
                  <a:extLst>
                    <a:ext uri="{9D8B030D-6E8A-4147-A177-3AD203B41FA5}">
                      <a16:colId xmlns:a16="http://schemas.microsoft.com/office/drawing/2014/main" val="239985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err="1"/>
                        <a:t>SessionId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IsCookieless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IsNewSession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Current Request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Last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TimeOut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3311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A94572D-569D-5DF3-822C-7ECD86A9D9AB}"/>
              </a:ext>
            </a:extLst>
          </p:cNvPr>
          <p:cNvSpPr txBox="1"/>
          <p:nvPr/>
        </p:nvSpPr>
        <p:spPr>
          <a:xfrm>
            <a:off x="3004457" y="5878286"/>
            <a:ext cx="29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WebServer’s</a:t>
            </a:r>
            <a:r>
              <a:rPr lang="en-US" dirty="0"/>
              <a:t> Own Database to Store Session Info aka </a:t>
            </a:r>
            <a:r>
              <a:rPr lang="en-US" b="1" dirty="0" err="1"/>
              <a:t>MetaBase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350A87-4C16-D827-5AF6-8AF4F34D376C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5915608" y="6339951"/>
            <a:ext cx="688392" cy="1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0BBAFA-9A64-CF62-E332-393A20CBC74B}"/>
              </a:ext>
            </a:extLst>
          </p:cNvPr>
          <p:cNvSpPr txBox="1"/>
          <p:nvPr/>
        </p:nvSpPr>
        <p:spPr>
          <a:xfrm>
            <a:off x="7716416" y="2444620"/>
            <a:ext cx="1637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</a:t>
            </a:r>
            <a:r>
              <a:rPr lang="en-US" sz="1400" dirty="0" err="1"/>
              <a:t>SessionId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</a:t>
            </a:r>
            <a:r>
              <a:rPr lang="en-US" sz="1400" dirty="0" err="1"/>
              <a:t>IsCookieLess</a:t>
            </a:r>
            <a:r>
              <a:rPr lang="en-US" sz="1400" dirty="0"/>
              <a:t> is false then Generate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Record the Last request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 Data for </a:t>
            </a:r>
            <a:r>
              <a:rPr lang="en-US" sz="1400" dirty="0" err="1"/>
              <a:t>Respose</a:t>
            </a:r>
            <a:endParaRPr lang="en-US" sz="1400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45457E5-49B8-C99F-2DCC-347FDC99E18C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rot="10800000" flipV="1">
            <a:off x="8535178" y="2322548"/>
            <a:ext cx="818761" cy="122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26D6E-4257-5C7F-96A8-0740A1EC4764}"/>
              </a:ext>
            </a:extLst>
          </p:cNvPr>
          <p:cNvCxnSpPr>
            <a:stCxn id="18" idx="2"/>
            <a:endCxn id="13" idx="1"/>
          </p:cNvCxnSpPr>
          <p:nvPr/>
        </p:nvCxnSpPr>
        <p:spPr>
          <a:xfrm flipH="1">
            <a:off x="6604000" y="4691389"/>
            <a:ext cx="1931177" cy="166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Left 22">
            <a:extLst>
              <a:ext uri="{FF2B5EF4-FFF2-40B4-BE49-F238E27FC236}">
                <a16:creationId xmlns:a16="http://schemas.microsoft.com/office/drawing/2014/main" id="{224BDB0A-40FD-6AE2-8FF6-D4CAAA643CCC}"/>
              </a:ext>
            </a:extLst>
          </p:cNvPr>
          <p:cNvSpPr/>
          <p:nvPr/>
        </p:nvSpPr>
        <p:spPr>
          <a:xfrm>
            <a:off x="1688841" y="1558212"/>
            <a:ext cx="5971591" cy="821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4. Response with SessionID and Cookie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D80588-D506-29AB-A830-505730ABD752}"/>
              </a:ext>
            </a:extLst>
          </p:cNvPr>
          <p:cNvSpPr/>
          <p:nvPr/>
        </p:nvSpPr>
        <p:spPr>
          <a:xfrm>
            <a:off x="8677469" y="1832690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3A</a:t>
            </a:r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72D1B651-FB07-974E-1096-FF7585CEAB76}"/>
              </a:ext>
            </a:extLst>
          </p:cNvPr>
          <p:cNvSpPr/>
          <p:nvPr/>
        </p:nvSpPr>
        <p:spPr>
          <a:xfrm>
            <a:off x="435429" y="5746206"/>
            <a:ext cx="898849" cy="794553"/>
          </a:xfrm>
          <a:prstGeom prst="flowChartPunchedCar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Cookie with </a:t>
            </a:r>
          </a:p>
          <a:p>
            <a:pPr algn="ctr"/>
            <a:r>
              <a:rPr lang="en-US" sz="1400" b="1" dirty="0"/>
              <a:t>SessionID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5EC3A3C-ADB3-8AC9-0052-7A8E9321B733}"/>
              </a:ext>
            </a:extLst>
          </p:cNvPr>
          <p:cNvSpPr/>
          <p:nvPr/>
        </p:nvSpPr>
        <p:spPr>
          <a:xfrm>
            <a:off x="1497563" y="2501352"/>
            <a:ext cx="6116216" cy="905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5. The Request with SessionID From Cookie in HTTP Header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A2F96-E4BF-FC72-91CD-9826C1736507}"/>
              </a:ext>
            </a:extLst>
          </p:cNvPr>
          <p:cNvSpPr txBox="1"/>
          <p:nvPr/>
        </p:nvSpPr>
        <p:spPr>
          <a:xfrm>
            <a:off x="7875037" y="1740553"/>
            <a:ext cx="77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1324F7-EBFE-5729-F57F-DF757E644470}"/>
              </a:ext>
            </a:extLst>
          </p:cNvPr>
          <p:cNvSpPr/>
          <p:nvPr/>
        </p:nvSpPr>
        <p:spPr>
          <a:xfrm>
            <a:off x="10088725" y="1780574"/>
            <a:ext cx="531845" cy="37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FDD416-F778-5ED3-E52D-09548CB1C97E}"/>
              </a:ext>
            </a:extLst>
          </p:cNvPr>
          <p:cNvSpPr txBox="1"/>
          <p:nvPr/>
        </p:nvSpPr>
        <p:spPr>
          <a:xfrm>
            <a:off x="10825844" y="1748142"/>
            <a:ext cx="77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 a New</a:t>
            </a:r>
          </a:p>
          <a:p>
            <a:r>
              <a:rPr lang="en-US" sz="1200" b="1" dirty="0"/>
              <a:t>Session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7900C-10EB-689A-B967-452460AF14CE}"/>
              </a:ext>
            </a:extLst>
          </p:cNvPr>
          <p:cNvSpPr txBox="1"/>
          <p:nvPr/>
        </p:nvSpPr>
        <p:spPr>
          <a:xfrm>
            <a:off x="10088726" y="2501352"/>
            <a:ext cx="1667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Check the SessionID and Current Request Time for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From the </a:t>
            </a:r>
            <a:r>
              <a:rPr lang="en-US" sz="1100" dirty="0" err="1"/>
              <a:t>Metabase</a:t>
            </a:r>
            <a:r>
              <a:rPr lang="en-US" sz="1100" dirty="0"/>
              <a:t> check if the Difference in Current Request Time and Last Response Time is more than Time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If yes then Close the session and </a:t>
            </a:r>
            <a:r>
              <a:rPr lang="en-US" sz="1100" dirty="0" err="1"/>
              <a:t>LogOut</a:t>
            </a:r>
            <a:r>
              <a:rPr lang="en-US" sz="1100" dirty="0"/>
              <a:t> else process the request, make other entry in </a:t>
            </a:r>
            <a:r>
              <a:rPr lang="en-US" sz="1100" dirty="0" err="1"/>
              <a:t>Metabase</a:t>
            </a:r>
            <a:r>
              <a:rPr lang="en-US" sz="1100" dirty="0"/>
              <a:t> for Same SessionID with new data and new Last Request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Send Response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8228AF29-0712-E65D-FB77-28AF699EB4C7}"/>
              </a:ext>
            </a:extLst>
          </p:cNvPr>
          <p:cNvSpPr/>
          <p:nvPr/>
        </p:nvSpPr>
        <p:spPr>
          <a:xfrm>
            <a:off x="1478902" y="3629608"/>
            <a:ext cx="6237513" cy="10365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 If Not time out the new response else session time out response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72D443C-3AA6-7F0B-A6F2-E615EF76E0BB}"/>
              </a:ext>
            </a:extLst>
          </p:cNvPr>
          <p:cNvCxnSpPr>
            <a:endCxn id="30" idx="0"/>
          </p:cNvCxnSpPr>
          <p:nvPr/>
        </p:nvCxnSpPr>
        <p:spPr>
          <a:xfrm>
            <a:off x="10165702" y="2322548"/>
            <a:ext cx="756947" cy="178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69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EB1F2-9E2C-E992-C8B2-3188F4D356A8}"/>
              </a:ext>
            </a:extLst>
          </p:cNvPr>
          <p:cNvSpPr txBox="1"/>
          <p:nvPr/>
        </p:nvSpPr>
        <p:spPr>
          <a:xfrm>
            <a:off x="205273" y="121298"/>
            <a:ext cx="1182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Modes to Store The Session Information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0BE93-2C91-C748-8954-82B4838BC52D}"/>
              </a:ext>
            </a:extLst>
          </p:cNvPr>
          <p:cNvSpPr/>
          <p:nvPr/>
        </p:nvSpPr>
        <p:spPr>
          <a:xfrm>
            <a:off x="1567544" y="639146"/>
            <a:ext cx="7389844" cy="60975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76DBD-9567-EB75-70F6-2DB057AE556F}"/>
              </a:ext>
            </a:extLst>
          </p:cNvPr>
          <p:cNvSpPr txBox="1"/>
          <p:nvPr/>
        </p:nvSpPr>
        <p:spPr>
          <a:xfrm>
            <a:off x="1679510" y="802433"/>
            <a:ext cx="36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IIS Web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2DD91-A341-B7B9-5DE3-99B9176B8AAA}"/>
              </a:ext>
            </a:extLst>
          </p:cNvPr>
          <p:cNvSpPr/>
          <p:nvPr/>
        </p:nvSpPr>
        <p:spPr>
          <a:xfrm>
            <a:off x="1679510" y="1922106"/>
            <a:ext cx="3676261" cy="2369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WebForm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7EF4-72C8-CDA4-AA5C-6B0A64E376A6}"/>
              </a:ext>
            </a:extLst>
          </p:cNvPr>
          <p:cNvSpPr/>
          <p:nvPr/>
        </p:nvSpPr>
        <p:spPr>
          <a:xfrm>
            <a:off x="1679510" y="4553339"/>
            <a:ext cx="3573625" cy="8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ASP.NET Runtime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763EA6-01DE-AE5F-1260-D38B29B19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15675"/>
              </p:ext>
            </p:extLst>
          </p:nvPr>
        </p:nvGraphicFramePr>
        <p:xfrm>
          <a:off x="5150498" y="5848014"/>
          <a:ext cx="3452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82">
                  <a:extLst>
                    <a:ext uri="{9D8B030D-6E8A-4147-A177-3AD203B41FA5}">
                      <a16:colId xmlns:a16="http://schemas.microsoft.com/office/drawing/2014/main" val="1010847101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665105827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3683849195"/>
                    </a:ext>
                  </a:extLst>
                </a:gridCol>
                <a:gridCol w="863082">
                  <a:extLst>
                    <a:ext uri="{9D8B030D-6E8A-4147-A177-3AD203B41FA5}">
                      <a16:colId xmlns:a16="http://schemas.microsoft.com/office/drawing/2014/main" val="115381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7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94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D5D229-C056-E7FB-8007-FA51D06F8021}"/>
              </a:ext>
            </a:extLst>
          </p:cNvPr>
          <p:cNvSpPr txBox="1"/>
          <p:nvPr/>
        </p:nvSpPr>
        <p:spPr>
          <a:xfrm>
            <a:off x="3023118" y="5962261"/>
            <a:ext cx="16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InProc Session Storage (Default)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050E6B-1DBE-17DD-3099-7D6A2CA7D1C5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355771" y="3107094"/>
            <a:ext cx="1520891" cy="2740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DA2A9B-D5DD-F458-E40E-7C907A91873F}"/>
              </a:ext>
            </a:extLst>
          </p:cNvPr>
          <p:cNvCxnSpPr>
            <a:endCxn id="5" idx="3"/>
          </p:cNvCxnSpPr>
          <p:nvPr/>
        </p:nvCxnSpPr>
        <p:spPr>
          <a:xfrm rot="5400000" flipH="1" flipV="1">
            <a:off x="3692976" y="4564617"/>
            <a:ext cx="3120317" cy="205273"/>
          </a:xfrm>
          <a:prstGeom prst="bentConnector4">
            <a:avLst>
              <a:gd name="adj1" fmla="val 31012"/>
              <a:gd name="adj2" fmla="val 21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2489F2-FD48-1841-C6E3-36D5E97E4EB6}"/>
              </a:ext>
            </a:extLst>
          </p:cNvPr>
          <p:cNvSpPr txBox="1"/>
          <p:nvPr/>
        </p:nvSpPr>
        <p:spPr>
          <a:xfrm>
            <a:off x="5766317" y="4292082"/>
            <a:ext cx="30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ASP.NET WebForm App Perform Read/Write Operations with </a:t>
            </a:r>
            <a:r>
              <a:rPr lang="en-US" b="1" dirty="0" err="1"/>
              <a:t>Metabase</a:t>
            </a:r>
            <a:r>
              <a:rPr lang="en-US" b="1" dirty="0"/>
              <a:t> (Fastest)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3716F77-5F0B-FDDF-C08D-6E72248D91AD}"/>
              </a:ext>
            </a:extLst>
          </p:cNvPr>
          <p:cNvSpPr/>
          <p:nvPr/>
        </p:nvSpPr>
        <p:spPr>
          <a:xfrm>
            <a:off x="9181324" y="455254"/>
            <a:ext cx="2799183" cy="2687216"/>
          </a:xfrm>
          <a:prstGeom prst="cube">
            <a:avLst>
              <a:gd name="adj" fmla="val 1076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ASP.NET State Server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 Separate Process to Store Session Info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Available on Port 42424</a:t>
            </a:r>
          </a:p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Aka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ysClr val="windowText" lastClr="000000"/>
                </a:solidFill>
              </a:rPr>
              <a:t>StateServer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3F5650-A345-FFBD-295C-DC198981456B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6274837" y="-984380"/>
            <a:ext cx="149290" cy="56636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40A98EA-2BD6-6F4A-508D-543DC9ACF51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 rot="5400000" flipH="1">
            <a:off x="6366784" y="-927036"/>
            <a:ext cx="1220364" cy="6918649"/>
          </a:xfrm>
          <a:prstGeom prst="bentConnector5">
            <a:avLst>
              <a:gd name="adj1" fmla="val -18732"/>
              <a:gd name="adj2" fmla="val 45786"/>
              <a:gd name="adj3" fmla="val 11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EDFCB-FA6B-7DEF-AAD5-0A616E999621}"/>
              </a:ext>
            </a:extLst>
          </p:cNvPr>
          <p:cNvSpPr txBox="1"/>
          <p:nvPr/>
        </p:nvSpPr>
        <p:spPr>
          <a:xfrm>
            <a:off x="6727371" y="802433"/>
            <a:ext cx="223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Out-Of-Process aka </a:t>
            </a:r>
            <a:r>
              <a:rPr lang="en-US" b="1" dirty="0" err="1"/>
              <a:t>StateServer</a:t>
            </a:r>
            <a:r>
              <a:rPr lang="en-US" b="1" dirty="0"/>
              <a:t> (Faster)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64E2CA14-6C87-A3CE-B8E7-881FEF8DC81A}"/>
              </a:ext>
            </a:extLst>
          </p:cNvPr>
          <p:cNvSpPr/>
          <p:nvPr/>
        </p:nvSpPr>
        <p:spPr>
          <a:xfrm>
            <a:off x="74645" y="4217437"/>
            <a:ext cx="1474235" cy="1274974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Store Session Info in SQL Server</a:t>
            </a:r>
          </a:p>
          <a:p>
            <a:pPr algn="ctr"/>
            <a:r>
              <a:rPr lang="en-US" sz="1400" b="1" dirty="0"/>
              <a:t>Aka </a:t>
            </a:r>
            <a:r>
              <a:rPr lang="en-US" sz="1400" b="1" dirty="0" err="1"/>
              <a:t>SQLServer</a:t>
            </a:r>
            <a:endParaRPr lang="en-US" sz="1400" b="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EAB7592-E557-6827-3FAF-566617F3ADEC}"/>
              </a:ext>
            </a:extLst>
          </p:cNvPr>
          <p:cNvCxnSpPr>
            <a:stCxn id="5" idx="1"/>
            <a:endCxn id="20" idx="1"/>
          </p:cNvCxnSpPr>
          <p:nvPr/>
        </p:nvCxnSpPr>
        <p:spPr>
          <a:xfrm rot="10800000" flipV="1">
            <a:off x="811764" y="3107093"/>
            <a:ext cx="867747" cy="1110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EE4680-0E49-37CE-D2DB-1A7FB89B25DA}"/>
              </a:ext>
            </a:extLst>
          </p:cNvPr>
          <p:cNvCxnSpPr>
            <a:stCxn id="20" idx="1"/>
            <a:endCxn id="5" idx="1"/>
          </p:cNvCxnSpPr>
          <p:nvPr/>
        </p:nvCxnSpPr>
        <p:spPr>
          <a:xfrm rot="5400000" flipH="1" flipV="1">
            <a:off x="690465" y="3228393"/>
            <a:ext cx="1110343" cy="867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ECE1F0-7C9F-28AA-CF00-6BBAEDDBA6C3}"/>
              </a:ext>
            </a:extLst>
          </p:cNvPr>
          <p:cNvSpPr txBox="1"/>
          <p:nvPr/>
        </p:nvSpPr>
        <p:spPr>
          <a:xfrm>
            <a:off x="74645" y="5682343"/>
            <a:ext cx="1427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Fast, Recommended if website is hosted across multiple Web Servers</a:t>
            </a:r>
          </a:p>
        </p:txBody>
      </p:sp>
    </p:spTree>
    <p:extLst>
      <p:ext uri="{BB962C8B-B14F-4D97-AF65-F5344CB8AC3E}">
        <p14:creationId xmlns:p14="http://schemas.microsoft.com/office/powerpoint/2010/main" val="182164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7853F-8EA0-9AE9-9F9E-D6443FD5292F}"/>
              </a:ext>
            </a:extLst>
          </p:cNvPr>
          <p:cNvSpPr/>
          <p:nvPr/>
        </p:nvSpPr>
        <p:spPr>
          <a:xfrm>
            <a:off x="5784980" y="391886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AE96F-B5AF-EA09-01E0-52300835796A}"/>
              </a:ext>
            </a:extLst>
          </p:cNvPr>
          <p:cNvSpPr/>
          <p:nvPr/>
        </p:nvSpPr>
        <p:spPr>
          <a:xfrm>
            <a:off x="5784977" y="2604797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7A59E-40E0-91C6-0F61-FB0947C8EB27}"/>
              </a:ext>
            </a:extLst>
          </p:cNvPr>
          <p:cNvSpPr/>
          <p:nvPr/>
        </p:nvSpPr>
        <p:spPr>
          <a:xfrm>
            <a:off x="5784978" y="4817709"/>
            <a:ext cx="2155371" cy="181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WebServer 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6407CF-E17E-63B3-C1C1-70E5F8566145}"/>
              </a:ext>
            </a:extLst>
          </p:cNvPr>
          <p:cNvSpPr/>
          <p:nvPr/>
        </p:nvSpPr>
        <p:spPr>
          <a:xfrm>
            <a:off x="3088433" y="2604797"/>
            <a:ext cx="1688840" cy="1733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LoadBalancer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3FB754-91C9-3F56-D57E-52CA729A74B8}"/>
              </a:ext>
            </a:extLst>
          </p:cNvPr>
          <p:cNvSpPr/>
          <p:nvPr/>
        </p:nvSpPr>
        <p:spPr>
          <a:xfrm>
            <a:off x="839755" y="2967135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5531AA-0BCA-C448-C876-909479A17CEE}"/>
              </a:ext>
            </a:extLst>
          </p:cNvPr>
          <p:cNvCxnSpPr>
            <a:cxnSpLocks/>
            <a:stCxn id="5" idx="0"/>
            <a:endCxn id="2" idx="1"/>
          </p:cNvCxnSpPr>
          <p:nvPr/>
        </p:nvCxnSpPr>
        <p:spPr>
          <a:xfrm rot="5400000" flipH="1" flipV="1">
            <a:off x="4204995" y="1024813"/>
            <a:ext cx="1307842" cy="18521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D696D98F-06FC-D51D-2A15-05324F4BD215}"/>
              </a:ext>
            </a:extLst>
          </p:cNvPr>
          <p:cNvSpPr/>
          <p:nvPr/>
        </p:nvSpPr>
        <p:spPr>
          <a:xfrm>
            <a:off x="9451910" y="2397967"/>
            <a:ext cx="2519266" cy="21180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 </a:t>
            </a:r>
            <a:r>
              <a:rPr lang="en-US"/>
              <a:t>Session Storage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5D06BE-FF79-DCFF-64DC-532F09075F34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940351" y="1296955"/>
            <a:ext cx="2771192" cy="1101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A18223E-4C3E-6DBB-55B7-3674D00B2EE7}"/>
              </a:ext>
            </a:extLst>
          </p:cNvPr>
          <p:cNvSpPr/>
          <p:nvPr/>
        </p:nvSpPr>
        <p:spPr>
          <a:xfrm>
            <a:off x="839755" y="3293706"/>
            <a:ext cx="2248678" cy="3265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6F9E2DA-24CC-1560-F5E3-7CA3F74675E1}"/>
              </a:ext>
            </a:extLst>
          </p:cNvPr>
          <p:cNvSpPr/>
          <p:nvPr/>
        </p:nvSpPr>
        <p:spPr>
          <a:xfrm>
            <a:off x="839755" y="3718249"/>
            <a:ext cx="2248678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4678BA5-600D-BB4E-E5B1-E7B7D9D422B2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4166894" y="4104693"/>
            <a:ext cx="1384043" cy="1852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81FA71-B159-63FE-FB9C-7F51662D1D78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V="1">
            <a:off x="7940349" y="4516016"/>
            <a:ext cx="2771194" cy="1206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B47DEF9-6784-862D-69BE-C3C9B834B314}"/>
              </a:ext>
            </a:extLst>
          </p:cNvPr>
          <p:cNvCxnSpPr>
            <a:stCxn id="9" idx="3"/>
            <a:endCxn id="4" idx="3"/>
          </p:cNvCxnSpPr>
          <p:nvPr/>
        </p:nvCxnSpPr>
        <p:spPr>
          <a:xfrm rot="5400000">
            <a:off x="8722565" y="3733800"/>
            <a:ext cx="1206762" cy="27711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D8A25AE-E66C-2B06-E123-6FC391F523F4}"/>
              </a:ext>
            </a:extLst>
          </p:cNvPr>
          <p:cNvCxnSpPr>
            <a:stCxn id="4" idx="1"/>
            <a:endCxn id="5" idx="2"/>
          </p:cNvCxnSpPr>
          <p:nvPr/>
        </p:nvCxnSpPr>
        <p:spPr>
          <a:xfrm rot="10800000">
            <a:off x="3932854" y="4338736"/>
            <a:ext cx="1852125" cy="1384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6A87204-D74E-2CA1-F0A8-68636412DC3F}"/>
              </a:ext>
            </a:extLst>
          </p:cNvPr>
          <p:cNvSpPr/>
          <p:nvPr/>
        </p:nvSpPr>
        <p:spPr>
          <a:xfrm>
            <a:off x="933062" y="4044820"/>
            <a:ext cx="2248678" cy="3701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2407297" y="373224"/>
            <a:ext cx="3881535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2500604" y="615820"/>
            <a:ext cx="36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2603241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2603241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6783355" y="1530220"/>
            <a:ext cx="3806890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6960637" y="1940767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6876662" y="307210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DepartmentDataAccess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8108302" y="4079424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8808099" y="2280562"/>
            <a:ext cx="167018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D1F2AA-F901-1595-6E3C-FA6AC4DF840F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8121132" y="2394469"/>
            <a:ext cx="543508" cy="811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rot="5400000" flipH="1" flipV="1">
            <a:off x="8780493" y="3216728"/>
            <a:ext cx="1300848" cy="424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E6F301-8807-9C3C-2AFB-8B27A5F5A476}"/>
              </a:ext>
            </a:extLst>
          </p:cNvPr>
          <p:cNvCxnSpPr>
            <a:stCxn id="4" idx="0"/>
            <a:endCxn id="8" idx="1"/>
          </p:cNvCxnSpPr>
          <p:nvPr/>
        </p:nvCxnSpPr>
        <p:spPr>
          <a:xfrm>
            <a:off x="4226768" y="2280562"/>
            <a:ext cx="2649894" cy="1213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DC5E214-D166-7CFA-1678-11097EFAECF0}"/>
              </a:ext>
            </a:extLst>
          </p:cNvPr>
          <p:cNvCxnSpPr>
            <a:stCxn id="6" idx="0"/>
            <a:endCxn id="10" idx="1"/>
          </p:cNvCxnSpPr>
          <p:nvPr/>
        </p:nvCxnSpPr>
        <p:spPr>
          <a:xfrm>
            <a:off x="4226768" y="4119465"/>
            <a:ext cx="3881534" cy="382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9097347" y="3349690"/>
            <a:ext cx="1651518" cy="144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328987" y="3349690"/>
            <a:ext cx="419878" cy="1151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804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A4B172-98AE-6279-BA31-FDEFF3A4BA9D}"/>
              </a:ext>
            </a:extLst>
          </p:cNvPr>
          <p:cNvSpPr/>
          <p:nvPr/>
        </p:nvSpPr>
        <p:spPr>
          <a:xfrm>
            <a:off x="401217" y="373224"/>
            <a:ext cx="2042627" cy="62421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87D15-F034-FB4C-4FBD-52B202DA8EC1}"/>
              </a:ext>
            </a:extLst>
          </p:cNvPr>
          <p:cNvSpPr txBox="1"/>
          <p:nvPr/>
        </p:nvSpPr>
        <p:spPr>
          <a:xfrm>
            <a:off x="597160" y="535166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ASP.NET App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CA49BBCE-45F3-C2CF-8FDC-480395E2934C}"/>
              </a:ext>
            </a:extLst>
          </p:cNvPr>
          <p:cNvSpPr/>
          <p:nvPr/>
        </p:nvSpPr>
        <p:spPr>
          <a:xfrm>
            <a:off x="597160" y="1655411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Dept.aspx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5965B8FF-272E-8BCB-4212-A66A7D093F79}"/>
              </a:ext>
            </a:extLst>
          </p:cNvPr>
          <p:cNvSpPr/>
          <p:nvPr/>
        </p:nvSpPr>
        <p:spPr>
          <a:xfrm>
            <a:off x="597160" y="3494314"/>
            <a:ext cx="1623527" cy="125030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Emp.aspx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A4950-5930-FAB5-CD5F-E167DE970928}"/>
              </a:ext>
            </a:extLst>
          </p:cNvPr>
          <p:cNvSpPr/>
          <p:nvPr/>
        </p:nvSpPr>
        <p:spPr>
          <a:xfrm>
            <a:off x="7338527" y="1530220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079F3-B28F-CDFF-7840-453F97143ED9}"/>
              </a:ext>
            </a:extLst>
          </p:cNvPr>
          <p:cNvSpPr txBox="1"/>
          <p:nvPr/>
        </p:nvSpPr>
        <p:spPr>
          <a:xfrm>
            <a:off x="8439541" y="189567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SQL Data Access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74823-9E69-C3FC-F5AD-7B9180028840}"/>
              </a:ext>
            </a:extLst>
          </p:cNvPr>
          <p:cNvSpPr/>
          <p:nvPr/>
        </p:nvSpPr>
        <p:spPr>
          <a:xfrm>
            <a:off x="7527471" y="2927480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SQLDepartmentDataAccess</a:t>
            </a:r>
            <a:endParaRPr lang="en-US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0AB7F-1AD5-DC6D-3CF3-7CF7F09D8864}"/>
              </a:ext>
            </a:extLst>
          </p:cNvPr>
          <p:cNvSpPr/>
          <p:nvPr/>
        </p:nvSpPr>
        <p:spPr>
          <a:xfrm>
            <a:off x="7949688" y="4100612"/>
            <a:ext cx="2220685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SQLEmployeeDataAccess</a:t>
            </a:r>
            <a:endParaRPr lang="en-US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B61520-F509-C40D-BDBA-27F878EF1FCB}"/>
              </a:ext>
            </a:extLst>
          </p:cNvPr>
          <p:cNvSpPr/>
          <p:nvPr/>
        </p:nvSpPr>
        <p:spPr>
          <a:xfrm>
            <a:off x="4525347" y="577926"/>
            <a:ext cx="4105470" cy="4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IDataAccess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A4E90F1-7BDF-2EA5-0170-31B4C338A060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7340476" y="2117275"/>
            <a:ext cx="3252491" cy="671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ylinder 18">
            <a:extLst>
              <a:ext uri="{FF2B5EF4-FFF2-40B4-BE49-F238E27FC236}">
                <a16:creationId xmlns:a16="http://schemas.microsoft.com/office/drawing/2014/main" id="{E76A9770-89CE-0427-9A41-D7DF6FF06276}"/>
              </a:ext>
            </a:extLst>
          </p:cNvPr>
          <p:cNvSpPr/>
          <p:nvPr/>
        </p:nvSpPr>
        <p:spPr>
          <a:xfrm>
            <a:off x="10748865" y="2528596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DA2F830-DACB-6CAE-3F31-018323E74995}"/>
              </a:ext>
            </a:extLst>
          </p:cNvPr>
          <p:cNvCxnSpPr>
            <a:stCxn id="8" idx="3"/>
            <a:endCxn id="19" idx="2"/>
          </p:cNvCxnSpPr>
          <p:nvPr/>
        </p:nvCxnSpPr>
        <p:spPr>
          <a:xfrm>
            <a:off x="9748156" y="3349690"/>
            <a:ext cx="100070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4514CE-27E2-3848-5537-5F220314E55A}"/>
              </a:ext>
            </a:extLst>
          </p:cNvPr>
          <p:cNvCxnSpPr>
            <a:stCxn id="10" idx="3"/>
            <a:endCxn id="19" idx="2"/>
          </p:cNvCxnSpPr>
          <p:nvPr/>
        </p:nvCxnSpPr>
        <p:spPr>
          <a:xfrm flipV="1">
            <a:off x="10170373" y="3349690"/>
            <a:ext cx="578492" cy="1173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C6EF7E-CB4D-1725-5252-821E9D2F951C}"/>
              </a:ext>
            </a:extLst>
          </p:cNvPr>
          <p:cNvSpPr txBox="1"/>
          <p:nvPr/>
        </p:nvSpPr>
        <p:spPr>
          <a:xfrm>
            <a:off x="6783355" y="0"/>
            <a:ext cx="52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Dependency Injection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1B6EB7-2543-E7E1-6BE6-626E45FFFBF9}"/>
              </a:ext>
            </a:extLst>
          </p:cNvPr>
          <p:cNvSpPr/>
          <p:nvPr/>
        </p:nvSpPr>
        <p:spPr>
          <a:xfrm>
            <a:off x="3664593" y="2974133"/>
            <a:ext cx="3251717" cy="37229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381BEB-A715-EA73-BB16-C6256EF22F47}"/>
              </a:ext>
            </a:extLst>
          </p:cNvPr>
          <p:cNvSpPr/>
          <p:nvPr/>
        </p:nvSpPr>
        <p:spPr>
          <a:xfrm>
            <a:off x="3853537" y="4371393"/>
            <a:ext cx="2490508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MySQLDepartmentDataAccess</a:t>
            </a:r>
            <a:endParaRPr lang="en-US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7FAB9A-FF51-6F49-F4CF-32551E731174}"/>
              </a:ext>
            </a:extLst>
          </p:cNvPr>
          <p:cNvSpPr/>
          <p:nvPr/>
        </p:nvSpPr>
        <p:spPr>
          <a:xfrm>
            <a:off x="4275754" y="5544525"/>
            <a:ext cx="2423626" cy="84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MySQLEmployeeDataAccess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D14D4-DAFF-8E31-D002-E7D36DC398A8}"/>
              </a:ext>
            </a:extLst>
          </p:cNvPr>
          <p:cNvSpPr txBox="1"/>
          <p:nvPr/>
        </p:nvSpPr>
        <p:spPr>
          <a:xfrm>
            <a:off x="4207335" y="3448734"/>
            <a:ext cx="213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MySQL Data Access Layer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357B702C-65B5-9E82-D3A7-71B818F669E7}"/>
              </a:ext>
            </a:extLst>
          </p:cNvPr>
          <p:cNvSpPr/>
          <p:nvPr/>
        </p:nvSpPr>
        <p:spPr>
          <a:xfrm>
            <a:off x="10713881" y="4991878"/>
            <a:ext cx="1329614" cy="16421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MySQL</a:t>
            </a:r>
          </a:p>
          <a:p>
            <a:pPr algn="ctr"/>
            <a:r>
              <a:rPr lang="en-US" b="1" dirty="0"/>
              <a:t>DB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0E97A33-E131-A27C-9477-4D09ACD2B0C1}"/>
              </a:ext>
            </a:extLst>
          </p:cNvPr>
          <p:cNvCxnSpPr>
            <a:cxnSpLocks/>
            <a:stCxn id="29" idx="3"/>
            <a:endCxn id="32" idx="2"/>
          </p:cNvCxnSpPr>
          <p:nvPr/>
        </p:nvCxnSpPr>
        <p:spPr>
          <a:xfrm>
            <a:off x="6344045" y="4793603"/>
            <a:ext cx="4369836" cy="1019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F4011A-DCDA-23BC-92FC-9B623222B1A6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 flipV="1">
            <a:off x="6699380" y="5812972"/>
            <a:ext cx="4014501" cy="153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85112E-AC70-875F-3D5E-A6860FE89C91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039839" y="2312441"/>
            <a:ext cx="3544460" cy="573444"/>
          </a:xfrm>
          <a:prstGeom prst="bentConnector4">
            <a:avLst>
              <a:gd name="adj1" fmla="val 46487"/>
              <a:gd name="adj2" fmla="val 2570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9FC6B36-5822-CB3C-659B-1AB6BCE14770}"/>
              </a:ext>
            </a:extLst>
          </p:cNvPr>
          <p:cNvCxnSpPr>
            <a:endCxn id="9" idx="1"/>
          </p:cNvCxnSpPr>
          <p:nvPr/>
        </p:nvCxnSpPr>
        <p:spPr>
          <a:xfrm rot="5400000" flipH="1" flipV="1">
            <a:off x="1830649" y="3272038"/>
            <a:ext cx="5139802" cy="24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2FA053E-9317-D692-EF70-33B4D4EB5913}"/>
              </a:ext>
            </a:extLst>
          </p:cNvPr>
          <p:cNvCxnSpPr>
            <a:endCxn id="9" idx="3"/>
          </p:cNvCxnSpPr>
          <p:nvPr/>
        </p:nvCxnSpPr>
        <p:spPr>
          <a:xfrm rot="5400000" flipH="1" flipV="1">
            <a:off x="7591427" y="1866323"/>
            <a:ext cx="2078780" cy="12700"/>
          </a:xfrm>
          <a:prstGeom prst="bentConnector4">
            <a:avLst>
              <a:gd name="adj1" fmla="val 44011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6043368-CF7B-2274-655D-8AD9E748D6E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797074" y="-500446"/>
            <a:ext cx="1204622" cy="4357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611834C-608B-4F8A-D571-C535624D3B1F}"/>
              </a:ext>
            </a:extLst>
          </p:cNvPr>
          <p:cNvCxnSpPr>
            <a:stCxn id="9" idx="2"/>
          </p:cNvCxnSpPr>
          <p:nvPr/>
        </p:nvCxnSpPr>
        <p:spPr>
          <a:xfrm rot="5400000">
            <a:off x="2855138" y="447840"/>
            <a:ext cx="3094844" cy="4351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2B3E1A2-9D69-9A87-8EDE-FEEFD759C2E8}"/>
              </a:ext>
            </a:extLst>
          </p:cNvPr>
          <p:cNvSpPr txBox="1"/>
          <p:nvPr/>
        </p:nvSpPr>
        <p:spPr>
          <a:xfrm>
            <a:off x="2239418" y="1957229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A5A30F-0766-0DBE-6F51-E64BDD2A3161}"/>
              </a:ext>
            </a:extLst>
          </p:cNvPr>
          <p:cNvSpPr txBox="1"/>
          <p:nvPr/>
        </p:nvSpPr>
        <p:spPr>
          <a:xfrm>
            <a:off x="2173386" y="3896571"/>
            <a:ext cx="1187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Injected the </a:t>
            </a:r>
            <a:r>
              <a:rPr lang="en-US" sz="1400" b="1" dirty="0" err="1"/>
              <a:t>IDataAccess</a:t>
            </a:r>
            <a:endParaRPr lang="en-US" sz="1400" b="1" dirty="0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C4D7034C-B932-F57A-829C-E9DEF420DD61}"/>
              </a:ext>
            </a:extLst>
          </p:cNvPr>
          <p:cNvSpPr/>
          <p:nvPr/>
        </p:nvSpPr>
        <p:spPr>
          <a:xfrm>
            <a:off x="6953062" y="1380931"/>
            <a:ext cx="4162289" cy="4432041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6ABA8-A266-6CF2-A740-20EAB8A90E77}"/>
              </a:ext>
            </a:extLst>
          </p:cNvPr>
          <p:cNvSpPr txBox="1"/>
          <p:nvPr/>
        </p:nvSpPr>
        <p:spPr>
          <a:xfrm>
            <a:off x="111967" y="121298"/>
            <a:ext cx="1197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Injection In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A8CF3-9A39-9838-7756-22C5470ADB26}"/>
              </a:ext>
            </a:extLst>
          </p:cNvPr>
          <p:cNvSpPr/>
          <p:nvPr/>
        </p:nvSpPr>
        <p:spPr>
          <a:xfrm>
            <a:off x="8733453" y="699796"/>
            <a:ext cx="3349690" cy="58689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AD42F-18EF-A1EF-AE5F-58D5A7D5787E}"/>
              </a:ext>
            </a:extLst>
          </p:cNvPr>
          <p:cNvSpPr txBox="1"/>
          <p:nvPr/>
        </p:nvSpPr>
        <p:spPr>
          <a:xfrm>
            <a:off x="8733453" y="830424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88188E-185E-EF04-9167-500623EEF8DB}"/>
              </a:ext>
            </a:extLst>
          </p:cNvPr>
          <p:cNvSpPr/>
          <p:nvPr/>
        </p:nvSpPr>
        <p:spPr>
          <a:xfrm>
            <a:off x="10408299" y="1991292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514E8-14FD-113A-9C05-14DEEF4E4D88}"/>
              </a:ext>
            </a:extLst>
          </p:cNvPr>
          <p:cNvSpPr/>
          <p:nvPr/>
        </p:nvSpPr>
        <p:spPr>
          <a:xfrm>
            <a:off x="10408299" y="3033993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423C40-7A49-5112-DCE9-4263BED12743}"/>
              </a:ext>
            </a:extLst>
          </p:cNvPr>
          <p:cNvSpPr/>
          <p:nvPr/>
        </p:nvSpPr>
        <p:spPr>
          <a:xfrm>
            <a:off x="10408298" y="4065036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875FAA-8CD3-C673-2192-6463573898AF}"/>
              </a:ext>
            </a:extLst>
          </p:cNvPr>
          <p:cNvSpPr/>
          <p:nvPr/>
        </p:nvSpPr>
        <p:spPr>
          <a:xfrm>
            <a:off x="10408298" y="5096079"/>
            <a:ext cx="1240971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236E07-0ECE-BFD6-D623-65D48D01A0E2}"/>
              </a:ext>
            </a:extLst>
          </p:cNvPr>
          <p:cNvSpPr/>
          <p:nvPr/>
        </p:nvSpPr>
        <p:spPr>
          <a:xfrm>
            <a:off x="8878076" y="1233185"/>
            <a:ext cx="3093099" cy="520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8CF81D-1B8C-DAC1-DB58-79BCE7535C8B}"/>
              </a:ext>
            </a:extLst>
          </p:cNvPr>
          <p:cNvSpPr/>
          <p:nvPr/>
        </p:nvSpPr>
        <p:spPr>
          <a:xfrm>
            <a:off x="307910" y="895739"/>
            <a:ext cx="1296955" cy="5243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12C0A3-9639-073C-4DD5-FB9FC721743E}"/>
              </a:ext>
            </a:extLst>
          </p:cNvPr>
          <p:cNvSpPr/>
          <p:nvPr/>
        </p:nvSpPr>
        <p:spPr>
          <a:xfrm>
            <a:off x="2612571" y="4894679"/>
            <a:ext cx="4590661" cy="15115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A44E7-EF35-DCFA-3595-121253AFFE31}"/>
              </a:ext>
            </a:extLst>
          </p:cNvPr>
          <p:cNvSpPr txBox="1"/>
          <p:nvPr/>
        </p:nvSpPr>
        <p:spPr>
          <a:xfrm>
            <a:off x="2724539" y="6503437"/>
            <a:ext cx="43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Dependency Container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8909F4-70E8-FAFE-C29B-90DFB934E2C4}"/>
              </a:ext>
            </a:extLst>
          </p:cNvPr>
          <p:cNvCxnSpPr>
            <a:stCxn id="5" idx="1"/>
            <a:endCxn id="9" idx="2"/>
          </p:cNvCxnSpPr>
          <p:nvPr/>
        </p:nvCxnSpPr>
        <p:spPr>
          <a:xfrm rot="10800000" flipH="1">
            <a:off x="10408298" y="1754156"/>
            <a:ext cx="16327" cy="577705"/>
          </a:xfrm>
          <a:prstGeom prst="bentConnector4">
            <a:avLst>
              <a:gd name="adj1" fmla="val -1400135"/>
              <a:gd name="adj2" fmla="val 79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144A52-054D-BA60-2ED8-89F5F128B3F3}"/>
              </a:ext>
            </a:extLst>
          </p:cNvPr>
          <p:cNvCxnSpPr>
            <a:stCxn id="6" idx="1"/>
          </p:cNvCxnSpPr>
          <p:nvPr/>
        </p:nvCxnSpPr>
        <p:spPr>
          <a:xfrm rot="10800000">
            <a:off x="10408297" y="1787585"/>
            <a:ext cx="2" cy="1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94E25A-012C-5835-064A-C333A099113B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 flipH="1">
            <a:off x="10408298" y="1754156"/>
            <a:ext cx="16328" cy="2651449"/>
          </a:xfrm>
          <a:prstGeom prst="bentConnector4">
            <a:avLst>
              <a:gd name="adj1" fmla="val -1400049"/>
              <a:gd name="adj2" fmla="val 56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561DB97-C271-A475-D9C3-D71A4A1706B1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0800000" flipH="1">
            <a:off x="10408298" y="1754155"/>
            <a:ext cx="16328" cy="3682492"/>
          </a:xfrm>
          <a:prstGeom prst="bentConnector4">
            <a:avLst>
              <a:gd name="adj1" fmla="val -1400049"/>
              <a:gd name="adj2" fmla="val 54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440B3A2-C806-2919-BFEC-1C1CD57AC46F}"/>
              </a:ext>
            </a:extLst>
          </p:cNvPr>
          <p:cNvSpPr/>
          <p:nvPr/>
        </p:nvSpPr>
        <p:spPr>
          <a:xfrm>
            <a:off x="2808514" y="5096079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CF624-91CF-A945-53D7-62104C3D5C60}"/>
              </a:ext>
            </a:extLst>
          </p:cNvPr>
          <p:cNvSpPr/>
          <p:nvPr/>
        </p:nvSpPr>
        <p:spPr>
          <a:xfrm>
            <a:off x="3816220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CC34CA-B232-308F-E73F-DCD07AF358B6}"/>
              </a:ext>
            </a:extLst>
          </p:cNvPr>
          <p:cNvSpPr/>
          <p:nvPr/>
        </p:nvSpPr>
        <p:spPr>
          <a:xfrm>
            <a:off x="4823926" y="5094925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DD3AC3-7854-8C5B-471C-33C9395902C4}"/>
              </a:ext>
            </a:extLst>
          </p:cNvPr>
          <p:cNvSpPr/>
          <p:nvPr/>
        </p:nvSpPr>
        <p:spPr>
          <a:xfrm>
            <a:off x="5831632" y="5100001"/>
            <a:ext cx="802433" cy="681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S4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7202DC-4C7F-4339-0608-5BF2FF01C052}"/>
              </a:ext>
            </a:extLst>
          </p:cNvPr>
          <p:cNvCxnSpPr>
            <a:stCxn id="5" idx="1"/>
            <a:endCxn id="25" idx="0"/>
          </p:cNvCxnSpPr>
          <p:nvPr/>
        </p:nvCxnSpPr>
        <p:spPr>
          <a:xfrm rot="10800000" flipV="1">
            <a:off x="3209731" y="2331859"/>
            <a:ext cx="7198568" cy="2764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10D1B9-0A8E-5B94-6CD9-E7C38C73E4C1}"/>
              </a:ext>
            </a:extLst>
          </p:cNvPr>
          <p:cNvCxnSpPr>
            <a:endCxn id="26" idx="0"/>
          </p:cNvCxnSpPr>
          <p:nvPr/>
        </p:nvCxnSpPr>
        <p:spPr>
          <a:xfrm rot="10800000" flipV="1">
            <a:off x="4217437" y="3368731"/>
            <a:ext cx="6190860" cy="1726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B5C5307-F0FB-AED8-F724-20045CB7D709}"/>
              </a:ext>
            </a:extLst>
          </p:cNvPr>
          <p:cNvCxnSpPr>
            <a:endCxn id="27" idx="0"/>
          </p:cNvCxnSpPr>
          <p:nvPr/>
        </p:nvCxnSpPr>
        <p:spPr>
          <a:xfrm rot="10800000" flipV="1">
            <a:off x="5225143" y="4403265"/>
            <a:ext cx="5183154" cy="691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1AA397-8012-775E-55ED-141628E0BE79}"/>
              </a:ext>
            </a:extLst>
          </p:cNvPr>
          <p:cNvCxnSpPr>
            <a:endCxn id="28" idx="0"/>
          </p:cNvCxnSpPr>
          <p:nvPr/>
        </p:nvCxnSpPr>
        <p:spPr>
          <a:xfrm rot="10800000">
            <a:off x="6232849" y="5100001"/>
            <a:ext cx="4159122" cy="342474"/>
          </a:xfrm>
          <a:prstGeom prst="bentConnector4">
            <a:avLst>
              <a:gd name="adj1" fmla="val 45177"/>
              <a:gd name="adj2" fmla="val 166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71A7FA0-AFE1-503E-EC22-BE30CA5B974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rot="10800000" flipV="1">
            <a:off x="1604866" y="1493669"/>
            <a:ext cx="7273211" cy="2023971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A237E2-470C-D7AE-1C08-A4FFFA026266}"/>
              </a:ext>
            </a:extLst>
          </p:cNvPr>
          <p:cNvSpPr txBox="1"/>
          <p:nvPr/>
        </p:nvSpPr>
        <p:spPr>
          <a:xfrm>
            <a:off x="1763486" y="699796"/>
            <a:ext cx="30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 App Know the Interface aka Schema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96600-A5C9-2C4B-37F7-B2D15996EFBF}"/>
              </a:ext>
            </a:extLst>
          </p:cNvPr>
          <p:cNvSpPr txBox="1"/>
          <p:nvPr/>
        </p:nvSpPr>
        <p:spPr>
          <a:xfrm>
            <a:off x="2724539" y="5859624"/>
            <a:ext cx="4159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Instances of Actual Services are Registered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6471FA3-D3B6-241F-A74D-A75504EEAA75}"/>
              </a:ext>
            </a:extLst>
          </p:cNvPr>
          <p:cNvCxnSpPr>
            <a:cxnSpLocks/>
            <a:stCxn id="46" idx="2"/>
            <a:endCxn id="11" idx="1"/>
          </p:cNvCxnSpPr>
          <p:nvPr/>
        </p:nvCxnSpPr>
        <p:spPr>
          <a:xfrm rot="16200000" flipH="1">
            <a:off x="303627" y="3341515"/>
            <a:ext cx="2978032" cy="163985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0978F2-5B4C-D8F8-22F8-D51283C98726}"/>
              </a:ext>
            </a:extLst>
          </p:cNvPr>
          <p:cNvSpPr txBox="1"/>
          <p:nvPr/>
        </p:nvSpPr>
        <p:spPr>
          <a:xfrm>
            <a:off x="394218" y="3713968"/>
            <a:ext cx="1163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Client Query for Instance to Container Using Interface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8DB761-2DB5-000E-8D01-E482EAB7C00D}"/>
              </a:ext>
            </a:extLst>
          </p:cNvPr>
          <p:cNvSpPr/>
          <p:nvPr/>
        </p:nvSpPr>
        <p:spPr>
          <a:xfrm>
            <a:off x="394218" y="1991292"/>
            <a:ext cx="1156996" cy="6811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9AB6586-0556-A693-527A-BF331996CF95}"/>
              </a:ext>
            </a:extLst>
          </p:cNvPr>
          <p:cNvCxnSpPr>
            <a:cxnSpLocks/>
            <a:stCxn id="25" idx="2"/>
            <a:endCxn id="46" idx="3"/>
          </p:cNvCxnSpPr>
          <p:nvPr/>
        </p:nvCxnSpPr>
        <p:spPr>
          <a:xfrm rot="10800000">
            <a:off x="1551214" y="2331861"/>
            <a:ext cx="1257300" cy="3104787"/>
          </a:xfrm>
          <a:prstGeom prst="bent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F575F-3925-1B04-A43F-A20B4E9EE24F}"/>
              </a:ext>
            </a:extLst>
          </p:cNvPr>
          <p:cNvSpPr txBox="1"/>
          <p:nvPr/>
        </p:nvSpPr>
        <p:spPr>
          <a:xfrm>
            <a:off x="1478619" y="1977495"/>
            <a:ext cx="205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Instance is Injected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363BBD25-A4FB-2FD1-6903-971511661126}"/>
              </a:ext>
            </a:extLst>
          </p:cNvPr>
          <p:cNvSpPr/>
          <p:nvPr/>
        </p:nvSpPr>
        <p:spPr>
          <a:xfrm>
            <a:off x="10828459" y="284583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764F929A-F8BC-5A49-23AF-E386E47A6E60}"/>
              </a:ext>
            </a:extLst>
          </p:cNvPr>
          <p:cNvSpPr/>
          <p:nvPr/>
        </p:nvSpPr>
        <p:spPr>
          <a:xfrm>
            <a:off x="10710520" y="4977497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E178E642-84BF-4759-B15F-99A1155D3B0C}"/>
              </a:ext>
            </a:extLst>
          </p:cNvPr>
          <p:cNvSpPr/>
          <p:nvPr/>
        </p:nvSpPr>
        <p:spPr>
          <a:xfrm>
            <a:off x="4173115" y="5000012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88928035-AE77-9AB1-A739-7915681ED8A3}"/>
              </a:ext>
            </a:extLst>
          </p:cNvPr>
          <p:cNvSpPr/>
          <p:nvPr/>
        </p:nvSpPr>
        <p:spPr>
          <a:xfrm>
            <a:off x="6234587" y="5016375"/>
            <a:ext cx="587544" cy="86813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2C2EB-3E65-818E-1C60-D1977F7DC877}"/>
              </a:ext>
            </a:extLst>
          </p:cNvPr>
          <p:cNvSpPr/>
          <p:nvPr/>
        </p:nvSpPr>
        <p:spPr>
          <a:xfrm>
            <a:off x="329681" y="732453"/>
            <a:ext cx="11140751" cy="10123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15941-527A-556C-5F2C-D325F915DC7F}"/>
              </a:ext>
            </a:extLst>
          </p:cNvPr>
          <p:cNvSpPr txBox="1"/>
          <p:nvPr/>
        </p:nvSpPr>
        <p:spPr>
          <a:xfrm>
            <a:off x="373224" y="83976"/>
            <a:ext cx="1110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Protocol or Http Request Message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4B0B6A-34D7-CF5D-0EAB-A92AFE9FCC1C}"/>
              </a:ext>
            </a:extLst>
          </p:cNvPr>
          <p:cNvSpPr/>
          <p:nvPr/>
        </p:nvSpPr>
        <p:spPr>
          <a:xfrm>
            <a:off x="3554964" y="732453"/>
            <a:ext cx="429208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9CA0-1CEA-5C57-722B-78B9736B486A}"/>
              </a:ext>
            </a:extLst>
          </p:cNvPr>
          <p:cNvSpPr/>
          <p:nvPr/>
        </p:nvSpPr>
        <p:spPr>
          <a:xfrm>
            <a:off x="8864082" y="732453"/>
            <a:ext cx="326571" cy="101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6B92D-A798-DF5B-30BA-0AEBEC14E10E}"/>
              </a:ext>
            </a:extLst>
          </p:cNvPr>
          <p:cNvSpPr txBox="1"/>
          <p:nvPr/>
        </p:nvSpPr>
        <p:spPr>
          <a:xfrm>
            <a:off x="373224" y="839755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DA58-91E0-C5DF-1250-614F233D9C3E}"/>
              </a:ext>
            </a:extLst>
          </p:cNvPr>
          <p:cNvSpPr txBox="1"/>
          <p:nvPr/>
        </p:nvSpPr>
        <p:spPr>
          <a:xfrm>
            <a:off x="4096139" y="839755"/>
            <a:ext cx="4590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Body, used in case of POST and Put Request </a:t>
            </a:r>
          </a:p>
          <a:p>
            <a:r>
              <a:rPr lang="en-IN" b="1" dirty="0"/>
              <a:t>JSON Data, Binary Data, etc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5CDBA-4FCB-A332-45E8-6B2079B33929}"/>
              </a:ext>
            </a:extLst>
          </p:cNvPr>
          <p:cNvSpPr txBox="1"/>
          <p:nvPr/>
        </p:nvSpPr>
        <p:spPr>
          <a:xfrm>
            <a:off x="9386596" y="839755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Http Error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CEB37-6E10-35A7-9533-8EFBB8A9023A}"/>
              </a:ext>
            </a:extLst>
          </p:cNvPr>
          <p:cNvSpPr/>
          <p:nvPr/>
        </p:nvSpPr>
        <p:spPr>
          <a:xfrm>
            <a:off x="329681" y="3620278"/>
            <a:ext cx="11140751" cy="19500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F8CF173-31DD-74D1-2724-82B9551305B9}"/>
              </a:ext>
            </a:extLst>
          </p:cNvPr>
          <p:cNvCxnSpPr>
            <a:endCxn id="9" idx="0"/>
          </p:cNvCxnSpPr>
          <p:nvPr/>
        </p:nvCxnSpPr>
        <p:spPr>
          <a:xfrm>
            <a:off x="1950098" y="1763085"/>
            <a:ext cx="3949959" cy="1857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2B8916-0009-26AC-9D46-D91046B6BAC9}"/>
              </a:ext>
            </a:extLst>
          </p:cNvPr>
          <p:cNvSpPr txBox="1"/>
          <p:nvPr/>
        </p:nvSpPr>
        <p:spPr>
          <a:xfrm>
            <a:off x="3984172" y="2425959"/>
            <a:ext cx="41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Header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1BC6E-DF15-65CF-9A31-F9653CAF932F}"/>
              </a:ext>
            </a:extLst>
          </p:cNvPr>
          <p:cNvSpPr/>
          <p:nvPr/>
        </p:nvSpPr>
        <p:spPr>
          <a:xfrm>
            <a:off x="2920482" y="3638539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8000C-510C-D45F-9862-86A53E2E9DBB}"/>
              </a:ext>
            </a:extLst>
          </p:cNvPr>
          <p:cNvSpPr txBox="1"/>
          <p:nvPr/>
        </p:nvSpPr>
        <p:spPr>
          <a:xfrm>
            <a:off x="373224" y="3638539"/>
            <a:ext cx="234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Target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Http Request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Get, Post, Put, and Delete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3F812D-7E75-0A12-C172-82658139E856}"/>
              </a:ext>
            </a:extLst>
          </p:cNvPr>
          <p:cNvSpPr/>
          <p:nvPr/>
        </p:nvSpPr>
        <p:spPr>
          <a:xfrm>
            <a:off x="8080310" y="3620278"/>
            <a:ext cx="298579" cy="19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3AA26-6F08-50ED-5BCB-40B8369F01F8}"/>
              </a:ext>
            </a:extLst>
          </p:cNvPr>
          <p:cNvSpPr txBox="1"/>
          <p:nvPr/>
        </p:nvSpPr>
        <p:spPr>
          <a:xfrm>
            <a:off x="3219061" y="3638539"/>
            <a:ext cx="4805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Data to be posted to the Server using HTTP Request (in case of PUT and POST requests)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Media Formatted e.g. Content-Type, the data format that is posted to the Server e.g. application/json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EB3CD-58D0-0A5C-FE62-9AEFE95B7EE1}"/>
              </a:ext>
            </a:extLst>
          </p:cNvPr>
          <p:cNvSpPr txBox="1"/>
          <p:nvPr/>
        </p:nvSpPr>
        <p:spPr>
          <a:xfrm>
            <a:off x="8434873" y="3732245"/>
            <a:ext cx="303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Additional Header Values e.g. AUTHORIZATION, Version </a:t>
            </a:r>
            <a:r>
              <a:rPr lang="en-IN" b="1" dirty="0" err="1"/>
              <a:t>e.t.c</a:t>
            </a:r>
            <a:r>
              <a:rPr lang="en-IN" b="1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6800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72102-1A37-8A36-0013-490D970870E7}"/>
              </a:ext>
            </a:extLst>
          </p:cNvPr>
          <p:cNvSpPr/>
          <p:nvPr/>
        </p:nvSpPr>
        <p:spPr>
          <a:xfrm>
            <a:off x="550506" y="2043404"/>
            <a:ext cx="2388637" cy="1772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WebForm</a:t>
            </a:r>
          </a:p>
          <a:p>
            <a:pPr algn="ctr"/>
            <a:r>
              <a:rPr lang="en-IN" b="1" dirty="0"/>
              <a:t>Client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0DB721-6CC2-40B1-B56F-13B27F8A5781}"/>
              </a:ext>
            </a:extLst>
          </p:cNvPr>
          <p:cNvSpPr/>
          <p:nvPr/>
        </p:nvSpPr>
        <p:spPr>
          <a:xfrm>
            <a:off x="4077477" y="1156995"/>
            <a:ext cx="2146041" cy="33590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</a:t>
            </a:r>
          </a:p>
          <a:p>
            <a:pPr algn="ctr"/>
            <a:r>
              <a:rPr lang="en-IN" b="1" dirty="0"/>
              <a:t>REST </a:t>
            </a:r>
          </a:p>
          <a:p>
            <a:pPr algn="ctr"/>
            <a:r>
              <a:rPr lang="en-IN" b="1" dirty="0"/>
              <a:t>API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072DAB-1B13-1EBE-0D6C-9E545BE235DA}"/>
              </a:ext>
            </a:extLst>
          </p:cNvPr>
          <p:cNvSpPr/>
          <p:nvPr/>
        </p:nvSpPr>
        <p:spPr>
          <a:xfrm>
            <a:off x="6951306" y="1782147"/>
            <a:ext cx="2537926" cy="20340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91A5B62-5A2E-3425-F9DF-D2406D2878AE}"/>
              </a:ext>
            </a:extLst>
          </p:cNvPr>
          <p:cNvSpPr/>
          <p:nvPr/>
        </p:nvSpPr>
        <p:spPr>
          <a:xfrm>
            <a:off x="10450286" y="2043404"/>
            <a:ext cx="1352938" cy="13202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Database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7C0B4-0C39-6A92-B836-BD5A930C2DCA}"/>
              </a:ext>
            </a:extLst>
          </p:cNvPr>
          <p:cNvSpPr/>
          <p:nvPr/>
        </p:nvSpPr>
        <p:spPr>
          <a:xfrm>
            <a:off x="1156995" y="5010539"/>
            <a:ext cx="8285583" cy="6251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Entities</a:t>
            </a:r>
            <a:endParaRPr lang="en-US" b="1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D751BA1-21B6-375A-203C-480F966E0216}"/>
              </a:ext>
            </a:extLst>
          </p:cNvPr>
          <p:cNvSpPr/>
          <p:nvPr/>
        </p:nvSpPr>
        <p:spPr>
          <a:xfrm>
            <a:off x="8024327" y="3816220"/>
            <a:ext cx="494522" cy="119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6BB8E69-3D4A-0A9C-B767-25656DA61BA9}"/>
              </a:ext>
            </a:extLst>
          </p:cNvPr>
          <p:cNvSpPr/>
          <p:nvPr/>
        </p:nvSpPr>
        <p:spPr>
          <a:xfrm>
            <a:off x="5010538" y="4516015"/>
            <a:ext cx="391885" cy="4945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4E01AE78-C37F-1FA3-35A2-805F77D940A7}"/>
              </a:ext>
            </a:extLst>
          </p:cNvPr>
          <p:cNvSpPr/>
          <p:nvPr/>
        </p:nvSpPr>
        <p:spPr>
          <a:xfrm>
            <a:off x="1632857" y="3816220"/>
            <a:ext cx="643811" cy="11943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61CDE2-79A1-4E19-1CBD-48FD7D6C2C1A}"/>
              </a:ext>
            </a:extLst>
          </p:cNvPr>
          <p:cNvSpPr/>
          <p:nvPr/>
        </p:nvSpPr>
        <p:spPr>
          <a:xfrm>
            <a:off x="2939143" y="2234681"/>
            <a:ext cx="1138334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BE4F89-C105-3C93-F564-64AA732EA127}"/>
              </a:ext>
            </a:extLst>
          </p:cNvPr>
          <p:cNvSpPr/>
          <p:nvPr/>
        </p:nvSpPr>
        <p:spPr>
          <a:xfrm>
            <a:off x="6223518" y="2234681"/>
            <a:ext cx="727788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AEEC1B-BA67-ED17-4933-D79BA4FE8543}"/>
              </a:ext>
            </a:extLst>
          </p:cNvPr>
          <p:cNvSpPr/>
          <p:nvPr/>
        </p:nvSpPr>
        <p:spPr>
          <a:xfrm>
            <a:off x="9489232" y="2211354"/>
            <a:ext cx="961054" cy="625151"/>
          </a:xfrm>
          <a:prstGeom prst="righ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503A16B-9FD4-9CDD-07FE-C96EBF2BD151}"/>
              </a:ext>
            </a:extLst>
          </p:cNvPr>
          <p:cNvSpPr/>
          <p:nvPr/>
        </p:nvSpPr>
        <p:spPr>
          <a:xfrm>
            <a:off x="9489232" y="2836505"/>
            <a:ext cx="961054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632C25B-B657-2207-B58A-A773FE30C84F}"/>
              </a:ext>
            </a:extLst>
          </p:cNvPr>
          <p:cNvSpPr/>
          <p:nvPr/>
        </p:nvSpPr>
        <p:spPr>
          <a:xfrm>
            <a:off x="6201747" y="2869162"/>
            <a:ext cx="749559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BAE5FA6-FA32-D5C3-F719-F4E4A928760F}"/>
              </a:ext>
            </a:extLst>
          </p:cNvPr>
          <p:cNvSpPr/>
          <p:nvPr/>
        </p:nvSpPr>
        <p:spPr>
          <a:xfrm>
            <a:off x="2900266" y="3041778"/>
            <a:ext cx="1177211" cy="592495"/>
          </a:xfrm>
          <a:prstGeom prst="leftArrow">
            <a:avLst/>
          </a:prstGeom>
          <a:solidFill>
            <a:srgbClr val="00206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6F4F2-D883-6A6F-92CC-E635B18C9CF6}"/>
              </a:ext>
            </a:extLst>
          </p:cNvPr>
          <p:cNvSpPr txBox="1"/>
          <p:nvPr/>
        </p:nvSpPr>
        <p:spPr>
          <a:xfrm>
            <a:off x="233265" y="130629"/>
            <a:ext cx="1148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End-to-End Application using ASP.NET WebForms and WEB APIs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0382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8C4EE5-DEAA-51BA-B374-32279C2C8E36}"/>
              </a:ext>
            </a:extLst>
          </p:cNvPr>
          <p:cNvSpPr/>
          <p:nvPr/>
        </p:nvSpPr>
        <p:spPr>
          <a:xfrm>
            <a:off x="5719665" y="83976"/>
            <a:ext cx="335902" cy="668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E8D92-E0E8-650C-F1C2-76A5C916C52B}"/>
              </a:ext>
            </a:extLst>
          </p:cNvPr>
          <p:cNvSpPr txBox="1"/>
          <p:nvPr/>
        </p:nvSpPr>
        <p:spPr>
          <a:xfrm>
            <a:off x="6316824" y="65314"/>
            <a:ext cx="551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 Side</a:t>
            </a:r>
            <a:endParaRPr lang="en-US" b="1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665FCC6-CFFE-4BBC-3A18-6E77D27BC1BA}"/>
              </a:ext>
            </a:extLst>
          </p:cNvPr>
          <p:cNvSpPr/>
          <p:nvPr/>
        </p:nvSpPr>
        <p:spPr>
          <a:xfrm>
            <a:off x="11056775" y="2677885"/>
            <a:ext cx="923730" cy="12689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Store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81C0B-7E56-3284-9462-D5FCD44F4F44}"/>
              </a:ext>
            </a:extLst>
          </p:cNvPr>
          <p:cNvSpPr/>
          <p:nvPr/>
        </p:nvSpPr>
        <p:spPr>
          <a:xfrm>
            <a:off x="6223518" y="718457"/>
            <a:ext cx="4544009" cy="5589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24D7F-F041-ABB7-D9F0-7A2C392D1A94}"/>
              </a:ext>
            </a:extLst>
          </p:cNvPr>
          <p:cNvSpPr txBox="1"/>
          <p:nvPr/>
        </p:nvSpPr>
        <p:spPr>
          <a:xfrm>
            <a:off x="6494106" y="811763"/>
            <a:ext cx="415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Application Server</a:t>
            </a:r>
          </a:p>
          <a:p>
            <a:pPr algn="ctr"/>
            <a:r>
              <a:rPr lang="en-IN" b="1" dirty="0"/>
              <a:t>ASP.NET Server-Side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4EB3A-DA70-D0A1-91DD-3ACD117DCBC2}"/>
              </a:ext>
            </a:extLst>
          </p:cNvPr>
          <p:cNvSpPr/>
          <p:nvPr/>
        </p:nvSpPr>
        <p:spPr>
          <a:xfrm>
            <a:off x="9629193" y="1763484"/>
            <a:ext cx="965718" cy="42827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</a:t>
            </a:r>
          </a:p>
          <a:p>
            <a:pPr algn="ctr"/>
            <a:r>
              <a:rPr lang="en-IN" b="1" dirty="0"/>
              <a:t>Access</a:t>
            </a:r>
          </a:p>
          <a:p>
            <a:pPr algn="ctr"/>
            <a:r>
              <a:rPr lang="en-IN" b="1" dirty="0"/>
              <a:t>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242D596-9766-2F92-6760-675C63D7604F}"/>
              </a:ext>
            </a:extLst>
          </p:cNvPr>
          <p:cNvSpPr/>
          <p:nvPr/>
        </p:nvSpPr>
        <p:spPr>
          <a:xfrm>
            <a:off x="10594911" y="3293706"/>
            <a:ext cx="461864" cy="24259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895EC2-764D-5C01-8965-8C94A298E07D}"/>
              </a:ext>
            </a:extLst>
          </p:cNvPr>
          <p:cNvSpPr/>
          <p:nvPr/>
        </p:nvSpPr>
        <p:spPr>
          <a:xfrm>
            <a:off x="8266922" y="1786811"/>
            <a:ext cx="1073023" cy="42594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</a:t>
            </a:r>
          </a:p>
          <a:p>
            <a:pPr algn="ctr"/>
            <a:r>
              <a:rPr lang="en-IN" b="1" dirty="0"/>
              <a:t>Layers</a:t>
            </a:r>
            <a:endParaRPr lang="en-US" b="1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3B3D767-A52E-6F96-D69D-2496DB1399AC}"/>
              </a:ext>
            </a:extLst>
          </p:cNvPr>
          <p:cNvSpPr/>
          <p:nvPr/>
        </p:nvSpPr>
        <p:spPr>
          <a:xfrm>
            <a:off x="9339945" y="3429000"/>
            <a:ext cx="331236" cy="20993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F5A97B6-8A2B-3A38-A58E-521AB7B11A72}"/>
              </a:ext>
            </a:extLst>
          </p:cNvPr>
          <p:cNvSpPr/>
          <p:nvPr/>
        </p:nvSpPr>
        <p:spPr>
          <a:xfrm>
            <a:off x="6354145" y="1763485"/>
            <a:ext cx="1632859" cy="122231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ASP.NET WebForms</a:t>
            </a:r>
          </a:p>
          <a:p>
            <a:pPr algn="ctr"/>
            <a:r>
              <a:rPr lang="en-IN" sz="1600" b="1" dirty="0"/>
              <a:t>.aspx</a:t>
            </a:r>
          </a:p>
          <a:p>
            <a:pPr algn="ctr"/>
            <a:r>
              <a:rPr lang="en-IN" sz="1600" b="1" dirty="0"/>
              <a:t>Pages</a:t>
            </a:r>
            <a:endParaRPr lang="en-US" sz="1600" b="1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F81D7E89-215C-88F9-71BF-DA67889C03FC}"/>
              </a:ext>
            </a:extLst>
          </p:cNvPr>
          <p:cNvSpPr/>
          <p:nvPr/>
        </p:nvSpPr>
        <p:spPr>
          <a:xfrm>
            <a:off x="7772400" y="2453951"/>
            <a:ext cx="494522" cy="2239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F5068C2-A6B8-BAC5-85B4-21E8AE2BEF2D}"/>
              </a:ext>
            </a:extLst>
          </p:cNvPr>
          <p:cNvSpPr/>
          <p:nvPr/>
        </p:nvSpPr>
        <p:spPr>
          <a:xfrm>
            <a:off x="6461447" y="3144416"/>
            <a:ext cx="1632859" cy="1222311"/>
          </a:xfrm>
          <a:prstGeom prst="cube">
            <a:avLst>
              <a:gd name="adj" fmla="val 1813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MVC App</a:t>
            </a:r>
            <a:endParaRPr lang="en-US" b="1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8E8BFE3-B2A4-38FB-9DB6-8A4249692FDB}"/>
              </a:ext>
            </a:extLst>
          </p:cNvPr>
          <p:cNvSpPr/>
          <p:nvPr/>
        </p:nvSpPr>
        <p:spPr>
          <a:xfrm>
            <a:off x="7945016" y="3673742"/>
            <a:ext cx="494522" cy="2239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40E729C-C529-9AF3-CBD4-FB7AC18FA34A}"/>
              </a:ext>
            </a:extLst>
          </p:cNvPr>
          <p:cNvSpPr/>
          <p:nvPr/>
        </p:nvSpPr>
        <p:spPr>
          <a:xfrm>
            <a:off x="211495" y="979714"/>
            <a:ext cx="2037183" cy="1474237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4383C4F-2F35-5202-7046-167FB63ABF69}"/>
              </a:ext>
            </a:extLst>
          </p:cNvPr>
          <p:cNvCxnSpPr>
            <a:stCxn id="15" idx="2"/>
            <a:endCxn id="11" idx="5"/>
          </p:cNvCxnSpPr>
          <p:nvPr/>
        </p:nvCxnSpPr>
        <p:spPr>
          <a:xfrm>
            <a:off x="2064398" y="1716833"/>
            <a:ext cx="4442536" cy="657808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12AC09F-15B7-D674-2857-5AC121B031A9}"/>
              </a:ext>
            </a:extLst>
          </p:cNvPr>
          <p:cNvCxnSpPr>
            <a:stCxn id="15" idx="2"/>
            <a:endCxn id="13" idx="2"/>
          </p:cNvCxnSpPr>
          <p:nvPr/>
        </p:nvCxnSpPr>
        <p:spPr>
          <a:xfrm>
            <a:off x="2064398" y="1716833"/>
            <a:ext cx="4397049" cy="2149541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89F80F-C8EF-242C-AEA4-38F71E158481}"/>
              </a:ext>
            </a:extLst>
          </p:cNvPr>
          <p:cNvSpPr/>
          <p:nvPr/>
        </p:nvSpPr>
        <p:spPr>
          <a:xfrm>
            <a:off x="144624" y="4127630"/>
            <a:ext cx="3606282" cy="24877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BDDDC9-7AEA-2DA6-0A80-37C2556004A2}"/>
              </a:ext>
            </a:extLst>
          </p:cNvPr>
          <p:cNvSpPr txBox="1"/>
          <p:nvPr/>
        </p:nvSpPr>
        <p:spPr>
          <a:xfrm>
            <a:off x="211495" y="4236098"/>
            <a:ext cx="3399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Front-End App aka </a:t>
            </a:r>
          </a:p>
          <a:p>
            <a:pPr algn="ctr"/>
            <a:r>
              <a:rPr lang="en-IN" sz="1200" b="1" dirty="0"/>
              <a:t>(JavaScript Based Apps)</a:t>
            </a:r>
          </a:p>
          <a:p>
            <a:pPr algn="ctr"/>
            <a:r>
              <a:rPr lang="en-IN" sz="1200" b="1" dirty="0"/>
              <a:t>Loaded in Browser</a:t>
            </a:r>
            <a:endParaRPr lang="en-US" sz="12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0C4E6A1-62C3-F4AE-A9B1-D435A18CF823}"/>
              </a:ext>
            </a:extLst>
          </p:cNvPr>
          <p:cNvSpPr/>
          <p:nvPr/>
        </p:nvSpPr>
        <p:spPr>
          <a:xfrm>
            <a:off x="6442788" y="4702629"/>
            <a:ext cx="1492898" cy="109168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/ REST</a:t>
            </a:r>
          </a:p>
          <a:p>
            <a:pPr algn="ctr"/>
            <a:r>
              <a:rPr lang="en-IN" b="1" dirty="0"/>
              <a:t>APIs</a:t>
            </a:r>
            <a:endParaRPr lang="en-US" b="1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830C7771-D8E5-9705-E76D-8AB4F50FC955}"/>
              </a:ext>
            </a:extLst>
          </p:cNvPr>
          <p:cNvSpPr/>
          <p:nvPr/>
        </p:nvSpPr>
        <p:spPr>
          <a:xfrm>
            <a:off x="7898361" y="5159534"/>
            <a:ext cx="494522" cy="2239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EE3439-2370-AAA2-2B0B-B7892A8F095B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3750906" y="5248470"/>
            <a:ext cx="2691882" cy="123047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276252E-963D-91D5-A8C7-45C10F9C6AEA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rot="10800000" flipV="1">
            <a:off x="3750906" y="5248469"/>
            <a:ext cx="2691882" cy="123047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3505506-B322-604B-EB0E-2BD0B34B6EE5}"/>
              </a:ext>
            </a:extLst>
          </p:cNvPr>
          <p:cNvSpPr/>
          <p:nvPr/>
        </p:nvSpPr>
        <p:spPr>
          <a:xfrm>
            <a:off x="211495" y="5010539"/>
            <a:ext cx="1001485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Create View</a:t>
            </a:r>
            <a:endParaRPr lang="en-US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3D0073C-5BAD-AB74-B1EF-223B6F51ADB3}"/>
              </a:ext>
            </a:extLst>
          </p:cNvPr>
          <p:cNvSpPr/>
          <p:nvPr/>
        </p:nvSpPr>
        <p:spPr>
          <a:xfrm>
            <a:off x="1342054" y="5024239"/>
            <a:ext cx="1001485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Edit View</a:t>
            </a:r>
            <a:endParaRPr lang="en-US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3E161EE-9235-0A37-EE1F-940E6982D94B}"/>
              </a:ext>
            </a:extLst>
          </p:cNvPr>
          <p:cNvSpPr/>
          <p:nvPr/>
        </p:nvSpPr>
        <p:spPr>
          <a:xfrm>
            <a:off x="2482722" y="5036087"/>
            <a:ext cx="1001485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Delete View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96F3A71-5EE1-595A-CFA0-8B81F259A6BF}"/>
              </a:ext>
            </a:extLst>
          </p:cNvPr>
          <p:cNvSpPr/>
          <p:nvPr/>
        </p:nvSpPr>
        <p:spPr>
          <a:xfrm>
            <a:off x="228601" y="5857104"/>
            <a:ext cx="3255606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Get All View</a:t>
            </a:r>
            <a:endParaRPr lang="en-US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8A2C227-3189-0581-68AD-3CB608734F4F}"/>
              </a:ext>
            </a:extLst>
          </p:cNvPr>
          <p:cNvCxnSpPr>
            <a:stCxn id="30" idx="0"/>
            <a:endCxn id="20" idx="3"/>
          </p:cNvCxnSpPr>
          <p:nvPr/>
        </p:nvCxnSpPr>
        <p:spPr>
          <a:xfrm rot="16200000" flipH="1">
            <a:off x="2051083" y="3671694"/>
            <a:ext cx="360978" cy="3038668"/>
          </a:xfrm>
          <a:prstGeom prst="bentConnector4">
            <a:avLst>
              <a:gd name="adj1" fmla="val -307916"/>
              <a:gd name="adj2" fmla="val 1075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E49699-E40C-EBA1-47F6-BD755A621979}"/>
              </a:ext>
            </a:extLst>
          </p:cNvPr>
          <p:cNvCxnSpPr>
            <a:stCxn id="31" idx="0"/>
            <a:endCxn id="20" idx="3"/>
          </p:cNvCxnSpPr>
          <p:nvPr/>
        </p:nvCxnSpPr>
        <p:spPr>
          <a:xfrm rot="16200000" flipH="1">
            <a:off x="2623212" y="4243824"/>
            <a:ext cx="347278" cy="1908109"/>
          </a:xfrm>
          <a:prstGeom prst="bentConnector4">
            <a:avLst>
              <a:gd name="adj1" fmla="val -324008"/>
              <a:gd name="adj2" fmla="val 11198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BC33336-53CF-F07E-74C1-DB00C6DDC6F9}"/>
              </a:ext>
            </a:extLst>
          </p:cNvPr>
          <p:cNvCxnSpPr>
            <a:stCxn id="32" idx="0"/>
            <a:endCxn id="20" idx="3"/>
          </p:cNvCxnSpPr>
          <p:nvPr/>
        </p:nvCxnSpPr>
        <p:spPr>
          <a:xfrm rot="16200000" flipH="1">
            <a:off x="3199470" y="4820082"/>
            <a:ext cx="335430" cy="767441"/>
          </a:xfrm>
          <a:prstGeom prst="bentConnector4">
            <a:avLst>
              <a:gd name="adj1" fmla="val -338985"/>
              <a:gd name="adj2" fmla="val 1297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AF24C85-B484-1211-8046-E8E1838F81DB}"/>
              </a:ext>
            </a:extLst>
          </p:cNvPr>
          <p:cNvCxnSpPr>
            <a:stCxn id="33" idx="3"/>
            <a:endCxn id="20" idx="3"/>
          </p:cNvCxnSpPr>
          <p:nvPr/>
        </p:nvCxnSpPr>
        <p:spPr>
          <a:xfrm flipV="1">
            <a:off x="3484207" y="5371517"/>
            <a:ext cx="266699" cy="844816"/>
          </a:xfrm>
          <a:prstGeom prst="bentConnector3">
            <a:avLst>
              <a:gd name="adj1" fmla="val 185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11441AD-C6DE-1D8A-5ADD-91C67567DA84}"/>
              </a:ext>
            </a:extLst>
          </p:cNvPr>
          <p:cNvSpPr txBox="1"/>
          <p:nvPr/>
        </p:nvSpPr>
        <p:spPr>
          <a:xfrm>
            <a:off x="3990389" y="5525738"/>
            <a:ext cx="1549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JavaScript AJAX Communication for Read/Write Operations</a:t>
            </a:r>
            <a:endParaRPr lang="en-U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21D00-C612-3511-3094-0F539FB57CC1}"/>
              </a:ext>
            </a:extLst>
          </p:cNvPr>
          <p:cNvSpPr txBox="1"/>
          <p:nvPr/>
        </p:nvSpPr>
        <p:spPr>
          <a:xfrm>
            <a:off x="98555" y="3415004"/>
            <a:ext cx="380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Isolated Front-End Apps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02227-2773-A361-F11A-3881AAECDDFF}"/>
              </a:ext>
            </a:extLst>
          </p:cNvPr>
          <p:cNvSpPr txBox="1"/>
          <p:nvPr/>
        </p:nvSpPr>
        <p:spPr>
          <a:xfrm>
            <a:off x="258348" y="269328"/>
            <a:ext cx="380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Browser Loades Server-Side Pages rendered in HTML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77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F7C00E-3E2A-4EC3-62EE-DC2EFAB39D6A}"/>
              </a:ext>
            </a:extLst>
          </p:cNvPr>
          <p:cNvSpPr/>
          <p:nvPr/>
        </p:nvSpPr>
        <p:spPr>
          <a:xfrm>
            <a:off x="7968344" y="3498979"/>
            <a:ext cx="3498979" cy="32190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605EE-B768-C92C-490B-99075ABC305F}"/>
              </a:ext>
            </a:extLst>
          </p:cNvPr>
          <p:cNvSpPr txBox="1"/>
          <p:nvPr/>
        </p:nvSpPr>
        <p:spPr>
          <a:xfrm>
            <a:off x="8164287" y="4441371"/>
            <a:ext cx="3303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ASP.NET WEB APIs or REST APIs Hosted on the Server</a:t>
            </a:r>
          </a:p>
          <a:p>
            <a:pPr algn="ctr"/>
            <a:r>
              <a:rPr lang="en-IN" b="1" dirty="0"/>
              <a:t>http://www.myserverside.com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E6AD92-3626-9A2F-7C3E-D813BE0AC453}"/>
              </a:ext>
            </a:extLst>
          </p:cNvPr>
          <p:cNvSpPr/>
          <p:nvPr/>
        </p:nvSpPr>
        <p:spPr>
          <a:xfrm>
            <a:off x="6307495" y="23328"/>
            <a:ext cx="4376056" cy="28031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0C9FB-7116-221F-16CD-1B0843BAE2A8}"/>
              </a:ext>
            </a:extLst>
          </p:cNvPr>
          <p:cNvSpPr txBox="1"/>
          <p:nvPr/>
        </p:nvSpPr>
        <p:spPr>
          <a:xfrm>
            <a:off x="6466114" y="559837"/>
            <a:ext cx="3219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JavaScript Based Front End App</a:t>
            </a:r>
          </a:p>
          <a:p>
            <a:pPr algn="ctr"/>
            <a:r>
              <a:rPr lang="en-IN" b="1" dirty="0"/>
              <a:t>Jquery, Angular, React, Vue, etc.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Contains HTML Pages, JavaScript Source-Code Files, and CSS Files</a:t>
            </a:r>
          </a:p>
          <a:p>
            <a:pPr algn="ctr"/>
            <a:r>
              <a:rPr lang="en-IN" b="1" dirty="0"/>
              <a:t>http://www.myfrontend.com </a:t>
            </a:r>
            <a:endParaRPr lang="en-US" b="1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ADBC910-085B-50A8-5188-3956076312A6}"/>
              </a:ext>
            </a:extLst>
          </p:cNvPr>
          <p:cNvSpPr/>
          <p:nvPr/>
        </p:nvSpPr>
        <p:spPr>
          <a:xfrm>
            <a:off x="236377" y="1735494"/>
            <a:ext cx="3906416" cy="3769567"/>
          </a:xfrm>
          <a:prstGeom prst="parallelogram">
            <a:avLst>
              <a:gd name="adj" fmla="val 103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B0C3-8597-D3DB-049D-663174F9E68D}"/>
              </a:ext>
            </a:extLst>
          </p:cNvPr>
          <p:cNvSpPr txBox="1"/>
          <p:nvPr/>
        </p:nvSpPr>
        <p:spPr>
          <a:xfrm>
            <a:off x="643812" y="1035698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E68D799-3647-1565-BBAD-F1183A3B8820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flipV="1">
            <a:off x="3946851" y="1424903"/>
            <a:ext cx="2360644" cy="2195375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72AB00-0AA5-5414-5DCC-F25C93281776}"/>
              </a:ext>
            </a:extLst>
          </p:cNvPr>
          <p:cNvSpPr txBox="1"/>
          <p:nvPr/>
        </p:nvSpPr>
        <p:spPr>
          <a:xfrm>
            <a:off x="3722914" y="662474"/>
            <a:ext cx="23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Http request to Load app in Browser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2FBAB-2752-C061-E390-4660DE057AC6}"/>
              </a:ext>
            </a:extLst>
          </p:cNvPr>
          <p:cNvSpPr/>
          <p:nvPr/>
        </p:nvSpPr>
        <p:spPr>
          <a:xfrm>
            <a:off x="715346" y="2547257"/>
            <a:ext cx="2914262" cy="18941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0CBC7-58F7-7FA6-9105-20D783663C90}"/>
              </a:ext>
            </a:extLst>
          </p:cNvPr>
          <p:cNvSpPr txBox="1"/>
          <p:nvPr/>
        </p:nvSpPr>
        <p:spPr>
          <a:xfrm>
            <a:off x="867747" y="210871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HTML Page with JS File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A6A9F2-6D3E-52D6-3CD4-AD1EB6415FB5}"/>
              </a:ext>
            </a:extLst>
          </p:cNvPr>
          <p:cNvSpPr/>
          <p:nvPr/>
        </p:nvSpPr>
        <p:spPr>
          <a:xfrm>
            <a:off x="1138336" y="3862873"/>
            <a:ext cx="1968758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Button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F20539-A460-B0A4-3754-9A70AF7DC412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3107094" y="4091473"/>
            <a:ext cx="4861250" cy="1017037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B89D14-C49D-C1FF-1C91-BE476CFF1BBD}"/>
              </a:ext>
            </a:extLst>
          </p:cNvPr>
          <p:cNvSpPr txBox="1"/>
          <p:nvPr/>
        </p:nvSpPr>
        <p:spPr>
          <a:xfrm>
            <a:off x="4236098" y="5262465"/>
            <a:ext cx="331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AJAX http GET Call To Get the Data</a:t>
            </a:r>
            <a:endParaRPr lang="en-US" b="1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A2C1D96-0977-FB27-9C5A-3DC02758D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24213"/>
              </p:ext>
            </p:extLst>
          </p:nvPr>
        </p:nvGraphicFramePr>
        <p:xfrm>
          <a:off x="915958" y="2633721"/>
          <a:ext cx="25830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07">
                  <a:extLst>
                    <a:ext uri="{9D8B030D-6E8A-4147-A177-3AD203B41FA5}">
                      <a16:colId xmlns:a16="http://schemas.microsoft.com/office/drawing/2014/main" val="2552996101"/>
                    </a:ext>
                  </a:extLst>
                </a:gridCol>
                <a:gridCol w="861007">
                  <a:extLst>
                    <a:ext uri="{9D8B030D-6E8A-4147-A177-3AD203B41FA5}">
                      <a16:colId xmlns:a16="http://schemas.microsoft.com/office/drawing/2014/main" val="3601577660"/>
                    </a:ext>
                  </a:extLst>
                </a:gridCol>
                <a:gridCol w="861007">
                  <a:extLst>
                    <a:ext uri="{9D8B030D-6E8A-4147-A177-3AD203B41FA5}">
                      <a16:colId xmlns:a16="http://schemas.microsoft.com/office/drawing/2014/main" val="249744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2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80365"/>
                  </a:ext>
                </a:extLst>
              </a:tr>
            </a:tbl>
          </a:graphicData>
        </a:graphic>
      </p:graphicFrame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DA1774CE-F21C-DC67-49C2-3AB6375F910F}"/>
              </a:ext>
            </a:extLst>
          </p:cNvPr>
          <p:cNvSpPr/>
          <p:nvPr/>
        </p:nvSpPr>
        <p:spPr>
          <a:xfrm>
            <a:off x="8738119" y="5350704"/>
            <a:ext cx="2155372" cy="5318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A61F966D-CA3A-4BF0-D43C-5AB9E40E6983}"/>
              </a:ext>
            </a:extLst>
          </p:cNvPr>
          <p:cNvSpPr/>
          <p:nvPr/>
        </p:nvSpPr>
        <p:spPr>
          <a:xfrm rot="10800000">
            <a:off x="8640147" y="6008111"/>
            <a:ext cx="2155372" cy="5318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D4ECA-C552-CD5F-15B7-28003FF2F530}"/>
              </a:ext>
            </a:extLst>
          </p:cNvPr>
          <p:cNvSpPr txBox="1"/>
          <p:nvPr/>
        </p:nvSpPr>
        <p:spPr>
          <a:xfrm>
            <a:off x="9004041" y="5775447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GET Executed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5D37AAB-363C-0981-5EC0-A0697E8E335D}"/>
              </a:ext>
            </a:extLst>
          </p:cNvPr>
          <p:cNvCxnSpPr>
            <a:cxnSpLocks/>
            <a:stCxn id="2" idx="0"/>
            <a:endCxn id="17" idx="3"/>
          </p:cNvCxnSpPr>
          <p:nvPr/>
        </p:nvCxnSpPr>
        <p:spPr>
          <a:xfrm rot="16200000" flipV="1">
            <a:off x="6361198" y="142342"/>
            <a:ext cx="494418" cy="6218855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F2B7196-D36C-DB7C-8F51-7A9C7A8357B5}"/>
              </a:ext>
            </a:extLst>
          </p:cNvPr>
          <p:cNvSpPr txBox="1"/>
          <p:nvPr/>
        </p:nvSpPr>
        <p:spPr>
          <a:xfrm>
            <a:off x="5859623" y="3429000"/>
            <a:ext cx="191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JSON Response</a:t>
            </a:r>
            <a:endParaRPr lang="en-US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DBFB6F3-12E9-F090-97B2-17A04C6E0E2D}"/>
              </a:ext>
            </a:extLst>
          </p:cNvPr>
          <p:cNvCxnSpPr>
            <a:cxnSpLocks/>
            <a:stCxn id="4" idx="1"/>
            <a:endCxn id="17" idx="0"/>
          </p:cNvCxnSpPr>
          <p:nvPr/>
        </p:nvCxnSpPr>
        <p:spPr>
          <a:xfrm rot="10800000" flipV="1">
            <a:off x="2207469" y="1424903"/>
            <a:ext cx="4100027" cy="1208818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4CE77DC-4EE5-2742-A6D8-961905D68304}"/>
              </a:ext>
            </a:extLst>
          </p:cNvPr>
          <p:cNvSpPr txBox="1"/>
          <p:nvPr/>
        </p:nvSpPr>
        <p:spPr>
          <a:xfrm>
            <a:off x="1259638" y="3454776"/>
            <a:ext cx="196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App UI  in Browser</a:t>
            </a:r>
            <a:endParaRPr lang="en-US" sz="1400" b="1" dirty="0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AC0B7656-1180-0090-3F42-B87C03E9FD42}"/>
              </a:ext>
            </a:extLst>
          </p:cNvPr>
          <p:cNvSpPr/>
          <p:nvPr/>
        </p:nvSpPr>
        <p:spPr>
          <a:xfrm>
            <a:off x="4893906" y="4166118"/>
            <a:ext cx="1202094" cy="788437"/>
          </a:xfrm>
          <a:prstGeom prst="mathMultiply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516482-997F-55A5-EEC7-AA57FD35C5EB}"/>
              </a:ext>
            </a:extLst>
          </p:cNvPr>
          <p:cNvCxnSpPr/>
          <p:nvPr/>
        </p:nvCxnSpPr>
        <p:spPr>
          <a:xfrm flipV="1">
            <a:off x="3722914" y="4514404"/>
            <a:ext cx="1492898" cy="183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921F34-FF88-BFC4-5B23-C995E4E710FE}"/>
              </a:ext>
            </a:extLst>
          </p:cNvPr>
          <p:cNvSpPr txBox="1"/>
          <p:nvPr/>
        </p:nvSpPr>
        <p:spPr>
          <a:xfrm>
            <a:off x="1663961" y="6274034"/>
            <a:ext cx="439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Cross-Origin-Resource-Sharing (CORS)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4239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BFF6D6AA-C9A1-59B3-1254-F8DF79715897}"/>
              </a:ext>
            </a:extLst>
          </p:cNvPr>
          <p:cNvSpPr/>
          <p:nvPr/>
        </p:nvSpPr>
        <p:spPr>
          <a:xfrm>
            <a:off x="158619" y="783771"/>
            <a:ext cx="1903445" cy="590627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Browser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AAF84-3940-BCFF-DB88-60A5F3873179}"/>
              </a:ext>
            </a:extLst>
          </p:cNvPr>
          <p:cNvSpPr/>
          <p:nvPr/>
        </p:nvSpPr>
        <p:spPr>
          <a:xfrm>
            <a:off x="9056915" y="503853"/>
            <a:ext cx="2976466" cy="6018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Host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F9C3369-38D1-1796-8CC5-78E24CDB0CA9}"/>
              </a:ext>
            </a:extLst>
          </p:cNvPr>
          <p:cNvSpPr/>
          <p:nvPr/>
        </p:nvSpPr>
        <p:spPr>
          <a:xfrm>
            <a:off x="2062064" y="877078"/>
            <a:ext cx="6994851" cy="419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C56FD823-B8F3-14FA-1C48-7305C8BAEDB6}"/>
              </a:ext>
            </a:extLst>
          </p:cNvPr>
          <p:cNvSpPr/>
          <p:nvPr/>
        </p:nvSpPr>
        <p:spPr>
          <a:xfrm>
            <a:off x="2062064" y="5840963"/>
            <a:ext cx="6994851" cy="419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FCCCF9-AFAA-E41B-0ED9-0D0C6E5575BC}"/>
              </a:ext>
            </a:extLst>
          </p:cNvPr>
          <p:cNvSpPr/>
          <p:nvPr/>
        </p:nvSpPr>
        <p:spPr>
          <a:xfrm>
            <a:off x="2556588" y="1390262"/>
            <a:ext cx="1129004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37DCCC-B32D-F154-2BCA-CB2B4C7862D9}"/>
              </a:ext>
            </a:extLst>
          </p:cNvPr>
          <p:cNvSpPr/>
          <p:nvPr/>
        </p:nvSpPr>
        <p:spPr>
          <a:xfrm>
            <a:off x="3721361" y="1376266"/>
            <a:ext cx="1129004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Session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445AE6-34B6-B96F-B4A5-B9E2415FB804}"/>
              </a:ext>
            </a:extLst>
          </p:cNvPr>
          <p:cNvSpPr/>
          <p:nvPr/>
        </p:nvSpPr>
        <p:spPr>
          <a:xfrm>
            <a:off x="4963887" y="1390262"/>
            <a:ext cx="1231639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Exception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E037B1-CA9C-276F-72F7-510F2B6DD07B}"/>
              </a:ext>
            </a:extLst>
          </p:cNvPr>
          <p:cNvSpPr/>
          <p:nvPr/>
        </p:nvSpPr>
        <p:spPr>
          <a:xfrm>
            <a:off x="6287275" y="1390262"/>
            <a:ext cx="1231639" cy="587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Routing</a:t>
            </a:r>
            <a:endParaRPr lang="en-US" b="1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7DBE354-C369-BC96-D89E-8F71B701080A}"/>
              </a:ext>
            </a:extLst>
          </p:cNvPr>
          <p:cNvSpPr/>
          <p:nvPr/>
        </p:nvSpPr>
        <p:spPr>
          <a:xfrm rot="16200000">
            <a:off x="4337178" y="366229"/>
            <a:ext cx="1418253" cy="4945218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47001-2BEC-31E8-E223-91152F4ACB6E}"/>
              </a:ext>
            </a:extLst>
          </p:cNvPr>
          <p:cNvSpPr txBox="1"/>
          <p:nvPr/>
        </p:nvSpPr>
        <p:spPr>
          <a:xfrm>
            <a:off x="2435290" y="4030824"/>
            <a:ext cx="599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Various Objects in Channel or Pipeline  that will be used to define the Request Processing. This pipeline is managed by the “</a:t>
            </a:r>
            <a:r>
              <a:rPr lang="en-IN" b="1"/>
              <a:t>Web Applciation Host”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6332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DF62DE-9A21-943E-79B0-BCD5444C71D6}"/>
              </a:ext>
            </a:extLst>
          </p:cNvPr>
          <p:cNvSpPr/>
          <p:nvPr/>
        </p:nvSpPr>
        <p:spPr>
          <a:xfrm>
            <a:off x="6830009" y="667139"/>
            <a:ext cx="2705878" cy="57663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AD947-69F4-3610-2DA8-E7A5134D6A11}"/>
              </a:ext>
            </a:extLst>
          </p:cNvPr>
          <p:cNvSpPr txBox="1"/>
          <p:nvPr/>
        </p:nvSpPr>
        <p:spPr>
          <a:xfrm>
            <a:off x="6913984" y="727788"/>
            <a:ext cx="24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WebHost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A5BE752B-D43E-DE88-6DC5-987ABF8A61B7}"/>
              </a:ext>
            </a:extLst>
          </p:cNvPr>
          <p:cNvSpPr/>
          <p:nvPr/>
        </p:nvSpPr>
        <p:spPr>
          <a:xfrm>
            <a:off x="6913984" y="2164702"/>
            <a:ext cx="1399592" cy="8677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86CEC128-17E4-CE8A-BE64-143A5804C50D}"/>
              </a:ext>
            </a:extLst>
          </p:cNvPr>
          <p:cNvSpPr/>
          <p:nvPr/>
        </p:nvSpPr>
        <p:spPr>
          <a:xfrm>
            <a:off x="7795727" y="2352478"/>
            <a:ext cx="1399592" cy="8677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A8A5219D-7674-4294-2056-1C406E1392AB}"/>
              </a:ext>
            </a:extLst>
          </p:cNvPr>
          <p:cNvSpPr/>
          <p:nvPr/>
        </p:nvSpPr>
        <p:spPr>
          <a:xfrm>
            <a:off x="7483152" y="2903375"/>
            <a:ext cx="1399592" cy="86774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76F8F04-9185-07EC-2648-7C073D304AF7}"/>
              </a:ext>
            </a:extLst>
          </p:cNvPr>
          <p:cNvSpPr/>
          <p:nvPr/>
        </p:nvSpPr>
        <p:spPr>
          <a:xfrm>
            <a:off x="10002414" y="1288788"/>
            <a:ext cx="1894115" cy="106369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IdentityDB</a:t>
            </a:r>
            <a:endParaRPr lang="en-US" b="1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4CDABCB-23A2-997E-446A-CA2FBBFAD162}"/>
              </a:ext>
            </a:extLst>
          </p:cNvPr>
          <p:cNvSpPr/>
          <p:nvPr/>
        </p:nvSpPr>
        <p:spPr>
          <a:xfrm>
            <a:off x="10002415" y="4180114"/>
            <a:ext cx="1894115" cy="106369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ApplicationDB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D0B1A5-DF36-8ECE-CC57-F0DA56D4EFB5}"/>
              </a:ext>
            </a:extLst>
          </p:cNvPr>
          <p:cNvSpPr/>
          <p:nvPr/>
        </p:nvSpPr>
        <p:spPr>
          <a:xfrm>
            <a:off x="242596" y="727788"/>
            <a:ext cx="6559420" cy="923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Request</a:t>
            </a:r>
            <a:endParaRPr lang="en-US" b="1" dirty="0"/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91E8C4E3-04FD-790B-F6DB-79A3033D9FDC}"/>
              </a:ext>
            </a:extLst>
          </p:cNvPr>
          <p:cNvSpPr/>
          <p:nvPr/>
        </p:nvSpPr>
        <p:spPr>
          <a:xfrm>
            <a:off x="7002624" y="1335437"/>
            <a:ext cx="2621903" cy="2620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157FA9-5951-172B-0450-99B59D50B568}"/>
              </a:ext>
            </a:extLst>
          </p:cNvPr>
          <p:cNvSpPr/>
          <p:nvPr/>
        </p:nvSpPr>
        <p:spPr>
          <a:xfrm rot="10800000">
            <a:off x="6941977" y="1674573"/>
            <a:ext cx="2621903" cy="302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71868-5843-0470-392F-98B5A425A133}"/>
              </a:ext>
            </a:extLst>
          </p:cNvPr>
          <p:cNvSpPr txBox="1"/>
          <p:nvPr/>
        </p:nvSpPr>
        <p:spPr>
          <a:xfrm>
            <a:off x="7361853" y="1466456"/>
            <a:ext cx="1707502" cy="36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Auth Check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1143963-96E5-2C9B-03D3-162094DD865C}"/>
              </a:ext>
            </a:extLst>
          </p:cNvPr>
          <p:cNvCxnSpPr>
            <a:stCxn id="2" idx="3"/>
            <a:endCxn id="7" idx="3"/>
          </p:cNvCxnSpPr>
          <p:nvPr/>
        </p:nvCxnSpPr>
        <p:spPr>
          <a:xfrm flipV="1">
            <a:off x="9535887" y="2352478"/>
            <a:ext cx="1413585" cy="119782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5BCA63-1D8E-5EB9-D46F-76382D26CD79}"/>
              </a:ext>
            </a:extLst>
          </p:cNvPr>
          <p:cNvSpPr txBox="1"/>
          <p:nvPr/>
        </p:nvSpPr>
        <p:spPr>
          <a:xfrm>
            <a:off x="9764487" y="2982294"/>
            <a:ext cx="2299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3. Check for Credentials</a:t>
            </a:r>
            <a:endParaRPr lang="en-US" sz="16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82F1593-1592-0492-B60E-E97D2B116BA6}"/>
              </a:ext>
            </a:extLst>
          </p:cNvPr>
          <p:cNvCxnSpPr>
            <a:stCxn id="7" idx="2"/>
            <a:endCxn id="2" idx="3"/>
          </p:cNvCxnSpPr>
          <p:nvPr/>
        </p:nvCxnSpPr>
        <p:spPr>
          <a:xfrm rot="10800000" flipV="1">
            <a:off x="9535888" y="1820632"/>
            <a:ext cx="466527" cy="172966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BDE646-89FF-1D2C-13E1-59962CC9A7C5}"/>
              </a:ext>
            </a:extLst>
          </p:cNvPr>
          <p:cNvCxnSpPr/>
          <p:nvPr/>
        </p:nvCxnSpPr>
        <p:spPr>
          <a:xfrm flipV="1">
            <a:off x="9764487" y="667139"/>
            <a:ext cx="209934" cy="2010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F4E194-40D4-6EC5-4EB7-2D49FB17B321}"/>
              </a:ext>
            </a:extLst>
          </p:cNvPr>
          <p:cNvSpPr txBox="1"/>
          <p:nvPr/>
        </p:nvSpPr>
        <p:spPr>
          <a:xfrm>
            <a:off x="9974421" y="298580"/>
            <a:ext cx="199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Auth request</a:t>
            </a:r>
            <a:endParaRPr lang="en-US" dirty="0"/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A35E54FB-96D1-6728-B3CC-B2ED7CA77CCC}"/>
              </a:ext>
            </a:extLst>
          </p:cNvPr>
          <p:cNvSpPr/>
          <p:nvPr/>
        </p:nvSpPr>
        <p:spPr>
          <a:xfrm>
            <a:off x="6897656" y="3958898"/>
            <a:ext cx="2621903" cy="2620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382906F0-C067-9A81-838E-CE8085C50062}"/>
              </a:ext>
            </a:extLst>
          </p:cNvPr>
          <p:cNvSpPr/>
          <p:nvPr/>
        </p:nvSpPr>
        <p:spPr>
          <a:xfrm rot="10800000">
            <a:off x="6837009" y="4298034"/>
            <a:ext cx="2621903" cy="3023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8E3255-FE39-2FF4-7DDE-8725DE56B6E3}"/>
              </a:ext>
            </a:extLst>
          </p:cNvPr>
          <p:cNvSpPr txBox="1"/>
          <p:nvPr/>
        </p:nvSpPr>
        <p:spPr>
          <a:xfrm>
            <a:off x="7256885" y="4089917"/>
            <a:ext cx="209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Execute Request</a:t>
            </a:r>
            <a:endParaRPr lang="en-US" dirty="0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DE50E9F8-FB9C-85AB-AB4B-3BD8A4530F09}"/>
              </a:ext>
            </a:extLst>
          </p:cNvPr>
          <p:cNvSpPr/>
          <p:nvPr/>
        </p:nvSpPr>
        <p:spPr>
          <a:xfrm>
            <a:off x="286139" y="3958898"/>
            <a:ext cx="6492547" cy="7530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6. </a:t>
            </a:r>
            <a:r>
              <a:rPr lang="en-IN" b="1"/>
              <a:t>Response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387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3300</Words>
  <Application>Microsoft Office PowerPoint</Application>
  <PresentationFormat>Widescreen</PresentationFormat>
  <Paragraphs>827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173</cp:revision>
  <dcterms:created xsi:type="dcterms:W3CDTF">2022-07-08T09:24:58Z</dcterms:created>
  <dcterms:modified xsi:type="dcterms:W3CDTF">2022-08-05T09:19:39Z</dcterms:modified>
</cp:coreProperties>
</file>