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2" r:id="rId16"/>
    <p:sldId id="269" r:id="rId17"/>
    <p:sldId id="270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299" r:id="rId44"/>
    <p:sldId id="30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572D-B3A5-4715-ED59-D0C7B8D82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129F2-DAF3-3F62-AEC6-6FFB308F8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ECC67-8A12-1941-1551-11D2881D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0CD08-2EF9-42E2-4D2C-04D3D0E2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2040-3805-49F2-DBF5-BE1994A3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2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4B03-3A9E-8782-C688-6BCE4E30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0905B-D575-3774-3BAD-6210347A3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04EF0-A385-E385-AFE7-397F066E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A441A-FF91-211A-00C7-A42962AC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F4A7D-71B4-0859-6DAF-99A7BC60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0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C4020E-91C9-7060-950C-868C98063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EE1A9-4FAB-1516-76C1-3BF98B334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DE724-384E-0EED-9DC1-16C929D6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489A-B887-8239-B293-EA5B94E8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F0CB6-D005-1113-8B95-D4F1ADF0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9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DABA-4935-16DE-FEC0-CCCCD75E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484C2-6BA8-50CB-83B4-77B6C5F73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AD289-CC7B-13F6-5510-A2D453BA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7D025-5CFD-24AB-BD7C-38CBF7ED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2467F-4641-1FCA-64BE-3EA7E055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2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03B5-5C1D-13FE-38F5-F3A16226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CBC9D-2380-00F3-2B5A-E2544805C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F324F-88DB-3C84-EE09-ECC85838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A3288-76C8-1199-B1B9-55AFCA94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F4AC2-9CEE-56F3-8B24-468D7279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9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B2A7-1829-5CC8-9D0A-626DF185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9C1D7-FC7F-A0EF-B093-3091472A2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FC1FD-ACBC-DDC1-8A72-75B2A3613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B733D-FD1C-59CC-9B8C-84160DDD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DE1DE-21AB-1277-789E-E04DC69F4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6F348-0CA3-C258-BBEA-29800612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5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9C13-9109-0105-EA5C-ED40D2A3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7FB0A-BF45-0936-43BA-D9693445A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03E7B-6476-650F-EEB0-B8042054A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6F5A5-51F5-04A7-E893-2E2D0DA78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0CFF-0AB8-8E5C-B923-2E4982B8E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5ECBD1-EAF7-AE7F-4CEA-F126BF0A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74749-4496-6CAC-DAF5-16A78F2B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C5550-0D27-CEF4-B1E3-F0C1C06D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7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1F19-3418-10EB-679F-D9692AB7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319FB4-D025-3ED7-8BEC-0B79FD59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B7FDA-C131-DEF2-E5D1-6818FE12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39CD4-2E5B-E4AA-7123-A5495DB88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4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AB1B1-27BD-F894-5455-E4A130A4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6F29A-345C-97E0-1148-C71708B9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FA926-38FF-45AE-29C6-C195E2E1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F35A-404E-5174-6F9D-E81CF3BBA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7543C-92AF-303B-2059-1F59EF332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1B594-F07B-D80D-DA7B-CCB2A18E1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CE657-420F-850A-998A-8BA3E1F3F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693FE-62DC-5BA4-0EE4-7BAC3827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FF283-2B23-4D94-DF83-42DDC025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6CCA-6999-2435-4C38-6BBA798A7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E8D70-D113-1E91-9313-C39584749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BD826-5368-575F-1B9C-F661378E8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4E3B1-BDD2-BFF1-3ED1-74387C6A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A9077-FD88-327C-2401-D67BD494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F73A0-FC45-33DB-785D-90A67610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CFAEDC-D8DD-5D94-0BA8-931003DF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37AC0-ED5E-8E5A-E5DA-FED82DF48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24AD2-C062-352B-0DB1-00CC90710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4630E-4E16-4BC6-8D4C-04E2A0254E2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14891-9CCC-72CB-0247-C257BA0FC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92C0-1FBF-9D1B-649E-32FF83299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4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erver.com/home.aspx" TargetMode="External"/><Relationship Id="rId2" Type="http://schemas.openxmlformats.org/officeDocument/2006/relationships/hyperlink" Target="http://www.myserver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myserver.com/home" TargetMode="External"/><Relationship Id="rId4" Type="http://schemas.openxmlformats.org/officeDocument/2006/relationships/hyperlink" Target="http://www.myserver.com/app/search.aspx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erver.com/myapp/mypage" TargetMode="External"/><Relationship Id="rId2" Type="http://schemas.openxmlformats.org/officeDocument/2006/relationships/hyperlink" Target="http://www.myserver.com/myapp/mypage.aspx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469182-D66B-3661-06EB-CB881610915F}"/>
              </a:ext>
            </a:extLst>
          </p:cNvPr>
          <p:cNvSpPr txBox="1"/>
          <p:nvPr/>
        </p:nvSpPr>
        <p:spPr>
          <a:xfrm>
            <a:off x="998375" y="469090"/>
            <a:ext cx="309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= 10;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E76F52-D5E0-B5D3-2896-F75B73FB1D52}"/>
              </a:ext>
            </a:extLst>
          </p:cNvPr>
          <p:cNvSpPr/>
          <p:nvPr/>
        </p:nvSpPr>
        <p:spPr>
          <a:xfrm>
            <a:off x="6540759" y="2829121"/>
            <a:ext cx="2080726" cy="8603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28A206-7435-407C-A87F-26327CF184D2}"/>
              </a:ext>
            </a:extLst>
          </p:cNvPr>
          <p:cNvSpPr/>
          <p:nvPr/>
        </p:nvSpPr>
        <p:spPr>
          <a:xfrm>
            <a:off x="6540759" y="3219061"/>
            <a:ext cx="209938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98D91A-92C3-92A7-B9BC-E218F4B3A25D}"/>
              </a:ext>
            </a:extLst>
          </p:cNvPr>
          <p:cNvSpPr txBox="1"/>
          <p:nvPr/>
        </p:nvSpPr>
        <p:spPr>
          <a:xfrm>
            <a:off x="6643396" y="2901820"/>
            <a:ext cx="18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System.Inte32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2236C-4424-C3D2-2BF8-4B01A9F214F1}"/>
              </a:ext>
            </a:extLst>
          </p:cNvPr>
          <p:cNvSpPr txBox="1"/>
          <p:nvPr/>
        </p:nvSpPr>
        <p:spPr>
          <a:xfrm>
            <a:off x="6746032" y="3359020"/>
            <a:ext cx="173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CCBA99D-541A-01A0-7529-EBDE70B78D86}"/>
              </a:ext>
            </a:extLst>
          </p:cNvPr>
          <p:cNvSpPr/>
          <p:nvPr/>
        </p:nvSpPr>
        <p:spPr>
          <a:xfrm>
            <a:off x="8761445" y="2829121"/>
            <a:ext cx="531844" cy="8603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70EE5-8F48-3D84-ECEA-A217BB0BC45E}"/>
              </a:ext>
            </a:extLst>
          </p:cNvPr>
          <p:cNvSpPr txBox="1"/>
          <p:nvPr/>
        </p:nvSpPr>
        <p:spPr>
          <a:xfrm>
            <a:off x="9293289" y="2901820"/>
            <a:ext cx="171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BOXING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F57892-5D7E-D59A-3F4A-588D13CAE13B}"/>
              </a:ext>
            </a:extLst>
          </p:cNvPr>
          <p:cNvSpPr txBox="1"/>
          <p:nvPr/>
        </p:nvSpPr>
        <p:spPr>
          <a:xfrm>
            <a:off x="886408" y="838422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A02280-FAEC-9525-8DA6-82982C32685A}"/>
              </a:ext>
            </a:extLst>
          </p:cNvPr>
          <p:cNvSpPr/>
          <p:nvPr/>
        </p:nvSpPr>
        <p:spPr>
          <a:xfrm>
            <a:off x="1240971" y="1207754"/>
            <a:ext cx="1054360" cy="546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7B747D-043C-2978-1B05-6C2EBB2C4DE7}"/>
              </a:ext>
            </a:extLst>
          </p:cNvPr>
          <p:cNvSpPr txBox="1"/>
          <p:nvPr/>
        </p:nvSpPr>
        <p:spPr>
          <a:xfrm>
            <a:off x="1408922" y="1894114"/>
            <a:ext cx="57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6D1D13-3548-7932-A563-98BFC0EE4A7B}"/>
              </a:ext>
            </a:extLst>
          </p:cNvPr>
          <p:cNvSpPr txBox="1"/>
          <p:nvPr/>
        </p:nvSpPr>
        <p:spPr>
          <a:xfrm>
            <a:off x="503852" y="2612571"/>
            <a:ext cx="13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object o = i;</a:t>
            </a:r>
            <a:endParaRPr lang="en-US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0CE4799-9275-EE70-1A88-986EED9CA32B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 flipV="1">
            <a:off x="1987420" y="3241921"/>
            <a:ext cx="4553339" cy="3763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7DB987A-0DC2-0AAA-C8AF-5905F3EDB2AC}"/>
              </a:ext>
            </a:extLst>
          </p:cNvPr>
          <p:cNvSpPr txBox="1"/>
          <p:nvPr/>
        </p:nvSpPr>
        <p:spPr>
          <a:xfrm>
            <a:off x="578497" y="2975752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D80C85-25C5-E7A4-9B6A-791E79036434}"/>
              </a:ext>
            </a:extLst>
          </p:cNvPr>
          <p:cNvSpPr/>
          <p:nvPr/>
        </p:nvSpPr>
        <p:spPr>
          <a:xfrm>
            <a:off x="933060" y="3345084"/>
            <a:ext cx="1054360" cy="546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o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CD66BD-3A31-129B-4CF7-B1E15D5B4186}"/>
              </a:ext>
            </a:extLst>
          </p:cNvPr>
          <p:cNvSpPr txBox="1"/>
          <p:nvPr/>
        </p:nvSpPr>
        <p:spPr>
          <a:xfrm>
            <a:off x="6643396" y="2192694"/>
            <a:ext cx="199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D6531D-0AE6-38F3-A509-DA704D134750}"/>
              </a:ext>
            </a:extLst>
          </p:cNvPr>
          <p:cNvSpPr txBox="1"/>
          <p:nvPr/>
        </p:nvSpPr>
        <p:spPr>
          <a:xfrm>
            <a:off x="298580" y="4422710"/>
            <a:ext cx="156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int j = (int)o;</a:t>
            </a:r>
            <a:endParaRPr lang="en-US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4E3A48F-C01C-60D6-1712-8D1BF7A65B3E}"/>
              </a:ext>
            </a:extLst>
          </p:cNvPr>
          <p:cNvCxnSpPr>
            <a:stCxn id="10" idx="2"/>
            <a:endCxn id="27" idx="3"/>
          </p:cNvCxnSpPr>
          <p:nvPr/>
        </p:nvCxnSpPr>
        <p:spPr>
          <a:xfrm rot="5400000">
            <a:off x="4300438" y="1294035"/>
            <a:ext cx="879024" cy="5747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E7D6AC-3CF7-0C2F-E95C-E5A15667CFCC}"/>
              </a:ext>
            </a:extLst>
          </p:cNvPr>
          <p:cNvSpPr txBox="1"/>
          <p:nvPr/>
        </p:nvSpPr>
        <p:spPr>
          <a:xfrm>
            <a:off x="4599992" y="4792042"/>
            <a:ext cx="46932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UnBoxing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First Retrieve the type of value in the Box</a:t>
            </a:r>
          </a:p>
          <a:p>
            <a:pPr marL="342900" indent="-342900">
              <a:buAutoNum type="arabicPeriod"/>
            </a:pPr>
            <a:r>
              <a:rPr lang="en-US" b="1" dirty="0"/>
              <a:t>Then Verify if the L.H.S. of the expression matches with type of from Box</a:t>
            </a:r>
          </a:p>
          <a:p>
            <a:pPr marL="342900" indent="-342900">
              <a:buAutoNum type="arabicPeriod"/>
            </a:pPr>
            <a:r>
              <a:rPr lang="en-US" b="1" dirty="0"/>
              <a:t>If yes then read value from box and stored it in the variable   </a:t>
            </a:r>
            <a:endParaRPr lang="en-IN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C7B4CD-E89D-EA96-FC8B-3710F6200637}"/>
              </a:ext>
            </a:extLst>
          </p:cNvPr>
          <p:cNvSpPr txBox="1"/>
          <p:nvPr/>
        </p:nvSpPr>
        <p:spPr>
          <a:xfrm>
            <a:off x="503852" y="5848301"/>
            <a:ext cx="3526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Additional CPU Cycles will be needed for Unboxing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6590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E44FAB-66B2-E0AE-EBDA-7220A8B8E753}"/>
              </a:ext>
            </a:extLst>
          </p:cNvPr>
          <p:cNvSpPr txBox="1"/>
          <p:nvPr/>
        </p:nvSpPr>
        <p:spPr>
          <a:xfrm>
            <a:off x="466531" y="251927"/>
            <a:ext cx="104502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Interface </a:t>
            </a:r>
            <a:r>
              <a:rPr lang="en-IN" sz="1200" b="1" dirty="0" err="1"/>
              <a:t>IFileOperation</a:t>
            </a:r>
            <a:endParaRPr lang="en-IN" sz="1200" b="1" dirty="0"/>
          </a:p>
          <a:p>
            <a:r>
              <a:rPr lang="en-IN" sz="1200" b="1" dirty="0"/>
              <a:t>{</a:t>
            </a:r>
          </a:p>
          <a:p>
            <a:r>
              <a:rPr lang="en-IN" sz="1200" b="1" dirty="0"/>
              <a:t>   void </a:t>
            </a:r>
            <a:r>
              <a:rPr lang="en-IN" sz="1200" b="1" dirty="0" err="1"/>
              <a:t>CreateFile</a:t>
            </a:r>
            <a:r>
              <a:rPr lang="en-IN" sz="1200" b="1" dirty="0"/>
              <a:t>();</a:t>
            </a:r>
          </a:p>
          <a:p>
            <a:r>
              <a:rPr lang="en-IN" sz="1200" b="1" dirty="0"/>
              <a:t>      void </a:t>
            </a:r>
            <a:r>
              <a:rPr lang="en-IN" sz="1200" b="1" dirty="0" err="1"/>
              <a:t>ReadFile</a:t>
            </a:r>
            <a:r>
              <a:rPr lang="en-IN" sz="1200" b="1" dirty="0"/>
              <a:t>() ;  </a:t>
            </a:r>
          </a:p>
          <a:p>
            <a:r>
              <a:rPr lang="en-IN" sz="1200" b="1" dirty="0"/>
              <a:t>      void </a:t>
            </a:r>
            <a:r>
              <a:rPr lang="en-IN" sz="1200" b="1" dirty="0" err="1"/>
              <a:t>AppendFile</a:t>
            </a:r>
            <a:r>
              <a:rPr lang="en-IN" sz="1200" b="1" dirty="0"/>
              <a:t>();</a:t>
            </a:r>
          </a:p>
          <a:p>
            <a:r>
              <a:rPr lang="en-IN" sz="1200" b="1" dirty="0"/>
              <a:t>       void </a:t>
            </a:r>
            <a:r>
              <a:rPr lang="en-IN" sz="1200" b="1" dirty="0" err="1"/>
              <a:t>CopyFile</a:t>
            </a:r>
            <a:r>
              <a:rPr lang="en-IN" sz="1200" b="1" dirty="0"/>
              <a:t>();	</a:t>
            </a:r>
          </a:p>
          <a:p>
            <a:r>
              <a:rPr lang="en-IN" sz="1200" b="1" dirty="0"/>
              <a:t>}</a:t>
            </a:r>
            <a:endParaRPr 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09A82-95F6-252C-D002-D7002BC4A3B2}"/>
              </a:ext>
            </a:extLst>
          </p:cNvPr>
          <p:cNvSpPr txBox="1"/>
          <p:nvPr/>
        </p:nvSpPr>
        <p:spPr>
          <a:xfrm>
            <a:off x="587829" y="2183363"/>
            <a:ext cx="385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TextFileOperation</a:t>
            </a:r>
            <a:r>
              <a:rPr lang="en-IN" dirty="0"/>
              <a:t> : </a:t>
            </a:r>
            <a:r>
              <a:rPr lang="en-IN" dirty="0" err="1"/>
              <a:t>IFileOperations</a:t>
            </a:r>
            <a:r>
              <a:rPr lang="en-IN" dirty="0"/>
              <a:t>{}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C0ED3-9C41-43EF-D04E-262446C15DBE}"/>
              </a:ext>
            </a:extLst>
          </p:cNvPr>
          <p:cNvSpPr txBox="1"/>
          <p:nvPr/>
        </p:nvSpPr>
        <p:spPr>
          <a:xfrm>
            <a:off x="7063273" y="2251787"/>
            <a:ext cx="385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XmlFileOperation</a:t>
            </a:r>
            <a:r>
              <a:rPr lang="en-IN" dirty="0"/>
              <a:t> : </a:t>
            </a:r>
            <a:r>
              <a:rPr lang="en-IN" dirty="0" err="1"/>
              <a:t>IFileOperations</a:t>
            </a:r>
            <a:r>
              <a:rPr lang="en-IN" dirty="0"/>
              <a:t>{}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4E2C2A-8221-ED6E-E56F-C1A857B737A6}"/>
              </a:ext>
            </a:extLst>
          </p:cNvPr>
          <p:cNvCxnSpPr/>
          <p:nvPr/>
        </p:nvCxnSpPr>
        <p:spPr>
          <a:xfrm>
            <a:off x="2164702" y="485192"/>
            <a:ext cx="0" cy="202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1BEC0E-8953-1B77-FB4D-215D45541EC7}"/>
              </a:ext>
            </a:extLst>
          </p:cNvPr>
          <p:cNvCxnSpPr/>
          <p:nvPr/>
        </p:nvCxnSpPr>
        <p:spPr>
          <a:xfrm>
            <a:off x="2230016" y="503853"/>
            <a:ext cx="5225143" cy="207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F6680D-C8BA-EB41-408F-DBE95EE71E62}"/>
              </a:ext>
            </a:extLst>
          </p:cNvPr>
          <p:cNvSpPr txBox="1"/>
          <p:nvPr/>
        </p:nvSpPr>
        <p:spPr>
          <a:xfrm>
            <a:off x="587829" y="4702628"/>
            <a:ext cx="9741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Client App</a:t>
            </a:r>
          </a:p>
          <a:p>
            <a:endParaRPr lang="en-IN" b="1" dirty="0"/>
          </a:p>
          <a:p>
            <a:r>
              <a:rPr lang="en-IN" dirty="0" err="1"/>
              <a:t>IFileOperation</a:t>
            </a:r>
            <a:r>
              <a:rPr lang="en-IN" dirty="0"/>
              <a:t> </a:t>
            </a:r>
            <a:r>
              <a:rPr lang="en-IN" dirty="0" err="1"/>
              <a:t>obj</a:t>
            </a:r>
            <a:r>
              <a:rPr lang="en-IN" dirty="0"/>
              <a:t> = new Namespace1.TextFileOperation();</a:t>
            </a:r>
          </a:p>
          <a:p>
            <a:endParaRPr lang="en-IN" dirty="0"/>
          </a:p>
          <a:p>
            <a:r>
              <a:rPr lang="en-IN" dirty="0" err="1"/>
              <a:t>obj</a:t>
            </a:r>
            <a:r>
              <a:rPr lang="en-IN" dirty="0"/>
              <a:t> = new Namespace2.XmlFileOperation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51396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BABF84-8D5B-4970-F886-423277D79717}"/>
              </a:ext>
            </a:extLst>
          </p:cNvPr>
          <p:cNvSpPr txBox="1"/>
          <p:nvPr/>
        </p:nvSpPr>
        <p:spPr>
          <a:xfrm>
            <a:off x="391886" y="438539"/>
            <a:ext cx="2425959" cy="20313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MyClass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int </a:t>
            </a:r>
            <a:r>
              <a:rPr lang="en-IN" dirty="0" err="1"/>
              <a:t>x,y,z</a:t>
            </a:r>
            <a:r>
              <a:rPr lang="en-IN" dirty="0"/>
              <a:t>;</a:t>
            </a:r>
          </a:p>
          <a:p>
            <a:r>
              <a:rPr lang="en-IN" dirty="0"/>
              <a:t>    int Add(){….}</a:t>
            </a:r>
          </a:p>
          <a:p>
            <a:r>
              <a:rPr lang="en-IN" dirty="0"/>
              <a:t>    int Sub(){…}</a:t>
            </a:r>
          </a:p>
          <a:p>
            <a:r>
              <a:rPr lang="en-IN" dirty="0"/>
              <a:t>}</a:t>
            </a:r>
          </a:p>
          <a:p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DCAAD27-A978-44C0-F2FB-3060DF21F4C8}"/>
              </a:ext>
            </a:extLst>
          </p:cNvPr>
          <p:cNvSpPr/>
          <p:nvPr/>
        </p:nvSpPr>
        <p:spPr>
          <a:xfrm>
            <a:off x="1231640" y="2339236"/>
            <a:ext cx="503853" cy="1504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761AF3-B326-79F3-707F-412701EAE791}"/>
              </a:ext>
            </a:extLst>
          </p:cNvPr>
          <p:cNvSpPr/>
          <p:nvPr/>
        </p:nvSpPr>
        <p:spPr>
          <a:xfrm>
            <a:off x="391886" y="3844213"/>
            <a:ext cx="2118049" cy="16888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MyClass</a:t>
            </a:r>
            <a:r>
              <a:rPr lang="en-IN" b="1" dirty="0"/>
              <a:t> m = new </a:t>
            </a:r>
            <a:r>
              <a:rPr lang="en-IN" b="1" dirty="0" err="1"/>
              <a:t>MyClass</a:t>
            </a:r>
            <a:r>
              <a:rPr lang="en-IN" b="1" dirty="0"/>
              <a:t>();`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64E8B-E112-FCF2-9F17-FECE6BC1EFF2}"/>
              </a:ext>
            </a:extLst>
          </p:cNvPr>
          <p:cNvSpPr txBox="1"/>
          <p:nvPr/>
        </p:nvSpPr>
        <p:spPr>
          <a:xfrm>
            <a:off x="391885" y="5560244"/>
            <a:ext cx="24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Allocated Memory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CED981-F666-61D9-F50A-A45C26ABF46F}"/>
              </a:ext>
            </a:extLst>
          </p:cNvPr>
          <p:cNvSpPr/>
          <p:nvPr/>
        </p:nvSpPr>
        <p:spPr>
          <a:xfrm>
            <a:off x="8266922" y="242596"/>
            <a:ext cx="2425959" cy="2584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B0FCC6-BB81-07A4-04FF-17FA79952335}"/>
              </a:ext>
            </a:extLst>
          </p:cNvPr>
          <p:cNvSpPr txBox="1"/>
          <p:nvPr/>
        </p:nvSpPr>
        <p:spPr>
          <a:xfrm>
            <a:off x="8425543" y="335902"/>
            <a:ext cx="20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Code-Segment</a:t>
            </a:r>
            <a:endParaRPr lang="en-US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578BBB-35CD-2242-C18A-8799C5D02B44}"/>
              </a:ext>
            </a:extLst>
          </p:cNvPr>
          <p:cNvSpPr/>
          <p:nvPr/>
        </p:nvSpPr>
        <p:spPr>
          <a:xfrm>
            <a:off x="8425543" y="886408"/>
            <a:ext cx="2192694" cy="625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Instruction to Add</a:t>
            </a:r>
            <a:endParaRPr lang="en-US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C2F059-6543-ADD1-BF5E-043325F11DCE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996751" y="1198984"/>
            <a:ext cx="6428792" cy="312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D3A8654-A4D2-0B4E-2C7B-5BE47BDE3AC5}"/>
              </a:ext>
            </a:extLst>
          </p:cNvPr>
          <p:cNvSpPr/>
          <p:nvPr/>
        </p:nvSpPr>
        <p:spPr>
          <a:xfrm>
            <a:off x="8425543" y="1747935"/>
            <a:ext cx="2192694" cy="625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Instruction to Sub</a:t>
            </a:r>
            <a:endParaRPr lang="en-US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AD33B1-D4D4-01A2-C4AB-3611742E418D}"/>
              </a:ext>
            </a:extLst>
          </p:cNvPr>
          <p:cNvCxnSpPr>
            <a:endCxn id="13" idx="1"/>
          </p:cNvCxnSpPr>
          <p:nvPr/>
        </p:nvCxnSpPr>
        <p:spPr>
          <a:xfrm>
            <a:off x="1800808" y="1824135"/>
            <a:ext cx="6624735" cy="23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1581AA7-DE41-C769-C929-2F0FDD7DDD61}"/>
              </a:ext>
            </a:extLst>
          </p:cNvPr>
          <p:cNvSpPr/>
          <p:nvPr/>
        </p:nvSpPr>
        <p:spPr>
          <a:xfrm>
            <a:off x="8229601" y="3485762"/>
            <a:ext cx="2425959" cy="2584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44DDE5-7739-8A8D-60B5-AB98F21AF8A6}"/>
              </a:ext>
            </a:extLst>
          </p:cNvPr>
          <p:cNvSpPr txBox="1"/>
          <p:nvPr/>
        </p:nvSpPr>
        <p:spPr>
          <a:xfrm>
            <a:off x="8388222" y="3579068"/>
            <a:ext cx="20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Data-Segment</a:t>
            </a:r>
            <a:endParaRPr lang="en-US" b="1" dirty="0"/>
          </a:p>
        </p:txBody>
      </p:sp>
      <p:sp>
        <p:nvSpPr>
          <p:cNvPr id="18" name="Flowchart: Predefined Process 17">
            <a:extLst>
              <a:ext uri="{FF2B5EF4-FFF2-40B4-BE49-F238E27FC236}">
                <a16:creationId xmlns:a16="http://schemas.microsoft.com/office/drawing/2014/main" id="{9B72A8B6-E68E-49F3-B91C-C075B4278080}"/>
              </a:ext>
            </a:extLst>
          </p:cNvPr>
          <p:cNvSpPr/>
          <p:nvPr/>
        </p:nvSpPr>
        <p:spPr>
          <a:xfrm rot="5400000">
            <a:off x="8512054" y="4273608"/>
            <a:ext cx="1767748" cy="1174856"/>
          </a:xfrm>
          <a:prstGeom prst="flowChartPredefined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4DE853-33A0-F5E2-E402-ADF1F7D0A6BD}"/>
              </a:ext>
            </a:extLst>
          </p:cNvPr>
          <p:cNvSpPr/>
          <p:nvPr/>
        </p:nvSpPr>
        <p:spPr>
          <a:xfrm>
            <a:off x="8808500" y="4394718"/>
            <a:ext cx="1174856" cy="212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3372F8-EE4D-3B61-2F1B-F886678C387E}"/>
              </a:ext>
            </a:extLst>
          </p:cNvPr>
          <p:cNvSpPr/>
          <p:nvPr/>
        </p:nvSpPr>
        <p:spPr>
          <a:xfrm>
            <a:off x="8808500" y="4993614"/>
            <a:ext cx="1174856" cy="212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70E7A0-821D-F5FB-E365-98EC4CD11A23}"/>
              </a:ext>
            </a:extLst>
          </p:cNvPr>
          <p:cNvSpPr txBox="1"/>
          <p:nvPr/>
        </p:nvSpPr>
        <p:spPr>
          <a:xfrm>
            <a:off x="8855152" y="4627556"/>
            <a:ext cx="117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y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34E779-B0BA-FC52-4181-DA66D3738C3E}"/>
              </a:ext>
            </a:extLst>
          </p:cNvPr>
          <p:cNvSpPr txBox="1"/>
          <p:nvPr/>
        </p:nvSpPr>
        <p:spPr>
          <a:xfrm>
            <a:off x="8799372" y="4006194"/>
            <a:ext cx="117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6373BA-47E2-63D6-3877-D39CD9A68A47}"/>
              </a:ext>
            </a:extLst>
          </p:cNvPr>
          <p:cNvSpPr txBox="1"/>
          <p:nvPr/>
        </p:nvSpPr>
        <p:spPr>
          <a:xfrm>
            <a:off x="8808500" y="5297363"/>
            <a:ext cx="117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z</a:t>
            </a:r>
            <a:endParaRPr lang="en-US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1631D1-8643-F1D1-940F-CC120EE408B2}"/>
              </a:ext>
            </a:extLst>
          </p:cNvPr>
          <p:cNvCxnSpPr>
            <a:endCxn id="18" idx="2"/>
          </p:cNvCxnSpPr>
          <p:nvPr/>
        </p:nvCxnSpPr>
        <p:spPr>
          <a:xfrm>
            <a:off x="1450910" y="1198983"/>
            <a:ext cx="7348462" cy="3625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 Brace 25">
            <a:extLst>
              <a:ext uri="{FF2B5EF4-FFF2-40B4-BE49-F238E27FC236}">
                <a16:creationId xmlns:a16="http://schemas.microsoft.com/office/drawing/2014/main" id="{2049EC47-40A9-87C1-AA35-06DA6193B9B9}"/>
              </a:ext>
            </a:extLst>
          </p:cNvPr>
          <p:cNvSpPr/>
          <p:nvPr/>
        </p:nvSpPr>
        <p:spPr>
          <a:xfrm>
            <a:off x="7195110" y="218491"/>
            <a:ext cx="782565" cy="5711085"/>
          </a:xfrm>
          <a:prstGeom prst="leftBrac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343CE4-5326-4483-2594-1F1C4FA7B0E4}"/>
              </a:ext>
            </a:extLst>
          </p:cNvPr>
          <p:cNvCxnSpPr>
            <a:stCxn id="5" idx="6"/>
            <a:endCxn id="26" idx="1"/>
          </p:cNvCxnSpPr>
          <p:nvPr/>
        </p:nvCxnSpPr>
        <p:spPr>
          <a:xfrm flipV="1">
            <a:off x="2509935" y="3074034"/>
            <a:ext cx="4685175" cy="1614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133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45DA2796-0D5D-94C3-CF15-36D003C7D2DB}"/>
              </a:ext>
            </a:extLst>
          </p:cNvPr>
          <p:cNvSpPr/>
          <p:nvPr/>
        </p:nvSpPr>
        <p:spPr>
          <a:xfrm>
            <a:off x="8332237" y="326571"/>
            <a:ext cx="3498979" cy="27618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ABC</a:t>
            </a:r>
          </a:p>
          <a:p>
            <a:pPr algn="ctr"/>
            <a:r>
              <a:rPr lang="en-IN" b="1" dirty="0"/>
              <a:t>Bank</a:t>
            </a:r>
          </a:p>
          <a:p>
            <a:pPr algn="ctr"/>
            <a:r>
              <a:rPr lang="en-IN" b="1" dirty="0"/>
              <a:t>Customer’s Account</a:t>
            </a:r>
          </a:p>
          <a:p>
            <a:pPr algn="ctr"/>
            <a:r>
              <a:rPr lang="en-IN" b="1" dirty="0"/>
              <a:t>Deposit() and Withdraw()</a:t>
            </a:r>
          </a:p>
          <a:p>
            <a:pPr algn="ctr"/>
            <a:r>
              <a:rPr lang="en-IN" b="1" dirty="0" err="1"/>
              <a:t>NetBalance</a:t>
            </a:r>
            <a:r>
              <a:rPr lang="en-IN" b="1" dirty="0"/>
              <a:t>()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US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21058F-42B8-E81C-F9A5-5C9A426A7A36}"/>
              </a:ext>
            </a:extLst>
          </p:cNvPr>
          <p:cNvSpPr/>
          <p:nvPr/>
        </p:nvSpPr>
        <p:spPr>
          <a:xfrm>
            <a:off x="541176" y="375741"/>
            <a:ext cx="1912775" cy="21808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Customer for the ABC</a:t>
            </a:r>
          </a:p>
          <a:p>
            <a:pPr algn="ctr"/>
            <a:r>
              <a:rPr lang="en-IN" b="1" dirty="0"/>
              <a:t>Bank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07909C6-AF47-B5D4-7526-51F75CAB2237}"/>
              </a:ext>
            </a:extLst>
          </p:cNvPr>
          <p:cNvSpPr/>
          <p:nvPr/>
        </p:nvSpPr>
        <p:spPr>
          <a:xfrm>
            <a:off x="2323322" y="979714"/>
            <a:ext cx="7081935" cy="86774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2. Request for Transaction (Deposit/Withdraw)</a:t>
            </a:r>
            <a:endParaRPr lang="en-US" b="1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9DD14479-E2F1-B735-DB28-1AE64AB07472}"/>
              </a:ext>
            </a:extLst>
          </p:cNvPr>
          <p:cNvSpPr/>
          <p:nvPr/>
        </p:nvSpPr>
        <p:spPr>
          <a:xfrm>
            <a:off x="2323321" y="1386992"/>
            <a:ext cx="6574974" cy="942392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The Transaction is Done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04870C-5BE4-81A0-A86C-C442CB5BBD37}"/>
              </a:ext>
            </a:extLst>
          </p:cNvPr>
          <p:cNvSpPr/>
          <p:nvPr/>
        </p:nvSpPr>
        <p:spPr>
          <a:xfrm>
            <a:off x="3293706" y="5080518"/>
            <a:ext cx="3872204" cy="15955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Mobile Operator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FC9B03-E834-0A8F-C441-599FB36261A5}"/>
              </a:ext>
            </a:extLst>
          </p:cNvPr>
          <p:cNvSpPr txBox="1"/>
          <p:nvPr/>
        </p:nvSpPr>
        <p:spPr>
          <a:xfrm>
            <a:off x="2127380" y="3088432"/>
            <a:ext cx="194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Customer Has Mobile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183362-584C-BAE1-38B4-D74E7D859801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2173832" y="2237210"/>
            <a:ext cx="3055976" cy="28433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BEFDE6B-74AB-4E26-6161-E33D880CEB2C}"/>
              </a:ext>
            </a:extLst>
          </p:cNvPr>
          <p:cNvCxnSpPr>
            <a:cxnSpLocks/>
            <a:stCxn id="6" idx="1"/>
            <a:endCxn id="3" idx="3"/>
          </p:cNvCxnSpPr>
          <p:nvPr/>
        </p:nvCxnSpPr>
        <p:spPr>
          <a:xfrm rot="10800000">
            <a:off x="821296" y="2237210"/>
            <a:ext cx="2472411" cy="3641076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BC990D5-30EE-9147-3929-68493C32A038}"/>
              </a:ext>
            </a:extLst>
          </p:cNvPr>
          <p:cNvSpPr txBox="1"/>
          <p:nvPr/>
        </p:nvSpPr>
        <p:spPr>
          <a:xfrm>
            <a:off x="1119673" y="4991878"/>
            <a:ext cx="202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5. All SMS, Calls, etc. are notified to the customer by Provider</a:t>
            </a:r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E54335E-7C6F-209F-2997-AD0E55F605B7}"/>
              </a:ext>
            </a:extLst>
          </p:cNvPr>
          <p:cNvSpPr/>
          <p:nvPr/>
        </p:nvSpPr>
        <p:spPr>
          <a:xfrm>
            <a:off x="2122916" y="485192"/>
            <a:ext cx="7651102" cy="64633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1. Custom Open Account and Submit Mobile Number for Notification</a:t>
            </a:r>
            <a:endParaRPr lang="en-US" b="1" dirty="0"/>
          </a:p>
        </p:txBody>
      </p:sp>
      <p:sp>
        <p:nvSpPr>
          <p:cNvPr id="20" name="Lightning Bolt 19">
            <a:extLst>
              <a:ext uri="{FF2B5EF4-FFF2-40B4-BE49-F238E27FC236}">
                <a16:creationId xmlns:a16="http://schemas.microsoft.com/office/drawing/2014/main" id="{76EE9EE0-DDBA-0CA7-D196-1D6F65B3BC26}"/>
              </a:ext>
            </a:extLst>
          </p:cNvPr>
          <p:cNvSpPr/>
          <p:nvPr/>
        </p:nvSpPr>
        <p:spPr>
          <a:xfrm>
            <a:off x="8537510" y="2495853"/>
            <a:ext cx="1950098" cy="1663177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C70601-EDF8-3CAF-9786-359A63A9640C}"/>
              </a:ext>
            </a:extLst>
          </p:cNvPr>
          <p:cNvSpPr txBox="1"/>
          <p:nvPr/>
        </p:nvSpPr>
        <p:spPr>
          <a:xfrm>
            <a:off x="10394302" y="3237722"/>
            <a:ext cx="1651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3. Transaction Completed Notification aka Events is Raised</a:t>
            </a:r>
            <a:endParaRPr lang="en-US" b="1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AADEE8B-CB2C-EF2F-811F-B5C583619F2E}"/>
              </a:ext>
            </a:extLst>
          </p:cNvPr>
          <p:cNvCxnSpPr>
            <a:stCxn id="20" idx="3"/>
            <a:endCxn id="6" idx="3"/>
          </p:cNvCxnSpPr>
          <p:nvPr/>
        </p:nvCxnSpPr>
        <p:spPr>
          <a:xfrm rot="10800000" flipV="1">
            <a:off x="7165911" y="3644292"/>
            <a:ext cx="2275507" cy="2233994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A4C482B-1241-3A31-9067-9BA30DE7F66F}"/>
              </a:ext>
            </a:extLst>
          </p:cNvPr>
          <p:cNvSpPr txBox="1"/>
          <p:nvPr/>
        </p:nvSpPr>
        <p:spPr>
          <a:xfrm>
            <a:off x="8537509" y="4935895"/>
            <a:ext cx="320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4. The Mobile Provider will be notify by the Bank for the SMS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44D78F-9895-82A1-2CA1-EC09EDCA793D}"/>
              </a:ext>
            </a:extLst>
          </p:cNvPr>
          <p:cNvSpPr txBox="1"/>
          <p:nvPr/>
        </p:nvSpPr>
        <p:spPr>
          <a:xfrm>
            <a:off x="4035691" y="3016877"/>
            <a:ext cx="3792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The Complete Disconnected Execution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5379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FB2CAACA-6BBB-1813-7C65-7E04EBBCFC40}"/>
              </a:ext>
            </a:extLst>
          </p:cNvPr>
          <p:cNvSpPr/>
          <p:nvPr/>
        </p:nvSpPr>
        <p:spPr>
          <a:xfrm>
            <a:off x="10011746" y="895738"/>
            <a:ext cx="1418253" cy="132494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RDBMS</a:t>
            </a:r>
            <a:endParaRPr lang="en-US" b="1" dirty="0"/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1F514171-38F3-B64B-A028-F63C3466D16B}"/>
              </a:ext>
            </a:extLst>
          </p:cNvPr>
          <p:cNvSpPr/>
          <p:nvPr/>
        </p:nvSpPr>
        <p:spPr>
          <a:xfrm>
            <a:off x="10011747" y="2606351"/>
            <a:ext cx="1418253" cy="132494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{  NoSQL }</a:t>
            </a:r>
            <a:endParaRPr lang="en-US" b="1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274CC979-9CBF-EF3D-2835-09400CFE7EBF}"/>
              </a:ext>
            </a:extLst>
          </p:cNvPr>
          <p:cNvSpPr/>
          <p:nvPr/>
        </p:nvSpPr>
        <p:spPr>
          <a:xfrm>
            <a:off x="10105053" y="4506686"/>
            <a:ext cx="1324947" cy="171683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Files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04EF19-7F08-1F40-69AA-80940989E322}"/>
              </a:ext>
            </a:extLst>
          </p:cNvPr>
          <p:cNvSpPr/>
          <p:nvPr/>
        </p:nvSpPr>
        <p:spPr>
          <a:xfrm>
            <a:off x="4730620" y="466531"/>
            <a:ext cx="3032449" cy="60835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C77F3F-9D53-1501-809C-E7CEB441FD17}"/>
              </a:ext>
            </a:extLst>
          </p:cNvPr>
          <p:cNvSpPr/>
          <p:nvPr/>
        </p:nvSpPr>
        <p:spPr>
          <a:xfrm>
            <a:off x="4982547" y="1045029"/>
            <a:ext cx="2379306" cy="1175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8214FB-4AA1-E2F4-0BB1-B8ECF9B27D17}"/>
              </a:ext>
            </a:extLst>
          </p:cNvPr>
          <p:cNvSpPr/>
          <p:nvPr/>
        </p:nvSpPr>
        <p:spPr>
          <a:xfrm>
            <a:off x="4982547" y="2680996"/>
            <a:ext cx="2379306" cy="1175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780929-954A-5673-30B0-D96AF816E748}"/>
              </a:ext>
            </a:extLst>
          </p:cNvPr>
          <p:cNvSpPr/>
          <p:nvPr/>
        </p:nvSpPr>
        <p:spPr>
          <a:xfrm>
            <a:off x="4982547" y="4316963"/>
            <a:ext cx="2379306" cy="1175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BE6FCBE-29BD-6C42-C041-1C09412B2C60}"/>
              </a:ext>
            </a:extLst>
          </p:cNvPr>
          <p:cNvCxnSpPr>
            <a:stCxn id="6" idx="3"/>
            <a:endCxn id="2" idx="2"/>
          </p:cNvCxnSpPr>
          <p:nvPr/>
        </p:nvCxnSpPr>
        <p:spPr>
          <a:xfrm flipV="1">
            <a:off x="7361853" y="1558212"/>
            <a:ext cx="2649893" cy="746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6C1C95A-ABBF-993E-BF7A-534502FEF323}"/>
              </a:ext>
            </a:extLst>
          </p:cNvPr>
          <p:cNvCxnSpPr>
            <a:endCxn id="2" idx="2"/>
          </p:cNvCxnSpPr>
          <p:nvPr/>
        </p:nvCxnSpPr>
        <p:spPr>
          <a:xfrm flipV="1">
            <a:off x="7361853" y="1558212"/>
            <a:ext cx="2649893" cy="1710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0F56C0A-642D-F7B1-8611-9134D998EEC6}"/>
              </a:ext>
            </a:extLst>
          </p:cNvPr>
          <p:cNvCxnSpPr>
            <a:stCxn id="8" idx="3"/>
            <a:endCxn id="2" idx="2"/>
          </p:cNvCxnSpPr>
          <p:nvPr/>
        </p:nvCxnSpPr>
        <p:spPr>
          <a:xfrm flipV="1">
            <a:off x="7361853" y="1558212"/>
            <a:ext cx="2649893" cy="33465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076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98B482DD-DDA2-4688-4D9E-3073817D710E}"/>
              </a:ext>
            </a:extLst>
          </p:cNvPr>
          <p:cNvSpPr/>
          <p:nvPr/>
        </p:nvSpPr>
        <p:spPr>
          <a:xfrm>
            <a:off x="7931020" y="1017037"/>
            <a:ext cx="3918858" cy="51038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07AEB3-C192-1B22-F1AF-01AD4AB85EE4}"/>
              </a:ext>
            </a:extLst>
          </p:cNvPr>
          <p:cNvGraphicFramePr>
            <a:graphicFrameLocks noGrp="1"/>
          </p:cNvGraphicFramePr>
          <p:nvPr/>
        </p:nvGraphicFramePr>
        <p:xfrm>
          <a:off x="8154955" y="2520475"/>
          <a:ext cx="36109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737">
                  <a:extLst>
                    <a:ext uri="{9D8B030D-6E8A-4147-A177-3AD203B41FA5}">
                      <a16:colId xmlns:a16="http://schemas.microsoft.com/office/drawing/2014/main" val="4128904717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57727699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619694435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1566146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2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85443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D5EBCE-CB1A-83ED-8C9B-CAA7304A960C}"/>
              </a:ext>
            </a:extLst>
          </p:cNvPr>
          <p:cNvSpPr/>
          <p:nvPr/>
        </p:nvSpPr>
        <p:spPr>
          <a:xfrm>
            <a:off x="158621" y="228600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1230E3-15D1-726C-007E-4B518AC5C3DF}"/>
              </a:ext>
            </a:extLst>
          </p:cNvPr>
          <p:cNvSpPr/>
          <p:nvPr/>
        </p:nvSpPr>
        <p:spPr>
          <a:xfrm>
            <a:off x="205275" y="1849812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3569F5-2677-7D15-C74D-51AFED4A7F5C}"/>
              </a:ext>
            </a:extLst>
          </p:cNvPr>
          <p:cNvSpPr/>
          <p:nvPr/>
        </p:nvSpPr>
        <p:spPr>
          <a:xfrm>
            <a:off x="205275" y="3471024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C39948-241F-CEA3-6916-640A06DB26F6}"/>
              </a:ext>
            </a:extLst>
          </p:cNvPr>
          <p:cNvSpPr/>
          <p:nvPr/>
        </p:nvSpPr>
        <p:spPr>
          <a:xfrm>
            <a:off x="205275" y="5092236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3772EB-34DD-6873-32BD-BD4512FDB2EC}"/>
              </a:ext>
            </a:extLst>
          </p:cNvPr>
          <p:cNvCxnSpPr>
            <a:stCxn id="4" idx="3"/>
            <a:endCxn id="2" idx="2"/>
          </p:cNvCxnSpPr>
          <p:nvPr/>
        </p:nvCxnSpPr>
        <p:spPr>
          <a:xfrm>
            <a:off x="3648270" y="1017037"/>
            <a:ext cx="4282750" cy="255192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846935-762F-82A8-7F99-DF0A74428ADE}"/>
              </a:ext>
            </a:extLst>
          </p:cNvPr>
          <p:cNvCxnSpPr>
            <a:cxnSpLocks/>
          </p:cNvCxnSpPr>
          <p:nvPr/>
        </p:nvCxnSpPr>
        <p:spPr>
          <a:xfrm>
            <a:off x="3694925" y="2493695"/>
            <a:ext cx="4236096" cy="930711"/>
          </a:xfrm>
          <a:prstGeom prst="bent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57DA0E-8032-AC4E-1310-60C93416804D}"/>
              </a:ext>
            </a:extLst>
          </p:cNvPr>
          <p:cNvCxnSpPr>
            <a:cxnSpLocks/>
          </p:cNvCxnSpPr>
          <p:nvPr/>
        </p:nvCxnSpPr>
        <p:spPr>
          <a:xfrm flipV="1">
            <a:off x="3741578" y="3223708"/>
            <a:ext cx="4236096" cy="690501"/>
          </a:xfrm>
          <a:prstGeom prst="bentConnector3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9CCEED8-1F1A-9B3A-FB23-21424B25444E}"/>
              </a:ext>
            </a:extLst>
          </p:cNvPr>
          <p:cNvCxnSpPr>
            <a:cxnSpLocks/>
          </p:cNvCxnSpPr>
          <p:nvPr/>
        </p:nvCxnSpPr>
        <p:spPr>
          <a:xfrm flipV="1">
            <a:off x="3741578" y="3855787"/>
            <a:ext cx="4236096" cy="2311713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89ED45-9313-E721-39C2-31C1AA18B1FF}"/>
              </a:ext>
            </a:extLst>
          </p:cNvPr>
          <p:cNvSpPr txBox="1"/>
          <p:nvPr/>
        </p:nvSpPr>
        <p:spPr>
          <a:xfrm>
            <a:off x="6095998" y="4001322"/>
            <a:ext cx="24010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Connect To Db With Authentication</a:t>
            </a:r>
          </a:p>
          <a:p>
            <a:pPr marL="342900" indent="-342900">
              <a:buAutoNum type="arabicPeriod"/>
            </a:pPr>
            <a:r>
              <a:rPr lang="en-IN" dirty="0"/>
              <a:t>Create a Command to Perform CRUD Operations</a:t>
            </a:r>
          </a:p>
          <a:p>
            <a:pPr marL="342900" indent="-342900">
              <a:buAutoNum type="arabicPeriod"/>
            </a:pPr>
            <a:r>
              <a:rPr lang="en-IN" dirty="0"/>
              <a:t>Send Command to Db</a:t>
            </a:r>
          </a:p>
          <a:p>
            <a:pPr marL="342900" indent="-342900">
              <a:buAutoNum type="arabicPeriod"/>
            </a:pPr>
            <a:r>
              <a:rPr lang="en-IN" dirty="0"/>
              <a:t>Get result From Db</a:t>
            </a:r>
          </a:p>
          <a:p>
            <a:pPr marL="342900" indent="-342900">
              <a:buAutoNum type="arabicPeriod"/>
            </a:pPr>
            <a:r>
              <a:rPr lang="en-IN" dirty="0"/>
              <a:t>Disconnect from Db</a:t>
            </a:r>
            <a:endParaRPr lang="en-US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8A9FE7A-50ED-C35A-0486-590199A5AC05}"/>
              </a:ext>
            </a:extLst>
          </p:cNvPr>
          <p:cNvSpPr/>
          <p:nvPr/>
        </p:nvSpPr>
        <p:spPr>
          <a:xfrm>
            <a:off x="8497076" y="4001322"/>
            <a:ext cx="646924" cy="2585323"/>
          </a:xfrm>
          <a:prstGeom prst="rightBrac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>
            <a:extLst>
              <a:ext uri="{FF2B5EF4-FFF2-40B4-BE49-F238E27FC236}">
                <a16:creationId xmlns:a16="http://schemas.microsoft.com/office/drawing/2014/main" id="{CA677C9E-D41D-78E7-B293-DB739B14551E}"/>
              </a:ext>
            </a:extLst>
          </p:cNvPr>
          <p:cNvSpPr/>
          <p:nvPr/>
        </p:nvSpPr>
        <p:spPr>
          <a:xfrm>
            <a:off x="10022631" y="4273421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n 18">
            <a:extLst>
              <a:ext uri="{FF2B5EF4-FFF2-40B4-BE49-F238E27FC236}">
                <a16:creationId xmlns:a16="http://schemas.microsoft.com/office/drawing/2014/main" id="{CDD39B48-E827-12D1-EC5F-61866DCDAFAF}"/>
              </a:ext>
            </a:extLst>
          </p:cNvPr>
          <p:cNvSpPr/>
          <p:nvPr/>
        </p:nvSpPr>
        <p:spPr>
          <a:xfrm>
            <a:off x="10378748" y="4432076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DCF2E3-795F-B491-A0A1-5D41A43A0326}"/>
              </a:ext>
            </a:extLst>
          </p:cNvPr>
          <p:cNvCxnSpPr/>
          <p:nvPr/>
        </p:nvCxnSpPr>
        <p:spPr>
          <a:xfrm flipV="1">
            <a:off x="8332237" y="5047896"/>
            <a:ext cx="1628192" cy="61582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137469-8584-A3C6-9F8E-DD8382730BA2}"/>
              </a:ext>
            </a:extLst>
          </p:cNvPr>
          <p:cNvCxnSpPr/>
          <p:nvPr/>
        </p:nvCxnSpPr>
        <p:spPr>
          <a:xfrm flipH="1">
            <a:off x="8497076" y="5505062"/>
            <a:ext cx="2090057" cy="6158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61916C2-5141-9A66-75CE-6A2659637ECB}"/>
              </a:ext>
            </a:extLst>
          </p:cNvPr>
          <p:cNvSpPr/>
          <p:nvPr/>
        </p:nvSpPr>
        <p:spPr>
          <a:xfrm>
            <a:off x="5968481" y="2292998"/>
            <a:ext cx="1878564" cy="5854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Connection Q</a:t>
            </a:r>
            <a:endParaRPr lang="en-US" dirty="0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13CF51DE-EAE7-C796-92C2-1778CBBF3464}"/>
              </a:ext>
            </a:extLst>
          </p:cNvPr>
          <p:cNvSpPr/>
          <p:nvPr/>
        </p:nvSpPr>
        <p:spPr>
          <a:xfrm>
            <a:off x="7352524" y="4851760"/>
            <a:ext cx="1194318" cy="74887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5A2E1D-E4FF-F4D2-2D96-A96D78FCA3B3}"/>
              </a:ext>
            </a:extLst>
          </p:cNvPr>
          <p:cNvSpPr txBox="1"/>
          <p:nvPr/>
        </p:nvSpPr>
        <p:spPr>
          <a:xfrm>
            <a:off x="6049344" y="320660"/>
            <a:ext cx="3489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Replace CRUD Operations Queries by Stored Procs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8FB510-9E49-0B84-8B8D-F0D5BCFA90E6}"/>
              </a:ext>
            </a:extLst>
          </p:cNvPr>
          <p:cNvCxnSpPr>
            <a:stCxn id="26" idx="2"/>
          </p:cNvCxnSpPr>
          <p:nvPr/>
        </p:nvCxnSpPr>
        <p:spPr>
          <a:xfrm flipH="1">
            <a:off x="7305869" y="966991"/>
            <a:ext cx="488300" cy="383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952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98B482DD-DDA2-4688-4D9E-3073817D710E}"/>
              </a:ext>
            </a:extLst>
          </p:cNvPr>
          <p:cNvSpPr/>
          <p:nvPr/>
        </p:nvSpPr>
        <p:spPr>
          <a:xfrm>
            <a:off x="7931020" y="1017037"/>
            <a:ext cx="3918858" cy="51038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07AEB3-C192-1B22-F1AF-01AD4AB85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65255"/>
              </p:ext>
            </p:extLst>
          </p:nvPr>
        </p:nvGraphicFramePr>
        <p:xfrm>
          <a:off x="8154955" y="2520475"/>
          <a:ext cx="36109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737">
                  <a:extLst>
                    <a:ext uri="{9D8B030D-6E8A-4147-A177-3AD203B41FA5}">
                      <a16:colId xmlns:a16="http://schemas.microsoft.com/office/drawing/2014/main" val="4128904717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57727699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619694435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1566146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2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85443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D5EBCE-CB1A-83ED-8C9B-CAA7304A960C}"/>
              </a:ext>
            </a:extLst>
          </p:cNvPr>
          <p:cNvSpPr/>
          <p:nvPr/>
        </p:nvSpPr>
        <p:spPr>
          <a:xfrm>
            <a:off x="158621" y="228600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1230E3-15D1-726C-007E-4B518AC5C3DF}"/>
              </a:ext>
            </a:extLst>
          </p:cNvPr>
          <p:cNvSpPr/>
          <p:nvPr/>
        </p:nvSpPr>
        <p:spPr>
          <a:xfrm>
            <a:off x="205275" y="1849812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3569F5-2677-7D15-C74D-51AFED4A7F5C}"/>
              </a:ext>
            </a:extLst>
          </p:cNvPr>
          <p:cNvSpPr/>
          <p:nvPr/>
        </p:nvSpPr>
        <p:spPr>
          <a:xfrm>
            <a:off x="205275" y="3471024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C39948-241F-CEA3-6916-640A06DB26F6}"/>
              </a:ext>
            </a:extLst>
          </p:cNvPr>
          <p:cNvSpPr/>
          <p:nvPr/>
        </p:nvSpPr>
        <p:spPr>
          <a:xfrm>
            <a:off x="205275" y="5092236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3772EB-34DD-6873-32BD-BD4512FDB2EC}"/>
              </a:ext>
            </a:extLst>
          </p:cNvPr>
          <p:cNvCxnSpPr>
            <a:stCxn id="4" idx="3"/>
            <a:endCxn id="2" idx="2"/>
          </p:cNvCxnSpPr>
          <p:nvPr/>
        </p:nvCxnSpPr>
        <p:spPr>
          <a:xfrm>
            <a:off x="3648270" y="1017037"/>
            <a:ext cx="4282750" cy="255192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846935-762F-82A8-7F99-DF0A74428ADE}"/>
              </a:ext>
            </a:extLst>
          </p:cNvPr>
          <p:cNvCxnSpPr>
            <a:cxnSpLocks/>
          </p:cNvCxnSpPr>
          <p:nvPr/>
        </p:nvCxnSpPr>
        <p:spPr>
          <a:xfrm>
            <a:off x="3694925" y="2493695"/>
            <a:ext cx="4236096" cy="930711"/>
          </a:xfrm>
          <a:prstGeom prst="bent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57DA0E-8032-AC4E-1310-60C93416804D}"/>
              </a:ext>
            </a:extLst>
          </p:cNvPr>
          <p:cNvCxnSpPr>
            <a:cxnSpLocks/>
          </p:cNvCxnSpPr>
          <p:nvPr/>
        </p:nvCxnSpPr>
        <p:spPr>
          <a:xfrm flipV="1">
            <a:off x="3741578" y="3223708"/>
            <a:ext cx="4236096" cy="690501"/>
          </a:xfrm>
          <a:prstGeom prst="bentConnector3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9CCEED8-1F1A-9B3A-FB23-21424B25444E}"/>
              </a:ext>
            </a:extLst>
          </p:cNvPr>
          <p:cNvCxnSpPr>
            <a:cxnSpLocks/>
          </p:cNvCxnSpPr>
          <p:nvPr/>
        </p:nvCxnSpPr>
        <p:spPr>
          <a:xfrm flipV="1">
            <a:off x="3741578" y="3855787"/>
            <a:ext cx="4236096" cy="2311713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89ED45-9313-E721-39C2-31C1AA18B1FF}"/>
              </a:ext>
            </a:extLst>
          </p:cNvPr>
          <p:cNvSpPr txBox="1"/>
          <p:nvPr/>
        </p:nvSpPr>
        <p:spPr>
          <a:xfrm>
            <a:off x="6095998" y="4001322"/>
            <a:ext cx="24010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Connect To Db With Authentication</a:t>
            </a:r>
          </a:p>
          <a:p>
            <a:pPr marL="342900" indent="-342900">
              <a:buAutoNum type="arabicPeriod"/>
            </a:pPr>
            <a:r>
              <a:rPr lang="en-IN" dirty="0"/>
              <a:t>Pass the Stored Procedure name to Db with parameters</a:t>
            </a:r>
          </a:p>
          <a:p>
            <a:pPr marL="342900" indent="-342900">
              <a:buAutoNum type="arabicPeriod"/>
            </a:pPr>
            <a:r>
              <a:rPr lang="en-IN" dirty="0"/>
              <a:t>Db will execute it</a:t>
            </a:r>
          </a:p>
          <a:p>
            <a:pPr marL="342900" indent="-342900">
              <a:buAutoNum type="arabicPeriod"/>
            </a:pPr>
            <a:r>
              <a:rPr lang="en-IN" dirty="0"/>
              <a:t>Return result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8A9FE7A-50ED-C35A-0486-590199A5AC05}"/>
              </a:ext>
            </a:extLst>
          </p:cNvPr>
          <p:cNvSpPr/>
          <p:nvPr/>
        </p:nvSpPr>
        <p:spPr>
          <a:xfrm>
            <a:off x="8497076" y="4001322"/>
            <a:ext cx="646924" cy="2585323"/>
          </a:xfrm>
          <a:prstGeom prst="rightBrac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>
            <a:extLst>
              <a:ext uri="{FF2B5EF4-FFF2-40B4-BE49-F238E27FC236}">
                <a16:creationId xmlns:a16="http://schemas.microsoft.com/office/drawing/2014/main" id="{CA677C9E-D41D-78E7-B293-DB739B14551E}"/>
              </a:ext>
            </a:extLst>
          </p:cNvPr>
          <p:cNvSpPr/>
          <p:nvPr/>
        </p:nvSpPr>
        <p:spPr>
          <a:xfrm>
            <a:off x="10022631" y="4273421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n 18">
            <a:extLst>
              <a:ext uri="{FF2B5EF4-FFF2-40B4-BE49-F238E27FC236}">
                <a16:creationId xmlns:a16="http://schemas.microsoft.com/office/drawing/2014/main" id="{CDD39B48-E827-12D1-EC5F-61866DCDAFAF}"/>
              </a:ext>
            </a:extLst>
          </p:cNvPr>
          <p:cNvSpPr/>
          <p:nvPr/>
        </p:nvSpPr>
        <p:spPr>
          <a:xfrm>
            <a:off x="10378748" y="4432076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DCF2E3-795F-B491-A0A1-5D41A43A0326}"/>
              </a:ext>
            </a:extLst>
          </p:cNvPr>
          <p:cNvCxnSpPr/>
          <p:nvPr/>
        </p:nvCxnSpPr>
        <p:spPr>
          <a:xfrm flipV="1">
            <a:off x="8332237" y="5047896"/>
            <a:ext cx="1628192" cy="61582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137469-8584-A3C6-9F8E-DD8382730BA2}"/>
              </a:ext>
            </a:extLst>
          </p:cNvPr>
          <p:cNvCxnSpPr/>
          <p:nvPr/>
        </p:nvCxnSpPr>
        <p:spPr>
          <a:xfrm flipH="1">
            <a:off x="8497076" y="5505062"/>
            <a:ext cx="2090057" cy="6158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61916C2-5141-9A66-75CE-6A2659637ECB}"/>
              </a:ext>
            </a:extLst>
          </p:cNvPr>
          <p:cNvSpPr/>
          <p:nvPr/>
        </p:nvSpPr>
        <p:spPr>
          <a:xfrm>
            <a:off x="5968481" y="2292998"/>
            <a:ext cx="1878564" cy="5854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Connection 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35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3CC649A-1E5A-6D3B-3F8E-602386E5C170}"/>
              </a:ext>
            </a:extLst>
          </p:cNvPr>
          <p:cNvGraphicFramePr>
            <a:graphicFrameLocks noGrp="1"/>
          </p:cNvGraphicFramePr>
          <p:nvPr/>
        </p:nvGraphicFramePr>
        <p:xfrm>
          <a:off x="193869" y="365102"/>
          <a:ext cx="8128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1454335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489358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2096579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20636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906844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690671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366323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196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ManufacturerName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CustomerName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CustomerAddress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SubCategory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5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OrdreredQuantity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ShippingDate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OrderDate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ExpectedDelivaryDate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ActualDeliveryDate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PaymentType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006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ProductDescription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66223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2611102-CA0D-0A31-9AAC-F28FB46BF02C}"/>
              </a:ext>
            </a:extLst>
          </p:cNvPr>
          <p:cNvGraphicFramePr>
            <a:graphicFrameLocks noGrp="1"/>
          </p:cNvGraphicFramePr>
          <p:nvPr/>
        </p:nvGraphicFramePr>
        <p:xfrm>
          <a:off x="259183" y="3564279"/>
          <a:ext cx="812799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385114483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017534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2733113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681568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550215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8814311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351626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8054059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904982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3352753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2233758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35215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Laptop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Mahesh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Bavdhan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Computers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14-July-2022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72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Laptop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Tejas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Computers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7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Desktio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Mahesh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744445"/>
                  </a:ext>
                </a:extLst>
              </a:tr>
            </a:tbl>
          </a:graphicData>
        </a:graphic>
      </p:graphicFrame>
      <p:sp>
        <p:nvSpPr>
          <p:cNvPr id="4" name="Right Brace 3">
            <a:extLst>
              <a:ext uri="{FF2B5EF4-FFF2-40B4-BE49-F238E27FC236}">
                <a16:creationId xmlns:a16="http://schemas.microsoft.com/office/drawing/2014/main" id="{CBE6E4C9-631F-59A1-C4A0-C2D22897783A}"/>
              </a:ext>
            </a:extLst>
          </p:cNvPr>
          <p:cNvSpPr/>
          <p:nvPr/>
        </p:nvSpPr>
        <p:spPr>
          <a:xfrm>
            <a:off x="8518849" y="365102"/>
            <a:ext cx="1073020" cy="5587829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543A4-6624-C9D7-8F49-1AC92C6C6B7F}"/>
              </a:ext>
            </a:extLst>
          </p:cNvPr>
          <p:cNvSpPr txBox="1"/>
          <p:nvPr/>
        </p:nvSpPr>
        <p:spPr>
          <a:xfrm>
            <a:off x="9591869" y="531845"/>
            <a:ext cx="24062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Rows are having data repetation</a:t>
            </a:r>
          </a:p>
          <a:p>
            <a:r>
              <a:rPr lang="en-IN" dirty="0"/>
              <a:t>No Ordering approach for Rows</a:t>
            </a:r>
          </a:p>
          <a:p>
            <a:r>
              <a:rPr lang="en-IN" dirty="0"/>
              <a:t>For Some Rows Some data might be irreverent</a:t>
            </a:r>
          </a:p>
          <a:p>
            <a:endParaRPr lang="en-IN" dirty="0"/>
          </a:p>
          <a:p>
            <a:r>
              <a:rPr lang="en-IN" b="1" dirty="0"/>
              <a:t>First Normal Form</a:t>
            </a:r>
            <a:endParaRPr lang="en-US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BB833E-364E-B8D8-4762-9D18AD3B0998}"/>
              </a:ext>
            </a:extLst>
          </p:cNvPr>
          <p:cNvCxnSpPr/>
          <p:nvPr/>
        </p:nvCxnSpPr>
        <p:spPr>
          <a:xfrm>
            <a:off x="727788" y="4973216"/>
            <a:ext cx="2043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36F051-9426-3C96-28DE-48D832B95ECF}"/>
              </a:ext>
            </a:extLst>
          </p:cNvPr>
          <p:cNvCxnSpPr/>
          <p:nvPr/>
        </p:nvCxnSpPr>
        <p:spPr>
          <a:xfrm flipV="1">
            <a:off x="2118049" y="4973216"/>
            <a:ext cx="5980922" cy="84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894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C17444A-1A4D-0EE0-597A-688810C03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97859"/>
              </p:ext>
            </p:extLst>
          </p:nvPr>
        </p:nvGraphicFramePr>
        <p:xfrm>
          <a:off x="352490" y="710336"/>
          <a:ext cx="43451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581">
                  <a:extLst>
                    <a:ext uri="{9D8B030D-6E8A-4147-A177-3AD203B41FA5}">
                      <a16:colId xmlns:a16="http://schemas.microsoft.com/office/drawing/2014/main" val="4047080366"/>
                    </a:ext>
                  </a:extLst>
                </a:gridCol>
                <a:gridCol w="2172581">
                  <a:extLst>
                    <a:ext uri="{9D8B030D-6E8A-4147-A177-3AD203B41FA5}">
                      <a16:colId xmlns:a16="http://schemas.microsoft.com/office/drawing/2014/main" val="1271685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6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Electronics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7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Electrical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3761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F3897D-C6E0-03F1-0340-E1D9B3532D44}"/>
              </a:ext>
            </a:extLst>
          </p:cNvPr>
          <p:cNvSpPr txBox="1"/>
          <p:nvPr/>
        </p:nvSpPr>
        <p:spPr>
          <a:xfrm>
            <a:off x="634482" y="65314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Category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CEA62D-B1DA-9BB3-D268-5BDEA003E6B1}"/>
              </a:ext>
            </a:extLst>
          </p:cNvPr>
          <p:cNvCxnSpPr/>
          <p:nvPr/>
        </p:nvCxnSpPr>
        <p:spPr>
          <a:xfrm flipH="1">
            <a:off x="1166327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59A51F7-3B82-1BD8-7410-FB0D8508C539}"/>
              </a:ext>
            </a:extLst>
          </p:cNvPr>
          <p:cNvSpPr txBox="1"/>
          <p:nvPr/>
        </p:nvSpPr>
        <p:spPr>
          <a:xfrm>
            <a:off x="2360645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2BC49A2-36B2-7B9D-6D66-F99CE1BE4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544419"/>
              </p:ext>
            </p:extLst>
          </p:nvPr>
        </p:nvGraphicFramePr>
        <p:xfrm>
          <a:off x="4971144" y="728996"/>
          <a:ext cx="70560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005">
                  <a:extLst>
                    <a:ext uri="{9D8B030D-6E8A-4147-A177-3AD203B41FA5}">
                      <a16:colId xmlns:a16="http://schemas.microsoft.com/office/drawing/2014/main" val="4111614860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1298535754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3025349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SubCategoryId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SubCategoryName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1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Sub-Cat-001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327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D3D3215-C644-A4EB-35EA-C3110517A960}"/>
              </a:ext>
            </a:extLst>
          </p:cNvPr>
          <p:cNvSpPr txBox="1"/>
          <p:nvPr/>
        </p:nvSpPr>
        <p:spPr>
          <a:xfrm>
            <a:off x="4971144" y="149290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SubCategory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68A1980-EE0F-E9EE-3205-DE343361C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022536"/>
              </p:ext>
            </p:extLst>
          </p:nvPr>
        </p:nvGraphicFramePr>
        <p:xfrm>
          <a:off x="268515" y="2492482"/>
          <a:ext cx="81280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751131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879382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21780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91760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819035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225682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8438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CustomerId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CustomerName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Building/</a:t>
                      </a:r>
                      <a:r>
                        <a:rPr lang="en-IN" dirty="0" err="1"/>
                        <a:t>FlatNo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2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11772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3C24E1-73B7-1747-ED43-A3B0D5425CF5}"/>
              </a:ext>
            </a:extLst>
          </p:cNvPr>
          <p:cNvCxnSpPr/>
          <p:nvPr/>
        </p:nvCxnSpPr>
        <p:spPr>
          <a:xfrm flipH="1">
            <a:off x="6482703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5F2DD0-77C3-E5AD-37B7-0DE8D0700641}"/>
              </a:ext>
            </a:extLst>
          </p:cNvPr>
          <p:cNvSpPr txBox="1"/>
          <p:nvPr/>
        </p:nvSpPr>
        <p:spPr>
          <a:xfrm>
            <a:off x="7677021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B74924-2F22-5F1C-2276-4AC1DDF01009}"/>
              </a:ext>
            </a:extLst>
          </p:cNvPr>
          <p:cNvCxnSpPr/>
          <p:nvPr/>
        </p:nvCxnSpPr>
        <p:spPr>
          <a:xfrm flipH="1">
            <a:off x="643813" y="2153171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9615AF-47DB-8265-E5CC-7FC0FC547911}"/>
              </a:ext>
            </a:extLst>
          </p:cNvPr>
          <p:cNvSpPr txBox="1"/>
          <p:nvPr/>
        </p:nvSpPr>
        <p:spPr>
          <a:xfrm>
            <a:off x="1838130" y="1886476"/>
            <a:ext cx="3133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 for the Customer Table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DAAA8-5F37-4050-89C2-7CE76FAD0138}"/>
              </a:ext>
            </a:extLst>
          </p:cNvPr>
          <p:cNvSpPr txBox="1"/>
          <p:nvPr/>
        </p:nvSpPr>
        <p:spPr>
          <a:xfrm>
            <a:off x="268515" y="4096139"/>
            <a:ext cx="6010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Manufacturers</a:t>
            </a:r>
          </a:p>
          <a:p>
            <a:r>
              <a:rPr lang="en-IN" dirty="0"/>
              <a:t>Products</a:t>
            </a:r>
          </a:p>
          <a:p>
            <a:r>
              <a:rPr lang="en-IN" dirty="0"/>
              <a:t>Orders</a:t>
            </a:r>
          </a:p>
          <a:p>
            <a:r>
              <a:rPr lang="en-IN" dirty="0"/>
              <a:t>Dispatch</a:t>
            </a:r>
          </a:p>
          <a:p>
            <a:r>
              <a:rPr lang="en-IN" dirty="0"/>
              <a:t>Payments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0E07CC-45D6-9621-58E0-9B5052D1668A}"/>
              </a:ext>
            </a:extLst>
          </p:cNvPr>
          <p:cNvSpPr txBox="1"/>
          <p:nvPr/>
        </p:nvSpPr>
        <p:spPr>
          <a:xfrm>
            <a:off x="7315200" y="3965510"/>
            <a:ext cx="44880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Information of related properties are segregated in the form of table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Each row will have Unique Value based on the </a:t>
            </a:r>
            <a:r>
              <a:rPr lang="en-IN" b="1" dirty="0"/>
              <a:t>Primary Key</a:t>
            </a:r>
          </a:p>
          <a:p>
            <a:endParaRPr lang="en-IN" b="1" dirty="0"/>
          </a:p>
          <a:p>
            <a:r>
              <a:rPr lang="en-IN" b="1" dirty="0"/>
              <a:t>Second Normal Form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7120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C17444A-1A4D-0EE0-597A-688810C03904}"/>
              </a:ext>
            </a:extLst>
          </p:cNvPr>
          <p:cNvGraphicFramePr>
            <a:graphicFrameLocks noGrp="1"/>
          </p:cNvGraphicFramePr>
          <p:nvPr/>
        </p:nvGraphicFramePr>
        <p:xfrm>
          <a:off x="352490" y="710336"/>
          <a:ext cx="43451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581">
                  <a:extLst>
                    <a:ext uri="{9D8B030D-6E8A-4147-A177-3AD203B41FA5}">
                      <a16:colId xmlns:a16="http://schemas.microsoft.com/office/drawing/2014/main" val="4047080366"/>
                    </a:ext>
                  </a:extLst>
                </a:gridCol>
                <a:gridCol w="2172581">
                  <a:extLst>
                    <a:ext uri="{9D8B030D-6E8A-4147-A177-3AD203B41FA5}">
                      <a16:colId xmlns:a16="http://schemas.microsoft.com/office/drawing/2014/main" val="1271685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6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Electronics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7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Electrical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3761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F3897D-C6E0-03F1-0340-E1D9B3532D44}"/>
              </a:ext>
            </a:extLst>
          </p:cNvPr>
          <p:cNvSpPr txBox="1"/>
          <p:nvPr/>
        </p:nvSpPr>
        <p:spPr>
          <a:xfrm>
            <a:off x="634482" y="65314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Category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CEA62D-B1DA-9BB3-D268-5BDEA003E6B1}"/>
              </a:ext>
            </a:extLst>
          </p:cNvPr>
          <p:cNvCxnSpPr/>
          <p:nvPr/>
        </p:nvCxnSpPr>
        <p:spPr>
          <a:xfrm flipH="1">
            <a:off x="1166327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59A51F7-3B82-1BD8-7410-FB0D8508C539}"/>
              </a:ext>
            </a:extLst>
          </p:cNvPr>
          <p:cNvSpPr txBox="1"/>
          <p:nvPr/>
        </p:nvSpPr>
        <p:spPr>
          <a:xfrm>
            <a:off x="2360645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2BC49A2-36B2-7B9D-6D66-F99CE1BE4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735594"/>
              </p:ext>
            </p:extLst>
          </p:nvPr>
        </p:nvGraphicFramePr>
        <p:xfrm>
          <a:off x="4971144" y="728996"/>
          <a:ext cx="705601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005">
                  <a:extLst>
                    <a:ext uri="{9D8B030D-6E8A-4147-A177-3AD203B41FA5}">
                      <a16:colId xmlns:a16="http://schemas.microsoft.com/office/drawing/2014/main" val="4111614860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1298535754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3025349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SubCategoryId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SubCategoryName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CategoryId (Foreign Key)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1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Sub-Cat-001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Cat-001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327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D3D3215-C644-A4EB-35EA-C3110517A960}"/>
              </a:ext>
            </a:extLst>
          </p:cNvPr>
          <p:cNvSpPr txBox="1"/>
          <p:nvPr/>
        </p:nvSpPr>
        <p:spPr>
          <a:xfrm>
            <a:off x="4971144" y="149290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SubCategory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68A1980-EE0F-E9EE-3205-DE343361C563}"/>
              </a:ext>
            </a:extLst>
          </p:cNvPr>
          <p:cNvGraphicFramePr>
            <a:graphicFrameLocks noGrp="1"/>
          </p:cNvGraphicFramePr>
          <p:nvPr/>
        </p:nvGraphicFramePr>
        <p:xfrm>
          <a:off x="268515" y="2492482"/>
          <a:ext cx="81280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751131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879382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21780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91760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819035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225682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8438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CustomerId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CustomerName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Building/</a:t>
                      </a:r>
                      <a:r>
                        <a:rPr lang="en-IN" dirty="0" err="1"/>
                        <a:t>FlatNo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2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11772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3C24E1-73B7-1747-ED43-A3B0D5425CF5}"/>
              </a:ext>
            </a:extLst>
          </p:cNvPr>
          <p:cNvCxnSpPr/>
          <p:nvPr/>
        </p:nvCxnSpPr>
        <p:spPr>
          <a:xfrm flipH="1">
            <a:off x="6482703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5F2DD0-77C3-E5AD-37B7-0DE8D0700641}"/>
              </a:ext>
            </a:extLst>
          </p:cNvPr>
          <p:cNvSpPr txBox="1"/>
          <p:nvPr/>
        </p:nvSpPr>
        <p:spPr>
          <a:xfrm>
            <a:off x="7677021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B74924-2F22-5F1C-2276-4AC1DDF01009}"/>
              </a:ext>
            </a:extLst>
          </p:cNvPr>
          <p:cNvCxnSpPr/>
          <p:nvPr/>
        </p:nvCxnSpPr>
        <p:spPr>
          <a:xfrm flipH="1">
            <a:off x="643813" y="2153171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9615AF-47DB-8265-E5CC-7FC0FC547911}"/>
              </a:ext>
            </a:extLst>
          </p:cNvPr>
          <p:cNvSpPr txBox="1"/>
          <p:nvPr/>
        </p:nvSpPr>
        <p:spPr>
          <a:xfrm>
            <a:off x="1838130" y="1886476"/>
            <a:ext cx="3133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 for the Customer Table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DAAA8-5F37-4050-89C2-7CE76FAD0138}"/>
              </a:ext>
            </a:extLst>
          </p:cNvPr>
          <p:cNvSpPr txBox="1"/>
          <p:nvPr/>
        </p:nvSpPr>
        <p:spPr>
          <a:xfrm>
            <a:off x="352490" y="4067936"/>
            <a:ext cx="6010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Manufacturers</a:t>
            </a:r>
          </a:p>
          <a:p>
            <a:r>
              <a:rPr lang="en-IN" dirty="0"/>
              <a:t>Products</a:t>
            </a:r>
          </a:p>
          <a:p>
            <a:r>
              <a:rPr lang="en-IN" dirty="0"/>
              <a:t>Orders</a:t>
            </a:r>
          </a:p>
          <a:p>
            <a:r>
              <a:rPr lang="en-IN" dirty="0"/>
              <a:t>Dispatch</a:t>
            </a:r>
          </a:p>
          <a:p>
            <a:r>
              <a:rPr lang="en-IN" dirty="0"/>
              <a:t>Payments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0E07CC-45D6-9621-58E0-9B5052D1668A}"/>
              </a:ext>
            </a:extLst>
          </p:cNvPr>
          <p:cNvSpPr txBox="1"/>
          <p:nvPr/>
        </p:nvSpPr>
        <p:spPr>
          <a:xfrm>
            <a:off x="7315200" y="3965510"/>
            <a:ext cx="4488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Each Table will not have the non-dependent Columns for the Primary key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There exists the Foreign Key for implementing Relation or dependency across table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r>
              <a:rPr lang="en-IN" b="1"/>
              <a:t>Third NF</a:t>
            </a:r>
            <a:r>
              <a:rPr lang="en-IN"/>
              <a:t> </a:t>
            </a:r>
            <a:endParaRPr lang="en-US" dirty="0"/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E086F384-53C2-6B1D-5C47-B15F9793A117}"/>
              </a:ext>
            </a:extLst>
          </p:cNvPr>
          <p:cNvSpPr/>
          <p:nvPr/>
        </p:nvSpPr>
        <p:spPr>
          <a:xfrm>
            <a:off x="1838130" y="82665"/>
            <a:ext cx="8640148" cy="646331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E7D01A-E552-6DD1-425F-5A53A875FA2D}"/>
              </a:ext>
            </a:extLst>
          </p:cNvPr>
          <p:cNvCxnSpPr/>
          <p:nvPr/>
        </p:nvCxnSpPr>
        <p:spPr>
          <a:xfrm>
            <a:off x="634482" y="3125544"/>
            <a:ext cx="335902" cy="1763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5FAD31-19DB-A5F7-A707-79B12D1BE690}"/>
              </a:ext>
            </a:extLst>
          </p:cNvPr>
          <p:cNvCxnSpPr/>
          <p:nvPr/>
        </p:nvCxnSpPr>
        <p:spPr>
          <a:xfrm flipH="1">
            <a:off x="1166327" y="4310743"/>
            <a:ext cx="289249" cy="279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397541E-729C-5827-2847-555E3F5FB959}"/>
              </a:ext>
            </a:extLst>
          </p:cNvPr>
          <p:cNvCxnSpPr/>
          <p:nvPr/>
        </p:nvCxnSpPr>
        <p:spPr>
          <a:xfrm flipH="1">
            <a:off x="634482" y="2920482"/>
            <a:ext cx="335902" cy="2136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C888B5-7E0D-8E38-EDCD-E30E93F4B256}"/>
              </a:ext>
            </a:extLst>
          </p:cNvPr>
          <p:cNvCxnSpPr/>
          <p:nvPr/>
        </p:nvCxnSpPr>
        <p:spPr>
          <a:xfrm>
            <a:off x="1063690" y="4590661"/>
            <a:ext cx="0" cy="46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75D96A-1940-A60C-2521-6C1A0395EAAB}"/>
              </a:ext>
            </a:extLst>
          </p:cNvPr>
          <p:cNvCxnSpPr>
            <a:stCxn id="14" idx="1"/>
          </p:cNvCxnSpPr>
          <p:nvPr/>
        </p:nvCxnSpPr>
        <p:spPr>
          <a:xfrm>
            <a:off x="352490" y="4806600"/>
            <a:ext cx="375298" cy="22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527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F52FD5E2-64A9-9933-545A-FEEDAB4A8B66}"/>
              </a:ext>
            </a:extLst>
          </p:cNvPr>
          <p:cNvSpPr/>
          <p:nvPr/>
        </p:nvSpPr>
        <p:spPr>
          <a:xfrm>
            <a:off x="8425543" y="158620"/>
            <a:ext cx="3387012" cy="6671388"/>
          </a:xfrm>
          <a:prstGeom prst="can">
            <a:avLst>
              <a:gd name="adj" fmla="val 181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SQL Server Database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AD1647-43BF-D881-48BE-E7B25273758F}"/>
              </a:ext>
            </a:extLst>
          </p:cNvPr>
          <p:cNvSpPr/>
          <p:nvPr/>
        </p:nvSpPr>
        <p:spPr>
          <a:xfrm>
            <a:off x="335902" y="93306"/>
            <a:ext cx="1968759" cy="66713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1E5F74A-9A66-D335-0F86-3ED5C18292DF}"/>
              </a:ext>
            </a:extLst>
          </p:cNvPr>
          <p:cNvSpPr/>
          <p:nvPr/>
        </p:nvSpPr>
        <p:spPr>
          <a:xfrm>
            <a:off x="2304661" y="233266"/>
            <a:ext cx="6102221" cy="1091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IN" b="1" dirty="0"/>
              <a:t>Connect to Database</a:t>
            </a:r>
          </a:p>
          <a:p>
            <a:pPr algn="ctr"/>
            <a:r>
              <a:rPr lang="en-IN" b="1" dirty="0"/>
              <a:t>Server Name, Database Name, Credentials</a:t>
            </a:r>
            <a:endParaRPr lang="en-US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6B7DB9B4-8094-E05E-CF83-8EFEB58CE931}"/>
              </a:ext>
            </a:extLst>
          </p:cNvPr>
          <p:cNvSpPr/>
          <p:nvPr/>
        </p:nvSpPr>
        <p:spPr>
          <a:xfrm>
            <a:off x="2313991" y="1203649"/>
            <a:ext cx="6111552" cy="10170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3. Connection State is Connected</a:t>
            </a:r>
            <a:endParaRPr 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2FC2344-A81C-D51B-03C7-5342991509CF}"/>
              </a:ext>
            </a:extLst>
          </p:cNvPr>
          <p:cNvSpPr/>
          <p:nvPr/>
        </p:nvSpPr>
        <p:spPr>
          <a:xfrm>
            <a:off x="2286000" y="2295330"/>
            <a:ext cx="6130213" cy="709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4. Client Open the Connection with the database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E7692-0AF2-673A-D94F-D0C36F168568}"/>
              </a:ext>
            </a:extLst>
          </p:cNvPr>
          <p:cNvSpPr txBox="1"/>
          <p:nvPr/>
        </p:nvSpPr>
        <p:spPr>
          <a:xfrm>
            <a:off x="8929396" y="1129005"/>
            <a:ext cx="2313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2. The Server will verify the Database and its access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79F9AF7-F783-EF74-58A9-F13FE8C0C6CC}"/>
              </a:ext>
            </a:extLst>
          </p:cNvPr>
          <p:cNvSpPr/>
          <p:nvPr/>
        </p:nvSpPr>
        <p:spPr>
          <a:xfrm>
            <a:off x="2286000" y="3265715"/>
            <a:ext cx="6139543" cy="172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5. Client Send Queries to Perform Read/Write Operations with Database Or Stored Procedure Names with Parameters (if any)	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21F193-97C5-5FB9-FDDF-CDECA50EE3B4}"/>
              </a:ext>
            </a:extLst>
          </p:cNvPr>
          <p:cNvSpPr txBox="1"/>
          <p:nvPr/>
        </p:nvSpPr>
        <p:spPr>
          <a:xfrm>
            <a:off x="8839200" y="3879981"/>
            <a:ext cx="2313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6. Database will locate Table for Executing Queries or will locate SP to perform Operations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FA592A5B-A58F-39F3-1A37-383CB13F887E}"/>
              </a:ext>
            </a:extLst>
          </p:cNvPr>
          <p:cNvSpPr/>
          <p:nvPr/>
        </p:nvSpPr>
        <p:spPr>
          <a:xfrm>
            <a:off x="2286000" y="4991878"/>
            <a:ext cx="6130213" cy="1184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7. Database will send response to Client App</a:t>
            </a:r>
            <a:endParaRPr lang="en-US" b="1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04E1E5C-8297-4BA6-59D2-B336D85BCDB4}"/>
              </a:ext>
            </a:extLst>
          </p:cNvPr>
          <p:cNvSpPr/>
          <p:nvPr/>
        </p:nvSpPr>
        <p:spPr>
          <a:xfrm>
            <a:off x="2286000" y="6036907"/>
            <a:ext cx="6139543" cy="587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8. Close The Connection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8854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1C17F1-6220-4C5D-F058-BA47895867B1}"/>
              </a:ext>
            </a:extLst>
          </p:cNvPr>
          <p:cNvSpPr/>
          <p:nvPr/>
        </p:nvSpPr>
        <p:spPr>
          <a:xfrm>
            <a:off x="914400" y="802433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B9F90-869B-732F-DB61-032EBA2AB3CC}"/>
              </a:ext>
            </a:extLst>
          </p:cNvPr>
          <p:cNvSpPr/>
          <p:nvPr/>
        </p:nvSpPr>
        <p:spPr>
          <a:xfrm>
            <a:off x="1763486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4B51B6-A384-6302-38EF-77D9E90DE986}"/>
              </a:ext>
            </a:extLst>
          </p:cNvPr>
          <p:cNvSpPr/>
          <p:nvPr/>
        </p:nvSpPr>
        <p:spPr>
          <a:xfrm>
            <a:off x="2612572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5B4B54-CF50-2774-AA6B-9DF6B4FB5D32}"/>
              </a:ext>
            </a:extLst>
          </p:cNvPr>
          <p:cNvSpPr/>
          <p:nvPr/>
        </p:nvSpPr>
        <p:spPr>
          <a:xfrm>
            <a:off x="3461658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83BCC-6218-AA74-C2A3-B1714FDF2513}"/>
              </a:ext>
            </a:extLst>
          </p:cNvPr>
          <p:cNvSpPr/>
          <p:nvPr/>
        </p:nvSpPr>
        <p:spPr>
          <a:xfrm>
            <a:off x="4310744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26161E-F9F3-3F62-400D-28B13AD39F77}"/>
              </a:ext>
            </a:extLst>
          </p:cNvPr>
          <p:cNvSpPr/>
          <p:nvPr/>
        </p:nvSpPr>
        <p:spPr>
          <a:xfrm>
            <a:off x="5159830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8681AC-0E11-6A37-2FB4-9E65B2BD8663}"/>
              </a:ext>
            </a:extLst>
          </p:cNvPr>
          <p:cNvSpPr/>
          <p:nvPr/>
        </p:nvSpPr>
        <p:spPr>
          <a:xfrm>
            <a:off x="6008916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38F34E-37E1-658C-6279-190AAB81C10D}"/>
              </a:ext>
            </a:extLst>
          </p:cNvPr>
          <p:cNvSpPr/>
          <p:nvPr/>
        </p:nvSpPr>
        <p:spPr>
          <a:xfrm>
            <a:off x="6858002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FF9169-F8C5-24A9-E8E5-688CED40CCDA}"/>
              </a:ext>
            </a:extLst>
          </p:cNvPr>
          <p:cNvSpPr/>
          <p:nvPr/>
        </p:nvSpPr>
        <p:spPr>
          <a:xfrm>
            <a:off x="7707088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F1BEA7-D723-1AC4-B71A-B3E929413DEA}"/>
              </a:ext>
            </a:extLst>
          </p:cNvPr>
          <p:cNvSpPr/>
          <p:nvPr/>
        </p:nvSpPr>
        <p:spPr>
          <a:xfrm>
            <a:off x="8556174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CEB7E4-8106-D60A-8B3B-D0E6CCA221D1}"/>
              </a:ext>
            </a:extLst>
          </p:cNvPr>
          <p:cNvSpPr/>
          <p:nvPr/>
        </p:nvSpPr>
        <p:spPr>
          <a:xfrm>
            <a:off x="9405260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0C3429-39A3-4536-45AE-4EFDA88DA4F1}"/>
              </a:ext>
            </a:extLst>
          </p:cNvPr>
          <p:cNvSpPr/>
          <p:nvPr/>
        </p:nvSpPr>
        <p:spPr>
          <a:xfrm>
            <a:off x="10254346" y="802428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12</a:t>
            </a:r>
            <a:endParaRPr lang="en-US" dirty="0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826F44AA-90C6-AFD2-91CF-3BCDDF6C8C55}"/>
              </a:ext>
            </a:extLst>
          </p:cNvPr>
          <p:cNvSpPr/>
          <p:nvPr/>
        </p:nvSpPr>
        <p:spPr>
          <a:xfrm>
            <a:off x="1017037" y="1371595"/>
            <a:ext cx="298579" cy="10077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7076BD-12C1-7573-20D3-2AAC5C583498}"/>
              </a:ext>
            </a:extLst>
          </p:cNvPr>
          <p:cNvSpPr txBox="1"/>
          <p:nvPr/>
        </p:nvSpPr>
        <p:spPr>
          <a:xfrm>
            <a:off x="793102" y="2491273"/>
            <a:ext cx="461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foreach(int x in </a:t>
            </a:r>
            <a:r>
              <a:rPr lang="en-IN" dirty="0" err="1"/>
              <a:t>arr</a:t>
            </a:r>
            <a:r>
              <a:rPr lang="en-IN" dirty="0"/>
              <a:t> 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46136D-3FF7-F972-E61C-65A5D3BB2F0E}"/>
              </a:ext>
            </a:extLst>
          </p:cNvPr>
          <p:cNvSpPr txBox="1"/>
          <p:nvPr/>
        </p:nvSpPr>
        <p:spPr>
          <a:xfrm>
            <a:off x="671804" y="433096"/>
            <a:ext cx="69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arr</a:t>
            </a:r>
            <a:endParaRPr lang="en-US" dirty="0"/>
          </a:p>
        </p:txBody>
      </p:sp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E36AAA87-B150-F541-9E35-9F8DBD4D6B1D}"/>
              </a:ext>
            </a:extLst>
          </p:cNvPr>
          <p:cNvSpPr/>
          <p:nvPr/>
        </p:nvSpPr>
        <p:spPr>
          <a:xfrm>
            <a:off x="1623527" y="1371595"/>
            <a:ext cx="587829" cy="24260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urved Up 21">
            <a:extLst>
              <a:ext uri="{FF2B5EF4-FFF2-40B4-BE49-F238E27FC236}">
                <a16:creationId xmlns:a16="http://schemas.microsoft.com/office/drawing/2014/main" id="{C19BEAC9-5E92-E572-1BC9-5576486BC3F2}"/>
              </a:ext>
            </a:extLst>
          </p:cNvPr>
          <p:cNvSpPr/>
          <p:nvPr/>
        </p:nvSpPr>
        <p:spPr>
          <a:xfrm>
            <a:off x="2416630" y="1335828"/>
            <a:ext cx="587829" cy="242601"/>
          </a:xfrm>
          <a:prstGeom prst="curvedUp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urved Up 22">
            <a:extLst>
              <a:ext uri="{FF2B5EF4-FFF2-40B4-BE49-F238E27FC236}">
                <a16:creationId xmlns:a16="http://schemas.microsoft.com/office/drawing/2014/main" id="{CC3628DD-3934-B42B-FB21-290FC5A4BEA7}"/>
              </a:ext>
            </a:extLst>
          </p:cNvPr>
          <p:cNvSpPr/>
          <p:nvPr/>
        </p:nvSpPr>
        <p:spPr>
          <a:xfrm>
            <a:off x="3284376" y="1371595"/>
            <a:ext cx="587829" cy="242601"/>
          </a:xfrm>
          <a:prstGeom prst="curvedUp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56292166-1BF2-AD83-3795-75A30AFB7103}"/>
              </a:ext>
            </a:extLst>
          </p:cNvPr>
          <p:cNvSpPr/>
          <p:nvPr/>
        </p:nvSpPr>
        <p:spPr>
          <a:xfrm>
            <a:off x="10568473" y="1352931"/>
            <a:ext cx="298579" cy="10077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3706D6-A604-7DC1-05D7-700598D1DB6D}"/>
              </a:ext>
            </a:extLst>
          </p:cNvPr>
          <p:cNvCxnSpPr>
            <a:cxnSpLocks/>
          </p:cNvCxnSpPr>
          <p:nvPr/>
        </p:nvCxnSpPr>
        <p:spPr>
          <a:xfrm flipV="1">
            <a:off x="2796074" y="2360642"/>
            <a:ext cx="7615335" cy="31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495D06-3396-902B-693E-E1EC99BF9B23}"/>
              </a:ext>
            </a:extLst>
          </p:cNvPr>
          <p:cNvSpPr txBox="1"/>
          <p:nvPr/>
        </p:nvSpPr>
        <p:spPr>
          <a:xfrm>
            <a:off x="10254346" y="2518290"/>
            <a:ext cx="138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End Of Array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7B3E3E-F748-D5CE-1B30-804873B47FDD}"/>
              </a:ext>
            </a:extLst>
          </p:cNvPr>
          <p:cNvSpPr txBox="1"/>
          <p:nvPr/>
        </p:nvSpPr>
        <p:spPr>
          <a:xfrm>
            <a:off x="671804" y="3458152"/>
            <a:ext cx="11178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Array can store only same-type of data with pre-defined length aka </a:t>
            </a:r>
            <a:r>
              <a:rPr lang="en-IN" sz="2800" b="1" dirty="0" err="1"/>
              <a:t>Ubound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86685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78F45C30-0C32-7C03-4674-1440F01F33A9}"/>
              </a:ext>
            </a:extLst>
          </p:cNvPr>
          <p:cNvSpPr/>
          <p:nvPr/>
        </p:nvSpPr>
        <p:spPr>
          <a:xfrm>
            <a:off x="9507894" y="2127380"/>
            <a:ext cx="2407298" cy="18474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Database with tables</a:t>
            </a:r>
            <a:endParaRPr lang="en-US" b="1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8069434-A77E-F329-52B9-3429A1219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971178"/>
              </p:ext>
            </p:extLst>
          </p:nvPr>
        </p:nvGraphicFramePr>
        <p:xfrm>
          <a:off x="9673772" y="4088017"/>
          <a:ext cx="182154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181">
                  <a:extLst>
                    <a:ext uri="{9D8B030D-6E8A-4147-A177-3AD203B41FA5}">
                      <a16:colId xmlns:a16="http://schemas.microsoft.com/office/drawing/2014/main" val="2226567422"/>
                    </a:ext>
                  </a:extLst>
                </a:gridCol>
                <a:gridCol w="607181">
                  <a:extLst>
                    <a:ext uri="{9D8B030D-6E8A-4147-A177-3AD203B41FA5}">
                      <a16:colId xmlns:a16="http://schemas.microsoft.com/office/drawing/2014/main" val="772926096"/>
                    </a:ext>
                  </a:extLst>
                </a:gridCol>
                <a:gridCol w="607181">
                  <a:extLst>
                    <a:ext uri="{9D8B030D-6E8A-4147-A177-3AD203B41FA5}">
                      <a16:colId xmlns:a16="http://schemas.microsoft.com/office/drawing/2014/main" val="722838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loc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58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98423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B8E54BA-F33A-0323-7F1D-468E90788E2D}"/>
              </a:ext>
            </a:extLst>
          </p:cNvPr>
          <p:cNvSpPr/>
          <p:nvPr/>
        </p:nvSpPr>
        <p:spPr>
          <a:xfrm>
            <a:off x="233264" y="335903"/>
            <a:ext cx="6680719" cy="61861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0A1F0-287F-326D-B80A-E9771782F5B3}"/>
              </a:ext>
            </a:extLst>
          </p:cNvPr>
          <p:cNvSpPr txBox="1"/>
          <p:nvPr/>
        </p:nvSpPr>
        <p:spPr>
          <a:xfrm>
            <a:off x="578498" y="419878"/>
            <a:ext cx="5952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.NET Frwk Client App</a:t>
            </a:r>
          </a:p>
          <a:p>
            <a:pPr algn="ctr"/>
            <a:r>
              <a:rPr lang="en-IN" b="1" dirty="0"/>
              <a:t>Console App, Desktop, Web App, MVC, REST APIs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B348CD-E0D7-D2EF-D3DF-9E292A4A14AF}"/>
              </a:ext>
            </a:extLst>
          </p:cNvPr>
          <p:cNvSpPr/>
          <p:nvPr/>
        </p:nvSpPr>
        <p:spPr>
          <a:xfrm>
            <a:off x="4203440" y="1315616"/>
            <a:ext cx="2519266" cy="467463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90BB9D-FF47-6FDF-E81E-BC3AD3FC8697}"/>
              </a:ext>
            </a:extLst>
          </p:cNvPr>
          <p:cNvSpPr txBox="1"/>
          <p:nvPr/>
        </p:nvSpPr>
        <p:spPr>
          <a:xfrm>
            <a:off x="4338735" y="1576873"/>
            <a:ext cx="219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 Access Layer</a:t>
            </a:r>
            <a:endParaRPr lang="en-US" b="1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BF58EF7D-0B13-0274-5ACC-EB6CC6F5CF2E}"/>
              </a:ext>
            </a:extLst>
          </p:cNvPr>
          <p:cNvSpPr/>
          <p:nvPr/>
        </p:nvSpPr>
        <p:spPr>
          <a:xfrm>
            <a:off x="6722706" y="2845837"/>
            <a:ext cx="2785188" cy="6904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Read/Write Ops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CA73D3-54B2-4E90-0FD0-A969FA0B410D}"/>
              </a:ext>
            </a:extLst>
          </p:cNvPr>
          <p:cNvSpPr/>
          <p:nvPr/>
        </p:nvSpPr>
        <p:spPr>
          <a:xfrm>
            <a:off x="4450702" y="2407298"/>
            <a:ext cx="2015412" cy="67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Connection Object</a:t>
            </a:r>
          </a:p>
          <a:p>
            <a:pPr algn="ctr"/>
            <a:r>
              <a:rPr lang="en-IN" b="1" dirty="0"/>
              <a:t>Open and Close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F4E452-06A6-8CC2-52F1-914C5CDFC019}"/>
              </a:ext>
            </a:extLst>
          </p:cNvPr>
          <p:cNvSpPr/>
          <p:nvPr/>
        </p:nvSpPr>
        <p:spPr>
          <a:xfrm>
            <a:off x="4427376" y="3383902"/>
            <a:ext cx="2015412" cy="2046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Command Object</a:t>
            </a:r>
          </a:p>
          <a:p>
            <a:pPr algn="ctr"/>
            <a:r>
              <a:rPr lang="en-IN" b="1" dirty="0"/>
              <a:t>Read/Write using Queries and SPs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EFC97-B898-1BD6-4D63-C3979E8BBE98}"/>
              </a:ext>
            </a:extLst>
          </p:cNvPr>
          <p:cNvSpPr/>
          <p:nvPr/>
        </p:nvSpPr>
        <p:spPr>
          <a:xfrm>
            <a:off x="503853" y="4581331"/>
            <a:ext cx="3415004" cy="1719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 Transmission Object aka Entity Object aka Value Objects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They are classes having public properties those mapped with Table Columns</a:t>
            </a:r>
            <a:endParaRPr lang="en-US" b="1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474AC51-7E8C-20E8-1150-C2C2C254DA38}"/>
              </a:ext>
            </a:extLst>
          </p:cNvPr>
          <p:cNvCxnSpPr>
            <a:cxnSpLocks/>
            <a:stCxn id="3" idx="1"/>
            <a:endCxn id="11" idx="2"/>
          </p:cNvCxnSpPr>
          <p:nvPr/>
        </p:nvCxnSpPr>
        <p:spPr>
          <a:xfrm rot="10800000" flipV="1">
            <a:off x="2211356" y="4593476"/>
            <a:ext cx="7462417" cy="1707205"/>
          </a:xfrm>
          <a:prstGeom prst="bentConnector4">
            <a:avLst>
              <a:gd name="adj1" fmla="val 38559"/>
              <a:gd name="adj2" fmla="val 11339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497352D-6991-26DB-C24B-2F54AA322539}"/>
              </a:ext>
            </a:extLst>
          </p:cNvPr>
          <p:cNvSpPr/>
          <p:nvPr/>
        </p:nvSpPr>
        <p:spPr>
          <a:xfrm>
            <a:off x="494522" y="5227662"/>
            <a:ext cx="3429000" cy="839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B64790-78F0-4547-4C83-B54933626261}"/>
              </a:ext>
            </a:extLst>
          </p:cNvPr>
          <p:cNvSpPr txBox="1"/>
          <p:nvPr/>
        </p:nvSpPr>
        <p:spPr>
          <a:xfrm>
            <a:off x="7604449" y="5542384"/>
            <a:ext cx="3890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$”Insert into Dept Values({PUBLIC -PROPERTY-OF-ENTITY-CLASS},{},{})”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1557E29-B3E5-3CFC-3E7D-2CD2DE75527C}"/>
              </a:ext>
            </a:extLst>
          </p:cNvPr>
          <p:cNvCxnSpPr>
            <a:stCxn id="11" idx="0"/>
            <a:endCxn id="10" idx="1"/>
          </p:cNvCxnSpPr>
          <p:nvPr/>
        </p:nvCxnSpPr>
        <p:spPr>
          <a:xfrm rot="5400000" flipH="1" flipV="1">
            <a:off x="3232279" y="3386235"/>
            <a:ext cx="174172" cy="2216021"/>
          </a:xfrm>
          <a:prstGeom prst="bentConnector2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DBE257D-3072-B4E6-EEA8-F467A30449F9}"/>
              </a:ext>
            </a:extLst>
          </p:cNvPr>
          <p:cNvSpPr/>
          <p:nvPr/>
        </p:nvSpPr>
        <p:spPr>
          <a:xfrm>
            <a:off x="510852" y="1511559"/>
            <a:ext cx="3018452" cy="26461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The Client Application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r>
              <a:rPr lang="en-IN" b="1" dirty="0"/>
              <a:t>Console App, Desktop, Web App, MVC, REST APIs</a:t>
            </a:r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4272E8E3-A53F-E23F-F193-846D331087C9}"/>
              </a:ext>
            </a:extLst>
          </p:cNvPr>
          <p:cNvSpPr/>
          <p:nvPr/>
        </p:nvSpPr>
        <p:spPr>
          <a:xfrm>
            <a:off x="3512974" y="2677886"/>
            <a:ext cx="690466" cy="289249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A123F56B-EDE5-9636-25FB-0FACD87BF199}"/>
              </a:ext>
            </a:extLst>
          </p:cNvPr>
          <p:cNvSpPr/>
          <p:nvPr/>
        </p:nvSpPr>
        <p:spPr>
          <a:xfrm>
            <a:off x="1427584" y="4169896"/>
            <a:ext cx="240002" cy="41143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2F7374-A9BD-2BA4-6BB4-CD9693AF79EE}"/>
              </a:ext>
            </a:extLst>
          </p:cNvPr>
          <p:cNvSpPr txBox="1"/>
          <p:nvPr/>
        </p:nvSpPr>
        <p:spPr>
          <a:xfrm>
            <a:off x="7940351" y="335903"/>
            <a:ext cx="3844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General Application Layers for Data Access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3964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1CDA33BE-3A8F-2A71-1532-252717DD300C}"/>
              </a:ext>
            </a:extLst>
          </p:cNvPr>
          <p:cNvSpPr/>
          <p:nvPr/>
        </p:nvSpPr>
        <p:spPr>
          <a:xfrm>
            <a:off x="9507894" y="2127380"/>
            <a:ext cx="2407298" cy="18474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Database with tables</a:t>
            </a:r>
            <a:endParaRPr lang="en-US" b="1" dirty="0"/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A704CD0A-CE1A-E53F-BE00-8645D54C1E4D}"/>
              </a:ext>
            </a:extLst>
          </p:cNvPr>
          <p:cNvSpPr/>
          <p:nvPr/>
        </p:nvSpPr>
        <p:spPr>
          <a:xfrm>
            <a:off x="4917233" y="783771"/>
            <a:ext cx="3041779" cy="4683968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Dynamic Link Library Project (a DLL) Project that will have the Connection and Data Access Code</a:t>
            </a:r>
            <a:endParaRPr lang="en-US" b="1" dirty="0"/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F78C6DBA-DA1C-2FDB-432F-ABA2CB2951E8}"/>
              </a:ext>
            </a:extLst>
          </p:cNvPr>
          <p:cNvSpPr/>
          <p:nvPr/>
        </p:nvSpPr>
        <p:spPr>
          <a:xfrm>
            <a:off x="7959012" y="2864498"/>
            <a:ext cx="1548882" cy="475861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8DAD41A4-42B5-E555-5871-F2D9F9568717}"/>
              </a:ext>
            </a:extLst>
          </p:cNvPr>
          <p:cNvSpPr/>
          <p:nvPr/>
        </p:nvSpPr>
        <p:spPr>
          <a:xfrm>
            <a:off x="272145" y="783771"/>
            <a:ext cx="3041779" cy="4683968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The Client Application</a:t>
            </a:r>
          </a:p>
          <a:p>
            <a:pPr algn="ctr"/>
            <a:r>
              <a:rPr lang="en-IN" b="1" dirty="0">
                <a:solidFill>
                  <a:schemeClr val="bg1"/>
                </a:solidFill>
              </a:rPr>
              <a:t>The Exe App (Console and Desktop App) and DLL for ASP.NET Web Forms, MVC and REST APIs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2FAE2B9F-3FE7-A885-BCE3-AB6FA005CCEF}"/>
              </a:ext>
            </a:extLst>
          </p:cNvPr>
          <p:cNvSpPr/>
          <p:nvPr/>
        </p:nvSpPr>
        <p:spPr>
          <a:xfrm>
            <a:off x="3313923" y="2897155"/>
            <a:ext cx="1603309" cy="475861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B4E9A8-5C61-076E-5A01-A86C28C472D5}"/>
              </a:ext>
            </a:extLst>
          </p:cNvPr>
          <p:cNvSpPr/>
          <p:nvPr/>
        </p:nvSpPr>
        <p:spPr>
          <a:xfrm>
            <a:off x="272145" y="5747657"/>
            <a:ext cx="7686867" cy="7744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 DLL Project that contains Entity Classes those are mapped with Database Tables</a:t>
            </a:r>
            <a:endParaRPr lang="en-US" b="1" dirty="0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1DA9D301-058B-4B80-1DD3-CFB45E47A6BF}"/>
              </a:ext>
            </a:extLst>
          </p:cNvPr>
          <p:cNvSpPr/>
          <p:nvPr/>
        </p:nvSpPr>
        <p:spPr>
          <a:xfrm>
            <a:off x="6096000" y="5187820"/>
            <a:ext cx="454090" cy="643813"/>
          </a:xfrm>
          <a:prstGeom prst="upArrow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CC930F55-47A4-082F-F9F6-5EF40751C5BC}"/>
              </a:ext>
            </a:extLst>
          </p:cNvPr>
          <p:cNvSpPr/>
          <p:nvPr/>
        </p:nvSpPr>
        <p:spPr>
          <a:xfrm>
            <a:off x="1475016" y="5209592"/>
            <a:ext cx="454090" cy="643813"/>
          </a:xfrm>
          <a:prstGeom prst="upArrow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D25990-105B-CE64-F80D-2429BBCAF6EE}"/>
              </a:ext>
            </a:extLst>
          </p:cNvPr>
          <p:cNvSpPr txBox="1"/>
          <p:nvPr/>
        </p:nvSpPr>
        <p:spPr>
          <a:xfrm>
            <a:off x="7940351" y="335903"/>
            <a:ext cx="3844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General Application Layers for Data Access with Project Types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073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54C5CA-FAEB-9FD1-CDF3-B5767A0E209E}"/>
              </a:ext>
            </a:extLst>
          </p:cNvPr>
          <p:cNvSpPr/>
          <p:nvPr/>
        </p:nvSpPr>
        <p:spPr>
          <a:xfrm>
            <a:off x="233265" y="429208"/>
            <a:ext cx="1296955" cy="62608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r>
              <a:rPr lang="en-IN" b="1" dirty="0"/>
              <a:t>Client</a:t>
            </a:r>
          </a:p>
          <a:p>
            <a:pPr algn="ctr"/>
            <a:r>
              <a:rPr lang="en-US" b="1" dirty="0"/>
              <a:t>Application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708AA8A9-2509-DF88-E384-13BD66D21D21}"/>
              </a:ext>
            </a:extLst>
          </p:cNvPr>
          <p:cNvSpPr/>
          <p:nvPr/>
        </p:nvSpPr>
        <p:spPr>
          <a:xfrm>
            <a:off x="10279226" y="279919"/>
            <a:ext cx="1838131" cy="64847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Database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AC9201-E68E-4BF5-E786-0757AE97E6F2}"/>
              </a:ext>
            </a:extLst>
          </p:cNvPr>
          <p:cNvSpPr/>
          <p:nvPr/>
        </p:nvSpPr>
        <p:spPr>
          <a:xfrm>
            <a:off x="5159829" y="0"/>
            <a:ext cx="3172408" cy="57756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B9563-C884-439D-B58B-604811B8071D}"/>
              </a:ext>
            </a:extLst>
          </p:cNvPr>
          <p:cNvSpPr txBox="1"/>
          <p:nvPr/>
        </p:nvSpPr>
        <p:spPr>
          <a:xfrm>
            <a:off x="5290457" y="139959"/>
            <a:ext cx="256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DataAdapter</a:t>
            </a:r>
            <a:endParaRPr 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92A1E8E-3A6C-6A07-C20A-987CD0A62422}"/>
              </a:ext>
            </a:extLst>
          </p:cNvPr>
          <p:cNvSpPr/>
          <p:nvPr/>
        </p:nvSpPr>
        <p:spPr>
          <a:xfrm>
            <a:off x="1530220" y="509291"/>
            <a:ext cx="3629609" cy="918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1. Connection Infor and Plain Select Statement to Adapter</a:t>
            </a:r>
            <a:endParaRPr 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D25882-A779-E030-F949-FD7FC112E5C2}"/>
              </a:ext>
            </a:extLst>
          </p:cNvPr>
          <p:cNvSpPr txBox="1"/>
          <p:nvPr/>
        </p:nvSpPr>
        <p:spPr>
          <a:xfrm>
            <a:off x="1841240" y="124291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* from Table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1C8DAB-A761-A5B2-480F-BEF0CA4CA1FF}"/>
              </a:ext>
            </a:extLst>
          </p:cNvPr>
          <p:cNvSpPr/>
          <p:nvPr/>
        </p:nvSpPr>
        <p:spPr>
          <a:xfrm>
            <a:off x="5290457" y="636428"/>
            <a:ext cx="2911151" cy="7091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2. Generate ‘</a:t>
            </a:r>
            <a:r>
              <a:rPr lang="en-IN" b="1" dirty="0" err="1"/>
              <a:t>SelectCommand</a:t>
            </a:r>
            <a:r>
              <a:rPr lang="en-IN" b="1" dirty="0"/>
              <a:t>’</a:t>
            </a:r>
            <a:endParaRPr lang="en-US" b="1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344E383-1293-55E6-C392-E66D04B11C01}"/>
              </a:ext>
            </a:extLst>
          </p:cNvPr>
          <p:cNvSpPr/>
          <p:nvPr/>
        </p:nvSpPr>
        <p:spPr>
          <a:xfrm>
            <a:off x="8332237" y="849086"/>
            <a:ext cx="1946989" cy="709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3. Connect to DB</a:t>
            </a:r>
            <a:endParaRPr lang="en-US" b="1" dirty="0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466311AA-3FE2-BF83-7F40-642EB28F8BA3}"/>
              </a:ext>
            </a:extLst>
          </p:cNvPr>
          <p:cNvSpPr/>
          <p:nvPr/>
        </p:nvSpPr>
        <p:spPr>
          <a:xfrm>
            <a:off x="8332237" y="1940767"/>
            <a:ext cx="1946989" cy="7091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4. Return all Records of table</a:t>
            </a:r>
            <a:endParaRPr lang="en-US" sz="14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80BF1B-29DB-46CD-3EA4-062A794478A6}"/>
              </a:ext>
            </a:extLst>
          </p:cNvPr>
          <p:cNvSpPr/>
          <p:nvPr/>
        </p:nvSpPr>
        <p:spPr>
          <a:xfrm>
            <a:off x="5290456" y="1940767"/>
            <a:ext cx="2911151" cy="7091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5. Generate ‘</a:t>
            </a:r>
            <a:r>
              <a:rPr lang="en-IN" b="1" dirty="0" err="1"/>
              <a:t>InsertCommand</a:t>
            </a:r>
            <a:r>
              <a:rPr lang="en-IN" b="1" dirty="0"/>
              <a:t>’</a:t>
            </a:r>
            <a:endParaRPr lang="en-US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48DC370-E6AD-B7DF-C440-40CDAE76737F}"/>
              </a:ext>
            </a:extLst>
          </p:cNvPr>
          <p:cNvSpPr/>
          <p:nvPr/>
        </p:nvSpPr>
        <p:spPr>
          <a:xfrm>
            <a:off x="5290456" y="2850502"/>
            <a:ext cx="2911151" cy="7091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5. Generate ‘</a:t>
            </a:r>
            <a:r>
              <a:rPr lang="en-IN" b="1" dirty="0" err="1"/>
              <a:t>UpdateCommand</a:t>
            </a:r>
            <a:r>
              <a:rPr lang="en-IN" b="1" dirty="0"/>
              <a:t>’</a:t>
            </a:r>
            <a:endParaRPr lang="en-US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672BA8-51F3-4FCF-E1ED-C6A1DDC25839}"/>
              </a:ext>
            </a:extLst>
          </p:cNvPr>
          <p:cNvSpPr/>
          <p:nvPr/>
        </p:nvSpPr>
        <p:spPr>
          <a:xfrm>
            <a:off x="5290456" y="3726806"/>
            <a:ext cx="2911151" cy="7091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5. Generate ‘</a:t>
            </a:r>
            <a:r>
              <a:rPr lang="en-IN" b="1" dirty="0" err="1"/>
              <a:t>DeleteCommand</a:t>
            </a:r>
            <a:r>
              <a:rPr lang="en-IN" b="1" dirty="0"/>
              <a:t>’</a:t>
            </a:r>
            <a:endParaRPr lang="en-US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583F20-7437-197D-13A6-AC7855BF2E86}"/>
              </a:ext>
            </a:extLst>
          </p:cNvPr>
          <p:cNvSpPr/>
          <p:nvPr/>
        </p:nvSpPr>
        <p:spPr>
          <a:xfrm>
            <a:off x="1412032" y="2345877"/>
            <a:ext cx="3172408" cy="1632858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8D772A-280E-CA84-8F83-AD9C6019CC8D}"/>
              </a:ext>
            </a:extLst>
          </p:cNvPr>
          <p:cNvSpPr txBox="1"/>
          <p:nvPr/>
        </p:nvSpPr>
        <p:spPr>
          <a:xfrm>
            <a:off x="1922106" y="2453951"/>
            <a:ext cx="244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6. Fill Data Into DataSet</a:t>
            </a:r>
            <a:endParaRPr lang="en-US" b="1" dirty="0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61B8398C-4105-6615-74A7-9D54514E383A}"/>
              </a:ext>
            </a:extLst>
          </p:cNvPr>
          <p:cNvSpPr/>
          <p:nvPr/>
        </p:nvSpPr>
        <p:spPr>
          <a:xfrm>
            <a:off x="4584440" y="2850502"/>
            <a:ext cx="575386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42AC3271-14DD-37F1-2837-AD8E9EECA093}"/>
              </a:ext>
            </a:extLst>
          </p:cNvPr>
          <p:cNvSpPr/>
          <p:nvPr/>
        </p:nvSpPr>
        <p:spPr>
          <a:xfrm>
            <a:off x="1754155" y="3066650"/>
            <a:ext cx="2612572" cy="7589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DataSet, Client-App Memory DB</a:t>
            </a:r>
            <a:endParaRPr lang="en-US" sz="16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312A18-2D70-AFD3-EC7F-C4FD9F40034C}"/>
              </a:ext>
            </a:extLst>
          </p:cNvPr>
          <p:cNvSpPr/>
          <p:nvPr/>
        </p:nvSpPr>
        <p:spPr>
          <a:xfrm rot="2890388">
            <a:off x="9399494" y="839011"/>
            <a:ext cx="358096" cy="5441234"/>
          </a:xfrm>
          <a:custGeom>
            <a:avLst/>
            <a:gdLst>
              <a:gd name="connsiteX0" fmla="*/ 0 w 358096"/>
              <a:gd name="connsiteY0" fmla="*/ 0 h 5441234"/>
              <a:gd name="connsiteX1" fmla="*/ 358096 w 358096"/>
              <a:gd name="connsiteY1" fmla="*/ 0 h 5441234"/>
              <a:gd name="connsiteX2" fmla="*/ 358096 w 358096"/>
              <a:gd name="connsiteY2" fmla="*/ 5441234 h 5441234"/>
              <a:gd name="connsiteX3" fmla="*/ 0 w 358096"/>
              <a:gd name="connsiteY3" fmla="*/ 5441234 h 5441234"/>
              <a:gd name="connsiteX4" fmla="*/ 0 w 358096"/>
              <a:gd name="connsiteY4" fmla="*/ 0 h 5441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096" h="5441234" fill="none" extrusionOk="0">
                <a:moveTo>
                  <a:pt x="0" y="0"/>
                </a:moveTo>
                <a:cubicBezTo>
                  <a:pt x="74592" y="5416"/>
                  <a:pt x="197705" y="-19409"/>
                  <a:pt x="358096" y="0"/>
                </a:cubicBezTo>
                <a:cubicBezTo>
                  <a:pt x="284325" y="1909760"/>
                  <a:pt x="202213" y="3562735"/>
                  <a:pt x="358096" y="5441234"/>
                </a:cubicBezTo>
                <a:cubicBezTo>
                  <a:pt x="244892" y="5461800"/>
                  <a:pt x="133211" y="5443306"/>
                  <a:pt x="0" y="5441234"/>
                </a:cubicBezTo>
                <a:cubicBezTo>
                  <a:pt x="152408" y="3617582"/>
                  <a:pt x="73868" y="1113094"/>
                  <a:pt x="0" y="0"/>
                </a:cubicBezTo>
                <a:close/>
              </a:path>
              <a:path w="358096" h="5441234" stroke="0" extrusionOk="0">
                <a:moveTo>
                  <a:pt x="0" y="0"/>
                </a:moveTo>
                <a:cubicBezTo>
                  <a:pt x="127060" y="10856"/>
                  <a:pt x="241845" y="-26470"/>
                  <a:pt x="358096" y="0"/>
                </a:cubicBezTo>
                <a:cubicBezTo>
                  <a:pt x="418809" y="1899236"/>
                  <a:pt x="297024" y="3909138"/>
                  <a:pt x="358096" y="5441234"/>
                </a:cubicBezTo>
                <a:cubicBezTo>
                  <a:pt x="299539" y="5456149"/>
                  <a:pt x="144435" y="5457551"/>
                  <a:pt x="0" y="5441234"/>
                </a:cubicBezTo>
                <a:cubicBezTo>
                  <a:pt x="-24452" y="2821334"/>
                  <a:pt x="-67663" y="1163674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7.Di</a:t>
            </a:r>
          </a:p>
          <a:p>
            <a:pPr algn="ctr"/>
            <a:r>
              <a:rPr lang="en-IN" b="1" dirty="0" err="1"/>
              <a:t>sconnection</a:t>
            </a:r>
            <a:endParaRPr lang="en-US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D4C98A2-3251-F5EF-495C-62C064B20FC1}"/>
              </a:ext>
            </a:extLst>
          </p:cNvPr>
          <p:cNvCxnSpPr>
            <a:endCxn id="14" idx="2"/>
          </p:cNvCxnSpPr>
          <p:nvPr/>
        </p:nvCxnSpPr>
        <p:spPr>
          <a:xfrm flipV="1">
            <a:off x="1412032" y="3978735"/>
            <a:ext cx="1586204" cy="583934"/>
          </a:xfrm>
          <a:prstGeom prst="bentConnector2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98253E6-4497-4769-4C02-54DE0466BF3B}"/>
              </a:ext>
            </a:extLst>
          </p:cNvPr>
          <p:cNvSpPr txBox="1"/>
          <p:nvPr/>
        </p:nvSpPr>
        <p:spPr>
          <a:xfrm>
            <a:off x="2180252" y="3946159"/>
            <a:ext cx="1791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7. Client Perform Insert, Update and Delete on Dataset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6EBDA35-325D-0491-4278-9F08FB707E6F}"/>
              </a:ext>
            </a:extLst>
          </p:cNvPr>
          <p:cNvSpPr/>
          <p:nvPr/>
        </p:nvSpPr>
        <p:spPr>
          <a:xfrm>
            <a:off x="1922106" y="5486400"/>
            <a:ext cx="2662334" cy="12929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8. Client Uses SqlCommandBuilder that uses Adapter for Connection and Executing Command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Arrow: Bent 24">
            <a:extLst>
              <a:ext uri="{FF2B5EF4-FFF2-40B4-BE49-F238E27FC236}">
                <a16:creationId xmlns:a16="http://schemas.microsoft.com/office/drawing/2014/main" id="{0ED3EFA0-1040-1DA6-2E26-E738725C428C}"/>
              </a:ext>
            </a:extLst>
          </p:cNvPr>
          <p:cNvSpPr/>
          <p:nvPr/>
        </p:nvSpPr>
        <p:spPr>
          <a:xfrm rot="16200000" flipH="1">
            <a:off x="4196639" y="4524375"/>
            <a:ext cx="737120" cy="118693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68FA85E-E791-475F-0048-C8B6BA93558A}"/>
              </a:ext>
            </a:extLst>
          </p:cNvPr>
          <p:cNvSpPr/>
          <p:nvPr/>
        </p:nvSpPr>
        <p:spPr>
          <a:xfrm>
            <a:off x="1530220" y="6070334"/>
            <a:ext cx="391886" cy="278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9CE3DA5-ED42-753F-E95B-20A7EC971DCD}"/>
              </a:ext>
            </a:extLst>
          </p:cNvPr>
          <p:cNvSpPr/>
          <p:nvPr/>
        </p:nvSpPr>
        <p:spPr>
          <a:xfrm>
            <a:off x="4584440" y="5962261"/>
            <a:ext cx="5694786" cy="615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9. Connect Back to Db Server and Perform Update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5520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ABF72A8-6190-ABD9-76D8-32ACA572AE2A}"/>
              </a:ext>
            </a:extLst>
          </p:cNvPr>
          <p:cNvSpPr/>
          <p:nvPr/>
        </p:nvSpPr>
        <p:spPr>
          <a:xfrm>
            <a:off x="783771" y="475861"/>
            <a:ext cx="10692882" cy="6382139"/>
          </a:xfrm>
          <a:prstGeom prst="can">
            <a:avLst>
              <a:gd name="adj" fmla="val 657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490876F8-03E4-292B-9737-DF5D4335E815}"/>
              </a:ext>
            </a:extLst>
          </p:cNvPr>
          <p:cNvSpPr/>
          <p:nvPr/>
        </p:nvSpPr>
        <p:spPr>
          <a:xfrm>
            <a:off x="783771" y="3620278"/>
            <a:ext cx="10692882" cy="1306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D85376-1EF6-523E-45F7-BA79C57B6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462432"/>
              </p:ext>
            </p:extLst>
          </p:nvPr>
        </p:nvGraphicFramePr>
        <p:xfrm>
          <a:off x="1080278" y="1334311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567063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519181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731791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170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Orig_DeptNo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Orig_DeptName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Orig_Location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Orig_Capacity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4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36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67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96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Dcdd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50182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ACE562-A120-0C07-999F-A422A32ACFC1}"/>
              </a:ext>
            </a:extLst>
          </p:cNvPr>
          <p:cNvSpPr txBox="1"/>
          <p:nvPr/>
        </p:nvSpPr>
        <p:spPr>
          <a:xfrm>
            <a:off x="1819468" y="933061"/>
            <a:ext cx="848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 received from Database Server using Adapter that is filled into DataSet</a:t>
            </a:r>
            <a:endParaRPr lang="en-US" b="1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1413F06-3177-03BE-D80E-84CF2DE4F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046943"/>
              </p:ext>
            </p:extLst>
          </p:nvPr>
        </p:nvGraphicFramePr>
        <p:xfrm>
          <a:off x="986971" y="426139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907232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33138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192515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79548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DeptNo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DeptName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Capacity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5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Dcdd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9252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E7A275F-8227-0398-6B2C-D555704D3787}"/>
              </a:ext>
            </a:extLst>
          </p:cNvPr>
          <p:cNvSpPr txBox="1"/>
          <p:nvPr/>
        </p:nvSpPr>
        <p:spPr>
          <a:xfrm>
            <a:off x="9535886" y="3881535"/>
            <a:ext cx="1872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Diffgram: All Operations performed by Client into DataSet but not yet Updated to Database</a:t>
            </a:r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6E04720-F18C-AE99-5028-117A29DFFA48}"/>
              </a:ext>
            </a:extLst>
          </p:cNvPr>
          <p:cNvCxnSpPr/>
          <p:nvPr/>
        </p:nvCxnSpPr>
        <p:spPr>
          <a:xfrm rot="5400000">
            <a:off x="4120729" y="3343587"/>
            <a:ext cx="1443719" cy="391886"/>
          </a:xfrm>
          <a:prstGeom prst="bentConnector3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4999B0-ECD1-9B88-8A76-11DC8B3261C3}"/>
              </a:ext>
            </a:extLst>
          </p:cNvPr>
          <p:cNvSpPr txBox="1"/>
          <p:nvPr/>
        </p:nvSpPr>
        <p:spPr>
          <a:xfrm>
            <a:off x="4833257" y="3750906"/>
            <a:ext cx="218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NewRow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7A46052-9207-AD28-C43A-4C358CBF5A6D}"/>
              </a:ext>
            </a:extLst>
          </p:cNvPr>
          <p:cNvCxnSpPr/>
          <p:nvPr/>
        </p:nvCxnSpPr>
        <p:spPr>
          <a:xfrm rot="16200000" flipV="1">
            <a:off x="1769414" y="3362246"/>
            <a:ext cx="1443720" cy="354566"/>
          </a:xfrm>
          <a:prstGeom prst="bentConnector3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30199F-4454-78FB-D713-A09300A1DDD9}"/>
              </a:ext>
            </a:extLst>
          </p:cNvPr>
          <p:cNvSpPr txBox="1"/>
          <p:nvPr/>
        </p:nvSpPr>
        <p:spPr>
          <a:xfrm>
            <a:off x="986971" y="3892058"/>
            <a:ext cx="26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Set Row as a Part of Rows</a:t>
            </a:r>
            <a:endParaRPr lang="en-US" dirty="0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F9B8D346-CEE5-C152-EE24-65D0BF1C3F2F}"/>
              </a:ext>
            </a:extLst>
          </p:cNvPr>
          <p:cNvSpPr/>
          <p:nvPr/>
        </p:nvSpPr>
        <p:spPr>
          <a:xfrm>
            <a:off x="5980403" y="3848878"/>
            <a:ext cx="1408923" cy="1306285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11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B671B2-2757-F1AE-182F-FF975427E136}"/>
              </a:ext>
            </a:extLst>
          </p:cNvPr>
          <p:cNvSpPr/>
          <p:nvPr/>
        </p:nvSpPr>
        <p:spPr>
          <a:xfrm>
            <a:off x="6503437" y="6120881"/>
            <a:ext cx="4404049" cy="63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Operating System Windows / Linux / Unix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497FE4-BCEB-B830-5CCA-B7233E852D73}"/>
              </a:ext>
            </a:extLst>
          </p:cNvPr>
          <p:cNvSpPr/>
          <p:nvPr/>
        </p:nvSpPr>
        <p:spPr>
          <a:xfrm>
            <a:off x="6096000" y="270588"/>
            <a:ext cx="5119396" cy="5747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F714E0-2B59-9BBD-0EBF-C3696AA56321}"/>
              </a:ext>
            </a:extLst>
          </p:cNvPr>
          <p:cNvSpPr txBox="1"/>
          <p:nvPr/>
        </p:nvSpPr>
        <p:spPr>
          <a:xfrm>
            <a:off x="6335486" y="438539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Web Server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CCC47C-87B2-723F-26E1-4EFC4F5766A9}"/>
              </a:ext>
            </a:extLst>
          </p:cNvPr>
          <p:cNvSpPr/>
          <p:nvPr/>
        </p:nvSpPr>
        <p:spPr>
          <a:xfrm>
            <a:off x="6096000" y="989045"/>
            <a:ext cx="5119396" cy="694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Interface to Accept HTTP Requests aka Interceptor</a:t>
            </a:r>
            <a:endParaRPr 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EC81598-7584-D21F-9357-56F67A78A2B4}"/>
              </a:ext>
            </a:extLst>
          </p:cNvPr>
          <p:cNvSpPr/>
          <p:nvPr/>
        </p:nvSpPr>
        <p:spPr>
          <a:xfrm>
            <a:off x="205273" y="727788"/>
            <a:ext cx="5890727" cy="755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HTTP Request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DE612-1F01-FE4C-2A0F-7A686D151377}"/>
              </a:ext>
            </a:extLst>
          </p:cNvPr>
          <p:cNvSpPr/>
          <p:nvPr/>
        </p:nvSpPr>
        <p:spPr>
          <a:xfrm>
            <a:off x="6096000" y="2071396"/>
            <a:ext cx="5119396" cy="17168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Web Application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Static Web Pages e.g. HTML + JAVASCRIPT + CSS 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Server-Side Web Application Framework Logic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ASP.NET, JAVA + JSP, PHP, Node + Express + HTML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FC10AE-2E54-1CEF-8405-32010DC35794}"/>
              </a:ext>
            </a:extLst>
          </p:cNvPr>
          <p:cNvSpPr/>
          <p:nvPr/>
        </p:nvSpPr>
        <p:spPr>
          <a:xfrm>
            <a:off x="6096000" y="4236098"/>
            <a:ext cx="5119396" cy="105435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Web Application Framework Runtime</a:t>
            </a:r>
          </a:p>
          <a:p>
            <a:pPr algn="ctr"/>
            <a:r>
              <a:rPr lang="en-IN" b="1" dirty="0"/>
              <a:t>.NET , JVM, Node.js Runtime, etc.</a:t>
            </a:r>
            <a:endParaRPr lang="en-US" b="1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0C7F97ED-74A1-383C-BB82-28F6EB27D3BF}"/>
              </a:ext>
            </a:extLst>
          </p:cNvPr>
          <p:cNvSpPr/>
          <p:nvPr/>
        </p:nvSpPr>
        <p:spPr>
          <a:xfrm>
            <a:off x="10263673" y="1664741"/>
            <a:ext cx="391886" cy="406655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3503285-4743-30A3-0646-6A4A2801DC2A}"/>
              </a:ext>
            </a:extLst>
          </p:cNvPr>
          <p:cNvSpPr/>
          <p:nvPr/>
        </p:nvSpPr>
        <p:spPr>
          <a:xfrm>
            <a:off x="10263673" y="3788229"/>
            <a:ext cx="391886" cy="406655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F573862-DF72-46A9-880A-417AE70AE88E}"/>
              </a:ext>
            </a:extLst>
          </p:cNvPr>
          <p:cNvSpPr/>
          <p:nvPr/>
        </p:nvSpPr>
        <p:spPr>
          <a:xfrm rot="10800000">
            <a:off x="6926424" y="3788228"/>
            <a:ext cx="391886" cy="406655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306951F-970C-3E4B-EE6D-205247E69E65}"/>
              </a:ext>
            </a:extLst>
          </p:cNvPr>
          <p:cNvSpPr/>
          <p:nvPr/>
        </p:nvSpPr>
        <p:spPr>
          <a:xfrm rot="10800000">
            <a:off x="6926424" y="1623527"/>
            <a:ext cx="391886" cy="406655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4B217E01-D14D-503E-CB07-B39C1F79ABBF}"/>
              </a:ext>
            </a:extLst>
          </p:cNvPr>
          <p:cNvSpPr/>
          <p:nvPr/>
        </p:nvSpPr>
        <p:spPr>
          <a:xfrm>
            <a:off x="298580" y="1683403"/>
            <a:ext cx="5797420" cy="7557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HTTP Response with HTML UI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988C4A-00C3-DC71-3580-E51A0EC2B644}"/>
              </a:ext>
            </a:extLst>
          </p:cNvPr>
          <p:cNvSpPr txBox="1"/>
          <p:nvPr/>
        </p:nvSpPr>
        <p:spPr>
          <a:xfrm>
            <a:off x="561393" y="2729203"/>
            <a:ext cx="51193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Web Servers</a:t>
            </a:r>
          </a:p>
          <a:p>
            <a:endParaRPr lang="en-IN" b="1" dirty="0"/>
          </a:p>
          <a:p>
            <a:r>
              <a:rPr lang="en-IN" b="1" dirty="0">
                <a:solidFill>
                  <a:srgbClr val="FF0000"/>
                </a:solidFill>
              </a:rPr>
              <a:t>IIS: By Microsoft</a:t>
            </a:r>
          </a:p>
          <a:p>
            <a:endParaRPr lang="en-IN" b="1" dirty="0"/>
          </a:p>
          <a:p>
            <a:r>
              <a:rPr lang="en-IN" b="1" dirty="0"/>
              <a:t>Apache : Open Source</a:t>
            </a:r>
          </a:p>
          <a:p>
            <a:endParaRPr lang="en-US" b="1" dirty="0"/>
          </a:p>
          <a:p>
            <a:r>
              <a:rPr lang="en-US" b="1" dirty="0"/>
              <a:t>Nginx : Open Source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E9BC5225-6C45-0277-4023-1F6435BDFDA6}"/>
              </a:ext>
            </a:extLst>
          </p:cNvPr>
          <p:cNvSpPr/>
          <p:nvPr/>
        </p:nvSpPr>
        <p:spPr>
          <a:xfrm>
            <a:off x="3029339" y="2729203"/>
            <a:ext cx="335902" cy="2031325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119197E-9F68-9223-7C4A-FD6943A45831}"/>
              </a:ext>
            </a:extLst>
          </p:cNvPr>
          <p:cNvCxnSpPr>
            <a:cxnSpLocks/>
            <a:stCxn id="15" idx="1"/>
            <a:endCxn id="7" idx="1"/>
          </p:cNvCxnSpPr>
          <p:nvPr/>
        </p:nvCxnSpPr>
        <p:spPr>
          <a:xfrm rot="10800000" flipH="1">
            <a:off x="3365240" y="2929814"/>
            <a:ext cx="2730759" cy="815053"/>
          </a:xfrm>
          <a:prstGeom prst="bentConnector5">
            <a:avLst>
              <a:gd name="adj1" fmla="val -8371"/>
              <a:gd name="adj2" fmla="val 152660"/>
              <a:gd name="adj3" fmla="val 623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70CA1E0-7C48-73B3-1C4F-6EC9C4B36F1A}"/>
              </a:ext>
            </a:extLst>
          </p:cNvPr>
          <p:cNvSpPr txBox="1"/>
          <p:nvPr/>
        </p:nvSpPr>
        <p:spPr>
          <a:xfrm>
            <a:off x="298580" y="5075853"/>
            <a:ext cx="5382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Windows Server OS: 2000/2003/2008/2012/2016/2019</a:t>
            </a:r>
          </a:p>
          <a:p>
            <a:endParaRPr lang="en-IN" dirty="0"/>
          </a:p>
          <a:p>
            <a:r>
              <a:rPr lang="en-IN" dirty="0"/>
              <a:t>Desktop OS” Windows XP/ Window Vista / 7 / 8 / 10 / 11</a:t>
            </a:r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1EA58B8-99CE-FC7C-6447-36DE569A55C1}"/>
              </a:ext>
            </a:extLst>
          </p:cNvPr>
          <p:cNvCxnSpPr>
            <a:endCxn id="19" idx="1"/>
          </p:cNvCxnSpPr>
          <p:nvPr/>
        </p:nvCxnSpPr>
        <p:spPr>
          <a:xfrm rot="5400000">
            <a:off x="-612657" y="4428878"/>
            <a:ext cx="2158377" cy="335902"/>
          </a:xfrm>
          <a:prstGeom prst="bentConnector4">
            <a:avLst>
              <a:gd name="adj1" fmla="val 36097"/>
              <a:gd name="adj2" fmla="val 16805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677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17CCC7-5940-756B-A204-CC0A4D83E545}"/>
              </a:ext>
            </a:extLst>
          </p:cNvPr>
          <p:cNvSpPr/>
          <p:nvPr/>
        </p:nvSpPr>
        <p:spPr>
          <a:xfrm>
            <a:off x="2603242" y="6064898"/>
            <a:ext cx="9116008" cy="681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Windows NT Based OS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AFE3FA-3D6A-46A3-27DF-BB692A8066BB}"/>
              </a:ext>
            </a:extLst>
          </p:cNvPr>
          <p:cNvSpPr/>
          <p:nvPr/>
        </p:nvSpPr>
        <p:spPr>
          <a:xfrm>
            <a:off x="8696131" y="3004458"/>
            <a:ext cx="2705877" cy="3051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1E881-93AA-523B-C72D-E481747E0389}"/>
              </a:ext>
            </a:extLst>
          </p:cNvPr>
          <p:cNvSpPr txBox="1"/>
          <p:nvPr/>
        </p:nvSpPr>
        <p:spPr>
          <a:xfrm>
            <a:off x="8845420" y="3068221"/>
            <a:ext cx="240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.NET Framework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9153DE-042D-98C2-7AED-870F8C41CBAF}"/>
              </a:ext>
            </a:extLst>
          </p:cNvPr>
          <p:cNvSpPr/>
          <p:nvPr/>
        </p:nvSpPr>
        <p:spPr>
          <a:xfrm>
            <a:off x="8845420" y="3501316"/>
            <a:ext cx="2407298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CLS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13DFD5-5A3D-15E2-6DAC-A581813AD5DA}"/>
              </a:ext>
            </a:extLst>
          </p:cNvPr>
          <p:cNvSpPr/>
          <p:nvPr/>
        </p:nvSpPr>
        <p:spPr>
          <a:xfrm>
            <a:off x="8845420" y="4055713"/>
            <a:ext cx="2407298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CTS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83B88-90FB-5CBF-BF4F-21442EC768EE}"/>
              </a:ext>
            </a:extLst>
          </p:cNvPr>
          <p:cNvSpPr/>
          <p:nvPr/>
        </p:nvSpPr>
        <p:spPr>
          <a:xfrm>
            <a:off x="8845420" y="4610110"/>
            <a:ext cx="2407298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FCL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5C580C-6A83-C1EF-C574-84ED36D873ED}"/>
              </a:ext>
            </a:extLst>
          </p:cNvPr>
          <p:cNvSpPr/>
          <p:nvPr/>
        </p:nvSpPr>
        <p:spPr>
          <a:xfrm>
            <a:off x="8845420" y="5164507"/>
            <a:ext cx="2407298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CLR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21719B-401F-F6B6-B479-BBB1B83D4F88}"/>
              </a:ext>
            </a:extLst>
          </p:cNvPr>
          <p:cNvSpPr/>
          <p:nvPr/>
        </p:nvSpPr>
        <p:spPr>
          <a:xfrm>
            <a:off x="3125755" y="494522"/>
            <a:ext cx="5085184" cy="55703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4507FC-53D6-2C3A-5591-F00C9C47B93D}"/>
              </a:ext>
            </a:extLst>
          </p:cNvPr>
          <p:cNvSpPr txBox="1"/>
          <p:nvPr/>
        </p:nvSpPr>
        <p:spPr>
          <a:xfrm>
            <a:off x="3495870" y="615820"/>
            <a:ext cx="44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IIS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89CFA8-D374-B19E-3E7E-A8ED2ACB65BA}"/>
              </a:ext>
            </a:extLst>
          </p:cNvPr>
          <p:cNvSpPr/>
          <p:nvPr/>
        </p:nvSpPr>
        <p:spPr>
          <a:xfrm>
            <a:off x="3125755" y="985152"/>
            <a:ext cx="5085184" cy="5357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 Interceptor</a:t>
            </a:r>
          </a:p>
          <a:p>
            <a:pPr algn="ctr"/>
            <a:r>
              <a:rPr lang="en-IN" b="1" dirty="0"/>
              <a:t>Isapi.dll</a:t>
            </a:r>
            <a:endParaRPr lang="en-US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88F609-308B-552D-F5B7-16330D33C999}"/>
              </a:ext>
            </a:extLst>
          </p:cNvPr>
          <p:cNvCxnSpPr>
            <a:cxnSpLocks/>
            <a:stCxn id="14" idx="1"/>
            <a:endCxn id="11" idx="3"/>
          </p:cNvCxnSpPr>
          <p:nvPr/>
        </p:nvCxnSpPr>
        <p:spPr>
          <a:xfrm flipH="1">
            <a:off x="8210939" y="1103816"/>
            <a:ext cx="855306" cy="14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D3449F-6326-0224-4CC5-442BAAC7D224}"/>
              </a:ext>
            </a:extLst>
          </p:cNvPr>
          <p:cNvSpPr txBox="1"/>
          <p:nvPr/>
        </p:nvSpPr>
        <p:spPr>
          <a:xfrm>
            <a:off x="9066245" y="226653"/>
            <a:ext cx="3007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Responsible to Locate the WebSite Hosted on IIS based on the HTTP Request using Handler Mapping. They are available by installing Web Application Framework on IIS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A0CA12A-C5FC-F89C-4F58-921D08358CA9}"/>
              </a:ext>
            </a:extLst>
          </p:cNvPr>
          <p:cNvSpPr/>
          <p:nvPr/>
        </p:nvSpPr>
        <p:spPr>
          <a:xfrm>
            <a:off x="3206621" y="1713311"/>
            <a:ext cx="11321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WebSite 1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092A923-A127-F1EE-CB12-3E43AAA32CEA}"/>
              </a:ext>
            </a:extLst>
          </p:cNvPr>
          <p:cNvSpPr/>
          <p:nvPr/>
        </p:nvSpPr>
        <p:spPr>
          <a:xfrm>
            <a:off x="4491135" y="1713311"/>
            <a:ext cx="11321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WebSite 2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C6098E2-D2E3-DAE7-4C57-89D5B9C58B12}"/>
              </a:ext>
            </a:extLst>
          </p:cNvPr>
          <p:cNvSpPr/>
          <p:nvPr/>
        </p:nvSpPr>
        <p:spPr>
          <a:xfrm>
            <a:off x="5784980" y="1713311"/>
            <a:ext cx="11321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WebSite 3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DB0604D-E563-0DC4-1D17-E5C74A727266}"/>
              </a:ext>
            </a:extLst>
          </p:cNvPr>
          <p:cNvSpPr/>
          <p:nvPr/>
        </p:nvSpPr>
        <p:spPr>
          <a:xfrm>
            <a:off x="6997961" y="1703981"/>
            <a:ext cx="11321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WebSite 4</a:t>
            </a:r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6CBF0FE-179A-BE22-7268-B7ABC5631A02}"/>
              </a:ext>
            </a:extLst>
          </p:cNvPr>
          <p:cNvSpPr/>
          <p:nvPr/>
        </p:nvSpPr>
        <p:spPr>
          <a:xfrm>
            <a:off x="149290" y="709127"/>
            <a:ext cx="2976465" cy="811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http://myserver/website1.com</a:t>
            </a:r>
            <a:endParaRPr lang="en-US" sz="1400" b="1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8F8A8DCB-A23F-D058-4ECC-975326B9F4FE}"/>
              </a:ext>
            </a:extLst>
          </p:cNvPr>
          <p:cNvSpPr/>
          <p:nvPr/>
        </p:nvSpPr>
        <p:spPr>
          <a:xfrm>
            <a:off x="3741576" y="1520890"/>
            <a:ext cx="139959" cy="192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FB9ED1E3-DB07-934C-DB6F-7BDEC969A284}"/>
              </a:ext>
            </a:extLst>
          </p:cNvPr>
          <p:cNvSpPr/>
          <p:nvPr/>
        </p:nvSpPr>
        <p:spPr>
          <a:xfrm>
            <a:off x="5026090" y="1530220"/>
            <a:ext cx="139959" cy="192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7BB568C-B940-CCE5-B4E2-FDF254CB57EF}"/>
              </a:ext>
            </a:extLst>
          </p:cNvPr>
          <p:cNvSpPr/>
          <p:nvPr/>
        </p:nvSpPr>
        <p:spPr>
          <a:xfrm>
            <a:off x="6316824" y="1531981"/>
            <a:ext cx="139959" cy="192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17B6F2EB-588E-1463-AC95-EC656716E746}"/>
              </a:ext>
            </a:extLst>
          </p:cNvPr>
          <p:cNvSpPr/>
          <p:nvPr/>
        </p:nvSpPr>
        <p:spPr>
          <a:xfrm>
            <a:off x="7564018" y="1531981"/>
            <a:ext cx="139959" cy="192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09E6D1-1433-2729-E18E-34F9E544A47D}"/>
              </a:ext>
            </a:extLst>
          </p:cNvPr>
          <p:cNvSpPr/>
          <p:nvPr/>
        </p:nvSpPr>
        <p:spPr>
          <a:xfrm>
            <a:off x="3122645" y="2649893"/>
            <a:ext cx="5085184" cy="267612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AD19A2-4FC9-747E-3DAE-81E7197D65BF}"/>
              </a:ext>
            </a:extLst>
          </p:cNvPr>
          <p:cNvSpPr txBox="1"/>
          <p:nvPr/>
        </p:nvSpPr>
        <p:spPr>
          <a:xfrm>
            <a:off x="3122645" y="2724539"/>
            <a:ext cx="5007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FF00"/>
                </a:solidFill>
              </a:rPr>
              <a:t>ASP.NET Web Site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CEBDD84-3709-7F94-7B77-045AB0F7C739}"/>
              </a:ext>
            </a:extLst>
          </p:cNvPr>
          <p:cNvSpPr/>
          <p:nvPr/>
        </p:nvSpPr>
        <p:spPr>
          <a:xfrm>
            <a:off x="3206621" y="3068221"/>
            <a:ext cx="2578359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.aspx Pages with UI and Logic</a:t>
            </a:r>
            <a:endParaRPr lang="en-US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C559BD0-BCEB-CD3E-54A3-98F822A6DAB5}"/>
              </a:ext>
            </a:extLst>
          </p:cNvPr>
          <p:cNvSpPr/>
          <p:nvPr/>
        </p:nvSpPr>
        <p:spPr>
          <a:xfrm>
            <a:off x="5828523" y="3065500"/>
            <a:ext cx="2335763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Security Configuration</a:t>
            </a:r>
            <a:endParaRPr lang="en-US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AB44ED7-5B4A-7968-CEF2-4707CDBFCBC3}"/>
              </a:ext>
            </a:extLst>
          </p:cNvPr>
          <p:cNvSpPr/>
          <p:nvPr/>
        </p:nvSpPr>
        <p:spPr>
          <a:xfrm>
            <a:off x="3206621" y="3852365"/>
            <a:ext cx="2578359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Session State and Application State for Data Management</a:t>
            </a:r>
            <a:endParaRPr lang="en-US" sz="1400" b="1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11A269A-5A8A-8886-8213-3F2BE2EE7CD8}"/>
              </a:ext>
            </a:extLst>
          </p:cNvPr>
          <p:cNvSpPr/>
          <p:nvPr/>
        </p:nvSpPr>
        <p:spPr>
          <a:xfrm>
            <a:off x="5812974" y="3852364"/>
            <a:ext cx="2317102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Data Cache Management to Cache frequently required Data</a:t>
            </a:r>
            <a:endParaRPr lang="en-US" sz="1400" b="1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7CA8EF1-1660-ECD5-A007-B4383BFA4837}"/>
              </a:ext>
            </a:extLst>
          </p:cNvPr>
          <p:cNvSpPr/>
          <p:nvPr/>
        </p:nvSpPr>
        <p:spPr>
          <a:xfrm>
            <a:off x="3201955" y="4559566"/>
            <a:ext cx="2578359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 Define UI</a:t>
            </a:r>
            <a:endParaRPr lang="en-US" b="1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9942E89-0CB7-9C02-97F6-F97F74B2C466}"/>
              </a:ext>
            </a:extLst>
          </p:cNvPr>
          <p:cNvSpPr/>
          <p:nvPr/>
        </p:nvSpPr>
        <p:spPr>
          <a:xfrm>
            <a:off x="5783426" y="4564709"/>
            <a:ext cx="2346650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Additional Dependencies e.g. Data Access Layer, external DLLs</a:t>
            </a:r>
            <a:endParaRPr lang="en-US" sz="1400" b="1" dirty="0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D6EED178-93AB-5892-B0E6-5B8A2B36E931}"/>
              </a:ext>
            </a:extLst>
          </p:cNvPr>
          <p:cNvSpPr/>
          <p:nvPr/>
        </p:nvSpPr>
        <p:spPr>
          <a:xfrm>
            <a:off x="3702698" y="2403776"/>
            <a:ext cx="178837" cy="315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E8AA63-E747-9A46-7DB1-9D11BEC67284}"/>
              </a:ext>
            </a:extLst>
          </p:cNvPr>
          <p:cNvSpPr/>
          <p:nvPr/>
        </p:nvSpPr>
        <p:spPr>
          <a:xfrm>
            <a:off x="3122645" y="5416433"/>
            <a:ext cx="5085184" cy="4564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ASP.NET Runtime for Handling HTTP Requests and Generate response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53946828-B1C2-E892-F677-1F18D0E396E3}"/>
              </a:ext>
            </a:extLst>
          </p:cNvPr>
          <p:cNvSpPr/>
          <p:nvPr/>
        </p:nvSpPr>
        <p:spPr>
          <a:xfrm>
            <a:off x="3881535" y="5124483"/>
            <a:ext cx="178837" cy="31561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627DAD87-C440-E3A4-BEC7-E5F7BA2310DD}"/>
              </a:ext>
            </a:extLst>
          </p:cNvPr>
          <p:cNvSpPr/>
          <p:nvPr/>
        </p:nvSpPr>
        <p:spPr>
          <a:xfrm>
            <a:off x="8207829" y="5483462"/>
            <a:ext cx="485192" cy="3135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Up 37">
            <a:extLst>
              <a:ext uri="{FF2B5EF4-FFF2-40B4-BE49-F238E27FC236}">
                <a16:creationId xmlns:a16="http://schemas.microsoft.com/office/drawing/2014/main" id="{AC5F4F1B-0510-7C5B-5983-B8F4B3A8BF21}"/>
              </a:ext>
            </a:extLst>
          </p:cNvPr>
          <p:cNvSpPr/>
          <p:nvPr/>
        </p:nvSpPr>
        <p:spPr>
          <a:xfrm>
            <a:off x="3201955" y="2298434"/>
            <a:ext cx="158622" cy="3117999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Left 38">
            <a:extLst>
              <a:ext uri="{FF2B5EF4-FFF2-40B4-BE49-F238E27FC236}">
                <a16:creationId xmlns:a16="http://schemas.microsoft.com/office/drawing/2014/main" id="{96AC2966-0D9C-FDDC-01A3-E08D1E5CAF38}"/>
              </a:ext>
            </a:extLst>
          </p:cNvPr>
          <p:cNvSpPr/>
          <p:nvPr/>
        </p:nvSpPr>
        <p:spPr>
          <a:xfrm>
            <a:off x="149290" y="1595535"/>
            <a:ext cx="2973355" cy="6642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HTTP Response with HTML UI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34081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DC3029-2A70-BE1A-CF1C-2F4D0FC6263A}"/>
              </a:ext>
            </a:extLst>
          </p:cNvPr>
          <p:cNvSpPr/>
          <p:nvPr/>
        </p:nvSpPr>
        <p:spPr>
          <a:xfrm>
            <a:off x="5458408" y="261257"/>
            <a:ext cx="6204857" cy="63354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86E88-B233-EFE6-CEBA-5D9D733FB375}"/>
              </a:ext>
            </a:extLst>
          </p:cNvPr>
          <p:cNvSpPr txBox="1"/>
          <p:nvPr/>
        </p:nvSpPr>
        <p:spPr>
          <a:xfrm>
            <a:off x="5635690" y="429208"/>
            <a:ext cx="580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IIS Web Server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3F969-D96D-589C-F029-AAF303EC0B84}"/>
              </a:ext>
            </a:extLst>
          </p:cNvPr>
          <p:cNvSpPr/>
          <p:nvPr/>
        </p:nvSpPr>
        <p:spPr>
          <a:xfrm>
            <a:off x="5458408" y="961053"/>
            <a:ext cx="6204857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 Interceptor aka isapi.dll for .aspx page extension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F0445D-11C7-5E3F-FB0F-F5EEB9093A11}"/>
              </a:ext>
            </a:extLst>
          </p:cNvPr>
          <p:cNvSpPr/>
          <p:nvPr/>
        </p:nvSpPr>
        <p:spPr>
          <a:xfrm>
            <a:off x="5458408" y="2052735"/>
            <a:ext cx="6204857" cy="31164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8FAF6F-EE99-2E21-F4A1-2FEF2AF6B108}"/>
              </a:ext>
            </a:extLst>
          </p:cNvPr>
          <p:cNvSpPr txBox="1"/>
          <p:nvPr/>
        </p:nvSpPr>
        <p:spPr>
          <a:xfrm>
            <a:off x="5635690" y="2052735"/>
            <a:ext cx="580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FF00"/>
                </a:solidFill>
              </a:rPr>
              <a:t>ASP.NET Web Site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99C5382C-B86A-E63C-BDAB-37160CD730A3}"/>
              </a:ext>
            </a:extLst>
          </p:cNvPr>
          <p:cNvSpPr/>
          <p:nvPr/>
        </p:nvSpPr>
        <p:spPr>
          <a:xfrm>
            <a:off x="5651241" y="2463282"/>
            <a:ext cx="136226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.aspx</a:t>
            </a:r>
            <a:endParaRPr lang="en-US" dirty="0"/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A402B292-279B-4190-0395-C57767FB2C70}"/>
              </a:ext>
            </a:extLst>
          </p:cNvPr>
          <p:cNvSpPr/>
          <p:nvPr/>
        </p:nvSpPr>
        <p:spPr>
          <a:xfrm>
            <a:off x="7845489" y="2463282"/>
            <a:ext cx="136226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.aspx</a:t>
            </a:r>
            <a:endParaRPr lang="en-US" dirty="0"/>
          </a:p>
        </p:txBody>
      </p:sp>
      <p:sp>
        <p:nvSpPr>
          <p:cNvPr id="9" name="Flowchart: Multidocument 8">
            <a:extLst>
              <a:ext uri="{FF2B5EF4-FFF2-40B4-BE49-F238E27FC236}">
                <a16:creationId xmlns:a16="http://schemas.microsoft.com/office/drawing/2014/main" id="{D5C1639D-6842-2213-6D33-FC733D1D16B2}"/>
              </a:ext>
            </a:extLst>
          </p:cNvPr>
          <p:cNvSpPr/>
          <p:nvPr/>
        </p:nvSpPr>
        <p:spPr>
          <a:xfrm>
            <a:off x="9930881" y="2422067"/>
            <a:ext cx="136226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.aspx</a:t>
            </a:r>
            <a:endParaRPr lang="en-US" dirty="0"/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CAA83145-2133-9CC1-5EEB-7ECFBE6987F8}"/>
              </a:ext>
            </a:extLst>
          </p:cNvPr>
          <p:cNvSpPr/>
          <p:nvPr/>
        </p:nvSpPr>
        <p:spPr>
          <a:xfrm>
            <a:off x="5651241" y="3872204"/>
            <a:ext cx="150533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</a:t>
            </a:r>
            <a:r>
              <a:rPr lang="en-IN" dirty="0" err="1"/>
              <a:t>dll</a:t>
            </a:r>
            <a:r>
              <a:rPr lang="en-IN" dirty="0"/>
              <a:t> for each aspx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8ED321-EC58-16FF-A850-C5CA32C92086}"/>
              </a:ext>
            </a:extLst>
          </p:cNvPr>
          <p:cNvCxnSpPr>
            <a:stCxn id="7" idx="2"/>
          </p:cNvCxnSpPr>
          <p:nvPr/>
        </p:nvCxnSpPr>
        <p:spPr>
          <a:xfrm>
            <a:off x="6237647" y="3567485"/>
            <a:ext cx="144492" cy="30471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D0F4C7A1-266A-B976-FA88-0ED1E615E1DD}"/>
              </a:ext>
            </a:extLst>
          </p:cNvPr>
          <p:cNvSpPr/>
          <p:nvPr/>
        </p:nvSpPr>
        <p:spPr>
          <a:xfrm>
            <a:off x="7654213" y="3890083"/>
            <a:ext cx="150533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</a:t>
            </a:r>
            <a:r>
              <a:rPr lang="en-IN" dirty="0" err="1"/>
              <a:t>dll</a:t>
            </a:r>
            <a:r>
              <a:rPr lang="en-IN" dirty="0"/>
              <a:t> for each aspx</a:t>
            </a:r>
            <a:endParaRPr lang="en-US" dirty="0"/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5A16025C-6C3A-D4E5-1968-E7E2E7AD9646}"/>
              </a:ext>
            </a:extLst>
          </p:cNvPr>
          <p:cNvSpPr/>
          <p:nvPr/>
        </p:nvSpPr>
        <p:spPr>
          <a:xfrm>
            <a:off x="9787811" y="3939064"/>
            <a:ext cx="150533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</a:t>
            </a:r>
            <a:r>
              <a:rPr lang="en-IN" dirty="0" err="1"/>
              <a:t>dll</a:t>
            </a:r>
            <a:r>
              <a:rPr lang="en-IN" dirty="0"/>
              <a:t> for each aspx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B66C35-D785-1A72-4163-FED6D2C9ADF4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8431895" y="3567485"/>
            <a:ext cx="78549" cy="32259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F4630B2-54BC-1DC6-6538-F686AB2FEC0E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517287" y="3526270"/>
            <a:ext cx="126755" cy="41279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4AAC464-F2EA-6560-B336-DA8748489C5A}"/>
              </a:ext>
            </a:extLst>
          </p:cNvPr>
          <p:cNvSpPr/>
          <p:nvPr/>
        </p:nvSpPr>
        <p:spPr>
          <a:xfrm>
            <a:off x="251927" y="798540"/>
            <a:ext cx="5206481" cy="731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 for a.aspx</a:t>
            </a:r>
            <a:endParaRPr lang="en-US" b="1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22B20B86-68A9-4DB0-511B-BA68BF5675CB}"/>
              </a:ext>
            </a:extLst>
          </p:cNvPr>
          <p:cNvSpPr/>
          <p:nvPr/>
        </p:nvSpPr>
        <p:spPr>
          <a:xfrm>
            <a:off x="5961550" y="1542621"/>
            <a:ext cx="884719" cy="1104203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1.</a:t>
            </a:r>
            <a:endParaRPr lang="en-US" dirty="0"/>
          </a:p>
        </p:txBody>
      </p:sp>
      <p:sp>
        <p:nvSpPr>
          <p:cNvPr id="26" name="Arrow: Curved Down 25">
            <a:extLst>
              <a:ext uri="{FF2B5EF4-FFF2-40B4-BE49-F238E27FC236}">
                <a16:creationId xmlns:a16="http://schemas.microsoft.com/office/drawing/2014/main" id="{687E38D4-3402-FD4E-F20B-375603887216}"/>
              </a:ext>
            </a:extLst>
          </p:cNvPr>
          <p:cNvSpPr/>
          <p:nvPr/>
        </p:nvSpPr>
        <p:spPr>
          <a:xfrm>
            <a:off x="6554044" y="4445265"/>
            <a:ext cx="817983" cy="328117"/>
          </a:xfrm>
          <a:prstGeom prst="curved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67C7C7AB-1EEE-DE91-EB12-DA15BD58F98E}"/>
              </a:ext>
            </a:extLst>
          </p:cNvPr>
          <p:cNvSpPr/>
          <p:nvPr/>
        </p:nvSpPr>
        <p:spPr>
          <a:xfrm rot="10800000">
            <a:off x="6527608" y="4773382"/>
            <a:ext cx="817983" cy="328117"/>
          </a:xfrm>
          <a:prstGeom prst="curved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5FCE04-459A-BE04-B046-509F62D2D8A5}"/>
              </a:ext>
            </a:extLst>
          </p:cNvPr>
          <p:cNvSpPr txBox="1"/>
          <p:nvPr/>
        </p:nvSpPr>
        <p:spPr>
          <a:xfrm>
            <a:off x="6699380" y="4646645"/>
            <a:ext cx="48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2.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0DF155-01D7-AD5F-76C3-431A39AA3F3C}"/>
              </a:ext>
            </a:extLst>
          </p:cNvPr>
          <p:cNvSpPr txBox="1"/>
          <p:nvPr/>
        </p:nvSpPr>
        <p:spPr>
          <a:xfrm>
            <a:off x="251927" y="2164702"/>
            <a:ext cx="47104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When the a.aspx is located, its assembly (a.dll) will be located</a:t>
            </a:r>
          </a:p>
          <a:p>
            <a:pPr marL="342900" indent="-342900">
              <a:buAutoNum type="arabicPeriod"/>
            </a:pPr>
            <a:r>
              <a:rPr lang="en-IN" dirty="0"/>
              <a:t>A.dll will be executed</a:t>
            </a:r>
          </a:p>
          <a:p>
            <a:pPr marL="800100" lvl="1" indent="-342900">
              <a:buAutoNum type="arabicPeriod"/>
            </a:pPr>
            <a:r>
              <a:rPr lang="en-IN" dirty="0"/>
              <a:t>This will be executed by ASP.NET Runtime and .NET CLR</a:t>
            </a:r>
            <a:endParaRPr lang="en-US" dirty="0"/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840EDF35-FDCD-24E9-D1F0-C97DCCDD9934}"/>
              </a:ext>
            </a:extLst>
          </p:cNvPr>
          <p:cNvSpPr/>
          <p:nvPr/>
        </p:nvSpPr>
        <p:spPr>
          <a:xfrm>
            <a:off x="335903" y="3939064"/>
            <a:ext cx="5114730" cy="7316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2. The HTML Response for the page will be responded</a:t>
            </a:r>
            <a:endParaRPr lang="en-US" sz="1600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EA17BD-12B4-C4EB-7D5C-19FF1A39F818}"/>
              </a:ext>
            </a:extLst>
          </p:cNvPr>
          <p:cNvSpPr/>
          <p:nvPr/>
        </p:nvSpPr>
        <p:spPr>
          <a:xfrm>
            <a:off x="5458408" y="5486400"/>
            <a:ext cx="6204857" cy="6034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ASP.NET Runtime</a:t>
            </a:r>
            <a:endParaRPr lang="en-US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D50EE79-4A57-D2CB-ACE2-53878FB20860}"/>
              </a:ext>
            </a:extLst>
          </p:cNvPr>
          <p:cNvSpPr/>
          <p:nvPr/>
        </p:nvSpPr>
        <p:spPr>
          <a:xfrm>
            <a:off x="11749640" y="2230016"/>
            <a:ext cx="409703" cy="4366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</a:t>
            </a:r>
          </a:p>
          <a:p>
            <a:pPr algn="ctr"/>
            <a:r>
              <a:rPr lang="en-IN" b="1" dirty="0"/>
              <a:t>L</a:t>
            </a:r>
          </a:p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A50AD462-9A7C-99B2-8135-AB098E160106}"/>
              </a:ext>
            </a:extLst>
          </p:cNvPr>
          <p:cNvSpPr/>
          <p:nvPr/>
        </p:nvSpPr>
        <p:spPr>
          <a:xfrm>
            <a:off x="11513976" y="5775649"/>
            <a:ext cx="409703" cy="195943"/>
          </a:xfrm>
          <a:prstGeom prst="leftRightArrow">
            <a:avLst/>
          </a:prstGeom>
          <a:solidFill>
            <a:schemeClr val="accent6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04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DAC2A5-B466-52F5-D8C6-95C79559E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49" y="304040"/>
            <a:ext cx="3932261" cy="312496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8BD051-C606-E841-5446-AB0AD2CAB21F}"/>
              </a:ext>
            </a:extLst>
          </p:cNvPr>
          <p:cNvCxnSpPr/>
          <p:nvPr/>
        </p:nvCxnSpPr>
        <p:spPr>
          <a:xfrm flipV="1">
            <a:off x="1903445" y="503853"/>
            <a:ext cx="4749282" cy="14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87E38DB-03BB-9DCD-B16D-FFB05C4AB9A0}"/>
              </a:ext>
            </a:extLst>
          </p:cNvPr>
          <p:cNvSpPr txBox="1"/>
          <p:nvPr/>
        </p:nvSpPr>
        <p:spPr>
          <a:xfrm>
            <a:off x="6764694" y="223935"/>
            <a:ext cx="5047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ASP.NET Web Form Library. Manages Execution on Server</a:t>
            </a:r>
            <a:endParaRPr 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067E82F3-B161-A439-C1D6-A07E2AE0C415}"/>
              </a:ext>
            </a:extLst>
          </p:cNvPr>
          <p:cNvSpPr/>
          <p:nvPr/>
        </p:nvSpPr>
        <p:spPr>
          <a:xfrm>
            <a:off x="2855167" y="1045029"/>
            <a:ext cx="382555" cy="2239347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B56396-5BE3-07CA-430B-32110162B35E}"/>
              </a:ext>
            </a:extLst>
          </p:cNvPr>
          <p:cNvCxnSpPr/>
          <p:nvPr/>
        </p:nvCxnSpPr>
        <p:spPr>
          <a:xfrm>
            <a:off x="3331029" y="2174033"/>
            <a:ext cx="2453951" cy="4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14175C7-3286-95EB-12D7-F7B71B18002B}"/>
              </a:ext>
            </a:extLst>
          </p:cNvPr>
          <p:cNvSpPr txBox="1"/>
          <p:nvPr/>
        </p:nvSpPr>
        <p:spPr>
          <a:xfrm>
            <a:off x="5896947" y="2099388"/>
            <a:ext cx="5318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Dynamic Data Management, Security, Security enhancements and extension, Optimization for performance 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85DA1B-7242-80B3-FFAF-26593A2AA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85" y="3840567"/>
            <a:ext cx="5025495" cy="238295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F8B3AD-E8FA-3133-1C42-29FCD04B6C6D}"/>
              </a:ext>
            </a:extLst>
          </p:cNvPr>
          <p:cNvCxnSpPr/>
          <p:nvPr/>
        </p:nvCxnSpPr>
        <p:spPr>
          <a:xfrm flipV="1">
            <a:off x="3331029" y="3984171"/>
            <a:ext cx="3433665" cy="31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E6409E2-E665-E464-E8F3-023C83B8FDF6}"/>
              </a:ext>
            </a:extLst>
          </p:cNvPr>
          <p:cNvSpPr txBox="1"/>
          <p:nvPr/>
        </p:nvSpPr>
        <p:spPr>
          <a:xfrm>
            <a:off x="6885992" y="3638939"/>
            <a:ext cx="4795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Bundling od Bootstrap CSS in Web App Deployment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04FAD3-1DDC-66A9-AE30-B5C36F84AE91}"/>
              </a:ext>
            </a:extLst>
          </p:cNvPr>
          <p:cNvCxnSpPr/>
          <p:nvPr/>
        </p:nvCxnSpPr>
        <p:spPr>
          <a:xfrm>
            <a:off x="3209731" y="4777273"/>
            <a:ext cx="4068147" cy="12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A06080F-99C9-67EB-B1C6-FD4F01AD8C11}"/>
              </a:ext>
            </a:extLst>
          </p:cNvPr>
          <p:cNvSpPr txBox="1"/>
          <p:nvPr/>
        </p:nvSpPr>
        <p:spPr>
          <a:xfrm>
            <a:off x="7277878" y="4712979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jQuery Bundling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9652BF-01AB-576D-6795-24AC047157E1}"/>
              </a:ext>
            </a:extLst>
          </p:cNvPr>
          <p:cNvCxnSpPr/>
          <p:nvPr/>
        </p:nvCxnSpPr>
        <p:spPr>
          <a:xfrm>
            <a:off x="3331029" y="5359310"/>
            <a:ext cx="3433665" cy="432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3B1740-85B5-8A33-6205-8A641BE3A3EF}"/>
              </a:ext>
            </a:extLst>
          </p:cNvPr>
          <p:cNvCxnSpPr/>
          <p:nvPr/>
        </p:nvCxnSpPr>
        <p:spPr>
          <a:xfrm flipV="1">
            <a:off x="4422710" y="5791391"/>
            <a:ext cx="2341984" cy="264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7849C26-2F81-E72E-48B6-A388B0652CF7}"/>
              </a:ext>
            </a:extLst>
          </p:cNvPr>
          <p:cNvSpPr txBox="1"/>
          <p:nvPr/>
        </p:nvSpPr>
        <p:spPr>
          <a:xfrm>
            <a:off x="6764694" y="5566730"/>
            <a:ext cx="3946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Ease of Access of the Web App from the Browser </a:t>
            </a:r>
            <a:r>
              <a:rPr lang="en-IN"/>
              <a:t>using Friendly </a:t>
            </a:r>
            <a:r>
              <a:rPr lang="en-IN" dirty="0"/>
              <a:t>Urls e.g. 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27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91611D-BCEB-2428-3C5F-E2F8BCA36CC5}"/>
              </a:ext>
            </a:extLst>
          </p:cNvPr>
          <p:cNvSpPr txBox="1"/>
          <p:nvPr/>
        </p:nvSpPr>
        <p:spPr>
          <a:xfrm>
            <a:off x="475861" y="158620"/>
            <a:ext cx="62048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Home.aspx, about.aspx, contact.aspx, department.aspx, employee.aspx</a:t>
            </a:r>
          </a:p>
          <a:p>
            <a:endParaRPr lang="en-IN" dirty="0"/>
          </a:p>
          <a:p>
            <a:r>
              <a:rPr lang="en-IN" dirty="0"/>
              <a:t>App folder contains create.aspx, update.aspx, delete.aspx, search.aspx </a:t>
            </a:r>
          </a:p>
          <a:p>
            <a:endParaRPr lang="en-IN" dirty="0"/>
          </a:p>
          <a:p>
            <a:r>
              <a:rPr lang="en-IN" dirty="0"/>
              <a:t>Server Address</a:t>
            </a:r>
          </a:p>
          <a:p>
            <a:r>
              <a:rPr lang="en-IN" dirty="0">
                <a:hlinkClick r:id="rId2"/>
              </a:rPr>
              <a:t>www.myserver.com</a:t>
            </a:r>
            <a:endParaRPr lang="en-IN" dirty="0"/>
          </a:p>
          <a:p>
            <a:endParaRPr lang="en-IN" dirty="0"/>
          </a:p>
          <a:p>
            <a:r>
              <a:rPr lang="en-IN" dirty="0"/>
              <a:t>Normal URLs to resources</a:t>
            </a:r>
          </a:p>
          <a:p>
            <a:r>
              <a:rPr lang="en-IN" dirty="0">
                <a:hlinkClick r:id="rId3"/>
              </a:rPr>
              <a:t>http://www.myserver.com/home.aspx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4"/>
              </a:rPr>
              <a:t>http://www.myserver.com/app/search.aspx</a:t>
            </a:r>
            <a:endParaRPr lang="en-IN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69CEA-3B1E-951D-4DDB-CA1F36F2DB83}"/>
              </a:ext>
            </a:extLst>
          </p:cNvPr>
          <p:cNvSpPr txBox="1"/>
          <p:nvPr/>
        </p:nvSpPr>
        <p:spPr>
          <a:xfrm>
            <a:off x="6820678" y="1875453"/>
            <a:ext cx="4786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Routing?</a:t>
            </a:r>
            <a:endParaRPr lang="en-US" b="1" dirty="0"/>
          </a:p>
          <a:p>
            <a:r>
              <a:rPr lang="en-US" b="1" dirty="0"/>
              <a:t>Used to define Friendly URLs for actual http resource paths</a:t>
            </a:r>
            <a:endParaRPr lang="en-IN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B5FE8B-B132-DA78-F419-51687A57B379}"/>
              </a:ext>
            </a:extLst>
          </p:cNvPr>
          <p:cNvCxnSpPr/>
          <p:nvPr/>
        </p:nvCxnSpPr>
        <p:spPr>
          <a:xfrm flipH="1">
            <a:off x="4282751" y="2798783"/>
            <a:ext cx="3265714" cy="26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E4F6951-E389-3D06-98B5-4554DDB7A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757304"/>
              </p:ext>
            </p:extLst>
          </p:nvPr>
        </p:nvGraphicFramePr>
        <p:xfrm>
          <a:off x="6417388" y="3128987"/>
          <a:ext cx="49659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980">
                  <a:extLst>
                    <a:ext uri="{9D8B030D-6E8A-4147-A177-3AD203B41FA5}">
                      <a16:colId xmlns:a16="http://schemas.microsoft.com/office/drawing/2014/main" val="4034263107"/>
                    </a:ext>
                  </a:extLst>
                </a:gridCol>
                <a:gridCol w="2482980">
                  <a:extLst>
                    <a:ext uri="{9D8B030D-6E8A-4147-A177-3AD203B41FA5}">
                      <a16:colId xmlns:a16="http://schemas.microsoft.com/office/drawing/2014/main" val="3667951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Url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215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Index.aspx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09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Home.aspx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152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/about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About.aspx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0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/create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/App/create.aspx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02708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CAFD219-C272-4455-9287-848566C9805F}"/>
              </a:ext>
            </a:extLst>
          </p:cNvPr>
          <p:cNvSpPr txBox="1"/>
          <p:nvPr/>
        </p:nvSpPr>
        <p:spPr>
          <a:xfrm>
            <a:off x="7903029" y="2798783"/>
            <a:ext cx="209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Route Table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B83AA7-2F44-3F08-6AE7-69A306B67793}"/>
              </a:ext>
            </a:extLst>
          </p:cNvPr>
          <p:cNvSpPr txBox="1"/>
          <p:nvPr/>
        </p:nvSpPr>
        <p:spPr>
          <a:xfrm>
            <a:off x="233265" y="4917233"/>
            <a:ext cx="5290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http://www.myserver.com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5"/>
              </a:rPr>
              <a:t>http://www.myserver.com/home</a:t>
            </a:r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725042-25DE-9DA4-63A5-7416EA34D0A4}"/>
              </a:ext>
            </a:extLst>
          </p:cNvPr>
          <p:cNvCxnSpPr/>
          <p:nvPr/>
        </p:nvCxnSpPr>
        <p:spPr>
          <a:xfrm flipV="1">
            <a:off x="3023118" y="3685592"/>
            <a:ext cx="3394270" cy="1455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6B263F-4FD9-0823-5304-A141C9E03ED0}"/>
              </a:ext>
            </a:extLst>
          </p:cNvPr>
          <p:cNvCxnSpPr>
            <a:endCxn id="6" idx="1"/>
          </p:cNvCxnSpPr>
          <p:nvPr/>
        </p:nvCxnSpPr>
        <p:spPr>
          <a:xfrm flipV="1">
            <a:off x="3627535" y="4056087"/>
            <a:ext cx="2789853" cy="1710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>
            <a:extLst>
              <a:ext uri="{FF2B5EF4-FFF2-40B4-BE49-F238E27FC236}">
                <a16:creationId xmlns:a16="http://schemas.microsoft.com/office/drawing/2014/main" id="{356B86A5-D416-0FB8-0F52-2FCB74B0A97A}"/>
              </a:ext>
            </a:extLst>
          </p:cNvPr>
          <p:cNvSpPr/>
          <p:nvPr/>
        </p:nvSpPr>
        <p:spPr>
          <a:xfrm rot="5400000">
            <a:off x="8676796" y="2797709"/>
            <a:ext cx="381827" cy="4900645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6C40BD-3088-7BE3-DE22-A2C0ADFF76ED}"/>
              </a:ext>
            </a:extLst>
          </p:cNvPr>
          <p:cNvSpPr txBox="1"/>
          <p:nvPr/>
        </p:nvSpPr>
        <p:spPr>
          <a:xfrm>
            <a:off x="6417388" y="5608338"/>
            <a:ext cx="504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RouteCollection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7009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B5B70C-125A-9962-EC1C-1F97FF8B90E1}"/>
              </a:ext>
            </a:extLst>
          </p:cNvPr>
          <p:cNvSpPr txBox="1"/>
          <p:nvPr/>
        </p:nvSpPr>
        <p:spPr>
          <a:xfrm>
            <a:off x="102637" y="0"/>
            <a:ext cx="4621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ASP.NET Page Processing for the first request for the Page</a:t>
            </a:r>
            <a:endParaRPr lang="en-US" sz="1400" b="1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0D0955D-EBAD-3837-4CCF-1EC8E5917101}"/>
              </a:ext>
            </a:extLst>
          </p:cNvPr>
          <p:cNvSpPr/>
          <p:nvPr/>
        </p:nvSpPr>
        <p:spPr>
          <a:xfrm>
            <a:off x="102638" y="447869"/>
            <a:ext cx="48612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The First Request to Load the Page</a:t>
            </a:r>
            <a:endParaRPr lang="en-US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001CE1-9A19-9D53-59DA-C7263AA73C96}"/>
              </a:ext>
            </a:extLst>
          </p:cNvPr>
          <p:cNvSpPr/>
          <p:nvPr/>
        </p:nvSpPr>
        <p:spPr>
          <a:xfrm>
            <a:off x="4963886" y="300526"/>
            <a:ext cx="1894114" cy="601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Constructor() Execution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4C0171-17D0-F981-1B9C-D50250FC835B}"/>
              </a:ext>
            </a:extLst>
          </p:cNvPr>
          <p:cNvSpPr/>
          <p:nvPr/>
        </p:nvSpPr>
        <p:spPr>
          <a:xfrm>
            <a:off x="7514252" y="289248"/>
            <a:ext cx="4575110" cy="12596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2775BF-DBAC-B4D3-0EE6-59496B6A7F88}"/>
              </a:ext>
            </a:extLst>
          </p:cNvPr>
          <p:cNvSpPr txBox="1"/>
          <p:nvPr/>
        </p:nvSpPr>
        <p:spPr>
          <a:xfrm>
            <a:off x="7856376" y="369332"/>
            <a:ext cx="386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Page Initialization</a:t>
            </a:r>
            <a:endParaRPr lang="en-US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4737E0-7865-0939-1CB9-16E53A5A1DA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858000" y="601052"/>
            <a:ext cx="656252" cy="318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E37A4E0-8A94-37FF-474C-52A74860D47F}"/>
              </a:ext>
            </a:extLst>
          </p:cNvPr>
          <p:cNvSpPr/>
          <p:nvPr/>
        </p:nvSpPr>
        <p:spPr>
          <a:xfrm>
            <a:off x="7643324" y="738664"/>
            <a:ext cx="1054359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PreInit</a:t>
            </a:r>
            <a:endParaRPr lang="en-US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8BB8E24-DD0C-E557-4A82-9E506E761E31}"/>
              </a:ext>
            </a:extLst>
          </p:cNvPr>
          <p:cNvSpPr/>
          <p:nvPr/>
        </p:nvSpPr>
        <p:spPr>
          <a:xfrm>
            <a:off x="8937170" y="724667"/>
            <a:ext cx="1054359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Init</a:t>
            </a:r>
            <a:endParaRPr lang="en-US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295DE1-931F-19CD-8974-F4D2E81948D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8697683" y="1025966"/>
            <a:ext cx="239487" cy="1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9DCB1F-D820-2D3A-868D-E55BB3F8F63A}"/>
              </a:ext>
            </a:extLst>
          </p:cNvPr>
          <p:cNvSpPr txBox="1"/>
          <p:nvPr/>
        </p:nvSpPr>
        <p:spPr>
          <a:xfrm>
            <a:off x="8752114" y="1652691"/>
            <a:ext cx="161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All </a:t>
            </a:r>
            <a:r>
              <a:rPr lang="en-IN" sz="1200" dirty="0" err="1"/>
              <a:t>WebControls</a:t>
            </a:r>
            <a:r>
              <a:rPr lang="en-IN" sz="1200" dirty="0"/>
              <a:t> Used on Page will be Initialized</a:t>
            </a:r>
            <a:endParaRPr lang="en-US" sz="12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A0463E-F8CC-4169-E749-4170E309C05E}"/>
              </a:ext>
            </a:extLst>
          </p:cNvPr>
          <p:cNvSpPr/>
          <p:nvPr/>
        </p:nvSpPr>
        <p:spPr>
          <a:xfrm>
            <a:off x="10403629" y="713786"/>
            <a:ext cx="1555106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InitComplete</a:t>
            </a:r>
            <a:endParaRPr lang="en-US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F73C94-E47F-DEE6-10D6-254721F9C9C4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9991529" y="1015085"/>
            <a:ext cx="412100" cy="10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46B3D22-6EE9-942A-8521-340FE09ECDC2}"/>
              </a:ext>
            </a:extLst>
          </p:cNvPr>
          <p:cNvSpPr/>
          <p:nvPr/>
        </p:nvSpPr>
        <p:spPr>
          <a:xfrm>
            <a:off x="3013788" y="2278414"/>
            <a:ext cx="4575110" cy="12596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8BA886-18FB-FF96-5DB1-E11FB76F2CB9}"/>
              </a:ext>
            </a:extLst>
          </p:cNvPr>
          <p:cNvSpPr txBox="1"/>
          <p:nvPr/>
        </p:nvSpPr>
        <p:spPr>
          <a:xfrm>
            <a:off x="3323254" y="2296873"/>
            <a:ext cx="386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Page Load</a:t>
            </a:r>
            <a:endParaRPr lang="en-US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8B5EBE3-8CDD-ADEA-4355-445FAC5D36B6}"/>
              </a:ext>
            </a:extLst>
          </p:cNvPr>
          <p:cNvSpPr/>
          <p:nvPr/>
        </p:nvSpPr>
        <p:spPr>
          <a:xfrm>
            <a:off x="3186402" y="2710703"/>
            <a:ext cx="1054359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PreLoad</a:t>
            </a:r>
            <a:endParaRPr lang="en-US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DE2FE89-C2C9-37BF-9F80-61FDB5EE8C3E}"/>
              </a:ext>
            </a:extLst>
          </p:cNvPr>
          <p:cNvSpPr/>
          <p:nvPr/>
        </p:nvSpPr>
        <p:spPr>
          <a:xfrm>
            <a:off x="4626427" y="2746239"/>
            <a:ext cx="1054359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Load</a:t>
            </a:r>
            <a:endParaRPr lang="en-US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BBBE18-4784-4167-0001-17841D89CF2A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flipH="1" flipV="1">
            <a:off x="9464350" y="1327264"/>
            <a:ext cx="94862" cy="32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4B56330-5F89-E8E7-9D74-C848CEDD735B}"/>
              </a:ext>
            </a:extLst>
          </p:cNvPr>
          <p:cNvSpPr txBox="1"/>
          <p:nvPr/>
        </p:nvSpPr>
        <p:spPr>
          <a:xfrm>
            <a:off x="4346508" y="3618081"/>
            <a:ext cx="16141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Dependency Initialization Will Takes Place e.g. Instance of Logic Class, </a:t>
            </a:r>
            <a:r>
              <a:rPr lang="en-IN" sz="1200" dirty="0" err="1"/>
              <a:t>ConnectionString</a:t>
            </a:r>
            <a:r>
              <a:rPr lang="en-IN" sz="1200" dirty="0"/>
              <a:t>, Some Initial Values for Controls set using Code </a:t>
            </a:r>
            <a:endParaRPr lang="en-US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1CC5C7-680B-8D16-229D-82CF178DEC9A}"/>
              </a:ext>
            </a:extLst>
          </p:cNvPr>
          <p:cNvCxnSpPr>
            <a:stCxn id="24" idx="3"/>
          </p:cNvCxnSpPr>
          <p:nvPr/>
        </p:nvCxnSpPr>
        <p:spPr>
          <a:xfrm>
            <a:off x="4240761" y="3012002"/>
            <a:ext cx="385666" cy="3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CBC4050-DA36-7B58-D8CD-656E46973661}"/>
              </a:ext>
            </a:extLst>
          </p:cNvPr>
          <p:cNvSpPr/>
          <p:nvPr/>
        </p:nvSpPr>
        <p:spPr>
          <a:xfrm>
            <a:off x="5879836" y="2684664"/>
            <a:ext cx="1671737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LoadComplete</a:t>
            </a:r>
            <a:endParaRPr lang="en-US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C1F7B4-05C3-1F59-2803-8AD9B9E561A7}"/>
              </a:ext>
            </a:extLst>
          </p:cNvPr>
          <p:cNvCxnSpPr>
            <a:stCxn id="25" idx="3"/>
          </p:cNvCxnSpPr>
          <p:nvPr/>
        </p:nvCxnSpPr>
        <p:spPr>
          <a:xfrm flipV="1">
            <a:off x="5680786" y="3012002"/>
            <a:ext cx="172614" cy="35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B896C57-9E21-B372-CA84-270ED5CDC25F}"/>
              </a:ext>
            </a:extLst>
          </p:cNvPr>
          <p:cNvSpPr/>
          <p:nvPr/>
        </p:nvSpPr>
        <p:spPr>
          <a:xfrm>
            <a:off x="8308906" y="2481539"/>
            <a:ext cx="3124203" cy="6826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SaveViewState</a:t>
            </a:r>
            <a:r>
              <a:rPr lang="en-IN" b="1" dirty="0"/>
              <a:t>()</a:t>
            </a:r>
            <a:endParaRPr lang="en-US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8A9AE38-13C1-C918-0ADC-E83D9CBE8F67}"/>
              </a:ext>
            </a:extLst>
          </p:cNvPr>
          <p:cNvCxnSpPr>
            <a:stCxn id="28" idx="0"/>
            <a:endCxn id="25" idx="2"/>
          </p:cNvCxnSpPr>
          <p:nvPr/>
        </p:nvCxnSpPr>
        <p:spPr>
          <a:xfrm flipV="1">
            <a:off x="5153606" y="3348836"/>
            <a:ext cx="1" cy="269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4DDE0F1-7A96-9DBC-4BFE-B9DC0C125E20}"/>
              </a:ext>
            </a:extLst>
          </p:cNvPr>
          <p:cNvCxnSpPr>
            <a:stCxn id="31" idx="3"/>
            <a:endCxn id="34" idx="1"/>
          </p:cNvCxnSpPr>
          <p:nvPr/>
        </p:nvCxnSpPr>
        <p:spPr>
          <a:xfrm flipV="1">
            <a:off x="7551573" y="2822855"/>
            <a:ext cx="757333" cy="163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CA2250D-B345-6ED7-AF8F-E3E2ADA7D44F}"/>
              </a:ext>
            </a:extLst>
          </p:cNvPr>
          <p:cNvSpPr txBox="1"/>
          <p:nvPr/>
        </p:nvSpPr>
        <p:spPr>
          <a:xfrm>
            <a:off x="8397551" y="3287261"/>
            <a:ext cx="2845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Save Initial Values of Controls on the server</a:t>
            </a:r>
            <a:endParaRPr lang="en-US" sz="1100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C313A08-A0D8-90D3-5E30-4D82914CCEF0}"/>
              </a:ext>
            </a:extLst>
          </p:cNvPr>
          <p:cNvSpPr/>
          <p:nvPr/>
        </p:nvSpPr>
        <p:spPr>
          <a:xfrm>
            <a:off x="391107" y="5150094"/>
            <a:ext cx="6270949" cy="12596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8E12F3-C8DF-B753-96B7-5C5F1F72C3C0}"/>
              </a:ext>
            </a:extLst>
          </p:cNvPr>
          <p:cNvSpPr txBox="1"/>
          <p:nvPr/>
        </p:nvSpPr>
        <p:spPr>
          <a:xfrm>
            <a:off x="700574" y="5168553"/>
            <a:ext cx="386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Page Render</a:t>
            </a:r>
            <a:endParaRPr lang="en-US" b="1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0D67B4C-F748-8F97-3EDF-8BD4C9FF2973}"/>
              </a:ext>
            </a:extLst>
          </p:cNvPr>
          <p:cNvSpPr/>
          <p:nvPr/>
        </p:nvSpPr>
        <p:spPr>
          <a:xfrm>
            <a:off x="563722" y="5582383"/>
            <a:ext cx="1240975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PreRender</a:t>
            </a:r>
            <a:endParaRPr lang="en-US" b="1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F6A2EB3-5A6D-A05F-27F8-621072E1DC4E}"/>
              </a:ext>
            </a:extLst>
          </p:cNvPr>
          <p:cNvSpPr/>
          <p:nvPr/>
        </p:nvSpPr>
        <p:spPr>
          <a:xfrm>
            <a:off x="2003747" y="5617919"/>
            <a:ext cx="1054359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Render</a:t>
            </a:r>
            <a:endParaRPr lang="en-US" b="1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5814A5C-280C-DC9D-043E-1F28AE330E6D}"/>
              </a:ext>
            </a:extLst>
          </p:cNvPr>
          <p:cNvSpPr/>
          <p:nvPr/>
        </p:nvSpPr>
        <p:spPr>
          <a:xfrm>
            <a:off x="3257156" y="5556344"/>
            <a:ext cx="3171636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RenderComplete</a:t>
            </a:r>
            <a:endParaRPr lang="en-US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FE1319B-3D6E-7C7B-6C8A-2BBED6E21556}"/>
              </a:ext>
            </a:extLst>
          </p:cNvPr>
          <p:cNvCxnSpPr>
            <a:cxnSpLocks/>
            <a:stCxn id="47" idx="2"/>
            <a:endCxn id="42" idx="0"/>
          </p:cNvCxnSpPr>
          <p:nvPr/>
        </p:nvCxnSpPr>
        <p:spPr>
          <a:xfrm>
            <a:off x="800490" y="4218245"/>
            <a:ext cx="383720" cy="1364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0EDC8B5-46EC-5BAC-FB44-9AEFBD07DF24}"/>
              </a:ext>
            </a:extLst>
          </p:cNvPr>
          <p:cNvSpPr txBox="1"/>
          <p:nvPr/>
        </p:nvSpPr>
        <p:spPr>
          <a:xfrm>
            <a:off x="192057" y="3618081"/>
            <a:ext cx="12168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To call Render() method for Each </a:t>
            </a:r>
            <a:r>
              <a:rPr lang="en-IN" sz="1100" dirty="0" err="1"/>
              <a:t>WebControl</a:t>
            </a:r>
            <a:endParaRPr 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64FFE6A-391A-FDFB-8AE0-567A09100CFE}"/>
              </a:ext>
            </a:extLst>
          </p:cNvPr>
          <p:cNvSpPr txBox="1"/>
          <p:nvPr/>
        </p:nvSpPr>
        <p:spPr>
          <a:xfrm>
            <a:off x="1804697" y="3618081"/>
            <a:ext cx="1840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Generate the HTML Stream for each </a:t>
            </a:r>
            <a:r>
              <a:rPr lang="en-IN" sz="1100" dirty="0" err="1"/>
              <a:t>WebControl</a:t>
            </a:r>
            <a:endParaRPr lang="en-US" sz="11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EF3E508-10CE-6C2E-B14F-4718F97A3A8E}"/>
              </a:ext>
            </a:extLst>
          </p:cNvPr>
          <p:cNvCxnSpPr>
            <a:stCxn id="49" idx="2"/>
            <a:endCxn id="43" idx="0"/>
          </p:cNvCxnSpPr>
          <p:nvPr/>
        </p:nvCxnSpPr>
        <p:spPr>
          <a:xfrm flipH="1">
            <a:off x="2530927" y="4048968"/>
            <a:ext cx="194000" cy="156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85007D0-E107-5648-214E-546EDB22F304}"/>
              </a:ext>
            </a:extLst>
          </p:cNvPr>
          <p:cNvSpPr txBox="1"/>
          <p:nvPr/>
        </p:nvSpPr>
        <p:spPr>
          <a:xfrm>
            <a:off x="7100596" y="4310743"/>
            <a:ext cx="2363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Cache the HTML generated on the server and then The HTML Stream will be written into the HTML Response</a:t>
            </a:r>
            <a:endParaRPr lang="en-US" sz="12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EA1D742-8873-5380-E857-F7387B437E10}"/>
              </a:ext>
            </a:extLst>
          </p:cNvPr>
          <p:cNvCxnSpPr>
            <a:stCxn id="52" idx="1"/>
            <a:endCxn id="44" idx="0"/>
          </p:cNvCxnSpPr>
          <p:nvPr/>
        </p:nvCxnSpPr>
        <p:spPr>
          <a:xfrm flipH="1">
            <a:off x="4842974" y="4726242"/>
            <a:ext cx="2257622" cy="830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E0A43D5F-CBA3-4A08-5CC9-A80617930D7A}"/>
              </a:ext>
            </a:extLst>
          </p:cNvPr>
          <p:cNvCxnSpPr>
            <a:stCxn id="34" idx="3"/>
            <a:endCxn id="40" idx="1"/>
          </p:cNvCxnSpPr>
          <p:nvPr/>
        </p:nvCxnSpPr>
        <p:spPr>
          <a:xfrm flipH="1">
            <a:off x="391107" y="2822855"/>
            <a:ext cx="11042002" cy="2957056"/>
          </a:xfrm>
          <a:prstGeom prst="bentConnector5">
            <a:avLst>
              <a:gd name="adj1" fmla="val -2070"/>
              <a:gd name="adj2" fmla="val 49855"/>
              <a:gd name="adj3" fmla="val 1020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8D87977-8882-A795-4DE4-3EE5A680597D}"/>
              </a:ext>
            </a:extLst>
          </p:cNvPr>
          <p:cNvSpPr/>
          <p:nvPr/>
        </p:nvSpPr>
        <p:spPr>
          <a:xfrm>
            <a:off x="7371184" y="5205309"/>
            <a:ext cx="2911151" cy="11190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UnLoad</a:t>
            </a:r>
            <a:r>
              <a:rPr lang="en-IN" b="1" dirty="0"/>
              <a:t> the Page</a:t>
            </a:r>
          </a:p>
          <a:p>
            <a:pPr algn="ctr"/>
            <a:r>
              <a:rPr lang="en-IN" b="1" dirty="0"/>
              <a:t>And call Destructor</a:t>
            </a:r>
            <a:endParaRPr lang="en-US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85F0AD7-2352-A9EA-8812-4350A12DE63E}"/>
              </a:ext>
            </a:extLst>
          </p:cNvPr>
          <p:cNvCxnSpPr>
            <a:stCxn id="40" idx="3"/>
            <a:endCxn id="58" idx="1"/>
          </p:cNvCxnSpPr>
          <p:nvPr/>
        </p:nvCxnSpPr>
        <p:spPr>
          <a:xfrm flipV="1">
            <a:off x="6662056" y="5764831"/>
            <a:ext cx="709128" cy="1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41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DFCFBD-E483-A565-3C62-DAC828611200}"/>
              </a:ext>
            </a:extLst>
          </p:cNvPr>
          <p:cNvSpPr/>
          <p:nvPr/>
        </p:nvSpPr>
        <p:spPr>
          <a:xfrm>
            <a:off x="914400" y="802433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F14EC-66B6-BFED-6363-A24D766FA506}"/>
              </a:ext>
            </a:extLst>
          </p:cNvPr>
          <p:cNvSpPr/>
          <p:nvPr/>
        </p:nvSpPr>
        <p:spPr>
          <a:xfrm>
            <a:off x="1763486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BD8484-E604-AEA3-DD14-80D2B026C598}"/>
              </a:ext>
            </a:extLst>
          </p:cNvPr>
          <p:cNvSpPr/>
          <p:nvPr/>
        </p:nvSpPr>
        <p:spPr>
          <a:xfrm>
            <a:off x="2612572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2A0445-29F8-70F4-FCCB-7960771A4BDB}"/>
              </a:ext>
            </a:extLst>
          </p:cNvPr>
          <p:cNvSpPr/>
          <p:nvPr/>
        </p:nvSpPr>
        <p:spPr>
          <a:xfrm>
            <a:off x="3461658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Mah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78FDD6-97BB-3DE7-E33F-B14048884691}"/>
              </a:ext>
            </a:extLst>
          </p:cNvPr>
          <p:cNvSpPr/>
          <p:nvPr/>
        </p:nvSpPr>
        <p:spPr>
          <a:xfrm>
            <a:off x="4310744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Tej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83A732-3241-3C07-FCEB-B4449502067D}"/>
              </a:ext>
            </a:extLst>
          </p:cNvPr>
          <p:cNvSpPr/>
          <p:nvPr/>
        </p:nvSpPr>
        <p:spPr>
          <a:xfrm>
            <a:off x="5159830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60.6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BE440-9A57-68AB-5F5F-856FD1AD4E7C}"/>
              </a:ext>
            </a:extLst>
          </p:cNvPr>
          <p:cNvSpPr/>
          <p:nvPr/>
        </p:nvSpPr>
        <p:spPr>
          <a:xfrm>
            <a:off x="6008916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7.7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B46C65-8E98-50AD-A0F4-7D2B6AE12211}"/>
              </a:ext>
            </a:extLst>
          </p:cNvPr>
          <p:cNvSpPr/>
          <p:nvPr/>
        </p:nvSpPr>
        <p:spPr>
          <a:xfrm>
            <a:off x="6858002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3DEAF1-7397-B588-4DDA-1A148D89EDE3}"/>
              </a:ext>
            </a:extLst>
          </p:cNvPr>
          <p:cNvSpPr/>
          <p:nvPr/>
        </p:nvSpPr>
        <p:spPr>
          <a:xfrm>
            <a:off x="7707088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1FFB3D-5E50-34D6-7C07-E85243F535B7}"/>
              </a:ext>
            </a:extLst>
          </p:cNvPr>
          <p:cNvSpPr/>
          <p:nvPr/>
        </p:nvSpPr>
        <p:spPr>
          <a:xfrm>
            <a:off x="8556174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DB5C68-3C31-B496-67CF-3BACC2979E5E}"/>
              </a:ext>
            </a:extLst>
          </p:cNvPr>
          <p:cNvSpPr txBox="1"/>
          <p:nvPr/>
        </p:nvSpPr>
        <p:spPr>
          <a:xfrm>
            <a:off x="2967135" y="195943"/>
            <a:ext cx="389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ArrayList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D52345-7B92-BA82-3FD2-0F3D31EBC526}"/>
              </a:ext>
            </a:extLst>
          </p:cNvPr>
          <p:cNvSpPr/>
          <p:nvPr/>
        </p:nvSpPr>
        <p:spPr>
          <a:xfrm>
            <a:off x="522514" y="2211355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F89D12-E45D-BACE-DB1B-39D2FEC6E127}"/>
              </a:ext>
            </a:extLst>
          </p:cNvPr>
          <p:cNvSpPr/>
          <p:nvPr/>
        </p:nvSpPr>
        <p:spPr>
          <a:xfrm>
            <a:off x="522514" y="2556588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56C767-972B-ED5B-0231-CACD87806165}"/>
              </a:ext>
            </a:extLst>
          </p:cNvPr>
          <p:cNvSpPr txBox="1"/>
          <p:nvPr/>
        </p:nvSpPr>
        <p:spPr>
          <a:xfrm>
            <a:off x="584332" y="2211355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Int32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6768B7-BB2E-33FA-C72A-5078A5CB7960}"/>
              </a:ext>
            </a:extLst>
          </p:cNvPr>
          <p:cNvSpPr txBox="1"/>
          <p:nvPr/>
        </p:nvSpPr>
        <p:spPr>
          <a:xfrm>
            <a:off x="634482" y="260230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10------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B8D850-F961-EF78-8886-2FE8D23CB4E9}"/>
              </a:ext>
            </a:extLst>
          </p:cNvPr>
          <p:cNvCxnSpPr>
            <a:stCxn id="2" idx="2"/>
            <a:endCxn id="17" idx="0"/>
          </p:cNvCxnSpPr>
          <p:nvPr/>
        </p:nvCxnSpPr>
        <p:spPr>
          <a:xfrm flipH="1">
            <a:off x="1069524" y="1371600"/>
            <a:ext cx="269419" cy="83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EEA1E07-A081-21CA-507A-1CF3AC96F745}"/>
              </a:ext>
            </a:extLst>
          </p:cNvPr>
          <p:cNvSpPr/>
          <p:nvPr/>
        </p:nvSpPr>
        <p:spPr>
          <a:xfrm>
            <a:off x="3179406" y="2026689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BE01F7-04BA-5FC7-6B9E-646B28A2F66A}"/>
              </a:ext>
            </a:extLst>
          </p:cNvPr>
          <p:cNvSpPr/>
          <p:nvPr/>
        </p:nvSpPr>
        <p:spPr>
          <a:xfrm>
            <a:off x="3179406" y="2371922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C81963-701A-9D45-DD6B-1EAC4DAF62B3}"/>
              </a:ext>
            </a:extLst>
          </p:cNvPr>
          <p:cNvSpPr txBox="1"/>
          <p:nvPr/>
        </p:nvSpPr>
        <p:spPr>
          <a:xfrm>
            <a:off x="3291374" y="2026689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06E14C-2D44-8F47-05F8-6EA2F25644C9}"/>
              </a:ext>
            </a:extLst>
          </p:cNvPr>
          <p:cNvSpPr txBox="1"/>
          <p:nvPr/>
        </p:nvSpPr>
        <p:spPr>
          <a:xfrm>
            <a:off x="3291374" y="2417641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Mah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074526-1FFA-CC3B-384B-BEE108CCAC65}"/>
              </a:ext>
            </a:extLst>
          </p:cNvPr>
          <p:cNvSpPr/>
          <p:nvPr/>
        </p:nvSpPr>
        <p:spPr>
          <a:xfrm>
            <a:off x="4926565" y="1984862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41A1D5-3888-92C0-EF1D-4CB6D555E9EE}"/>
              </a:ext>
            </a:extLst>
          </p:cNvPr>
          <p:cNvSpPr/>
          <p:nvPr/>
        </p:nvSpPr>
        <p:spPr>
          <a:xfrm>
            <a:off x="4926565" y="2330095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7D6DAD-F0EF-8E31-9C4A-0557B368D302}"/>
              </a:ext>
            </a:extLst>
          </p:cNvPr>
          <p:cNvSpPr txBox="1"/>
          <p:nvPr/>
        </p:nvSpPr>
        <p:spPr>
          <a:xfrm>
            <a:off x="5038533" y="1984862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double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C9BAF2-F423-1A8D-5883-2478A6D65960}"/>
              </a:ext>
            </a:extLst>
          </p:cNvPr>
          <p:cNvSpPr txBox="1"/>
          <p:nvPr/>
        </p:nvSpPr>
        <p:spPr>
          <a:xfrm>
            <a:off x="5038533" y="2375814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60.6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31A648-720A-B202-7E2E-5279D2E6E223}"/>
              </a:ext>
            </a:extLst>
          </p:cNvPr>
          <p:cNvCxnSpPr>
            <a:stCxn id="5" idx="2"/>
            <a:endCxn id="23" idx="0"/>
          </p:cNvCxnSpPr>
          <p:nvPr/>
        </p:nvCxnSpPr>
        <p:spPr>
          <a:xfrm flipH="1">
            <a:off x="3776566" y="1371598"/>
            <a:ext cx="109635" cy="65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49C2B3E-F65E-8D51-6B8B-BC47090DB4F9}"/>
              </a:ext>
            </a:extLst>
          </p:cNvPr>
          <p:cNvCxnSpPr>
            <a:stCxn id="7" idx="2"/>
            <a:endCxn id="27" idx="0"/>
          </p:cNvCxnSpPr>
          <p:nvPr/>
        </p:nvCxnSpPr>
        <p:spPr>
          <a:xfrm flipH="1">
            <a:off x="5523725" y="1371598"/>
            <a:ext cx="60648" cy="61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280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945EDA-ABF4-02E5-3DD5-AEA38ED38EA5}"/>
              </a:ext>
            </a:extLst>
          </p:cNvPr>
          <p:cNvSpPr txBox="1"/>
          <p:nvPr/>
        </p:nvSpPr>
        <p:spPr>
          <a:xfrm>
            <a:off x="102637" y="0"/>
            <a:ext cx="4621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ASP.NET Page Processing for the consecutive requests for the Page</a:t>
            </a:r>
            <a:endParaRPr lang="en-US" sz="1400" b="1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87E15C3-20C2-D7B0-88BA-06F58AD552AE}"/>
              </a:ext>
            </a:extLst>
          </p:cNvPr>
          <p:cNvSpPr/>
          <p:nvPr/>
        </p:nvSpPr>
        <p:spPr>
          <a:xfrm>
            <a:off x="233264" y="755780"/>
            <a:ext cx="6130213" cy="625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 with Events Raise on </a:t>
            </a:r>
            <a:r>
              <a:rPr lang="en-IN" dirty="0" err="1"/>
              <a:t>WebControl</a:t>
            </a:r>
            <a:r>
              <a:rPr lang="en-IN" dirty="0"/>
              <a:t> e.g. Button Click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832DE7-4D18-553C-B348-E66B2CAF0C0D}"/>
              </a:ext>
            </a:extLst>
          </p:cNvPr>
          <p:cNvSpPr/>
          <p:nvPr/>
        </p:nvSpPr>
        <p:spPr>
          <a:xfrm>
            <a:off x="6466113" y="774442"/>
            <a:ext cx="1623527" cy="606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Constructor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6AEE26-0664-DA19-F36A-91B12CBA3A1C}"/>
              </a:ext>
            </a:extLst>
          </p:cNvPr>
          <p:cNvSpPr/>
          <p:nvPr/>
        </p:nvSpPr>
        <p:spPr>
          <a:xfrm>
            <a:off x="8820537" y="765110"/>
            <a:ext cx="1623527" cy="606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Init</a:t>
            </a:r>
            <a:endParaRPr lang="en-US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D95935-9424-0B8C-F7A2-E65A785BCF05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8089640" y="1068355"/>
            <a:ext cx="730897" cy="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EDFA0F-B115-340C-23DA-31FA122C047C}"/>
              </a:ext>
            </a:extLst>
          </p:cNvPr>
          <p:cNvSpPr/>
          <p:nvPr/>
        </p:nvSpPr>
        <p:spPr>
          <a:xfrm>
            <a:off x="5868955" y="2015412"/>
            <a:ext cx="4575109" cy="11290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Load Previous View State for the Controls</a:t>
            </a:r>
            <a:endParaRPr lang="en-US" b="1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140FDF8-D858-E801-5FC5-8071188D9DD2}"/>
              </a:ext>
            </a:extLst>
          </p:cNvPr>
          <p:cNvCxnSpPr>
            <a:stCxn id="5" idx="3"/>
            <a:endCxn id="8" idx="3"/>
          </p:cNvCxnSpPr>
          <p:nvPr/>
        </p:nvCxnSpPr>
        <p:spPr>
          <a:xfrm>
            <a:off x="10444064" y="1068355"/>
            <a:ext cx="12700" cy="151155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DE50FA-0E1B-BA1C-87A5-0FCF2672A7A1}"/>
              </a:ext>
            </a:extLst>
          </p:cNvPr>
          <p:cNvSpPr/>
          <p:nvPr/>
        </p:nvSpPr>
        <p:spPr>
          <a:xfrm>
            <a:off x="3505198" y="2276669"/>
            <a:ext cx="1623527" cy="606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Load</a:t>
            </a:r>
            <a:endParaRPr lang="en-US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CE67E1-C1D9-1F4F-BEB2-AE61965722C3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flipH="1">
            <a:off x="5128725" y="2579914"/>
            <a:ext cx="740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7A7213A-23B9-4160-DAFD-EA7865FB3A79}"/>
              </a:ext>
            </a:extLst>
          </p:cNvPr>
          <p:cNvSpPr/>
          <p:nvPr/>
        </p:nvSpPr>
        <p:spPr>
          <a:xfrm>
            <a:off x="1579979" y="4856584"/>
            <a:ext cx="2967135" cy="1329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Control Specific Event Will be Executed e.g. Button-Click</a:t>
            </a:r>
            <a:endParaRPr lang="en-US" sz="16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37C346-5E6B-9FCF-DE01-1E36E06DAD64}"/>
              </a:ext>
            </a:extLst>
          </p:cNvPr>
          <p:cNvCxnSpPr>
            <a:cxnSpLocks/>
            <a:stCxn id="11" idx="2"/>
            <a:endCxn id="18" idx="1"/>
          </p:cNvCxnSpPr>
          <p:nvPr/>
        </p:nvCxnSpPr>
        <p:spPr>
          <a:xfrm>
            <a:off x="4316962" y="2883158"/>
            <a:ext cx="1551993" cy="1021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89818EE-C4D9-CF84-7279-1FF79293353B}"/>
              </a:ext>
            </a:extLst>
          </p:cNvPr>
          <p:cNvSpPr/>
          <p:nvPr/>
        </p:nvSpPr>
        <p:spPr>
          <a:xfrm>
            <a:off x="5868955" y="3340361"/>
            <a:ext cx="3536299" cy="11290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Save View State  for the New Data</a:t>
            </a:r>
            <a:endParaRPr lang="en-US" b="1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AED0A02-0B68-E7CF-14E2-BD60D7B38D7A}"/>
              </a:ext>
            </a:extLst>
          </p:cNvPr>
          <p:cNvCxnSpPr>
            <a:stCxn id="18" idx="3"/>
            <a:endCxn id="14" idx="1"/>
          </p:cNvCxnSpPr>
          <p:nvPr/>
        </p:nvCxnSpPr>
        <p:spPr>
          <a:xfrm flipH="1">
            <a:off x="1579979" y="3904863"/>
            <a:ext cx="7825275" cy="1616527"/>
          </a:xfrm>
          <a:prstGeom prst="bentConnector5">
            <a:avLst>
              <a:gd name="adj1" fmla="val -2921"/>
              <a:gd name="adj2" fmla="val 46898"/>
              <a:gd name="adj3" fmla="val 1029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4E45843-4142-291E-59BE-7D57E488AD33}"/>
              </a:ext>
            </a:extLst>
          </p:cNvPr>
          <p:cNvSpPr/>
          <p:nvPr/>
        </p:nvSpPr>
        <p:spPr>
          <a:xfrm>
            <a:off x="5128725" y="5247303"/>
            <a:ext cx="1623527" cy="606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Render</a:t>
            </a:r>
            <a:endParaRPr lang="en-US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12EEEA-5DA5-5811-0CE0-2105EC8AF253}"/>
              </a:ext>
            </a:extLst>
          </p:cNvPr>
          <p:cNvCxnSpPr>
            <a:stCxn id="14" idx="3"/>
            <a:endCxn id="25" idx="1"/>
          </p:cNvCxnSpPr>
          <p:nvPr/>
        </p:nvCxnSpPr>
        <p:spPr>
          <a:xfrm>
            <a:off x="4547114" y="5521390"/>
            <a:ext cx="581611" cy="29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AADFB55-0A12-7634-81DB-591F710243B3}"/>
              </a:ext>
            </a:extLst>
          </p:cNvPr>
          <p:cNvSpPr/>
          <p:nvPr/>
        </p:nvSpPr>
        <p:spPr>
          <a:xfrm>
            <a:off x="7903027" y="5232724"/>
            <a:ext cx="1623527" cy="606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Unload</a:t>
            </a:r>
            <a:endParaRPr lang="en-US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06372C-E6E4-F2F6-91D4-9AD083B499EF}"/>
              </a:ext>
            </a:extLst>
          </p:cNvPr>
          <p:cNvCxnSpPr>
            <a:stCxn id="25" idx="3"/>
            <a:endCxn id="28" idx="1"/>
          </p:cNvCxnSpPr>
          <p:nvPr/>
        </p:nvCxnSpPr>
        <p:spPr>
          <a:xfrm flipV="1">
            <a:off x="6752252" y="5535969"/>
            <a:ext cx="1150775" cy="1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451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94E7F3-1180-63E1-6F81-A46A583A0A66}"/>
              </a:ext>
            </a:extLst>
          </p:cNvPr>
          <p:cNvSpPr/>
          <p:nvPr/>
        </p:nvSpPr>
        <p:spPr>
          <a:xfrm>
            <a:off x="1492898" y="1007706"/>
            <a:ext cx="10422294" cy="55517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97F337-43D9-E95E-1441-BCDBE9ABAA81}"/>
              </a:ext>
            </a:extLst>
          </p:cNvPr>
          <p:cNvSpPr txBox="1"/>
          <p:nvPr/>
        </p:nvSpPr>
        <p:spPr>
          <a:xfrm>
            <a:off x="9700726" y="1199757"/>
            <a:ext cx="199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IIS</a:t>
            </a:r>
            <a:endParaRPr lang="en-US" b="1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837FEE9F-0104-51BE-ECE8-9F6AE1FBBE80}"/>
              </a:ext>
            </a:extLst>
          </p:cNvPr>
          <p:cNvSpPr/>
          <p:nvPr/>
        </p:nvSpPr>
        <p:spPr>
          <a:xfrm>
            <a:off x="3135086" y="223935"/>
            <a:ext cx="466530" cy="783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14FE7B-442D-6417-1091-8B372131CCC4}"/>
              </a:ext>
            </a:extLst>
          </p:cNvPr>
          <p:cNvSpPr txBox="1"/>
          <p:nvPr/>
        </p:nvSpPr>
        <p:spPr>
          <a:xfrm>
            <a:off x="3760236" y="223935"/>
            <a:ext cx="483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http://www.myserver.com/myapp/mypage.aspx</a:t>
            </a:r>
            <a:endParaRPr lang="en-IN" dirty="0"/>
          </a:p>
          <a:p>
            <a:r>
              <a:rPr lang="en-IN" dirty="0">
                <a:hlinkClick r:id="rId3"/>
              </a:rPr>
              <a:t>http://www.myserver.com/myapp/mypage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1A1016-CCFA-1D29-A92B-1AB04528F8B6}"/>
              </a:ext>
            </a:extLst>
          </p:cNvPr>
          <p:cNvSpPr/>
          <p:nvPr/>
        </p:nvSpPr>
        <p:spPr>
          <a:xfrm>
            <a:off x="1800808" y="1735494"/>
            <a:ext cx="9862457" cy="46093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91E8A-5E80-D930-0DC9-62ED86F357EA}"/>
              </a:ext>
            </a:extLst>
          </p:cNvPr>
          <p:cNvSpPr txBox="1"/>
          <p:nvPr/>
        </p:nvSpPr>
        <p:spPr>
          <a:xfrm>
            <a:off x="8590385" y="1791477"/>
            <a:ext cx="282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ASP.NET runtime aka w3wp.exe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BA3AB5-7D1F-C093-9524-963C8F48C9D6}"/>
              </a:ext>
            </a:extLst>
          </p:cNvPr>
          <p:cNvSpPr txBox="1"/>
          <p:nvPr/>
        </p:nvSpPr>
        <p:spPr>
          <a:xfrm>
            <a:off x="9153331" y="102637"/>
            <a:ext cx="265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www worker process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850E6E-1704-AA13-F9AC-D320F15551D1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0391192" y="471969"/>
            <a:ext cx="91751" cy="1319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683BBC8-B25B-DE38-7C85-6A64F98264D9}"/>
              </a:ext>
            </a:extLst>
          </p:cNvPr>
          <p:cNvSpPr/>
          <p:nvPr/>
        </p:nvSpPr>
        <p:spPr>
          <a:xfrm>
            <a:off x="2192694" y="2114642"/>
            <a:ext cx="4749282" cy="964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HttpApplication Block</a:t>
            </a:r>
          </a:p>
          <a:p>
            <a:pPr algn="ctr"/>
            <a:r>
              <a:rPr lang="en-IN" sz="1600" b="1" dirty="0"/>
              <a:t>Validate and  Process the </a:t>
            </a:r>
            <a:r>
              <a:rPr lang="en-IN" sz="1600" b="1" dirty="0" err="1"/>
              <a:t>Web.Config</a:t>
            </a:r>
            <a:r>
              <a:rPr lang="en-IN" sz="1600" b="1" dirty="0"/>
              <a:t> file for Current Application Configuration and Execution</a:t>
            </a:r>
            <a:endParaRPr lang="en-US" sz="1600" b="1" dirty="0"/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03E9F6FA-B086-18C2-8BB5-69B49A891089}"/>
              </a:ext>
            </a:extLst>
          </p:cNvPr>
          <p:cNvSpPr/>
          <p:nvPr/>
        </p:nvSpPr>
        <p:spPr>
          <a:xfrm>
            <a:off x="7921690" y="3165596"/>
            <a:ext cx="3489649" cy="187545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HttpModule</a:t>
            </a:r>
          </a:p>
          <a:p>
            <a:pPr algn="ctr"/>
            <a:r>
              <a:rPr lang="en-IN" b="1" dirty="0"/>
              <a:t>Handle The Process Request and will Initialize the Session</a:t>
            </a:r>
          </a:p>
          <a:p>
            <a:pPr algn="ctr"/>
            <a:r>
              <a:rPr lang="en-IN" b="1" dirty="0"/>
              <a:t>Using </a:t>
            </a:r>
            <a:r>
              <a:rPr lang="en-IN" b="1" dirty="0" err="1"/>
              <a:t>Global.asax</a:t>
            </a:r>
            <a:endParaRPr lang="en-US" b="1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BEDC329-4494-3567-6914-0CB4E3184FBF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6941976" y="2596872"/>
            <a:ext cx="2964613" cy="568724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7D3EDD7-F951-F281-AA33-EA0AE8AAEA8B}"/>
              </a:ext>
            </a:extLst>
          </p:cNvPr>
          <p:cNvCxnSpPr>
            <a:stCxn id="13" idx="1"/>
            <a:endCxn id="12" idx="2"/>
          </p:cNvCxnSpPr>
          <p:nvPr/>
        </p:nvCxnSpPr>
        <p:spPr>
          <a:xfrm rot="10800000">
            <a:off x="4567336" y="3079103"/>
            <a:ext cx="3354355" cy="102422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82BFEBA-FA54-B03F-8D92-362ACE9A6D3D}"/>
              </a:ext>
            </a:extLst>
          </p:cNvPr>
          <p:cNvSpPr txBox="1"/>
          <p:nvPr/>
        </p:nvSpPr>
        <p:spPr>
          <a:xfrm>
            <a:off x="7249886" y="2617036"/>
            <a:ext cx="245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Start Session/Security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29BC3C-6559-D546-A96A-95539785E3AD}"/>
              </a:ext>
            </a:extLst>
          </p:cNvPr>
          <p:cNvSpPr txBox="1"/>
          <p:nvPr/>
        </p:nvSpPr>
        <p:spPr>
          <a:xfrm>
            <a:off x="4935518" y="3137316"/>
            <a:ext cx="2484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Look for the connection settings for the session storage or for security</a:t>
            </a:r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2B70D4-AE6C-C35A-DD84-30D0C33FD61B}"/>
              </a:ext>
            </a:extLst>
          </p:cNvPr>
          <p:cNvSpPr/>
          <p:nvPr/>
        </p:nvSpPr>
        <p:spPr>
          <a:xfrm>
            <a:off x="2295331" y="5178489"/>
            <a:ext cx="9116007" cy="96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HttpHandler</a:t>
            </a:r>
          </a:p>
          <a:p>
            <a:pPr algn="ctr"/>
            <a:r>
              <a:rPr lang="en-IN" sz="1600" b="1" dirty="0"/>
              <a:t>Execute .aspx page and will coordinate with .NET Frwk to execute code behind (.</a:t>
            </a:r>
            <a:r>
              <a:rPr lang="en-IN" sz="1600" b="1" dirty="0" err="1"/>
              <a:t>aspx.cs</a:t>
            </a:r>
            <a:r>
              <a:rPr lang="en-IN" sz="1600" b="1" dirty="0"/>
              <a:t>)</a:t>
            </a:r>
          </a:p>
          <a:p>
            <a:pPr algn="ctr"/>
            <a:r>
              <a:rPr lang="en-IN" sz="1600" b="1" dirty="0"/>
              <a:t>The HttpHandler will Generate the HTML Rendering for UI control on aspx page and send response</a:t>
            </a:r>
            <a:endParaRPr lang="en-US" sz="1600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B6909A4-D323-946C-EF6B-7CE7C9F69C8E}"/>
              </a:ext>
            </a:extLst>
          </p:cNvPr>
          <p:cNvCxnSpPr>
            <a:cxnSpLocks/>
          </p:cNvCxnSpPr>
          <p:nvPr/>
        </p:nvCxnSpPr>
        <p:spPr>
          <a:xfrm>
            <a:off x="4086808" y="3094638"/>
            <a:ext cx="0" cy="128141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25AD14D-BC74-2AB6-7838-0D02DA17EDF0}"/>
              </a:ext>
            </a:extLst>
          </p:cNvPr>
          <p:cNvCxnSpPr>
            <a:stCxn id="23" idx="1"/>
          </p:cNvCxnSpPr>
          <p:nvPr/>
        </p:nvCxnSpPr>
        <p:spPr>
          <a:xfrm rot="10800000">
            <a:off x="1642189" y="513185"/>
            <a:ext cx="653143" cy="5147535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B23B551-B3C4-C8B6-D281-C936B676106E}"/>
              </a:ext>
            </a:extLst>
          </p:cNvPr>
          <p:cNvSpPr txBox="1"/>
          <p:nvPr/>
        </p:nvSpPr>
        <p:spPr>
          <a:xfrm>
            <a:off x="139959" y="109006"/>
            <a:ext cx="1987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HTML Rendered Response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DFB956C-4C56-836F-F542-C1E42F73AFB0}"/>
              </a:ext>
            </a:extLst>
          </p:cNvPr>
          <p:cNvSpPr/>
          <p:nvPr/>
        </p:nvSpPr>
        <p:spPr>
          <a:xfrm>
            <a:off x="2561253" y="4348508"/>
            <a:ext cx="3265711" cy="600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The Route Table that provides .aspx page to HttpHandler</a:t>
            </a:r>
            <a:endParaRPr lang="en-US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6BD377-A09E-5859-2386-7DF20CF94B9E}"/>
              </a:ext>
            </a:extLst>
          </p:cNvPr>
          <p:cNvCxnSpPr>
            <a:stCxn id="30" idx="2"/>
          </p:cNvCxnSpPr>
          <p:nvPr/>
        </p:nvCxnSpPr>
        <p:spPr>
          <a:xfrm>
            <a:off x="4194109" y="4949072"/>
            <a:ext cx="4667" cy="2294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278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Down 1">
            <a:extLst>
              <a:ext uri="{FF2B5EF4-FFF2-40B4-BE49-F238E27FC236}">
                <a16:creationId xmlns:a16="http://schemas.microsoft.com/office/drawing/2014/main" id="{132684C8-3811-9B23-3C6F-C33F1F860F72}"/>
              </a:ext>
            </a:extLst>
          </p:cNvPr>
          <p:cNvSpPr/>
          <p:nvPr/>
        </p:nvSpPr>
        <p:spPr>
          <a:xfrm>
            <a:off x="1502229" y="317241"/>
            <a:ext cx="681134" cy="6223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1994D0-B1DE-5785-53AF-D2BD4557767B}"/>
              </a:ext>
            </a:extLst>
          </p:cNvPr>
          <p:cNvSpPr txBox="1"/>
          <p:nvPr/>
        </p:nvSpPr>
        <p:spPr>
          <a:xfrm>
            <a:off x="167951" y="2192694"/>
            <a:ext cx="1380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Main Thread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D2EFCD-F2ED-ACF1-59BE-85C4D0F73F81}"/>
              </a:ext>
            </a:extLst>
          </p:cNvPr>
          <p:cNvSpPr/>
          <p:nvPr/>
        </p:nvSpPr>
        <p:spPr>
          <a:xfrm>
            <a:off x="2183363" y="317241"/>
            <a:ext cx="2603241" cy="59902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54660-3CF1-9DDE-75AD-6ED5A08A0C6E}"/>
              </a:ext>
            </a:extLst>
          </p:cNvPr>
          <p:cNvSpPr txBox="1"/>
          <p:nvPr/>
        </p:nvSpPr>
        <p:spPr>
          <a:xfrm>
            <a:off x="2230016" y="447869"/>
            <a:ext cx="240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CLR</a:t>
            </a:r>
          </a:p>
          <a:p>
            <a:pPr algn="ctr"/>
            <a:r>
              <a:rPr lang="en-US" b="1" dirty="0"/>
              <a:t>Executing Ann Application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DFA482-82BA-8032-3F93-30A4F9D8E131}"/>
              </a:ext>
            </a:extLst>
          </p:cNvPr>
          <p:cNvSpPr txBox="1"/>
          <p:nvPr/>
        </p:nvSpPr>
        <p:spPr>
          <a:xfrm>
            <a:off x="6484776" y="317241"/>
            <a:ext cx="54024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MyClass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int x = 10; // x is an instance member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MyClass</a:t>
            </a:r>
            <a:r>
              <a:rPr lang="en-US" dirty="0"/>
              <a:t> obj = new </a:t>
            </a:r>
            <a:r>
              <a:rPr lang="en-US" dirty="0" err="1"/>
              <a:t>MyClass</a:t>
            </a:r>
            <a:r>
              <a:rPr lang="en-US" dirty="0"/>
              <a:t>();</a:t>
            </a:r>
          </a:p>
          <a:p>
            <a:r>
              <a:rPr lang="en-US" dirty="0" err="1"/>
              <a:t>MyClass</a:t>
            </a:r>
            <a:r>
              <a:rPr lang="en-US" dirty="0"/>
              <a:t> Obj1 = new </a:t>
            </a:r>
            <a:r>
              <a:rPr lang="en-US" dirty="0" err="1"/>
              <a:t>MyClass</a:t>
            </a:r>
            <a:r>
              <a:rPr lang="en-US" dirty="0"/>
              <a:t>(); 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48E5F4-BC54-FFD3-1250-AC6F6451A24A}"/>
              </a:ext>
            </a:extLst>
          </p:cNvPr>
          <p:cNvSpPr/>
          <p:nvPr/>
        </p:nvSpPr>
        <p:spPr>
          <a:xfrm>
            <a:off x="6671388" y="3144416"/>
            <a:ext cx="1651518" cy="34989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0026D0-A3C9-C8C7-5A5A-C29236A5A5C1}"/>
              </a:ext>
            </a:extLst>
          </p:cNvPr>
          <p:cNvSpPr/>
          <p:nvPr/>
        </p:nvSpPr>
        <p:spPr>
          <a:xfrm>
            <a:off x="6690049" y="5579706"/>
            <a:ext cx="1632857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77AC8D-D464-8074-7DB8-08CFB8D668D5}"/>
              </a:ext>
            </a:extLst>
          </p:cNvPr>
          <p:cNvSpPr/>
          <p:nvPr/>
        </p:nvSpPr>
        <p:spPr>
          <a:xfrm>
            <a:off x="9479902" y="4655976"/>
            <a:ext cx="1119674" cy="11010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0FC5BC-60ED-DE21-5203-29F79FC19E3F}"/>
              </a:ext>
            </a:extLst>
          </p:cNvPr>
          <p:cNvSpPr txBox="1"/>
          <p:nvPr/>
        </p:nvSpPr>
        <p:spPr>
          <a:xfrm>
            <a:off x="9479902" y="4739951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9B07F9-C86C-F201-E5E2-25F677DF4AB7}"/>
              </a:ext>
            </a:extLst>
          </p:cNvPr>
          <p:cNvSpPr txBox="1"/>
          <p:nvPr/>
        </p:nvSpPr>
        <p:spPr>
          <a:xfrm>
            <a:off x="9545216" y="5109283"/>
            <a:ext cx="95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F2CA36-B470-180E-D36B-7A325F55CFD4}"/>
              </a:ext>
            </a:extLst>
          </p:cNvPr>
          <p:cNvSpPr txBox="1"/>
          <p:nvPr/>
        </p:nvSpPr>
        <p:spPr>
          <a:xfrm>
            <a:off x="9629192" y="6158204"/>
            <a:ext cx="793102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7C3DA2-672D-8E7A-B964-CAFBC4520FFC}"/>
              </a:ext>
            </a:extLst>
          </p:cNvPr>
          <p:cNvCxnSpPr>
            <a:stCxn id="12" idx="0"/>
            <a:endCxn id="9" idx="2"/>
          </p:cNvCxnSpPr>
          <p:nvPr/>
        </p:nvCxnSpPr>
        <p:spPr>
          <a:xfrm flipV="1">
            <a:off x="10025743" y="5756988"/>
            <a:ext cx="13996" cy="4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ED4589-E2B5-122B-B118-856E529FBFF8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8322906" y="5206482"/>
            <a:ext cx="1156996" cy="66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02CC7FC-F533-CE4F-E986-BCBBF6AFE8F8}"/>
              </a:ext>
            </a:extLst>
          </p:cNvPr>
          <p:cNvSpPr txBox="1"/>
          <p:nvPr/>
        </p:nvSpPr>
        <p:spPr>
          <a:xfrm>
            <a:off x="6596743" y="2625565"/>
            <a:ext cx="18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Managed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E09DF7-8F47-3FD0-5D2F-3A3D55CEF21F}"/>
              </a:ext>
            </a:extLst>
          </p:cNvPr>
          <p:cNvSpPr/>
          <p:nvPr/>
        </p:nvSpPr>
        <p:spPr>
          <a:xfrm>
            <a:off x="6680719" y="4709231"/>
            <a:ext cx="1632857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8817DA-D541-4D88-EEB4-21ED0EDCB8D5}"/>
              </a:ext>
            </a:extLst>
          </p:cNvPr>
          <p:cNvSpPr/>
          <p:nvPr/>
        </p:nvSpPr>
        <p:spPr>
          <a:xfrm>
            <a:off x="9731829" y="2492820"/>
            <a:ext cx="1119674" cy="11010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B89B31-C80C-6CE4-F7EE-3F079893366F}"/>
              </a:ext>
            </a:extLst>
          </p:cNvPr>
          <p:cNvSpPr txBox="1"/>
          <p:nvPr/>
        </p:nvSpPr>
        <p:spPr>
          <a:xfrm>
            <a:off x="9731829" y="2576795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16530E-D33D-AF18-B049-2C043838843F}"/>
              </a:ext>
            </a:extLst>
          </p:cNvPr>
          <p:cNvSpPr txBox="1"/>
          <p:nvPr/>
        </p:nvSpPr>
        <p:spPr>
          <a:xfrm>
            <a:off x="9797143" y="2946127"/>
            <a:ext cx="95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D11EEA-ACC0-1A4A-4DB1-580704D0A1CD}"/>
              </a:ext>
            </a:extLst>
          </p:cNvPr>
          <p:cNvSpPr txBox="1"/>
          <p:nvPr/>
        </p:nvSpPr>
        <p:spPr>
          <a:xfrm>
            <a:off x="9881119" y="3995048"/>
            <a:ext cx="793102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830C82-400E-CCDD-75CD-873C00E6CB0E}"/>
              </a:ext>
            </a:extLst>
          </p:cNvPr>
          <p:cNvCxnSpPr>
            <a:stCxn id="22" idx="0"/>
            <a:endCxn id="19" idx="2"/>
          </p:cNvCxnSpPr>
          <p:nvPr/>
        </p:nvCxnSpPr>
        <p:spPr>
          <a:xfrm flipV="1">
            <a:off x="10277670" y="3593832"/>
            <a:ext cx="13996" cy="4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7B6A18-1E88-2DFA-74C5-BCB1A417EDDC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8313576" y="3043326"/>
            <a:ext cx="1418253" cy="1955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F9AD1F-21AC-5DF1-94B3-EECF160B9395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466322" y="1992849"/>
            <a:ext cx="3130421" cy="540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F935601-4B6D-1E97-CA86-227A55C4EF12}"/>
              </a:ext>
            </a:extLst>
          </p:cNvPr>
          <p:cNvSpPr txBox="1"/>
          <p:nvPr/>
        </p:nvSpPr>
        <p:spPr>
          <a:xfrm>
            <a:off x="2262673" y="2533232"/>
            <a:ext cx="240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Will be executed with separate copies of x for obj and Obj1</a:t>
            </a:r>
          </a:p>
        </p:txBody>
      </p:sp>
    </p:spTree>
    <p:extLst>
      <p:ext uri="{BB962C8B-B14F-4D97-AF65-F5344CB8AC3E}">
        <p14:creationId xmlns:p14="http://schemas.microsoft.com/office/powerpoint/2010/main" val="18179745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Down 1">
            <a:extLst>
              <a:ext uri="{FF2B5EF4-FFF2-40B4-BE49-F238E27FC236}">
                <a16:creationId xmlns:a16="http://schemas.microsoft.com/office/drawing/2014/main" id="{132684C8-3811-9B23-3C6F-C33F1F860F72}"/>
              </a:ext>
            </a:extLst>
          </p:cNvPr>
          <p:cNvSpPr/>
          <p:nvPr/>
        </p:nvSpPr>
        <p:spPr>
          <a:xfrm>
            <a:off x="1502229" y="317241"/>
            <a:ext cx="681134" cy="6223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1994D0-B1DE-5785-53AF-D2BD4557767B}"/>
              </a:ext>
            </a:extLst>
          </p:cNvPr>
          <p:cNvSpPr txBox="1"/>
          <p:nvPr/>
        </p:nvSpPr>
        <p:spPr>
          <a:xfrm>
            <a:off x="167951" y="2192694"/>
            <a:ext cx="1380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Main Thread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D2EFCD-F2ED-ACF1-59BE-85C4D0F73F81}"/>
              </a:ext>
            </a:extLst>
          </p:cNvPr>
          <p:cNvSpPr/>
          <p:nvPr/>
        </p:nvSpPr>
        <p:spPr>
          <a:xfrm>
            <a:off x="2183363" y="317241"/>
            <a:ext cx="2603241" cy="59902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54660-3CF1-9DDE-75AD-6ED5A08A0C6E}"/>
              </a:ext>
            </a:extLst>
          </p:cNvPr>
          <p:cNvSpPr txBox="1"/>
          <p:nvPr/>
        </p:nvSpPr>
        <p:spPr>
          <a:xfrm>
            <a:off x="2230016" y="447869"/>
            <a:ext cx="240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CLR</a:t>
            </a:r>
          </a:p>
          <a:p>
            <a:pPr algn="ctr"/>
            <a:r>
              <a:rPr lang="en-US" b="1" dirty="0"/>
              <a:t>Executing Ann Application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DFA482-82BA-8032-3F93-30A4F9D8E131}"/>
              </a:ext>
            </a:extLst>
          </p:cNvPr>
          <p:cNvSpPr txBox="1"/>
          <p:nvPr/>
        </p:nvSpPr>
        <p:spPr>
          <a:xfrm>
            <a:off x="6484776" y="317241"/>
            <a:ext cx="54024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MyClass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static int x = 10; // x is an instance member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MyClass</a:t>
            </a:r>
            <a:r>
              <a:rPr lang="en-US" dirty="0"/>
              <a:t> obj = new </a:t>
            </a:r>
            <a:r>
              <a:rPr lang="en-US" dirty="0" err="1"/>
              <a:t>MyClass</a:t>
            </a:r>
            <a:r>
              <a:rPr lang="en-US" dirty="0"/>
              <a:t>();</a:t>
            </a:r>
          </a:p>
          <a:p>
            <a:r>
              <a:rPr lang="en-US" dirty="0" err="1"/>
              <a:t>MyClass</a:t>
            </a:r>
            <a:r>
              <a:rPr lang="en-US" dirty="0"/>
              <a:t> Obj1 = new </a:t>
            </a:r>
            <a:r>
              <a:rPr lang="en-US" dirty="0" err="1"/>
              <a:t>MyClass</a:t>
            </a:r>
            <a:r>
              <a:rPr lang="en-US" dirty="0"/>
              <a:t>(); 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48E5F4-BC54-FFD3-1250-AC6F6451A24A}"/>
              </a:ext>
            </a:extLst>
          </p:cNvPr>
          <p:cNvSpPr/>
          <p:nvPr/>
        </p:nvSpPr>
        <p:spPr>
          <a:xfrm>
            <a:off x="6671388" y="3144416"/>
            <a:ext cx="1651518" cy="34989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0026D0-A3C9-C8C7-5A5A-C29236A5A5C1}"/>
              </a:ext>
            </a:extLst>
          </p:cNvPr>
          <p:cNvSpPr/>
          <p:nvPr/>
        </p:nvSpPr>
        <p:spPr>
          <a:xfrm>
            <a:off x="6690049" y="5579706"/>
            <a:ext cx="1632857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77AC8D-D464-8074-7DB8-08CFB8D668D5}"/>
              </a:ext>
            </a:extLst>
          </p:cNvPr>
          <p:cNvSpPr/>
          <p:nvPr/>
        </p:nvSpPr>
        <p:spPr>
          <a:xfrm>
            <a:off x="9479902" y="4655976"/>
            <a:ext cx="1119674" cy="11010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0FC5BC-60ED-DE21-5203-29F79FC19E3F}"/>
              </a:ext>
            </a:extLst>
          </p:cNvPr>
          <p:cNvSpPr txBox="1"/>
          <p:nvPr/>
        </p:nvSpPr>
        <p:spPr>
          <a:xfrm>
            <a:off x="9479902" y="4739951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9B07F9-C86C-F201-E5E2-25F677DF4AB7}"/>
              </a:ext>
            </a:extLst>
          </p:cNvPr>
          <p:cNvSpPr txBox="1"/>
          <p:nvPr/>
        </p:nvSpPr>
        <p:spPr>
          <a:xfrm>
            <a:off x="9545216" y="5109283"/>
            <a:ext cx="95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F2CA36-B470-180E-D36B-7A325F55CFD4}"/>
              </a:ext>
            </a:extLst>
          </p:cNvPr>
          <p:cNvSpPr txBox="1"/>
          <p:nvPr/>
        </p:nvSpPr>
        <p:spPr>
          <a:xfrm>
            <a:off x="9629192" y="6158204"/>
            <a:ext cx="793102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7C3DA2-672D-8E7A-B964-CAFBC4520FFC}"/>
              </a:ext>
            </a:extLst>
          </p:cNvPr>
          <p:cNvCxnSpPr>
            <a:stCxn id="12" idx="0"/>
            <a:endCxn id="9" idx="2"/>
          </p:cNvCxnSpPr>
          <p:nvPr/>
        </p:nvCxnSpPr>
        <p:spPr>
          <a:xfrm flipV="1">
            <a:off x="10025743" y="5756988"/>
            <a:ext cx="13996" cy="4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ED4589-E2B5-122B-B118-856E529FBFF8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8322906" y="5206482"/>
            <a:ext cx="1156996" cy="66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02CC7FC-F533-CE4F-E986-BCBBF6AFE8F8}"/>
              </a:ext>
            </a:extLst>
          </p:cNvPr>
          <p:cNvSpPr txBox="1"/>
          <p:nvPr/>
        </p:nvSpPr>
        <p:spPr>
          <a:xfrm>
            <a:off x="6596743" y="2625565"/>
            <a:ext cx="18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Managed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E09DF7-8F47-3FD0-5D2F-3A3D55CEF21F}"/>
              </a:ext>
            </a:extLst>
          </p:cNvPr>
          <p:cNvSpPr/>
          <p:nvPr/>
        </p:nvSpPr>
        <p:spPr>
          <a:xfrm>
            <a:off x="6680719" y="4709231"/>
            <a:ext cx="1632857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7B6A18-1E88-2DFA-74C5-BCB1A417EDDC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>
            <a:off x="8313576" y="4998480"/>
            <a:ext cx="1166326" cy="208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F9AD1F-21AC-5DF1-94B3-EECF160B9395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466322" y="1992849"/>
            <a:ext cx="3130421" cy="540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F935601-4B6D-1E97-CA86-227A55C4EF12}"/>
              </a:ext>
            </a:extLst>
          </p:cNvPr>
          <p:cNvSpPr txBox="1"/>
          <p:nvPr/>
        </p:nvSpPr>
        <p:spPr>
          <a:xfrm>
            <a:off x="2262673" y="2533232"/>
            <a:ext cx="240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Will be executed with separate copies of x for obj and Obj1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331D9B-2942-F39C-9723-054948CA0D1B}"/>
              </a:ext>
            </a:extLst>
          </p:cNvPr>
          <p:cNvSpPr txBox="1"/>
          <p:nvPr/>
        </p:nvSpPr>
        <p:spPr>
          <a:xfrm>
            <a:off x="4268755" y="5205318"/>
            <a:ext cx="1903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 is at Global Store Managed by Main Thread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DAB2C7-A09E-0052-3F02-A32F557A6941}"/>
              </a:ext>
            </a:extLst>
          </p:cNvPr>
          <p:cNvCxnSpPr/>
          <p:nvPr/>
        </p:nvCxnSpPr>
        <p:spPr>
          <a:xfrm>
            <a:off x="1842796" y="5478615"/>
            <a:ext cx="7637106" cy="194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9251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C64EDD-7BF1-381C-2E69-BA8052F62E3A}"/>
              </a:ext>
            </a:extLst>
          </p:cNvPr>
          <p:cNvSpPr txBox="1"/>
          <p:nvPr/>
        </p:nvSpPr>
        <p:spPr>
          <a:xfrm>
            <a:off x="2379306" y="298580"/>
            <a:ext cx="724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Static in Case of ASP.NET Apps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FD02AF-16AE-A6B1-22A3-315B50369D25}"/>
              </a:ext>
            </a:extLst>
          </p:cNvPr>
          <p:cNvSpPr/>
          <p:nvPr/>
        </p:nvSpPr>
        <p:spPr>
          <a:xfrm>
            <a:off x="6531429" y="951722"/>
            <a:ext cx="3097763" cy="51878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1BF30-F26A-D200-7D11-B2316E5449D6}"/>
              </a:ext>
            </a:extLst>
          </p:cNvPr>
          <p:cNvSpPr txBox="1"/>
          <p:nvPr/>
        </p:nvSpPr>
        <p:spPr>
          <a:xfrm>
            <a:off x="6690049" y="1091682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613907-C106-DB36-7CE5-AB9797672114}"/>
              </a:ext>
            </a:extLst>
          </p:cNvPr>
          <p:cNvSpPr/>
          <p:nvPr/>
        </p:nvSpPr>
        <p:spPr>
          <a:xfrm>
            <a:off x="6690049" y="2155371"/>
            <a:ext cx="2724539" cy="2211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ASP.NET App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C9F0FD54-8D22-98F5-3174-0634C604CCAE}"/>
              </a:ext>
            </a:extLst>
          </p:cNvPr>
          <p:cNvSpPr/>
          <p:nvPr/>
        </p:nvSpPr>
        <p:spPr>
          <a:xfrm>
            <a:off x="7814388" y="3545632"/>
            <a:ext cx="1138335" cy="727788"/>
          </a:xfrm>
          <a:prstGeom prst="flowChartMultidocumen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BDD6378B-7774-30E1-BDCD-0F4A5C19005C}"/>
              </a:ext>
            </a:extLst>
          </p:cNvPr>
          <p:cNvSpPr/>
          <p:nvPr/>
        </p:nvSpPr>
        <p:spPr>
          <a:xfrm>
            <a:off x="9965094" y="4273420"/>
            <a:ext cx="1996751" cy="141825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CLR</a:t>
            </a:r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B7DED1D6-4DAE-2A9E-89A5-860A2DA5B3CA}"/>
              </a:ext>
            </a:extLst>
          </p:cNvPr>
          <p:cNvSpPr/>
          <p:nvPr/>
        </p:nvSpPr>
        <p:spPr>
          <a:xfrm rot="5400000">
            <a:off x="9597700" y="3196902"/>
            <a:ext cx="844420" cy="1308618"/>
          </a:xfrm>
          <a:prstGeom prst="ben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4803DA90-B21A-7981-717F-7B5AED21CA1E}"/>
              </a:ext>
            </a:extLst>
          </p:cNvPr>
          <p:cNvSpPr/>
          <p:nvPr/>
        </p:nvSpPr>
        <p:spPr>
          <a:xfrm rot="16200000">
            <a:off x="8888575" y="4041321"/>
            <a:ext cx="844420" cy="1308618"/>
          </a:xfrm>
          <a:prstGeom prst="ben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CCF5B0-147F-C719-5D79-C7526AD2EDCA}"/>
              </a:ext>
            </a:extLst>
          </p:cNvPr>
          <p:cNvSpPr txBox="1"/>
          <p:nvPr/>
        </p:nvSpPr>
        <p:spPr>
          <a:xfrm>
            <a:off x="9913775" y="1357520"/>
            <a:ext cx="2099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 between the ASP.NET Runtime on Web Server and .NET CLR the Static has to maintained for all requests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782A22E-B2DF-86F0-AC3E-6B0EA83E1E9E}"/>
              </a:ext>
            </a:extLst>
          </p:cNvPr>
          <p:cNvSpPr/>
          <p:nvPr/>
        </p:nvSpPr>
        <p:spPr>
          <a:xfrm>
            <a:off x="578498" y="1390261"/>
            <a:ext cx="5952931" cy="615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1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9DC9E12-43DC-BAE4-2BD0-44BF107E4E18}"/>
              </a:ext>
            </a:extLst>
          </p:cNvPr>
          <p:cNvSpPr/>
          <p:nvPr/>
        </p:nvSpPr>
        <p:spPr>
          <a:xfrm>
            <a:off x="575388" y="2234683"/>
            <a:ext cx="5952931" cy="615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2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7FCA72B-81A2-AD4C-D6A4-8E4AEAAACCFE}"/>
              </a:ext>
            </a:extLst>
          </p:cNvPr>
          <p:cNvSpPr/>
          <p:nvPr/>
        </p:nvSpPr>
        <p:spPr>
          <a:xfrm>
            <a:off x="573831" y="3451553"/>
            <a:ext cx="5952931" cy="615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3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D2A02BFB-32E5-FDAA-B4FE-89C83C00F2CF}"/>
              </a:ext>
            </a:extLst>
          </p:cNvPr>
          <p:cNvSpPr/>
          <p:nvPr/>
        </p:nvSpPr>
        <p:spPr>
          <a:xfrm>
            <a:off x="3396343" y="4366727"/>
            <a:ext cx="121298" cy="1119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8879508A-3DAC-9083-C1D2-213C8A27F05E}"/>
              </a:ext>
            </a:extLst>
          </p:cNvPr>
          <p:cNvSpPr/>
          <p:nvPr/>
        </p:nvSpPr>
        <p:spPr>
          <a:xfrm>
            <a:off x="3404119" y="4639645"/>
            <a:ext cx="121298" cy="1119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8BEDA99A-8F2D-B898-6AC8-7DC9A992BE57}"/>
              </a:ext>
            </a:extLst>
          </p:cNvPr>
          <p:cNvSpPr/>
          <p:nvPr/>
        </p:nvSpPr>
        <p:spPr>
          <a:xfrm>
            <a:off x="3446105" y="4920344"/>
            <a:ext cx="121298" cy="1119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1F751D8B-4CAF-689F-0A8E-481F608C06BF}"/>
              </a:ext>
            </a:extLst>
          </p:cNvPr>
          <p:cNvSpPr/>
          <p:nvPr/>
        </p:nvSpPr>
        <p:spPr>
          <a:xfrm>
            <a:off x="3453881" y="5193262"/>
            <a:ext cx="121298" cy="1119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5339B7E-E8C7-7F62-5EC2-01271C672260}"/>
              </a:ext>
            </a:extLst>
          </p:cNvPr>
          <p:cNvSpPr/>
          <p:nvPr/>
        </p:nvSpPr>
        <p:spPr>
          <a:xfrm>
            <a:off x="598713" y="5389203"/>
            <a:ext cx="5952931" cy="615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n</a:t>
            </a:r>
          </a:p>
        </p:txBody>
      </p:sp>
    </p:spTree>
    <p:extLst>
      <p:ext uri="{BB962C8B-B14F-4D97-AF65-F5344CB8AC3E}">
        <p14:creationId xmlns:p14="http://schemas.microsoft.com/office/powerpoint/2010/main" val="1196665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F7A0A0-C9F1-C75B-CB0F-727EC3165F39}"/>
              </a:ext>
            </a:extLst>
          </p:cNvPr>
          <p:cNvSpPr txBox="1"/>
          <p:nvPr/>
        </p:nvSpPr>
        <p:spPr>
          <a:xfrm>
            <a:off x="177282" y="186612"/>
            <a:ext cx="1175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Need of State Management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D844A3-13F3-36A6-0FD0-6796F466B83C}"/>
              </a:ext>
            </a:extLst>
          </p:cNvPr>
          <p:cNvSpPr/>
          <p:nvPr/>
        </p:nvSpPr>
        <p:spPr>
          <a:xfrm>
            <a:off x="7623110" y="555944"/>
            <a:ext cx="3181738" cy="5751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66C0194-9740-071B-69EF-06966AECFFCB}"/>
              </a:ext>
            </a:extLst>
          </p:cNvPr>
          <p:cNvSpPr/>
          <p:nvPr/>
        </p:nvSpPr>
        <p:spPr>
          <a:xfrm>
            <a:off x="354563" y="925276"/>
            <a:ext cx="7221894" cy="1080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Accept the Request by the server</a:t>
            </a:r>
          </a:p>
        </p:txBody>
      </p:sp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15E3B55B-4947-6449-5BCC-C56A4FE3F799}"/>
              </a:ext>
            </a:extLst>
          </p:cNvPr>
          <p:cNvSpPr/>
          <p:nvPr/>
        </p:nvSpPr>
        <p:spPr>
          <a:xfrm>
            <a:off x="7819054" y="2453951"/>
            <a:ext cx="2621902" cy="975049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E24AE-F932-383F-DA44-FE226B890A3A}"/>
              </a:ext>
            </a:extLst>
          </p:cNvPr>
          <p:cNvSpPr txBox="1"/>
          <p:nvPr/>
        </p:nvSpPr>
        <p:spPr>
          <a:xfrm>
            <a:off x="7781731" y="709127"/>
            <a:ext cx="283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CC1B4633-A4C3-E114-3D4C-5E64BE2A2850}"/>
              </a:ext>
            </a:extLst>
          </p:cNvPr>
          <p:cNvSpPr/>
          <p:nvPr/>
        </p:nvSpPr>
        <p:spPr>
          <a:xfrm rot="10800000">
            <a:off x="7650022" y="3811648"/>
            <a:ext cx="2621902" cy="975049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528387-A91C-81DE-0480-7CFD7F5905DD}"/>
              </a:ext>
            </a:extLst>
          </p:cNvPr>
          <p:cNvSpPr txBox="1"/>
          <p:nvPr/>
        </p:nvSpPr>
        <p:spPr>
          <a:xfrm>
            <a:off x="8266922" y="3088433"/>
            <a:ext cx="153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2. Execute request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A160AD18-E181-E433-5C7A-6B31D0CA86C5}"/>
              </a:ext>
            </a:extLst>
          </p:cNvPr>
          <p:cNvSpPr/>
          <p:nvPr/>
        </p:nvSpPr>
        <p:spPr>
          <a:xfrm>
            <a:off x="485192" y="4460033"/>
            <a:ext cx="7091265" cy="11569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3. Generate Response (</a:t>
            </a:r>
            <a:r>
              <a:rPr lang="en-US" b="1" dirty="0" err="1"/>
              <a:t>HTMlL</a:t>
            </a:r>
            <a:r>
              <a:rPr lang="en-US" b="1" dirty="0"/>
              <a:t>+ Data)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F495EC-9DC6-4AA6-D01A-6910B3BE133C}"/>
              </a:ext>
            </a:extLst>
          </p:cNvPr>
          <p:cNvSpPr txBox="1"/>
          <p:nvPr/>
        </p:nvSpPr>
        <p:spPr>
          <a:xfrm>
            <a:off x="8266922" y="5029200"/>
            <a:ext cx="2248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4. Server cleans the Page Object of which Response is send back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B20B3D-2853-4E0B-9CE1-36F1A0A75796}"/>
              </a:ext>
            </a:extLst>
          </p:cNvPr>
          <p:cNvSpPr txBox="1"/>
          <p:nvPr/>
        </p:nvSpPr>
        <p:spPr>
          <a:xfrm>
            <a:off x="681135" y="2486723"/>
            <a:ext cx="6438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Servers are Stateless for relieving them from maintaining data posted by requests in its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the Web Server is stateless, the HTTP Protocol using which the Web Server is requested is stateless</a:t>
            </a:r>
          </a:p>
        </p:txBody>
      </p:sp>
    </p:spTree>
    <p:extLst>
      <p:ext uri="{BB962C8B-B14F-4D97-AF65-F5344CB8AC3E}">
        <p14:creationId xmlns:p14="http://schemas.microsoft.com/office/powerpoint/2010/main" val="9702289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3CB2C1-5E87-CE96-E62C-732A95F8A870}"/>
              </a:ext>
            </a:extLst>
          </p:cNvPr>
          <p:cNvSpPr txBox="1"/>
          <p:nvPr/>
        </p:nvSpPr>
        <p:spPr>
          <a:xfrm>
            <a:off x="186612" y="93306"/>
            <a:ext cx="1170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How Cookies are created by Server on the Client (Browser)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D8AC7B-FA8A-EC48-B7EB-CA6A5A0750C3}"/>
              </a:ext>
            </a:extLst>
          </p:cNvPr>
          <p:cNvSpPr/>
          <p:nvPr/>
        </p:nvSpPr>
        <p:spPr>
          <a:xfrm>
            <a:off x="8705461" y="709127"/>
            <a:ext cx="3181739" cy="59342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040BAA-CECA-E096-DF24-59045BAB6C46}"/>
              </a:ext>
            </a:extLst>
          </p:cNvPr>
          <p:cNvSpPr txBox="1"/>
          <p:nvPr/>
        </p:nvSpPr>
        <p:spPr>
          <a:xfrm>
            <a:off x="8808098" y="839755"/>
            <a:ext cx="296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WebServer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DE4F9DE-F8B5-65E5-6CF7-229A1EB2ABDA}"/>
              </a:ext>
            </a:extLst>
          </p:cNvPr>
          <p:cNvSpPr/>
          <p:nvPr/>
        </p:nvSpPr>
        <p:spPr>
          <a:xfrm>
            <a:off x="2855167" y="597159"/>
            <a:ext cx="5840964" cy="830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The First 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3C1C97-38C9-F0E0-440E-21C2B7993B49}"/>
              </a:ext>
            </a:extLst>
          </p:cNvPr>
          <p:cNvSpPr txBox="1"/>
          <p:nvPr/>
        </p:nvSpPr>
        <p:spPr>
          <a:xfrm>
            <a:off x="8892073" y="1209087"/>
            <a:ext cx="289249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Web Server will check the request for the following Parameters in the Request</a:t>
            </a:r>
          </a:p>
          <a:p>
            <a:r>
              <a:rPr lang="en-US" dirty="0"/>
              <a:t> - SessionID : If it is not available in request, the this is new Session (Fresh request)</a:t>
            </a:r>
          </a:p>
          <a:p>
            <a:pPr marL="285750" indent="-285750">
              <a:buFontTx/>
              <a:buChar char="-"/>
            </a:pPr>
            <a:r>
              <a:rPr lang="en-US" dirty="0"/>
              <a:t>If fresh request, the server will generate session info (We will see in next slide)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Server will assign a SessionID and an instruction to create a cookie in browser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Response will be send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</a:t>
            </a:r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CB6DDF1C-154E-D865-0A13-D3DD573462E3}"/>
              </a:ext>
            </a:extLst>
          </p:cNvPr>
          <p:cNvSpPr/>
          <p:nvPr/>
        </p:nvSpPr>
        <p:spPr>
          <a:xfrm>
            <a:off x="186612" y="839755"/>
            <a:ext cx="2668555" cy="4795935"/>
          </a:xfrm>
          <a:prstGeom prst="flowChartInputOutp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11CFC-9702-DDA1-9C66-8D518D056A94}"/>
              </a:ext>
            </a:extLst>
          </p:cNvPr>
          <p:cNvSpPr txBox="1"/>
          <p:nvPr/>
        </p:nvSpPr>
        <p:spPr>
          <a:xfrm>
            <a:off x="783771" y="1063690"/>
            <a:ext cx="180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FE010713-6E6C-64D0-9E6D-81140926F751}"/>
              </a:ext>
            </a:extLst>
          </p:cNvPr>
          <p:cNvSpPr/>
          <p:nvPr/>
        </p:nvSpPr>
        <p:spPr>
          <a:xfrm>
            <a:off x="2444620" y="4590661"/>
            <a:ext cx="6251511" cy="8304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3. The Response with Cookie File Instruction</a:t>
            </a:r>
          </a:p>
        </p:txBody>
      </p:sp>
      <p:sp>
        <p:nvSpPr>
          <p:cNvPr id="10" name="Flowchart: Card 9">
            <a:extLst>
              <a:ext uri="{FF2B5EF4-FFF2-40B4-BE49-F238E27FC236}">
                <a16:creationId xmlns:a16="http://schemas.microsoft.com/office/drawing/2014/main" id="{518095A4-7D2F-40E1-52B9-3C922D32BCB4}"/>
              </a:ext>
            </a:extLst>
          </p:cNvPr>
          <p:cNvSpPr/>
          <p:nvPr/>
        </p:nvSpPr>
        <p:spPr>
          <a:xfrm>
            <a:off x="503853" y="3359021"/>
            <a:ext cx="1660849" cy="2174034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Cookie</a:t>
            </a:r>
          </a:p>
          <a:p>
            <a:pPr algn="ctr"/>
            <a:r>
              <a:rPr lang="en-US" b="1" dirty="0"/>
              <a:t>There will be SessionID and other data</a:t>
            </a: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CFF085CF-BCA9-DDB3-AED3-5794743F54B4}"/>
              </a:ext>
            </a:extLst>
          </p:cNvPr>
          <p:cNvSpPr/>
          <p:nvPr/>
        </p:nvSpPr>
        <p:spPr>
          <a:xfrm>
            <a:off x="3004457" y="1633629"/>
            <a:ext cx="5178490" cy="1413588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9CA34A4B-9E73-924B-453D-68834B58C5C2}"/>
              </a:ext>
            </a:extLst>
          </p:cNvPr>
          <p:cNvSpPr/>
          <p:nvPr/>
        </p:nvSpPr>
        <p:spPr>
          <a:xfrm rot="10800000">
            <a:off x="2883872" y="3193147"/>
            <a:ext cx="5178490" cy="1413588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A58727-7510-7CF6-CA39-045B5917702D}"/>
              </a:ext>
            </a:extLst>
          </p:cNvPr>
          <p:cNvSpPr txBox="1"/>
          <p:nvPr/>
        </p:nvSpPr>
        <p:spPr>
          <a:xfrm>
            <a:off x="3928188" y="2340423"/>
            <a:ext cx="32470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Exchange Cookie File between the Browser and server with information by keeping SessionID in HTTP Request header</a:t>
            </a:r>
          </a:p>
        </p:txBody>
      </p:sp>
    </p:spTree>
    <p:extLst>
      <p:ext uri="{BB962C8B-B14F-4D97-AF65-F5344CB8AC3E}">
        <p14:creationId xmlns:p14="http://schemas.microsoft.com/office/powerpoint/2010/main" val="33436889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08C7B4-D527-A04E-77E4-581D28722FF2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How Session State Works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562F51-BCFC-20C7-1AF6-F02ADD34068F}"/>
              </a:ext>
            </a:extLst>
          </p:cNvPr>
          <p:cNvSpPr/>
          <p:nvPr/>
        </p:nvSpPr>
        <p:spPr>
          <a:xfrm>
            <a:off x="7660433" y="746449"/>
            <a:ext cx="4198775" cy="59156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77F70-658B-3BA1-FFC0-3F93A1D38DFD}"/>
              </a:ext>
            </a:extLst>
          </p:cNvPr>
          <p:cNvSpPr txBox="1"/>
          <p:nvPr/>
        </p:nvSpPr>
        <p:spPr>
          <a:xfrm>
            <a:off x="7716416" y="811763"/>
            <a:ext cx="404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WebServer</a:t>
            </a: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4D3E5BB6-4813-F3F4-9D3F-59C731FAF227}"/>
              </a:ext>
            </a:extLst>
          </p:cNvPr>
          <p:cNvSpPr/>
          <p:nvPr/>
        </p:nvSpPr>
        <p:spPr>
          <a:xfrm>
            <a:off x="261257" y="401217"/>
            <a:ext cx="1427584" cy="638213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714FA25-0FA1-A05E-FBC4-24E3539A51E7}"/>
              </a:ext>
            </a:extLst>
          </p:cNvPr>
          <p:cNvSpPr/>
          <p:nvPr/>
        </p:nvSpPr>
        <p:spPr>
          <a:xfrm>
            <a:off x="1688841" y="531845"/>
            <a:ext cx="5924938" cy="905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The Fresh HTTP Request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37C7D0-B149-6D9D-3211-BBC4E0975AC9}"/>
              </a:ext>
            </a:extLst>
          </p:cNvPr>
          <p:cNvSpPr/>
          <p:nvPr/>
        </p:nvSpPr>
        <p:spPr>
          <a:xfrm>
            <a:off x="7716416" y="1181095"/>
            <a:ext cx="4040155" cy="377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2. If the request does not Contains SessionID, the it is Fresh Request 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BCDB0436-96F3-A845-4A6E-C71FAE143E15}"/>
              </a:ext>
            </a:extLst>
          </p:cNvPr>
          <p:cNvSpPr/>
          <p:nvPr/>
        </p:nvSpPr>
        <p:spPr>
          <a:xfrm>
            <a:off x="9353938" y="1832691"/>
            <a:ext cx="811764" cy="97971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1AAFC4-A0DB-013C-474D-1F261511B756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9736493" y="1558212"/>
            <a:ext cx="23327" cy="27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DEC2FF30-C1ED-0873-C151-6861AE3F1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94402"/>
              </p:ext>
            </p:extLst>
          </p:nvPr>
        </p:nvGraphicFramePr>
        <p:xfrm>
          <a:off x="6604000" y="5920377"/>
          <a:ext cx="5255208" cy="87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744">
                  <a:extLst>
                    <a:ext uri="{9D8B030D-6E8A-4147-A177-3AD203B41FA5}">
                      <a16:colId xmlns:a16="http://schemas.microsoft.com/office/drawing/2014/main" val="1366287519"/>
                    </a:ext>
                  </a:extLst>
                </a:gridCol>
                <a:gridCol w="750744">
                  <a:extLst>
                    <a:ext uri="{9D8B030D-6E8A-4147-A177-3AD203B41FA5}">
                      <a16:colId xmlns:a16="http://schemas.microsoft.com/office/drawing/2014/main" val="2412298925"/>
                    </a:ext>
                  </a:extLst>
                </a:gridCol>
                <a:gridCol w="750744">
                  <a:extLst>
                    <a:ext uri="{9D8B030D-6E8A-4147-A177-3AD203B41FA5}">
                      <a16:colId xmlns:a16="http://schemas.microsoft.com/office/drawing/2014/main" val="1943663033"/>
                    </a:ext>
                  </a:extLst>
                </a:gridCol>
                <a:gridCol w="750744">
                  <a:extLst>
                    <a:ext uri="{9D8B030D-6E8A-4147-A177-3AD203B41FA5}">
                      <a16:colId xmlns:a16="http://schemas.microsoft.com/office/drawing/2014/main" val="3383134541"/>
                    </a:ext>
                  </a:extLst>
                </a:gridCol>
                <a:gridCol w="750744">
                  <a:extLst>
                    <a:ext uri="{9D8B030D-6E8A-4147-A177-3AD203B41FA5}">
                      <a16:colId xmlns:a16="http://schemas.microsoft.com/office/drawing/2014/main" val="3356208193"/>
                    </a:ext>
                  </a:extLst>
                </a:gridCol>
                <a:gridCol w="750744">
                  <a:extLst>
                    <a:ext uri="{9D8B030D-6E8A-4147-A177-3AD203B41FA5}">
                      <a16:colId xmlns:a16="http://schemas.microsoft.com/office/drawing/2014/main" val="2804940379"/>
                    </a:ext>
                  </a:extLst>
                </a:gridCol>
                <a:gridCol w="750744">
                  <a:extLst>
                    <a:ext uri="{9D8B030D-6E8A-4147-A177-3AD203B41FA5}">
                      <a16:colId xmlns:a16="http://schemas.microsoft.com/office/drawing/2014/main" val="2399851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 err="1"/>
                        <a:t>SessionId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IsCookieless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IsNewSession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Current Request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Last Response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TimeOut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9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43311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A94572D-569D-5DF3-822C-7ECD86A9D9AB}"/>
              </a:ext>
            </a:extLst>
          </p:cNvPr>
          <p:cNvSpPr txBox="1"/>
          <p:nvPr/>
        </p:nvSpPr>
        <p:spPr>
          <a:xfrm>
            <a:off x="3004457" y="5878286"/>
            <a:ext cx="2911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WebServer’s</a:t>
            </a:r>
            <a:r>
              <a:rPr lang="en-US" dirty="0"/>
              <a:t> Own Database to Store Session Info aka </a:t>
            </a:r>
            <a:r>
              <a:rPr lang="en-US" b="1" dirty="0" err="1"/>
              <a:t>MetaBase</a:t>
            </a:r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B350A87-4C16-D827-5AF6-8AF4F34D376C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5915608" y="6339951"/>
            <a:ext cx="688392" cy="173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A0BBAFA-9A64-CF62-E332-393A20CBC74B}"/>
              </a:ext>
            </a:extLst>
          </p:cNvPr>
          <p:cNvSpPr txBox="1"/>
          <p:nvPr/>
        </p:nvSpPr>
        <p:spPr>
          <a:xfrm>
            <a:off x="7716416" y="2444620"/>
            <a:ext cx="16375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Generate </a:t>
            </a:r>
            <a:r>
              <a:rPr lang="en-US" sz="1400" dirty="0" err="1"/>
              <a:t>SessionId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</a:t>
            </a:r>
            <a:r>
              <a:rPr lang="en-US" sz="1400" dirty="0" err="1"/>
              <a:t>IsCookieLess</a:t>
            </a:r>
            <a:r>
              <a:rPr lang="en-US" sz="1400" dirty="0"/>
              <a:t> is false then Generate Cookie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Record the Last request 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Store Data for </a:t>
            </a:r>
            <a:r>
              <a:rPr lang="en-US" sz="1400" dirty="0" err="1"/>
              <a:t>Respose</a:t>
            </a:r>
            <a:endParaRPr lang="en-US" sz="1400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45457E5-49B8-C99F-2DCC-347FDC99E18C}"/>
              </a:ext>
            </a:extLst>
          </p:cNvPr>
          <p:cNvCxnSpPr>
            <a:stCxn id="8" idx="1"/>
            <a:endCxn id="18" idx="0"/>
          </p:cNvCxnSpPr>
          <p:nvPr/>
        </p:nvCxnSpPr>
        <p:spPr>
          <a:xfrm rot="10800000" flipV="1">
            <a:off x="8535178" y="2322548"/>
            <a:ext cx="818761" cy="1220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A26D6E-4257-5C7F-96A8-0740A1EC4764}"/>
              </a:ext>
            </a:extLst>
          </p:cNvPr>
          <p:cNvCxnSpPr>
            <a:stCxn id="18" idx="2"/>
            <a:endCxn id="13" idx="1"/>
          </p:cNvCxnSpPr>
          <p:nvPr/>
        </p:nvCxnSpPr>
        <p:spPr>
          <a:xfrm flipH="1">
            <a:off x="6604000" y="4691389"/>
            <a:ext cx="1931177" cy="166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Left 22">
            <a:extLst>
              <a:ext uri="{FF2B5EF4-FFF2-40B4-BE49-F238E27FC236}">
                <a16:creationId xmlns:a16="http://schemas.microsoft.com/office/drawing/2014/main" id="{224BDB0A-40FD-6AE2-8FF6-D4CAAA643CCC}"/>
              </a:ext>
            </a:extLst>
          </p:cNvPr>
          <p:cNvSpPr/>
          <p:nvPr/>
        </p:nvSpPr>
        <p:spPr>
          <a:xfrm>
            <a:off x="1688841" y="1558212"/>
            <a:ext cx="5971591" cy="8218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4. Response with SessionID and Cookie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6D80588-D506-29AB-A830-505730ABD752}"/>
              </a:ext>
            </a:extLst>
          </p:cNvPr>
          <p:cNvSpPr/>
          <p:nvPr/>
        </p:nvSpPr>
        <p:spPr>
          <a:xfrm>
            <a:off x="8677469" y="1832690"/>
            <a:ext cx="531845" cy="377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3A</a:t>
            </a:r>
          </a:p>
        </p:txBody>
      </p:sp>
      <p:sp>
        <p:nvSpPr>
          <p:cNvPr id="25" name="Flowchart: Card 24">
            <a:extLst>
              <a:ext uri="{FF2B5EF4-FFF2-40B4-BE49-F238E27FC236}">
                <a16:creationId xmlns:a16="http://schemas.microsoft.com/office/drawing/2014/main" id="{72D1B651-FB07-974E-1096-FF7585CEAB76}"/>
              </a:ext>
            </a:extLst>
          </p:cNvPr>
          <p:cNvSpPr/>
          <p:nvPr/>
        </p:nvSpPr>
        <p:spPr>
          <a:xfrm>
            <a:off x="435429" y="5746206"/>
            <a:ext cx="898849" cy="794553"/>
          </a:xfrm>
          <a:prstGeom prst="flowChartPunchedCar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Cookie with </a:t>
            </a:r>
          </a:p>
          <a:p>
            <a:pPr algn="ctr"/>
            <a:r>
              <a:rPr lang="en-US" sz="1400" b="1" dirty="0"/>
              <a:t>SessionID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35EC3A3C-ADB3-8AC9-0052-7A8E9321B733}"/>
              </a:ext>
            </a:extLst>
          </p:cNvPr>
          <p:cNvSpPr/>
          <p:nvPr/>
        </p:nvSpPr>
        <p:spPr>
          <a:xfrm>
            <a:off x="1497563" y="2501352"/>
            <a:ext cx="6116216" cy="905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5. The Request with SessionID From Cookie in HTTP Header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4A2F96-E4BF-FC72-91CD-9826C1736507}"/>
              </a:ext>
            </a:extLst>
          </p:cNvPr>
          <p:cNvSpPr txBox="1"/>
          <p:nvPr/>
        </p:nvSpPr>
        <p:spPr>
          <a:xfrm>
            <a:off x="7875037" y="1740553"/>
            <a:ext cx="779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New</a:t>
            </a:r>
          </a:p>
          <a:p>
            <a:r>
              <a:rPr lang="en-US" sz="1200" b="1" dirty="0"/>
              <a:t>Session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1324F7-EBFE-5729-F57F-DF757E644470}"/>
              </a:ext>
            </a:extLst>
          </p:cNvPr>
          <p:cNvSpPr/>
          <p:nvPr/>
        </p:nvSpPr>
        <p:spPr>
          <a:xfrm>
            <a:off x="10088725" y="1780574"/>
            <a:ext cx="531845" cy="377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FDD416-F778-5ED3-E52D-09548CB1C97E}"/>
              </a:ext>
            </a:extLst>
          </p:cNvPr>
          <p:cNvSpPr txBox="1"/>
          <p:nvPr/>
        </p:nvSpPr>
        <p:spPr>
          <a:xfrm>
            <a:off x="10825844" y="1748142"/>
            <a:ext cx="779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Not a New</a:t>
            </a:r>
          </a:p>
          <a:p>
            <a:r>
              <a:rPr lang="en-US" sz="1200" b="1" dirty="0"/>
              <a:t>Session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87900C-10EB-689A-B967-452460AF14CE}"/>
              </a:ext>
            </a:extLst>
          </p:cNvPr>
          <p:cNvSpPr txBox="1"/>
          <p:nvPr/>
        </p:nvSpPr>
        <p:spPr>
          <a:xfrm>
            <a:off x="10088726" y="2501352"/>
            <a:ext cx="166784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Check the SessionID and Current Request Time for the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From the </a:t>
            </a:r>
            <a:r>
              <a:rPr lang="en-US" sz="1100" dirty="0" err="1"/>
              <a:t>Metabase</a:t>
            </a:r>
            <a:r>
              <a:rPr lang="en-US" sz="1100" dirty="0"/>
              <a:t> check if the Difference in Current Request Time and Last Response Time is more than Time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If yes then Close the session and </a:t>
            </a:r>
            <a:r>
              <a:rPr lang="en-US" sz="1100" dirty="0" err="1"/>
              <a:t>LogOut</a:t>
            </a:r>
            <a:r>
              <a:rPr lang="en-US" sz="1100" dirty="0"/>
              <a:t> else process the request, make other entry in </a:t>
            </a:r>
            <a:r>
              <a:rPr lang="en-US" sz="1100" dirty="0" err="1"/>
              <a:t>Metabase</a:t>
            </a:r>
            <a:r>
              <a:rPr lang="en-US" sz="1100" dirty="0"/>
              <a:t> for Same SessionID with new data and new Last Request Time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Send Response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8228AF29-0712-E65D-FB77-28AF699EB4C7}"/>
              </a:ext>
            </a:extLst>
          </p:cNvPr>
          <p:cNvSpPr/>
          <p:nvPr/>
        </p:nvSpPr>
        <p:spPr>
          <a:xfrm>
            <a:off x="1478902" y="3629608"/>
            <a:ext cx="6237513" cy="10365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6. If Not time out the new response else session time out response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72D443C-3AA6-7F0B-A6F2-E615EF76E0BB}"/>
              </a:ext>
            </a:extLst>
          </p:cNvPr>
          <p:cNvCxnSpPr>
            <a:endCxn id="30" idx="0"/>
          </p:cNvCxnSpPr>
          <p:nvPr/>
        </p:nvCxnSpPr>
        <p:spPr>
          <a:xfrm>
            <a:off x="10165702" y="2322548"/>
            <a:ext cx="756947" cy="178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3699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7EB1F2-9E2C-E992-C8B2-3188F4D356A8}"/>
              </a:ext>
            </a:extLst>
          </p:cNvPr>
          <p:cNvSpPr txBox="1"/>
          <p:nvPr/>
        </p:nvSpPr>
        <p:spPr>
          <a:xfrm>
            <a:off x="205273" y="121298"/>
            <a:ext cx="1182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Modes to Store The Session Information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60BE93-2C91-C748-8954-82B4838BC52D}"/>
              </a:ext>
            </a:extLst>
          </p:cNvPr>
          <p:cNvSpPr/>
          <p:nvPr/>
        </p:nvSpPr>
        <p:spPr>
          <a:xfrm>
            <a:off x="1567544" y="639146"/>
            <a:ext cx="7389844" cy="609755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576DBD-9567-EB75-70F6-2DB057AE556F}"/>
              </a:ext>
            </a:extLst>
          </p:cNvPr>
          <p:cNvSpPr txBox="1"/>
          <p:nvPr/>
        </p:nvSpPr>
        <p:spPr>
          <a:xfrm>
            <a:off x="1679510" y="802433"/>
            <a:ext cx="367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IIS Web Server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32DD91-A341-B7B9-5DE3-99B9176B8AAA}"/>
              </a:ext>
            </a:extLst>
          </p:cNvPr>
          <p:cNvSpPr/>
          <p:nvPr/>
        </p:nvSpPr>
        <p:spPr>
          <a:xfrm>
            <a:off x="1679510" y="1922106"/>
            <a:ext cx="3676261" cy="2369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ASP.NET WebForm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287EF4-72C8-CDA4-AA5C-6B0A64E376A6}"/>
              </a:ext>
            </a:extLst>
          </p:cNvPr>
          <p:cNvSpPr/>
          <p:nvPr/>
        </p:nvSpPr>
        <p:spPr>
          <a:xfrm>
            <a:off x="1679510" y="4553339"/>
            <a:ext cx="3573625" cy="886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ASP.NET Runtime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A763EA6-01DE-AE5F-1260-D38B29B19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615675"/>
              </p:ext>
            </p:extLst>
          </p:nvPr>
        </p:nvGraphicFramePr>
        <p:xfrm>
          <a:off x="5150498" y="5848014"/>
          <a:ext cx="34523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082">
                  <a:extLst>
                    <a:ext uri="{9D8B030D-6E8A-4147-A177-3AD203B41FA5}">
                      <a16:colId xmlns:a16="http://schemas.microsoft.com/office/drawing/2014/main" val="1010847101"/>
                    </a:ext>
                  </a:extLst>
                </a:gridCol>
                <a:gridCol w="863082">
                  <a:extLst>
                    <a:ext uri="{9D8B030D-6E8A-4147-A177-3AD203B41FA5}">
                      <a16:colId xmlns:a16="http://schemas.microsoft.com/office/drawing/2014/main" val="665105827"/>
                    </a:ext>
                  </a:extLst>
                </a:gridCol>
                <a:gridCol w="863082">
                  <a:extLst>
                    <a:ext uri="{9D8B030D-6E8A-4147-A177-3AD203B41FA5}">
                      <a16:colId xmlns:a16="http://schemas.microsoft.com/office/drawing/2014/main" val="3683849195"/>
                    </a:ext>
                  </a:extLst>
                </a:gridCol>
                <a:gridCol w="863082">
                  <a:extLst>
                    <a:ext uri="{9D8B030D-6E8A-4147-A177-3AD203B41FA5}">
                      <a16:colId xmlns:a16="http://schemas.microsoft.com/office/drawing/2014/main" val="1153813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279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894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2D5D229-C056-E7FB-8007-FA51D06F8021}"/>
              </a:ext>
            </a:extLst>
          </p:cNvPr>
          <p:cNvSpPr txBox="1"/>
          <p:nvPr/>
        </p:nvSpPr>
        <p:spPr>
          <a:xfrm>
            <a:off x="3023118" y="5962261"/>
            <a:ext cx="167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InProc Session Storage (Default)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2050E6B-1DBE-17DD-3099-7D6A2CA7D1C5}"/>
              </a:ext>
            </a:extLst>
          </p:cNvPr>
          <p:cNvCxnSpPr>
            <a:stCxn id="5" idx="3"/>
            <a:endCxn id="7" idx="0"/>
          </p:cNvCxnSpPr>
          <p:nvPr/>
        </p:nvCxnSpPr>
        <p:spPr>
          <a:xfrm>
            <a:off x="5355771" y="3107094"/>
            <a:ext cx="1520891" cy="2740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1DA2A9B-D5DD-F458-E40E-7C907A91873F}"/>
              </a:ext>
            </a:extLst>
          </p:cNvPr>
          <p:cNvCxnSpPr>
            <a:endCxn id="5" idx="3"/>
          </p:cNvCxnSpPr>
          <p:nvPr/>
        </p:nvCxnSpPr>
        <p:spPr>
          <a:xfrm rot="5400000" flipH="1" flipV="1">
            <a:off x="3692976" y="4564617"/>
            <a:ext cx="3120317" cy="205273"/>
          </a:xfrm>
          <a:prstGeom prst="bentConnector4">
            <a:avLst>
              <a:gd name="adj1" fmla="val 31012"/>
              <a:gd name="adj2" fmla="val 2113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A2489F2-FD48-1841-C6E3-36D5E97E4EB6}"/>
              </a:ext>
            </a:extLst>
          </p:cNvPr>
          <p:cNvSpPr txBox="1"/>
          <p:nvPr/>
        </p:nvSpPr>
        <p:spPr>
          <a:xfrm>
            <a:off x="5766317" y="4292082"/>
            <a:ext cx="3060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ASP.NET WebForm App Perform Read/Write Operations with </a:t>
            </a:r>
            <a:r>
              <a:rPr lang="en-US" b="1" dirty="0" err="1"/>
              <a:t>Metabase</a:t>
            </a:r>
            <a:r>
              <a:rPr lang="en-US" b="1" dirty="0"/>
              <a:t> (Fastest)</a:t>
            </a: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23716F77-5F0B-FDDF-C08D-6E72248D91AD}"/>
              </a:ext>
            </a:extLst>
          </p:cNvPr>
          <p:cNvSpPr/>
          <p:nvPr/>
        </p:nvSpPr>
        <p:spPr>
          <a:xfrm>
            <a:off x="9181324" y="455254"/>
            <a:ext cx="2799183" cy="2687216"/>
          </a:xfrm>
          <a:prstGeom prst="cube">
            <a:avLst>
              <a:gd name="adj" fmla="val 1076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ysClr val="windowText" lastClr="000000"/>
                </a:solidFill>
              </a:rPr>
              <a:t>ASP.NET State Server</a:t>
            </a:r>
          </a:p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ysClr val="windowText" lastClr="000000"/>
                </a:solidFill>
              </a:rPr>
              <a:t>A Separate Process to Store Session Info</a:t>
            </a:r>
          </a:p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ysClr val="windowText" lastClr="000000"/>
                </a:solidFill>
              </a:rPr>
              <a:t>Available on Port 42424</a:t>
            </a:r>
          </a:p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ysClr val="windowText" lastClr="000000"/>
                </a:solidFill>
              </a:rPr>
              <a:t>Aka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ysClr val="windowText" lastClr="000000"/>
                </a:solidFill>
              </a:rPr>
              <a:t>StateServer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83F5650-A345-FFBD-295C-DC198981456B}"/>
              </a:ext>
            </a:extLst>
          </p:cNvPr>
          <p:cNvCxnSpPr>
            <a:stCxn id="5" idx="0"/>
          </p:cNvCxnSpPr>
          <p:nvPr/>
        </p:nvCxnSpPr>
        <p:spPr>
          <a:xfrm rot="5400000" flipH="1" flipV="1">
            <a:off x="6274837" y="-984380"/>
            <a:ext cx="149290" cy="56636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40A98EA-2BD6-6F4A-508D-543DC9ACF51F}"/>
              </a:ext>
            </a:extLst>
          </p:cNvPr>
          <p:cNvCxnSpPr>
            <a:stCxn id="14" idx="3"/>
            <a:endCxn id="5" idx="0"/>
          </p:cNvCxnSpPr>
          <p:nvPr/>
        </p:nvCxnSpPr>
        <p:spPr>
          <a:xfrm rot="5400000" flipH="1">
            <a:off x="6366784" y="-927036"/>
            <a:ext cx="1220364" cy="6918649"/>
          </a:xfrm>
          <a:prstGeom prst="bentConnector5">
            <a:avLst>
              <a:gd name="adj1" fmla="val -18732"/>
              <a:gd name="adj2" fmla="val 45786"/>
              <a:gd name="adj3" fmla="val 118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5AEDFCB-FA6B-7DEF-AAD5-0A616E999621}"/>
              </a:ext>
            </a:extLst>
          </p:cNvPr>
          <p:cNvSpPr txBox="1"/>
          <p:nvPr/>
        </p:nvSpPr>
        <p:spPr>
          <a:xfrm>
            <a:off x="6727371" y="802433"/>
            <a:ext cx="2230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Out-Of-Process aka </a:t>
            </a:r>
            <a:r>
              <a:rPr lang="en-US" b="1" dirty="0" err="1"/>
              <a:t>StateServer</a:t>
            </a:r>
            <a:r>
              <a:rPr lang="en-US" b="1" dirty="0"/>
              <a:t> (Faster)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64E2CA14-6C87-A3CE-B8E7-881FEF8DC81A}"/>
              </a:ext>
            </a:extLst>
          </p:cNvPr>
          <p:cNvSpPr/>
          <p:nvPr/>
        </p:nvSpPr>
        <p:spPr>
          <a:xfrm>
            <a:off x="74645" y="4217437"/>
            <a:ext cx="1474235" cy="1274974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Store Session Info in SQL Server</a:t>
            </a:r>
          </a:p>
          <a:p>
            <a:pPr algn="ctr"/>
            <a:r>
              <a:rPr lang="en-US" sz="1400" b="1" dirty="0"/>
              <a:t>Aka </a:t>
            </a:r>
            <a:r>
              <a:rPr lang="en-US" sz="1400" b="1" dirty="0" err="1"/>
              <a:t>SQLServer</a:t>
            </a:r>
            <a:endParaRPr lang="en-US" sz="1400" b="1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EAB7592-E557-6827-3FAF-566617F3ADEC}"/>
              </a:ext>
            </a:extLst>
          </p:cNvPr>
          <p:cNvCxnSpPr>
            <a:stCxn id="5" idx="1"/>
            <a:endCxn id="20" idx="1"/>
          </p:cNvCxnSpPr>
          <p:nvPr/>
        </p:nvCxnSpPr>
        <p:spPr>
          <a:xfrm rot="10800000" flipV="1">
            <a:off x="811764" y="3107093"/>
            <a:ext cx="867747" cy="1110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0EE4680-0E49-37CE-D2DB-1A7FB89B25DA}"/>
              </a:ext>
            </a:extLst>
          </p:cNvPr>
          <p:cNvCxnSpPr>
            <a:stCxn id="20" idx="1"/>
            <a:endCxn id="5" idx="1"/>
          </p:cNvCxnSpPr>
          <p:nvPr/>
        </p:nvCxnSpPr>
        <p:spPr>
          <a:xfrm rot="5400000" flipH="1" flipV="1">
            <a:off x="690465" y="3228393"/>
            <a:ext cx="1110343" cy="867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5ECE1F0-7C9F-28AA-CF00-6BBAEDDBA6C3}"/>
              </a:ext>
            </a:extLst>
          </p:cNvPr>
          <p:cNvSpPr txBox="1"/>
          <p:nvPr/>
        </p:nvSpPr>
        <p:spPr>
          <a:xfrm>
            <a:off x="74645" y="5682343"/>
            <a:ext cx="1427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Fast, Recommended if website is hosted across multiple Web Servers</a:t>
            </a:r>
          </a:p>
        </p:txBody>
      </p:sp>
    </p:spTree>
    <p:extLst>
      <p:ext uri="{BB962C8B-B14F-4D97-AF65-F5344CB8AC3E}">
        <p14:creationId xmlns:p14="http://schemas.microsoft.com/office/powerpoint/2010/main" val="18216427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F7853F-8EA0-9AE9-9F9E-D6443FD5292F}"/>
              </a:ext>
            </a:extLst>
          </p:cNvPr>
          <p:cNvSpPr/>
          <p:nvPr/>
        </p:nvSpPr>
        <p:spPr>
          <a:xfrm>
            <a:off x="5784980" y="391886"/>
            <a:ext cx="2155371" cy="18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WebServer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DAE96F-B5AF-EA09-01E0-52300835796A}"/>
              </a:ext>
            </a:extLst>
          </p:cNvPr>
          <p:cNvSpPr/>
          <p:nvPr/>
        </p:nvSpPr>
        <p:spPr>
          <a:xfrm>
            <a:off x="5784977" y="2604797"/>
            <a:ext cx="2155371" cy="18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WebServer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57A59E-40E0-91C6-0F61-FB0947C8EB27}"/>
              </a:ext>
            </a:extLst>
          </p:cNvPr>
          <p:cNvSpPr/>
          <p:nvPr/>
        </p:nvSpPr>
        <p:spPr>
          <a:xfrm>
            <a:off x="5784978" y="4817709"/>
            <a:ext cx="2155371" cy="18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WebServer 3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6407CF-E17E-63B3-C1C1-70E5F8566145}"/>
              </a:ext>
            </a:extLst>
          </p:cNvPr>
          <p:cNvSpPr/>
          <p:nvPr/>
        </p:nvSpPr>
        <p:spPr>
          <a:xfrm>
            <a:off x="3088433" y="2604797"/>
            <a:ext cx="1688840" cy="1733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LoadBalancer</a:t>
            </a:r>
            <a:endParaRPr 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73FB754-91C9-3F56-D57E-52CA729A74B8}"/>
              </a:ext>
            </a:extLst>
          </p:cNvPr>
          <p:cNvSpPr/>
          <p:nvPr/>
        </p:nvSpPr>
        <p:spPr>
          <a:xfrm>
            <a:off x="839755" y="2967135"/>
            <a:ext cx="2248678" cy="326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35531AA-0BCA-C448-C876-909479A17CEE}"/>
              </a:ext>
            </a:extLst>
          </p:cNvPr>
          <p:cNvCxnSpPr>
            <a:cxnSpLocks/>
            <a:stCxn id="5" idx="0"/>
            <a:endCxn id="2" idx="1"/>
          </p:cNvCxnSpPr>
          <p:nvPr/>
        </p:nvCxnSpPr>
        <p:spPr>
          <a:xfrm rot="5400000" flipH="1" flipV="1">
            <a:off x="4204995" y="1024813"/>
            <a:ext cx="1307842" cy="18521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ylinder 8">
            <a:extLst>
              <a:ext uri="{FF2B5EF4-FFF2-40B4-BE49-F238E27FC236}">
                <a16:creationId xmlns:a16="http://schemas.microsoft.com/office/drawing/2014/main" id="{D696D98F-06FC-D51D-2A15-05324F4BD215}"/>
              </a:ext>
            </a:extLst>
          </p:cNvPr>
          <p:cNvSpPr/>
          <p:nvPr/>
        </p:nvSpPr>
        <p:spPr>
          <a:xfrm>
            <a:off x="9451910" y="2397967"/>
            <a:ext cx="2519266" cy="21180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 </a:t>
            </a:r>
            <a:r>
              <a:rPr lang="en-US"/>
              <a:t>Session Storage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E5D06BE-FF79-DCFF-64DC-532F09075F34}"/>
              </a:ext>
            </a:extLst>
          </p:cNvPr>
          <p:cNvCxnSpPr>
            <a:stCxn id="2" idx="3"/>
            <a:endCxn id="9" idx="1"/>
          </p:cNvCxnSpPr>
          <p:nvPr/>
        </p:nvCxnSpPr>
        <p:spPr>
          <a:xfrm>
            <a:off x="7940351" y="1296955"/>
            <a:ext cx="2771192" cy="1101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Left 11">
            <a:extLst>
              <a:ext uri="{FF2B5EF4-FFF2-40B4-BE49-F238E27FC236}">
                <a16:creationId xmlns:a16="http://schemas.microsoft.com/office/drawing/2014/main" id="{4A18223E-4C3E-6DBB-55B7-3674D00B2EE7}"/>
              </a:ext>
            </a:extLst>
          </p:cNvPr>
          <p:cNvSpPr/>
          <p:nvPr/>
        </p:nvSpPr>
        <p:spPr>
          <a:xfrm>
            <a:off x="839755" y="3293706"/>
            <a:ext cx="2248678" cy="3265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6F9E2DA-24CC-1560-F5E3-7CA3F74675E1}"/>
              </a:ext>
            </a:extLst>
          </p:cNvPr>
          <p:cNvSpPr/>
          <p:nvPr/>
        </p:nvSpPr>
        <p:spPr>
          <a:xfrm>
            <a:off x="839755" y="3718249"/>
            <a:ext cx="2248678" cy="326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4678BA5-600D-BB4E-E5B1-E7B7D9D422B2}"/>
              </a:ext>
            </a:extLst>
          </p:cNvPr>
          <p:cNvCxnSpPr>
            <a:stCxn id="5" idx="2"/>
            <a:endCxn id="4" idx="1"/>
          </p:cNvCxnSpPr>
          <p:nvPr/>
        </p:nvCxnSpPr>
        <p:spPr>
          <a:xfrm rot="16200000" flipH="1">
            <a:off x="4166894" y="4104693"/>
            <a:ext cx="1384043" cy="18521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981FA71-B159-63FE-FB9C-7F51662D1D78}"/>
              </a:ext>
            </a:extLst>
          </p:cNvPr>
          <p:cNvCxnSpPr>
            <a:stCxn id="4" idx="3"/>
            <a:endCxn id="9" idx="3"/>
          </p:cNvCxnSpPr>
          <p:nvPr/>
        </p:nvCxnSpPr>
        <p:spPr>
          <a:xfrm flipV="1">
            <a:off x="7940349" y="4516016"/>
            <a:ext cx="2771194" cy="12067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B47DEF9-6784-862D-69BE-C3C9B834B314}"/>
              </a:ext>
            </a:extLst>
          </p:cNvPr>
          <p:cNvCxnSpPr>
            <a:stCxn id="9" idx="3"/>
            <a:endCxn id="4" idx="3"/>
          </p:cNvCxnSpPr>
          <p:nvPr/>
        </p:nvCxnSpPr>
        <p:spPr>
          <a:xfrm rot="5400000">
            <a:off x="8722565" y="3733800"/>
            <a:ext cx="1206762" cy="27711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D8A25AE-E66C-2B06-E123-6FC391F523F4}"/>
              </a:ext>
            </a:extLst>
          </p:cNvPr>
          <p:cNvCxnSpPr>
            <a:stCxn id="4" idx="1"/>
            <a:endCxn id="5" idx="2"/>
          </p:cNvCxnSpPr>
          <p:nvPr/>
        </p:nvCxnSpPr>
        <p:spPr>
          <a:xfrm rot="10800000">
            <a:off x="3932854" y="4338736"/>
            <a:ext cx="1852125" cy="13840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Left 23">
            <a:extLst>
              <a:ext uri="{FF2B5EF4-FFF2-40B4-BE49-F238E27FC236}">
                <a16:creationId xmlns:a16="http://schemas.microsoft.com/office/drawing/2014/main" id="{36A87204-D74E-2CA1-F0A8-68636412DC3F}"/>
              </a:ext>
            </a:extLst>
          </p:cNvPr>
          <p:cNvSpPr/>
          <p:nvPr/>
        </p:nvSpPr>
        <p:spPr>
          <a:xfrm>
            <a:off x="933062" y="4044820"/>
            <a:ext cx="2248678" cy="3701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3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E05DD5-D1F8-F956-575E-EB64CC970DDE}"/>
              </a:ext>
            </a:extLst>
          </p:cNvPr>
          <p:cNvSpPr/>
          <p:nvPr/>
        </p:nvSpPr>
        <p:spPr>
          <a:xfrm>
            <a:off x="4516015" y="247261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Laptop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82D311-6657-8D3A-CC82-9AECC44575C8}"/>
              </a:ext>
            </a:extLst>
          </p:cNvPr>
          <p:cNvSpPr/>
          <p:nvPr/>
        </p:nvSpPr>
        <p:spPr>
          <a:xfrm>
            <a:off x="1440023" y="805543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Manufacturer</a:t>
            </a:r>
          </a:p>
          <a:p>
            <a:pPr algn="ctr"/>
            <a:r>
              <a:rPr lang="en-US" b="1" dirty="0"/>
              <a:t>Name, Location ,Make, etc.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EA5CB0-6845-DC2D-DB34-3113AC55EA4C}"/>
              </a:ext>
            </a:extLst>
          </p:cNvPr>
          <p:cNvSpPr/>
          <p:nvPr/>
        </p:nvSpPr>
        <p:spPr>
          <a:xfrm>
            <a:off x="1328055" y="2469501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Storage</a:t>
            </a:r>
          </a:p>
          <a:p>
            <a:pPr algn="ctr"/>
            <a:r>
              <a:rPr lang="en-US" b="1" dirty="0"/>
              <a:t>Size, HDD or SSD, Memory Card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71B425-FB4E-B021-EE8D-FF9B358D0E68}"/>
              </a:ext>
            </a:extLst>
          </p:cNvPr>
          <p:cNvSpPr/>
          <p:nvPr/>
        </p:nvSpPr>
        <p:spPr>
          <a:xfrm>
            <a:off x="1328055" y="4385387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Memory</a:t>
            </a:r>
          </a:p>
          <a:p>
            <a:pPr algn="ctr"/>
            <a:r>
              <a:rPr lang="en-US" b="1" dirty="0"/>
              <a:t>Size, </a:t>
            </a:r>
            <a:r>
              <a:rPr lang="en-US" b="1" dirty="0" err="1"/>
              <a:t>DDRx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0F4594-AC61-1602-5CA7-E2D7E89EAF26}"/>
              </a:ext>
            </a:extLst>
          </p:cNvPr>
          <p:cNvSpPr/>
          <p:nvPr/>
        </p:nvSpPr>
        <p:spPr>
          <a:xfrm>
            <a:off x="4516014" y="4385387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Processor</a:t>
            </a:r>
          </a:p>
          <a:p>
            <a:pPr algn="ctr"/>
            <a:r>
              <a:rPr lang="en-US" b="1" dirty="0"/>
              <a:t>Inter, AMD, Speed, etc.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40E769-8DE8-0111-DC54-EEAD7240EE2E}"/>
              </a:ext>
            </a:extLst>
          </p:cNvPr>
          <p:cNvSpPr/>
          <p:nvPr/>
        </p:nvSpPr>
        <p:spPr>
          <a:xfrm>
            <a:off x="7635549" y="4385386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Network</a:t>
            </a:r>
          </a:p>
          <a:p>
            <a:pPr algn="ctr"/>
            <a:r>
              <a:rPr lang="en-US" b="1" dirty="0"/>
              <a:t>Cable, </a:t>
            </a:r>
            <a:r>
              <a:rPr lang="en-US" b="1" dirty="0" err="1"/>
              <a:t>WiFi</a:t>
            </a:r>
            <a:r>
              <a:rPr lang="en-US" b="1" dirty="0"/>
              <a:t>, Speed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D617D9-52EE-9D3D-320D-6A6CB9FB4A8B}"/>
              </a:ext>
            </a:extLst>
          </p:cNvPr>
          <p:cNvSpPr/>
          <p:nvPr/>
        </p:nvSpPr>
        <p:spPr>
          <a:xfrm>
            <a:off x="7635548" y="2469500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Display</a:t>
            </a:r>
          </a:p>
          <a:p>
            <a:pPr algn="ctr"/>
            <a:r>
              <a:rPr lang="en-US" b="1" dirty="0"/>
              <a:t>Size, HD, UHD, FHD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AC7AA1-FCC7-0BB6-B585-089DD609AF08}"/>
              </a:ext>
            </a:extLst>
          </p:cNvPr>
          <p:cNvSpPr/>
          <p:nvPr/>
        </p:nvSpPr>
        <p:spPr>
          <a:xfrm>
            <a:off x="7635547" y="80554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USBs</a:t>
            </a:r>
          </a:p>
          <a:p>
            <a:pPr algn="ctr"/>
            <a:r>
              <a:rPr lang="en-US" b="1" dirty="0"/>
              <a:t>No., Speed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D2C4F6-320E-8763-A2EB-7CE9C2C252EF}"/>
              </a:ext>
            </a:extLst>
          </p:cNvPr>
          <p:cNvSpPr/>
          <p:nvPr/>
        </p:nvSpPr>
        <p:spPr>
          <a:xfrm>
            <a:off x="4516013" y="80554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Price</a:t>
            </a:r>
          </a:p>
          <a:p>
            <a:pPr algn="ctr"/>
            <a:r>
              <a:rPr lang="en-US" b="1" dirty="0"/>
              <a:t>Base + Tax + </a:t>
            </a:r>
            <a:r>
              <a:rPr lang="en-US" b="1" dirty="0" err="1"/>
              <a:t>Warrentee</a:t>
            </a:r>
            <a:endParaRPr lang="en-US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FC5676-4186-5A95-0D18-F9E02A5D8468}"/>
              </a:ext>
            </a:extLst>
          </p:cNvPr>
          <p:cNvCxnSpPr>
            <a:stCxn id="2" idx="3"/>
            <a:endCxn id="9" idx="1"/>
          </p:cNvCxnSpPr>
          <p:nvPr/>
        </p:nvCxnSpPr>
        <p:spPr>
          <a:xfrm flipV="1">
            <a:off x="6792686" y="1477347"/>
            <a:ext cx="842861" cy="1667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3112AB-D288-268E-CE5F-6DE206F72FEC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6792686" y="3141305"/>
            <a:ext cx="842862" cy="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E0B801-F525-B007-4318-0B40C57AACAC}"/>
              </a:ext>
            </a:extLst>
          </p:cNvPr>
          <p:cNvCxnSpPr>
            <a:stCxn id="2" idx="3"/>
            <a:endCxn id="7" idx="1"/>
          </p:cNvCxnSpPr>
          <p:nvPr/>
        </p:nvCxnSpPr>
        <p:spPr>
          <a:xfrm>
            <a:off x="6792686" y="3144417"/>
            <a:ext cx="842863" cy="1912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3659C1-327C-276A-8583-3F7D5FE0D83D}"/>
              </a:ext>
            </a:extLst>
          </p:cNvPr>
          <p:cNvCxnSpPr>
            <a:stCxn id="2" idx="0"/>
            <a:endCxn id="10" idx="2"/>
          </p:cNvCxnSpPr>
          <p:nvPr/>
        </p:nvCxnSpPr>
        <p:spPr>
          <a:xfrm flipH="1" flipV="1">
            <a:off x="5654349" y="2149151"/>
            <a:ext cx="2" cy="323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4D4ED7-1B02-34B2-EE93-70EEEA532404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5654350" y="3816221"/>
            <a:ext cx="1" cy="56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536B3F-5DF8-C50E-39A1-2223C8B23DE7}"/>
              </a:ext>
            </a:extLst>
          </p:cNvPr>
          <p:cNvCxnSpPr>
            <a:stCxn id="2" idx="1"/>
            <a:endCxn id="3" idx="3"/>
          </p:cNvCxnSpPr>
          <p:nvPr/>
        </p:nvCxnSpPr>
        <p:spPr>
          <a:xfrm flipH="1" flipV="1">
            <a:off x="3716694" y="1477348"/>
            <a:ext cx="799321" cy="166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8EAEFC-DE58-9540-3A8C-55091D6C8B1D}"/>
              </a:ext>
            </a:extLst>
          </p:cNvPr>
          <p:cNvCxnSpPr>
            <a:stCxn id="2" idx="1"/>
            <a:endCxn id="4" idx="3"/>
          </p:cNvCxnSpPr>
          <p:nvPr/>
        </p:nvCxnSpPr>
        <p:spPr>
          <a:xfrm flipH="1" flipV="1">
            <a:off x="3604726" y="3141306"/>
            <a:ext cx="911289" cy="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BD5A3-5C12-C22A-45D6-CD7625203892}"/>
              </a:ext>
            </a:extLst>
          </p:cNvPr>
          <p:cNvCxnSpPr>
            <a:stCxn id="2" idx="1"/>
            <a:endCxn id="5" idx="3"/>
          </p:cNvCxnSpPr>
          <p:nvPr/>
        </p:nvCxnSpPr>
        <p:spPr>
          <a:xfrm flipH="1">
            <a:off x="3604726" y="3144417"/>
            <a:ext cx="911289" cy="191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707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A4B172-98AE-6279-BA31-FDEFF3A4BA9D}"/>
              </a:ext>
            </a:extLst>
          </p:cNvPr>
          <p:cNvSpPr/>
          <p:nvPr/>
        </p:nvSpPr>
        <p:spPr>
          <a:xfrm>
            <a:off x="2407297" y="373224"/>
            <a:ext cx="3881535" cy="62421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687D15-F034-FB4C-4FBD-52B202DA8EC1}"/>
              </a:ext>
            </a:extLst>
          </p:cNvPr>
          <p:cNvSpPr txBox="1"/>
          <p:nvPr/>
        </p:nvSpPr>
        <p:spPr>
          <a:xfrm>
            <a:off x="2500604" y="615820"/>
            <a:ext cx="369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ASP.NET App</a:t>
            </a:r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CA49BBCE-45F3-C2CF-8FDC-480395E2934C}"/>
              </a:ext>
            </a:extLst>
          </p:cNvPr>
          <p:cNvSpPr/>
          <p:nvPr/>
        </p:nvSpPr>
        <p:spPr>
          <a:xfrm>
            <a:off x="2603241" y="1655411"/>
            <a:ext cx="1623527" cy="125030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Dept.aspx</a:t>
            </a:r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5965B8FF-272E-8BCB-4212-A66A7D093F79}"/>
              </a:ext>
            </a:extLst>
          </p:cNvPr>
          <p:cNvSpPr/>
          <p:nvPr/>
        </p:nvSpPr>
        <p:spPr>
          <a:xfrm>
            <a:off x="2603241" y="3494314"/>
            <a:ext cx="1623527" cy="125030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Emp.aspx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8A4950-5930-FAB5-CD5F-E167DE970928}"/>
              </a:ext>
            </a:extLst>
          </p:cNvPr>
          <p:cNvSpPr/>
          <p:nvPr/>
        </p:nvSpPr>
        <p:spPr>
          <a:xfrm>
            <a:off x="6783355" y="1530220"/>
            <a:ext cx="3806890" cy="37229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E079F3-B28F-CDFF-7840-453F97143ED9}"/>
              </a:ext>
            </a:extLst>
          </p:cNvPr>
          <p:cNvSpPr txBox="1"/>
          <p:nvPr/>
        </p:nvSpPr>
        <p:spPr>
          <a:xfrm>
            <a:off x="6960637" y="1940767"/>
            <a:ext cx="21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Access 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D74823-9E69-C3FC-F5AD-7B9180028840}"/>
              </a:ext>
            </a:extLst>
          </p:cNvPr>
          <p:cNvSpPr/>
          <p:nvPr/>
        </p:nvSpPr>
        <p:spPr>
          <a:xfrm>
            <a:off x="6876662" y="3072104"/>
            <a:ext cx="2220685" cy="84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DepartmentDataAccess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C0AB7F-1AD5-DC6D-3CF3-7CF7F09D8864}"/>
              </a:ext>
            </a:extLst>
          </p:cNvPr>
          <p:cNvSpPr/>
          <p:nvPr/>
        </p:nvSpPr>
        <p:spPr>
          <a:xfrm>
            <a:off x="8108302" y="4079424"/>
            <a:ext cx="2220685" cy="84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EmployeeDataAccess</a:t>
            </a:r>
            <a:endParaRPr lang="en-US" sz="1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B61520-F509-C40D-BDBA-27F878EF1FCB}"/>
              </a:ext>
            </a:extLst>
          </p:cNvPr>
          <p:cNvSpPr/>
          <p:nvPr/>
        </p:nvSpPr>
        <p:spPr>
          <a:xfrm>
            <a:off x="8808099" y="2280562"/>
            <a:ext cx="1670180" cy="498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IDataAccess</a:t>
            </a:r>
            <a:endParaRPr lang="en-US" b="1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7D1F2AA-F901-1595-6E3C-FA6AC4DF840F}"/>
              </a:ext>
            </a:extLst>
          </p:cNvPr>
          <p:cNvCxnSpPr>
            <a:stCxn id="8" idx="0"/>
          </p:cNvCxnSpPr>
          <p:nvPr/>
        </p:nvCxnSpPr>
        <p:spPr>
          <a:xfrm rot="5400000" flipH="1" flipV="1">
            <a:off x="8121132" y="2394469"/>
            <a:ext cx="543508" cy="8117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A4E90F1-7BDF-2EA5-0170-31B4C338A060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rot="5400000" flipH="1" flipV="1">
            <a:off x="8780493" y="3216728"/>
            <a:ext cx="1300848" cy="4245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1E6F301-8807-9C3C-2AFB-8B27A5F5A476}"/>
              </a:ext>
            </a:extLst>
          </p:cNvPr>
          <p:cNvCxnSpPr>
            <a:stCxn id="4" idx="0"/>
            <a:endCxn id="8" idx="1"/>
          </p:cNvCxnSpPr>
          <p:nvPr/>
        </p:nvCxnSpPr>
        <p:spPr>
          <a:xfrm>
            <a:off x="4226768" y="2280562"/>
            <a:ext cx="2649894" cy="12137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DC5E214-D166-7CFA-1678-11097EFAECF0}"/>
              </a:ext>
            </a:extLst>
          </p:cNvPr>
          <p:cNvCxnSpPr>
            <a:stCxn id="6" idx="0"/>
            <a:endCxn id="10" idx="1"/>
          </p:cNvCxnSpPr>
          <p:nvPr/>
        </p:nvCxnSpPr>
        <p:spPr>
          <a:xfrm>
            <a:off x="4226768" y="4119465"/>
            <a:ext cx="3881534" cy="3821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ylinder 18">
            <a:extLst>
              <a:ext uri="{FF2B5EF4-FFF2-40B4-BE49-F238E27FC236}">
                <a16:creationId xmlns:a16="http://schemas.microsoft.com/office/drawing/2014/main" id="{E76A9770-89CE-0427-9A41-D7DF6FF06276}"/>
              </a:ext>
            </a:extLst>
          </p:cNvPr>
          <p:cNvSpPr/>
          <p:nvPr/>
        </p:nvSpPr>
        <p:spPr>
          <a:xfrm>
            <a:off x="10748865" y="2528596"/>
            <a:ext cx="1329614" cy="16421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SQL</a:t>
            </a:r>
          </a:p>
          <a:p>
            <a:pPr algn="ctr"/>
            <a:r>
              <a:rPr lang="en-US" b="1" dirty="0"/>
              <a:t>DB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DA2F830-DACB-6CAE-3F31-018323E74995}"/>
              </a:ext>
            </a:extLst>
          </p:cNvPr>
          <p:cNvCxnSpPr>
            <a:stCxn id="8" idx="3"/>
            <a:endCxn id="19" idx="2"/>
          </p:cNvCxnSpPr>
          <p:nvPr/>
        </p:nvCxnSpPr>
        <p:spPr>
          <a:xfrm flipV="1">
            <a:off x="9097347" y="3349690"/>
            <a:ext cx="1651518" cy="1446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74514CE-27E2-3848-5537-5F220314E55A}"/>
              </a:ext>
            </a:extLst>
          </p:cNvPr>
          <p:cNvCxnSpPr>
            <a:stCxn id="10" idx="3"/>
            <a:endCxn id="19" idx="2"/>
          </p:cNvCxnSpPr>
          <p:nvPr/>
        </p:nvCxnSpPr>
        <p:spPr>
          <a:xfrm flipV="1">
            <a:off x="10328987" y="3349690"/>
            <a:ext cx="419878" cy="11519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8049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A4B172-98AE-6279-BA31-FDEFF3A4BA9D}"/>
              </a:ext>
            </a:extLst>
          </p:cNvPr>
          <p:cNvSpPr/>
          <p:nvPr/>
        </p:nvSpPr>
        <p:spPr>
          <a:xfrm>
            <a:off x="401217" y="373224"/>
            <a:ext cx="2042627" cy="62421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687D15-F034-FB4C-4FBD-52B202DA8EC1}"/>
              </a:ext>
            </a:extLst>
          </p:cNvPr>
          <p:cNvSpPr txBox="1"/>
          <p:nvPr/>
        </p:nvSpPr>
        <p:spPr>
          <a:xfrm>
            <a:off x="597160" y="535166"/>
            <a:ext cx="203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ASP.NET App</a:t>
            </a:r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CA49BBCE-45F3-C2CF-8FDC-480395E2934C}"/>
              </a:ext>
            </a:extLst>
          </p:cNvPr>
          <p:cNvSpPr/>
          <p:nvPr/>
        </p:nvSpPr>
        <p:spPr>
          <a:xfrm>
            <a:off x="597160" y="1655411"/>
            <a:ext cx="1623527" cy="125030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Dept.aspx</a:t>
            </a:r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5965B8FF-272E-8BCB-4212-A66A7D093F79}"/>
              </a:ext>
            </a:extLst>
          </p:cNvPr>
          <p:cNvSpPr/>
          <p:nvPr/>
        </p:nvSpPr>
        <p:spPr>
          <a:xfrm>
            <a:off x="597160" y="3494314"/>
            <a:ext cx="1623527" cy="125030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Emp.aspx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8A4950-5930-FAB5-CD5F-E167DE970928}"/>
              </a:ext>
            </a:extLst>
          </p:cNvPr>
          <p:cNvSpPr/>
          <p:nvPr/>
        </p:nvSpPr>
        <p:spPr>
          <a:xfrm>
            <a:off x="7338527" y="1530220"/>
            <a:ext cx="3251717" cy="37229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E079F3-B28F-CDFF-7840-453F97143ED9}"/>
              </a:ext>
            </a:extLst>
          </p:cNvPr>
          <p:cNvSpPr txBox="1"/>
          <p:nvPr/>
        </p:nvSpPr>
        <p:spPr>
          <a:xfrm>
            <a:off x="8439541" y="1895674"/>
            <a:ext cx="2136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SQL Data Access 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D74823-9E69-C3FC-F5AD-7B9180028840}"/>
              </a:ext>
            </a:extLst>
          </p:cNvPr>
          <p:cNvSpPr/>
          <p:nvPr/>
        </p:nvSpPr>
        <p:spPr>
          <a:xfrm>
            <a:off x="7527471" y="2927480"/>
            <a:ext cx="2220685" cy="84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SQLDepartmentDataAccess</a:t>
            </a:r>
            <a:endParaRPr lang="en-US" sz="1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C0AB7F-1AD5-DC6D-3CF3-7CF7F09D8864}"/>
              </a:ext>
            </a:extLst>
          </p:cNvPr>
          <p:cNvSpPr/>
          <p:nvPr/>
        </p:nvSpPr>
        <p:spPr>
          <a:xfrm>
            <a:off x="7949688" y="4100612"/>
            <a:ext cx="2220685" cy="84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SQLEmployeeDataAccess</a:t>
            </a:r>
            <a:endParaRPr lang="en-US" sz="1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B61520-F509-C40D-BDBA-27F878EF1FCB}"/>
              </a:ext>
            </a:extLst>
          </p:cNvPr>
          <p:cNvSpPr/>
          <p:nvPr/>
        </p:nvSpPr>
        <p:spPr>
          <a:xfrm>
            <a:off x="4525347" y="577926"/>
            <a:ext cx="4105470" cy="498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IDataAccess</a:t>
            </a:r>
            <a:endParaRPr lang="en-US" b="1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A4E90F1-7BDF-2EA5-0170-31B4C338A060}"/>
              </a:ext>
            </a:extLst>
          </p:cNvPr>
          <p:cNvCxnSpPr>
            <a:cxnSpLocks/>
            <a:endCxn id="9" idx="3"/>
          </p:cNvCxnSpPr>
          <p:nvPr/>
        </p:nvCxnSpPr>
        <p:spPr>
          <a:xfrm rot="16200000" flipV="1">
            <a:off x="7340476" y="2117275"/>
            <a:ext cx="3252491" cy="671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ylinder 18">
            <a:extLst>
              <a:ext uri="{FF2B5EF4-FFF2-40B4-BE49-F238E27FC236}">
                <a16:creationId xmlns:a16="http://schemas.microsoft.com/office/drawing/2014/main" id="{E76A9770-89CE-0427-9A41-D7DF6FF06276}"/>
              </a:ext>
            </a:extLst>
          </p:cNvPr>
          <p:cNvSpPr/>
          <p:nvPr/>
        </p:nvSpPr>
        <p:spPr>
          <a:xfrm>
            <a:off x="10748865" y="2528596"/>
            <a:ext cx="1329614" cy="16421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SQL</a:t>
            </a:r>
          </a:p>
          <a:p>
            <a:pPr algn="ctr"/>
            <a:r>
              <a:rPr lang="en-US" b="1" dirty="0"/>
              <a:t>DB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DA2F830-DACB-6CAE-3F31-018323E74995}"/>
              </a:ext>
            </a:extLst>
          </p:cNvPr>
          <p:cNvCxnSpPr>
            <a:stCxn id="8" idx="3"/>
            <a:endCxn id="19" idx="2"/>
          </p:cNvCxnSpPr>
          <p:nvPr/>
        </p:nvCxnSpPr>
        <p:spPr>
          <a:xfrm>
            <a:off x="9748156" y="3349690"/>
            <a:ext cx="100070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74514CE-27E2-3848-5537-5F220314E55A}"/>
              </a:ext>
            </a:extLst>
          </p:cNvPr>
          <p:cNvCxnSpPr>
            <a:stCxn id="10" idx="3"/>
            <a:endCxn id="19" idx="2"/>
          </p:cNvCxnSpPr>
          <p:nvPr/>
        </p:nvCxnSpPr>
        <p:spPr>
          <a:xfrm flipV="1">
            <a:off x="10170373" y="3349690"/>
            <a:ext cx="578492" cy="11731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1C6EF7E-CB4D-1725-5252-821E9D2F951C}"/>
              </a:ext>
            </a:extLst>
          </p:cNvPr>
          <p:cNvSpPr txBox="1"/>
          <p:nvPr/>
        </p:nvSpPr>
        <p:spPr>
          <a:xfrm>
            <a:off x="6783355" y="0"/>
            <a:ext cx="529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Using Dependency Injection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11B6EB7-2543-E7E1-6BE6-626E45FFFBF9}"/>
              </a:ext>
            </a:extLst>
          </p:cNvPr>
          <p:cNvSpPr/>
          <p:nvPr/>
        </p:nvSpPr>
        <p:spPr>
          <a:xfrm>
            <a:off x="3664593" y="2974133"/>
            <a:ext cx="3251717" cy="37229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381BEB-A715-EA73-BB16-C6256EF22F47}"/>
              </a:ext>
            </a:extLst>
          </p:cNvPr>
          <p:cNvSpPr/>
          <p:nvPr/>
        </p:nvSpPr>
        <p:spPr>
          <a:xfrm>
            <a:off x="3853537" y="4371393"/>
            <a:ext cx="2490508" cy="84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MySQLDepartmentDataAccess</a:t>
            </a:r>
            <a:endParaRPr lang="en-US" sz="14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7FAB9A-FF51-6F49-F4CF-32551E731174}"/>
              </a:ext>
            </a:extLst>
          </p:cNvPr>
          <p:cNvSpPr/>
          <p:nvPr/>
        </p:nvSpPr>
        <p:spPr>
          <a:xfrm>
            <a:off x="4275754" y="5544525"/>
            <a:ext cx="2423626" cy="84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MySQLEmployeeDataAccess</a:t>
            </a:r>
            <a:endParaRPr lang="en-US" sz="1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4D14D4-DAFF-8E31-D002-E7D36DC398A8}"/>
              </a:ext>
            </a:extLst>
          </p:cNvPr>
          <p:cNvSpPr txBox="1"/>
          <p:nvPr/>
        </p:nvSpPr>
        <p:spPr>
          <a:xfrm>
            <a:off x="4207335" y="3448734"/>
            <a:ext cx="2136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MySQL Data Access Layer</a:t>
            </a:r>
          </a:p>
        </p:txBody>
      </p:sp>
      <p:sp>
        <p:nvSpPr>
          <p:cNvPr id="32" name="Cylinder 31">
            <a:extLst>
              <a:ext uri="{FF2B5EF4-FFF2-40B4-BE49-F238E27FC236}">
                <a16:creationId xmlns:a16="http://schemas.microsoft.com/office/drawing/2014/main" id="{357B702C-65B5-9E82-D3A7-71B818F669E7}"/>
              </a:ext>
            </a:extLst>
          </p:cNvPr>
          <p:cNvSpPr/>
          <p:nvPr/>
        </p:nvSpPr>
        <p:spPr>
          <a:xfrm>
            <a:off x="10713881" y="4991878"/>
            <a:ext cx="1329614" cy="16421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MySQL</a:t>
            </a:r>
          </a:p>
          <a:p>
            <a:pPr algn="ctr"/>
            <a:r>
              <a:rPr lang="en-US" b="1" dirty="0"/>
              <a:t>DB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0E97A33-E131-A27C-9477-4D09ACD2B0C1}"/>
              </a:ext>
            </a:extLst>
          </p:cNvPr>
          <p:cNvCxnSpPr>
            <a:cxnSpLocks/>
            <a:stCxn id="29" idx="3"/>
            <a:endCxn id="32" idx="2"/>
          </p:cNvCxnSpPr>
          <p:nvPr/>
        </p:nvCxnSpPr>
        <p:spPr>
          <a:xfrm>
            <a:off x="6344045" y="4793603"/>
            <a:ext cx="4369836" cy="10193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8F4011A-DCDA-23BC-92FC-9B623222B1A6}"/>
              </a:ext>
            </a:extLst>
          </p:cNvPr>
          <p:cNvCxnSpPr>
            <a:cxnSpLocks/>
            <a:stCxn id="30" idx="3"/>
            <a:endCxn id="32" idx="2"/>
          </p:cNvCxnSpPr>
          <p:nvPr/>
        </p:nvCxnSpPr>
        <p:spPr>
          <a:xfrm flipV="1">
            <a:off x="6699380" y="5812972"/>
            <a:ext cx="4014501" cy="1537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285112E-AC70-875F-3D5E-A6860FE89C91}"/>
              </a:ext>
            </a:extLst>
          </p:cNvPr>
          <p:cNvCxnSpPr>
            <a:cxnSpLocks/>
            <a:stCxn id="29" idx="0"/>
            <a:endCxn id="9" idx="1"/>
          </p:cNvCxnSpPr>
          <p:nvPr/>
        </p:nvCxnSpPr>
        <p:spPr>
          <a:xfrm rot="16200000" flipV="1">
            <a:off x="3039839" y="2312441"/>
            <a:ext cx="3544460" cy="573444"/>
          </a:xfrm>
          <a:prstGeom prst="bentConnector4">
            <a:avLst>
              <a:gd name="adj1" fmla="val 46487"/>
              <a:gd name="adj2" fmla="val 2570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9FC6B36-5822-CB3C-659B-1AB6BCE14770}"/>
              </a:ext>
            </a:extLst>
          </p:cNvPr>
          <p:cNvCxnSpPr>
            <a:endCxn id="9" idx="1"/>
          </p:cNvCxnSpPr>
          <p:nvPr/>
        </p:nvCxnSpPr>
        <p:spPr>
          <a:xfrm rot="5400000" flipH="1" flipV="1">
            <a:off x="1830649" y="3272038"/>
            <a:ext cx="5139802" cy="2495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92FA053E-9317-D692-EF70-33B4D4EB5913}"/>
              </a:ext>
            </a:extLst>
          </p:cNvPr>
          <p:cNvCxnSpPr>
            <a:endCxn id="9" idx="3"/>
          </p:cNvCxnSpPr>
          <p:nvPr/>
        </p:nvCxnSpPr>
        <p:spPr>
          <a:xfrm rot="5400000" flipH="1" flipV="1">
            <a:off x="7591427" y="1866323"/>
            <a:ext cx="2078780" cy="12700"/>
          </a:xfrm>
          <a:prstGeom prst="bentConnector4">
            <a:avLst>
              <a:gd name="adj1" fmla="val 44011"/>
              <a:gd name="adj2" fmla="val -17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6043368-CF7B-2274-655D-8AD9E748D6ED}"/>
              </a:ext>
            </a:extLst>
          </p:cNvPr>
          <p:cNvCxnSpPr>
            <a:stCxn id="9" idx="2"/>
            <a:endCxn id="4" idx="0"/>
          </p:cNvCxnSpPr>
          <p:nvPr/>
        </p:nvCxnSpPr>
        <p:spPr>
          <a:xfrm rot="5400000">
            <a:off x="3797074" y="-500446"/>
            <a:ext cx="1204622" cy="43573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611834C-608B-4F8A-D571-C535624D3B1F}"/>
              </a:ext>
            </a:extLst>
          </p:cNvPr>
          <p:cNvCxnSpPr>
            <a:stCxn id="9" idx="2"/>
          </p:cNvCxnSpPr>
          <p:nvPr/>
        </p:nvCxnSpPr>
        <p:spPr>
          <a:xfrm rot="5400000">
            <a:off x="2855138" y="447840"/>
            <a:ext cx="3094844" cy="43510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2B3E1A2-9D69-9A87-8EDE-FEEFD759C2E8}"/>
              </a:ext>
            </a:extLst>
          </p:cNvPr>
          <p:cNvSpPr txBox="1"/>
          <p:nvPr/>
        </p:nvSpPr>
        <p:spPr>
          <a:xfrm>
            <a:off x="2239418" y="1957229"/>
            <a:ext cx="1187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Injected the </a:t>
            </a:r>
            <a:r>
              <a:rPr lang="en-US" sz="1400" b="1" dirty="0" err="1"/>
              <a:t>IDataAccess</a:t>
            </a:r>
            <a:endParaRPr lang="en-US" sz="14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DA5A30F-0766-0DBE-6F51-E64BDD2A3161}"/>
              </a:ext>
            </a:extLst>
          </p:cNvPr>
          <p:cNvSpPr txBox="1"/>
          <p:nvPr/>
        </p:nvSpPr>
        <p:spPr>
          <a:xfrm>
            <a:off x="2173386" y="3896571"/>
            <a:ext cx="1187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Injected the </a:t>
            </a:r>
            <a:r>
              <a:rPr lang="en-US" sz="1400" b="1" dirty="0" err="1"/>
              <a:t>IDataAccess</a:t>
            </a:r>
            <a:endParaRPr lang="en-US" sz="1400" b="1" dirty="0"/>
          </a:p>
        </p:txBody>
      </p:sp>
      <p:sp>
        <p:nvSpPr>
          <p:cNvPr id="61" name="Multiplication Sign 60">
            <a:extLst>
              <a:ext uri="{FF2B5EF4-FFF2-40B4-BE49-F238E27FC236}">
                <a16:creationId xmlns:a16="http://schemas.microsoft.com/office/drawing/2014/main" id="{C4D7034C-B932-F57A-829C-E9DEF420DD61}"/>
              </a:ext>
            </a:extLst>
          </p:cNvPr>
          <p:cNvSpPr/>
          <p:nvPr/>
        </p:nvSpPr>
        <p:spPr>
          <a:xfrm>
            <a:off x="6953062" y="1380931"/>
            <a:ext cx="4162289" cy="4432041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18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66ABA8-A266-6CF2-A740-20EAB8A90E77}"/>
              </a:ext>
            </a:extLst>
          </p:cNvPr>
          <p:cNvSpPr txBox="1"/>
          <p:nvPr/>
        </p:nvSpPr>
        <p:spPr>
          <a:xfrm>
            <a:off x="111967" y="121298"/>
            <a:ext cx="1197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Dependency Injection In Practice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2A8CF3-9A39-9838-7756-22C5470ADB26}"/>
              </a:ext>
            </a:extLst>
          </p:cNvPr>
          <p:cNvSpPr/>
          <p:nvPr/>
        </p:nvSpPr>
        <p:spPr>
          <a:xfrm>
            <a:off x="8733453" y="699796"/>
            <a:ext cx="3349690" cy="58689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8AD42F-18EF-A1EF-AE5F-58D5A7D5787E}"/>
              </a:ext>
            </a:extLst>
          </p:cNvPr>
          <p:cNvSpPr txBox="1"/>
          <p:nvPr/>
        </p:nvSpPr>
        <p:spPr>
          <a:xfrm>
            <a:off x="8733453" y="830424"/>
            <a:ext cx="3349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Dependencies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88188E-185E-EF04-9167-500623EEF8DB}"/>
              </a:ext>
            </a:extLst>
          </p:cNvPr>
          <p:cNvSpPr/>
          <p:nvPr/>
        </p:nvSpPr>
        <p:spPr>
          <a:xfrm>
            <a:off x="10408299" y="1991292"/>
            <a:ext cx="1240971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A3514E8-14FD-113A-9C05-14DEEF4E4D88}"/>
              </a:ext>
            </a:extLst>
          </p:cNvPr>
          <p:cNvSpPr/>
          <p:nvPr/>
        </p:nvSpPr>
        <p:spPr>
          <a:xfrm>
            <a:off x="10408299" y="3033993"/>
            <a:ext cx="1240971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423C40-7A49-5112-DCE9-4263BED12743}"/>
              </a:ext>
            </a:extLst>
          </p:cNvPr>
          <p:cNvSpPr/>
          <p:nvPr/>
        </p:nvSpPr>
        <p:spPr>
          <a:xfrm>
            <a:off x="10408298" y="4065036"/>
            <a:ext cx="1240971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875FAA-8CD3-C673-2192-6463573898AF}"/>
              </a:ext>
            </a:extLst>
          </p:cNvPr>
          <p:cNvSpPr/>
          <p:nvPr/>
        </p:nvSpPr>
        <p:spPr>
          <a:xfrm>
            <a:off x="10408298" y="5096079"/>
            <a:ext cx="1240971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Service4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4236E07-0ECE-BFD6-D623-65D48D01A0E2}"/>
              </a:ext>
            </a:extLst>
          </p:cNvPr>
          <p:cNvSpPr/>
          <p:nvPr/>
        </p:nvSpPr>
        <p:spPr>
          <a:xfrm>
            <a:off x="8878076" y="1233185"/>
            <a:ext cx="3093099" cy="520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IService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8CF81D-1B8C-DAC1-DB58-79BCE7535C8B}"/>
              </a:ext>
            </a:extLst>
          </p:cNvPr>
          <p:cNvSpPr/>
          <p:nvPr/>
        </p:nvSpPr>
        <p:spPr>
          <a:xfrm>
            <a:off x="307910" y="895739"/>
            <a:ext cx="1296955" cy="5243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</a:t>
            </a:r>
          </a:p>
          <a:p>
            <a:pPr algn="ctr"/>
            <a:r>
              <a:rPr lang="en-US" b="1" dirty="0"/>
              <a:t>App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312C0A3-9639-073C-4DD5-FB9FC721743E}"/>
              </a:ext>
            </a:extLst>
          </p:cNvPr>
          <p:cNvSpPr/>
          <p:nvPr/>
        </p:nvSpPr>
        <p:spPr>
          <a:xfrm>
            <a:off x="2612571" y="4894679"/>
            <a:ext cx="4590661" cy="15115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BA44E7-EF35-DCFA-3595-121253AFFE31}"/>
              </a:ext>
            </a:extLst>
          </p:cNvPr>
          <p:cNvSpPr txBox="1"/>
          <p:nvPr/>
        </p:nvSpPr>
        <p:spPr>
          <a:xfrm>
            <a:off x="2724539" y="6503437"/>
            <a:ext cx="439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Dependency Container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A8909F4-70E8-FAFE-C29B-90DFB934E2C4}"/>
              </a:ext>
            </a:extLst>
          </p:cNvPr>
          <p:cNvCxnSpPr>
            <a:stCxn id="5" idx="1"/>
            <a:endCxn id="9" idx="2"/>
          </p:cNvCxnSpPr>
          <p:nvPr/>
        </p:nvCxnSpPr>
        <p:spPr>
          <a:xfrm rot="10800000" flipH="1">
            <a:off x="10408298" y="1754156"/>
            <a:ext cx="16327" cy="577705"/>
          </a:xfrm>
          <a:prstGeom prst="bentConnector4">
            <a:avLst>
              <a:gd name="adj1" fmla="val -1400135"/>
              <a:gd name="adj2" fmla="val 794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4144A52-054D-BA60-2ED8-89F5F128B3F3}"/>
              </a:ext>
            </a:extLst>
          </p:cNvPr>
          <p:cNvCxnSpPr>
            <a:stCxn id="6" idx="1"/>
          </p:cNvCxnSpPr>
          <p:nvPr/>
        </p:nvCxnSpPr>
        <p:spPr>
          <a:xfrm rot="10800000">
            <a:off x="10408297" y="1787585"/>
            <a:ext cx="2" cy="15869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794E25A-012C-5835-064A-C333A099113B}"/>
              </a:ext>
            </a:extLst>
          </p:cNvPr>
          <p:cNvCxnSpPr>
            <a:stCxn id="7" idx="1"/>
            <a:endCxn id="9" idx="2"/>
          </p:cNvCxnSpPr>
          <p:nvPr/>
        </p:nvCxnSpPr>
        <p:spPr>
          <a:xfrm rot="10800000" flipH="1">
            <a:off x="10408298" y="1754156"/>
            <a:ext cx="16328" cy="2651449"/>
          </a:xfrm>
          <a:prstGeom prst="bentConnector4">
            <a:avLst>
              <a:gd name="adj1" fmla="val -1400049"/>
              <a:gd name="adj2" fmla="val 564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561DB97-C271-A475-D9C3-D71A4A1706B1}"/>
              </a:ext>
            </a:extLst>
          </p:cNvPr>
          <p:cNvCxnSpPr>
            <a:stCxn id="8" idx="1"/>
            <a:endCxn id="9" idx="2"/>
          </p:cNvCxnSpPr>
          <p:nvPr/>
        </p:nvCxnSpPr>
        <p:spPr>
          <a:xfrm rot="10800000" flipH="1">
            <a:off x="10408298" y="1754155"/>
            <a:ext cx="16328" cy="3682492"/>
          </a:xfrm>
          <a:prstGeom prst="bentConnector4">
            <a:avLst>
              <a:gd name="adj1" fmla="val -1400049"/>
              <a:gd name="adj2" fmla="val 546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440B3A2-C806-2919-BFEC-1C1CD57AC46F}"/>
              </a:ext>
            </a:extLst>
          </p:cNvPr>
          <p:cNvSpPr/>
          <p:nvPr/>
        </p:nvSpPr>
        <p:spPr>
          <a:xfrm>
            <a:off x="2808514" y="5096079"/>
            <a:ext cx="802433" cy="681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D6CF624-91CF-A945-53D7-62104C3D5C60}"/>
              </a:ext>
            </a:extLst>
          </p:cNvPr>
          <p:cNvSpPr/>
          <p:nvPr/>
        </p:nvSpPr>
        <p:spPr>
          <a:xfrm>
            <a:off x="3816220" y="5094925"/>
            <a:ext cx="802433" cy="681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8CC34CA-B232-308F-E73F-DCD07AF358B6}"/>
              </a:ext>
            </a:extLst>
          </p:cNvPr>
          <p:cNvSpPr/>
          <p:nvPr/>
        </p:nvSpPr>
        <p:spPr>
          <a:xfrm>
            <a:off x="4823926" y="5094925"/>
            <a:ext cx="802433" cy="681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ADD3AC3-7854-8C5B-471C-33C9395902C4}"/>
              </a:ext>
            </a:extLst>
          </p:cNvPr>
          <p:cNvSpPr/>
          <p:nvPr/>
        </p:nvSpPr>
        <p:spPr>
          <a:xfrm>
            <a:off x="5831632" y="5100001"/>
            <a:ext cx="802433" cy="681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S4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B7202DC-4C7F-4339-0608-5BF2FF01C052}"/>
              </a:ext>
            </a:extLst>
          </p:cNvPr>
          <p:cNvCxnSpPr>
            <a:stCxn id="5" idx="1"/>
            <a:endCxn id="25" idx="0"/>
          </p:cNvCxnSpPr>
          <p:nvPr/>
        </p:nvCxnSpPr>
        <p:spPr>
          <a:xfrm rot="10800000" flipV="1">
            <a:off x="3209731" y="2331859"/>
            <a:ext cx="7198568" cy="27642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F10D1B9-0A8E-5B94-6CD9-E7C38C73E4C1}"/>
              </a:ext>
            </a:extLst>
          </p:cNvPr>
          <p:cNvCxnSpPr>
            <a:endCxn id="26" idx="0"/>
          </p:cNvCxnSpPr>
          <p:nvPr/>
        </p:nvCxnSpPr>
        <p:spPr>
          <a:xfrm rot="10800000" flipV="1">
            <a:off x="4217437" y="3368731"/>
            <a:ext cx="6190860" cy="17261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B5C5307-F0FB-AED8-F724-20045CB7D709}"/>
              </a:ext>
            </a:extLst>
          </p:cNvPr>
          <p:cNvCxnSpPr>
            <a:endCxn id="27" idx="0"/>
          </p:cNvCxnSpPr>
          <p:nvPr/>
        </p:nvCxnSpPr>
        <p:spPr>
          <a:xfrm rot="10800000" flipV="1">
            <a:off x="5225143" y="4403265"/>
            <a:ext cx="5183154" cy="6916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21AA397-8012-775E-55ED-141628E0BE79}"/>
              </a:ext>
            </a:extLst>
          </p:cNvPr>
          <p:cNvCxnSpPr>
            <a:endCxn id="28" idx="0"/>
          </p:cNvCxnSpPr>
          <p:nvPr/>
        </p:nvCxnSpPr>
        <p:spPr>
          <a:xfrm rot="10800000">
            <a:off x="6232849" y="5100001"/>
            <a:ext cx="4159122" cy="342474"/>
          </a:xfrm>
          <a:prstGeom prst="bentConnector4">
            <a:avLst>
              <a:gd name="adj1" fmla="val 45177"/>
              <a:gd name="adj2" fmla="val 1667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71A7FA0-AFE1-503E-EC22-BE30CA5B9749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rot="10800000" flipV="1">
            <a:off x="1604866" y="1493669"/>
            <a:ext cx="7273211" cy="2023971"/>
          </a:xfrm>
          <a:prstGeom prst="bentConnector3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4A237E2-470C-D7AE-1C08-A4FFFA026266}"/>
              </a:ext>
            </a:extLst>
          </p:cNvPr>
          <p:cNvSpPr txBox="1"/>
          <p:nvPr/>
        </p:nvSpPr>
        <p:spPr>
          <a:xfrm>
            <a:off x="1763486" y="699796"/>
            <a:ext cx="30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Client App Know the Interface aka Schema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296600-A5C9-2C4B-37F7-B2D15996EFBF}"/>
              </a:ext>
            </a:extLst>
          </p:cNvPr>
          <p:cNvSpPr txBox="1"/>
          <p:nvPr/>
        </p:nvSpPr>
        <p:spPr>
          <a:xfrm>
            <a:off x="2724539" y="5859624"/>
            <a:ext cx="4159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Instances of Actual Services are Registered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36471FA3-D3B6-241F-A74D-A75504EEAA75}"/>
              </a:ext>
            </a:extLst>
          </p:cNvPr>
          <p:cNvCxnSpPr>
            <a:cxnSpLocks/>
            <a:stCxn id="46" idx="2"/>
            <a:endCxn id="11" idx="1"/>
          </p:cNvCxnSpPr>
          <p:nvPr/>
        </p:nvCxnSpPr>
        <p:spPr>
          <a:xfrm rot="16200000" flipH="1">
            <a:off x="303627" y="3341515"/>
            <a:ext cx="2978032" cy="1639855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60978F2-5B4C-D8F8-22F8-D51283C98726}"/>
              </a:ext>
            </a:extLst>
          </p:cNvPr>
          <p:cNvSpPr txBox="1"/>
          <p:nvPr/>
        </p:nvSpPr>
        <p:spPr>
          <a:xfrm>
            <a:off x="394218" y="3713968"/>
            <a:ext cx="11639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Client Query for Instance to Container Using Interface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28DB761-2DB5-000E-8D01-E482EAB7C00D}"/>
              </a:ext>
            </a:extLst>
          </p:cNvPr>
          <p:cNvSpPr/>
          <p:nvPr/>
        </p:nvSpPr>
        <p:spPr>
          <a:xfrm>
            <a:off x="394218" y="1991292"/>
            <a:ext cx="1156996" cy="68113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Page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9AB6586-0556-A693-527A-BF331996CF95}"/>
              </a:ext>
            </a:extLst>
          </p:cNvPr>
          <p:cNvCxnSpPr>
            <a:cxnSpLocks/>
            <a:stCxn id="25" idx="2"/>
            <a:endCxn id="46" idx="3"/>
          </p:cNvCxnSpPr>
          <p:nvPr/>
        </p:nvCxnSpPr>
        <p:spPr>
          <a:xfrm rot="10800000">
            <a:off x="1551214" y="2331861"/>
            <a:ext cx="1257300" cy="3104787"/>
          </a:xfrm>
          <a:prstGeom prst="bentConnector3">
            <a:avLst>
              <a:gd name="adj1" fmla="val 50000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E0F575F-3925-1B04-A43F-A20B4E9EE24F}"/>
              </a:ext>
            </a:extLst>
          </p:cNvPr>
          <p:cNvSpPr txBox="1"/>
          <p:nvPr/>
        </p:nvSpPr>
        <p:spPr>
          <a:xfrm>
            <a:off x="1478619" y="1977495"/>
            <a:ext cx="2052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Instance is Injected</a:t>
            </a:r>
          </a:p>
        </p:txBody>
      </p:sp>
      <p:sp>
        <p:nvSpPr>
          <p:cNvPr id="52" name="Multiplication Sign 51">
            <a:extLst>
              <a:ext uri="{FF2B5EF4-FFF2-40B4-BE49-F238E27FC236}">
                <a16:creationId xmlns:a16="http://schemas.microsoft.com/office/drawing/2014/main" id="{363BBD25-A4FB-2FD1-6903-971511661126}"/>
              </a:ext>
            </a:extLst>
          </p:cNvPr>
          <p:cNvSpPr/>
          <p:nvPr/>
        </p:nvSpPr>
        <p:spPr>
          <a:xfrm>
            <a:off x="10828459" y="2845837"/>
            <a:ext cx="587544" cy="868131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ication Sign 52">
            <a:extLst>
              <a:ext uri="{FF2B5EF4-FFF2-40B4-BE49-F238E27FC236}">
                <a16:creationId xmlns:a16="http://schemas.microsoft.com/office/drawing/2014/main" id="{764F929A-F8BC-5A49-23AF-E386E47A6E60}"/>
              </a:ext>
            </a:extLst>
          </p:cNvPr>
          <p:cNvSpPr/>
          <p:nvPr/>
        </p:nvSpPr>
        <p:spPr>
          <a:xfrm>
            <a:off x="10710520" y="4977497"/>
            <a:ext cx="587544" cy="868131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ication Sign 53">
            <a:extLst>
              <a:ext uri="{FF2B5EF4-FFF2-40B4-BE49-F238E27FC236}">
                <a16:creationId xmlns:a16="http://schemas.microsoft.com/office/drawing/2014/main" id="{E178E642-84BF-4759-B15F-99A1155D3B0C}"/>
              </a:ext>
            </a:extLst>
          </p:cNvPr>
          <p:cNvSpPr/>
          <p:nvPr/>
        </p:nvSpPr>
        <p:spPr>
          <a:xfrm>
            <a:off x="4173115" y="5000012"/>
            <a:ext cx="587544" cy="868131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ication Sign 54">
            <a:extLst>
              <a:ext uri="{FF2B5EF4-FFF2-40B4-BE49-F238E27FC236}">
                <a16:creationId xmlns:a16="http://schemas.microsoft.com/office/drawing/2014/main" id="{88928035-AE77-9AB1-A739-7915681ED8A3}"/>
              </a:ext>
            </a:extLst>
          </p:cNvPr>
          <p:cNvSpPr/>
          <p:nvPr/>
        </p:nvSpPr>
        <p:spPr>
          <a:xfrm>
            <a:off x="6234587" y="5016375"/>
            <a:ext cx="587544" cy="868131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19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B2C2EB-3E65-818E-1C60-D1977F7DC877}"/>
              </a:ext>
            </a:extLst>
          </p:cNvPr>
          <p:cNvSpPr/>
          <p:nvPr/>
        </p:nvSpPr>
        <p:spPr>
          <a:xfrm>
            <a:off x="329681" y="732453"/>
            <a:ext cx="11140751" cy="10123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515941-527A-556C-5F2C-D325F915DC7F}"/>
              </a:ext>
            </a:extLst>
          </p:cNvPr>
          <p:cNvSpPr txBox="1"/>
          <p:nvPr/>
        </p:nvSpPr>
        <p:spPr>
          <a:xfrm>
            <a:off x="373224" y="83976"/>
            <a:ext cx="1110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HTTP Protocol or Http Request Message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4B0B6A-34D7-CF5D-0EAB-A92AFE9FCC1C}"/>
              </a:ext>
            </a:extLst>
          </p:cNvPr>
          <p:cNvSpPr/>
          <p:nvPr/>
        </p:nvSpPr>
        <p:spPr>
          <a:xfrm>
            <a:off x="3554964" y="732453"/>
            <a:ext cx="429208" cy="1012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CA9CA0-1CEA-5C57-722B-78B9736B486A}"/>
              </a:ext>
            </a:extLst>
          </p:cNvPr>
          <p:cNvSpPr/>
          <p:nvPr/>
        </p:nvSpPr>
        <p:spPr>
          <a:xfrm>
            <a:off x="8864082" y="732453"/>
            <a:ext cx="326571" cy="1012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E6B92D-A798-DF5B-30BA-0AEBEC14E10E}"/>
              </a:ext>
            </a:extLst>
          </p:cNvPr>
          <p:cNvSpPr txBox="1"/>
          <p:nvPr/>
        </p:nvSpPr>
        <p:spPr>
          <a:xfrm>
            <a:off x="373224" y="839755"/>
            <a:ext cx="303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HTTP Header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BDA58-91E0-C5DF-1250-614F233D9C3E}"/>
              </a:ext>
            </a:extLst>
          </p:cNvPr>
          <p:cNvSpPr txBox="1"/>
          <p:nvPr/>
        </p:nvSpPr>
        <p:spPr>
          <a:xfrm>
            <a:off x="4096139" y="839755"/>
            <a:ext cx="4590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Http Body, used in case of POST and Put Request </a:t>
            </a:r>
          </a:p>
          <a:p>
            <a:r>
              <a:rPr lang="en-IN" b="1" dirty="0"/>
              <a:t>JSON Data, Binary Data, etc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B5CDBA-4FCB-A332-45E8-6B2079B33929}"/>
              </a:ext>
            </a:extLst>
          </p:cNvPr>
          <p:cNvSpPr txBox="1"/>
          <p:nvPr/>
        </p:nvSpPr>
        <p:spPr>
          <a:xfrm>
            <a:off x="9386596" y="839755"/>
            <a:ext cx="195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Http Error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2CEB37-6E10-35A7-9533-8EFBB8A9023A}"/>
              </a:ext>
            </a:extLst>
          </p:cNvPr>
          <p:cNvSpPr/>
          <p:nvPr/>
        </p:nvSpPr>
        <p:spPr>
          <a:xfrm>
            <a:off x="329681" y="3620278"/>
            <a:ext cx="11140751" cy="19500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F8CF173-31DD-74D1-2724-82B9551305B9}"/>
              </a:ext>
            </a:extLst>
          </p:cNvPr>
          <p:cNvCxnSpPr>
            <a:endCxn id="9" idx="0"/>
          </p:cNvCxnSpPr>
          <p:nvPr/>
        </p:nvCxnSpPr>
        <p:spPr>
          <a:xfrm>
            <a:off x="1950098" y="1763085"/>
            <a:ext cx="3949959" cy="18571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B2B8916-0009-26AC-9D46-D91046B6BAC9}"/>
              </a:ext>
            </a:extLst>
          </p:cNvPr>
          <p:cNvSpPr txBox="1"/>
          <p:nvPr/>
        </p:nvSpPr>
        <p:spPr>
          <a:xfrm>
            <a:off x="3984172" y="2425959"/>
            <a:ext cx="413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HTTP Header</a:t>
            </a:r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C1BC6E-DF15-65CF-9A31-F9653CAF932F}"/>
              </a:ext>
            </a:extLst>
          </p:cNvPr>
          <p:cNvSpPr/>
          <p:nvPr/>
        </p:nvSpPr>
        <p:spPr>
          <a:xfrm>
            <a:off x="2920482" y="3638539"/>
            <a:ext cx="298579" cy="1931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18000C-510C-D45F-9862-86A53E2E9DBB}"/>
              </a:ext>
            </a:extLst>
          </p:cNvPr>
          <p:cNvSpPr txBox="1"/>
          <p:nvPr/>
        </p:nvSpPr>
        <p:spPr>
          <a:xfrm>
            <a:off x="373224" y="3638539"/>
            <a:ext cx="2341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Target 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Http Request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Get, Post, Put, and Delete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3F812D-7E75-0A12-C172-82658139E856}"/>
              </a:ext>
            </a:extLst>
          </p:cNvPr>
          <p:cNvSpPr/>
          <p:nvPr/>
        </p:nvSpPr>
        <p:spPr>
          <a:xfrm>
            <a:off x="8080310" y="3620278"/>
            <a:ext cx="298579" cy="1931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33AA26-6F08-50ED-5BCB-40B8369F01F8}"/>
              </a:ext>
            </a:extLst>
          </p:cNvPr>
          <p:cNvSpPr txBox="1"/>
          <p:nvPr/>
        </p:nvSpPr>
        <p:spPr>
          <a:xfrm>
            <a:off x="3219061" y="3638539"/>
            <a:ext cx="48052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The Data to be posted to the Server using HTTP Request (in case of PUT and POST requests)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Media Formatted e.g. Content-Type, the data format that is posted to the Server e.g. application/json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7EB3CD-58D0-0A5C-FE62-9AEFE95B7EE1}"/>
              </a:ext>
            </a:extLst>
          </p:cNvPr>
          <p:cNvSpPr txBox="1"/>
          <p:nvPr/>
        </p:nvSpPr>
        <p:spPr>
          <a:xfrm>
            <a:off x="8434873" y="3732245"/>
            <a:ext cx="3035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Additional Header Values e.g. AUTHORIZATION, Version </a:t>
            </a:r>
            <a:r>
              <a:rPr lang="en-IN" b="1" dirty="0" err="1"/>
              <a:t>e.t.c</a:t>
            </a:r>
            <a:r>
              <a:rPr lang="en-IN" b="1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68002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972102-1A37-8A36-0013-490D970870E7}"/>
              </a:ext>
            </a:extLst>
          </p:cNvPr>
          <p:cNvSpPr/>
          <p:nvPr/>
        </p:nvSpPr>
        <p:spPr>
          <a:xfrm>
            <a:off x="550506" y="2043404"/>
            <a:ext cx="2388637" cy="1772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ASP.NET WebForm</a:t>
            </a:r>
            <a:endParaRPr lang="en-US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30DB721-6CC2-40B1-B56F-13B27F8A5781}"/>
              </a:ext>
            </a:extLst>
          </p:cNvPr>
          <p:cNvSpPr/>
          <p:nvPr/>
        </p:nvSpPr>
        <p:spPr>
          <a:xfrm>
            <a:off x="4077477" y="1156995"/>
            <a:ext cx="2146041" cy="33590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ASP.NET</a:t>
            </a:r>
          </a:p>
          <a:p>
            <a:pPr algn="ctr"/>
            <a:r>
              <a:rPr lang="en-IN" b="1" dirty="0"/>
              <a:t>REST </a:t>
            </a:r>
          </a:p>
          <a:p>
            <a:pPr algn="ctr"/>
            <a:r>
              <a:rPr lang="en-IN" b="1" dirty="0"/>
              <a:t>API</a:t>
            </a:r>
            <a:endParaRPr lang="en-US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072DAB-1B13-1EBE-0D6C-9E545BE235DA}"/>
              </a:ext>
            </a:extLst>
          </p:cNvPr>
          <p:cNvSpPr/>
          <p:nvPr/>
        </p:nvSpPr>
        <p:spPr>
          <a:xfrm>
            <a:off x="6951306" y="1782147"/>
            <a:ext cx="2537926" cy="203407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 Access Layer</a:t>
            </a:r>
            <a:endParaRPr lang="en-US" b="1" dirty="0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491A5B62-5A2E-3425-F9DF-D2406D2878AE}"/>
              </a:ext>
            </a:extLst>
          </p:cNvPr>
          <p:cNvSpPr/>
          <p:nvPr/>
        </p:nvSpPr>
        <p:spPr>
          <a:xfrm>
            <a:off x="10450286" y="2043404"/>
            <a:ext cx="1352938" cy="132028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SQL Database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07C0B4-0C39-6A92-B836-BD5A930C2DCA}"/>
              </a:ext>
            </a:extLst>
          </p:cNvPr>
          <p:cNvSpPr/>
          <p:nvPr/>
        </p:nvSpPr>
        <p:spPr>
          <a:xfrm>
            <a:off x="1156995" y="5010539"/>
            <a:ext cx="8285583" cy="62515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Entities</a:t>
            </a:r>
            <a:endParaRPr lang="en-US" b="1" dirty="0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9D751BA1-21B6-375A-203C-480F966E0216}"/>
              </a:ext>
            </a:extLst>
          </p:cNvPr>
          <p:cNvSpPr/>
          <p:nvPr/>
        </p:nvSpPr>
        <p:spPr>
          <a:xfrm>
            <a:off x="8024327" y="3816220"/>
            <a:ext cx="494522" cy="119431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56BB8E69-3D4A-0A9C-B767-25656DA61BA9}"/>
              </a:ext>
            </a:extLst>
          </p:cNvPr>
          <p:cNvSpPr/>
          <p:nvPr/>
        </p:nvSpPr>
        <p:spPr>
          <a:xfrm>
            <a:off x="5010538" y="4516015"/>
            <a:ext cx="391885" cy="4945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4E01AE78-C37F-1FA3-35A2-805F77D940A7}"/>
              </a:ext>
            </a:extLst>
          </p:cNvPr>
          <p:cNvSpPr/>
          <p:nvPr/>
        </p:nvSpPr>
        <p:spPr>
          <a:xfrm>
            <a:off x="1632857" y="3816220"/>
            <a:ext cx="643811" cy="119431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061CDE2-79A1-4E19-1CBD-48FD7D6C2C1A}"/>
              </a:ext>
            </a:extLst>
          </p:cNvPr>
          <p:cNvSpPr/>
          <p:nvPr/>
        </p:nvSpPr>
        <p:spPr>
          <a:xfrm>
            <a:off x="2939143" y="2234681"/>
            <a:ext cx="1138334" cy="625151"/>
          </a:xfrm>
          <a:prstGeom prst="rightArrow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7BE4F89-C105-3C93-F564-64AA732EA127}"/>
              </a:ext>
            </a:extLst>
          </p:cNvPr>
          <p:cNvSpPr/>
          <p:nvPr/>
        </p:nvSpPr>
        <p:spPr>
          <a:xfrm>
            <a:off x="6223518" y="2234681"/>
            <a:ext cx="727788" cy="625151"/>
          </a:xfrm>
          <a:prstGeom prst="rightArrow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8AEEC1B-BA67-ED17-4933-D79BA4FE8543}"/>
              </a:ext>
            </a:extLst>
          </p:cNvPr>
          <p:cNvSpPr/>
          <p:nvPr/>
        </p:nvSpPr>
        <p:spPr>
          <a:xfrm>
            <a:off x="9489232" y="2211354"/>
            <a:ext cx="961054" cy="625151"/>
          </a:xfrm>
          <a:prstGeom prst="rightArrow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D503A16B-9FD4-9CDD-07FE-C96EBF2BD151}"/>
              </a:ext>
            </a:extLst>
          </p:cNvPr>
          <p:cNvSpPr/>
          <p:nvPr/>
        </p:nvSpPr>
        <p:spPr>
          <a:xfrm>
            <a:off x="9489232" y="2836505"/>
            <a:ext cx="961054" cy="592495"/>
          </a:xfrm>
          <a:prstGeom prst="leftArrow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3632C25B-B657-2207-B58A-A773FE30C84F}"/>
              </a:ext>
            </a:extLst>
          </p:cNvPr>
          <p:cNvSpPr/>
          <p:nvPr/>
        </p:nvSpPr>
        <p:spPr>
          <a:xfrm>
            <a:off x="6201747" y="2869162"/>
            <a:ext cx="749559" cy="592495"/>
          </a:xfrm>
          <a:prstGeom prst="leftArrow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8BAE5FA6-FA32-D5C3-F719-F4E4A928760F}"/>
              </a:ext>
            </a:extLst>
          </p:cNvPr>
          <p:cNvSpPr/>
          <p:nvPr/>
        </p:nvSpPr>
        <p:spPr>
          <a:xfrm>
            <a:off x="2900266" y="3041778"/>
            <a:ext cx="1177211" cy="592495"/>
          </a:xfrm>
          <a:prstGeom prst="leftArrow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C6F4F2-D883-6A6F-92CC-E635B18C9CF6}"/>
              </a:ext>
            </a:extLst>
          </p:cNvPr>
          <p:cNvSpPr txBox="1"/>
          <p:nvPr/>
        </p:nvSpPr>
        <p:spPr>
          <a:xfrm>
            <a:off x="233265" y="130629"/>
            <a:ext cx="1148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Managed End-to-End Application using ASP.NET WebForms and WEB APIs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70382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31EC13F-8ED4-1BE2-FABA-C1D83B6C64A8}"/>
              </a:ext>
            </a:extLst>
          </p:cNvPr>
          <p:cNvSpPr/>
          <p:nvPr/>
        </p:nvSpPr>
        <p:spPr>
          <a:xfrm>
            <a:off x="4711958" y="33590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Laptop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665C242-9DC8-11D6-9D21-3D326D110726}"/>
              </a:ext>
            </a:extLst>
          </p:cNvPr>
          <p:cNvSpPr/>
          <p:nvPr/>
        </p:nvSpPr>
        <p:spPr>
          <a:xfrm>
            <a:off x="376334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Gaming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DF9CE5-0EF1-F7F5-E915-E50BEDFEC497}"/>
              </a:ext>
            </a:extLst>
          </p:cNvPr>
          <p:cNvSpPr/>
          <p:nvPr/>
        </p:nvSpPr>
        <p:spPr>
          <a:xfrm>
            <a:off x="4637312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2E31D3-83A7-D448-BB88-DF84CBE84593}"/>
              </a:ext>
            </a:extLst>
          </p:cNvPr>
          <p:cNvSpPr/>
          <p:nvPr/>
        </p:nvSpPr>
        <p:spPr>
          <a:xfrm>
            <a:off x="8742783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Developers</a:t>
            </a:r>
          </a:p>
        </p:txBody>
      </p:sp>
    </p:spTree>
    <p:extLst>
      <p:ext uri="{BB962C8B-B14F-4D97-AF65-F5344CB8AC3E}">
        <p14:creationId xmlns:p14="http://schemas.microsoft.com/office/powerpoint/2010/main" val="258659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E9800D-4156-B702-F7ED-D98D4CE34F60}"/>
              </a:ext>
            </a:extLst>
          </p:cNvPr>
          <p:cNvSpPr txBox="1"/>
          <p:nvPr/>
        </p:nvSpPr>
        <p:spPr>
          <a:xfrm>
            <a:off x="212272" y="85569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emp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0AF07D-4068-CAD8-A394-3B89E9AFE583}"/>
              </a:ext>
            </a:extLst>
          </p:cNvPr>
          <p:cNvSpPr/>
          <p:nvPr/>
        </p:nvSpPr>
        <p:spPr>
          <a:xfrm>
            <a:off x="905069" y="1632857"/>
            <a:ext cx="142758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emp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459DC-AE06-6829-4859-36631181F6A0}"/>
              </a:ext>
            </a:extLst>
          </p:cNvPr>
          <p:cNvSpPr txBox="1"/>
          <p:nvPr/>
        </p:nvSpPr>
        <p:spPr>
          <a:xfrm>
            <a:off x="774441" y="2575249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11E8C-06C9-52B0-CCC4-5557EC31E6A7}"/>
              </a:ext>
            </a:extLst>
          </p:cNvPr>
          <p:cNvSpPr/>
          <p:nvPr/>
        </p:nvSpPr>
        <p:spPr>
          <a:xfrm>
            <a:off x="7109927" y="1582312"/>
            <a:ext cx="2118049" cy="27245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19B2473-9133-02F5-0FDC-225AF5795376}"/>
              </a:ext>
            </a:extLst>
          </p:cNvPr>
          <p:cNvSpPr/>
          <p:nvPr/>
        </p:nvSpPr>
        <p:spPr>
          <a:xfrm>
            <a:off x="2332653" y="1903445"/>
            <a:ext cx="4758612" cy="21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A72975-4E2D-6B9B-D02C-BF657680542B}"/>
              </a:ext>
            </a:extLst>
          </p:cNvPr>
          <p:cNvSpPr txBox="1"/>
          <p:nvPr/>
        </p:nvSpPr>
        <p:spPr>
          <a:xfrm>
            <a:off x="7203233" y="1796916"/>
            <a:ext cx="1875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Managed Heap with Default Values for the private members 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1FF1B-3D11-D364-74F1-246A036D74DC}"/>
              </a:ext>
            </a:extLst>
          </p:cNvPr>
          <p:cNvSpPr txBox="1"/>
          <p:nvPr/>
        </p:nvSpPr>
        <p:spPr>
          <a:xfrm>
            <a:off x="212272" y="3971635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emp1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(101,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"Mahesh"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123456,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"IT"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"Manager"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CA7AB-F84C-E482-6BC6-F39C3206F908}"/>
              </a:ext>
            </a:extLst>
          </p:cNvPr>
          <p:cNvSpPr/>
          <p:nvPr/>
        </p:nvSpPr>
        <p:spPr>
          <a:xfrm>
            <a:off x="1141445" y="4771005"/>
            <a:ext cx="142758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emp1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CA57F-26EF-0581-550F-C0F76927D436}"/>
              </a:ext>
            </a:extLst>
          </p:cNvPr>
          <p:cNvSpPr txBox="1"/>
          <p:nvPr/>
        </p:nvSpPr>
        <p:spPr>
          <a:xfrm>
            <a:off x="1010817" y="5713397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CA7AE6-C950-0463-0B23-9A777027C235}"/>
              </a:ext>
            </a:extLst>
          </p:cNvPr>
          <p:cNvSpPr/>
          <p:nvPr/>
        </p:nvSpPr>
        <p:spPr>
          <a:xfrm>
            <a:off x="7346303" y="4720460"/>
            <a:ext cx="3925077" cy="18856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075E715-E8D1-5328-2ECC-E0D88016F9A7}"/>
              </a:ext>
            </a:extLst>
          </p:cNvPr>
          <p:cNvSpPr/>
          <p:nvPr/>
        </p:nvSpPr>
        <p:spPr>
          <a:xfrm>
            <a:off x="2569029" y="5041593"/>
            <a:ext cx="4758612" cy="21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89E8ED-5170-5CB1-21A0-E17CE5A3D4EC}"/>
              </a:ext>
            </a:extLst>
          </p:cNvPr>
          <p:cNvSpPr txBox="1"/>
          <p:nvPr/>
        </p:nvSpPr>
        <p:spPr>
          <a:xfrm>
            <a:off x="7439609" y="4935064"/>
            <a:ext cx="3610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Managed Heap</a:t>
            </a:r>
          </a:p>
          <a:p>
            <a:pPr algn="ctr"/>
            <a:endParaRPr lang="en-IN" b="1" dirty="0"/>
          </a:p>
          <a:p>
            <a:r>
              <a:rPr lang="en-IN" b="1" dirty="0"/>
              <a:t>EmpNo = 101, EmpName=“Mahesh”,…..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8E28CE-2614-32C1-EDEB-59C79111EEF5}"/>
              </a:ext>
            </a:extLst>
          </p:cNvPr>
          <p:cNvSpPr txBox="1"/>
          <p:nvPr/>
        </p:nvSpPr>
        <p:spPr>
          <a:xfrm>
            <a:off x="3601616" y="65314"/>
            <a:ext cx="512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.NET CLR Memory Arrangement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730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CC159A-1E4F-FF08-239C-20C83A3CB5D8}"/>
              </a:ext>
            </a:extLst>
          </p:cNvPr>
          <p:cNvSpPr/>
          <p:nvPr/>
        </p:nvSpPr>
        <p:spPr>
          <a:xfrm>
            <a:off x="587829" y="93306"/>
            <a:ext cx="2500604" cy="2491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Base Class with Parameterized </a:t>
            </a:r>
            <a:r>
              <a:rPr lang="en-IN" b="1" dirty="0" err="1"/>
              <a:t>ctor</a:t>
            </a:r>
            <a:endParaRPr lang="en-IN" b="1" dirty="0"/>
          </a:p>
          <a:p>
            <a:r>
              <a:rPr lang="en-IN" b="1" dirty="0"/>
              <a:t>Class </a:t>
            </a:r>
            <a:r>
              <a:rPr lang="en-IN" b="1" dirty="0" err="1"/>
              <a:t>MyBase</a:t>
            </a:r>
            <a:r>
              <a:rPr lang="en-IN" b="1" dirty="0"/>
              <a:t> </a:t>
            </a:r>
          </a:p>
          <a:p>
            <a:r>
              <a:rPr lang="en-IN" b="1" dirty="0"/>
              <a:t>{</a:t>
            </a:r>
          </a:p>
          <a:p>
            <a:r>
              <a:rPr lang="en-IN" b="1" dirty="0"/>
              <a:t>    </a:t>
            </a:r>
            <a:r>
              <a:rPr lang="en-IN" b="1" dirty="0" err="1"/>
              <a:t>MyBase</a:t>
            </a:r>
            <a:r>
              <a:rPr lang="en-IN" b="1" dirty="0"/>
              <a:t>(</a:t>
            </a:r>
            <a:r>
              <a:rPr lang="en-IN" b="1" dirty="0" err="1"/>
              <a:t>x,y,z</a:t>
            </a:r>
            <a:r>
              <a:rPr lang="en-IN" b="1" dirty="0"/>
              <a:t>)</a:t>
            </a:r>
          </a:p>
          <a:p>
            <a:r>
              <a:rPr lang="en-IN" b="1" dirty="0"/>
              <a:t>{</a:t>
            </a:r>
          </a:p>
          <a:p>
            <a:r>
              <a:rPr lang="en-IN" b="1" dirty="0"/>
              <a:t>}</a:t>
            </a:r>
          </a:p>
          <a:p>
            <a:r>
              <a:rPr lang="en-IN" b="1" dirty="0"/>
              <a:t>}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8CEC3-9175-6667-1A2C-C80D07382074}"/>
              </a:ext>
            </a:extLst>
          </p:cNvPr>
          <p:cNvSpPr/>
          <p:nvPr/>
        </p:nvSpPr>
        <p:spPr>
          <a:xfrm>
            <a:off x="578498" y="3429000"/>
            <a:ext cx="2500604" cy="24912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Derived Class</a:t>
            </a:r>
          </a:p>
          <a:p>
            <a:r>
              <a:rPr lang="en-IN" b="1" dirty="0"/>
              <a:t>Class </a:t>
            </a:r>
            <a:r>
              <a:rPr lang="en-IN" b="1" dirty="0" err="1"/>
              <a:t>Derive:MyBase</a:t>
            </a:r>
            <a:endParaRPr lang="en-IN" b="1" dirty="0"/>
          </a:p>
          <a:p>
            <a:r>
              <a:rPr lang="en-IN" b="1" dirty="0"/>
              <a:t>{</a:t>
            </a:r>
          </a:p>
          <a:p>
            <a:r>
              <a:rPr lang="en-IN" b="1" dirty="0"/>
              <a:t>   Derive(</a:t>
            </a:r>
            <a:r>
              <a:rPr lang="en-IN" b="1" dirty="0" err="1"/>
              <a:t>x,y,z</a:t>
            </a:r>
            <a:r>
              <a:rPr lang="en-IN" b="1" dirty="0"/>
              <a:t>):base(</a:t>
            </a:r>
            <a:r>
              <a:rPr lang="en-IN" b="1" dirty="0" err="1"/>
              <a:t>x,y,z</a:t>
            </a:r>
            <a:r>
              <a:rPr lang="en-IN" b="1" dirty="0"/>
              <a:t>)</a:t>
            </a:r>
          </a:p>
          <a:p>
            <a:r>
              <a:rPr lang="en-IN" b="1" dirty="0"/>
              <a:t>   {</a:t>
            </a:r>
          </a:p>
          <a:p>
            <a:r>
              <a:rPr lang="en-IN" b="1" dirty="0"/>
              <a:t>   }	</a:t>
            </a:r>
          </a:p>
          <a:p>
            <a:r>
              <a:rPr lang="en-IN" b="1" dirty="0"/>
              <a:t>}  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6C55289-FE26-24DE-724F-428B49B95451}"/>
              </a:ext>
            </a:extLst>
          </p:cNvPr>
          <p:cNvSpPr/>
          <p:nvPr/>
        </p:nvSpPr>
        <p:spPr>
          <a:xfrm>
            <a:off x="3088433" y="4553339"/>
            <a:ext cx="2649894" cy="335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F7DDF-7077-64C9-BF0D-57E556F3A61A}"/>
              </a:ext>
            </a:extLst>
          </p:cNvPr>
          <p:cNvSpPr txBox="1"/>
          <p:nvPr/>
        </p:nvSpPr>
        <p:spPr>
          <a:xfrm>
            <a:off x="5747658" y="4404049"/>
            <a:ext cx="464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Derive d = new Derive(10,20,30);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A8EB11A-D808-0CD6-E4E9-1856BA469A0F}"/>
              </a:ext>
            </a:extLst>
          </p:cNvPr>
          <p:cNvCxnSpPr>
            <a:stCxn id="5" idx="0"/>
          </p:cNvCxnSpPr>
          <p:nvPr/>
        </p:nvCxnSpPr>
        <p:spPr>
          <a:xfrm rot="16200000" flipV="1">
            <a:off x="5299788" y="1632857"/>
            <a:ext cx="550506" cy="499187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Bent 10">
            <a:extLst>
              <a:ext uri="{FF2B5EF4-FFF2-40B4-BE49-F238E27FC236}">
                <a16:creationId xmlns:a16="http://schemas.microsoft.com/office/drawing/2014/main" id="{FAA94861-0166-059B-362A-BD9D8BE36978}"/>
              </a:ext>
            </a:extLst>
          </p:cNvPr>
          <p:cNvSpPr/>
          <p:nvPr/>
        </p:nvSpPr>
        <p:spPr>
          <a:xfrm flipH="1">
            <a:off x="3088433" y="1824132"/>
            <a:ext cx="718457" cy="202940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328B7F-93A0-F815-7842-A8926EBB381B}"/>
              </a:ext>
            </a:extLst>
          </p:cNvPr>
          <p:cNvSpPr txBox="1"/>
          <p:nvPr/>
        </p:nvSpPr>
        <p:spPr>
          <a:xfrm>
            <a:off x="3965510" y="2211355"/>
            <a:ext cx="4419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Pointing to the base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06652F-85D9-F44B-EA9E-6BFDEE817826}"/>
              </a:ext>
            </a:extLst>
          </p:cNvPr>
          <p:cNvSpPr txBox="1"/>
          <p:nvPr/>
        </p:nvSpPr>
        <p:spPr>
          <a:xfrm>
            <a:off x="4422710" y="307910"/>
            <a:ext cx="2211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Shape</a:t>
            </a:r>
            <a:endParaRPr lang="en-US" b="1" dirty="0"/>
          </a:p>
          <a:p>
            <a:r>
              <a:rPr lang="en-US" b="1" dirty="0"/>
              <a:t>Dimensions</a:t>
            </a:r>
          </a:p>
          <a:p>
            <a:r>
              <a:rPr lang="en-US" b="1" dirty="0" err="1"/>
              <a:t>CalculateArea</a:t>
            </a:r>
            <a:endParaRPr lang="en-IN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2D0928-24C6-220F-BF89-3AB05DD9C376}"/>
              </a:ext>
            </a:extLst>
          </p:cNvPr>
          <p:cNvCxnSpPr>
            <a:stCxn id="2" idx="2"/>
          </p:cNvCxnSpPr>
          <p:nvPr/>
        </p:nvCxnSpPr>
        <p:spPr>
          <a:xfrm flipH="1">
            <a:off x="1427584" y="1231240"/>
            <a:ext cx="4100804" cy="11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EA36BF9-90D1-8869-393D-46D3837146F8}"/>
              </a:ext>
            </a:extLst>
          </p:cNvPr>
          <p:cNvSpPr/>
          <p:nvPr/>
        </p:nvSpPr>
        <p:spPr>
          <a:xfrm>
            <a:off x="550506" y="2351314"/>
            <a:ext cx="1679510" cy="975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Rectangle</a:t>
            </a:r>
            <a:endParaRPr lang="en-US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4F6BB5-A301-6B48-C158-CE77ABB7AC0D}"/>
              </a:ext>
            </a:extLst>
          </p:cNvPr>
          <p:cNvSpPr/>
          <p:nvPr/>
        </p:nvSpPr>
        <p:spPr>
          <a:xfrm>
            <a:off x="4777274" y="2503123"/>
            <a:ext cx="1178767" cy="919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Circle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8D0469-9375-5F7A-5798-FDB60B63E9DA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5366658" y="1231240"/>
            <a:ext cx="161730" cy="127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3A982A0-0297-A459-852B-8F7502D9DF01}"/>
              </a:ext>
            </a:extLst>
          </p:cNvPr>
          <p:cNvSpPr/>
          <p:nvPr/>
        </p:nvSpPr>
        <p:spPr>
          <a:xfrm>
            <a:off x="8503299" y="2054180"/>
            <a:ext cx="2136710" cy="199530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Triangle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EA3168-B67E-46F8-2A5D-A47529F6D7A9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5528388" y="1231240"/>
            <a:ext cx="4043266" cy="82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1D8671B-634A-F036-8761-5E45A9895BCE}"/>
              </a:ext>
            </a:extLst>
          </p:cNvPr>
          <p:cNvSpPr txBox="1"/>
          <p:nvPr/>
        </p:nvSpPr>
        <p:spPr>
          <a:xfrm>
            <a:off x="914400" y="4627984"/>
            <a:ext cx="2258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Client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Getting Area based on Shape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417421-1EC8-8529-CB6C-0DD8712DB544}"/>
              </a:ext>
            </a:extLst>
          </p:cNvPr>
          <p:cNvCxnSpPr/>
          <p:nvPr/>
        </p:nvCxnSpPr>
        <p:spPr>
          <a:xfrm flipV="1">
            <a:off x="1819469" y="1231240"/>
            <a:ext cx="3195735" cy="437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56D227-E788-F464-2C79-9D361DEB11B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390261" y="3326363"/>
            <a:ext cx="839755" cy="189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D6619D-0F2B-7324-15C6-48F5D9BD4172}"/>
              </a:ext>
            </a:extLst>
          </p:cNvPr>
          <p:cNvCxnSpPr/>
          <p:nvPr/>
        </p:nvCxnSpPr>
        <p:spPr>
          <a:xfrm flipH="1">
            <a:off x="2304661" y="3422188"/>
            <a:ext cx="3223727" cy="180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81B194-F952-64A9-C3EC-BFD861B2AC79}"/>
              </a:ext>
            </a:extLst>
          </p:cNvPr>
          <p:cNvCxnSpPr/>
          <p:nvPr/>
        </p:nvCxnSpPr>
        <p:spPr>
          <a:xfrm flipH="1">
            <a:off x="2304661" y="4105069"/>
            <a:ext cx="7266993" cy="11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0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B51DA2-6FED-2EA6-894A-58F7803E96DD}"/>
              </a:ext>
            </a:extLst>
          </p:cNvPr>
          <p:cNvSpPr/>
          <p:nvPr/>
        </p:nvSpPr>
        <p:spPr>
          <a:xfrm>
            <a:off x="867747" y="158621"/>
            <a:ext cx="3433666" cy="4245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FFB3A-2887-87A8-2C38-E06319B13645}"/>
              </a:ext>
            </a:extLst>
          </p:cNvPr>
          <p:cNvSpPr txBox="1"/>
          <p:nvPr/>
        </p:nvSpPr>
        <p:spPr>
          <a:xfrm>
            <a:off x="1035698" y="373225"/>
            <a:ext cx="298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Namespace1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57982F-D61E-F500-12BD-42441E7B3DE2}"/>
              </a:ext>
            </a:extLst>
          </p:cNvPr>
          <p:cNvSpPr/>
          <p:nvPr/>
        </p:nvSpPr>
        <p:spPr>
          <a:xfrm>
            <a:off x="7374294" y="158621"/>
            <a:ext cx="3433666" cy="4245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95FA9-5D2B-9B12-F3D0-739EDD5AE389}"/>
              </a:ext>
            </a:extLst>
          </p:cNvPr>
          <p:cNvSpPr txBox="1"/>
          <p:nvPr/>
        </p:nvSpPr>
        <p:spPr>
          <a:xfrm>
            <a:off x="7542245" y="373225"/>
            <a:ext cx="298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Namespace2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43912-CCC7-BB4C-0A16-42B702397011}"/>
              </a:ext>
            </a:extLst>
          </p:cNvPr>
          <p:cNvSpPr txBox="1"/>
          <p:nvPr/>
        </p:nvSpPr>
        <p:spPr>
          <a:xfrm>
            <a:off x="7707086" y="1166326"/>
            <a:ext cx="28209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XmlFileOperation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  void </a:t>
            </a:r>
            <a:r>
              <a:rPr lang="en-IN" dirty="0" err="1"/>
              <a:t>CreateFile</a:t>
            </a:r>
            <a:r>
              <a:rPr lang="en-IN" dirty="0"/>
              <a:t>(){}</a:t>
            </a:r>
          </a:p>
          <a:p>
            <a:r>
              <a:rPr lang="en-IN" dirty="0"/>
              <a:t>      void </a:t>
            </a:r>
            <a:r>
              <a:rPr lang="en-IN" dirty="0" err="1"/>
              <a:t>ReadFile</a:t>
            </a:r>
            <a:r>
              <a:rPr lang="en-IN" dirty="0"/>
              <a:t>() {}  </a:t>
            </a:r>
          </a:p>
          <a:p>
            <a:r>
              <a:rPr lang="en-IN" dirty="0"/>
              <a:t>      void </a:t>
            </a:r>
            <a:r>
              <a:rPr lang="en-IN" dirty="0" err="1"/>
              <a:t>AppendFile</a:t>
            </a:r>
            <a:r>
              <a:rPr lang="en-IN" dirty="0"/>
              <a:t>(){}</a:t>
            </a:r>
          </a:p>
          <a:p>
            <a:r>
              <a:rPr lang="en-IN" dirty="0"/>
              <a:t>       void </a:t>
            </a:r>
            <a:r>
              <a:rPr lang="en-IN" dirty="0" err="1"/>
              <a:t>CopyFile</a:t>
            </a:r>
            <a:r>
              <a:rPr lang="en-IN" dirty="0"/>
              <a:t>(){}	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E41B0-D4AF-2A17-07DC-54BDC9197E77}"/>
              </a:ext>
            </a:extLst>
          </p:cNvPr>
          <p:cNvSpPr txBox="1"/>
          <p:nvPr/>
        </p:nvSpPr>
        <p:spPr>
          <a:xfrm>
            <a:off x="979714" y="1265672"/>
            <a:ext cx="32097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TextFileOperation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  void </a:t>
            </a:r>
            <a:r>
              <a:rPr lang="en-IN" dirty="0" err="1"/>
              <a:t>CreateFile</a:t>
            </a:r>
            <a:r>
              <a:rPr lang="en-IN" dirty="0"/>
              <a:t>(){}</a:t>
            </a:r>
          </a:p>
          <a:p>
            <a:r>
              <a:rPr lang="en-IN" dirty="0"/>
              <a:t>      void </a:t>
            </a:r>
            <a:r>
              <a:rPr lang="en-IN" dirty="0" err="1"/>
              <a:t>ReadFile</a:t>
            </a:r>
            <a:r>
              <a:rPr lang="en-IN" dirty="0"/>
              <a:t>() {}  </a:t>
            </a:r>
          </a:p>
          <a:p>
            <a:r>
              <a:rPr lang="en-IN" dirty="0"/>
              <a:t>      void </a:t>
            </a:r>
            <a:r>
              <a:rPr lang="en-IN" dirty="0" err="1"/>
              <a:t>AppendFile</a:t>
            </a:r>
            <a:r>
              <a:rPr lang="en-IN" dirty="0"/>
              <a:t>(){}</a:t>
            </a:r>
          </a:p>
          <a:p>
            <a:r>
              <a:rPr lang="en-IN" dirty="0"/>
              <a:t>       void </a:t>
            </a:r>
            <a:r>
              <a:rPr lang="en-IN" dirty="0" err="1"/>
              <a:t>CopyFile</a:t>
            </a:r>
            <a:r>
              <a:rPr lang="en-IN" dirty="0"/>
              <a:t>(){}	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20303-BD12-DC30-4D45-646C06DD8CCA}"/>
              </a:ext>
            </a:extLst>
          </p:cNvPr>
          <p:cNvSpPr txBox="1"/>
          <p:nvPr/>
        </p:nvSpPr>
        <p:spPr>
          <a:xfrm>
            <a:off x="1520890" y="4945224"/>
            <a:ext cx="9741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Client App</a:t>
            </a:r>
          </a:p>
          <a:p>
            <a:endParaRPr lang="en-IN" b="1" dirty="0"/>
          </a:p>
          <a:p>
            <a:r>
              <a:rPr lang="en-IN" dirty="0"/>
              <a:t>Namespace1.TextFileOperation </a:t>
            </a:r>
            <a:r>
              <a:rPr lang="en-IN" dirty="0" err="1"/>
              <a:t>obj</a:t>
            </a:r>
            <a:r>
              <a:rPr lang="en-IN" dirty="0"/>
              <a:t> = new Namespace1.TextFileOperation();</a:t>
            </a:r>
          </a:p>
          <a:p>
            <a:endParaRPr lang="en-IN" dirty="0"/>
          </a:p>
          <a:p>
            <a:r>
              <a:rPr lang="en-IN" dirty="0"/>
              <a:t>Namespace2.XmlFileOperation obj1 = new Namespace2.XmlFileOperation</a:t>
            </a:r>
            <a:r>
              <a:rPr lang="en-US" dirty="0"/>
              <a:t>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51124F-50AA-2B1C-FE12-C9DB6144C895}"/>
              </a:ext>
            </a:extLst>
          </p:cNvPr>
          <p:cNvCxnSpPr>
            <a:cxnSpLocks/>
          </p:cNvCxnSpPr>
          <p:nvPr/>
        </p:nvCxnSpPr>
        <p:spPr>
          <a:xfrm flipH="1" flipV="1">
            <a:off x="2771192" y="3088433"/>
            <a:ext cx="2046515" cy="2425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D9953E-236A-53DE-D06B-9B25E4E09D86}"/>
              </a:ext>
            </a:extLst>
          </p:cNvPr>
          <p:cNvCxnSpPr>
            <a:cxnSpLocks/>
          </p:cNvCxnSpPr>
          <p:nvPr/>
        </p:nvCxnSpPr>
        <p:spPr>
          <a:xfrm flipV="1">
            <a:off x="4817707" y="3088433"/>
            <a:ext cx="3719803" cy="297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92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2552</TotalTime>
  <Words>3077</Words>
  <Application>Microsoft Office PowerPoint</Application>
  <PresentationFormat>Widescreen</PresentationFormat>
  <Paragraphs>766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157</cp:revision>
  <dcterms:created xsi:type="dcterms:W3CDTF">2022-07-08T09:24:58Z</dcterms:created>
  <dcterms:modified xsi:type="dcterms:W3CDTF">2022-08-01T13:50:03Z</dcterms:modified>
</cp:coreProperties>
</file>