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17DA-D541-4D88-EEB4-21ED0EDCB8D5}"/>
              </a:ext>
            </a:extLst>
          </p:cNvPr>
          <p:cNvSpPr/>
          <p:nvPr/>
        </p:nvSpPr>
        <p:spPr>
          <a:xfrm>
            <a:off x="9731829" y="2492820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9B31-C80C-6CE4-F7EE-3F079893366F}"/>
              </a:ext>
            </a:extLst>
          </p:cNvPr>
          <p:cNvSpPr txBox="1"/>
          <p:nvPr/>
        </p:nvSpPr>
        <p:spPr>
          <a:xfrm>
            <a:off x="9731829" y="257679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6530E-D33D-AF18-B049-2C043838843F}"/>
              </a:ext>
            </a:extLst>
          </p:cNvPr>
          <p:cNvSpPr txBox="1"/>
          <p:nvPr/>
        </p:nvSpPr>
        <p:spPr>
          <a:xfrm>
            <a:off x="9797143" y="2946127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11EEA-ACC0-1A4A-4DB1-580704D0A1CD}"/>
              </a:ext>
            </a:extLst>
          </p:cNvPr>
          <p:cNvSpPr txBox="1"/>
          <p:nvPr/>
        </p:nvSpPr>
        <p:spPr>
          <a:xfrm>
            <a:off x="9881119" y="3995048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30C82-400E-CCDD-75CD-873C00E6CB0E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10277670" y="3593832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313576" y="3043326"/>
            <a:ext cx="1418253" cy="19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</p:spTree>
    <p:extLst>
      <p:ext uri="{BB962C8B-B14F-4D97-AF65-F5344CB8AC3E}">
        <p14:creationId xmlns:p14="http://schemas.microsoft.com/office/powerpoint/2010/main" val="181797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static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313576" y="4998480"/>
            <a:ext cx="1166326" cy="2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31D9B-2942-F39C-9723-054948CA0D1B}"/>
              </a:ext>
            </a:extLst>
          </p:cNvPr>
          <p:cNvSpPr txBox="1"/>
          <p:nvPr/>
        </p:nvSpPr>
        <p:spPr>
          <a:xfrm>
            <a:off x="4268755" y="5205318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is at Global Store Managed by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AB2C7-A09E-0052-3F02-A32F557A6941}"/>
              </a:ext>
            </a:extLst>
          </p:cNvPr>
          <p:cNvCxnSpPr/>
          <p:nvPr/>
        </p:nvCxnSpPr>
        <p:spPr>
          <a:xfrm>
            <a:off x="1842796" y="5478615"/>
            <a:ext cx="7637106" cy="19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64EDD-7BF1-381C-2E69-BA8052F62E3A}"/>
              </a:ext>
            </a:extLst>
          </p:cNvPr>
          <p:cNvSpPr txBox="1"/>
          <p:nvPr/>
        </p:nvSpPr>
        <p:spPr>
          <a:xfrm>
            <a:off x="2379306" y="298580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in Case of ASP.NET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D02AF-16AE-A6B1-22A3-315B50369D25}"/>
              </a:ext>
            </a:extLst>
          </p:cNvPr>
          <p:cNvSpPr/>
          <p:nvPr/>
        </p:nvSpPr>
        <p:spPr>
          <a:xfrm>
            <a:off x="6531429" y="951722"/>
            <a:ext cx="3097763" cy="5187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1BF30-F26A-D200-7D11-B2316E5449D6}"/>
              </a:ext>
            </a:extLst>
          </p:cNvPr>
          <p:cNvSpPr txBox="1"/>
          <p:nvPr/>
        </p:nvSpPr>
        <p:spPr>
          <a:xfrm>
            <a:off x="6690049" y="109168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13907-C106-DB36-7CE5-AB9797672114}"/>
              </a:ext>
            </a:extLst>
          </p:cNvPr>
          <p:cNvSpPr/>
          <p:nvPr/>
        </p:nvSpPr>
        <p:spPr>
          <a:xfrm>
            <a:off x="6690049" y="2155371"/>
            <a:ext cx="2724539" cy="22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9F0FD54-8D22-98F5-3174-0634C604CCAE}"/>
              </a:ext>
            </a:extLst>
          </p:cNvPr>
          <p:cNvSpPr/>
          <p:nvPr/>
        </p:nvSpPr>
        <p:spPr>
          <a:xfrm>
            <a:off x="7814388" y="3545632"/>
            <a:ext cx="1138335" cy="727788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D6378B-7774-30E1-BDCD-0F4A5C19005C}"/>
              </a:ext>
            </a:extLst>
          </p:cNvPr>
          <p:cNvSpPr/>
          <p:nvPr/>
        </p:nvSpPr>
        <p:spPr>
          <a:xfrm>
            <a:off x="9965094" y="4273420"/>
            <a:ext cx="1996751" cy="14182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7DED1D6-4DAE-2A9E-89A5-860A2DA5B3CA}"/>
              </a:ext>
            </a:extLst>
          </p:cNvPr>
          <p:cNvSpPr/>
          <p:nvPr/>
        </p:nvSpPr>
        <p:spPr>
          <a:xfrm rot="5400000">
            <a:off x="9597700" y="3196902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803DA90-B21A-7981-717F-7B5AED21CA1E}"/>
              </a:ext>
            </a:extLst>
          </p:cNvPr>
          <p:cNvSpPr/>
          <p:nvPr/>
        </p:nvSpPr>
        <p:spPr>
          <a:xfrm rot="16200000">
            <a:off x="8888575" y="4041321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CF5B0-147F-C719-5D79-C7526AD2EDCA}"/>
              </a:ext>
            </a:extLst>
          </p:cNvPr>
          <p:cNvSpPr txBox="1"/>
          <p:nvPr/>
        </p:nvSpPr>
        <p:spPr>
          <a:xfrm>
            <a:off x="9913775" y="1357520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between the ASP.NET Runtime on Web Server and .NET CLR the Static has to maintained for all requests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82A22E-B2DF-86F0-AC3E-6B0EA83E1E9E}"/>
              </a:ext>
            </a:extLst>
          </p:cNvPr>
          <p:cNvSpPr/>
          <p:nvPr/>
        </p:nvSpPr>
        <p:spPr>
          <a:xfrm>
            <a:off x="578498" y="1390261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C9E12-43DC-BAE4-2BD0-44BF107E4E18}"/>
              </a:ext>
            </a:extLst>
          </p:cNvPr>
          <p:cNvSpPr/>
          <p:nvPr/>
        </p:nvSpPr>
        <p:spPr>
          <a:xfrm>
            <a:off x="575388" y="223468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FCA72B-81A2-AD4C-D6A4-8E4AEAAACCFE}"/>
              </a:ext>
            </a:extLst>
          </p:cNvPr>
          <p:cNvSpPr/>
          <p:nvPr/>
        </p:nvSpPr>
        <p:spPr>
          <a:xfrm>
            <a:off x="573831" y="345155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3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2A02BFB-32E5-FDAA-B4FE-89C83C00F2CF}"/>
              </a:ext>
            </a:extLst>
          </p:cNvPr>
          <p:cNvSpPr/>
          <p:nvPr/>
        </p:nvSpPr>
        <p:spPr>
          <a:xfrm>
            <a:off x="3396343" y="4366727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879508A-3DAC-9083-C1D2-213C8A27F05E}"/>
              </a:ext>
            </a:extLst>
          </p:cNvPr>
          <p:cNvSpPr/>
          <p:nvPr/>
        </p:nvSpPr>
        <p:spPr>
          <a:xfrm>
            <a:off x="3404119" y="4639645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BEDA99A-8F2D-B898-6AC8-7DC9A992BE57}"/>
              </a:ext>
            </a:extLst>
          </p:cNvPr>
          <p:cNvSpPr/>
          <p:nvPr/>
        </p:nvSpPr>
        <p:spPr>
          <a:xfrm>
            <a:off x="3446105" y="4920344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751D8B-4CAF-689F-0A8E-481F608C06BF}"/>
              </a:ext>
            </a:extLst>
          </p:cNvPr>
          <p:cNvSpPr/>
          <p:nvPr/>
        </p:nvSpPr>
        <p:spPr>
          <a:xfrm>
            <a:off x="3453881" y="5193262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339B7E-E8C7-7F62-5EC2-01271C672260}"/>
              </a:ext>
            </a:extLst>
          </p:cNvPr>
          <p:cNvSpPr/>
          <p:nvPr/>
        </p:nvSpPr>
        <p:spPr>
          <a:xfrm>
            <a:off x="598713" y="538920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n</a:t>
            </a:r>
          </a:p>
        </p:txBody>
      </p:sp>
    </p:spTree>
    <p:extLst>
      <p:ext uri="{BB962C8B-B14F-4D97-AF65-F5344CB8AC3E}">
        <p14:creationId xmlns:p14="http://schemas.microsoft.com/office/powerpoint/2010/main" val="11966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A0A0-C9F1-C75B-CB0F-727EC3165F39}"/>
              </a:ext>
            </a:extLst>
          </p:cNvPr>
          <p:cNvSpPr txBox="1"/>
          <p:nvPr/>
        </p:nvSpPr>
        <p:spPr>
          <a:xfrm>
            <a:off x="177282" y="186612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of State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844A3-13F3-36A6-0FD0-6796F466B83C}"/>
              </a:ext>
            </a:extLst>
          </p:cNvPr>
          <p:cNvSpPr/>
          <p:nvPr/>
        </p:nvSpPr>
        <p:spPr>
          <a:xfrm>
            <a:off x="7623110" y="555944"/>
            <a:ext cx="3181738" cy="575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C0194-9740-071B-69EF-06966AECFFCB}"/>
              </a:ext>
            </a:extLst>
          </p:cNvPr>
          <p:cNvSpPr/>
          <p:nvPr/>
        </p:nvSpPr>
        <p:spPr>
          <a:xfrm>
            <a:off x="354563" y="925276"/>
            <a:ext cx="7221894" cy="1080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Accept the Request by the server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5E3B55B-4947-6449-5BCC-C56A4FE3F799}"/>
              </a:ext>
            </a:extLst>
          </p:cNvPr>
          <p:cNvSpPr/>
          <p:nvPr/>
        </p:nvSpPr>
        <p:spPr>
          <a:xfrm>
            <a:off x="7819054" y="2453951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24AE-F932-383F-DA44-FE226B890A3A}"/>
              </a:ext>
            </a:extLst>
          </p:cNvPr>
          <p:cNvSpPr txBox="1"/>
          <p:nvPr/>
        </p:nvSpPr>
        <p:spPr>
          <a:xfrm>
            <a:off x="7781731" y="70912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C1B4633-A4C3-E114-3D4C-5E64BE2A2850}"/>
              </a:ext>
            </a:extLst>
          </p:cNvPr>
          <p:cNvSpPr/>
          <p:nvPr/>
        </p:nvSpPr>
        <p:spPr>
          <a:xfrm rot="10800000">
            <a:off x="7650022" y="3811648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387-A91C-81DE-0480-7CFD7F5905DD}"/>
              </a:ext>
            </a:extLst>
          </p:cNvPr>
          <p:cNvSpPr txBox="1"/>
          <p:nvPr/>
        </p:nvSpPr>
        <p:spPr>
          <a:xfrm>
            <a:off x="8266922" y="3088433"/>
            <a:ext cx="15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Execute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60AD18-E181-E433-5C7A-6B31D0CA86C5}"/>
              </a:ext>
            </a:extLst>
          </p:cNvPr>
          <p:cNvSpPr/>
          <p:nvPr/>
        </p:nvSpPr>
        <p:spPr>
          <a:xfrm>
            <a:off x="485192" y="4460033"/>
            <a:ext cx="7091265" cy="1156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Generate Response (</a:t>
            </a:r>
            <a:r>
              <a:rPr lang="en-US" b="1" dirty="0" err="1"/>
              <a:t>HTMlL</a:t>
            </a:r>
            <a:r>
              <a:rPr lang="en-US" b="1" dirty="0"/>
              <a:t>+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495EC-9DC6-4AA6-D01A-6910B3BE133C}"/>
              </a:ext>
            </a:extLst>
          </p:cNvPr>
          <p:cNvSpPr txBox="1"/>
          <p:nvPr/>
        </p:nvSpPr>
        <p:spPr>
          <a:xfrm>
            <a:off x="8266922" y="5029200"/>
            <a:ext cx="2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Server cleans the Page Object of which Response is send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0B3D-2853-4E0B-9CE1-36F1A0A75796}"/>
              </a:ext>
            </a:extLst>
          </p:cNvPr>
          <p:cNvSpPr txBox="1"/>
          <p:nvPr/>
        </p:nvSpPr>
        <p:spPr>
          <a:xfrm>
            <a:off x="681135" y="2486723"/>
            <a:ext cx="64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Servers are Stateless for relieving them from maintaining data posted by requests in its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Web Server is stateless, the HTTP Protocol using which the Web Server is requested is stateless</a:t>
            </a:r>
          </a:p>
        </p:txBody>
      </p:sp>
    </p:spTree>
    <p:extLst>
      <p:ext uri="{BB962C8B-B14F-4D97-AF65-F5344CB8AC3E}">
        <p14:creationId xmlns:p14="http://schemas.microsoft.com/office/powerpoint/2010/main" val="9702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CB2C1-5E87-CE96-E62C-732A95F8A870}"/>
              </a:ext>
            </a:extLst>
          </p:cNvPr>
          <p:cNvSpPr txBox="1"/>
          <p:nvPr/>
        </p:nvSpPr>
        <p:spPr>
          <a:xfrm>
            <a:off x="186612" y="93306"/>
            <a:ext cx="11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Cookies are created by Server on the Client (Browser)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8AC7B-FA8A-EC48-B7EB-CA6A5A0750C3}"/>
              </a:ext>
            </a:extLst>
          </p:cNvPr>
          <p:cNvSpPr/>
          <p:nvPr/>
        </p:nvSpPr>
        <p:spPr>
          <a:xfrm>
            <a:off x="8705461" y="709127"/>
            <a:ext cx="3181739" cy="5934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0BAA-CECA-E096-DF24-59045BAB6C46}"/>
              </a:ext>
            </a:extLst>
          </p:cNvPr>
          <p:cNvSpPr txBox="1"/>
          <p:nvPr/>
        </p:nvSpPr>
        <p:spPr>
          <a:xfrm>
            <a:off x="8808098" y="839755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E4F9DE-F8B5-65E5-6CF7-229A1EB2ABDA}"/>
              </a:ext>
            </a:extLst>
          </p:cNvPr>
          <p:cNvSpPr/>
          <p:nvPr/>
        </p:nvSpPr>
        <p:spPr>
          <a:xfrm>
            <a:off x="2855167" y="597159"/>
            <a:ext cx="5840964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First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1C97-38C9-F0E0-440E-21C2B7993B49}"/>
              </a:ext>
            </a:extLst>
          </p:cNvPr>
          <p:cNvSpPr txBox="1"/>
          <p:nvPr/>
        </p:nvSpPr>
        <p:spPr>
          <a:xfrm>
            <a:off x="8892073" y="1209087"/>
            <a:ext cx="28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will check the request for the following Parameters in the Request</a:t>
            </a:r>
          </a:p>
          <a:p>
            <a:r>
              <a:rPr lang="en-US" dirty="0"/>
              <a:t> - SessionID : If it is not available in request, the this is new Session (Fresh request)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fresh request, the server will generate session info (We will see in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Server will assign a SessionID and an instruction to create a cookie in browser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Response will be send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6DDF1C-154E-D865-0A13-D3DD573462E3}"/>
              </a:ext>
            </a:extLst>
          </p:cNvPr>
          <p:cNvSpPr/>
          <p:nvPr/>
        </p:nvSpPr>
        <p:spPr>
          <a:xfrm>
            <a:off x="186612" y="839755"/>
            <a:ext cx="2668555" cy="47959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CFC-9702-DDA1-9C66-8D518D056A94}"/>
              </a:ext>
            </a:extLst>
          </p:cNvPr>
          <p:cNvSpPr txBox="1"/>
          <p:nvPr/>
        </p:nvSpPr>
        <p:spPr>
          <a:xfrm>
            <a:off x="783771" y="1063690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E010713-6E6C-64D0-9E6D-81140926F751}"/>
              </a:ext>
            </a:extLst>
          </p:cNvPr>
          <p:cNvSpPr/>
          <p:nvPr/>
        </p:nvSpPr>
        <p:spPr>
          <a:xfrm>
            <a:off x="2444620" y="4590661"/>
            <a:ext cx="6251511" cy="830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The Response with Cookie File Instruction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518095A4-7D2F-40E1-52B9-3C922D32BCB4}"/>
              </a:ext>
            </a:extLst>
          </p:cNvPr>
          <p:cNvSpPr/>
          <p:nvPr/>
        </p:nvSpPr>
        <p:spPr>
          <a:xfrm>
            <a:off x="503853" y="3359021"/>
            <a:ext cx="1660849" cy="217403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Cookie</a:t>
            </a:r>
          </a:p>
          <a:p>
            <a:pPr algn="ctr"/>
            <a:r>
              <a:rPr lang="en-US" b="1" dirty="0"/>
              <a:t>There will be SessionID and other data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FF085CF-BCA9-DDB3-AED3-5794743F54B4}"/>
              </a:ext>
            </a:extLst>
          </p:cNvPr>
          <p:cNvSpPr/>
          <p:nvPr/>
        </p:nvSpPr>
        <p:spPr>
          <a:xfrm>
            <a:off x="3004457" y="1633629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CA34A4B-9E73-924B-453D-68834B58C5C2}"/>
              </a:ext>
            </a:extLst>
          </p:cNvPr>
          <p:cNvSpPr/>
          <p:nvPr/>
        </p:nvSpPr>
        <p:spPr>
          <a:xfrm rot="10800000">
            <a:off x="2883872" y="3193147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8727-7510-7CF6-CA39-045B5917702D}"/>
              </a:ext>
            </a:extLst>
          </p:cNvPr>
          <p:cNvSpPr txBox="1"/>
          <p:nvPr/>
        </p:nvSpPr>
        <p:spPr>
          <a:xfrm>
            <a:off x="3928188" y="2340423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Exchange Cookie File between the Browser and server with information by keeping SessionID in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34368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8C7B4-D527-A04E-77E4-581D28722F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Session State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62F51-BCFC-20C7-1AF6-F02ADD34068F}"/>
              </a:ext>
            </a:extLst>
          </p:cNvPr>
          <p:cNvSpPr/>
          <p:nvPr/>
        </p:nvSpPr>
        <p:spPr>
          <a:xfrm>
            <a:off x="7660433" y="746449"/>
            <a:ext cx="4198775" cy="59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77F70-658B-3BA1-FFC0-3F93A1D38DFD}"/>
              </a:ext>
            </a:extLst>
          </p:cNvPr>
          <p:cNvSpPr txBox="1"/>
          <p:nvPr/>
        </p:nvSpPr>
        <p:spPr>
          <a:xfrm>
            <a:off x="7716416" y="81176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D3E5BB6-4813-F3F4-9D3F-59C731FAF227}"/>
              </a:ext>
            </a:extLst>
          </p:cNvPr>
          <p:cNvSpPr/>
          <p:nvPr/>
        </p:nvSpPr>
        <p:spPr>
          <a:xfrm>
            <a:off x="261257" y="401217"/>
            <a:ext cx="1427584" cy="6382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14FA25-0FA1-A05E-FBC4-24E3539A51E7}"/>
              </a:ext>
            </a:extLst>
          </p:cNvPr>
          <p:cNvSpPr/>
          <p:nvPr/>
        </p:nvSpPr>
        <p:spPr>
          <a:xfrm>
            <a:off x="1688841" y="531845"/>
            <a:ext cx="5924938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Fresh HTTP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7C7D0-B149-6D9D-3211-BBC4E0975AC9}"/>
              </a:ext>
            </a:extLst>
          </p:cNvPr>
          <p:cNvSpPr/>
          <p:nvPr/>
        </p:nvSpPr>
        <p:spPr>
          <a:xfrm>
            <a:off x="7716416" y="1181095"/>
            <a:ext cx="4040155" cy="37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2. If the request does not Contains SessionID, the it is Fresh Request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CDB0436-96F3-A845-4A6E-C71FAE143E15}"/>
              </a:ext>
            </a:extLst>
          </p:cNvPr>
          <p:cNvSpPr/>
          <p:nvPr/>
        </p:nvSpPr>
        <p:spPr>
          <a:xfrm>
            <a:off x="9353938" y="1832691"/>
            <a:ext cx="811764" cy="979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AAFC4-A0DB-013C-474D-1F261511B7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36493" y="1558212"/>
            <a:ext cx="23327" cy="27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C2FF30-C1ED-0873-C151-6861AE3F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4402"/>
              </p:ext>
            </p:extLst>
          </p:nvPr>
        </p:nvGraphicFramePr>
        <p:xfrm>
          <a:off x="6604000" y="5920377"/>
          <a:ext cx="5255208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44">
                  <a:extLst>
                    <a:ext uri="{9D8B030D-6E8A-4147-A177-3AD203B41FA5}">
                      <a16:colId xmlns:a16="http://schemas.microsoft.com/office/drawing/2014/main" val="136628751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412298925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194366303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83134541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5620819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80494037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39985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SessionId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IsCookieless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IsNewSession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Request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TimeOut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31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94572D-569D-5DF3-822C-7ECD86A9D9AB}"/>
              </a:ext>
            </a:extLst>
          </p:cNvPr>
          <p:cNvSpPr txBox="1"/>
          <p:nvPr/>
        </p:nvSpPr>
        <p:spPr>
          <a:xfrm>
            <a:off x="3004457" y="5878286"/>
            <a:ext cx="29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WebServer’s</a:t>
            </a:r>
            <a:r>
              <a:rPr lang="en-US" dirty="0"/>
              <a:t> Own Database to Store Session Info aka </a:t>
            </a:r>
            <a:r>
              <a:rPr lang="en-US" b="1" dirty="0" err="1"/>
              <a:t>MetaBase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350A87-4C16-D827-5AF6-8AF4F34D376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915608" y="6339951"/>
            <a:ext cx="688392" cy="1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0BBAFA-9A64-CF62-E332-393A20CBC74B}"/>
              </a:ext>
            </a:extLst>
          </p:cNvPr>
          <p:cNvSpPr txBox="1"/>
          <p:nvPr/>
        </p:nvSpPr>
        <p:spPr>
          <a:xfrm>
            <a:off x="7716416" y="2444620"/>
            <a:ext cx="1637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</a:t>
            </a:r>
            <a:r>
              <a:rPr lang="en-US" sz="1400" dirty="0" err="1"/>
              <a:t>SessionId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</a:t>
            </a:r>
            <a:r>
              <a:rPr lang="en-US" sz="1400" dirty="0" err="1"/>
              <a:t>IsCookieLess</a:t>
            </a:r>
            <a:r>
              <a:rPr lang="en-US" sz="1400" dirty="0"/>
              <a:t> is false then Generate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Record the Last request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 Data for </a:t>
            </a:r>
            <a:r>
              <a:rPr lang="en-US" sz="1400" dirty="0" err="1"/>
              <a:t>Respose</a:t>
            </a:r>
            <a:endParaRPr lang="en-US" sz="1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5457E5-49B8-C99F-2DCC-347FDC99E18C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rot="10800000" flipV="1">
            <a:off x="8535178" y="2322548"/>
            <a:ext cx="818761" cy="122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26D6E-4257-5C7F-96A8-0740A1EC4764}"/>
              </a:ext>
            </a:extLst>
          </p:cNvPr>
          <p:cNvCxnSpPr>
            <a:stCxn id="18" idx="2"/>
            <a:endCxn id="13" idx="1"/>
          </p:cNvCxnSpPr>
          <p:nvPr/>
        </p:nvCxnSpPr>
        <p:spPr>
          <a:xfrm flipH="1">
            <a:off x="6604000" y="4691389"/>
            <a:ext cx="1931177" cy="16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24BDB0A-40FD-6AE2-8FF6-D4CAAA643CCC}"/>
              </a:ext>
            </a:extLst>
          </p:cNvPr>
          <p:cNvSpPr/>
          <p:nvPr/>
        </p:nvSpPr>
        <p:spPr>
          <a:xfrm>
            <a:off x="1688841" y="1558212"/>
            <a:ext cx="5971591" cy="821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Response with SessionID and Cookie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D80588-D506-29AB-A830-505730ABD752}"/>
              </a:ext>
            </a:extLst>
          </p:cNvPr>
          <p:cNvSpPr/>
          <p:nvPr/>
        </p:nvSpPr>
        <p:spPr>
          <a:xfrm>
            <a:off x="8677469" y="1832690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3A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72D1B651-FB07-974E-1096-FF7585CEAB76}"/>
              </a:ext>
            </a:extLst>
          </p:cNvPr>
          <p:cNvSpPr/>
          <p:nvPr/>
        </p:nvSpPr>
        <p:spPr>
          <a:xfrm>
            <a:off x="435429" y="5746206"/>
            <a:ext cx="898849" cy="79455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Cookie with </a:t>
            </a:r>
          </a:p>
          <a:p>
            <a:pPr algn="ctr"/>
            <a:r>
              <a:rPr lang="en-US" sz="1400" b="1" dirty="0"/>
              <a:t>SessionID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5EC3A3C-ADB3-8AC9-0052-7A8E9321B733}"/>
              </a:ext>
            </a:extLst>
          </p:cNvPr>
          <p:cNvSpPr/>
          <p:nvPr/>
        </p:nvSpPr>
        <p:spPr>
          <a:xfrm>
            <a:off x="1497563" y="2501352"/>
            <a:ext cx="6116216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 The Request with SessionID From Cookie in HTTP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A2F96-E4BF-FC72-91CD-9826C1736507}"/>
              </a:ext>
            </a:extLst>
          </p:cNvPr>
          <p:cNvSpPr txBox="1"/>
          <p:nvPr/>
        </p:nvSpPr>
        <p:spPr>
          <a:xfrm>
            <a:off x="7875037" y="1740553"/>
            <a:ext cx="77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1324F7-EBFE-5729-F57F-DF757E644470}"/>
              </a:ext>
            </a:extLst>
          </p:cNvPr>
          <p:cNvSpPr/>
          <p:nvPr/>
        </p:nvSpPr>
        <p:spPr>
          <a:xfrm>
            <a:off x="10088725" y="1780574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FDD416-F778-5ED3-E52D-09548CB1C97E}"/>
              </a:ext>
            </a:extLst>
          </p:cNvPr>
          <p:cNvSpPr txBox="1"/>
          <p:nvPr/>
        </p:nvSpPr>
        <p:spPr>
          <a:xfrm>
            <a:off x="10825844" y="1748142"/>
            <a:ext cx="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 a 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7900C-10EB-689A-B967-452460AF14CE}"/>
              </a:ext>
            </a:extLst>
          </p:cNvPr>
          <p:cNvSpPr txBox="1"/>
          <p:nvPr/>
        </p:nvSpPr>
        <p:spPr>
          <a:xfrm>
            <a:off x="10088726" y="2501352"/>
            <a:ext cx="1667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Check the SessionID and Current Request Time for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From the </a:t>
            </a:r>
            <a:r>
              <a:rPr lang="en-US" sz="1100" dirty="0" err="1"/>
              <a:t>Metabase</a:t>
            </a:r>
            <a:r>
              <a:rPr lang="en-US" sz="1100" dirty="0"/>
              <a:t> check if the Difference in Current Request Time and Last Response Time is more than Time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yes then Close the session and </a:t>
            </a:r>
            <a:r>
              <a:rPr lang="en-US" sz="1100" dirty="0" err="1"/>
              <a:t>LogOut</a:t>
            </a:r>
            <a:r>
              <a:rPr lang="en-US" sz="1100" dirty="0"/>
              <a:t> else process the request, make other entry in </a:t>
            </a:r>
            <a:r>
              <a:rPr lang="en-US" sz="1100" dirty="0" err="1"/>
              <a:t>Metabase</a:t>
            </a:r>
            <a:r>
              <a:rPr lang="en-US" sz="1100" dirty="0"/>
              <a:t> for Same SessionID with new data and new Last Request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Send Response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228AF29-0712-E65D-FB77-28AF699EB4C7}"/>
              </a:ext>
            </a:extLst>
          </p:cNvPr>
          <p:cNvSpPr/>
          <p:nvPr/>
        </p:nvSpPr>
        <p:spPr>
          <a:xfrm>
            <a:off x="1478902" y="3629608"/>
            <a:ext cx="6237513" cy="1036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If Not time out the new response else session time out response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2D443C-3AA6-7F0B-A6F2-E615EF76E0BB}"/>
              </a:ext>
            </a:extLst>
          </p:cNvPr>
          <p:cNvCxnSpPr>
            <a:endCxn id="30" idx="0"/>
          </p:cNvCxnSpPr>
          <p:nvPr/>
        </p:nvCxnSpPr>
        <p:spPr>
          <a:xfrm>
            <a:off x="10165702" y="2322548"/>
            <a:ext cx="756947" cy="178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EB1F2-9E2C-E992-C8B2-3188F4D356A8}"/>
              </a:ext>
            </a:extLst>
          </p:cNvPr>
          <p:cNvSpPr txBox="1"/>
          <p:nvPr/>
        </p:nvSpPr>
        <p:spPr>
          <a:xfrm>
            <a:off x="205273" y="121298"/>
            <a:ext cx="118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Modes to Store The Session Information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0BE93-2C91-C748-8954-82B4838BC52D}"/>
              </a:ext>
            </a:extLst>
          </p:cNvPr>
          <p:cNvSpPr/>
          <p:nvPr/>
        </p:nvSpPr>
        <p:spPr>
          <a:xfrm>
            <a:off x="1567544" y="639146"/>
            <a:ext cx="7389844" cy="60975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76DBD-9567-EB75-70F6-2DB057AE556F}"/>
              </a:ext>
            </a:extLst>
          </p:cNvPr>
          <p:cNvSpPr txBox="1"/>
          <p:nvPr/>
        </p:nvSpPr>
        <p:spPr>
          <a:xfrm>
            <a:off x="1679510" y="802433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2DD91-A341-B7B9-5DE3-99B9176B8AAA}"/>
              </a:ext>
            </a:extLst>
          </p:cNvPr>
          <p:cNvSpPr/>
          <p:nvPr/>
        </p:nvSpPr>
        <p:spPr>
          <a:xfrm>
            <a:off x="1679510" y="1922106"/>
            <a:ext cx="3676261" cy="2369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WebForm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7EF4-72C8-CDA4-AA5C-6B0A64E376A6}"/>
              </a:ext>
            </a:extLst>
          </p:cNvPr>
          <p:cNvSpPr/>
          <p:nvPr/>
        </p:nvSpPr>
        <p:spPr>
          <a:xfrm>
            <a:off x="1679510" y="4553339"/>
            <a:ext cx="3573625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763EA6-01DE-AE5F-1260-D38B29B1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5675"/>
              </p:ext>
            </p:extLst>
          </p:nvPr>
        </p:nvGraphicFramePr>
        <p:xfrm>
          <a:off x="5150498" y="5848014"/>
          <a:ext cx="34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82">
                  <a:extLst>
                    <a:ext uri="{9D8B030D-6E8A-4147-A177-3AD203B41FA5}">
                      <a16:colId xmlns:a16="http://schemas.microsoft.com/office/drawing/2014/main" val="1010847101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665105827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3683849195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115381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9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5D229-C056-E7FB-8007-FA51D06F8021}"/>
              </a:ext>
            </a:extLst>
          </p:cNvPr>
          <p:cNvSpPr txBox="1"/>
          <p:nvPr/>
        </p:nvSpPr>
        <p:spPr>
          <a:xfrm>
            <a:off x="3023118" y="5962261"/>
            <a:ext cx="16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InProc Session Storage (Default)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050E6B-1DBE-17DD-3099-7D6A2CA7D1C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355771" y="3107094"/>
            <a:ext cx="1520891" cy="274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A2A9B-D5DD-F458-E40E-7C907A91873F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692976" y="4564617"/>
            <a:ext cx="3120317" cy="205273"/>
          </a:xfrm>
          <a:prstGeom prst="bentConnector4">
            <a:avLst>
              <a:gd name="adj1" fmla="val 31012"/>
              <a:gd name="adj2" fmla="val 21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2489F2-FD48-1841-C6E3-36D5E97E4EB6}"/>
              </a:ext>
            </a:extLst>
          </p:cNvPr>
          <p:cNvSpPr txBox="1"/>
          <p:nvPr/>
        </p:nvSpPr>
        <p:spPr>
          <a:xfrm>
            <a:off x="5766317" y="4292082"/>
            <a:ext cx="30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ASP.NET WebForm App Perform Read/Write Operations with </a:t>
            </a:r>
            <a:r>
              <a:rPr lang="en-US" b="1" dirty="0" err="1"/>
              <a:t>Metabase</a:t>
            </a:r>
            <a:r>
              <a:rPr lang="en-US" b="1" dirty="0"/>
              <a:t> (Fastest)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3716F77-5F0B-FDDF-C08D-6E72248D91AD}"/>
              </a:ext>
            </a:extLst>
          </p:cNvPr>
          <p:cNvSpPr/>
          <p:nvPr/>
        </p:nvSpPr>
        <p:spPr>
          <a:xfrm>
            <a:off x="9181324" y="455254"/>
            <a:ext cx="2799183" cy="2687216"/>
          </a:xfrm>
          <a:prstGeom prst="cube">
            <a:avLst>
              <a:gd name="adj" fmla="val 1076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ASP.NET State Server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 Separate Process to Store Session Info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Available on Port 42424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Aka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StateServer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3F5650-A345-FFBD-295C-DC198981456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274837" y="-984380"/>
            <a:ext cx="149290" cy="5663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0A98EA-2BD6-6F4A-508D-543DC9ACF51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 rot="5400000" flipH="1">
            <a:off x="6366784" y="-927036"/>
            <a:ext cx="1220364" cy="6918649"/>
          </a:xfrm>
          <a:prstGeom prst="bentConnector5">
            <a:avLst>
              <a:gd name="adj1" fmla="val -18732"/>
              <a:gd name="adj2" fmla="val 45786"/>
              <a:gd name="adj3" fmla="val 11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EDFCB-FA6B-7DEF-AAD5-0A616E999621}"/>
              </a:ext>
            </a:extLst>
          </p:cNvPr>
          <p:cNvSpPr txBox="1"/>
          <p:nvPr/>
        </p:nvSpPr>
        <p:spPr>
          <a:xfrm>
            <a:off x="6727371" y="802433"/>
            <a:ext cx="22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Out-Of-Process aka </a:t>
            </a:r>
            <a:r>
              <a:rPr lang="en-US" b="1" dirty="0" err="1"/>
              <a:t>StateServer</a:t>
            </a:r>
            <a:r>
              <a:rPr lang="en-US" b="1" dirty="0"/>
              <a:t> (Faster)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64E2CA14-6C87-A3CE-B8E7-881FEF8DC81A}"/>
              </a:ext>
            </a:extLst>
          </p:cNvPr>
          <p:cNvSpPr/>
          <p:nvPr/>
        </p:nvSpPr>
        <p:spPr>
          <a:xfrm>
            <a:off x="74645" y="4217437"/>
            <a:ext cx="1474235" cy="12749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Store Session Info in SQL Server</a:t>
            </a:r>
          </a:p>
          <a:p>
            <a:pPr algn="ctr"/>
            <a:r>
              <a:rPr lang="en-US" sz="1400" b="1" dirty="0"/>
              <a:t>Aka </a:t>
            </a:r>
            <a:r>
              <a:rPr lang="en-US" sz="1400" b="1" dirty="0" err="1"/>
              <a:t>SQLServer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AB7592-E557-6827-3FAF-566617F3ADEC}"/>
              </a:ext>
            </a:extLst>
          </p:cNvPr>
          <p:cNvCxnSpPr>
            <a:stCxn id="5" idx="1"/>
            <a:endCxn id="20" idx="1"/>
          </p:cNvCxnSpPr>
          <p:nvPr/>
        </p:nvCxnSpPr>
        <p:spPr>
          <a:xfrm rot="10800000" flipV="1">
            <a:off x="811764" y="3107093"/>
            <a:ext cx="867747" cy="111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EE4680-0E49-37CE-D2DB-1A7FB89B25DA}"/>
              </a:ext>
            </a:extLst>
          </p:cNvPr>
          <p:cNvCxnSpPr>
            <a:stCxn id="20" idx="1"/>
            <a:endCxn id="5" idx="1"/>
          </p:cNvCxnSpPr>
          <p:nvPr/>
        </p:nvCxnSpPr>
        <p:spPr>
          <a:xfrm rot="5400000" flipH="1" flipV="1">
            <a:off x="690465" y="3228393"/>
            <a:ext cx="1110343" cy="86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CE1F0-7C9F-28AA-CF00-6BBAEDDBA6C3}"/>
              </a:ext>
            </a:extLst>
          </p:cNvPr>
          <p:cNvSpPr txBox="1"/>
          <p:nvPr/>
        </p:nvSpPr>
        <p:spPr>
          <a:xfrm>
            <a:off x="74645" y="5682343"/>
            <a:ext cx="142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Fast, Recommended if website is hosted across multiple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164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7853F-8EA0-9AE9-9F9E-D6443FD5292F}"/>
              </a:ext>
            </a:extLst>
          </p:cNvPr>
          <p:cNvSpPr/>
          <p:nvPr/>
        </p:nvSpPr>
        <p:spPr>
          <a:xfrm>
            <a:off x="5784980" y="391886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AE96F-B5AF-EA09-01E0-52300835796A}"/>
              </a:ext>
            </a:extLst>
          </p:cNvPr>
          <p:cNvSpPr/>
          <p:nvPr/>
        </p:nvSpPr>
        <p:spPr>
          <a:xfrm>
            <a:off x="5784977" y="2604797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7A59E-40E0-91C6-0F61-FB0947C8EB27}"/>
              </a:ext>
            </a:extLst>
          </p:cNvPr>
          <p:cNvSpPr/>
          <p:nvPr/>
        </p:nvSpPr>
        <p:spPr>
          <a:xfrm>
            <a:off x="5784978" y="4817709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407CF-E17E-63B3-C1C1-70E5F8566145}"/>
              </a:ext>
            </a:extLst>
          </p:cNvPr>
          <p:cNvSpPr/>
          <p:nvPr/>
        </p:nvSpPr>
        <p:spPr>
          <a:xfrm>
            <a:off x="3088433" y="2604797"/>
            <a:ext cx="1688840" cy="1733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LoadBalancer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3FB754-91C9-3F56-D57E-52CA729A74B8}"/>
              </a:ext>
            </a:extLst>
          </p:cNvPr>
          <p:cNvSpPr/>
          <p:nvPr/>
        </p:nvSpPr>
        <p:spPr>
          <a:xfrm>
            <a:off x="839755" y="2967135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5531AA-0BCA-C448-C876-909479A17CEE}"/>
              </a:ext>
            </a:extLst>
          </p:cNvPr>
          <p:cNvCxnSpPr>
            <a:cxnSpLocks/>
            <a:stCxn id="5" idx="0"/>
            <a:endCxn id="2" idx="1"/>
          </p:cNvCxnSpPr>
          <p:nvPr/>
        </p:nvCxnSpPr>
        <p:spPr>
          <a:xfrm rot="5400000" flipH="1" flipV="1">
            <a:off x="4204995" y="1024813"/>
            <a:ext cx="1307842" cy="1852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696D98F-06FC-D51D-2A15-05324F4BD215}"/>
              </a:ext>
            </a:extLst>
          </p:cNvPr>
          <p:cNvSpPr/>
          <p:nvPr/>
        </p:nvSpPr>
        <p:spPr>
          <a:xfrm>
            <a:off x="9451910" y="2397967"/>
            <a:ext cx="2519266" cy="211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</a:t>
            </a:r>
            <a:r>
              <a:rPr lang="en-US"/>
              <a:t>Session Storage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5D06BE-FF79-DCFF-64DC-532F09075F3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0351" y="1296955"/>
            <a:ext cx="2771192" cy="110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18223E-4C3E-6DBB-55B7-3674D00B2EE7}"/>
              </a:ext>
            </a:extLst>
          </p:cNvPr>
          <p:cNvSpPr/>
          <p:nvPr/>
        </p:nvSpPr>
        <p:spPr>
          <a:xfrm>
            <a:off x="839755" y="3293706"/>
            <a:ext cx="2248678" cy="326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F9E2DA-24CC-1560-F5E3-7CA3F74675E1}"/>
              </a:ext>
            </a:extLst>
          </p:cNvPr>
          <p:cNvSpPr/>
          <p:nvPr/>
        </p:nvSpPr>
        <p:spPr>
          <a:xfrm>
            <a:off x="839755" y="3718249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678BA5-600D-BB4E-E5B1-E7B7D9D422B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4166894" y="4104693"/>
            <a:ext cx="1384043" cy="185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81FA71-B159-63FE-FB9C-7F51662D1D78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V="1">
            <a:off x="7940349" y="4516016"/>
            <a:ext cx="2771194" cy="12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47DEF9-6784-862D-69BE-C3C9B834B314}"/>
              </a:ext>
            </a:extLst>
          </p:cNvPr>
          <p:cNvCxnSpPr>
            <a:stCxn id="9" idx="3"/>
            <a:endCxn id="4" idx="3"/>
          </p:cNvCxnSpPr>
          <p:nvPr/>
        </p:nvCxnSpPr>
        <p:spPr>
          <a:xfrm rot="5400000">
            <a:off x="8722565" y="3733800"/>
            <a:ext cx="1206762" cy="2771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8A25AE-E66C-2B06-E123-6FC391F523F4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3932854" y="4338736"/>
            <a:ext cx="1852125" cy="138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6A87204-D74E-2CA1-F0A8-68636412DC3F}"/>
              </a:ext>
            </a:extLst>
          </p:cNvPr>
          <p:cNvSpPr/>
          <p:nvPr/>
        </p:nvSpPr>
        <p:spPr>
          <a:xfrm>
            <a:off x="933062" y="4044820"/>
            <a:ext cx="2248678" cy="370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2850</Words>
  <Application>Microsoft Office PowerPoint</Application>
  <PresentationFormat>Widescreen</PresentationFormat>
  <Paragraphs>701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138</cp:revision>
  <dcterms:created xsi:type="dcterms:W3CDTF">2022-07-08T09:24:58Z</dcterms:created>
  <dcterms:modified xsi:type="dcterms:W3CDTF">2022-07-25T12:26:32Z</dcterms:modified>
</cp:coreProperties>
</file>