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8" r:id="rId27"/>
    <p:sldId id="309" r:id="rId28"/>
    <p:sldId id="362" r:id="rId29"/>
    <p:sldId id="363" r:id="rId30"/>
    <p:sldId id="281" r:id="rId31"/>
    <p:sldId id="364" r:id="rId32"/>
    <p:sldId id="365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05" r:id="rId43"/>
    <p:sldId id="306" r:id="rId44"/>
    <p:sldId id="333" r:id="rId45"/>
    <p:sldId id="307" r:id="rId46"/>
    <p:sldId id="327" r:id="rId47"/>
    <p:sldId id="328" r:id="rId48"/>
    <p:sldId id="329" r:id="rId49"/>
    <p:sldId id="330" r:id="rId50"/>
    <p:sldId id="331" r:id="rId51"/>
    <p:sldId id="332" r:id="rId52"/>
    <p:sldId id="310" r:id="rId53"/>
    <p:sldId id="311" r:id="rId54"/>
    <p:sldId id="312" r:id="rId55"/>
    <p:sldId id="313" r:id="rId56"/>
    <p:sldId id="314" r:id="rId57"/>
    <p:sldId id="315" r:id="rId58"/>
    <p:sldId id="340" r:id="rId59"/>
    <p:sldId id="341" r:id="rId60"/>
    <p:sldId id="342" r:id="rId61"/>
    <p:sldId id="343" r:id="rId62"/>
    <p:sldId id="344" r:id="rId63"/>
    <p:sldId id="345" r:id="rId64"/>
    <p:sldId id="346" r:id="rId65"/>
    <p:sldId id="347" r:id="rId66"/>
    <p:sldId id="316" r:id="rId67"/>
    <p:sldId id="323" r:id="rId68"/>
    <p:sldId id="317" r:id="rId69"/>
    <p:sldId id="324" r:id="rId70"/>
    <p:sldId id="325" r:id="rId71"/>
    <p:sldId id="318" r:id="rId72"/>
    <p:sldId id="319" r:id="rId73"/>
    <p:sldId id="320" r:id="rId74"/>
    <p:sldId id="321" r:id="rId75"/>
    <p:sldId id="293" r:id="rId76"/>
    <p:sldId id="294" r:id="rId77"/>
    <p:sldId id="295" r:id="rId78"/>
    <p:sldId id="296" r:id="rId79"/>
    <p:sldId id="297" r:id="rId80"/>
    <p:sldId id="298" r:id="rId81"/>
    <p:sldId id="291" r:id="rId82"/>
    <p:sldId id="292" r:id="rId83"/>
    <p:sldId id="299" r:id="rId84"/>
    <p:sldId id="300" r:id="rId85"/>
    <p:sldId id="301" r:id="rId86"/>
    <p:sldId id="366" r:id="rId87"/>
    <p:sldId id="302" r:id="rId88"/>
    <p:sldId id="303" r:id="rId89"/>
    <p:sldId id="304" r:id="rId90"/>
    <p:sldId id="334" r:id="rId91"/>
    <p:sldId id="335" r:id="rId92"/>
    <p:sldId id="337" r:id="rId93"/>
    <p:sldId id="338" r:id="rId94"/>
    <p:sldId id="336" r:id="rId95"/>
    <p:sldId id="339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9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A4574-9EC8-1BA0-DE65-C8D1772E7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3E36-52FD-F37A-9CB1-9E2FE65CAB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19D93-F8C8-4390-8770-B72D162F70A0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4980F-7172-2D92-B395-E006C48718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6D2B-3B8B-6801-28F7-2DD566EE00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A7F4D-2646-4D87-94B6-4611238AE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B1FAA-1848-4681-C7A6-E25A4504B2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4625" y="0"/>
            <a:ext cx="1857375" cy="762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819029A-8555-532D-F903-986F1CD51F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58" y="0"/>
            <a:ext cx="71247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7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3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3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33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8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22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3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elephant with black outline&#10;&#10;AI-generated content may be incorrect.">
            <a:extLst>
              <a:ext uri="{FF2B5EF4-FFF2-40B4-BE49-F238E27FC236}">
                <a16:creationId xmlns:a16="http://schemas.microsoft.com/office/drawing/2014/main" id="{1F4EB9E7-E297-129A-D095-2D75A2B434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726" y="0"/>
            <a:ext cx="1854274" cy="9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8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3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C378-6000-4BC3-B984-86112064BAD6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DB42D-4F3A-402F-A41F-988617776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4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sql.com/blog/companies-that-use-postgresql-in-busines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747F-4004-FFE1-2754-D879B2AB2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488" y="2575192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Understanding </a:t>
            </a:r>
            <a:br>
              <a:rPr lang="en-GB" b="1" dirty="0"/>
            </a:br>
            <a:r>
              <a:rPr lang="en-GB" b="1" dirty="0"/>
              <a:t>&amp;</a:t>
            </a:r>
            <a:br>
              <a:rPr lang="en-GB" b="1" dirty="0"/>
            </a:br>
            <a:r>
              <a:rPr lang="en-GB" b="1" dirty="0"/>
              <a:t>Using PostgreSQL Database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E07CC-9F07-0F54-5009-948015583959}"/>
              </a:ext>
            </a:extLst>
          </p:cNvPr>
          <p:cNvSpPr txBox="1"/>
          <p:nvPr/>
        </p:nvSpPr>
        <p:spPr>
          <a:xfrm>
            <a:off x="0" y="4860907"/>
            <a:ext cx="12192000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PostgreSQL is often called the “world’s most advanced open-source database.” It’s trusted by companies like Apple, Cisco, and Reddit, and has inspired many other systems. </a:t>
            </a:r>
          </a:p>
          <a:p>
            <a:pPr algn="ctr"/>
            <a:r>
              <a:rPr lang="en-US" dirty="0"/>
              <a:t>Its community-driven development model ensures continuous innovation without vendor lock-in.</a:t>
            </a:r>
          </a:p>
        </p:txBody>
      </p:sp>
    </p:spTree>
    <p:extLst>
      <p:ext uri="{BB962C8B-B14F-4D97-AF65-F5344CB8AC3E}">
        <p14:creationId xmlns:p14="http://schemas.microsoft.com/office/powerpoint/2010/main" val="256672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77EAE-E0A7-8E87-2847-4BC91B9179BC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Understanding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226CC-08C4-7F98-B864-EDD2D1D07F39}"/>
              </a:ext>
            </a:extLst>
          </p:cNvPr>
          <p:cNvSpPr txBox="1"/>
          <p:nvPr/>
        </p:nvSpPr>
        <p:spPr>
          <a:xfrm>
            <a:off x="0" y="119532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Monetary Type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A974A8-950E-C2EA-9276-69F3AC846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55589"/>
              </p:ext>
            </p:extLst>
          </p:nvPr>
        </p:nvGraphicFramePr>
        <p:xfrm>
          <a:off x="0" y="1717108"/>
          <a:ext cx="12170328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85164">
                  <a:extLst>
                    <a:ext uri="{9D8B030D-6E8A-4147-A177-3AD203B41FA5}">
                      <a16:colId xmlns:a16="http://schemas.microsoft.com/office/drawing/2014/main" val="2746513229"/>
                    </a:ext>
                  </a:extLst>
                </a:gridCol>
                <a:gridCol w="6085164">
                  <a:extLst>
                    <a:ext uri="{9D8B030D-6E8A-4147-A177-3AD203B41FA5}">
                      <a16:colId xmlns:a16="http://schemas.microsoft.com/office/drawing/2014/main" val="364848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594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money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Currency values with fixed precision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7914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36E98F-4CC7-99BA-5378-DA0FA3F7F100}"/>
              </a:ext>
            </a:extLst>
          </p:cNvPr>
          <p:cNvSpPr txBox="1"/>
          <p:nvPr/>
        </p:nvSpPr>
        <p:spPr>
          <a:xfrm>
            <a:off x="-25167" y="2604654"/>
            <a:ext cx="6144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Character Types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6FAC92-DBCB-4758-D1FC-3F825D56E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66417"/>
              </p:ext>
            </p:extLst>
          </p:nvPr>
        </p:nvGraphicFramePr>
        <p:xfrm>
          <a:off x="0" y="3066319"/>
          <a:ext cx="12192000" cy="14630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2768805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68542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9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char(n)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Fixed-length strings (e.g., country codes)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302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varchar(n)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Variable-length strings with limit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83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Unlimited-length text (e.g., descriptions)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7522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0C765D-A566-AB5B-23CF-D96910DDF345}"/>
              </a:ext>
            </a:extLst>
          </p:cNvPr>
          <p:cNvSpPr txBox="1"/>
          <p:nvPr/>
        </p:nvSpPr>
        <p:spPr>
          <a:xfrm>
            <a:off x="-46139" y="4621692"/>
            <a:ext cx="6165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Binary Data Types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A5B21F-7736-2983-5EB4-74597E78F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71370"/>
              </p:ext>
            </p:extLst>
          </p:nvPr>
        </p:nvGraphicFramePr>
        <p:xfrm>
          <a:off x="0" y="5353212"/>
          <a:ext cx="12170328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85164">
                  <a:extLst>
                    <a:ext uri="{9D8B030D-6E8A-4147-A177-3AD203B41FA5}">
                      <a16:colId xmlns:a16="http://schemas.microsoft.com/office/drawing/2014/main" val="1480221947"/>
                    </a:ext>
                  </a:extLst>
                </a:gridCol>
                <a:gridCol w="6085164">
                  <a:extLst>
                    <a:ext uri="{9D8B030D-6E8A-4147-A177-3AD203B41FA5}">
                      <a16:colId xmlns:a16="http://schemas.microsoft.com/office/drawing/2014/main" val="1351083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1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bytea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Binary data (e.g., images, files)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50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BDAAE7-BE61-F04B-B801-CF853318729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Locking and Deadlock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657AE-8D97-0C36-3960-5AA140A59D35}"/>
              </a:ext>
            </a:extLst>
          </p:cNvPr>
          <p:cNvSpPr txBox="1"/>
          <p:nvPr/>
        </p:nvSpPr>
        <p:spPr>
          <a:xfrm>
            <a:off x="98571" y="1044320"/>
            <a:ext cx="6220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Locking in PostgreSQL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C8D3E-8197-8174-46AD-E6864DD2B005}"/>
              </a:ext>
            </a:extLst>
          </p:cNvPr>
          <p:cNvSpPr txBox="1"/>
          <p:nvPr/>
        </p:nvSpPr>
        <p:spPr>
          <a:xfrm>
            <a:off x="98571" y="1604695"/>
            <a:ext cx="11989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Locking is essential for maintaining </a:t>
            </a:r>
            <a:r>
              <a:rPr lang="en-US" b="1" dirty="0"/>
              <a:t>data integrity</a:t>
            </a:r>
            <a:r>
              <a:rPr lang="en-US" dirty="0"/>
              <a:t> when multiple transactions access the same data concurrently. PostgreSQL uses both </a:t>
            </a:r>
            <a:r>
              <a:rPr lang="en-US" b="1" dirty="0"/>
              <a:t>implicit</a:t>
            </a:r>
            <a:r>
              <a:rPr lang="en-US" dirty="0"/>
              <a:t> and </a:t>
            </a:r>
            <a:r>
              <a:rPr lang="en-US" b="1" dirty="0"/>
              <a:t>explicit</a:t>
            </a:r>
            <a:r>
              <a:rPr lang="en-US" dirty="0"/>
              <a:t> locks.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2D46B-A0EB-2DB0-F407-C3A2C670B8BF}"/>
              </a:ext>
            </a:extLst>
          </p:cNvPr>
          <p:cNvSpPr txBox="1"/>
          <p:nvPr/>
        </p:nvSpPr>
        <p:spPr>
          <a:xfrm>
            <a:off x="98571" y="2436892"/>
            <a:ext cx="6220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Types of Locks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665E9E-979A-DFF9-6354-89A3C7D62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69829"/>
              </p:ext>
            </p:extLst>
          </p:nvPr>
        </p:nvGraphicFramePr>
        <p:xfrm>
          <a:off x="249573" y="3429000"/>
          <a:ext cx="10820400" cy="28346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344295276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4057257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Lock Type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902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Row-level locks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Automatically acquired during INSERT, UPDATE, DELETE. Prevents other transactions from modifying the same row.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74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Table-level locks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Used for operations like DROP, TRUNCATE, or ALTER TABLE. Can block reads or writes depending on mode.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89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Advisory locks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Application-controlled locks for custom concurrency control.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75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6002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AA778-DAE3-BF25-1835-D9DA369454F2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Locking and Deadlock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2EF04-C17F-3BED-ED3B-02F2107ED4D5}"/>
              </a:ext>
            </a:extLst>
          </p:cNvPr>
          <p:cNvSpPr txBox="1"/>
          <p:nvPr/>
        </p:nvSpPr>
        <p:spPr>
          <a:xfrm>
            <a:off x="0" y="935263"/>
            <a:ext cx="6220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Lock Modes (Table-Level)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119E80-905A-C1E1-B2E8-498BC0B4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233259"/>
              </p:ext>
            </p:extLst>
          </p:nvPr>
        </p:nvGraphicFramePr>
        <p:xfrm>
          <a:off x="90180" y="1894495"/>
          <a:ext cx="11897688" cy="17373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965896">
                  <a:extLst>
                    <a:ext uri="{9D8B030D-6E8A-4147-A177-3AD203B41FA5}">
                      <a16:colId xmlns:a16="http://schemas.microsoft.com/office/drawing/2014/main" val="4286799327"/>
                    </a:ext>
                  </a:extLst>
                </a:gridCol>
                <a:gridCol w="3965896">
                  <a:extLst>
                    <a:ext uri="{9D8B030D-6E8A-4147-A177-3AD203B41FA5}">
                      <a16:colId xmlns:a16="http://schemas.microsoft.com/office/drawing/2014/main" val="3889263873"/>
                    </a:ext>
                  </a:extLst>
                </a:gridCol>
                <a:gridCol w="3965896">
                  <a:extLst>
                    <a:ext uri="{9D8B030D-6E8A-4147-A177-3AD203B41FA5}">
                      <a16:colId xmlns:a16="http://schemas.microsoft.com/office/drawing/2014/main" val="1717887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Lock Mode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Conflicts With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Example Use Case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90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ACCESS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ACCESS EXCLUSIVE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SELECT statements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ROW EXCLUSIVE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SHARE, SHARE ROW EXCLUSIVE, EXCLUSIVE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INSERT, UPDATE, 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40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ACCESS EXCLUSIVE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other lock modes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DROP TABLE, TRUNCATE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316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FBA96E-47E3-B3C6-22BB-F9B0C8B5BFCD}"/>
              </a:ext>
            </a:extLst>
          </p:cNvPr>
          <p:cNvSpPr txBox="1"/>
          <p:nvPr/>
        </p:nvSpPr>
        <p:spPr>
          <a:xfrm>
            <a:off x="90180" y="4006312"/>
            <a:ext cx="622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You can view current locks using: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979DE-12E8-5A83-AD17-84323B290A6F}"/>
              </a:ext>
            </a:extLst>
          </p:cNvPr>
          <p:cNvSpPr txBox="1"/>
          <p:nvPr/>
        </p:nvSpPr>
        <p:spPr>
          <a:xfrm>
            <a:off x="90180" y="4936812"/>
            <a:ext cx="6220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SELECT * FROM </a:t>
            </a:r>
            <a:r>
              <a:rPr lang="en-US" sz="3200" b="1" dirty="0" err="1"/>
              <a:t>pg_locks</a:t>
            </a:r>
            <a:r>
              <a:rPr lang="en-US" sz="32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10958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DE2426-75FE-DD69-4BB6-E99C8B41DCCB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Locking and Deadlock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7ADCE-EB4E-8009-842C-5C3394EE29F7}"/>
              </a:ext>
            </a:extLst>
          </p:cNvPr>
          <p:cNvSpPr txBox="1"/>
          <p:nvPr/>
        </p:nvSpPr>
        <p:spPr>
          <a:xfrm>
            <a:off x="81792" y="876540"/>
            <a:ext cx="10240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Deadlocks in PostgreSQL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E1EA5-E7CC-FB76-3815-8B693CF56980}"/>
              </a:ext>
            </a:extLst>
          </p:cNvPr>
          <p:cNvSpPr txBox="1"/>
          <p:nvPr/>
        </p:nvSpPr>
        <p:spPr>
          <a:xfrm>
            <a:off x="81792" y="1338205"/>
            <a:ext cx="12028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deadlock</a:t>
            </a:r>
            <a:r>
              <a:rPr lang="en-US" dirty="0"/>
              <a:t> occurs when two or more transactions are waiting for each other to release locks, creating a cycle that halts progress.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7E94D-97C3-6F52-11AF-4B472E6F3A17}"/>
              </a:ext>
            </a:extLst>
          </p:cNvPr>
          <p:cNvSpPr txBox="1"/>
          <p:nvPr/>
        </p:nvSpPr>
        <p:spPr>
          <a:xfrm>
            <a:off x="81792" y="2076869"/>
            <a:ext cx="6220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Deadlock Detection &amp; Resolution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A8976-A1BA-B295-3CEC-FC3842F10CDE}"/>
              </a:ext>
            </a:extLst>
          </p:cNvPr>
          <p:cNvSpPr txBox="1"/>
          <p:nvPr/>
        </p:nvSpPr>
        <p:spPr>
          <a:xfrm>
            <a:off x="81792" y="2479206"/>
            <a:ext cx="1162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PostgreSQL automatically detects deadlocks and resolves them by </a:t>
            </a:r>
            <a:r>
              <a:rPr lang="en-US" b="1" dirty="0"/>
              <a:t>terminating one of the transactions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48466-2660-3AB0-68E3-2316EB15AA19}"/>
              </a:ext>
            </a:extLst>
          </p:cNvPr>
          <p:cNvSpPr txBox="1"/>
          <p:nvPr/>
        </p:nvSpPr>
        <p:spPr>
          <a:xfrm>
            <a:off x="81792" y="2867262"/>
            <a:ext cx="11948021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-- Transaction A</a:t>
            </a:r>
          </a:p>
          <a:p>
            <a:r>
              <a:rPr lang="en-US" dirty="0"/>
              <a:t>BEGIN;</a:t>
            </a:r>
          </a:p>
          <a:p>
            <a:r>
              <a:rPr lang="en-US" dirty="0"/>
              <a:t>UPDATE accounts SET balance = balance - 100 WHERE id = 1;</a:t>
            </a:r>
          </a:p>
          <a:p>
            <a:endParaRPr lang="en-US" dirty="0"/>
          </a:p>
          <a:p>
            <a:r>
              <a:rPr lang="en-US" dirty="0"/>
              <a:t>-- Transaction B</a:t>
            </a:r>
          </a:p>
          <a:p>
            <a:r>
              <a:rPr lang="en-US" dirty="0"/>
              <a:t>BEGIN;</a:t>
            </a:r>
          </a:p>
          <a:p>
            <a:r>
              <a:rPr lang="en-US" dirty="0"/>
              <a:t>UPDATE accounts SET balance = balance + 100 WHERE id = 2;</a:t>
            </a:r>
          </a:p>
          <a:p>
            <a:endParaRPr lang="en-US" dirty="0"/>
          </a:p>
          <a:p>
            <a:r>
              <a:rPr lang="en-US" dirty="0"/>
              <a:t>-- Transaction A</a:t>
            </a:r>
          </a:p>
          <a:p>
            <a:r>
              <a:rPr lang="en-US" dirty="0"/>
              <a:t>UPDATE accounts SET balance = balance + 100 WHERE id = 2; -- waits for B</a:t>
            </a:r>
          </a:p>
          <a:p>
            <a:endParaRPr lang="en-US" dirty="0"/>
          </a:p>
          <a:p>
            <a:r>
              <a:rPr lang="en-US" dirty="0"/>
              <a:t>-- Transaction B</a:t>
            </a:r>
          </a:p>
          <a:p>
            <a:r>
              <a:rPr lang="en-US" dirty="0"/>
              <a:t>UPDATE accounts SET balance = balance - 100 WHERE id = 1; -- waits for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8140A-8CE2-0B3C-4EE1-FA00479978E0}"/>
              </a:ext>
            </a:extLst>
          </p:cNvPr>
          <p:cNvSpPr txBox="1"/>
          <p:nvPr/>
        </p:nvSpPr>
        <p:spPr>
          <a:xfrm>
            <a:off x="0" y="6534834"/>
            <a:ext cx="12110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Both transactions are now </a:t>
            </a:r>
            <a:r>
              <a:rPr lang="en-US" b="1" dirty="0"/>
              <a:t>waiting on each other</a:t>
            </a:r>
            <a:r>
              <a:rPr lang="en-US" dirty="0"/>
              <a:t>—deadlock!</a:t>
            </a:r>
          </a:p>
        </p:txBody>
      </p:sp>
    </p:spTree>
    <p:extLst>
      <p:ext uri="{BB962C8B-B14F-4D97-AF65-F5344CB8AC3E}">
        <p14:creationId xmlns:p14="http://schemas.microsoft.com/office/powerpoint/2010/main" val="37315774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08717D-1A46-7770-E81A-E614AFFF0966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Locking and Deadlock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EAEA2-A911-D966-188B-9C25D513B8FC}"/>
              </a:ext>
            </a:extLst>
          </p:cNvPr>
          <p:cNvSpPr txBox="1"/>
          <p:nvPr/>
        </p:nvSpPr>
        <p:spPr>
          <a:xfrm>
            <a:off x="0" y="851374"/>
            <a:ext cx="6220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Deadlock Prevention Strategies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8BF11-58C0-439D-CD05-4D115F90F8FA}"/>
              </a:ext>
            </a:extLst>
          </p:cNvPr>
          <p:cNvSpPr txBox="1"/>
          <p:nvPr/>
        </p:nvSpPr>
        <p:spPr>
          <a:xfrm>
            <a:off x="142613" y="1442906"/>
            <a:ext cx="117865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Consistent Lock Ordering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Always access resources in the same order across transactions.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Keep Transactions Short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Minimize the time locks are held—avoid user input or long waits inside transactions.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Use Appropriate Isolation Levels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Lower isolation levels like READ COMMITTED reduce lock contention.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Index Optimization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Efficient queries reduce lock duration and contention.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Monitoring Tools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pg_stat_activity</a:t>
            </a:r>
            <a:r>
              <a:rPr lang="en-US" dirty="0"/>
              <a:t> and </a:t>
            </a:r>
            <a:r>
              <a:rPr lang="en-US" dirty="0" err="1"/>
              <a:t>pg_locks</a:t>
            </a:r>
            <a:r>
              <a:rPr lang="en-US" dirty="0"/>
              <a:t> to monitor active transactions and locks.</a:t>
            </a:r>
          </a:p>
        </p:txBody>
      </p:sp>
    </p:spTree>
    <p:extLst>
      <p:ext uri="{BB962C8B-B14F-4D97-AF65-F5344CB8AC3E}">
        <p14:creationId xmlns:p14="http://schemas.microsoft.com/office/powerpoint/2010/main" val="4233884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CFD0-95A2-724B-44F2-CC1835DE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Performance Management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4D286-9BFA-E90D-64F0-DCF9408C5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13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84EB4-498C-1D93-C737-34A2F3D7CE2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Performance Management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F092-2A47-8199-74AD-18EFBEE296E8}"/>
              </a:ext>
            </a:extLst>
          </p:cNvPr>
          <p:cNvSpPr txBox="1"/>
          <p:nvPr/>
        </p:nvSpPr>
        <p:spPr>
          <a:xfrm>
            <a:off x="1333850" y="2239861"/>
            <a:ext cx="774513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4800"/>
              </a:spcBef>
            </a:pPr>
            <a:r>
              <a:rPr lang="en-US" sz="2400" b="1" dirty="0"/>
              <a:t>Performance management in PostgreSQL is a multi-layered discipline that ensures your database runs efficiently, scales under load, and delivers fast query responses. </a:t>
            </a:r>
          </a:p>
          <a:p>
            <a:pPr algn="ctr">
              <a:spcBef>
                <a:spcPts val="4800"/>
              </a:spcBef>
            </a:pPr>
            <a:r>
              <a:rPr lang="en-US" sz="2400" b="1" dirty="0"/>
              <a:t>It involves tuning configurations, optimizing queries, managing memory and indexes, and monitoring system behavior.</a:t>
            </a:r>
          </a:p>
        </p:txBody>
      </p:sp>
    </p:spTree>
    <p:extLst>
      <p:ext uri="{BB962C8B-B14F-4D97-AF65-F5344CB8AC3E}">
        <p14:creationId xmlns:p14="http://schemas.microsoft.com/office/powerpoint/2010/main" val="37065134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8765D1-0A6C-C081-1049-8F241FC9E0B4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Performance Management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BF665-26FE-B43E-7979-1F7C02E0911D}"/>
              </a:ext>
            </a:extLst>
          </p:cNvPr>
          <p:cNvSpPr txBox="1"/>
          <p:nvPr/>
        </p:nvSpPr>
        <p:spPr>
          <a:xfrm>
            <a:off x="0" y="1170155"/>
            <a:ext cx="6220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Query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A1154-3A42-2CC3-6004-5CE182E4A1B2}"/>
              </a:ext>
            </a:extLst>
          </p:cNvPr>
          <p:cNvSpPr txBox="1"/>
          <p:nvPr/>
        </p:nvSpPr>
        <p:spPr>
          <a:xfrm>
            <a:off x="0" y="1832478"/>
            <a:ext cx="11258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Poorly written queries are often the biggest performance bottleneck.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C459B-4E2C-8A68-F1B7-C19D072C419F}"/>
              </a:ext>
            </a:extLst>
          </p:cNvPr>
          <p:cNvSpPr txBox="1"/>
          <p:nvPr/>
        </p:nvSpPr>
        <p:spPr>
          <a:xfrm>
            <a:off x="-1" y="2448635"/>
            <a:ext cx="12029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EXPLAIN</a:t>
            </a:r>
            <a:r>
              <a:rPr lang="en-US" dirty="0"/>
              <a:t> and </a:t>
            </a:r>
            <a:r>
              <a:rPr lang="en-US" b="1" dirty="0"/>
              <a:t>EXPLAIN ANALYZE</a:t>
            </a:r>
          </a:p>
          <a:p>
            <a:endParaRPr lang="en-US" b="1" dirty="0"/>
          </a:p>
          <a:p>
            <a:r>
              <a:rPr lang="en-US" dirty="0"/>
              <a:t>These tools show how PostgreSQL plans and executes queries.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79E6A-3456-132A-74AC-76FD5B50C45C}"/>
              </a:ext>
            </a:extLst>
          </p:cNvPr>
          <p:cNvSpPr txBox="1"/>
          <p:nvPr/>
        </p:nvSpPr>
        <p:spPr>
          <a:xfrm>
            <a:off x="67113" y="3380164"/>
            <a:ext cx="1146775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EXPLAIN ANALYZE SELECT * FROM orders WHERE </a:t>
            </a:r>
            <a:r>
              <a:rPr lang="en-US" sz="2400" b="1" dirty="0" err="1"/>
              <a:t>order_date</a:t>
            </a:r>
            <a:r>
              <a:rPr lang="en-US" sz="2400" b="1" dirty="0"/>
              <a:t> &gt;= '2025-01-01';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B64AB-7DC7-CA57-365A-013096CF0EC3}"/>
              </a:ext>
            </a:extLst>
          </p:cNvPr>
          <p:cNvSpPr txBox="1"/>
          <p:nvPr/>
        </p:nvSpPr>
        <p:spPr>
          <a:xfrm>
            <a:off x="67112" y="5146536"/>
            <a:ext cx="3389151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Optimization Techniques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54E788-4181-C947-1DE9-98BD898D5605}"/>
              </a:ext>
            </a:extLst>
          </p:cNvPr>
          <p:cNvSpPr txBox="1"/>
          <p:nvPr/>
        </p:nvSpPr>
        <p:spPr>
          <a:xfrm>
            <a:off x="4555129" y="4065670"/>
            <a:ext cx="622043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JOIN instead of correlated subqueries.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 EXISTS over IN for subqueries.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SELECT *; specify only needed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LIMIT to reduce result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early and avoid unnecessary sorting.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166DFA7-D112-53A5-1957-E7F2A60DF658}"/>
              </a:ext>
            </a:extLst>
          </p:cNvPr>
          <p:cNvSpPr/>
          <p:nvPr/>
        </p:nvSpPr>
        <p:spPr>
          <a:xfrm>
            <a:off x="3456263" y="5271090"/>
            <a:ext cx="1098866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55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3445-5676-3020-CE14-AC7E702C398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Performance Management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30707-477F-56F3-AE47-A70F20E22A60}"/>
              </a:ext>
            </a:extLst>
          </p:cNvPr>
          <p:cNvSpPr txBox="1"/>
          <p:nvPr/>
        </p:nvSpPr>
        <p:spPr>
          <a:xfrm>
            <a:off x="67112" y="931178"/>
            <a:ext cx="10050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Indexing Strategies</a:t>
            </a:r>
          </a:p>
          <a:p>
            <a:r>
              <a:rPr lang="en-US" dirty="0"/>
              <a:t>Indexes speed up data retrieval but can slow down writes and increase storage.</a:t>
            </a:r>
          </a:p>
          <a:p>
            <a:endParaRPr lang="en-US" dirty="0"/>
          </a:p>
          <a:p>
            <a:r>
              <a:rPr lang="en-US" sz="2800" b="1" dirty="0"/>
              <a:t>Types of Indexes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4B1696-83A4-73F9-0740-88AE72D2C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3738"/>
              </p:ext>
            </p:extLst>
          </p:nvPr>
        </p:nvGraphicFramePr>
        <p:xfrm>
          <a:off x="58723" y="2500838"/>
          <a:ext cx="10820400" cy="2194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98986683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131748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Type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65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B-tree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Default; great for equality and range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354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Partial Index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Index subset of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85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Expression Index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Index computed values like LOWER(email)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377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BRIN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Efficient for large, sequential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68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GIN/GIN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Full-text search, arrays, JSONB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0333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B721B2-94E6-4247-EBFF-5C503A95F22C}"/>
              </a:ext>
            </a:extLst>
          </p:cNvPr>
          <p:cNvSpPr txBox="1"/>
          <p:nvPr/>
        </p:nvSpPr>
        <p:spPr>
          <a:xfrm>
            <a:off x="58723" y="4861311"/>
            <a:ext cx="6220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Index Maintenance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12700-48F2-C730-AF27-1D376A0C136B}"/>
              </a:ext>
            </a:extLst>
          </p:cNvPr>
          <p:cNvSpPr txBox="1"/>
          <p:nvPr/>
        </p:nvSpPr>
        <p:spPr>
          <a:xfrm>
            <a:off x="67112" y="5503465"/>
            <a:ext cx="6220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REINDEX to rebuild bloated indexes.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unused indexes via </a:t>
            </a:r>
            <a:r>
              <a:rPr lang="en-US" dirty="0" err="1"/>
              <a:t>pg_stat_user_indexes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6376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F446D-DE34-AC74-4CA0-5B39EA2A8E3E}"/>
              </a:ext>
            </a:extLst>
          </p:cNvPr>
          <p:cNvSpPr txBox="1"/>
          <p:nvPr/>
        </p:nvSpPr>
        <p:spPr>
          <a:xfrm>
            <a:off x="85986" y="830402"/>
            <a:ext cx="1023657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Configuration Tuning</a:t>
            </a:r>
          </a:p>
          <a:p>
            <a:r>
              <a:rPr lang="en-US" sz="2000" dirty="0"/>
              <a:t>PostgreSQL’s default settings are conservative. Tuning </a:t>
            </a:r>
            <a:r>
              <a:rPr lang="en-US" sz="2000" b="1" dirty="0" err="1"/>
              <a:t>postgresql.conf</a:t>
            </a:r>
            <a:r>
              <a:rPr lang="en-US" sz="2000" dirty="0"/>
              <a:t> can unlock serious performance gains.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55D58-4046-2EFB-01F9-BFBBF2136C50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Performance Management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35CD1-FDC1-5BBA-849C-1F64866F69DC}"/>
              </a:ext>
            </a:extLst>
          </p:cNvPr>
          <p:cNvSpPr txBox="1"/>
          <p:nvPr/>
        </p:nvSpPr>
        <p:spPr>
          <a:xfrm>
            <a:off x="85986" y="2160056"/>
            <a:ext cx="6220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Key Parameters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96478E-3AE2-3917-FA7B-21CD0E09C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22166"/>
              </p:ext>
            </p:extLst>
          </p:nvPr>
        </p:nvGraphicFramePr>
        <p:xfrm>
          <a:off x="408964" y="2751047"/>
          <a:ext cx="9798368" cy="2743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584768">
                  <a:extLst>
                    <a:ext uri="{9D8B030D-6E8A-4147-A177-3AD203B41FA5}">
                      <a16:colId xmlns:a16="http://schemas.microsoft.com/office/drawing/2014/main" val="297570645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2681254334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679376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Parameter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Example Value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791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shared_buffers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Memory for caching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82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work_mem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Memory per query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16MB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179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effective_cache_size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Estimate of OS-level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01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random_page_cost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Cost of non-sequential disk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1.1 (for SSDs)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482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max_connections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Total allowed concurrent connections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100–500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59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97078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7B7A1-8CEE-09D7-F344-4262B0B07CC8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/>
              <a:t>Performance Management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FA723-A977-F119-2C51-97564AF04892}"/>
              </a:ext>
            </a:extLst>
          </p:cNvPr>
          <p:cNvSpPr txBox="1"/>
          <p:nvPr/>
        </p:nvSpPr>
        <p:spPr>
          <a:xfrm>
            <a:off x="90182" y="884929"/>
            <a:ext cx="1023237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Maintenance Operations:</a:t>
            </a:r>
          </a:p>
          <a:p>
            <a:r>
              <a:rPr lang="en-US" dirty="0"/>
              <a:t>Routine tasks keep PostgreSQL healthy and performant.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Using Analyze</a:t>
            </a:r>
          </a:p>
          <a:p>
            <a:r>
              <a:rPr lang="en-US" dirty="0"/>
              <a:t>Updates statistics used by the query planner.</a:t>
            </a:r>
          </a:p>
          <a:p>
            <a:endParaRPr lang="en-US" b="1" dirty="0"/>
          </a:p>
          <a:p>
            <a:r>
              <a:rPr lang="en-US" b="1" dirty="0">
                <a:highlight>
                  <a:srgbClr val="0000FF"/>
                </a:highlight>
              </a:rPr>
              <a:t>ANALYZE orders;</a:t>
            </a:r>
          </a:p>
          <a:p>
            <a:endParaRPr lang="en-US" b="1" dirty="0"/>
          </a:p>
          <a:p>
            <a:r>
              <a:rPr lang="en-US" b="1" dirty="0"/>
              <a:t>Using VACUUM</a:t>
            </a:r>
          </a:p>
          <a:p>
            <a:endParaRPr lang="en-US" b="1" dirty="0"/>
          </a:p>
          <a:p>
            <a:r>
              <a:rPr lang="en-US" dirty="0"/>
              <a:t>Reclaims storage and improves performance.</a:t>
            </a:r>
          </a:p>
          <a:p>
            <a:endParaRPr lang="en-US" b="1" dirty="0"/>
          </a:p>
          <a:p>
            <a:r>
              <a:rPr lang="en-US" b="1" dirty="0">
                <a:highlight>
                  <a:srgbClr val="0000FF"/>
                </a:highlight>
              </a:rPr>
              <a:t>VACUUM FULL orders;</a:t>
            </a:r>
          </a:p>
        </p:txBody>
      </p:sp>
    </p:spTree>
    <p:extLst>
      <p:ext uri="{BB962C8B-B14F-4D97-AF65-F5344CB8AC3E}">
        <p14:creationId xmlns:p14="http://schemas.microsoft.com/office/powerpoint/2010/main" val="11781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B4D08-0790-C55D-26B2-7E975D0627E4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Understanding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EFC7F-7978-8737-CDAA-AC05D57CBF2C}"/>
              </a:ext>
            </a:extLst>
          </p:cNvPr>
          <p:cNvSpPr txBox="1"/>
          <p:nvPr/>
        </p:nvSpPr>
        <p:spPr>
          <a:xfrm>
            <a:off x="1398" y="1220489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Date/Time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0B13D4-9744-AD1B-DC92-DC313379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02854"/>
              </p:ext>
            </p:extLst>
          </p:nvPr>
        </p:nvGraphicFramePr>
        <p:xfrm>
          <a:off x="0" y="1815219"/>
          <a:ext cx="12192000" cy="18288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8349803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42890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7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Calendar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96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Time of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333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Date and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448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Time span (e.g., duration between events)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223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575DBA-6A29-0813-85A3-9FB4531075CB}"/>
              </a:ext>
            </a:extLst>
          </p:cNvPr>
          <p:cNvSpPr txBox="1"/>
          <p:nvPr/>
        </p:nvSpPr>
        <p:spPr>
          <a:xfrm>
            <a:off x="0" y="3777084"/>
            <a:ext cx="6149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Boolean Type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43FB89-E510-13B8-E265-830343938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4410"/>
              </p:ext>
            </p:extLst>
          </p:nvPr>
        </p:nvGraphicFramePr>
        <p:xfrm>
          <a:off x="-1" y="4371814"/>
          <a:ext cx="121920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460566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4028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45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True/false values (e.g., </a:t>
                      </a:r>
                      <a:r>
                        <a:rPr lang="en-US" dirty="0" err="1"/>
                        <a:t>is_active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6913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207B90-467B-0C78-BD43-87D887217A67}"/>
              </a:ext>
            </a:extLst>
          </p:cNvPr>
          <p:cNvSpPr txBox="1"/>
          <p:nvPr/>
        </p:nvSpPr>
        <p:spPr>
          <a:xfrm>
            <a:off x="-27963" y="5236399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Enumerated Types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FFA9CF-AAD4-7ABB-4502-B0C8CDEF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62360"/>
              </p:ext>
            </p:extLst>
          </p:nvPr>
        </p:nvGraphicFramePr>
        <p:xfrm>
          <a:off x="-1" y="5758464"/>
          <a:ext cx="121920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63671615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311204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74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Predefined list of values (e.g., status: 'open', 'closed')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84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8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26A34F-E93A-FD9B-1449-8704C8EC873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Understanding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42CAA-80C9-F9BB-31C5-8E8ED0D7E9EB}"/>
              </a:ext>
            </a:extLst>
          </p:cNvPr>
          <p:cNvSpPr txBox="1"/>
          <p:nvPr/>
        </p:nvSpPr>
        <p:spPr>
          <a:xfrm>
            <a:off x="1398" y="101076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Geometric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313B78-4DDA-D033-6A70-4C84015E5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92094"/>
              </p:ext>
            </p:extLst>
          </p:nvPr>
        </p:nvGraphicFramePr>
        <p:xfrm>
          <a:off x="0" y="1583682"/>
          <a:ext cx="121920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27696736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22983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53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point, line, polygon,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Spatial data, CAD,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0304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6A5B8C-C748-DE0D-6B2A-A117E0D6B8DF}"/>
              </a:ext>
            </a:extLst>
          </p:cNvPr>
          <p:cNvSpPr txBox="1"/>
          <p:nvPr/>
        </p:nvSpPr>
        <p:spPr>
          <a:xfrm>
            <a:off x="-2796" y="2426455"/>
            <a:ext cx="6149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Network Address Types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1A1E0C-13F0-A460-2DF1-53FBC37F5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168875"/>
              </p:ext>
            </p:extLst>
          </p:nvPr>
        </p:nvGraphicFramePr>
        <p:xfrm>
          <a:off x="0" y="2999373"/>
          <a:ext cx="121920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137591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777396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067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inet, cidr, macaddr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IP addresses, network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665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3AEA06-FB49-B975-26C4-8808088233C2}"/>
              </a:ext>
            </a:extLst>
          </p:cNvPr>
          <p:cNvSpPr txBox="1"/>
          <p:nvPr/>
        </p:nvSpPr>
        <p:spPr>
          <a:xfrm>
            <a:off x="0" y="3842146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Bit String Types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8C1740A-9631-DD36-1515-AE3ADFBB4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89330"/>
              </p:ext>
            </p:extLst>
          </p:nvPr>
        </p:nvGraphicFramePr>
        <p:xfrm>
          <a:off x="-2797" y="4431830"/>
          <a:ext cx="121920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6053827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080120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00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bit(n), bit varying(n)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Binary flags, bit masks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92918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D9BAC43-7178-EF6D-540A-1B8015C4E8CC}"/>
              </a:ext>
            </a:extLst>
          </p:cNvPr>
          <p:cNvSpPr txBox="1"/>
          <p:nvPr/>
        </p:nvSpPr>
        <p:spPr>
          <a:xfrm>
            <a:off x="0" y="5274318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Text Search Types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8040BA-FBB5-AB0D-D531-4A4BCB2E1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50830"/>
              </p:ext>
            </p:extLst>
          </p:nvPr>
        </p:nvGraphicFramePr>
        <p:xfrm>
          <a:off x="-2797" y="5735983"/>
          <a:ext cx="121920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6229996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04609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081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tsvector, tsquery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Full-text search indexing and querying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5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1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1F0AC-A14F-D483-DDCD-6F7BCCB02394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Understanding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773DF-A8A6-01B6-5DC3-124DEE567168}"/>
              </a:ext>
            </a:extLst>
          </p:cNvPr>
          <p:cNvSpPr txBox="1"/>
          <p:nvPr/>
        </p:nvSpPr>
        <p:spPr>
          <a:xfrm>
            <a:off x="0" y="859762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UUID Type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0DEDE1-943E-245C-0860-991483934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5322"/>
              </p:ext>
            </p:extLst>
          </p:nvPr>
        </p:nvGraphicFramePr>
        <p:xfrm>
          <a:off x="0" y="1411748"/>
          <a:ext cx="1219200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0985106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732434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6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uuid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Universally unique identifiers (e.g., user IDs)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581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23C6E6-D38C-1230-DC5D-012796182C1C}"/>
              </a:ext>
            </a:extLst>
          </p:cNvPr>
          <p:cNvSpPr txBox="1"/>
          <p:nvPr/>
        </p:nvSpPr>
        <p:spPr>
          <a:xfrm>
            <a:off x="0" y="2229803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XML &amp; JSON Types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69CD1F-570F-0490-5340-7699A643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57487"/>
              </p:ext>
            </p:extLst>
          </p:nvPr>
        </p:nvGraphicFramePr>
        <p:xfrm>
          <a:off x="0" y="2663991"/>
          <a:ext cx="12192000" cy="1097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4591656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301480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8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Structured XML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848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json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jsonb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Semi-structured data, APIs, NoSQL-like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24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BA3504-B290-8FA0-9C8A-8004E96C1222}"/>
              </a:ext>
            </a:extLst>
          </p:cNvPr>
          <p:cNvSpPr txBox="1"/>
          <p:nvPr/>
        </p:nvSpPr>
        <p:spPr>
          <a:xfrm>
            <a:off x="-49984" y="3707806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Arrays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8CF572-A733-AD85-DBAF-326D89809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37384"/>
              </p:ext>
            </p:extLst>
          </p:nvPr>
        </p:nvGraphicFramePr>
        <p:xfrm>
          <a:off x="5942" y="4137697"/>
          <a:ext cx="12177320" cy="731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88660">
                  <a:extLst>
                    <a:ext uri="{9D8B030D-6E8A-4147-A177-3AD203B41FA5}">
                      <a16:colId xmlns:a16="http://schemas.microsoft.com/office/drawing/2014/main" val="3776643123"/>
                    </a:ext>
                  </a:extLst>
                </a:gridCol>
                <a:gridCol w="6088660">
                  <a:extLst>
                    <a:ext uri="{9D8B030D-6E8A-4147-A177-3AD203B41FA5}">
                      <a16:colId xmlns:a16="http://schemas.microsoft.com/office/drawing/2014/main" val="31745802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53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int[], text[],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Store multiple values in one 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554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7F2D8C6-8C5C-C04F-BCE3-7BB10A2CDA7A}"/>
              </a:ext>
            </a:extLst>
          </p:cNvPr>
          <p:cNvSpPr txBox="1"/>
          <p:nvPr/>
        </p:nvSpPr>
        <p:spPr>
          <a:xfrm>
            <a:off x="-58722" y="4936680"/>
            <a:ext cx="6153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Composite &amp; Range Types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76A473-3C6E-D702-172F-51A9BBADF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01101"/>
              </p:ext>
            </p:extLst>
          </p:nvPr>
        </p:nvGraphicFramePr>
        <p:xfrm>
          <a:off x="5242" y="5446252"/>
          <a:ext cx="12162640" cy="1097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81320">
                  <a:extLst>
                    <a:ext uri="{9D8B030D-6E8A-4147-A177-3AD203B41FA5}">
                      <a16:colId xmlns:a16="http://schemas.microsoft.com/office/drawing/2014/main" val="3353126393"/>
                    </a:ext>
                  </a:extLst>
                </a:gridCol>
                <a:gridCol w="6081320">
                  <a:extLst>
                    <a:ext uri="{9D8B030D-6E8A-4147-A177-3AD203B41FA5}">
                      <a16:colId xmlns:a16="http://schemas.microsoft.com/office/drawing/2014/main" val="4079980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536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composite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 multiple fields into one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22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Store ranges (e.g., date ranges, numeric intervals)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51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55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9E02-D1BA-74FF-81D2-E2DAE754F1C4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1AC3F-2948-3A18-FB84-8548FA8496DD}"/>
              </a:ext>
            </a:extLst>
          </p:cNvPr>
          <p:cNvSpPr txBox="1"/>
          <p:nvPr/>
        </p:nvSpPr>
        <p:spPr>
          <a:xfrm>
            <a:off x="721453" y="2201516"/>
            <a:ext cx="1057851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600"/>
              </a:spcBef>
            </a:pPr>
            <a:r>
              <a:rPr lang="en-US" b="1" dirty="0"/>
              <a:t>Normalization in PostgreSQL refers to the process of organizing data in a relational database to reduce redundancy and improve data integrity. </a:t>
            </a:r>
          </a:p>
          <a:p>
            <a:pPr algn="ctr">
              <a:spcBef>
                <a:spcPts val="3600"/>
              </a:spcBef>
            </a:pPr>
            <a:endParaRPr lang="en-US" b="1" dirty="0"/>
          </a:p>
          <a:p>
            <a:pPr algn="ctr">
              <a:spcBef>
                <a:spcPts val="3600"/>
              </a:spcBef>
            </a:pPr>
            <a:r>
              <a:rPr lang="en-US" b="1" dirty="0"/>
              <a:t>It’s a foundational concept in database design, and PostgreSQL—being a relational database—follows these principles closely.</a:t>
            </a:r>
          </a:p>
        </p:txBody>
      </p:sp>
    </p:spTree>
    <p:extLst>
      <p:ext uri="{BB962C8B-B14F-4D97-AF65-F5344CB8AC3E}">
        <p14:creationId xmlns:p14="http://schemas.microsoft.com/office/powerpoint/2010/main" val="2308248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4454C-EF3E-CABE-436E-0ECE047ED512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087FB-C09E-68CC-2FA7-E66E028B75C0}"/>
              </a:ext>
            </a:extLst>
          </p:cNvPr>
          <p:cNvSpPr txBox="1"/>
          <p:nvPr/>
        </p:nvSpPr>
        <p:spPr>
          <a:xfrm>
            <a:off x="1398" y="91848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The Normal Forms (NF)</a:t>
            </a:r>
            <a:endParaRPr lang="en-US" sz="2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822E86-FBF2-AFF7-5AB6-BFB12757D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98758"/>
              </p:ext>
            </p:extLst>
          </p:nvPr>
        </p:nvGraphicFramePr>
        <p:xfrm>
          <a:off x="0" y="1669408"/>
          <a:ext cx="12192000" cy="47481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067576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16031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6313047"/>
                    </a:ext>
                  </a:extLst>
                </a:gridCol>
              </a:tblGrid>
              <a:tr h="394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Normal Form</a:t>
                      </a:r>
                    </a:p>
                  </a:txBody>
                  <a:tcPr marL="89429" marR="89429" marT="44715" marB="4471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Description</a:t>
                      </a:r>
                    </a:p>
                  </a:txBody>
                  <a:tcPr marL="89429" marR="89429" marT="44715" marB="4471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Goal</a:t>
                      </a:r>
                    </a:p>
                  </a:txBody>
                  <a:tcPr marL="89429" marR="89429" marT="44715" marB="4471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12720"/>
                  </a:ext>
                </a:extLst>
              </a:tr>
              <a:tr h="989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1NF</a:t>
                      </a:r>
                      <a:r>
                        <a:rPr lang="en-US" sz="1800"/>
                        <a:t> (First Normal Form)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Ensures atomicity: each column holds indivisible values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Eliminate repeating groups</a:t>
                      </a:r>
                    </a:p>
                  </a:txBody>
                  <a:tcPr marL="89429" marR="89429" marT="44715" marB="44715" anchor="ctr"/>
                </a:tc>
                <a:extLst>
                  <a:ext uri="{0D108BD9-81ED-4DB2-BD59-A6C34878D82A}">
                    <a16:rowId xmlns:a16="http://schemas.microsoft.com/office/drawing/2014/main" val="1838813237"/>
                  </a:ext>
                </a:extLst>
              </a:tr>
              <a:tr h="989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2NF</a:t>
                      </a:r>
                      <a:r>
                        <a:rPr lang="en-US" sz="1800" dirty="0"/>
                        <a:t> (Second Normal Form)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Builds on 1NF; removes partial dependencies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Ensure all non-key attributes depend on the whole primary key</a:t>
                      </a:r>
                    </a:p>
                  </a:txBody>
                  <a:tcPr marL="89429" marR="89429" marT="44715" marB="44715" anchor="ctr"/>
                </a:tc>
                <a:extLst>
                  <a:ext uri="{0D108BD9-81ED-4DB2-BD59-A6C34878D82A}">
                    <a16:rowId xmlns:a16="http://schemas.microsoft.com/office/drawing/2014/main" val="4135723700"/>
                  </a:ext>
                </a:extLst>
              </a:tr>
              <a:tr h="6921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3NF</a:t>
                      </a:r>
                      <a:r>
                        <a:rPr lang="en-US" sz="1800"/>
                        <a:t> (Third Normal Form)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Removes transitive dependencies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Ensure non-key attributes depend only on the key</a:t>
                      </a:r>
                    </a:p>
                  </a:txBody>
                  <a:tcPr marL="89429" marR="89429" marT="44715" marB="44715" anchor="ctr"/>
                </a:tc>
                <a:extLst>
                  <a:ext uri="{0D108BD9-81ED-4DB2-BD59-A6C34878D82A}">
                    <a16:rowId xmlns:a16="http://schemas.microsoft.com/office/drawing/2014/main" val="1500600638"/>
                  </a:ext>
                </a:extLst>
              </a:tr>
              <a:tr h="6921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BCNF</a:t>
                      </a:r>
                      <a:r>
                        <a:rPr lang="en-US" sz="1800"/>
                        <a:t> (Boyce-Codd Normal Form)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 stricter version of 3NF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Handle anomalies not covered by 3NF</a:t>
                      </a:r>
                    </a:p>
                  </a:txBody>
                  <a:tcPr marL="89429" marR="89429" marT="44715" marB="44715" anchor="ctr"/>
                </a:tc>
                <a:extLst>
                  <a:ext uri="{0D108BD9-81ED-4DB2-BD59-A6C34878D82A}">
                    <a16:rowId xmlns:a16="http://schemas.microsoft.com/office/drawing/2014/main" val="1303402597"/>
                  </a:ext>
                </a:extLst>
              </a:tr>
              <a:tr h="989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4NF</a:t>
                      </a:r>
                      <a:r>
                        <a:rPr lang="en-US" sz="1800"/>
                        <a:t> and beyond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Deal with multi-valued dependencies and join dependencies</a:t>
                      </a:r>
                    </a:p>
                  </a:txBody>
                  <a:tcPr marL="89429" marR="89429" marT="44715" marB="447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Advanced normalization for complex schemas</a:t>
                      </a:r>
                    </a:p>
                  </a:txBody>
                  <a:tcPr marL="89429" marR="89429" marT="44715" marB="44715" anchor="ctr"/>
                </a:tc>
                <a:extLst>
                  <a:ext uri="{0D108BD9-81ED-4DB2-BD59-A6C34878D82A}">
                    <a16:rowId xmlns:a16="http://schemas.microsoft.com/office/drawing/2014/main" val="364951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3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6F478-8097-5F83-6B3E-03DD98CC7B6A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FD7E1-3479-0206-763B-6191D5972A6E}"/>
              </a:ext>
            </a:extLst>
          </p:cNvPr>
          <p:cNvSpPr txBox="1"/>
          <p:nvPr/>
        </p:nvSpPr>
        <p:spPr>
          <a:xfrm>
            <a:off x="1398" y="7694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Why Normalize in PostgreSQL?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03FE6-A560-C0CC-0E76-E6BFECBF1896}"/>
              </a:ext>
            </a:extLst>
          </p:cNvPr>
          <p:cNvSpPr txBox="1"/>
          <p:nvPr/>
        </p:nvSpPr>
        <p:spPr>
          <a:xfrm>
            <a:off x="0" y="2130804"/>
            <a:ext cx="1219200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Reduce redundancy: Avoid storing the same data in multiple places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Prevent anomalies: Avoid update, insert, and delete inconsistencies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 integrity: Enforce relationships using foreign keys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Optimize performance: Smaller, well-structured tables often perform better in complex queries</a:t>
            </a:r>
          </a:p>
        </p:txBody>
      </p:sp>
    </p:spTree>
    <p:extLst>
      <p:ext uri="{BB962C8B-B14F-4D97-AF65-F5344CB8AC3E}">
        <p14:creationId xmlns:p14="http://schemas.microsoft.com/office/powerpoint/2010/main" val="205390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E15D53-573F-629E-EBEF-DE0867FCC146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C527C-5B37-7646-A9B9-5737304EE6A5}"/>
              </a:ext>
            </a:extLst>
          </p:cNvPr>
          <p:cNvSpPr txBox="1"/>
          <p:nvPr/>
        </p:nvSpPr>
        <p:spPr>
          <a:xfrm>
            <a:off x="109057" y="956345"/>
            <a:ext cx="382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Unnormalized Table: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27919-E57F-5F60-4576-885B4640533C}"/>
              </a:ext>
            </a:extLst>
          </p:cNvPr>
          <p:cNvSpPr txBox="1"/>
          <p:nvPr/>
        </p:nvSpPr>
        <p:spPr>
          <a:xfrm>
            <a:off x="109057" y="1604914"/>
            <a:ext cx="3825380" cy="14773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/>
              <a:t>CREATE TABLE orders (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order_id</a:t>
            </a:r>
            <a:r>
              <a:rPr lang="en-US" sz="1400" b="1" dirty="0"/>
              <a:t> INT,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customer_name</a:t>
            </a:r>
            <a:r>
              <a:rPr lang="en-US" sz="1400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products TEXT -- "101,102,103"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D3306-C1A3-5725-BB49-D23747A6D877}"/>
              </a:ext>
            </a:extLst>
          </p:cNvPr>
          <p:cNvSpPr txBox="1"/>
          <p:nvPr/>
        </p:nvSpPr>
        <p:spPr>
          <a:xfrm>
            <a:off x="5988341" y="95634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Normalized Table: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A3195-A8A3-75E3-C4C1-3A2761A200CC}"/>
              </a:ext>
            </a:extLst>
          </p:cNvPr>
          <p:cNvSpPr txBox="1"/>
          <p:nvPr/>
        </p:nvSpPr>
        <p:spPr>
          <a:xfrm>
            <a:off x="6072930" y="1470238"/>
            <a:ext cx="6094602" cy="49859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/>
              <a:t>CREATE TABLE customers (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customer_id</a:t>
            </a:r>
            <a:r>
              <a:rPr lang="en-US" sz="1400" b="1" dirty="0"/>
              <a:t> SERIAL PRIMARY KEY,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customer_name</a:t>
            </a:r>
            <a:r>
              <a:rPr lang="en-US" sz="1400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);</a:t>
            </a:r>
          </a:p>
          <a:p>
            <a:pPr>
              <a:spcBef>
                <a:spcPts val="600"/>
              </a:spcBef>
            </a:pPr>
            <a:endParaRPr lang="en-US" sz="1400" b="1" dirty="0"/>
          </a:p>
          <a:p>
            <a:pPr>
              <a:spcBef>
                <a:spcPts val="600"/>
              </a:spcBef>
            </a:pPr>
            <a:r>
              <a:rPr lang="en-US" sz="1400" b="1" dirty="0"/>
              <a:t>CREATE TABLE orders (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order_id</a:t>
            </a:r>
            <a:r>
              <a:rPr lang="en-US" sz="1400" b="1" dirty="0"/>
              <a:t> SERIAL PRIMARY KEY,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customer_id</a:t>
            </a:r>
            <a:r>
              <a:rPr lang="en-US" sz="1400" b="1" dirty="0"/>
              <a:t> INT REFERENCES customers(</a:t>
            </a:r>
            <a:r>
              <a:rPr lang="en-US" sz="1400" b="1" dirty="0" err="1"/>
              <a:t>customer_id</a:t>
            </a:r>
            <a:r>
              <a:rPr lang="en-US" sz="1400" b="1" dirty="0"/>
              <a:t>),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order_date</a:t>
            </a:r>
            <a:r>
              <a:rPr lang="en-US" sz="1400" b="1" dirty="0"/>
              <a:t> DATE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);</a:t>
            </a:r>
          </a:p>
          <a:p>
            <a:pPr>
              <a:spcBef>
                <a:spcPts val="600"/>
              </a:spcBef>
            </a:pPr>
            <a:endParaRPr lang="en-US" sz="1400" b="1" dirty="0"/>
          </a:p>
          <a:p>
            <a:pPr>
              <a:spcBef>
                <a:spcPts val="600"/>
              </a:spcBef>
            </a:pPr>
            <a:r>
              <a:rPr lang="en-US" sz="1400" b="1" dirty="0"/>
              <a:t>CREATE TABLE </a:t>
            </a:r>
            <a:r>
              <a:rPr lang="en-US" sz="1400" b="1" dirty="0" err="1"/>
              <a:t>order_items</a:t>
            </a:r>
            <a:r>
              <a:rPr lang="en-US" sz="1400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order_item_id</a:t>
            </a:r>
            <a:r>
              <a:rPr lang="en-US" sz="1400" b="1" dirty="0"/>
              <a:t> SERIAL PRIMARY KEY,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order_id</a:t>
            </a:r>
            <a:r>
              <a:rPr lang="en-US" sz="1400" b="1" dirty="0"/>
              <a:t> INT REFERENCES orders(</a:t>
            </a:r>
            <a:r>
              <a:rPr lang="en-US" sz="1400" b="1" dirty="0" err="1"/>
              <a:t>order_id</a:t>
            </a:r>
            <a:r>
              <a:rPr lang="en-US" sz="1400" b="1" dirty="0"/>
              <a:t>),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</a:t>
            </a:r>
            <a:r>
              <a:rPr lang="en-US" sz="1400" b="1" dirty="0" err="1"/>
              <a:t>product_name</a:t>
            </a:r>
            <a:r>
              <a:rPr lang="en-US" sz="1400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  quantity INT</a:t>
            </a:r>
          </a:p>
          <a:p>
            <a:pPr>
              <a:spcBef>
                <a:spcPts val="600"/>
              </a:spcBef>
            </a:pPr>
            <a:r>
              <a:rPr lang="en-US" sz="1400" b="1" dirty="0"/>
              <a:t>);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6B3250-E53A-DFB0-060A-5F78D0381B39}"/>
              </a:ext>
            </a:extLst>
          </p:cNvPr>
          <p:cNvSpPr/>
          <p:nvPr/>
        </p:nvSpPr>
        <p:spPr>
          <a:xfrm>
            <a:off x="3495063" y="904116"/>
            <a:ext cx="2493278" cy="566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5090F65-BA5D-7FAC-31E1-B84C9E6D3BC3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934437" y="2343578"/>
            <a:ext cx="2138493" cy="1619650"/>
          </a:xfrm>
          <a:prstGeom prst="bentConnector3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49A2F6-E9A7-2D2D-7B88-0E6F363A03D7}"/>
              </a:ext>
            </a:extLst>
          </p:cNvPr>
          <p:cNvSpPr txBox="1"/>
          <p:nvPr/>
        </p:nvSpPr>
        <p:spPr>
          <a:xfrm>
            <a:off x="58024" y="3446028"/>
            <a:ext cx="382538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800" dirty="0"/>
              <a:t>0-NF to 1-NF</a:t>
            </a:r>
            <a:endParaRPr lang="en-US" sz="4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C36595-3D25-69FB-70A0-9F60C86F6849}"/>
              </a:ext>
            </a:extLst>
          </p:cNvPr>
          <p:cNvSpPr txBox="1"/>
          <p:nvPr/>
        </p:nvSpPr>
        <p:spPr>
          <a:xfrm>
            <a:off x="58024" y="4425368"/>
            <a:ext cx="59303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field contains atomic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Repeating groups are eliminated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query, update,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the stage for further normalization (2NF, 3NF...)</a:t>
            </a:r>
          </a:p>
        </p:txBody>
      </p:sp>
    </p:spTree>
    <p:extLst>
      <p:ext uri="{BB962C8B-B14F-4D97-AF65-F5344CB8AC3E}">
        <p14:creationId xmlns:p14="http://schemas.microsoft.com/office/powerpoint/2010/main" val="197500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A3F69-15B2-3797-1F16-2424D47FFB84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61EFF-C6C8-4371-26DB-A01A8467EA6A}"/>
              </a:ext>
            </a:extLst>
          </p:cNvPr>
          <p:cNvSpPr txBox="1"/>
          <p:nvPr/>
        </p:nvSpPr>
        <p:spPr>
          <a:xfrm>
            <a:off x="0" y="769441"/>
            <a:ext cx="103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Moving from 1-NF to 2-NF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77A04-3943-A196-F5A2-0398CAD668CD}"/>
              </a:ext>
            </a:extLst>
          </p:cNvPr>
          <p:cNvSpPr txBox="1"/>
          <p:nvPr/>
        </p:nvSpPr>
        <p:spPr>
          <a:xfrm>
            <a:off x="153099" y="1567954"/>
            <a:ext cx="11434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Let’s say we also store product price and product description in the </a:t>
            </a:r>
            <a:r>
              <a:rPr lang="en-US" b="1" dirty="0" err="1"/>
              <a:t>order_items</a:t>
            </a:r>
            <a:r>
              <a:rPr lang="en-US" b="1" dirty="0"/>
              <a:t> table: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7AD24-80E8-3E05-C5D5-D4B673D2A8E7}"/>
              </a:ext>
            </a:extLst>
          </p:cNvPr>
          <p:cNvSpPr txBox="1"/>
          <p:nvPr/>
        </p:nvSpPr>
        <p:spPr>
          <a:xfrm>
            <a:off x="153099" y="2390185"/>
            <a:ext cx="4930630" cy="39241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b="1" dirty="0"/>
              <a:t>CREATE TABLE </a:t>
            </a:r>
            <a:r>
              <a:rPr lang="en-US" b="1" dirty="0" err="1"/>
              <a:t>order_items</a:t>
            </a:r>
            <a:r>
              <a:rPr lang="en-US" b="1" dirty="0"/>
              <a:t> (</a:t>
            </a:r>
          </a:p>
          <a:p>
            <a:pPr>
              <a:spcBef>
                <a:spcPts val="1800"/>
              </a:spcBef>
            </a:pPr>
            <a:r>
              <a:rPr lang="en-US" b="1" dirty="0"/>
              <a:t>  </a:t>
            </a:r>
            <a:r>
              <a:rPr lang="en-US" b="1" dirty="0" err="1"/>
              <a:t>order_item_id</a:t>
            </a:r>
            <a:r>
              <a:rPr lang="en-US" b="1" dirty="0"/>
              <a:t> SERIAL PRIMARY KEY,</a:t>
            </a:r>
          </a:p>
          <a:p>
            <a:pPr>
              <a:spcBef>
                <a:spcPts val="1800"/>
              </a:spcBef>
            </a:pPr>
            <a:r>
              <a:rPr lang="en-US" b="1" dirty="0"/>
              <a:t>  </a:t>
            </a:r>
            <a:r>
              <a:rPr lang="en-US" b="1" dirty="0" err="1"/>
              <a:t>order_id</a:t>
            </a:r>
            <a:r>
              <a:rPr lang="en-US" b="1" dirty="0"/>
              <a:t> INT REFERENCES orders(</a:t>
            </a:r>
            <a:r>
              <a:rPr lang="en-US" b="1" dirty="0" err="1"/>
              <a:t>order_id</a:t>
            </a:r>
            <a:r>
              <a:rPr lang="en-US" b="1" dirty="0"/>
              <a:t>),</a:t>
            </a:r>
          </a:p>
          <a:p>
            <a:pPr>
              <a:spcBef>
                <a:spcPts val="1800"/>
              </a:spcBef>
            </a:pPr>
            <a:r>
              <a:rPr lang="en-US" b="1" dirty="0"/>
              <a:t>  </a:t>
            </a:r>
            <a:r>
              <a:rPr lang="en-US" b="1" dirty="0" err="1"/>
              <a:t>product_name</a:t>
            </a:r>
            <a:r>
              <a:rPr lang="en-US" b="1" dirty="0"/>
              <a:t> TEXT,</a:t>
            </a:r>
          </a:p>
          <a:p>
            <a:pPr>
              <a:spcBef>
                <a:spcPts val="1800"/>
              </a:spcBef>
            </a:pPr>
            <a:r>
              <a:rPr lang="en-US" b="1" dirty="0"/>
              <a:t>  quantity INT,</a:t>
            </a:r>
          </a:p>
          <a:p>
            <a:pPr>
              <a:spcBef>
                <a:spcPts val="1800"/>
              </a:spcBef>
            </a:pPr>
            <a:r>
              <a:rPr lang="en-US" b="1" dirty="0"/>
              <a:t>  </a:t>
            </a:r>
            <a:r>
              <a:rPr lang="en-US" b="1" dirty="0" err="1"/>
              <a:t>product_price</a:t>
            </a:r>
            <a:r>
              <a:rPr lang="en-US" b="1" dirty="0"/>
              <a:t> NUMERIC,</a:t>
            </a:r>
          </a:p>
          <a:p>
            <a:pPr>
              <a:spcBef>
                <a:spcPts val="1800"/>
              </a:spcBef>
            </a:pPr>
            <a:r>
              <a:rPr lang="en-US" b="1" dirty="0"/>
              <a:t>  </a:t>
            </a:r>
            <a:r>
              <a:rPr lang="en-US" b="1" dirty="0" err="1"/>
              <a:t>product_description</a:t>
            </a:r>
            <a:r>
              <a:rPr lang="en-US" b="1" dirty="0"/>
              <a:t> TEXT</a:t>
            </a:r>
          </a:p>
          <a:p>
            <a:pPr>
              <a:spcBef>
                <a:spcPts val="1800"/>
              </a:spcBef>
            </a:pPr>
            <a:r>
              <a:rPr lang="en-US" b="1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29C17-D085-7800-6975-D2B3CF105B1E}"/>
              </a:ext>
            </a:extLst>
          </p:cNvPr>
          <p:cNvSpPr txBox="1"/>
          <p:nvPr/>
        </p:nvSpPr>
        <p:spPr>
          <a:xfrm>
            <a:off x="5975059" y="2541187"/>
            <a:ext cx="6144936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This violates 2NF because:</a:t>
            </a:r>
          </a:p>
          <a:p>
            <a:endParaRPr lang="en-US" dirty="0"/>
          </a:p>
          <a:p>
            <a:r>
              <a:rPr lang="en-US" b="1" dirty="0" err="1"/>
              <a:t>product_price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product_description</a:t>
            </a:r>
            <a:r>
              <a:rPr lang="en-US" b="1" dirty="0"/>
              <a:t> </a:t>
            </a:r>
            <a:r>
              <a:rPr lang="en-US" dirty="0"/>
              <a:t>depend only on </a:t>
            </a:r>
            <a:r>
              <a:rPr lang="en-US" b="1" dirty="0" err="1"/>
              <a:t>product_name</a:t>
            </a:r>
            <a:r>
              <a:rPr lang="en-US" b="1" dirty="0"/>
              <a:t>, </a:t>
            </a:r>
            <a:r>
              <a:rPr lang="en-US" dirty="0"/>
              <a:t>not on the full primary key </a:t>
            </a:r>
            <a:r>
              <a:rPr lang="en-US" b="1" dirty="0"/>
              <a:t>(</a:t>
            </a:r>
            <a:r>
              <a:rPr lang="en-US" b="1" dirty="0" err="1"/>
              <a:t>order_id</a:t>
            </a:r>
            <a:r>
              <a:rPr lang="en-US" b="1" dirty="0"/>
              <a:t>, </a:t>
            </a:r>
            <a:r>
              <a:rPr lang="en-US" b="1" dirty="0" err="1"/>
              <a:t>product_name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en-US" dirty="0"/>
              <a:t>This creates partial dependency, which 2NF aims to eliminate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447DE02-5FA2-19CF-99DE-FE829E951A3B}"/>
              </a:ext>
            </a:extLst>
          </p:cNvPr>
          <p:cNvSpPr/>
          <p:nvPr/>
        </p:nvSpPr>
        <p:spPr>
          <a:xfrm>
            <a:off x="3246539" y="4983061"/>
            <a:ext cx="679509" cy="81373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AB6F646-96AB-58D5-56F3-41023B68FF8D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3926049" y="3695349"/>
            <a:ext cx="2049011" cy="1694578"/>
          </a:xfrm>
          <a:prstGeom prst="curvedConnector3">
            <a:avLst>
              <a:gd name="adj1" fmla="val 693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8EE138D-F6C4-D973-2BC4-1AE298ED17ED}"/>
              </a:ext>
            </a:extLst>
          </p:cNvPr>
          <p:cNvSpPr/>
          <p:nvPr/>
        </p:nvSpPr>
        <p:spPr>
          <a:xfrm>
            <a:off x="2709644" y="3917659"/>
            <a:ext cx="325073" cy="427838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4CF93CE-5B75-F50E-B0C6-29D71DD5ECDC}"/>
              </a:ext>
            </a:extLst>
          </p:cNvPr>
          <p:cNvCxnSpPr>
            <a:stCxn id="12" idx="0"/>
            <a:endCxn id="18" idx="1"/>
          </p:cNvCxnSpPr>
          <p:nvPr/>
        </p:nvCxnSpPr>
        <p:spPr>
          <a:xfrm rot="5400000" flipH="1">
            <a:off x="2714886" y="4451409"/>
            <a:ext cx="851483" cy="211822"/>
          </a:xfrm>
          <a:prstGeom prst="curvedConnector4">
            <a:avLst>
              <a:gd name="adj1" fmla="val 43103"/>
              <a:gd name="adj2" fmla="val -26435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2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9FA8B-C37F-7DF2-83AF-4F3EE0CB3E1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030F2-D325-4A21-37AA-7486E794C5C8}"/>
              </a:ext>
            </a:extLst>
          </p:cNvPr>
          <p:cNvSpPr txBox="1"/>
          <p:nvPr/>
        </p:nvSpPr>
        <p:spPr>
          <a:xfrm>
            <a:off x="0" y="769441"/>
            <a:ext cx="103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Moving from 1-NF to 2-NF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0EE44-1D81-0603-B8A0-8EF7CCA3CB5F}"/>
              </a:ext>
            </a:extLst>
          </p:cNvPr>
          <p:cNvSpPr txBox="1"/>
          <p:nvPr/>
        </p:nvSpPr>
        <p:spPr>
          <a:xfrm>
            <a:off x="9787" y="1354216"/>
            <a:ext cx="61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We separate product-related data into its own table: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D086B-FE4C-270B-577F-0F4E8AFF4BA6}"/>
              </a:ext>
            </a:extLst>
          </p:cNvPr>
          <p:cNvSpPr txBox="1"/>
          <p:nvPr/>
        </p:nvSpPr>
        <p:spPr>
          <a:xfrm>
            <a:off x="9787" y="2138679"/>
            <a:ext cx="4193097" cy="21390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products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product_id</a:t>
            </a:r>
            <a:r>
              <a:rPr lang="en-US" b="1" dirty="0"/>
              <a:t>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product_name</a:t>
            </a:r>
            <a:r>
              <a:rPr lang="en-US" b="1" dirty="0"/>
              <a:t> TEXT UNIQUE,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product_price</a:t>
            </a:r>
            <a:r>
              <a:rPr lang="en-US" b="1" dirty="0"/>
              <a:t> NUMERIC,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product_description</a:t>
            </a:r>
            <a:r>
              <a:rPr lang="en-US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53443-C338-B239-EE95-730BBDA593E2}"/>
              </a:ext>
            </a:extLst>
          </p:cNvPr>
          <p:cNvSpPr txBox="1"/>
          <p:nvPr/>
        </p:nvSpPr>
        <p:spPr>
          <a:xfrm>
            <a:off x="5161280" y="2138679"/>
            <a:ext cx="6144936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b="1"/>
            </a:lvl1pPr>
          </a:lstStyle>
          <a:p>
            <a:r>
              <a:rPr lang="en-US" dirty="0"/>
              <a:t>CREATE TABLE </a:t>
            </a:r>
            <a:r>
              <a:rPr lang="en-US" dirty="0" err="1"/>
              <a:t>order_items</a:t>
            </a:r>
            <a:r>
              <a:rPr lang="en-US" dirty="0"/>
              <a:t> (</a:t>
            </a:r>
          </a:p>
          <a:p>
            <a:r>
              <a:rPr lang="en-US" dirty="0"/>
              <a:t>  </a:t>
            </a:r>
            <a:r>
              <a:rPr lang="en-US" dirty="0" err="1"/>
              <a:t>order_item_id</a:t>
            </a:r>
            <a:r>
              <a:rPr lang="en-US" dirty="0"/>
              <a:t> SERIAL PRIMARY KEY,</a:t>
            </a:r>
          </a:p>
          <a:p>
            <a:r>
              <a:rPr lang="en-US" dirty="0"/>
              <a:t>  </a:t>
            </a:r>
            <a:r>
              <a:rPr lang="en-US" dirty="0" err="1"/>
              <a:t>order_id</a:t>
            </a:r>
            <a:r>
              <a:rPr lang="en-US" dirty="0"/>
              <a:t> INT REFERENCES orders(</a:t>
            </a:r>
            <a:r>
              <a:rPr lang="en-US" dirty="0" err="1"/>
              <a:t>order_id</a:t>
            </a:r>
            <a:r>
              <a:rPr lang="en-US" dirty="0"/>
              <a:t>),</a:t>
            </a:r>
          </a:p>
          <a:p>
            <a:r>
              <a:rPr lang="en-US" dirty="0"/>
              <a:t>  </a:t>
            </a:r>
            <a:r>
              <a:rPr lang="en-US" dirty="0" err="1"/>
              <a:t>product_id</a:t>
            </a:r>
            <a:r>
              <a:rPr lang="en-US" dirty="0"/>
              <a:t> INT REFERENCES products(</a:t>
            </a:r>
            <a:r>
              <a:rPr lang="en-US" dirty="0" err="1"/>
              <a:t>product_id</a:t>
            </a:r>
            <a:r>
              <a:rPr lang="en-US" dirty="0"/>
              <a:t>),</a:t>
            </a:r>
          </a:p>
          <a:p>
            <a:r>
              <a:rPr lang="en-US" dirty="0"/>
              <a:t>  quantity INT</a:t>
            </a:r>
          </a:p>
          <a:p>
            <a:r>
              <a:rPr lang="en-US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14E12-8676-5CE8-09E1-5727431F4BBC}"/>
              </a:ext>
            </a:extLst>
          </p:cNvPr>
          <p:cNvSpPr txBox="1"/>
          <p:nvPr/>
        </p:nvSpPr>
        <p:spPr>
          <a:xfrm>
            <a:off x="9787" y="4508191"/>
            <a:ext cx="61449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Benefits of 2NF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54422-B947-EDC5-206A-EF7028897FCE}"/>
              </a:ext>
            </a:extLst>
          </p:cNvPr>
          <p:cNvSpPr txBox="1"/>
          <p:nvPr/>
        </p:nvSpPr>
        <p:spPr>
          <a:xfrm>
            <a:off x="1948343" y="4508191"/>
            <a:ext cx="6144936" cy="20313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partial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Avoids redundant product info in every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update product details in one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data integrity and scalability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58A1FFA-1BC0-9F70-F772-1F96542D5521}"/>
              </a:ext>
            </a:extLst>
          </p:cNvPr>
          <p:cNvSpPr/>
          <p:nvPr/>
        </p:nvSpPr>
        <p:spPr>
          <a:xfrm>
            <a:off x="4202884" y="3120705"/>
            <a:ext cx="958396" cy="4001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22F2F0-9002-A00A-D622-123CA30E716A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Introduction of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D6A18-80BE-BD48-7320-574CBC629F7B}"/>
              </a:ext>
            </a:extLst>
          </p:cNvPr>
          <p:cNvSpPr txBox="1"/>
          <p:nvPr/>
        </p:nvSpPr>
        <p:spPr>
          <a:xfrm>
            <a:off x="687897" y="2072081"/>
            <a:ext cx="100080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600"/>
              </a:spcBef>
            </a:pPr>
            <a:r>
              <a:rPr lang="en-US" sz="2800" b="1" dirty="0"/>
              <a:t>PostgreSQL is a powerful, open-source object-relational database system known for its robustness, extensibility, and standards compliance. </a:t>
            </a:r>
          </a:p>
          <a:p>
            <a:pPr algn="ctr">
              <a:spcBef>
                <a:spcPts val="3600"/>
              </a:spcBef>
            </a:pPr>
            <a:r>
              <a:rPr lang="en-US" sz="2800" b="1" dirty="0"/>
              <a:t>It’s beloved by developers and data engineers for handling everything from small web apps to massive enterprise systems. </a:t>
            </a:r>
          </a:p>
        </p:txBody>
      </p:sp>
    </p:spTree>
    <p:extLst>
      <p:ext uri="{BB962C8B-B14F-4D97-AF65-F5344CB8AC3E}">
        <p14:creationId xmlns:p14="http://schemas.microsoft.com/office/powerpoint/2010/main" val="3665743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2A36E-CD82-3D3B-80C7-EF4D6B1DBD01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174FE-7DE3-8CAB-A8DE-F3E8CC150DBE}"/>
              </a:ext>
            </a:extLst>
          </p:cNvPr>
          <p:cNvSpPr txBox="1"/>
          <p:nvPr/>
        </p:nvSpPr>
        <p:spPr>
          <a:xfrm>
            <a:off x="0" y="769441"/>
            <a:ext cx="103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Moving from 2-NF to 3-NF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748B2-D46B-35B4-ED3F-41377DBE2557}"/>
              </a:ext>
            </a:extLst>
          </p:cNvPr>
          <p:cNvSpPr txBox="1"/>
          <p:nvPr/>
        </p:nvSpPr>
        <p:spPr>
          <a:xfrm>
            <a:off x="-48936" y="1231106"/>
            <a:ext cx="11936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Problem: Transitive Dependency, Let’s say we now add a column </a:t>
            </a:r>
            <a:r>
              <a:rPr lang="en-US" dirty="0" err="1"/>
              <a:t>customer_address</a:t>
            </a:r>
            <a:r>
              <a:rPr lang="en-US" dirty="0"/>
              <a:t> to the orders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327D2-F55B-628C-B926-A79D83D776BB}"/>
              </a:ext>
            </a:extLst>
          </p:cNvPr>
          <p:cNvSpPr txBox="1"/>
          <p:nvPr/>
        </p:nvSpPr>
        <p:spPr>
          <a:xfrm>
            <a:off x="1384181" y="1695568"/>
            <a:ext cx="8657439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ALTER TABLE orders ADD COLUMN </a:t>
            </a:r>
            <a:r>
              <a:rPr lang="en-US" b="1" dirty="0" err="1"/>
              <a:t>customer_address</a:t>
            </a:r>
            <a:r>
              <a:rPr lang="en-US" b="1" dirty="0"/>
              <a:t> TEXT;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351818-A8CF-35E0-FBE9-8D6117FB0375}"/>
              </a:ext>
            </a:extLst>
          </p:cNvPr>
          <p:cNvSpPr txBox="1"/>
          <p:nvPr/>
        </p:nvSpPr>
        <p:spPr>
          <a:xfrm>
            <a:off x="0" y="2217259"/>
            <a:ext cx="614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introduces a </a:t>
            </a:r>
            <a:r>
              <a:rPr lang="en-US" b="1" dirty="0"/>
              <a:t>transitive dependency</a:t>
            </a:r>
            <a:r>
              <a:rPr lang="en-US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F5910-4A20-1CEE-05A9-AC0CBAEBB9D1}"/>
              </a:ext>
            </a:extLst>
          </p:cNvPr>
          <p:cNvSpPr txBox="1"/>
          <p:nvPr/>
        </p:nvSpPr>
        <p:spPr>
          <a:xfrm>
            <a:off x="0" y="2543397"/>
            <a:ext cx="1219200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/>
              <a:t>customer_address</a:t>
            </a:r>
            <a:r>
              <a:rPr lang="en-US" b="1" dirty="0"/>
              <a:t> </a:t>
            </a:r>
            <a:r>
              <a:rPr lang="en-US" dirty="0"/>
              <a:t>depends on </a:t>
            </a:r>
            <a:r>
              <a:rPr lang="en-US" b="1" dirty="0" err="1"/>
              <a:t>customer_id</a:t>
            </a:r>
            <a:r>
              <a:rPr lang="en-US" b="1" dirty="0"/>
              <a:t>, </a:t>
            </a:r>
            <a:r>
              <a:rPr lang="en-US" dirty="0"/>
              <a:t>which is already in customers, But it's stored in orders, not customers. This violates 3NF, which requires that all non-key attributes must depend only on the primary key and not on other non-key attributes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B6E1B-AC79-EFE0-9AAB-9C12DC5528B1}"/>
              </a:ext>
            </a:extLst>
          </p:cNvPr>
          <p:cNvSpPr txBox="1"/>
          <p:nvPr/>
        </p:nvSpPr>
        <p:spPr>
          <a:xfrm>
            <a:off x="8053780" y="4595842"/>
            <a:ext cx="3975681" cy="20621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customers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customer_id</a:t>
            </a:r>
            <a:r>
              <a:rPr lang="en-US" b="1" dirty="0"/>
              <a:t>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customer_name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customer_address</a:t>
            </a:r>
            <a:r>
              <a:rPr lang="en-US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078FA-8A4D-C24C-6E3C-82A2105526B9}"/>
              </a:ext>
            </a:extLst>
          </p:cNvPr>
          <p:cNvSpPr txBox="1"/>
          <p:nvPr/>
        </p:nvSpPr>
        <p:spPr>
          <a:xfrm>
            <a:off x="5832445" y="3833461"/>
            <a:ext cx="6054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move </a:t>
            </a:r>
            <a:r>
              <a:rPr lang="en-US" dirty="0" err="1"/>
              <a:t>customer_address</a:t>
            </a:r>
            <a:r>
              <a:rPr lang="en-US" dirty="0"/>
              <a:t> to the customers table, where it logically belongs: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6C1731-4ADF-7A08-2229-A8F0C46FC22C}"/>
              </a:ext>
            </a:extLst>
          </p:cNvPr>
          <p:cNvSpPr/>
          <p:nvPr/>
        </p:nvSpPr>
        <p:spPr>
          <a:xfrm>
            <a:off x="9571838" y="4236936"/>
            <a:ext cx="469783" cy="3523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35447E-99CB-24C4-6BA5-D63C762A347C}"/>
              </a:ext>
            </a:extLst>
          </p:cNvPr>
          <p:cNvSpPr txBox="1"/>
          <p:nvPr/>
        </p:nvSpPr>
        <p:spPr>
          <a:xfrm>
            <a:off x="0" y="3956571"/>
            <a:ext cx="20287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Benefits of 3NF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AECD4F-40BC-FB84-8699-89A77C9216A2}"/>
              </a:ext>
            </a:extLst>
          </p:cNvPr>
          <p:cNvSpPr txBox="1"/>
          <p:nvPr/>
        </p:nvSpPr>
        <p:spPr>
          <a:xfrm>
            <a:off x="0" y="4474749"/>
            <a:ext cx="5584620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transitive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update anomalies (e.g., changing address in one place)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data consistency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74321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E2672-B6BE-6A28-5270-F338035452DD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10864-D5AA-D7EE-3826-47AB4E152E9A}"/>
              </a:ext>
            </a:extLst>
          </p:cNvPr>
          <p:cNvSpPr txBox="1"/>
          <p:nvPr/>
        </p:nvSpPr>
        <p:spPr>
          <a:xfrm>
            <a:off x="0" y="76944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Moving from 3-NF to </a:t>
            </a:r>
            <a:r>
              <a:rPr lang="en-US" b="1" dirty="0"/>
              <a:t>Boyce-Codd Normal Form (BCNF)</a:t>
            </a:r>
          </a:p>
          <a:p>
            <a:endParaRPr lang="en-US" dirty="0"/>
          </a:p>
          <a:p>
            <a:pPr algn="just"/>
            <a:r>
              <a:rPr lang="en-US" dirty="0"/>
              <a:t>BCNF is a stricter version of 3NF and addresses edge cases where </a:t>
            </a:r>
            <a:r>
              <a:rPr lang="en-US" b="1" dirty="0"/>
              <a:t>a non-key attribute functionally determines another non-key attribute</a:t>
            </a:r>
            <a:r>
              <a:rPr lang="en-US" dirty="0"/>
              <a:t>, but the determinant is </a:t>
            </a:r>
            <a:r>
              <a:rPr lang="en-US" b="1" dirty="0"/>
              <a:t>not a candidate key</a:t>
            </a:r>
            <a:r>
              <a:rPr lang="en-US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BC004-9DEB-0D72-F5A0-25258C7D5909}"/>
              </a:ext>
            </a:extLst>
          </p:cNvPr>
          <p:cNvSpPr txBox="1"/>
          <p:nvPr/>
        </p:nvSpPr>
        <p:spPr>
          <a:xfrm>
            <a:off x="-1" y="2134889"/>
            <a:ext cx="12096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Starting Point: A Table in 3NF but Not BCNF:</a:t>
            </a:r>
          </a:p>
          <a:p>
            <a:r>
              <a:rPr lang="en-US" dirty="0"/>
              <a:t>Let’s say we have a table that tracks </a:t>
            </a:r>
            <a:r>
              <a:rPr lang="en-US" b="1" dirty="0"/>
              <a:t>sales representatives</a:t>
            </a:r>
            <a:r>
              <a:rPr lang="en-US" dirty="0"/>
              <a:t> assigned to customers:</a:t>
            </a:r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0A1F3-0865-2479-2B79-7979DE04450A}"/>
              </a:ext>
            </a:extLst>
          </p:cNvPr>
          <p:cNvSpPr txBox="1"/>
          <p:nvPr/>
        </p:nvSpPr>
        <p:spPr>
          <a:xfrm>
            <a:off x="95076" y="2922619"/>
            <a:ext cx="3554135" cy="269304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customer_sales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customer_id</a:t>
            </a:r>
            <a:r>
              <a:rPr lang="en-US" b="1" dirty="0"/>
              <a:t> INT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customer_name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sales_rep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rep_region</a:t>
            </a:r>
            <a:r>
              <a:rPr lang="en-US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B03DF-23F8-308E-6D35-C2296C6A9B9A}"/>
              </a:ext>
            </a:extLst>
          </p:cNvPr>
          <p:cNvSpPr txBox="1"/>
          <p:nvPr/>
        </p:nvSpPr>
        <p:spPr>
          <a:xfrm>
            <a:off x="4674764" y="2854006"/>
            <a:ext cx="7338269" cy="34009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Functional Dependencies for </a:t>
            </a:r>
            <a:r>
              <a:rPr lang="en-US" b="1" dirty="0" err="1"/>
              <a:t>customer_sales</a:t>
            </a:r>
            <a:r>
              <a:rPr lang="en-US" b="1" dirty="0"/>
              <a:t> Table: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customer_id</a:t>
            </a:r>
            <a:r>
              <a:rPr lang="en-US" dirty="0"/>
              <a:t> → </a:t>
            </a:r>
            <a:r>
              <a:rPr lang="en-US" dirty="0" err="1"/>
              <a:t>customer_name</a:t>
            </a:r>
            <a:r>
              <a:rPr lang="en-US" dirty="0"/>
              <a:t>, </a:t>
            </a:r>
            <a:r>
              <a:rPr lang="en-US" dirty="0" err="1"/>
              <a:t>sales_rep</a:t>
            </a:r>
            <a:r>
              <a:rPr lang="en-US" dirty="0"/>
              <a:t>, </a:t>
            </a:r>
            <a:r>
              <a:rPr lang="en-US" dirty="0" err="1"/>
              <a:t>rep_region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is Correct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sales_rep</a:t>
            </a:r>
            <a:r>
              <a:rPr lang="en-US" dirty="0"/>
              <a:t> → </a:t>
            </a:r>
            <a:r>
              <a:rPr lang="en-US" dirty="0" err="1"/>
              <a:t>rep_region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is </a:t>
            </a:r>
            <a:r>
              <a:rPr lang="en-US" dirty="0" err="1">
                <a:sym typeface="Wingdings" panose="05000000000000000000" pitchFamily="2" charset="2"/>
              </a:rPr>
              <a:t>Problmatic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sym typeface="Wingdings" panose="05000000000000000000" pitchFamily="2" charset="2"/>
              </a:rPr>
              <a:t>What is the Problem: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sales_rep</a:t>
            </a:r>
            <a:r>
              <a:rPr lang="en-US" dirty="0"/>
              <a:t> → </a:t>
            </a:r>
            <a:r>
              <a:rPr lang="en-US" dirty="0" err="1"/>
              <a:t>rep_region</a:t>
            </a:r>
            <a:r>
              <a:rPr lang="en-US" dirty="0"/>
              <a:t> is a valid dependency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sales_rep</a:t>
            </a:r>
            <a:r>
              <a:rPr lang="en-US" dirty="0"/>
              <a:t> is not a candidate key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violates BCNF, which requires every determinant to be a candidate key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FA6B525-943B-EE4B-E56B-5BA677D304CA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rot="10800000">
            <a:off x="3649212" y="4269142"/>
            <a:ext cx="1025553" cy="28533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93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C02D4-E772-7D79-BA1E-88C0B3D2969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0B15A-09B8-B17A-A6E7-B3E04D709A22}"/>
              </a:ext>
            </a:extLst>
          </p:cNvPr>
          <p:cNvSpPr txBox="1"/>
          <p:nvPr/>
        </p:nvSpPr>
        <p:spPr>
          <a:xfrm>
            <a:off x="85987" y="769441"/>
            <a:ext cx="9964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Moving from </a:t>
            </a:r>
            <a:r>
              <a:rPr lang="en-GB" sz="2800" b="1" dirty="0"/>
              <a:t>3-NF</a:t>
            </a:r>
            <a:r>
              <a:rPr lang="en-GB" sz="2800" dirty="0"/>
              <a:t> to </a:t>
            </a:r>
            <a:r>
              <a:rPr lang="en-US" sz="2800" b="1" dirty="0"/>
              <a:t>Boyce-Codd Normal Form (BCNF)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5EC53-6677-1AB2-0A27-14D208FB8365}"/>
              </a:ext>
            </a:extLst>
          </p:cNvPr>
          <p:cNvSpPr txBox="1"/>
          <p:nvPr/>
        </p:nvSpPr>
        <p:spPr>
          <a:xfrm>
            <a:off x="7814345" y="2062102"/>
            <a:ext cx="4151442" cy="1785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customers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customer_id</a:t>
            </a:r>
            <a:r>
              <a:rPr lang="en-US" b="1" dirty="0"/>
              <a:t> INT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customer_name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sales_rep</a:t>
            </a:r>
            <a:r>
              <a:rPr lang="en-US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6BD1E-0C6C-ECB3-D241-8E5A3E934CB0}"/>
              </a:ext>
            </a:extLst>
          </p:cNvPr>
          <p:cNvSpPr txBox="1"/>
          <p:nvPr/>
        </p:nvSpPr>
        <p:spPr>
          <a:xfrm>
            <a:off x="85987" y="1794377"/>
            <a:ext cx="3412222" cy="17081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sales_reps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sales_rep</a:t>
            </a:r>
            <a:r>
              <a:rPr lang="en-US" b="1" dirty="0"/>
              <a:t> TEXT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rep_region</a:t>
            </a:r>
            <a:r>
              <a:rPr lang="en-US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82F4A17-942D-F9EB-B9D7-0CA0F201ED96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498209" y="2648457"/>
            <a:ext cx="4316136" cy="30619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241C4C-1279-A30B-F27E-503FF9C7DE42}"/>
              </a:ext>
            </a:extLst>
          </p:cNvPr>
          <p:cNvSpPr txBox="1"/>
          <p:nvPr/>
        </p:nvSpPr>
        <p:spPr>
          <a:xfrm>
            <a:off x="85987" y="3904226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Benefits of BCNF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0977F-A5E0-B8BF-D7DC-E9866148E9C1}"/>
              </a:ext>
            </a:extLst>
          </p:cNvPr>
          <p:cNvSpPr txBox="1"/>
          <p:nvPr/>
        </p:nvSpPr>
        <p:spPr>
          <a:xfrm>
            <a:off x="85986" y="4356617"/>
            <a:ext cx="120193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hidden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anomalies (e.g., changing Bob’s region in multiple places)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every functional dependency has a candidate key as its determinant</a:t>
            </a:r>
          </a:p>
        </p:txBody>
      </p:sp>
    </p:spTree>
    <p:extLst>
      <p:ext uri="{BB962C8B-B14F-4D97-AF65-F5344CB8AC3E}">
        <p14:creationId xmlns:p14="http://schemas.microsoft.com/office/powerpoint/2010/main" val="2740711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41798-9BC1-CE3E-E92B-16C69FA4CB38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AC6B1-3A27-4476-3775-F2D2E8BAF0FB}"/>
              </a:ext>
            </a:extLst>
          </p:cNvPr>
          <p:cNvSpPr txBox="1"/>
          <p:nvPr/>
        </p:nvSpPr>
        <p:spPr>
          <a:xfrm>
            <a:off x="-1" y="872455"/>
            <a:ext cx="1213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Moving from BCNF to 4-NF: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BCNF eliminates anomalies caused by functional dependencies, 4NF goes deeper by addressing </a:t>
            </a:r>
            <a:r>
              <a:rPr lang="en-US" b="1" dirty="0"/>
              <a:t>multi-valued dependencies (MVDs)</a:t>
            </a:r>
            <a:r>
              <a:rPr lang="en-US" dirty="0"/>
              <a:t>—a more subtle form of redundancy.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72805-382B-4EE6-E77F-39FFD64E7EFC}"/>
              </a:ext>
            </a:extLst>
          </p:cNvPr>
          <p:cNvSpPr txBox="1"/>
          <p:nvPr/>
        </p:nvSpPr>
        <p:spPr>
          <a:xfrm>
            <a:off x="-23768" y="1815067"/>
            <a:ext cx="12154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Starting Point: A Table in BCNF: </a:t>
            </a:r>
            <a:r>
              <a:rPr lang="en-US" dirty="0"/>
              <a:t>Imagine a table that tracks which </a:t>
            </a:r>
            <a:r>
              <a:rPr lang="en-US" b="1" dirty="0"/>
              <a:t>languages</a:t>
            </a:r>
            <a:r>
              <a:rPr lang="en-US" dirty="0"/>
              <a:t> a customer speaks and which </a:t>
            </a:r>
            <a:r>
              <a:rPr lang="en-US" b="1" dirty="0"/>
              <a:t>products</a:t>
            </a:r>
            <a:r>
              <a:rPr lang="en-US" dirty="0"/>
              <a:t> they’ve purchased: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748E5-0A16-AEB7-5603-F4B8868D47C0}"/>
              </a:ext>
            </a:extLst>
          </p:cNvPr>
          <p:cNvSpPr txBox="1"/>
          <p:nvPr/>
        </p:nvSpPr>
        <p:spPr>
          <a:xfrm>
            <a:off x="61520" y="2461398"/>
            <a:ext cx="3837964" cy="21390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customer_info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customer_id</a:t>
            </a:r>
            <a:r>
              <a:rPr lang="en-US" b="1" dirty="0"/>
              <a:t> INT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customer_name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language_spoken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product_purchased</a:t>
            </a:r>
            <a:r>
              <a:rPr lang="en-US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2C5BE-9CD5-61AA-5C34-410D38E77591}"/>
              </a:ext>
            </a:extLst>
          </p:cNvPr>
          <p:cNvSpPr txBox="1"/>
          <p:nvPr/>
        </p:nvSpPr>
        <p:spPr>
          <a:xfrm>
            <a:off x="-23767" y="5541672"/>
            <a:ext cx="1223394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Sample 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6494B6-459C-3DB6-FB77-7BE97C0A2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291276"/>
              </p:ext>
            </p:extLst>
          </p:nvPr>
        </p:nvGraphicFramePr>
        <p:xfrm>
          <a:off x="1301691" y="5004993"/>
          <a:ext cx="10820400" cy="18288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77474722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425171383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91251022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732007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customer_id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customer_name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language_spoken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product_purchased</a:t>
                      </a:r>
                      <a:endParaRPr lang="en-US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668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Marathi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Laptop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071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Laptop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961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Marathi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652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9187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DA48399-F76A-36DD-F132-38272D51EFB2}"/>
              </a:ext>
            </a:extLst>
          </p:cNvPr>
          <p:cNvSpPr txBox="1"/>
          <p:nvPr/>
        </p:nvSpPr>
        <p:spPr>
          <a:xfrm>
            <a:off x="4278385" y="2367171"/>
            <a:ext cx="7843706" cy="22159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Why This Is BCNF: Every functional dependency has a candidate key as its determinant</a:t>
            </a:r>
          </a:p>
          <a:p>
            <a:endParaRPr lang="en-US" sz="1200" dirty="0"/>
          </a:p>
          <a:p>
            <a:r>
              <a:rPr lang="en-US" sz="1200" dirty="0" err="1"/>
              <a:t>customer_id</a:t>
            </a:r>
            <a:r>
              <a:rPr lang="en-US" sz="1200" dirty="0"/>
              <a:t> → </a:t>
            </a:r>
            <a:r>
              <a:rPr lang="en-US" sz="1200" dirty="0" err="1"/>
              <a:t>customer_name</a:t>
            </a:r>
            <a:r>
              <a:rPr lang="en-US" sz="1200" dirty="0"/>
              <a:t> is valid</a:t>
            </a:r>
          </a:p>
          <a:p>
            <a:endParaRPr lang="en-US" sz="1200" dirty="0"/>
          </a:p>
          <a:p>
            <a:r>
              <a:rPr lang="en-US" b="1" dirty="0"/>
              <a:t>But there is still have redundancy due to multi-valued dependencies: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Kumar speaks multiple languages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Kumar purchased multiple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These facts are independent, yet repeated in combinations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58543D6-D274-68AB-523B-F9A9E6F0BCDF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rot="5400000">
            <a:off x="7245150" y="4049904"/>
            <a:ext cx="421831" cy="148834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35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710C6-863F-1D2A-8573-FD1C63CDBEBD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Normalization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2963F-6549-5752-7921-0896630454B3}"/>
              </a:ext>
            </a:extLst>
          </p:cNvPr>
          <p:cNvSpPr txBox="1"/>
          <p:nvPr/>
        </p:nvSpPr>
        <p:spPr>
          <a:xfrm>
            <a:off x="0" y="906011"/>
            <a:ext cx="1032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Moving from BCNF to 4-NF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There are two independent multi-valued facts: languages and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They’re stored in the same table, causing combinatorial duplication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EA29-123B-0D6C-31D8-C70A0E7C1DED}"/>
              </a:ext>
            </a:extLst>
          </p:cNvPr>
          <p:cNvSpPr txBox="1"/>
          <p:nvPr/>
        </p:nvSpPr>
        <p:spPr>
          <a:xfrm>
            <a:off x="192900" y="1829341"/>
            <a:ext cx="3837964" cy="21390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customer_info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customer_id</a:t>
            </a:r>
            <a:r>
              <a:rPr lang="en-US" b="1" dirty="0"/>
              <a:t> INT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customer_name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language_spoken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product_purchased</a:t>
            </a:r>
            <a:r>
              <a:rPr lang="en-US" b="1" dirty="0"/>
              <a:t>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7F8F0-3590-D630-FB57-8F695828B415}"/>
              </a:ext>
            </a:extLst>
          </p:cNvPr>
          <p:cNvSpPr txBox="1"/>
          <p:nvPr/>
        </p:nvSpPr>
        <p:spPr>
          <a:xfrm>
            <a:off x="192900" y="4386928"/>
            <a:ext cx="5614332" cy="20621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customer_languages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customer_id</a:t>
            </a:r>
            <a:r>
              <a:rPr lang="en-US" b="1" dirty="0"/>
              <a:t> INT REFERENCES customers(</a:t>
            </a:r>
            <a:r>
              <a:rPr lang="en-US" b="1" dirty="0" err="1"/>
              <a:t>customer_id</a:t>
            </a:r>
            <a:r>
              <a:rPr lang="en-US" b="1" dirty="0"/>
              <a:t>),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language_spoken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PRIMARY KEY (</a:t>
            </a:r>
            <a:r>
              <a:rPr lang="en-US" b="1" dirty="0" err="1"/>
              <a:t>customer_id</a:t>
            </a:r>
            <a:r>
              <a:rPr lang="en-US" b="1" dirty="0"/>
              <a:t>, </a:t>
            </a:r>
            <a:r>
              <a:rPr lang="en-US" b="1" dirty="0" err="1"/>
              <a:t>language_spoken</a:t>
            </a:r>
            <a:r>
              <a:rPr lang="en-US" b="1" dirty="0"/>
              <a:t>)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6FC04-764A-0D87-3260-79D325FC0822}"/>
              </a:ext>
            </a:extLst>
          </p:cNvPr>
          <p:cNvSpPr txBox="1"/>
          <p:nvPr/>
        </p:nvSpPr>
        <p:spPr>
          <a:xfrm>
            <a:off x="5914939" y="4386928"/>
            <a:ext cx="6119768" cy="20621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b="1"/>
            </a:lvl1pPr>
          </a:lstStyle>
          <a:p>
            <a:r>
              <a:rPr lang="en-US" dirty="0"/>
              <a:t>CREATE TABLE </a:t>
            </a:r>
            <a:r>
              <a:rPr lang="en-US" dirty="0" err="1"/>
              <a:t>customer_products</a:t>
            </a:r>
            <a:r>
              <a:rPr lang="en-US" dirty="0"/>
              <a:t> (</a:t>
            </a:r>
          </a:p>
          <a:p>
            <a:r>
              <a:rPr lang="en-US" dirty="0"/>
              <a:t>  </a:t>
            </a:r>
            <a:r>
              <a:rPr lang="en-US" dirty="0" err="1"/>
              <a:t>customer_id</a:t>
            </a:r>
            <a:r>
              <a:rPr lang="en-US" dirty="0"/>
              <a:t> INT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r>
              <a:rPr lang="en-US" dirty="0"/>
              <a:t>  </a:t>
            </a:r>
            <a:r>
              <a:rPr lang="en-US" dirty="0" err="1"/>
              <a:t>product_purchased</a:t>
            </a:r>
            <a:r>
              <a:rPr lang="en-US" dirty="0"/>
              <a:t> TEXT,</a:t>
            </a:r>
          </a:p>
          <a:p>
            <a:r>
              <a:rPr lang="en-US" dirty="0"/>
              <a:t>  PRIMARY KEY (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product_purchased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3B3D3CF-7135-FE6F-871B-9528AED56F16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346704" y="3733566"/>
            <a:ext cx="418540" cy="88818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2B878F2-BF8E-84F4-A1B0-673734C6FE96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5334082" y="746187"/>
            <a:ext cx="418540" cy="686294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BFB104-A929-B425-F78E-D7ACA19FFCD8}"/>
              </a:ext>
            </a:extLst>
          </p:cNvPr>
          <p:cNvSpPr txBox="1"/>
          <p:nvPr/>
        </p:nvSpPr>
        <p:spPr>
          <a:xfrm>
            <a:off x="5268333" y="1956519"/>
            <a:ext cx="6730767" cy="1785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Benefits of 4NF: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redundancy from multi-valued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Prevents unnecessary Cartesian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clarity and scalability of data model</a:t>
            </a:r>
          </a:p>
        </p:txBody>
      </p:sp>
    </p:spTree>
    <p:extLst>
      <p:ext uri="{BB962C8B-B14F-4D97-AF65-F5344CB8AC3E}">
        <p14:creationId xmlns:p14="http://schemas.microsoft.com/office/powerpoint/2010/main" val="147641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E4A-53F4-EA23-E152-637A1733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/>
              <a:t> Working with PostgreSQL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7079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27C573-BAD5-CCE0-80CD-5E9A516DAA1B}"/>
              </a:ext>
            </a:extLst>
          </p:cNvPr>
          <p:cNvSpPr txBox="1"/>
          <p:nvPr/>
        </p:nvSpPr>
        <p:spPr>
          <a:xfrm>
            <a:off x="-1" y="0"/>
            <a:ext cx="10452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ER Modelling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D34F5-0D7A-286F-8BBB-BF399BEB3694}"/>
              </a:ext>
            </a:extLst>
          </p:cNvPr>
          <p:cNvSpPr txBox="1"/>
          <p:nvPr/>
        </p:nvSpPr>
        <p:spPr>
          <a:xfrm>
            <a:off x="65364" y="2310616"/>
            <a:ext cx="12061272" cy="1461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4200"/>
              </a:spcBef>
            </a:pPr>
            <a:r>
              <a:rPr lang="en-US" b="1" dirty="0"/>
              <a:t>Entity-Relationship (ER) modeling in PostgreSQL is a powerful way to design and visualize the structure of the database before the application start building it. </a:t>
            </a:r>
          </a:p>
          <a:p>
            <a:pPr algn="ctr">
              <a:spcBef>
                <a:spcPts val="4200"/>
              </a:spcBef>
            </a:pPr>
            <a:r>
              <a:rPr lang="en-US" b="1" dirty="0"/>
              <a:t>It helps to define entities (tables), their attributes (columns), and relationships (foreign keys) between them.</a:t>
            </a:r>
          </a:p>
        </p:txBody>
      </p:sp>
    </p:spTree>
    <p:extLst>
      <p:ext uri="{BB962C8B-B14F-4D97-AF65-F5344CB8AC3E}">
        <p14:creationId xmlns:p14="http://schemas.microsoft.com/office/powerpoint/2010/main" val="1673423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3586A-FE32-C84C-D593-0BDA2489A028}"/>
              </a:ext>
            </a:extLst>
          </p:cNvPr>
          <p:cNvSpPr txBox="1"/>
          <p:nvPr/>
        </p:nvSpPr>
        <p:spPr>
          <a:xfrm>
            <a:off x="-1" y="0"/>
            <a:ext cx="104526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ER Modelling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1281C-E7FE-0389-7BCD-5E453B9FD6C7}"/>
              </a:ext>
            </a:extLst>
          </p:cNvPr>
          <p:cNvSpPr txBox="1"/>
          <p:nvPr/>
        </p:nvSpPr>
        <p:spPr>
          <a:xfrm>
            <a:off x="102764" y="1446550"/>
            <a:ext cx="11952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ER Modeling?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8C2F0-B326-3908-B842-91818FC7AF1B}"/>
              </a:ext>
            </a:extLst>
          </p:cNvPr>
          <p:cNvSpPr txBox="1"/>
          <p:nvPr/>
        </p:nvSpPr>
        <p:spPr>
          <a:xfrm>
            <a:off x="-1" y="1877437"/>
            <a:ext cx="12054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modeling is a conceptual blueprint of your database. It includes: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Entities</a:t>
            </a:r>
            <a:r>
              <a:rPr lang="en-US" dirty="0"/>
              <a:t>: Represented as tables (e.g., users, orders)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Attributes</a:t>
            </a:r>
            <a:r>
              <a:rPr lang="en-US" dirty="0"/>
              <a:t>: Columns within those tables (e.g., email, </a:t>
            </a:r>
            <a:r>
              <a:rPr lang="en-US" dirty="0" err="1"/>
              <a:t>order_date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Relationships</a:t>
            </a:r>
            <a:r>
              <a:rPr lang="en-US" dirty="0"/>
              <a:t>: Links between entities, often via foreign keys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83945-188C-8F89-516A-2B61C7BD4C65}"/>
              </a:ext>
            </a:extLst>
          </p:cNvPr>
          <p:cNvSpPr txBox="1"/>
          <p:nvPr/>
        </p:nvSpPr>
        <p:spPr>
          <a:xfrm>
            <a:off x="0" y="4047579"/>
            <a:ext cx="119375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Tips for Good ER Modeling in PostgreSQL: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FOREIGN KEY </a:t>
            </a:r>
            <a:r>
              <a:rPr lang="en-US" dirty="0"/>
              <a:t>constraints to enforce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Normalize your data to reduce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UNIQUE</a:t>
            </a:r>
            <a:r>
              <a:rPr lang="en-US" dirty="0"/>
              <a:t>, </a:t>
            </a:r>
            <a:r>
              <a:rPr lang="en-US" b="1" dirty="0"/>
              <a:t>NOT NULL</a:t>
            </a:r>
            <a:r>
              <a:rPr lang="en-US" dirty="0"/>
              <a:t>, and </a:t>
            </a:r>
            <a:r>
              <a:rPr lang="en-US" b="1" dirty="0"/>
              <a:t>CHECK</a:t>
            </a:r>
            <a:r>
              <a:rPr lang="en-US" dirty="0"/>
              <a:t> constraints for data 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using </a:t>
            </a:r>
            <a:r>
              <a:rPr lang="en-US" b="1" dirty="0"/>
              <a:t>ENUM</a:t>
            </a:r>
            <a:r>
              <a:rPr lang="en-US" dirty="0"/>
              <a:t> or lookup tables for controlled vocabularies</a:t>
            </a:r>
          </a:p>
        </p:txBody>
      </p:sp>
    </p:spTree>
    <p:extLst>
      <p:ext uri="{BB962C8B-B14F-4D97-AF65-F5344CB8AC3E}">
        <p14:creationId xmlns:p14="http://schemas.microsoft.com/office/powerpoint/2010/main" val="3875254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5F84BB-8560-9B0F-EEE3-59EEA6A646CF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60B86-7E4F-1BA7-C021-EEE3D2FF0AF2}"/>
              </a:ext>
            </a:extLst>
          </p:cNvPr>
          <p:cNvSpPr txBox="1"/>
          <p:nvPr/>
        </p:nvSpPr>
        <p:spPr>
          <a:xfrm>
            <a:off x="60820" y="846936"/>
            <a:ext cx="10261740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PostgreSQL, a </a:t>
            </a:r>
            <a:r>
              <a:rPr lang="en-US" b="1" dirty="0"/>
              <a:t>role</a:t>
            </a:r>
            <a:r>
              <a:rPr lang="en-US" dirty="0"/>
              <a:t> is a fundamental concept used to manage </a:t>
            </a:r>
            <a:r>
              <a:rPr lang="en-US" b="1" dirty="0"/>
              <a:t>authentication</a:t>
            </a:r>
            <a:r>
              <a:rPr lang="en-US" dirty="0"/>
              <a:t>, </a:t>
            </a:r>
            <a:r>
              <a:rPr lang="en-US" b="1" dirty="0"/>
              <a:t>authorization</a:t>
            </a:r>
            <a:r>
              <a:rPr lang="en-US" dirty="0"/>
              <a:t>, and </a:t>
            </a:r>
            <a:r>
              <a:rPr lang="en-US" b="1" dirty="0"/>
              <a:t>access control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represent either a </a:t>
            </a:r>
            <a:r>
              <a:rPr lang="en-US" b="1" dirty="0"/>
              <a:t>user</a:t>
            </a:r>
            <a:r>
              <a:rPr lang="en-US" dirty="0"/>
              <a:t> or a </a:t>
            </a:r>
            <a:r>
              <a:rPr lang="en-US" b="1" dirty="0"/>
              <a:t>group of users</a:t>
            </a:r>
            <a:r>
              <a:rPr lang="en-US" dirty="0"/>
              <a:t>, depending on how it's configured.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17A93-59DA-D9D2-2C82-5E04254328F3}"/>
              </a:ext>
            </a:extLst>
          </p:cNvPr>
          <p:cNvSpPr txBox="1"/>
          <p:nvPr/>
        </p:nvSpPr>
        <p:spPr>
          <a:xfrm>
            <a:off x="60820" y="1841274"/>
            <a:ext cx="12027715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Key Concepts of PostgreSQL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204D6-4AAE-2E54-0127-95283A430A80}"/>
              </a:ext>
            </a:extLst>
          </p:cNvPr>
          <p:cNvSpPr txBox="1"/>
          <p:nvPr/>
        </p:nvSpPr>
        <p:spPr>
          <a:xfrm>
            <a:off x="60819" y="3067816"/>
            <a:ext cx="12027715" cy="150810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Roles vs. Users</a:t>
            </a:r>
            <a:r>
              <a:rPr lang="en-US" dirty="0"/>
              <a:t>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In PostgreSQL, </a:t>
            </a:r>
            <a:r>
              <a:rPr lang="en-US" b="1" dirty="0"/>
              <a:t>users are just roles with the LOGIN privilege</a:t>
            </a:r>
            <a:r>
              <a:rPr lang="en-US" dirty="0"/>
              <a:t>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We can create a role that acts like a user, or a role that acts like a group to assign permissions collectively.</a:t>
            </a:r>
          </a:p>
        </p:txBody>
      </p:sp>
    </p:spTree>
    <p:extLst>
      <p:ext uri="{BB962C8B-B14F-4D97-AF65-F5344CB8AC3E}">
        <p14:creationId xmlns:p14="http://schemas.microsoft.com/office/powerpoint/2010/main" val="2885204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0108A-43C6-E0FE-E45E-D2DE43734EF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79EA2-D1E7-77D8-A27F-46974BD9CF5D}"/>
              </a:ext>
            </a:extLst>
          </p:cNvPr>
          <p:cNvSpPr txBox="1"/>
          <p:nvPr/>
        </p:nvSpPr>
        <p:spPr>
          <a:xfrm>
            <a:off x="226503" y="1308683"/>
            <a:ext cx="11836866" cy="36933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Privileges a Role Can Have: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LOGIN</a:t>
            </a:r>
            <a:r>
              <a:rPr lang="en-US" dirty="0"/>
              <a:t>: Allows the role to connect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CREATEDB</a:t>
            </a:r>
            <a:r>
              <a:rPr lang="en-US" dirty="0"/>
              <a:t>: Allows the role to create new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CREATEROLE</a:t>
            </a:r>
            <a:r>
              <a:rPr lang="en-US" dirty="0"/>
              <a:t>: Allows the role to create, alter, and drop other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SUPERUSER</a:t>
            </a:r>
            <a:r>
              <a:rPr lang="en-US" dirty="0"/>
              <a:t>: Grants all privileges (use with caution).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INHERIT</a:t>
            </a:r>
            <a:r>
              <a:rPr lang="en-US" dirty="0"/>
              <a:t>: Allows a role to inherit privileges from roles it’s a member of.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REPLICATION</a:t>
            </a:r>
            <a:r>
              <a:rPr lang="en-US" dirty="0"/>
              <a:t>: Allows the role to initiate streaming replication.</a:t>
            </a:r>
          </a:p>
        </p:txBody>
      </p:sp>
    </p:spTree>
    <p:extLst>
      <p:ext uri="{BB962C8B-B14F-4D97-AF65-F5344CB8AC3E}">
        <p14:creationId xmlns:p14="http://schemas.microsoft.com/office/powerpoint/2010/main" val="240183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0BCB5-834D-40C3-93DA-76982AA2941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Introduction of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24DD44-06CE-9B93-8DE2-2A803F772725}"/>
              </a:ext>
            </a:extLst>
          </p:cNvPr>
          <p:cNvSpPr txBox="1"/>
          <p:nvPr/>
        </p:nvSpPr>
        <p:spPr>
          <a:xfrm>
            <a:off x="0" y="1132514"/>
            <a:ext cx="1213048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PostgreSQL?</a:t>
            </a:r>
          </a:p>
          <a:p>
            <a:endParaRPr lang="en-US" b="1" dirty="0"/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Type</a:t>
            </a:r>
            <a:r>
              <a:rPr lang="en-US" dirty="0"/>
              <a:t>: Object-relational database management system (ORDBMS)</a:t>
            </a:r>
          </a:p>
          <a:p>
            <a:pPr marL="285750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What is ORDBMS?</a:t>
            </a:r>
          </a:p>
          <a:p>
            <a:pPr marL="742950" lvl="1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Object-Relational Database Management System (ORDBMS)</a:t>
            </a:r>
            <a:r>
              <a:rPr lang="en-US" dirty="0"/>
              <a:t> is a hybrid database system that blends the features of traditional </a:t>
            </a:r>
            <a:r>
              <a:rPr lang="en-US" b="1" dirty="0"/>
              <a:t>Relational Database Management Systems (RDBMS)</a:t>
            </a:r>
            <a:r>
              <a:rPr lang="en-US" dirty="0"/>
              <a:t> with </a:t>
            </a:r>
            <a:r>
              <a:rPr lang="en-US" b="1" dirty="0"/>
              <a:t>Object-Oriented Programming (OOP)</a:t>
            </a:r>
            <a:r>
              <a:rPr lang="en-US" dirty="0"/>
              <a:t> concepts. </a:t>
            </a:r>
          </a:p>
          <a:p>
            <a:pPr marL="742950" lvl="1" indent="-285750">
              <a:spcBef>
                <a:spcPts val="3000"/>
              </a:spcBef>
              <a:buFont typeface="Arial" panose="020B0604020202020204" pitchFamily="34" charset="0"/>
              <a:buChar char="•"/>
            </a:pPr>
            <a:r>
              <a:rPr lang="en-US" dirty="0"/>
              <a:t>Think of it as the best of both worlds—structured table-based data with the flexibility of objects, classes, and inheritance.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3577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AF27A-7478-80D5-D3BF-A0D8DA157EAB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A2D53-820B-26E8-A318-B9E90BAF0575}"/>
              </a:ext>
            </a:extLst>
          </p:cNvPr>
          <p:cNvSpPr txBox="1"/>
          <p:nvPr/>
        </p:nvSpPr>
        <p:spPr>
          <a:xfrm>
            <a:off x="211821" y="922275"/>
            <a:ext cx="11432098" cy="18928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/*Create New Role*/</a:t>
            </a:r>
          </a:p>
          <a:p>
            <a:pPr>
              <a:spcBef>
                <a:spcPts val="1800"/>
              </a:spcBef>
            </a:pPr>
            <a:r>
              <a:rPr lang="en-US" b="1" dirty="0"/>
              <a:t>Create Role </a:t>
            </a:r>
            <a:r>
              <a:rPr lang="en-US" b="1" dirty="0" err="1"/>
              <a:t>sabnisadmin</a:t>
            </a:r>
            <a:r>
              <a:rPr lang="en-US" b="1" dirty="0"/>
              <a:t> With Login PASSWORD 'P@ssw0rd_';</a:t>
            </a:r>
          </a:p>
          <a:p>
            <a:pPr>
              <a:spcBef>
                <a:spcPts val="1800"/>
              </a:spcBef>
            </a:pPr>
            <a:r>
              <a:rPr lang="en-US" dirty="0"/>
              <a:t>/*Alter the Role for Providing an authorization to create Database*/</a:t>
            </a:r>
          </a:p>
          <a:p>
            <a:pPr>
              <a:spcBef>
                <a:spcPts val="1800"/>
              </a:spcBef>
            </a:pPr>
            <a:r>
              <a:rPr lang="en-US" b="1" dirty="0"/>
              <a:t>Alter role </a:t>
            </a:r>
            <a:r>
              <a:rPr lang="en-US" b="1" dirty="0" err="1"/>
              <a:t>sabnisadmin</a:t>
            </a:r>
            <a:r>
              <a:rPr lang="en-US" b="1" dirty="0"/>
              <a:t> CREATEDB;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CE775-9058-0365-BDB4-A9A5889E2A76}"/>
              </a:ext>
            </a:extLst>
          </p:cNvPr>
          <p:cNvSpPr txBox="1"/>
          <p:nvPr/>
        </p:nvSpPr>
        <p:spPr>
          <a:xfrm>
            <a:off x="118843" y="3027237"/>
            <a:ext cx="115250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it does: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a new role named </a:t>
            </a:r>
            <a:r>
              <a:rPr lang="en-US" dirty="0" err="1"/>
              <a:t>sabnisadmin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Grants it login capability, meaning it can be used to connect to the PostgreSQL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Sets the password for authentication to 'P@ssw0rd_’.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Modifies the </a:t>
            </a:r>
            <a:r>
              <a:rPr lang="en-US" dirty="0" err="1"/>
              <a:t>sabnisadmin</a:t>
            </a:r>
            <a:r>
              <a:rPr lang="en-US" dirty="0"/>
              <a:t>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Grants it the CREATEDB privilege, allowing it to create new databases.</a:t>
            </a:r>
          </a:p>
        </p:txBody>
      </p:sp>
    </p:spTree>
    <p:extLst>
      <p:ext uri="{BB962C8B-B14F-4D97-AF65-F5344CB8AC3E}">
        <p14:creationId xmlns:p14="http://schemas.microsoft.com/office/powerpoint/2010/main" val="2462803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653A6-F17C-C2F2-BCE7-CE884AA5F61A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E9C32-C221-A8D2-257D-6CBB42365CE7}"/>
              </a:ext>
            </a:extLst>
          </p:cNvPr>
          <p:cNvSpPr txBox="1"/>
          <p:nvPr/>
        </p:nvSpPr>
        <p:spPr>
          <a:xfrm>
            <a:off x="151002" y="1199627"/>
            <a:ext cx="11878811" cy="15388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b="1" dirty="0"/>
              <a:t>CREATE ROLE </a:t>
            </a:r>
            <a:r>
              <a:rPr lang="en-US" b="1" dirty="0" err="1"/>
              <a:t>developer_role</a:t>
            </a:r>
            <a:r>
              <a:rPr lang="en-US" b="1" dirty="0"/>
              <a:t> WITH LOGIN CREATEDB CREATEROLE PASSWORD '</a:t>
            </a:r>
            <a:r>
              <a:rPr lang="en-US" b="1" dirty="0" err="1"/>
              <a:t>dev_pass</a:t>
            </a:r>
            <a:r>
              <a:rPr lang="en-US" b="1" dirty="0"/>
              <a:t>';</a:t>
            </a:r>
          </a:p>
          <a:p>
            <a:pPr>
              <a:spcBef>
                <a:spcPts val="2400"/>
              </a:spcBef>
            </a:pPr>
            <a:r>
              <a:rPr lang="en-US" b="1" dirty="0"/>
              <a:t>CREATE USER </a:t>
            </a:r>
            <a:r>
              <a:rPr lang="en-US" b="1" dirty="0" err="1"/>
              <a:t>mahesh</a:t>
            </a:r>
            <a:r>
              <a:rPr lang="en-US" b="1" dirty="0"/>
              <a:t> WITH PASSWORD myP@ssw0rd_';</a:t>
            </a:r>
          </a:p>
          <a:p>
            <a:pPr>
              <a:spcBef>
                <a:spcPts val="2400"/>
              </a:spcBef>
            </a:pPr>
            <a:r>
              <a:rPr lang="en-US" b="1" dirty="0"/>
              <a:t>GRANT </a:t>
            </a:r>
            <a:r>
              <a:rPr lang="en-US" b="1" dirty="0" err="1"/>
              <a:t>developer_role</a:t>
            </a:r>
            <a:r>
              <a:rPr lang="en-US" b="1" dirty="0"/>
              <a:t> TO </a:t>
            </a:r>
            <a:r>
              <a:rPr lang="en-US" b="1" dirty="0" err="1"/>
              <a:t>mahesh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4166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1DFBA-32B9-0B76-05D3-84243FB31E4B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84D32-036C-BAB7-99C0-5BE06B88A4B6}"/>
              </a:ext>
            </a:extLst>
          </p:cNvPr>
          <p:cNvSpPr txBox="1"/>
          <p:nvPr/>
        </p:nvSpPr>
        <p:spPr>
          <a:xfrm>
            <a:off x="134223" y="1079834"/>
            <a:ext cx="3204595" cy="246221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1400" dirty="0"/>
          </a:p>
          <a:p>
            <a:r>
              <a:rPr lang="en-US" sz="1400" dirty="0"/>
              <a:t>CREATE DATABASE </a:t>
            </a:r>
            <a:r>
              <a:rPr lang="en-US" sz="1400" dirty="0" err="1"/>
              <a:t>companydb</a:t>
            </a:r>
            <a:endParaRPr lang="en-US" sz="1400" dirty="0"/>
          </a:p>
          <a:p>
            <a:r>
              <a:rPr lang="en-US" sz="1400" dirty="0"/>
              <a:t>    WITH</a:t>
            </a:r>
          </a:p>
          <a:p>
            <a:r>
              <a:rPr lang="en-US" sz="1400" dirty="0"/>
              <a:t>    OWNER = </a:t>
            </a:r>
            <a:r>
              <a:rPr lang="en-US" sz="1400" dirty="0" err="1"/>
              <a:t>appadmin</a:t>
            </a:r>
            <a:endParaRPr lang="en-US" sz="1400" dirty="0"/>
          </a:p>
          <a:p>
            <a:r>
              <a:rPr lang="en-US" sz="1400" dirty="0"/>
              <a:t>    TEMPLATE = </a:t>
            </a:r>
            <a:r>
              <a:rPr lang="en-US" sz="1400" dirty="0" err="1"/>
              <a:t>postgres</a:t>
            </a:r>
            <a:endParaRPr lang="en-US" sz="1400" dirty="0"/>
          </a:p>
          <a:p>
            <a:r>
              <a:rPr lang="en-US" sz="1400" dirty="0"/>
              <a:t>    ENCODING = 'UTF8'</a:t>
            </a:r>
          </a:p>
          <a:p>
            <a:r>
              <a:rPr lang="en-US" sz="1400" dirty="0"/>
              <a:t>    STRATEGY = '</a:t>
            </a:r>
            <a:r>
              <a:rPr lang="en-US" sz="1400" dirty="0" err="1"/>
              <a:t>file_copy</a:t>
            </a:r>
            <a:r>
              <a:rPr lang="en-US" sz="1400" dirty="0"/>
              <a:t>'</a:t>
            </a:r>
          </a:p>
          <a:p>
            <a:r>
              <a:rPr lang="en-US" sz="1400" dirty="0"/>
              <a:t>    LOCALE_PROVIDER = '</a:t>
            </a:r>
            <a:r>
              <a:rPr lang="en-US" sz="1400" dirty="0" err="1"/>
              <a:t>libc</a:t>
            </a:r>
            <a:r>
              <a:rPr lang="en-US" sz="1400" dirty="0"/>
              <a:t>'</a:t>
            </a:r>
          </a:p>
          <a:p>
            <a:r>
              <a:rPr lang="en-US" sz="1400" dirty="0"/>
              <a:t>    TABLESPACE = </a:t>
            </a:r>
            <a:r>
              <a:rPr lang="en-US" sz="1400" dirty="0" err="1"/>
              <a:t>pg_default</a:t>
            </a:r>
            <a:endParaRPr lang="en-US" sz="1400" dirty="0"/>
          </a:p>
          <a:p>
            <a:r>
              <a:rPr lang="en-US" sz="1400" dirty="0"/>
              <a:t>    CONNECTION LIMIT = -1</a:t>
            </a:r>
          </a:p>
          <a:p>
            <a:r>
              <a:rPr lang="en-US" sz="1400" dirty="0"/>
              <a:t>    IS_TEMPLATE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7FCDF-EEC2-03D7-C519-C6192939234D}"/>
              </a:ext>
            </a:extLst>
          </p:cNvPr>
          <p:cNvSpPr txBox="1"/>
          <p:nvPr/>
        </p:nvSpPr>
        <p:spPr>
          <a:xfrm>
            <a:off x="3506598" y="814589"/>
            <a:ext cx="4754460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OWNER = </a:t>
            </a:r>
            <a:r>
              <a:rPr lang="en-US" dirty="0" err="1"/>
              <a:t>appadmin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Assigns ownership of the database to the role </a:t>
            </a:r>
            <a:r>
              <a:rPr lang="en-US" sz="1200" dirty="0" err="1"/>
              <a:t>appadmin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This user will have full privileges on the database.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3AD06-5167-5B03-73E1-B0C17FC84674}"/>
              </a:ext>
            </a:extLst>
          </p:cNvPr>
          <p:cNvSpPr txBox="1"/>
          <p:nvPr/>
        </p:nvSpPr>
        <p:spPr>
          <a:xfrm>
            <a:off x="5963175" y="1598401"/>
            <a:ext cx="6094602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TEMPLATE = </a:t>
            </a:r>
            <a:r>
              <a:rPr lang="en-US" dirty="0" err="1"/>
              <a:t>postgres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Uses the </a:t>
            </a:r>
            <a:r>
              <a:rPr lang="en-US" sz="1200" dirty="0" err="1"/>
              <a:t>postgres</a:t>
            </a:r>
            <a:r>
              <a:rPr lang="en-US" sz="1200" dirty="0"/>
              <a:t> database as a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All schema, data, and settings from </a:t>
            </a:r>
            <a:r>
              <a:rPr lang="en-US" sz="1200" dirty="0" err="1"/>
              <a:t>postgres</a:t>
            </a:r>
            <a:r>
              <a:rPr lang="en-US" sz="1200" dirty="0"/>
              <a:t> are copied into </a:t>
            </a:r>
            <a:r>
              <a:rPr lang="en-US" sz="1200" dirty="0" err="1"/>
              <a:t>companydb</a:t>
            </a:r>
            <a:r>
              <a:rPr lang="en-US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BAB9B-8AB6-AB3E-AF9D-10BB6974806E}"/>
              </a:ext>
            </a:extLst>
          </p:cNvPr>
          <p:cNvSpPr txBox="1"/>
          <p:nvPr/>
        </p:nvSpPr>
        <p:spPr>
          <a:xfrm>
            <a:off x="176167" y="3660184"/>
            <a:ext cx="4924339" cy="707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ENCODING = 'UTF8'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Sets the character encoding to UTF-8.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Ensures support for international characters and multilingual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0915B-4932-7717-6C05-B3656AD89448}"/>
              </a:ext>
            </a:extLst>
          </p:cNvPr>
          <p:cNvSpPr txBox="1"/>
          <p:nvPr/>
        </p:nvSpPr>
        <p:spPr>
          <a:xfrm>
            <a:off x="5963176" y="2533862"/>
            <a:ext cx="6094602" cy="87716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STRATEGY = '</a:t>
            </a:r>
            <a:r>
              <a:rPr lang="en-US" dirty="0" err="1"/>
              <a:t>file_copy</a:t>
            </a:r>
            <a:r>
              <a:rPr lang="en-US" dirty="0"/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Specifies how the database is cloned from the template.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'</a:t>
            </a:r>
            <a:r>
              <a:rPr lang="en-US" sz="1100" dirty="0" err="1"/>
              <a:t>file_copy</a:t>
            </a:r>
            <a:r>
              <a:rPr lang="en-US" sz="1100" dirty="0"/>
              <a:t>' is faster and lower-level than '</a:t>
            </a:r>
            <a:r>
              <a:rPr lang="en-US" sz="1100" dirty="0" err="1"/>
              <a:t>wal_log</a:t>
            </a:r>
            <a:r>
              <a:rPr lang="en-US" sz="1100" dirty="0"/>
              <a:t>', but requires the database to be offline during creation.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3638D-C50E-AAE0-8907-3D715E24C8BD}"/>
              </a:ext>
            </a:extLst>
          </p:cNvPr>
          <p:cNvSpPr txBox="1"/>
          <p:nvPr/>
        </p:nvSpPr>
        <p:spPr>
          <a:xfrm>
            <a:off x="5377341" y="3660184"/>
            <a:ext cx="6094602" cy="81560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LOCALE_PROVIDER = '</a:t>
            </a:r>
            <a:r>
              <a:rPr lang="en-US" dirty="0" err="1"/>
              <a:t>libc</a:t>
            </a:r>
            <a:r>
              <a:rPr lang="en-US" dirty="0"/>
              <a:t>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Determines how locale (e.g., collation, sorting) is handled.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'</a:t>
            </a:r>
            <a:r>
              <a:rPr lang="en-US" sz="1100" dirty="0" err="1"/>
              <a:t>libc</a:t>
            </a:r>
            <a:r>
              <a:rPr lang="en-US" sz="1100" dirty="0"/>
              <a:t>' uses the system's C library for locale settings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B4C48E-E8F1-E070-C4D3-155D278EC54F}"/>
              </a:ext>
            </a:extLst>
          </p:cNvPr>
          <p:cNvSpPr txBox="1"/>
          <p:nvPr/>
        </p:nvSpPr>
        <p:spPr>
          <a:xfrm>
            <a:off x="169829" y="4520935"/>
            <a:ext cx="6094602" cy="707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TABLESPACE = </a:t>
            </a:r>
            <a:r>
              <a:rPr lang="en-US" dirty="0" err="1"/>
              <a:t>pg_default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Specifies the default tablespace where the database's data will be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 err="1"/>
              <a:t>pg_default</a:t>
            </a:r>
            <a:r>
              <a:rPr lang="en-US" sz="1050" dirty="0"/>
              <a:t> is the standard location unless custom tablespaces are defined.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C2BC3E-8B88-AA77-141F-8B0FAB4F7A38}"/>
              </a:ext>
            </a:extLst>
          </p:cNvPr>
          <p:cNvSpPr txBox="1"/>
          <p:nvPr/>
        </p:nvSpPr>
        <p:spPr>
          <a:xfrm>
            <a:off x="6402898" y="4520935"/>
            <a:ext cx="5069045" cy="7078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CONNECTION LIMIT =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Allows unlimited concurrent connections to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You can set a positive number to restrict access.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60E8F6-0FB3-2150-2E95-2816F3D5A702}"/>
              </a:ext>
            </a:extLst>
          </p:cNvPr>
          <p:cNvSpPr txBox="1"/>
          <p:nvPr/>
        </p:nvSpPr>
        <p:spPr>
          <a:xfrm>
            <a:off x="1736520" y="5443246"/>
            <a:ext cx="8789566" cy="738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IS_TEMPLATE =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Indicates that this database cannot be used as a template for creating other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set to True, other databases could be cloned from it.</a:t>
            </a:r>
          </a:p>
        </p:txBody>
      </p:sp>
    </p:spTree>
    <p:extLst>
      <p:ext uri="{BB962C8B-B14F-4D97-AF65-F5344CB8AC3E}">
        <p14:creationId xmlns:p14="http://schemas.microsoft.com/office/powerpoint/2010/main" val="2849245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C3B1D8-8EC2-FDC3-5637-060113A8FA1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B2D313-99AA-D042-7F53-0DE4DD8CC6DB}"/>
              </a:ext>
            </a:extLst>
          </p:cNvPr>
          <p:cNvSpPr txBox="1"/>
          <p:nvPr/>
        </p:nvSpPr>
        <p:spPr>
          <a:xfrm>
            <a:off x="0" y="769441"/>
            <a:ext cx="103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Create and Alter Table Commands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5A417-5AEF-6F4C-E2BF-30761BFBEBF0}"/>
              </a:ext>
            </a:extLst>
          </p:cNvPr>
          <p:cNvSpPr txBox="1"/>
          <p:nvPr/>
        </p:nvSpPr>
        <p:spPr>
          <a:xfrm>
            <a:off x="75501" y="1538881"/>
            <a:ext cx="11945923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 Create Table</a:t>
            </a:r>
          </a:p>
          <a:p>
            <a:r>
              <a:rPr lang="en-US" b="1" dirty="0"/>
              <a:t>Create table Department(</a:t>
            </a:r>
          </a:p>
          <a:p>
            <a:r>
              <a:rPr lang="en-US" b="1" dirty="0"/>
              <a:t> </a:t>
            </a:r>
            <a:r>
              <a:rPr lang="en-US" b="1" dirty="0" err="1"/>
              <a:t>DeptNo</a:t>
            </a:r>
            <a:r>
              <a:rPr lang="en-US" b="1" dirty="0"/>
              <a:t> </a:t>
            </a:r>
            <a:r>
              <a:rPr lang="en-US" b="1" dirty="0" err="1"/>
              <a:t>smallint</a:t>
            </a:r>
            <a:r>
              <a:rPr lang="en-US" b="1" dirty="0"/>
              <a:t> Not Null,</a:t>
            </a:r>
          </a:p>
          <a:p>
            <a:r>
              <a:rPr lang="en-US" b="1" dirty="0"/>
              <a:t> </a:t>
            </a:r>
            <a:r>
              <a:rPr lang="en-US" b="1" dirty="0" err="1"/>
              <a:t>DeptName</a:t>
            </a:r>
            <a:r>
              <a:rPr lang="en-US" b="1" dirty="0"/>
              <a:t> varchar(100) Not Null,</a:t>
            </a:r>
          </a:p>
          <a:p>
            <a:r>
              <a:rPr lang="en-US" b="1" dirty="0"/>
              <a:t> Location varchar(100) Not Null,</a:t>
            </a:r>
          </a:p>
          <a:p>
            <a:r>
              <a:rPr lang="en-US" b="1" dirty="0"/>
              <a:t> Primary Key (</a:t>
            </a:r>
            <a:r>
              <a:rPr lang="en-US" b="1" dirty="0" err="1"/>
              <a:t>DeptNo</a:t>
            </a:r>
            <a:r>
              <a:rPr lang="en-US" b="1" dirty="0"/>
              <a:t>) 	</a:t>
            </a:r>
          </a:p>
          <a:p>
            <a:r>
              <a:rPr lang="en-US" b="1" dirty="0"/>
              <a:t>);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-- Alter a table by adding a new column in it</a:t>
            </a:r>
          </a:p>
          <a:p>
            <a:pPr>
              <a:spcBef>
                <a:spcPts val="600"/>
              </a:spcBef>
            </a:pPr>
            <a:r>
              <a:rPr lang="en-US" b="1" dirty="0"/>
              <a:t>Alter table Department Add Column Capacity integer Not Null;</a:t>
            </a:r>
          </a:p>
          <a:p>
            <a:pPr>
              <a:spcBef>
                <a:spcPts val="600"/>
              </a:spcBef>
            </a:pPr>
            <a:r>
              <a:rPr lang="en-US" dirty="0"/>
              <a:t>-- Alter a Data Type of the </a:t>
            </a:r>
            <a:r>
              <a:rPr lang="en-US" dirty="0" err="1"/>
              <a:t>DeptNo</a:t>
            </a:r>
            <a:r>
              <a:rPr lang="en-US" dirty="0"/>
              <a:t> from </a:t>
            </a:r>
            <a:r>
              <a:rPr lang="en-US" dirty="0" err="1"/>
              <a:t>smallint</a:t>
            </a:r>
            <a:r>
              <a:rPr lang="en-US" dirty="0"/>
              <a:t> to integer</a:t>
            </a:r>
          </a:p>
          <a:p>
            <a:pPr>
              <a:spcBef>
                <a:spcPts val="600"/>
              </a:spcBef>
            </a:pPr>
            <a:r>
              <a:rPr lang="en-US" b="1" dirty="0"/>
              <a:t>Alter Table Department Alter Column </a:t>
            </a:r>
            <a:r>
              <a:rPr lang="en-US" b="1" dirty="0" err="1"/>
              <a:t>DeptNo</a:t>
            </a:r>
            <a:r>
              <a:rPr lang="en-US" b="1" dirty="0"/>
              <a:t> Type integer;</a:t>
            </a:r>
          </a:p>
          <a:p>
            <a:pPr>
              <a:spcBef>
                <a:spcPts val="600"/>
              </a:spcBef>
            </a:pPr>
            <a:r>
              <a:rPr lang="en-US" dirty="0"/>
              <a:t>-- Alter Department table and make </a:t>
            </a:r>
            <a:r>
              <a:rPr lang="en-US" dirty="0" err="1"/>
              <a:t>DeptName</a:t>
            </a:r>
            <a:r>
              <a:rPr lang="en-US" dirty="0"/>
              <a:t> as Unique Key</a:t>
            </a:r>
          </a:p>
          <a:p>
            <a:pPr>
              <a:spcBef>
                <a:spcPts val="600"/>
              </a:spcBef>
            </a:pPr>
            <a:r>
              <a:rPr lang="en-US" b="1" dirty="0"/>
              <a:t>Alter table Department Add Constraint </a:t>
            </a:r>
            <a:r>
              <a:rPr lang="en-US" b="1" dirty="0" err="1"/>
              <a:t>DeptNameUniqueConstraint</a:t>
            </a:r>
            <a:r>
              <a:rPr lang="en-US" b="1" dirty="0"/>
              <a:t> </a:t>
            </a:r>
          </a:p>
          <a:p>
            <a:pPr>
              <a:spcBef>
                <a:spcPts val="600"/>
              </a:spcBef>
            </a:pPr>
            <a:r>
              <a:rPr lang="en-US" b="1" dirty="0"/>
              <a:t>Unique(</a:t>
            </a:r>
            <a:r>
              <a:rPr lang="en-US" b="1" dirty="0" err="1"/>
              <a:t>DeptName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34305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60C54B-BAEA-4B36-8B49-C07612F04BCE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82BF4-DA45-54BB-48A1-BC2E6B6C1DA3}"/>
              </a:ext>
            </a:extLst>
          </p:cNvPr>
          <p:cNvSpPr txBox="1"/>
          <p:nvPr/>
        </p:nvSpPr>
        <p:spPr>
          <a:xfrm>
            <a:off x="77598" y="1674674"/>
            <a:ext cx="3974284" cy="175432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Create table Department(</a:t>
            </a:r>
          </a:p>
          <a:p>
            <a:r>
              <a:rPr lang="en-US" b="1" dirty="0"/>
              <a:t> </a:t>
            </a:r>
            <a:r>
              <a:rPr lang="en-US" b="1" dirty="0" err="1"/>
              <a:t>DeptNo</a:t>
            </a:r>
            <a:r>
              <a:rPr lang="en-US" b="1" dirty="0"/>
              <a:t> </a:t>
            </a:r>
            <a:r>
              <a:rPr lang="en-US" b="1" dirty="0" err="1"/>
              <a:t>smallint</a:t>
            </a:r>
            <a:r>
              <a:rPr lang="en-US" b="1" dirty="0"/>
              <a:t> Not Null,</a:t>
            </a:r>
          </a:p>
          <a:p>
            <a:r>
              <a:rPr lang="en-US" b="1" dirty="0"/>
              <a:t> </a:t>
            </a:r>
            <a:r>
              <a:rPr lang="en-US" b="1" dirty="0" err="1"/>
              <a:t>DeptName</a:t>
            </a:r>
            <a:r>
              <a:rPr lang="en-US" b="1" dirty="0"/>
              <a:t> varchar(100) Not Null,</a:t>
            </a:r>
          </a:p>
          <a:p>
            <a:r>
              <a:rPr lang="en-US" b="1" dirty="0"/>
              <a:t> Location varchar(100) Not Null,</a:t>
            </a:r>
          </a:p>
          <a:p>
            <a:r>
              <a:rPr lang="en-US" b="1" dirty="0"/>
              <a:t> Primary Key (</a:t>
            </a:r>
            <a:r>
              <a:rPr lang="en-US" b="1" dirty="0" err="1"/>
              <a:t>DeptNo</a:t>
            </a:r>
            <a:r>
              <a:rPr lang="en-US" b="1" dirty="0"/>
              <a:t>) 	</a:t>
            </a:r>
          </a:p>
          <a:p>
            <a:r>
              <a:rPr lang="en-US" b="1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E7C3B-7D53-D9F5-9E8A-FC72030C24B4}"/>
              </a:ext>
            </a:extLst>
          </p:cNvPr>
          <p:cNvSpPr txBox="1"/>
          <p:nvPr/>
        </p:nvSpPr>
        <p:spPr>
          <a:xfrm>
            <a:off x="6019800" y="3252073"/>
            <a:ext cx="6094602" cy="3416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CREATE TABLE Employee (</a:t>
            </a:r>
          </a:p>
          <a:p>
            <a:r>
              <a:rPr lang="en-US" b="1" dirty="0"/>
              <a:t>    </a:t>
            </a:r>
            <a:r>
              <a:rPr lang="en-US" b="1" dirty="0" err="1"/>
              <a:t>EmpNo</a:t>
            </a:r>
            <a:r>
              <a:rPr lang="en-US" b="1" dirty="0"/>
              <a:t>       SERIAL PRIMARY KEY,</a:t>
            </a:r>
          </a:p>
          <a:p>
            <a:r>
              <a:rPr lang="en-US" b="1" dirty="0"/>
              <a:t>    </a:t>
            </a:r>
            <a:r>
              <a:rPr lang="en-US" b="1" dirty="0" err="1"/>
              <a:t>EmpName</a:t>
            </a:r>
            <a:r>
              <a:rPr lang="en-US" b="1" dirty="0"/>
              <a:t>     VARCHAR(100) NOT NULL,</a:t>
            </a:r>
          </a:p>
          <a:p>
            <a:r>
              <a:rPr lang="en-US" b="1" dirty="0"/>
              <a:t>    Designation VARCHAR(50),</a:t>
            </a:r>
          </a:p>
          <a:p>
            <a:r>
              <a:rPr lang="en-US" b="1" dirty="0"/>
              <a:t>    Salary      NUMERIC(10, 2),</a:t>
            </a:r>
          </a:p>
          <a:p>
            <a:r>
              <a:rPr lang="en-US" b="1" dirty="0"/>
              <a:t>    </a:t>
            </a:r>
            <a:r>
              <a:rPr lang="en-US" b="1" dirty="0" err="1"/>
              <a:t>DeptNo</a:t>
            </a:r>
            <a:r>
              <a:rPr lang="en-US" b="1" dirty="0"/>
              <a:t>      INTEGER REFERENCES Department(</a:t>
            </a:r>
            <a:r>
              <a:rPr lang="en-US" b="1" dirty="0" err="1"/>
              <a:t>DeptNo</a:t>
            </a:r>
            <a:r>
              <a:rPr lang="en-US" b="1" dirty="0"/>
              <a:t>) ON DELETE SET NULL,</a:t>
            </a:r>
          </a:p>
          <a:p>
            <a:r>
              <a:rPr lang="en-US" b="1" dirty="0"/>
              <a:t>    -- Foreign key to Department table</a:t>
            </a:r>
          </a:p>
          <a:p>
            <a:r>
              <a:rPr lang="en-US" b="1" dirty="0"/>
              <a:t>    CONSTRAINT </a:t>
            </a:r>
            <a:r>
              <a:rPr lang="en-US" b="1" dirty="0" err="1"/>
              <a:t>fk_department</a:t>
            </a:r>
            <a:r>
              <a:rPr lang="en-US" b="1" dirty="0"/>
              <a:t> FOREIGN KEY (</a:t>
            </a:r>
            <a:r>
              <a:rPr lang="en-US" b="1" dirty="0" err="1"/>
              <a:t>DeptNo</a:t>
            </a:r>
            <a:r>
              <a:rPr lang="en-US" b="1" dirty="0"/>
              <a:t>)</a:t>
            </a:r>
          </a:p>
          <a:p>
            <a:r>
              <a:rPr lang="en-US" b="1" dirty="0"/>
              <a:t>        REFERENCES Department(</a:t>
            </a:r>
            <a:r>
              <a:rPr lang="en-US" b="1" dirty="0" err="1"/>
              <a:t>DeptNo</a:t>
            </a:r>
            <a:r>
              <a:rPr lang="en-US" b="1" dirty="0"/>
              <a:t>)</a:t>
            </a:r>
          </a:p>
          <a:p>
            <a:r>
              <a:rPr lang="en-US" b="1" dirty="0"/>
              <a:t>        ON DELETE SET NULL</a:t>
            </a:r>
          </a:p>
          <a:p>
            <a:r>
              <a:rPr lang="en-US" b="1" dirty="0"/>
              <a:t>);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1100A4A-E9A8-C5BC-B441-406DC418FA4F}"/>
              </a:ext>
            </a:extLst>
          </p:cNvPr>
          <p:cNvCxnSpPr>
            <a:stCxn id="4" idx="3"/>
            <a:endCxn id="8" idx="0"/>
          </p:cNvCxnSpPr>
          <p:nvPr/>
        </p:nvCxnSpPr>
        <p:spPr>
          <a:xfrm>
            <a:off x="4051882" y="2551837"/>
            <a:ext cx="5015219" cy="70023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5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CE215-0624-99EC-F9A7-DE48A97527F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81DF0-2542-AFC9-58BC-90D3ABED38C9}"/>
              </a:ext>
            </a:extLst>
          </p:cNvPr>
          <p:cNvSpPr txBox="1"/>
          <p:nvPr/>
        </p:nvSpPr>
        <p:spPr>
          <a:xfrm>
            <a:off x="0" y="769441"/>
            <a:ext cx="1032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Working with the classic Queries: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222C1-AD2F-3396-EB48-6F488837DA4D}"/>
              </a:ext>
            </a:extLst>
          </p:cNvPr>
          <p:cNvSpPr txBox="1"/>
          <p:nvPr/>
        </p:nvSpPr>
        <p:spPr>
          <a:xfrm>
            <a:off x="33556" y="1368618"/>
            <a:ext cx="1210531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AND Condition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</a:t>
            </a:r>
          </a:p>
          <a:p>
            <a:r>
              <a:rPr lang="en-US" b="1" dirty="0"/>
              <a:t>		From Employee </a:t>
            </a:r>
          </a:p>
          <a:p>
            <a:r>
              <a:rPr lang="en-US" b="1" dirty="0"/>
              <a:t>Where Salary &gt;= 100000 AND Salary &lt;= 500000;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B327-926E-F086-44F5-7EDF19C5E001}"/>
              </a:ext>
            </a:extLst>
          </p:cNvPr>
          <p:cNvSpPr txBox="1"/>
          <p:nvPr/>
        </p:nvSpPr>
        <p:spPr>
          <a:xfrm>
            <a:off x="9787" y="3028073"/>
            <a:ext cx="1213747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2. Using OR Condition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DeptNo</a:t>
            </a:r>
            <a:r>
              <a:rPr lang="en-US" b="1" dirty="0"/>
              <a:t>=10 OR </a:t>
            </a:r>
            <a:r>
              <a:rPr lang="en-US" b="1" dirty="0" err="1"/>
              <a:t>DeptNo</a:t>
            </a:r>
            <a:r>
              <a:rPr lang="en-US" b="1" dirty="0"/>
              <a:t>=50;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57464-C8FF-17EE-401D-791B2B256C46}"/>
              </a:ext>
            </a:extLst>
          </p:cNvPr>
          <p:cNvSpPr txBox="1"/>
          <p:nvPr/>
        </p:nvSpPr>
        <p:spPr>
          <a:xfrm>
            <a:off x="9787" y="4693046"/>
            <a:ext cx="1209552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3. Using NOT Operator, Print all Employees except from </a:t>
            </a:r>
            <a:r>
              <a:rPr lang="en-US" dirty="0" err="1"/>
              <a:t>DeptNo</a:t>
            </a:r>
            <a:r>
              <a:rPr lang="en-US" dirty="0"/>
              <a:t>=10 The 'in' operator 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DeptNo</a:t>
            </a:r>
            <a:r>
              <a:rPr lang="en-US" b="1" dirty="0"/>
              <a:t> Not in (10);</a:t>
            </a:r>
          </a:p>
        </p:txBody>
      </p:sp>
    </p:spTree>
    <p:extLst>
      <p:ext uri="{BB962C8B-B14F-4D97-AF65-F5344CB8AC3E}">
        <p14:creationId xmlns:p14="http://schemas.microsoft.com/office/powerpoint/2010/main" val="589351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9F15F-B6E8-32C8-8A73-90ED9ED02B0D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B04BC-E525-D574-1E52-EF3E37AB4D1D}"/>
              </a:ext>
            </a:extLst>
          </p:cNvPr>
          <p:cNvSpPr txBox="1"/>
          <p:nvPr/>
        </p:nvSpPr>
        <p:spPr>
          <a:xfrm>
            <a:off x="0" y="769441"/>
            <a:ext cx="1032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Working with the classic Queries: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195FB-D584-8D3B-5BBD-8CEB191C3C48}"/>
              </a:ext>
            </a:extLst>
          </p:cNvPr>
          <p:cNvSpPr txBox="1"/>
          <p:nvPr/>
        </p:nvSpPr>
        <p:spPr>
          <a:xfrm>
            <a:off x="60820" y="1387945"/>
            <a:ext cx="1204449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4. Print Employees from </a:t>
            </a:r>
            <a:r>
              <a:rPr lang="en-US" dirty="0" err="1"/>
              <a:t>DeptNo</a:t>
            </a:r>
            <a:r>
              <a:rPr lang="en-US" dirty="0"/>
              <a:t> 20, 30 and 40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DeptNo</a:t>
            </a:r>
            <a:r>
              <a:rPr lang="en-US" b="1" dirty="0"/>
              <a:t>  in (20,30,40);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42703-8351-83BB-A3A2-2B473C3850F0}"/>
              </a:ext>
            </a:extLst>
          </p:cNvPr>
          <p:cNvSpPr txBox="1"/>
          <p:nvPr/>
        </p:nvSpPr>
        <p:spPr>
          <a:xfrm>
            <a:off x="73753" y="3000729"/>
            <a:ext cx="12044494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5. The Between operator Read data under specific </a:t>
            </a:r>
            <a:r>
              <a:rPr lang="en-US" dirty="0" err="1"/>
              <a:t>tange</a:t>
            </a:r>
            <a:r>
              <a:rPr lang="en-US" dirty="0"/>
              <a:t> of values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</a:t>
            </a:r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Salary  Between 100000 AND 500000</a:t>
            </a:r>
            <a:r>
              <a:rPr lang="en-US" dirty="0"/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4E5CD-0B21-2994-EFD7-249C9DC1F6EE}"/>
              </a:ext>
            </a:extLst>
          </p:cNvPr>
          <p:cNvSpPr txBox="1"/>
          <p:nvPr/>
        </p:nvSpPr>
        <p:spPr>
          <a:xfrm>
            <a:off x="60820" y="4613513"/>
            <a:ext cx="1204449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6. Using Patterns  Internally they uses String Based Expressions to </a:t>
            </a:r>
            <a:r>
              <a:rPr lang="en-US" dirty="0" err="1"/>
              <a:t>cpare</a:t>
            </a:r>
            <a:r>
              <a:rPr lang="en-US" dirty="0"/>
              <a:t> the value of </a:t>
            </a:r>
            <a:r>
              <a:rPr lang="en-US" dirty="0" err="1"/>
              <a:t>specifc</a:t>
            </a:r>
            <a:r>
              <a:rPr lang="en-US" dirty="0"/>
              <a:t> column in all rows to extract row from the  table Print All </a:t>
            </a:r>
            <a:r>
              <a:rPr lang="en-US" dirty="0" err="1"/>
              <a:t>EMployees</a:t>
            </a:r>
            <a:r>
              <a:rPr lang="en-US" dirty="0"/>
              <a:t> having </a:t>
            </a:r>
            <a:r>
              <a:rPr lang="en-US" dirty="0" err="1"/>
              <a:t>EmpName</a:t>
            </a:r>
            <a:r>
              <a:rPr lang="en-US" dirty="0"/>
              <a:t> starts with 'V'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</a:t>
            </a:r>
            <a:r>
              <a:rPr lang="en-US" b="1" dirty="0" err="1"/>
              <a:t>EmpName</a:t>
            </a:r>
            <a:r>
              <a:rPr lang="en-US" b="1" dirty="0"/>
              <a:t> Like 'V%';</a:t>
            </a:r>
          </a:p>
        </p:txBody>
      </p:sp>
    </p:spTree>
    <p:extLst>
      <p:ext uri="{BB962C8B-B14F-4D97-AF65-F5344CB8AC3E}">
        <p14:creationId xmlns:p14="http://schemas.microsoft.com/office/powerpoint/2010/main" val="145616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CB10F-1E7A-DA77-14E5-5F35446BFFF4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AEED7-7C70-1CB7-DD3F-3D08E8C0BD09}"/>
              </a:ext>
            </a:extLst>
          </p:cNvPr>
          <p:cNvSpPr txBox="1"/>
          <p:nvPr/>
        </p:nvSpPr>
        <p:spPr>
          <a:xfrm>
            <a:off x="0" y="769441"/>
            <a:ext cx="1032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Working with the classic Queries: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952E-1AC4-3D44-0ED1-65C4F2EFADC1}"/>
              </a:ext>
            </a:extLst>
          </p:cNvPr>
          <p:cNvSpPr txBox="1"/>
          <p:nvPr/>
        </p:nvSpPr>
        <p:spPr>
          <a:xfrm>
            <a:off x="0" y="1308169"/>
            <a:ext cx="121920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Printing Employees those have '</a:t>
            </a:r>
            <a:r>
              <a:rPr lang="en-US" dirty="0" err="1"/>
              <a:t>im</a:t>
            </a:r>
            <a:r>
              <a:rPr lang="en-US" dirty="0"/>
              <a:t>' anywhere in </a:t>
            </a:r>
            <a:r>
              <a:rPr lang="en-US" dirty="0" err="1"/>
              <a:t>EmpName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</a:t>
            </a:r>
            <a:r>
              <a:rPr lang="en-US" b="1" dirty="0" err="1"/>
              <a:t>EmpName</a:t>
            </a:r>
            <a:r>
              <a:rPr lang="en-US" b="1" dirty="0"/>
              <a:t> Like '%</a:t>
            </a:r>
            <a:r>
              <a:rPr lang="en-US" b="1" dirty="0" err="1"/>
              <a:t>im</a:t>
            </a:r>
            <a:r>
              <a:rPr lang="en-US" b="1" dirty="0"/>
              <a:t>%';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DF1BB-A230-EC52-4D05-4007C083E6A7}"/>
              </a:ext>
            </a:extLst>
          </p:cNvPr>
          <p:cNvSpPr txBox="1"/>
          <p:nvPr/>
        </p:nvSpPr>
        <p:spPr>
          <a:xfrm>
            <a:off x="0" y="2924115"/>
            <a:ext cx="121920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7. Print all Employees having salary as _00 on second and third Position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</a:t>
            </a:r>
            <a:r>
              <a:rPr lang="en-US" b="1" dirty="0" err="1"/>
              <a:t>EmpName</a:t>
            </a:r>
            <a:r>
              <a:rPr lang="en-US" b="1" dirty="0"/>
              <a:t> Like '_ah%';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6894D-AF09-C3F4-4975-CF83DDDDB24D}"/>
              </a:ext>
            </a:extLst>
          </p:cNvPr>
          <p:cNvSpPr txBox="1"/>
          <p:nvPr/>
        </p:nvSpPr>
        <p:spPr>
          <a:xfrm>
            <a:off x="0" y="4672668"/>
            <a:ext cx="121920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8. Position (Parsing the Salary as text to read its column values)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Salary::text Like '_00%';</a:t>
            </a:r>
          </a:p>
        </p:txBody>
      </p:sp>
    </p:spTree>
    <p:extLst>
      <p:ext uri="{BB962C8B-B14F-4D97-AF65-F5344CB8AC3E}">
        <p14:creationId xmlns:p14="http://schemas.microsoft.com/office/powerpoint/2010/main" val="2149334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6E5D98-D4F9-2910-80B4-654A8A6A5EDD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C803D-79B0-447D-6392-18047862C519}"/>
              </a:ext>
            </a:extLst>
          </p:cNvPr>
          <p:cNvSpPr txBox="1"/>
          <p:nvPr/>
        </p:nvSpPr>
        <p:spPr>
          <a:xfrm>
            <a:off x="0" y="769441"/>
            <a:ext cx="1032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Working with the classic Queries: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0C339-427B-1979-7FDC-F15BD72DAEF2}"/>
              </a:ext>
            </a:extLst>
          </p:cNvPr>
          <p:cNvSpPr txBox="1"/>
          <p:nvPr/>
        </p:nvSpPr>
        <p:spPr>
          <a:xfrm>
            <a:off x="0" y="1144826"/>
            <a:ext cx="12192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9. 5 Digits salary values starts with 2 and </a:t>
            </a:r>
            <a:r>
              <a:rPr lang="en-US" dirty="0" err="1"/>
              <a:t>esnds</a:t>
            </a:r>
            <a:r>
              <a:rPr lang="en-US" dirty="0"/>
              <a:t> with 3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DeptNo</a:t>
            </a:r>
            <a:endParaRPr lang="en-US" b="1" dirty="0"/>
          </a:p>
          <a:p>
            <a:r>
              <a:rPr lang="en-US" b="1" dirty="0"/>
              <a:t>From Employee  Where Salary:&gt;:text Like '2___3'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CDF01-ECE8-67E5-5F9D-36AA65CFCC53}"/>
              </a:ext>
            </a:extLst>
          </p:cNvPr>
          <p:cNvSpPr txBox="1"/>
          <p:nvPr/>
        </p:nvSpPr>
        <p:spPr>
          <a:xfrm>
            <a:off x="0" y="2388386"/>
            <a:ext cx="121920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10. Print Sum of salary for all Employees</a:t>
            </a:r>
          </a:p>
          <a:p>
            <a:r>
              <a:rPr lang="en-US" b="1" dirty="0"/>
              <a:t>select sum(Salary) from Employee;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02F3B-47BA-F20A-6682-19754D0A343A}"/>
              </a:ext>
            </a:extLst>
          </p:cNvPr>
          <p:cNvSpPr txBox="1"/>
          <p:nvPr/>
        </p:nvSpPr>
        <p:spPr>
          <a:xfrm>
            <a:off x="0" y="3069559"/>
            <a:ext cx="1215564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11. Print Sum of Salary By Each </a:t>
            </a:r>
            <a:r>
              <a:rPr lang="en-US" dirty="0" err="1"/>
              <a:t>DeptNo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DeptNo,Sum</a:t>
            </a:r>
            <a:r>
              <a:rPr lang="en-US" b="1" dirty="0"/>
              <a:t>(Salary) from Employee 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DeptNo</a:t>
            </a:r>
            <a:r>
              <a:rPr lang="en-US" b="1" dirty="0"/>
              <a:t> Order By </a:t>
            </a:r>
            <a:r>
              <a:rPr lang="en-US" b="1" dirty="0" err="1"/>
              <a:t>DeptNo</a:t>
            </a:r>
            <a:r>
              <a:rPr lang="en-US" b="1" dirty="0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681CB-6FEF-8653-7DDC-B71F4D8AD265}"/>
              </a:ext>
            </a:extLst>
          </p:cNvPr>
          <p:cNvSpPr txBox="1"/>
          <p:nvPr/>
        </p:nvSpPr>
        <p:spPr>
          <a:xfrm>
            <a:off x="0" y="4313119"/>
            <a:ext cx="12155646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12. Max Salary for </a:t>
            </a:r>
            <a:r>
              <a:rPr lang="en-US" dirty="0" err="1"/>
              <a:t>DeptNo</a:t>
            </a:r>
            <a:r>
              <a:rPr lang="en-US" dirty="0"/>
              <a:t>=10</a:t>
            </a:r>
          </a:p>
          <a:p>
            <a:endParaRPr lang="en-US" dirty="0"/>
          </a:p>
          <a:p>
            <a:r>
              <a:rPr lang="en-US" b="1" dirty="0"/>
              <a:t>select max(Salary) from Employee Where </a:t>
            </a:r>
            <a:r>
              <a:rPr lang="en-US" b="1" dirty="0" err="1"/>
              <a:t>DeptNo</a:t>
            </a:r>
            <a:r>
              <a:rPr lang="en-US" b="1" dirty="0"/>
              <a:t>=10;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CE117-3319-3B94-E19C-B8C3DEAEE72D}"/>
              </a:ext>
            </a:extLst>
          </p:cNvPr>
          <p:cNvSpPr txBox="1"/>
          <p:nvPr/>
        </p:nvSpPr>
        <p:spPr>
          <a:xfrm>
            <a:off x="-1" y="5312225"/>
            <a:ext cx="12155647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13. Max Salary for Per Each </a:t>
            </a:r>
            <a:r>
              <a:rPr lang="en-US" dirty="0" err="1"/>
              <a:t>DeptNo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DeptNo</a:t>
            </a:r>
            <a:r>
              <a:rPr lang="en-US" b="1" dirty="0"/>
              <a:t>, Max(Salary)</a:t>
            </a:r>
          </a:p>
          <a:p>
            <a:r>
              <a:rPr lang="en-US" b="1" dirty="0"/>
              <a:t>From Employee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DeptNo</a:t>
            </a:r>
            <a:r>
              <a:rPr lang="en-US" b="1" dirty="0"/>
              <a:t> Order By </a:t>
            </a:r>
            <a:r>
              <a:rPr lang="en-US" b="1" dirty="0" err="1"/>
              <a:t>DeptNo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71148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F2F680-298E-C6B2-4141-067B25DB807F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F1220-5BFD-023C-91C8-96F9216B1DA9}"/>
              </a:ext>
            </a:extLst>
          </p:cNvPr>
          <p:cNvSpPr txBox="1"/>
          <p:nvPr/>
        </p:nvSpPr>
        <p:spPr>
          <a:xfrm>
            <a:off x="0" y="769441"/>
            <a:ext cx="1032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Working with the classic Queries: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49AB5-253F-B836-EC50-939F095471DB}"/>
              </a:ext>
            </a:extLst>
          </p:cNvPr>
          <p:cNvSpPr txBox="1"/>
          <p:nvPr/>
        </p:nvSpPr>
        <p:spPr>
          <a:xfrm>
            <a:off x="0" y="1108049"/>
            <a:ext cx="121920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14. Printing Second Max Salary</a:t>
            </a:r>
          </a:p>
          <a:p>
            <a:endParaRPr lang="en-US" dirty="0"/>
          </a:p>
          <a:p>
            <a:r>
              <a:rPr lang="en-US" b="1" dirty="0"/>
              <a:t>select  Max(Salary)</a:t>
            </a:r>
          </a:p>
          <a:p>
            <a:r>
              <a:rPr lang="en-US" b="1" dirty="0"/>
              <a:t>From Employee </a:t>
            </a:r>
          </a:p>
          <a:p>
            <a:r>
              <a:rPr lang="en-US" b="1" dirty="0"/>
              <a:t>where </a:t>
            </a:r>
            <a:r>
              <a:rPr lang="en-US" b="1" dirty="0" err="1"/>
              <a:t>DeptNo</a:t>
            </a:r>
            <a:r>
              <a:rPr lang="en-US" b="1" dirty="0"/>
              <a:t> = 10 AND Salary &lt; (Select Max(Salary) from Employee Where </a:t>
            </a:r>
            <a:r>
              <a:rPr lang="en-US" b="1" dirty="0" err="1"/>
              <a:t>DeptNo</a:t>
            </a:r>
            <a:r>
              <a:rPr lang="en-US" b="1" dirty="0"/>
              <a:t> = 10);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3118C-7F80-9E08-259A-08454AFC3BEC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15. Select only specific records from the table from the Beginning</a:t>
            </a:r>
          </a:p>
          <a:p>
            <a:endParaRPr lang="en-US" dirty="0"/>
          </a:p>
          <a:p>
            <a:r>
              <a:rPr lang="en-US" b="1" dirty="0"/>
              <a:t>select * from Employee</a:t>
            </a:r>
          </a:p>
          <a:p>
            <a:r>
              <a:rPr lang="en-US" b="1" dirty="0"/>
              <a:t>Limit 4;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6BD7A-4684-6DED-C571-95CB49BE59E3}"/>
              </a:ext>
            </a:extLst>
          </p:cNvPr>
          <p:cNvSpPr txBox="1"/>
          <p:nvPr/>
        </p:nvSpPr>
        <p:spPr>
          <a:xfrm>
            <a:off x="0" y="4189867"/>
            <a:ext cx="121920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16. Skip Some of the top records and </a:t>
            </a:r>
            <a:r>
              <a:rPr lang="en-US" dirty="0" err="1"/>
              <a:t>prinyt</a:t>
            </a:r>
            <a:r>
              <a:rPr lang="en-US" dirty="0"/>
              <a:t> rest of them Skip first 3 Records</a:t>
            </a:r>
          </a:p>
          <a:p>
            <a:endParaRPr lang="en-US" dirty="0"/>
          </a:p>
          <a:p>
            <a:r>
              <a:rPr lang="en-US" b="1" dirty="0"/>
              <a:t>select * from Employee Offset 3;</a:t>
            </a:r>
          </a:p>
        </p:txBody>
      </p:sp>
    </p:spTree>
    <p:extLst>
      <p:ext uri="{BB962C8B-B14F-4D97-AF65-F5344CB8AC3E}">
        <p14:creationId xmlns:p14="http://schemas.microsoft.com/office/powerpoint/2010/main" val="304076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75D45-EDCA-63D4-3780-5177837B1582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Introduction of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F1AA58-50BF-4048-E4F9-D88208B25939}"/>
              </a:ext>
            </a:extLst>
          </p:cNvPr>
          <p:cNvSpPr txBox="1"/>
          <p:nvPr/>
        </p:nvSpPr>
        <p:spPr>
          <a:xfrm>
            <a:off x="0" y="964734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Features of ORDBMS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Object Support: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define custom data types, encapsulate behavior with methods, and use inheritance just like in object-oriented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Complex Data Handling: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</a:t>
            </a:r>
            <a:r>
              <a:rPr lang="en-US" sz="2000" dirty="0"/>
              <a:t>Supports arrays, nested records, multimedia, and other non-tabular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User-Defined Types (UDTs):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Developers can create their own data types tailored to specific application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Query Language Integration: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Still uses SQL (or extended SQL), so you get powerful querying capabilities with object-oriented enhancements.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7165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4D6A5-5FA5-52F6-5BB0-D256AD9FAC91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96478-3F78-E6A0-2D42-EE6BD646BE9D}"/>
              </a:ext>
            </a:extLst>
          </p:cNvPr>
          <p:cNvSpPr txBox="1"/>
          <p:nvPr/>
        </p:nvSpPr>
        <p:spPr>
          <a:xfrm>
            <a:off x="0" y="769441"/>
            <a:ext cx="102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Working with joins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8BC1F-E0B7-D442-9390-A28368039A71}"/>
              </a:ext>
            </a:extLst>
          </p:cNvPr>
          <p:cNvSpPr txBox="1"/>
          <p:nvPr/>
        </p:nvSpPr>
        <p:spPr>
          <a:xfrm>
            <a:off x="0" y="1390496"/>
            <a:ext cx="12113703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Cross Join:  Matches every row of First Table with every row of second table</a:t>
            </a:r>
          </a:p>
          <a:p>
            <a:r>
              <a:rPr lang="en-US" dirty="0"/>
              <a:t>e.g. t1 is first table and t2 is second table then cross joins will be t1*t2 to generate largest </a:t>
            </a:r>
            <a:r>
              <a:rPr lang="en-US" dirty="0" err="1"/>
              <a:t>rowset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EmpNo</a:t>
            </a:r>
            <a:r>
              <a:rPr lang="en-US" b="1" dirty="0"/>
              <a:t>, </a:t>
            </a:r>
            <a:r>
              <a:rPr lang="en-US" b="1" dirty="0" err="1"/>
              <a:t>EmpName</a:t>
            </a:r>
            <a:r>
              <a:rPr lang="en-US" b="1" dirty="0"/>
              <a:t>, Designation, Salary, </a:t>
            </a:r>
            <a:r>
              <a:rPr lang="en-US" b="1" dirty="0" err="1"/>
              <a:t>DeptName</a:t>
            </a:r>
            <a:r>
              <a:rPr lang="en-US" b="1" dirty="0"/>
              <a:t>, Location, Capacity</a:t>
            </a:r>
          </a:p>
          <a:p>
            <a:r>
              <a:rPr lang="en-US" b="1" dirty="0"/>
              <a:t>From Employee Cross Join Department;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E5438-DEB7-E6EF-D173-1E6A4CFEFE6B}"/>
              </a:ext>
            </a:extLst>
          </p:cNvPr>
          <p:cNvSpPr txBox="1"/>
          <p:nvPr/>
        </p:nvSpPr>
        <p:spPr>
          <a:xfrm>
            <a:off x="0" y="3140758"/>
            <a:ext cx="12113703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INNER JOIN Find the match of Rows from First Table to Second Table To Print the data, comparing each record based on a Matching Column First Table: Department and Second Table Employee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DeptName</a:t>
            </a:r>
            <a:r>
              <a:rPr lang="en-US" b="1" dirty="0"/>
              <a:t>, Location, </a:t>
            </a:r>
            <a:r>
              <a:rPr lang="en-US" b="1" dirty="0" err="1"/>
              <a:t>EmpNo,EmpName</a:t>
            </a:r>
            <a:endParaRPr lang="en-US" b="1" dirty="0"/>
          </a:p>
          <a:p>
            <a:r>
              <a:rPr lang="en-US" b="1" dirty="0"/>
              <a:t>From Department Inner Join Employee</a:t>
            </a:r>
          </a:p>
          <a:p>
            <a:r>
              <a:rPr lang="en-US" b="1" dirty="0"/>
              <a:t>on </a:t>
            </a:r>
            <a:r>
              <a:rPr lang="en-US" b="1" dirty="0" err="1"/>
              <a:t>Department.DeptNo</a:t>
            </a:r>
            <a:r>
              <a:rPr lang="en-US" b="1" dirty="0"/>
              <a:t> = </a:t>
            </a:r>
            <a:r>
              <a:rPr lang="en-US" b="1" dirty="0" err="1"/>
              <a:t>Employee.DeptNo</a:t>
            </a:r>
            <a:r>
              <a:rPr lang="en-US" b="1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87703-B450-BBA0-F4A0-957B63CE6C4A}"/>
              </a:ext>
            </a:extLst>
          </p:cNvPr>
          <p:cNvSpPr txBox="1"/>
          <p:nvPr/>
        </p:nvSpPr>
        <p:spPr>
          <a:xfrm>
            <a:off x="0" y="4980617"/>
            <a:ext cx="12113702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Left Outer Join Read each row from Left Table and match with Rows from Right Table, if no match found, then Print Null for Right Table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DeptName</a:t>
            </a:r>
            <a:r>
              <a:rPr lang="en-US" b="1" dirty="0"/>
              <a:t>, Location, </a:t>
            </a:r>
            <a:r>
              <a:rPr lang="en-US" b="1" dirty="0" err="1"/>
              <a:t>EmpNo,EmpName</a:t>
            </a:r>
            <a:endParaRPr lang="en-US" b="1" dirty="0"/>
          </a:p>
          <a:p>
            <a:r>
              <a:rPr lang="en-US" b="1" dirty="0"/>
              <a:t>From Department Left Outer Join Employee</a:t>
            </a:r>
          </a:p>
          <a:p>
            <a:r>
              <a:rPr lang="en-US" b="1" dirty="0"/>
              <a:t>on </a:t>
            </a:r>
            <a:r>
              <a:rPr lang="en-US" b="1" dirty="0" err="1"/>
              <a:t>Department.DeptNo</a:t>
            </a:r>
            <a:r>
              <a:rPr lang="en-US" b="1" dirty="0"/>
              <a:t> = </a:t>
            </a:r>
            <a:r>
              <a:rPr lang="en-US" b="1" dirty="0" err="1"/>
              <a:t>Employee.DeptNo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9025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11300F-6CD3-7EFC-FF75-8364BABEEACB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F8EB2-8065-D9CD-83CC-7FFDA7357BD3}"/>
              </a:ext>
            </a:extLst>
          </p:cNvPr>
          <p:cNvSpPr txBox="1"/>
          <p:nvPr/>
        </p:nvSpPr>
        <p:spPr>
          <a:xfrm>
            <a:off x="0" y="769441"/>
            <a:ext cx="1023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Working with joins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3F252-2445-AB4E-F43C-5430E4B3054E}"/>
              </a:ext>
            </a:extLst>
          </p:cNvPr>
          <p:cNvSpPr txBox="1"/>
          <p:nvPr/>
        </p:nvSpPr>
        <p:spPr>
          <a:xfrm>
            <a:off x="0" y="1261883"/>
            <a:ext cx="1212209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Right Outer Join (Exactly opposite to Left Outer Join)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DeptName</a:t>
            </a:r>
            <a:r>
              <a:rPr lang="en-US" b="1" dirty="0"/>
              <a:t>, Location, </a:t>
            </a:r>
            <a:r>
              <a:rPr lang="en-US" b="1" dirty="0" err="1"/>
              <a:t>EmpNo,EmpName</a:t>
            </a:r>
            <a:endParaRPr lang="en-US" b="1" dirty="0"/>
          </a:p>
          <a:p>
            <a:r>
              <a:rPr lang="en-US" b="1" dirty="0"/>
              <a:t>From Employee Right Outer Join Department</a:t>
            </a:r>
          </a:p>
          <a:p>
            <a:r>
              <a:rPr lang="en-US" b="1" dirty="0"/>
              <a:t>on </a:t>
            </a:r>
            <a:r>
              <a:rPr lang="en-US" b="1" dirty="0" err="1"/>
              <a:t>Department.DeptNo</a:t>
            </a:r>
            <a:r>
              <a:rPr lang="en-US" b="1" dirty="0"/>
              <a:t> = </a:t>
            </a:r>
            <a:r>
              <a:rPr lang="en-US" b="1" dirty="0" err="1"/>
              <a:t>Employee.DeptNo</a:t>
            </a:r>
            <a:r>
              <a:rPr lang="en-US" b="1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5F324-2660-CE4C-3E2D-558CF091959A}"/>
              </a:ext>
            </a:extLst>
          </p:cNvPr>
          <p:cNvSpPr txBox="1"/>
          <p:nvPr/>
        </p:nvSpPr>
        <p:spPr>
          <a:xfrm>
            <a:off x="0" y="3231653"/>
            <a:ext cx="1212209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Full Outer Join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DeptName</a:t>
            </a:r>
            <a:r>
              <a:rPr lang="en-US" b="1" dirty="0"/>
              <a:t>, Location, </a:t>
            </a:r>
            <a:r>
              <a:rPr lang="en-US" b="1" dirty="0" err="1"/>
              <a:t>EmpNo,EmpName</a:t>
            </a:r>
            <a:endParaRPr lang="en-US" b="1" dirty="0"/>
          </a:p>
          <a:p>
            <a:r>
              <a:rPr lang="en-US" b="1" dirty="0"/>
              <a:t>From Employee Full Outer Join Department</a:t>
            </a:r>
          </a:p>
          <a:p>
            <a:r>
              <a:rPr lang="en-US" b="1" dirty="0"/>
              <a:t>on </a:t>
            </a:r>
            <a:r>
              <a:rPr lang="en-US" b="1" dirty="0" err="1"/>
              <a:t>Department.DeptNo</a:t>
            </a:r>
            <a:r>
              <a:rPr lang="en-US" b="1" dirty="0"/>
              <a:t> = </a:t>
            </a:r>
            <a:r>
              <a:rPr lang="en-US" b="1" dirty="0" err="1"/>
              <a:t>Employee.DeptNo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59075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CFF11-D6B9-765F-AECC-0CF186A12BE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F9314E-270F-C783-469D-E53049836ED7}"/>
              </a:ext>
            </a:extLst>
          </p:cNvPr>
          <p:cNvSpPr txBox="1"/>
          <p:nvPr/>
        </p:nvSpPr>
        <p:spPr>
          <a:xfrm>
            <a:off x="0" y="696286"/>
            <a:ext cx="1024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Working with the Table with JSON Column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45EFC-0076-6F0C-5296-EF7FB8FED655}"/>
              </a:ext>
            </a:extLst>
          </p:cNvPr>
          <p:cNvSpPr txBox="1"/>
          <p:nvPr/>
        </p:nvSpPr>
        <p:spPr>
          <a:xfrm>
            <a:off x="0" y="1300239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PostgreSQL makes working with JSON data incredibly flexible with its native support for both JSON and JSONB types.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60DD2-B4A7-B175-E103-90F70454C3B6}"/>
              </a:ext>
            </a:extLst>
          </p:cNvPr>
          <p:cNvSpPr txBox="1"/>
          <p:nvPr/>
        </p:nvSpPr>
        <p:spPr>
          <a:xfrm>
            <a:off x="123738" y="2029622"/>
            <a:ext cx="6119768" cy="20621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user_profiles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id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name TEXT NOT NULL,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profile_data</a:t>
            </a:r>
            <a:r>
              <a:rPr lang="en-US" b="1" dirty="0"/>
              <a:t> JSONB  -- You can use JSON or JSONB (binary JSON)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56A4A-A3A8-DAE1-36A7-809C8053A3C8}"/>
              </a:ext>
            </a:extLst>
          </p:cNvPr>
          <p:cNvSpPr txBox="1"/>
          <p:nvPr/>
        </p:nvSpPr>
        <p:spPr>
          <a:xfrm>
            <a:off x="6306424" y="2038335"/>
            <a:ext cx="57618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JSONB is often preferred because it's stored in a binary format, allowing for faster querying and indexing.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BFE82-A62B-BDEC-4B9E-928B68AE9066}"/>
              </a:ext>
            </a:extLst>
          </p:cNvPr>
          <p:cNvSpPr txBox="1"/>
          <p:nvPr/>
        </p:nvSpPr>
        <p:spPr>
          <a:xfrm>
            <a:off x="123738" y="4407388"/>
            <a:ext cx="11944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INSERT INTO </a:t>
            </a:r>
            <a:r>
              <a:rPr lang="en-US" b="1" dirty="0" err="1"/>
              <a:t>user_profiles</a:t>
            </a:r>
            <a:r>
              <a:rPr lang="en-US" b="1" dirty="0"/>
              <a:t> (name, </a:t>
            </a:r>
            <a:r>
              <a:rPr lang="en-US" b="1" dirty="0" err="1"/>
              <a:t>profile_data</a:t>
            </a:r>
            <a:r>
              <a:rPr lang="en-US" b="1" dirty="0"/>
              <a:t>)</a:t>
            </a:r>
          </a:p>
          <a:p>
            <a:r>
              <a:rPr lang="en-US" b="1" dirty="0"/>
              <a:t>VALUES </a:t>
            </a:r>
          </a:p>
          <a:p>
            <a:r>
              <a:rPr lang="en-US" b="1" dirty="0"/>
              <a:t>  ('Alice', '{"age": 30, "email": "alice@example.com", "interests": ["reading", "hiking"]}'),</a:t>
            </a:r>
          </a:p>
          <a:p>
            <a:r>
              <a:rPr lang="en-US" b="1" dirty="0"/>
              <a:t>  ('Bob', '{"age": 25, "email": "bob@example.com", "interests": ["gaming", "cooking"]}');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F26178-00A0-6455-0315-F407C4FB1766}"/>
              </a:ext>
            </a:extLst>
          </p:cNvPr>
          <p:cNvSpPr txBox="1"/>
          <p:nvPr/>
        </p:nvSpPr>
        <p:spPr>
          <a:xfrm>
            <a:off x="0" y="5906212"/>
            <a:ext cx="12068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You can insert JSON objects directly as strings. PostgreSQL will validate the syntax.</a:t>
            </a:r>
          </a:p>
        </p:txBody>
      </p:sp>
    </p:spTree>
    <p:extLst>
      <p:ext uri="{BB962C8B-B14F-4D97-AF65-F5344CB8AC3E}">
        <p14:creationId xmlns:p14="http://schemas.microsoft.com/office/powerpoint/2010/main" val="2372194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E010E7-4088-78E2-EA6A-93FE4D5FB8C8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935DB-09A7-A51F-6DAC-EF2FB7DDB123}"/>
              </a:ext>
            </a:extLst>
          </p:cNvPr>
          <p:cNvSpPr txBox="1"/>
          <p:nvPr/>
        </p:nvSpPr>
        <p:spPr>
          <a:xfrm>
            <a:off x="85987" y="7694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Query JSON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36B33-74A5-FD00-3452-C585EA76C66A}"/>
              </a:ext>
            </a:extLst>
          </p:cNvPr>
          <p:cNvSpPr txBox="1"/>
          <p:nvPr/>
        </p:nvSpPr>
        <p:spPr>
          <a:xfrm>
            <a:off x="155196" y="1538882"/>
            <a:ext cx="11832671" cy="209288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Get all users with age over 28: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SELECT name, </a:t>
            </a:r>
            <a:r>
              <a:rPr lang="en-US" b="1" dirty="0" err="1"/>
              <a:t>profile_data</a:t>
            </a:r>
            <a:r>
              <a:rPr lang="en-US" b="1" dirty="0"/>
              <a:t>-&gt;&gt;'age' AS age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FROM </a:t>
            </a:r>
            <a:r>
              <a:rPr lang="en-US" b="1" dirty="0" err="1"/>
              <a:t>user_profiles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WHERE (</a:t>
            </a:r>
            <a:r>
              <a:rPr lang="en-US" b="1" dirty="0" err="1"/>
              <a:t>profile_data</a:t>
            </a:r>
            <a:r>
              <a:rPr lang="en-US" b="1" dirty="0"/>
              <a:t>-&gt;&gt;'age')::INT &gt; 28;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186A7-F487-A582-D6BC-5B1779459940}"/>
              </a:ext>
            </a:extLst>
          </p:cNvPr>
          <p:cNvSpPr txBox="1"/>
          <p:nvPr/>
        </p:nvSpPr>
        <p:spPr>
          <a:xfrm>
            <a:off x="155196" y="3875714"/>
            <a:ext cx="11832671" cy="22159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Get users who like hiking:</a:t>
            </a:r>
          </a:p>
          <a:p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SELECT name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FROM </a:t>
            </a:r>
            <a:r>
              <a:rPr lang="en-US" b="1" dirty="0" err="1"/>
              <a:t>user_profiles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WHERE </a:t>
            </a:r>
            <a:r>
              <a:rPr lang="en-US" b="1" dirty="0" err="1"/>
              <a:t>profile_data</a:t>
            </a:r>
            <a:r>
              <a:rPr lang="en-US" b="1" dirty="0"/>
              <a:t>-&gt;'interests' @&gt; '["hiking"]';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099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5859E4-1EB3-7337-9C62-05FAB6F7FE5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00A24-FC2A-C263-9F7D-FAEC4AE2E5B0}"/>
              </a:ext>
            </a:extLst>
          </p:cNvPr>
          <p:cNvSpPr txBox="1"/>
          <p:nvPr/>
        </p:nvSpPr>
        <p:spPr>
          <a:xfrm>
            <a:off x="85987" y="7694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JSON Object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BA3FF-AF99-9462-7575-146732EC914B}"/>
              </a:ext>
            </a:extLst>
          </p:cNvPr>
          <p:cNvSpPr txBox="1"/>
          <p:nvPr/>
        </p:nvSpPr>
        <p:spPr>
          <a:xfrm>
            <a:off x="85987" y="1400382"/>
            <a:ext cx="3177330" cy="14311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json_test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id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col JSON NOT NULL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D4C3F-E293-5807-1653-2ACD323CDABC}"/>
              </a:ext>
            </a:extLst>
          </p:cNvPr>
          <p:cNvSpPr txBox="1"/>
          <p:nvPr/>
        </p:nvSpPr>
        <p:spPr>
          <a:xfrm>
            <a:off x="3955409" y="1400382"/>
            <a:ext cx="8150604" cy="7232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INSERT INTO </a:t>
            </a:r>
            <a:r>
              <a:rPr lang="en-US" b="1" dirty="0" err="1"/>
              <a:t>json_test</a:t>
            </a:r>
            <a:r>
              <a:rPr lang="en-US" b="1" dirty="0"/>
              <a:t> (col) VALUES </a:t>
            </a:r>
          </a:p>
          <a:p>
            <a:pPr>
              <a:spcBef>
                <a:spcPts val="600"/>
              </a:spcBef>
            </a:pPr>
            <a:r>
              <a:rPr lang="en-US" b="1" dirty="0"/>
              <a:t>('[{"</a:t>
            </a:r>
            <a:r>
              <a:rPr lang="en-US" b="1" dirty="0" err="1"/>
              <a:t>name":"Mickey</a:t>
            </a:r>
            <a:r>
              <a:rPr lang="en-US" b="1" dirty="0"/>
              <a:t> Mouse","age":10},{"</a:t>
            </a:r>
            <a:r>
              <a:rPr lang="en-US" b="1" dirty="0" err="1"/>
              <a:t>name":"Donald</a:t>
            </a:r>
            <a:r>
              <a:rPr lang="en-US" b="1" dirty="0"/>
              <a:t> Duck","age":5}]');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CBA1B-ABFA-1BA6-F791-76CDCF218B9B}"/>
              </a:ext>
            </a:extLst>
          </p:cNvPr>
          <p:cNvSpPr txBox="1"/>
          <p:nvPr/>
        </p:nvSpPr>
        <p:spPr>
          <a:xfrm>
            <a:off x="85987" y="3000819"/>
            <a:ext cx="12020026" cy="25237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WITH </a:t>
            </a:r>
            <a:r>
              <a:rPr lang="en-US" b="1" dirty="0" err="1"/>
              <a:t>json_test</a:t>
            </a:r>
            <a:r>
              <a:rPr lang="en-US" b="1" dirty="0"/>
              <a:t> (col) AS (</a:t>
            </a:r>
          </a:p>
          <a:p>
            <a:pPr>
              <a:spcBef>
                <a:spcPts val="1200"/>
              </a:spcBef>
            </a:pPr>
            <a:r>
              <a:rPr lang="en-US" b="1" dirty="0"/>
              <a:t>  VALUES (</a:t>
            </a:r>
            <a:r>
              <a:rPr lang="en-US" b="1" dirty="0" err="1"/>
              <a:t>json</a:t>
            </a:r>
            <a:r>
              <a:rPr lang="en-US" b="1" dirty="0"/>
              <a:t> '[{"</a:t>
            </a:r>
            <a:r>
              <a:rPr lang="en-US" b="1" dirty="0" err="1"/>
              <a:t>name":"Mickey</a:t>
            </a:r>
            <a:r>
              <a:rPr lang="en-US" b="1" dirty="0"/>
              <a:t> Mouse","age":10},{"</a:t>
            </a:r>
            <a:r>
              <a:rPr lang="en-US" b="1" dirty="0" err="1"/>
              <a:t>name":"Donald</a:t>
            </a:r>
            <a:r>
              <a:rPr lang="en-US" b="1" dirty="0"/>
              <a:t> Duck","age":5}]')</a:t>
            </a:r>
          </a:p>
          <a:p>
            <a:pPr>
              <a:spcBef>
                <a:spcPts val="1200"/>
              </a:spcBef>
            </a:pPr>
            <a:r>
              <a:rPr lang="en-US" b="1" dirty="0"/>
              <a:t>)</a:t>
            </a:r>
          </a:p>
          <a:p>
            <a:pPr>
              <a:spcBef>
                <a:spcPts val="1200"/>
              </a:spcBef>
            </a:pPr>
            <a:r>
              <a:rPr lang="en-US" b="1" dirty="0"/>
              <a:t>SELECT </a:t>
            </a:r>
            <a:r>
              <a:rPr lang="en-US" b="1" dirty="0" err="1"/>
              <a:t>y.x</a:t>
            </a:r>
            <a:r>
              <a:rPr lang="en-US" b="1" dirty="0"/>
              <a:t>-&gt;&gt;'name' AS name</a:t>
            </a:r>
          </a:p>
          <a:p>
            <a:pPr>
              <a:spcBef>
                <a:spcPts val="1200"/>
              </a:spcBef>
            </a:pPr>
            <a:r>
              <a:rPr lang="en-US" b="1" dirty="0"/>
              <a:t>FROM </a:t>
            </a:r>
            <a:r>
              <a:rPr lang="en-US" b="1" dirty="0" err="1"/>
              <a:t>json_test</a:t>
            </a:r>
            <a:r>
              <a:rPr lang="en-US" b="1" dirty="0"/>
              <a:t> </a:t>
            </a:r>
            <a:r>
              <a:rPr lang="en-US" b="1" dirty="0" err="1"/>
              <a:t>jt</a:t>
            </a:r>
            <a:r>
              <a:rPr lang="en-US" b="1" dirty="0"/>
              <a:t>,</a:t>
            </a:r>
          </a:p>
          <a:p>
            <a:pPr>
              <a:spcBef>
                <a:spcPts val="1200"/>
              </a:spcBef>
            </a:pPr>
            <a:r>
              <a:rPr lang="en-US" b="1" dirty="0"/>
              <a:t>LATERAL (SELECT </a:t>
            </a:r>
            <a:r>
              <a:rPr lang="en-US" b="1" dirty="0" err="1"/>
              <a:t>json_array_elements</a:t>
            </a:r>
            <a:r>
              <a:rPr lang="en-US" b="1" dirty="0"/>
              <a:t>(</a:t>
            </a:r>
            <a:r>
              <a:rPr lang="en-US" b="1" dirty="0" err="1"/>
              <a:t>jt.col</a:t>
            </a:r>
            <a:r>
              <a:rPr lang="en-US" b="1" dirty="0"/>
              <a:t>) x) y;</a:t>
            </a:r>
          </a:p>
        </p:txBody>
      </p:sp>
    </p:spTree>
    <p:extLst>
      <p:ext uri="{BB962C8B-B14F-4D97-AF65-F5344CB8AC3E}">
        <p14:creationId xmlns:p14="http://schemas.microsoft.com/office/powerpoint/2010/main" val="834016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41F8C-B02E-33A4-E0B8-548C0962869E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F7790-8F3F-565E-C0F0-9C1E84B3FC3D}"/>
              </a:ext>
            </a:extLst>
          </p:cNvPr>
          <p:cNvSpPr txBox="1"/>
          <p:nvPr/>
        </p:nvSpPr>
        <p:spPr>
          <a:xfrm>
            <a:off x="85987" y="7694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Update JSON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33AA5-1FD9-266F-D0F3-0E6F57EF2C3C}"/>
              </a:ext>
            </a:extLst>
          </p:cNvPr>
          <p:cNvSpPr txBox="1"/>
          <p:nvPr/>
        </p:nvSpPr>
        <p:spPr>
          <a:xfrm>
            <a:off x="81793" y="1354216"/>
            <a:ext cx="6098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Add a new key to Bob’s profile: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54B33-3E33-BC58-50DD-D9F6E4E80738}"/>
              </a:ext>
            </a:extLst>
          </p:cNvPr>
          <p:cNvSpPr txBox="1"/>
          <p:nvPr/>
        </p:nvSpPr>
        <p:spPr>
          <a:xfrm>
            <a:off x="81792" y="2096896"/>
            <a:ext cx="11989965" cy="12311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UPDATE </a:t>
            </a:r>
            <a:r>
              <a:rPr lang="en-US" b="1" dirty="0" err="1"/>
              <a:t>user_profiles</a:t>
            </a: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SET </a:t>
            </a:r>
            <a:r>
              <a:rPr lang="en-US" b="1" dirty="0" err="1"/>
              <a:t>profile_data</a:t>
            </a:r>
            <a:r>
              <a:rPr lang="en-US" b="1" dirty="0"/>
              <a:t> = </a:t>
            </a:r>
            <a:r>
              <a:rPr lang="en-US" b="1" dirty="0" err="1"/>
              <a:t>jsonb_set</a:t>
            </a:r>
            <a:r>
              <a:rPr lang="en-US" b="1" dirty="0"/>
              <a:t>(</a:t>
            </a:r>
            <a:r>
              <a:rPr lang="en-US" b="1" dirty="0" err="1"/>
              <a:t>profile_data</a:t>
            </a:r>
            <a:r>
              <a:rPr lang="en-US" b="1" dirty="0"/>
              <a:t>, '{location}', '"New York"')</a:t>
            </a:r>
          </a:p>
          <a:p>
            <a:pPr>
              <a:spcBef>
                <a:spcPts val="1200"/>
              </a:spcBef>
            </a:pPr>
            <a:r>
              <a:rPr lang="en-US" b="1" dirty="0"/>
              <a:t>WHERE name = 'Bob';</a:t>
            </a:r>
          </a:p>
        </p:txBody>
      </p:sp>
    </p:spTree>
    <p:extLst>
      <p:ext uri="{BB962C8B-B14F-4D97-AF65-F5344CB8AC3E}">
        <p14:creationId xmlns:p14="http://schemas.microsoft.com/office/powerpoint/2010/main" val="4051778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B61C9-C983-D5A7-6EA1-C1B351079CAC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285DD3-2A76-48DE-2E70-410837404DC6}"/>
              </a:ext>
            </a:extLst>
          </p:cNvPr>
          <p:cNvSpPr txBox="1"/>
          <p:nvPr/>
        </p:nvSpPr>
        <p:spPr>
          <a:xfrm>
            <a:off x="67112" y="922789"/>
            <a:ext cx="1032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Custom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 types in PostgreSQL allow you to define your own data structures beyond the built-in types, making your database schema more expressive and tailored to your application's needs.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types can encapsulate multiple fields, restrict values to a specific set, or even define ranges.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FE735-985E-43AC-DE1E-2B43A9ADB0F0}"/>
              </a:ext>
            </a:extLst>
          </p:cNvPr>
          <p:cNvSpPr txBox="1"/>
          <p:nvPr/>
        </p:nvSpPr>
        <p:spPr>
          <a:xfrm>
            <a:off x="67112" y="273295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Types of Custom Types in PostgreSQL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DD1038-5D88-FF17-DAB2-7462F5D5D4D4}"/>
              </a:ext>
            </a:extLst>
          </p:cNvPr>
          <p:cNvSpPr txBox="1"/>
          <p:nvPr/>
        </p:nvSpPr>
        <p:spPr>
          <a:xfrm>
            <a:off x="127933" y="3158127"/>
            <a:ext cx="5433968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Composite Types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Group multiple fields into a single structured type.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Useful for modeling complex entities like addresses or contact info.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03ADF-D685-2240-538B-8513344F529E}"/>
              </a:ext>
            </a:extLst>
          </p:cNvPr>
          <p:cNvSpPr txBox="1"/>
          <p:nvPr/>
        </p:nvSpPr>
        <p:spPr>
          <a:xfrm>
            <a:off x="5807279" y="3102287"/>
            <a:ext cx="6094602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Enumerated Types (ENUM)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Define a fixed set of valid values.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Great for things like status fields or days of the week.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3C6577-95D7-9445-8B7F-A4D0274DAAC2}"/>
              </a:ext>
            </a:extLst>
          </p:cNvPr>
          <p:cNvSpPr txBox="1"/>
          <p:nvPr/>
        </p:nvSpPr>
        <p:spPr>
          <a:xfrm>
            <a:off x="127933" y="5175655"/>
            <a:ext cx="5433968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Range Types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Represent a range of values (e.g., date ranges, numeric ranges).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Useful for scheduling, pricing brackets,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B3EAF-1FE7-C723-5E15-913B5D4AB170}"/>
              </a:ext>
            </a:extLst>
          </p:cNvPr>
          <p:cNvSpPr txBox="1"/>
          <p:nvPr/>
        </p:nvSpPr>
        <p:spPr>
          <a:xfrm>
            <a:off x="5807279" y="5175655"/>
            <a:ext cx="6094602" cy="15081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Domain Types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Add constraints to existing types.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Ideal for enforcing consistent validation across multiple tables.</a:t>
            </a:r>
          </a:p>
        </p:txBody>
      </p:sp>
    </p:spTree>
    <p:extLst>
      <p:ext uri="{BB962C8B-B14F-4D97-AF65-F5344CB8AC3E}">
        <p14:creationId xmlns:p14="http://schemas.microsoft.com/office/powerpoint/2010/main" val="1097431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DEC5A8-51D5-9D09-16DF-D14218A0ED4F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B72BB-FF27-623F-06D0-FD2DE7CC9159}"/>
              </a:ext>
            </a:extLst>
          </p:cNvPr>
          <p:cNvSpPr txBox="1"/>
          <p:nvPr/>
        </p:nvSpPr>
        <p:spPr>
          <a:xfrm>
            <a:off x="102764" y="769441"/>
            <a:ext cx="102197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Example: Composite Type:</a:t>
            </a:r>
          </a:p>
          <a:p>
            <a:endParaRPr lang="en-US" sz="2400" b="1" dirty="0"/>
          </a:p>
          <a:p>
            <a:r>
              <a:rPr lang="en-US" sz="2400" dirty="0"/>
              <a:t>Let’s say you want to store contact information as a single unit: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13682-457C-852C-72A4-8D8905E966FA}"/>
              </a:ext>
            </a:extLst>
          </p:cNvPr>
          <p:cNvSpPr txBox="1"/>
          <p:nvPr/>
        </p:nvSpPr>
        <p:spPr>
          <a:xfrm>
            <a:off x="169877" y="2301533"/>
            <a:ext cx="3596780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Define a composite type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CREATE TYPE contact AS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name VARCHAR(100),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phone VARCHAR(15)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7AF4F-CA9B-FD19-0ADE-48EE495EA4F6}"/>
              </a:ext>
            </a:extLst>
          </p:cNvPr>
          <p:cNvSpPr txBox="1"/>
          <p:nvPr/>
        </p:nvSpPr>
        <p:spPr>
          <a:xfrm>
            <a:off x="4992151" y="2301533"/>
            <a:ext cx="6094602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Use it in a table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customer_contacts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contact_id</a:t>
            </a:r>
            <a:r>
              <a:rPr lang="en-US" b="1" dirty="0"/>
              <a:t>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info contact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BC6BA-82A5-9BD5-EF16-12CA4D2B1F6F}"/>
              </a:ext>
            </a:extLst>
          </p:cNvPr>
          <p:cNvSpPr txBox="1"/>
          <p:nvPr/>
        </p:nvSpPr>
        <p:spPr>
          <a:xfrm>
            <a:off x="169877" y="5049820"/>
            <a:ext cx="1091687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Insert data</a:t>
            </a:r>
          </a:p>
          <a:p>
            <a:endParaRPr lang="en-US" dirty="0"/>
          </a:p>
          <a:p>
            <a:r>
              <a:rPr lang="en-US" b="1" dirty="0"/>
              <a:t>INSERT INTO </a:t>
            </a:r>
            <a:r>
              <a:rPr lang="en-US" b="1" dirty="0" err="1"/>
              <a:t>customer_contacts</a:t>
            </a:r>
            <a:r>
              <a:rPr lang="en-US" b="1" dirty="0"/>
              <a:t> (info) VALUES (ROW(‘Mahesh', ‘1234567'));</a:t>
            </a:r>
          </a:p>
        </p:txBody>
      </p:sp>
    </p:spTree>
    <p:extLst>
      <p:ext uri="{BB962C8B-B14F-4D97-AF65-F5344CB8AC3E}">
        <p14:creationId xmlns:p14="http://schemas.microsoft.com/office/powerpoint/2010/main" val="2245571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3C216-E509-81BE-D657-CA944F572B1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67598-5C33-189E-BA80-470111D3B00D}"/>
              </a:ext>
            </a:extLst>
          </p:cNvPr>
          <p:cNvSpPr txBox="1"/>
          <p:nvPr/>
        </p:nvSpPr>
        <p:spPr>
          <a:xfrm>
            <a:off x="1398" y="769441"/>
            <a:ext cx="1032116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Example: ENUM Type</a:t>
            </a:r>
          </a:p>
          <a:p>
            <a:endParaRPr lang="en-US" sz="2800" b="1" dirty="0"/>
          </a:p>
          <a:p>
            <a:r>
              <a:rPr lang="en-US" sz="2000" dirty="0"/>
              <a:t>For a store’s opening days: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FAB97-0349-DBC7-A037-8D50C20A80BC}"/>
              </a:ext>
            </a:extLst>
          </p:cNvPr>
          <p:cNvSpPr txBox="1"/>
          <p:nvPr/>
        </p:nvSpPr>
        <p:spPr>
          <a:xfrm>
            <a:off x="67112" y="2125690"/>
            <a:ext cx="5410899" cy="23391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Define an ENUM type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CREATE TYPE </a:t>
            </a:r>
            <a:r>
              <a:rPr lang="en-US" b="1" dirty="0" err="1"/>
              <a:t>week_day</a:t>
            </a:r>
            <a:r>
              <a:rPr lang="en-US" b="1" dirty="0"/>
              <a:t> AS ENUM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'Sunday', 'Monday', 'Tuesday', 'Wednesday',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'Thursday', 'Friday', 'Saturday'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7C9CC-F1F8-AFFD-92EB-4E064E27125D}"/>
              </a:ext>
            </a:extLst>
          </p:cNvPr>
          <p:cNvSpPr txBox="1"/>
          <p:nvPr/>
        </p:nvSpPr>
        <p:spPr>
          <a:xfrm>
            <a:off x="5905851" y="2125690"/>
            <a:ext cx="6157518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Use it in a table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opening_days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store_id</a:t>
            </a:r>
            <a:r>
              <a:rPr lang="en-US" b="1" dirty="0"/>
              <a:t> INT,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day </a:t>
            </a:r>
            <a:r>
              <a:rPr lang="en-US" b="1" dirty="0" err="1"/>
              <a:t>week_day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9A6F8-ED3A-FB18-5110-77EC456C849A}"/>
              </a:ext>
            </a:extLst>
          </p:cNvPr>
          <p:cNvSpPr txBox="1"/>
          <p:nvPr/>
        </p:nvSpPr>
        <p:spPr>
          <a:xfrm>
            <a:off x="1879135" y="4995535"/>
            <a:ext cx="6157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Insert into </a:t>
            </a:r>
            <a:r>
              <a:rPr lang="en-US" b="1" dirty="0" err="1"/>
              <a:t>opening_days</a:t>
            </a:r>
            <a:r>
              <a:rPr lang="en-US" b="1" dirty="0"/>
              <a:t> values(1, 'Friday');</a:t>
            </a:r>
          </a:p>
        </p:txBody>
      </p:sp>
    </p:spTree>
    <p:extLst>
      <p:ext uri="{BB962C8B-B14F-4D97-AF65-F5344CB8AC3E}">
        <p14:creationId xmlns:p14="http://schemas.microsoft.com/office/powerpoint/2010/main" val="3159588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F80C9-60E5-54BA-3B78-77A8C50C43F1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E2C1B-10D8-7224-A750-9ED0949387CE}"/>
              </a:ext>
            </a:extLst>
          </p:cNvPr>
          <p:cNvSpPr txBox="1"/>
          <p:nvPr/>
        </p:nvSpPr>
        <p:spPr>
          <a:xfrm>
            <a:off x="33648" y="769441"/>
            <a:ext cx="1028891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Example: Domain Type</a:t>
            </a:r>
            <a:endParaRPr lang="en-US" sz="2400" b="1" dirty="0"/>
          </a:p>
          <a:p>
            <a:r>
              <a:rPr lang="en-US" sz="2000" b="1" dirty="0"/>
              <a:t>To validate email formats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40286-253E-0529-D778-48E62AE117C0}"/>
              </a:ext>
            </a:extLst>
          </p:cNvPr>
          <p:cNvSpPr txBox="1"/>
          <p:nvPr/>
        </p:nvSpPr>
        <p:spPr>
          <a:xfrm>
            <a:off x="151002" y="1952407"/>
            <a:ext cx="999128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CREATE DOMAIN </a:t>
            </a:r>
            <a:r>
              <a:rPr lang="en-US" b="1" dirty="0" err="1"/>
              <a:t>valid_email</a:t>
            </a:r>
            <a:r>
              <a:rPr lang="en-US" b="1" dirty="0"/>
              <a:t> AS TEXT</a:t>
            </a:r>
          </a:p>
          <a:p>
            <a:r>
              <a:rPr lang="en-US" b="1" dirty="0"/>
              <a:t>CHECK (</a:t>
            </a:r>
          </a:p>
          <a:p>
            <a:r>
              <a:rPr lang="en-US" b="1" dirty="0"/>
              <a:t>  VALUE ~* '^[A-Za-z0-9._%+-]+@[A-Za-z0-9.-]+\.[A-Za-z]{2,}$'</a:t>
            </a:r>
          </a:p>
          <a:p>
            <a:r>
              <a:rPr lang="en-US" b="1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A33EA-D3FA-AB9B-0B46-07C25270E650}"/>
              </a:ext>
            </a:extLst>
          </p:cNvPr>
          <p:cNvSpPr txBox="1"/>
          <p:nvPr/>
        </p:nvSpPr>
        <p:spPr>
          <a:xfrm>
            <a:off x="151002" y="3325763"/>
            <a:ext cx="999128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CREATE TABLE users (</a:t>
            </a:r>
          </a:p>
          <a:p>
            <a:r>
              <a:rPr lang="en-US" b="1" dirty="0"/>
              <a:t>  id SERIAL PRIMARY KEY,</a:t>
            </a:r>
          </a:p>
          <a:p>
            <a:r>
              <a:rPr lang="en-US" b="1" dirty="0"/>
              <a:t>  name TEXT,</a:t>
            </a:r>
          </a:p>
          <a:p>
            <a:r>
              <a:rPr lang="en-US" b="1" dirty="0"/>
              <a:t>  email </a:t>
            </a:r>
            <a:r>
              <a:rPr lang="en-US" b="1" dirty="0" err="1"/>
              <a:t>valid_email</a:t>
            </a:r>
            <a:endParaRPr lang="en-US" b="1" dirty="0"/>
          </a:p>
          <a:p>
            <a:r>
              <a:rPr lang="en-US" b="1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8AA3DE-426F-E8E6-5956-543837B8800D}"/>
              </a:ext>
            </a:extLst>
          </p:cNvPr>
          <p:cNvSpPr txBox="1"/>
          <p:nvPr/>
        </p:nvSpPr>
        <p:spPr>
          <a:xfrm>
            <a:off x="151002" y="5272209"/>
            <a:ext cx="99912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INSERT INTO users (name, email) VALUES ('Alice', 'alice@example.com'),</a:t>
            </a:r>
          </a:p>
          <a:p>
            <a:r>
              <a:rPr lang="en-US" dirty="0"/>
              <a:t>       ('Bob', 'bob.smith@domain.org');</a:t>
            </a:r>
          </a:p>
        </p:txBody>
      </p:sp>
    </p:spTree>
    <p:extLst>
      <p:ext uri="{BB962C8B-B14F-4D97-AF65-F5344CB8AC3E}">
        <p14:creationId xmlns:p14="http://schemas.microsoft.com/office/powerpoint/2010/main" val="182351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53411-0919-7BD1-48CA-DC8AEADB38D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Introduction of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F4596-389C-A62F-4994-E16FB6CDAD9D}"/>
              </a:ext>
            </a:extLst>
          </p:cNvPr>
          <p:cNvSpPr txBox="1"/>
          <p:nvPr/>
        </p:nvSpPr>
        <p:spPr>
          <a:xfrm>
            <a:off x="0" y="99829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Difference between RDBMS and ORDBMS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2F5C3B-D56D-3B45-B216-D38479764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833814"/>
              </p:ext>
            </p:extLst>
          </p:nvPr>
        </p:nvGraphicFramePr>
        <p:xfrm>
          <a:off x="392184" y="2126870"/>
          <a:ext cx="11276900" cy="33091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819225">
                  <a:extLst>
                    <a:ext uri="{9D8B030D-6E8A-4147-A177-3AD203B41FA5}">
                      <a16:colId xmlns:a16="http://schemas.microsoft.com/office/drawing/2014/main" val="2355328940"/>
                    </a:ext>
                  </a:extLst>
                </a:gridCol>
                <a:gridCol w="2819225">
                  <a:extLst>
                    <a:ext uri="{9D8B030D-6E8A-4147-A177-3AD203B41FA5}">
                      <a16:colId xmlns:a16="http://schemas.microsoft.com/office/drawing/2014/main" val="3101821469"/>
                    </a:ext>
                  </a:extLst>
                </a:gridCol>
                <a:gridCol w="2819225">
                  <a:extLst>
                    <a:ext uri="{9D8B030D-6E8A-4147-A177-3AD203B41FA5}">
                      <a16:colId xmlns:a16="http://schemas.microsoft.com/office/drawing/2014/main" val="2645879859"/>
                    </a:ext>
                  </a:extLst>
                </a:gridCol>
                <a:gridCol w="2819225">
                  <a:extLst>
                    <a:ext uri="{9D8B030D-6E8A-4147-A177-3AD203B41FA5}">
                      <a16:colId xmlns:a16="http://schemas.microsoft.com/office/drawing/2014/main" val="3979340532"/>
                    </a:ext>
                  </a:extLst>
                </a:gridCol>
              </a:tblGrid>
              <a:tr h="401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Feature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RDBMS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ORDBMS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OODBMS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34415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Tables +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Pure Objects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006122"/>
                  </a:ext>
                </a:extLst>
              </a:tr>
              <a:tr h="701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Query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Extended 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API-based (no standard query)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2540"/>
                  </a:ext>
                </a:extLst>
              </a:tr>
              <a:tr h="701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Object-Oriented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(partial)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✅ (full)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409868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Schema 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Rigid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Highly 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002663"/>
                  </a:ext>
                </a:extLst>
              </a:tr>
              <a:tr h="701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Structured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Mixed data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Complex object graphs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795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41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26C25-E6B2-BFB1-50BD-D9F23843AEFF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CB5C40-D749-3E97-0C51-A567B3451F38}"/>
              </a:ext>
            </a:extLst>
          </p:cNvPr>
          <p:cNvSpPr txBox="1"/>
          <p:nvPr/>
        </p:nvSpPr>
        <p:spPr>
          <a:xfrm>
            <a:off x="77598" y="980998"/>
            <a:ext cx="121144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PostgreSQL’s </a:t>
            </a:r>
            <a:r>
              <a:rPr lang="en-US" b="1" dirty="0"/>
              <a:t>range types</a:t>
            </a:r>
            <a:r>
              <a:rPr lang="en-US" dirty="0"/>
              <a:t> are powerful tools for representing spans of values like dates, numbers, or timestamps with built-in support for operations like containment, overlap, and bounds checking.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can be used built-in range types or define your own custom ones.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9E5C3-9B2E-D718-3FE2-8387567EFCEA}"/>
              </a:ext>
            </a:extLst>
          </p:cNvPr>
          <p:cNvSpPr txBox="1"/>
          <p:nvPr/>
        </p:nvSpPr>
        <p:spPr>
          <a:xfrm>
            <a:off x="161488" y="226977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Built-in Range Types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D72BA0-A9E8-0884-CDC3-0B1CCC84A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180831"/>
              </p:ext>
            </p:extLst>
          </p:nvPr>
        </p:nvGraphicFramePr>
        <p:xfrm>
          <a:off x="249573" y="2850662"/>
          <a:ext cx="10820400" cy="25603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76380499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821459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Range Type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94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Int4range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Range of 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9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int8range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Range of 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531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Range of NUMERIC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563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tsrange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Range of 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54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tstzrange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Range of TIMESTAMP WITH TZ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33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daterange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Range of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709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274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705DE-48EB-CB88-2F5C-BC6748C17691}"/>
              </a:ext>
            </a:extLst>
          </p:cNvPr>
          <p:cNvSpPr txBox="1"/>
          <p:nvPr/>
        </p:nvSpPr>
        <p:spPr>
          <a:xfrm>
            <a:off x="151003" y="2214695"/>
            <a:ext cx="6727970" cy="19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reservation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room_id</a:t>
            </a:r>
            <a:r>
              <a:rPr lang="en-US" b="1" dirty="0"/>
              <a:t> INT,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reserved_period</a:t>
            </a:r>
            <a:r>
              <a:rPr lang="en-US" b="1" dirty="0"/>
              <a:t> TSRANGE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A84E7-A8A5-129C-2354-CA9DA03F157A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C3053-1C36-08AC-75F4-DC034FAF2D73}"/>
              </a:ext>
            </a:extLst>
          </p:cNvPr>
          <p:cNvSpPr txBox="1"/>
          <p:nvPr/>
        </p:nvSpPr>
        <p:spPr>
          <a:xfrm>
            <a:off x="85986" y="899940"/>
            <a:ext cx="10236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Example: Insert into Built-in Range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94D5D-20D7-3C99-4B48-EF836EC18AAF}"/>
              </a:ext>
            </a:extLst>
          </p:cNvPr>
          <p:cNvSpPr txBox="1"/>
          <p:nvPr/>
        </p:nvSpPr>
        <p:spPr>
          <a:xfrm>
            <a:off x="151003" y="1449622"/>
            <a:ext cx="10171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say you’re tracking room reservations using a timestamp range: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7BF3F-E5CB-7C09-B67C-9D8B25960B6D}"/>
              </a:ext>
            </a:extLst>
          </p:cNvPr>
          <p:cNvSpPr txBox="1"/>
          <p:nvPr/>
        </p:nvSpPr>
        <p:spPr>
          <a:xfrm>
            <a:off x="151003" y="4757731"/>
            <a:ext cx="1179492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Insert a reservation from 2 PM to 3 PM on Jan 1, 2025</a:t>
            </a:r>
          </a:p>
          <a:p>
            <a:endParaRPr lang="en-US" dirty="0"/>
          </a:p>
          <a:p>
            <a:r>
              <a:rPr lang="en-US" b="1" dirty="0"/>
              <a:t>INSERT INTO reservation (</a:t>
            </a:r>
            <a:r>
              <a:rPr lang="en-US" b="1" dirty="0" err="1"/>
              <a:t>room_id</a:t>
            </a:r>
            <a:r>
              <a:rPr lang="en-US" b="1" dirty="0"/>
              <a:t>, </a:t>
            </a:r>
            <a:r>
              <a:rPr lang="en-US" b="1" dirty="0" err="1"/>
              <a:t>reserved_period</a:t>
            </a:r>
            <a:r>
              <a:rPr lang="en-US" b="1" dirty="0"/>
              <a:t>) VALUES (101, '[2025-01-01 14:00, 2025-01-01 15:00)');</a:t>
            </a:r>
          </a:p>
        </p:txBody>
      </p:sp>
    </p:spTree>
    <p:extLst>
      <p:ext uri="{BB962C8B-B14F-4D97-AF65-F5344CB8AC3E}">
        <p14:creationId xmlns:p14="http://schemas.microsoft.com/office/powerpoint/2010/main" val="394807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164C5D-FA26-768F-59A7-7C842C7ED3C5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0D0E0-B616-B910-C42C-F2AFD37331A1}"/>
              </a:ext>
            </a:extLst>
          </p:cNvPr>
          <p:cNvSpPr txBox="1"/>
          <p:nvPr/>
        </p:nvSpPr>
        <p:spPr>
          <a:xfrm>
            <a:off x="58723" y="830510"/>
            <a:ext cx="6037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are </a:t>
            </a:r>
            <a:r>
              <a:rPr lang="en-GB" sz="2800" b="1" dirty="0"/>
              <a:t>Views in PostgreSQL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9732E-B4F6-29AF-B29D-B4D6C989E7D8}"/>
              </a:ext>
            </a:extLst>
          </p:cNvPr>
          <p:cNvSpPr txBox="1"/>
          <p:nvPr/>
        </p:nvSpPr>
        <p:spPr>
          <a:xfrm>
            <a:off x="58722" y="1435500"/>
            <a:ext cx="1204659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PostgreSQL views are a powerful way to simplify complex queries, encapsulate business logic, and enhance data security.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view</a:t>
            </a:r>
            <a:r>
              <a:rPr lang="en-US" dirty="0"/>
              <a:t> is a virtual table based on a SQL query.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It doesn't store data itself but presents data from one or more tables in a structured format.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BD07C-290D-7A0D-35EC-DAB42819A728}"/>
              </a:ext>
            </a:extLst>
          </p:cNvPr>
          <p:cNvSpPr txBox="1"/>
          <p:nvPr/>
        </p:nvSpPr>
        <p:spPr>
          <a:xfrm>
            <a:off x="122338" y="3240548"/>
            <a:ext cx="3694652" cy="14311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VIEW </a:t>
            </a:r>
            <a:r>
              <a:rPr lang="en-US" b="1" dirty="0" err="1"/>
              <a:t>view_name</a:t>
            </a:r>
            <a:r>
              <a:rPr lang="en-US" b="1" dirty="0"/>
              <a:t> AS</a:t>
            </a:r>
          </a:p>
          <a:p>
            <a:pPr>
              <a:spcBef>
                <a:spcPts val="600"/>
              </a:spcBef>
            </a:pPr>
            <a:r>
              <a:rPr lang="en-US" b="1" dirty="0"/>
              <a:t>SELECT columns</a:t>
            </a:r>
          </a:p>
          <a:p>
            <a:pPr>
              <a:spcBef>
                <a:spcPts val="600"/>
              </a:spcBef>
            </a:pPr>
            <a:r>
              <a:rPr lang="en-US" b="1" dirty="0"/>
              <a:t>FROM table</a:t>
            </a:r>
          </a:p>
          <a:p>
            <a:pPr>
              <a:spcBef>
                <a:spcPts val="600"/>
              </a:spcBef>
            </a:pPr>
            <a:r>
              <a:rPr lang="en-US" b="1" dirty="0"/>
              <a:t>WHERE conditions;</a:t>
            </a:r>
          </a:p>
        </p:txBody>
      </p:sp>
    </p:spTree>
    <p:extLst>
      <p:ext uri="{BB962C8B-B14F-4D97-AF65-F5344CB8AC3E}">
        <p14:creationId xmlns:p14="http://schemas.microsoft.com/office/powerpoint/2010/main" val="42447676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0F37EB-4A0F-AAFD-C60A-D4BA55D92B43}"/>
              </a:ext>
            </a:extLst>
          </p:cNvPr>
          <p:cNvSpPr txBox="1"/>
          <p:nvPr/>
        </p:nvSpPr>
        <p:spPr>
          <a:xfrm>
            <a:off x="62824" y="1837189"/>
            <a:ext cx="11920756" cy="45243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-- Base table</a:t>
            </a:r>
          </a:p>
          <a:p>
            <a:r>
              <a:rPr lang="en-US" b="1" dirty="0"/>
              <a:t>CREATE TABLE employees (</a:t>
            </a:r>
          </a:p>
          <a:p>
            <a:r>
              <a:rPr lang="en-US" b="1" dirty="0"/>
              <a:t>  id SERIAL PRIMARY KEY,</a:t>
            </a:r>
          </a:p>
          <a:p>
            <a:r>
              <a:rPr lang="en-US" b="1" dirty="0"/>
              <a:t>  name TEXT,</a:t>
            </a:r>
          </a:p>
          <a:p>
            <a:r>
              <a:rPr lang="en-US" b="1" dirty="0"/>
              <a:t>  department TEXT,</a:t>
            </a:r>
          </a:p>
          <a:p>
            <a:r>
              <a:rPr lang="en-US" b="1" dirty="0"/>
              <a:t>  salary NUMERIC,</a:t>
            </a:r>
          </a:p>
          <a:p>
            <a:r>
              <a:rPr lang="en-US" b="1" dirty="0"/>
              <a:t>  active BOOLEAN</a:t>
            </a:r>
          </a:p>
          <a:p>
            <a:r>
              <a:rPr lang="en-US" b="1" dirty="0"/>
              <a:t>);</a:t>
            </a:r>
          </a:p>
          <a:p>
            <a:endParaRPr lang="en-US" b="1" dirty="0"/>
          </a:p>
          <a:p>
            <a:r>
              <a:rPr lang="en-US" b="1" dirty="0"/>
              <a:t>-- Simple view</a:t>
            </a:r>
          </a:p>
          <a:p>
            <a:r>
              <a:rPr lang="en-US" b="1" dirty="0"/>
              <a:t>CREATE VIEW </a:t>
            </a:r>
            <a:r>
              <a:rPr lang="en-US" b="1" dirty="0" err="1"/>
              <a:t>employee_public_info</a:t>
            </a:r>
            <a:r>
              <a:rPr lang="en-US" b="1" dirty="0"/>
              <a:t> AS</a:t>
            </a:r>
          </a:p>
          <a:p>
            <a:r>
              <a:rPr lang="en-US" b="1" dirty="0"/>
              <a:t>SELECT id, name, department</a:t>
            </a:r>
          </a:p>
          <a:p>
            <a:r>
              <a:rPr lang="en-US" b="1" dirty="0"/>
              <a:t>FROM employees;</a:t>
            </a:r>
          </a:p>
          <a:p>
            <a:endParaRPr lang="en-US" b="1" dirty="0"/>
          </a:p>
          <a:p>
            <a:r>
              <a:rPr lang="en-US" b="1" dirty="0"/>
              <a:t>-- Query the view</a:t>
            </a:r>
          </a:p>
          <a:p>
            <a:r>
              <a:rPr lang="en-US" b="1" dirty="0"/>
              <a:t>SELECT * FROM </a:t>
            </a:r>
            <a:r>
              <a:rPr lang="en-US" b="1" dirty="0" err="1"/>
              <a:t>employee_public_info</a:t>
            </a:r>
            <a:r>
              <a:rPr lang="en-US" b="1" dirty="0"/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424E6-F6F5-949A-FD49-717E521B5232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EBC31-6977-7777-5B7F-371E5BBE0494}"/>
              </a:ext>
            </a:extLst>
          </p:cNvPr>
          <p:cNvSpPr txBox="1"/>
          <p:nvPr/>
        </p:nvSpPr>
        <p:spPr>
          <a:xfrm>
            <a:off x="58723" y="830510"/>
            <a:ext cx="1032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are Simple </a:t>
            </a:r>
            <a:r>
              <a:rPr lang="en-GB" sz="2800" b="1" dirty="0"/>
              <a:t>Views in PostgreSQL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Lightweight, updatable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81777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4F74DB-A28B-8B24-6FF1-3104F2BF4918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DDAC0-607F-BB2F-9AE9-9F12328CEA1B}"/>
              </a:ext>
            </a:extLst>
          </p:cNvPr>
          <p:cNvSpPr txBox="1"/>
          <p:nvPr/>
        </p:nvSpPr>
        <p:spPr>
          <a:xfrm>
            <a:off x="58723" y="830510"/>
            <a:ext cx="102638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are Complex View</a:t>
            </a:r>
            <a:r>
              <a:rPr lang="en-GB" sz="2800" b="1" dirty="0"/>
              <a:t> in PostgreSQL?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Involves joins, aggregates, or filters. This is Great for reporting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0BC87-BC47-1864-30AE-50157BE4EAE2}"/>
              </a:ext>
            </a:extLst>
          </p:cNvPr>
          <p:cNvSpPr txBox="1"/>
          <p:nvPr/>
        </p:nvSpPr>
        <p:spPr>
          <a:xfrm>
            <a:off x="245378" y="2256748"/>
            <a:ext cx="4150453" cy="28469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-- Another table</a:t>
            </a:r>
          </a:p>
          <a:p>
            <a:pPr>
              <a:spcBef>
                <a:spcPts val="600"/>
              </a:spcBef>
            </a:pPr>
            <a:r>
              <a:rPr lang="en-US" b="1" dirty="0"/>
              <a:t>CREATE TABLE sales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id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employee_id</a:t>
            </a:r>
            <a:r>
              <a:rPr lang="en-US" b="1" dirty="0"/>
              <a:t> INT,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amount NUMERIC,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</a:t>
            </a:r>
            <a:r>
              <a:rPr lang="en-US" b="1" dirty="0" err="1"/>
              <a:t>sale_date</a:t>
            </a:r>
            <a:r>
              <a:rPr lang="en-US" b="1" dirty="0"/>
              <a:t> DATE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  <a:p>
            <a:pPr>
              <a:spcBef>
                <a:spcPts val="600"/>
              </a:spcBef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113CB-1503-34DB-126B-295AD2D15C68}"/>
              </a:ext>
            </a:extLst>
          </p:cNvPr>
          <p:cNvSpPr txBox="1"/>
          <p:nvPr/>
        </p:nvSpPr>
        <p:spPr>
          <a:xfrm>
            <a:off x="4901268" y="2256748"/>
            <a:ext cx="6128158" cy="35548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-- Complex view: total sales per department</a:t>
            </a:r>
          </a:p>
          <a:p>
            <a:pPr>
              <a:spcBef>
                <a:spcPts val="600"/>
              </a:spcBef>
            </a:pPr>
            <a:r>
              <a:rPr lang="en-US" b="1" dirty="0"/>
              <a:t>CREATE VIEW </a:t>
            </a:r>
            <a:r>
              <a:rPr lang="en-US" b="1" dirty="0" err="1"/>
              <a:t>department_sales</a:t>
            </a:r>
            <a:r>
              <a:rPr lang="en-US" b="1" dirty="0"/>
              <a:t> AS</a:t>
            </a:r>
          </a:p>
          <a:p>
            <a:pPr>
              <a:spcBef>
                <a:spcPts val="600"/>
              </a:spcBef>
            </a:pPr>
            <a:r>
              <a:rPr lang="en-US" b="1" dirty="0"/>
              <a:t>SELECT </a:t>
            </a:r>
            <a:r>
              <a:rPr lang="en-US" b="1" dirty="0" err="1"/>
              <a:t>e.department</a:t>
            </a:r>
            <a:r>
              <a:rPr lang="en-US" b="1" dirty="0"/>
              <a:t>, SUM(</a:t>
            </a:r>
            <a:r>
              <a:rPr lang="en-US" b="1" dirty="0" err="1"/>
              <a:t>s.amount</a:t>
            </a:r>
            <a:r>
              <a:rPr lang="en-US" b="1" dirty="0"/>
              <a:t>) AS </a:t>
            </a:r>
            <a:r>
              <a:rPr lang="en-US" b="1" dirty="0" err="1"/>
              <a:t>total_sales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FROM employees e</a:t>
            </a:r>
          </a:p>
          <a:p>
            <a:pPr>
              <a:spcBef>
                <a:spcPts val="600"/>
              </a:spcBef>
            </a:pPr>
            <a:r>
              <a:rPr lang="en-US" b="1" dirty="0"/>
              <a:t>JOIN sales s ON e.id = </a:t>
            </a:r>
            <a:r>
              <a:rPr lang="en-US" b="1" dirty="0" err="1"/>
              <a:t>s.employee_id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GROUP BY </a:t>
            </a:r>
            <a:r>
              <a:rPr lang="en-US" b="1" dirty="0" err="1"/>
              <a:t>e.department</a:t>
            </a:r>
            <a:r>
              <a:rPr lang="en-US" b="1" dirty="0"/>
              <a:t>;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-- Query the view</a:t>
            </a:r>
          </a:p>
          <a:p>
            <a:pPr>
              <a:spcBef>
                <a:spcPts val="600"/>
              </a:spcBef>
            </a:pPr>
            <a:r>
              <a:rPr lang="en-US" b="1" dirty="0"/>
              <a:t>SELECT * FROM </a:t>
            </a:r>
            <a:r>
              <a:rPr lang="en-US" b="1" dirty="0" err="1"/>
              <a:t>department_sales</a:t>
            </a:r>
            <a:r>
              <a:rPr lang="en-US" b="1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48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7116C-2EAA-43C1-D30B-FB4A8811B75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829D3-C5AC-70CA-9EB6-F3D780365B90}"/>
              </a:ext>
            </a:extLst>
          </p:cNvPr>
          <p:cNvSpPr txBox="1"/>
          <p:nvPr/>
        </p:nvSpPr>
        <p:spPr>
          <a:xfrm>
            <a:off x="75501" y="838899"/>
            <a:ext cx="1002484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What is Materialized View?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Stores the result set physically for performance. This provides Fast queries, indexable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7101E-7F28-82E6-9816-6B76EDA41578}"/>
              </a:ext>
            </a:extLst>
          </p:cNvPr>
          <p:cNvSpPr txBox="1"/>
          <p:nvPr/>
        </p:nvSpPr>
        <p:spPr>
          <a:xfrm>
            <a:off x="203433" y="1697851"/>
            <a:ext cx="11675378" cy="46782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/>
              <a:t>CREATE MATERIALIZED VIEW </a:t>
            </a:r>
            <a:r>
              <a:rPr lang="en-US" b="1" dirty="0" err="1"/>
              <a:t>monthly_sales</a:t>
            </a:r>
            <a:r>
              <a:rPr lang="en-US" b="1" dirty="0"/>
              <a:t> AS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SELECT DATE_TRUNC('month', </a:t>
            </a:r>
            <a:r>
              <a:rPr lang="en-US" b="1" dirty="0" err="1"/>
              <a:t>sale_date</a:t>
            </a:r>
            <a:r>
              <a:rPr lang="en-US" b="1" dirty="0"/>
              <a:t>) AS month,</a:t>
            </a:r>
          </a:p>
          <a:p>
            <a:pPr>
              <a:spcBef>
                <a:spcPts val="1200"/>
              </a:spcBef>
            </a:pPr>
            <a:r>
              <a:rPr lang="en-US" b="1" dirty="0"/>
              <a:t>       SUM(amount) AS total</a:t>
            </a:r>
          </a:p>
          <a:p>
            <a:pPr>
              <a:spcBef>
                <a:spcPts val="1200"/>
              </a:spcBef>
            </a:pPr>
            <a:r>
              <a:rPr lang="en-US" b="1" dirty="0"/>
              <a:t>FROM sales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GROUP BY DATE_TRUNC('month', </a:t>
            </a:r>
            <a:r>
              <a:rPr lang="en-US" b="1" dirty="0" err="1"/>
              <a:t>sale_date</a:t>
            </a:r>
            <a:r>
              <a:rPr lang="en-US" b="1" dirty="0"/>
              <a:t>);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-- Refresh when needed</a:t>
            </a:r>
          </a:p>
          <a:p>
            <a:pPr>
              <a:spcBef>
                <a:spcPts val="1200"/>
              </a:spcBef>
            </a:pPr>
            <a:r>
              <a:rPr lang="en-US" b="1" dirty="0"/>
              <a:t>REFRESH MATERIALIZED VIEW </a:t>
            </a:r>
            <a:r>
              <a:rPr lang="en-US" b="1" dirty="0" err="1"/>
              <a:t>monthly_sales</a:t>
            </a:r>
            <a:r>
              <a:rPr lang="en-US" b="1" dirty="0"/>
              <a:t>;</a:t>
            </a:r>
          </a:p>
          <a:p>
            <a:pPr>
              <a:spcBef>
                <a:spcPts val="1200"/>
              </a:spcBef>
            </a:pPr>
            <a:endParaRPr lang="en-US" b="1" dirty="0"/>
          </a:p>
          <a:p>
            <a:pPr>
              <a:spcBef>
                <a:spcPts val="1200"/>
              </a:spcBef>
            </a:pPr>
            <a:r>
              <a:rPr lang="en-US" b="1" dirty="0"/>
              <a:t>-- Query it</a:t>
            </a:r>
          </a:p>
          <a:p>
            <a:pPr>
              <a:spcBef>
                <a:spcPts val="1200"/>
              </a:spcBef>
            </a:pPr>
            <a:r>
              <a:rPr lang="en-US" b="1" dirty="0"/>
              <a:t>SELECT * FROM </a:t>
            </a:r>
            <a:r>
              <a:rPr lang="en-US" b="1" dirty="0" err="1"/>
              <a:t>monthly_sales</a:t>
            </a:r>
            <a:r>
              <a:rPr lang="en-US" b="1" dirty="0"/>
              <a:t> ORDER BY month;</a:t>
            </a:r>
          </a:p>
        </p:txBody>
      </p:sp>
    </p:spTree>
    <p:extLst>
      <p:ext uri="{BB962C8B-B14F-4D97-AF65-F5344CB8AC3E}">
        <p14:creationId xmlns:p14="http://schemas.microsoft.com/office/powerpoint/2010/main" val="4149675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6C9E2-A1CA-6AAB-2949-37ADD1F0103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44614-3C69-EC43-B10D-09367C9BB43C}"/>
              </a:ext>
            </a:extLst>
          </p:cNvPr>
          <p:cNvSpPr txBox="1"/>
          <p:nvPr/>
        </p:nvSpPr>
        <p:spPr>
          <a:xfrm>
            <a:off x="75500" y="838899"/>
            <a:ext cx="1084696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What is Updatable View?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Allows INSERT, UPDATE, or DELETE if based on a single table without joins. This offers Controlled 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79606-26D0-0BB6-5D34-E1EE83F5DEF4}"/>
              </a:ext>
            </a:extLst>
          </p:cNvPr>
          <p:cNvSpPr txBox="1"/>
          <p:nvPr/>
        </p:nvSpPr>
        <p:spPr>
          <a:xfrm>
            <a:off x="161488" y="2005533"/>
            <a:ext cx="6094602" cy="284693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VIEW </a:t>
            </a:r>
            <a:r>
              <a:rPr lang="en-US" b="1" dirty="0" err="1"/>
              <a:t>active_employees</a:t>
            </a:r>
            <a:r>
              <a:rPr lang="en-US" b="1" dirty="0"/>
              <a:t> AS</a:t>
            </a:r>
          </a:p>
          <a:p>
            <a:pPr>
              <a:spcBef>
                <a:spcPts val="600"/>
              </a:spcBef>
            </a:pPr>
            <a:r>
              <a:rPr lang="en-US" b="1" dirty="0"/>
              <a:t>SELECT * FROM employees</a:t>
            </a:r>
          </a:p>
          <a:p>
            <a:pPr>
              <a:spcBef>
                <a:spcPts val="600"/>
              </a:spcBef>
            </a:pPr>
            <a:r>
              <a:rPr lang="en-US" b="1" dirty="0"/>
              <a:t>WHERE active = true;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-- Update via view</a:t>
            </a:r>
          </a:p>
          <a:p>
            <a:pPr>
              <a:spcBef>
                <a:spcPts val="600"/>
              </a:spcBef>
            </a:pPr>
            <a:r>
              <a:rPr lang="en-US" b="1" dirty="0"/>
              <a:t>UPDATE </a:t>
            </a:r>
            <a:r>
              <a:rPr lang="en-US" b="1" dirty="0" err="1"/>
              <a:t>active_employees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SET active = false</a:t>
            </a:r>
          </a:p>
          <a:p>
            <a:pPr>
              <a:spcBef>
                <a:spcPts val="600"/>
              </a:spcBef>
            </a:pPr>
            <a:r>
              <a:rPr lang="en-US" b="1" dirty="0"/>
              <a:t>WHERE id = 3;</a:t>
            </a:r>
          </a:p>
        </p:txBody>
      </p:sp>
    </p:spTree>
    <p:extLst>
      <p:ext uri="{BB962C8B-B14F-4D97-AF65-F5344CB8AC3E}">
        <p14:creationId xmlns:p14="http://schemas.microsoft.com/office/powerpoint/2010/main" val="2422449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16644-762C-21B3-6C4D-DB037DFF92C4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52E06-1F7C-932B-BB2C-225C11530365}"/>
              </a:ext>
            </a:extLst>
          </p:cNvPr>
          <p:cNvSpPr txBox="1"/>
          <p:nvPr/>
        </p:nvSpPr>
        <p:spPr>
          <a:xfrm>
            <a:off x="153099" y="9688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Dropping a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101AE-2351-5B8F-0DF8-295DBF866A78}"/>
              </a:ext>
            </a:extLst>
          </p:cNvPr>
          <p:cNvSpPr txBox="1"/>
          <p:nvPr/>
        </p:nvSpPr>
        <p:spPr>
          <a:xfrm>
            <a:off x="153099" y="2113836"/>
            <a:ext cx="6094602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b="1" dirty="0"/>
              <a:t>DROP VIEW </a:t>
            </a:r>
            <a:r>
              <a:rPr lang="en-US" b="1" dirty="0" err="1"/>
              <a:t>employee_public_info</a:t>
            </a:r>
            <a:r>
              <a:rPr lang="en-US" b="1" dirty="0"/>
              <a:t>;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DROP MATERIALIZED VIEW </a:t>
            </a:r>
            <a:r>
              <a:rPr lang="en-US" b="1" dirty="0" err="1"/>
              <a:t>monthly_sales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0502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C51438-5209-1EFC-D0DA-7A8B5926A270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73757-A722-84DA-A628-73B96179E85F}"/>
              </a:ext>
            </a:extLst>
          </p:cNvPr>
          <p:cNvSpPr txBox="1"/>
          <p:nvPr/>
        </p:nvSpPr>
        <p:spPr>
          <a:xfrm>
            <a:off x="60820" y="691982"/>
            <a:ext cx="10261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What Are PostgreSQL Triggers?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56788-FFAE-0DB7-91C5-81A035657708}"/>
              </a:ext>
            </a:extLst>
          </p:cNvPr>
          <p:cNvSpPr txBox="1"/>
          <p:nvPr/>
        </p:nvSpPr>
        <p:spPr>
          <a:xfrm>
            <a:off x="0" y="1295828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trigger</a:t>
            </a:r>
            <a:r>
              <a:rPr lang="en-US" dirty="0"/>
              <a:t> in PostgreSQL is a special function that automatically executes in response to certain events on a table or view. </a:t>
            </a:r>
          </a:p>
          <a:p>
            <a:endParaRPr lang="en-US" dirty="0"/>
          </a:p>
          <a:p>
            <a:r>
              <a:rPr lang="en-US" dirty="0"/>
              <a:t>These events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TRUNCATE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Triggers are defined to run </a:t>
            </a:r>
            <a:r>
              <a:rPr lang="en-US" b="1" dirty="0"/>
              <a:t>before</a:t>
            </a:r>
            <a:r>
              <a:rPr lang="en-US" dirty="0"/>
              <a:t> or </a:t>
            </a:r>
            <a:r>
              <a:rPr lang="en-US" b="1" dirty="0"/>
              <a:t>after</a:t>
            </a:r>
            <a:r>
              <a:rPr lang="en-US" dirty="0"/>
              <a:t> these events, and can be set at either the </a:t>
            </a:r>
            <a:r>
              <a:rPr lang="en-US" b="1" dirty="0"/>
              <a:t>row level</a:t>
            </a:r>
            <a:r>
              <a:rPr lang="en-US" dirty="0"/>
              <a:t> or </a:t>
            </a:r>
            <a:r>
              <a:rPr lang="en-US" b="1" dirty="0"/>
              <a:t>statement level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4137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E0317F-825C-4FE9-3A51-CC7AB375A735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772AA-5DAB-354F-FC39-BE0083D86754}"/>
              </a:ext>
            </a:extLst>
          </p:cNvPr>
          <p:cNvSpPr txBox="1"/>
          <p:nvPr/>
        </p:nvSpPr>
        <p:spPr>
          <a:xfrm>
            <a:off x="144710" y="101915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Use Triggers?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DA3E3-98A5-E0AD-6DB7-DD249C149068}"/>
              </a:ext>
            </a:extLst>
          </p:cNvPr>
          <p:cNvSpPr txBox="1"/>
          <p:nvPr/>
        </p:nvSpPr>
        <p:spPr>
          <a:xfrm>
            <a:off x="144710" y="1669409"/>
            <a:ext cx="117676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Triggers are used to: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Enforce business rules (e.g., prevent invalid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 data integrity across related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 auditing (e.g., log who changed what and when)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derived values (e.g., auto-calculate totals)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Synchronize data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185916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1BF81-3002-0651-628A-78CAEB63B062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Introduction of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4B0A4-A523-F0AE-B5C8-4D1E2FEDBF11}"/>
              </a:ext>
            </a:extLst>
          </p:cNvPr>
          <p:cNvSpPr txBox="1"/>
          <p:nvPr/>
        </p:nvSpPr>
        <p:spPr>
          <a:xfrm>
            <a:off x="0" y="99829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Use ORDBMS?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Ideal for applications that deal with multimedia, scientific data, or complex business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Reduces the impedance mismatch between application code and database schema.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Offers scalability and performance benefits for certain types of queries and data structures</a:t>
            </a:r>
            <a:endParaRPr 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0ADE5-0F2E-CD88-EED8-CC958E84E82D}"/>
              </a:ext>
            </a:extLst>
          </p:cNvPr>
          <p:cNvSpPr txBox="1"/>
          <p:nvPr/>
        </p:nvSpPr>
        <p:spPr>
          <a:xfrm>
            <a:off x="2745297" y="4714423"/>
            <a:ext cx="6144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Popular examples include PostgreSQL, Oracle (with object extensions), and IBM Db2.</a:t>
            </a:r>
          </a:p>
        </p:txBody>
      </p:sp>
    </p:spTree>
    <p:extLst>
      <p:ext uri="{BB962C8B-B14F-4D97-AF65-F5344CB8AC3E}">
        <p14:creationId xmlns:p14="http://schemas.microsoft.com/office/powerpoint/2010/main" val="32799900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56F32-D48B-344E-1D5D-DA49A5BA58A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049A3-1839-ED4E-6F9A-C9259E009073}"/>
              </a:ext>
            </a:extLst>
          </p:cNvPr>
          <p:cNvSpPr txBox="1"/>
          <p:nvPr/>
        </p:nvSpPr>
        <p:spPr>
          <a:xfrm>
            <a:off x="85988" y="87654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Advantages of Triggers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82884C-2934-FEF8-B337-7252B581E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882424"/>
              </p:ext>
            </p:extLst>
          </p:nvPr>
        </p:nvGraphicFramePr>
        <p:xfrm>
          <a:off x="216017" y="1506859"/>
          <a:ext cx="10820400" cy="3017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19805685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365521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Advantage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462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🛠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Automatically enforce rules without manual intervention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032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🧩 Centralized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Keeps business logic inside the database, reducing app-side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68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📜 Auditing &amp; 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Track changes for compliance or debugging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83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⚡ Performance 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Reduces round-trips between app and database for routine tasks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445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🔄 Data 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Ensures related tables stay in sync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279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CC5862-1786-34C9-F3B8-0228BBF1F85D}"/>
              </a:ext>
            </a:extLst>
          </p:cNvPr>
          <p:cNvSpPr txBox="1"/>
          <p:nvPr/>
        </p:nvSpPr>
        <p:spPr>
          <a:xfrm>
            <a:off x="216017" y="4631478"/>
            <a:ext cx="6115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Potential Drawbacks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17D4F-43AB-129F-459C-AF7B8BD65E57}"/>
              </a:ext>
            </a:extLst>
          </p:cNvPr>
          <p:cNvSpPr txBox="1"/>
          <p:nvPr/>
        </p:nvSpPr>
        <p:spPr>
          <a:xfrm>
            <a:off x="216017" y="5074662"/>
            <a:ext cx="1175996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Complexity</a:t>
            </a:r>
            <a:r>
              <a:rPr lang="en-US" dirty="0"/>
              <a:t>: Hidden logic can make debugging harder</a:t>
            </a:r>
          </a:p>
          <a:p>
            <a:endParaRPr lang="en-US" dirty="0"/>
          </a:p>
          <a:p>
            <a:r>
              <a:rPr lang="en-US" b="1" dirty="0"/>
              <a:t>Performance Overhead</a:t>
            </a:r>
            <a:r>
              <a:rPr lang="en-US" dirty="0"/>
              <a:t>: Too many triggers can slow down operations</a:t>
            </a:r>
          </a:p>
          <a:p>
            <a:endParaRPr lang="en-US" dirty="0"/>
          </a:p>
          <a:p>
            <a:r>
              <a:rPr lang="en-US" b="1" dirty="0"/>
              <a:t>Maintenance</a:t>
            </a:r>
            <a:r>
              <a:rPr lang="en-US" dirty="0"/>
              <a:t>: Changes to business logic require updates to trigger functions</a:t>
            </a:r>
          </a:p>
        </p:txBody>
      </p:sp>
    </p:spTree>
    <p:extLst>
      <p:ext uri="{BB962C8B-B14F-4D97-AF65-F5344CB8AC3E}">
        <p14:creationId xmlns:p14="http://schemas.microsoft.com/office/powerpoint/2010/main" val="2999498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055DCD-F802-BC39-B655-718939FC844F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5FD84-5A48-C940-895F-3E4815A6FE91}"/>
              </a:ext>
            </a:extLst>
          </p:cNvPr>
          <p:cNvSpPr txBox="1"/>
          <p:nvPr/>
        </p:nvSpPr>
        <p:spPr>
          <a:xfrm>
            <a:off x="127932" y="769441"/>
            <a:ext cx="41175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Step 1: Create the Audit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2992E-DFFD-03AE-0C8E-F1037FA43719}"/>
              </a:ext>
            </a:extLst>
          </p:cNvPr>
          <p:cNvSpPr txBox="1"/>
          <p:nvPr/>
        </p:nvSpPr>
        <p:spPr>
          <a:xfrm>
            <a:off x="127932" y="1205669"/>
            <a:ext cx="4117596" cy="24160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</a:t>
            </a:r>
            <a:r>
              <a:rPr lang="en-US" b="1" dirty="0" err="1"/>
              <a:t>user_audit</a:t>
            </a:r>
            <a:r>
              <a:rPr lang="en-US" b="1" dirty="0"/>
              <a:t>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user_id</a:t>
            </a:r>
            <a:r>
              <a:rPr lang="en-US" b="1" dirty="0"/>
              <a:t> INT,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old_email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new_email</a:t>
            </a:r>
            <a:r>
              <a:rPr lang="en-US" b="1" dirty="0"/>
              <a:t>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changed_at</a:t>
            </a:r>
            <a:r>
              <a:rPr lang="en-US" b="1" dirty="0"/>
              <a:t> TIMESTAMP DEFAULT CURRENT_TIMESTAMP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BFC31-DD63-0B9F-34EF-FB055598D5EF}"/>
              </a:ext>
            </a:extLst>
          </p:cNvPr>
          <p:cNvSpPr txBox="1"/>
          <p:nvPr/>
        </p:nvSpPr>
        <p:spPr>
          <a:xfrm>
            <a:off x="4465041" y="769441"/>
            <a:ext cx="41001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Step 2: Create the Trigger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EFC4D-D96A-5548-FFB7-F0968BCE3120}"/>
              </a:ext>
            </a:extLst>
          </p:cNvPr>
          <p:cNvSpPr txBox="1"/>
          <p:nvPr/>
        </p:nvSpPr>
        <p:spPr>
          <a:xfrm>
            <a:off x="4441972" y="1194934"/>
            <a:ext cx="7462006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OR REPLACE FUNCTION </a:t>
            </a:r>
            <a:r>
              <a:rPr lang="en-US" b="1" dirty="0" err="1"/>
              <a:t>log_user_email_change</a:t>
            </a:r>
            <a:r>
              <a:rPr lang="en-US" b="1" dirty="0"/>
              <a:t>()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RETURNS TRIGGER AS $$</a:t>
            </a:r>
          </a:p>
          <a:p>
            <a:pPr>
              <a:spcBef>
                <a:spcPts val="600"/>
              </a:spcBef>
            </a:pPr>
            <a:r>
              <a:rPr lang="en-US" b="1" dirty="0"/>
              <a:t>BEGIN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IF </a:t>
            </a:r>
            <a:r>
              <a:rPr lang="en-US" b="1" dirty="0" err="1"/>
              <a:t>OLD.email</a:t>
            </a:r>
            <a:r>
              <a:rPr lang="en-US" b="1" dirty="0"/>
              <a:t> IS DISTINCT FROM </a:t>
            </a:r>
            <a:r>
              <a:rPr lang="en-US" b="1" dirty="0" err="1"/>
              <a:t>NEW.email</a:t>
            </a:r>
            <a:r>
              <a:rPr lang="en-US" b="1" dirty="0"/>
              <a:t> THEN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    INSERT INTO </a:t>
            </a:r>
            <a:r>
              <a:rPr lang="en-US" b="1" dirty="0" err="1"/>
              <a:t>user_audit</a:t>
            </a:r>
            <a:r>
              <a:rPr lang="en-US" b="1" dirty="0"/>
              <a:t>(</a:t>
            </a:r>
            <a:r>
              <a:rPr lang="en-US" b="1" dirty="0" err="1"/>
              <a:t>user_id</a:t>
            </a:r>
            <a:r>
              <a:rPr lang="en-US" b="1" dirty="0"/>
              <a:t>, </a:t>
            </a:r>
            <a:r>
              <a:rPr lang="en-US" b="1" dirty="0" err="1"/>
              <a:t>old_email</a:t>
            </a:r>
            <a:r>
              <a:rPr lang="en-US" b="1" dirty="0"/>
              <a:t>, </a:t>
            </a:r>
            <a:r>
              <a:rPr lang="en-US" b="1" dirty="0" err="1"/>
              <a:t>new_email</a:t>
            </a:r>
            <a:r>
              <a:rPr lang="en-US" b="1" dirty="0"/>
              <a:t>)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    VALUES (OLD.id, </a:t>
            </a:r>
            <a:r>
              <a:rPr lang="en-US" b="1" dirty="0" err="1"/>
              <a:t>OLD.email</a:t>
            </a:r>
            <a:r>
              <a:rPr lang="en-US" b="1" dirty="0"/>
              <a:t>, </a:t>
            </a:r>
            <a:r>
              <a:rPr lang="en-US" b="1" dirty="0" err="1"/>
              <a:t>NEW.email</a:t>
            </a:r>
            <a:r>
              <a:rPr lang="en-US" b="1" dirty="0"/>
              <a:t>);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END IF;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RETURN NEW;</a:t>
            </a:r>
          </a:p>
          <a:p>
            <a:pPr>
              <a:spcBef>
                <a:spcPts val="600"/>
              </a:spcBef>
            </a:pPr>
            <a:r>
              <a:rPr lang="en-US" b="1" dirty="0"/>
              <a:t>END;</a:t>
            </a:r>
          </a:p>
          <a:p>
            <a:pPr>
              <a:spcBef>
                <a:spcPts val="600"/>
              </a:spcBef>
            </a:pPr>
            <a:r>
              <a:rPr lang="en-US" b="1" dirty="0"/>
              <a:t>$$ LANGUAGE </a:t>
            </a:r>
            <a:r>
              <a:rPr lang="en-US" b="1" dirty="0" err="1"/>
              <a:t>plpgsql</a:t>
            </a:r>
            <a:r>
              <a:rPr lang="en-US" b="1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E8C69-2B39-5A0D-3C57-C5F72D70EC4B}"/>
              </a:ext>
            </a:extLst>
          </p:cNvPr>
          <p:cNvSpPr txBox="1"/>
          <p:nvPr/>
        </p:nvSpPr>
        <p:spPr>
          <a:xfrm>
            <a:off x="65015" y="4903256"/>
            <a:ext cx="44405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Step 3: Attach the Trigger to the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CEF1C-7096-FC43-D11F-73BE7531B0BC}"/>
              </a:ext>
            </a:extLst>
          </p:cNvPr>
          <p:cNvSpPr txBox="1"/>
          <p:nvPr/>
        </p:nvSpPr>
        <p:spPr>
          <a:xfrm>
            <a:off x="65014" y="5426091"/>
            <a:ext cx="1193963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CREATE TRIGGER </a:t>
            </a:r>
            <a:r>
              <a:rPr lang="en-US" b="1" dirty="0" err="1"/>
              <a:t>user_email_update_trigger</a:t>
            </a:r>
            <a:endParaRPr lang="en-US" b="1" dirty="0"/>
          </a:p>
          <a:p>
            <a:r>
              <a:rPr lang="en-US" b="1" dirty="0"/>
              <a:t>AFTER UPDATE ON users</a:t>
            </a:r>
          </a:p>
          <a:p>
            <a:r>
              <a:rPr lang="en-US" b="1" dirty="0"/>
              <a:t>FOR EACH ROW</a:t>
            </a:r>
          </a:p>
          <a:p>
            <a:r>
              <a:rPr lang="en-US" b="1" dirty="0"/>
              <a:t>EXECUTE FUNCTION </a:t>
            </a:r>
            <a:r>
              <a:rPr lang="en-US" b="1" dirty="0" err="1"/>
              <a:t>log_user_email_change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89019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430511-64D8-2401-560A-D485075E9421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F6816-9A4A-6BE2-4E29-A575A79910EC}"/>
              </a:ext>
            </a:extLst>
          </p:cNvPr>
          <p:cNvSpPr txBox="1"/>
          <p:nvPr/>
        </p:nvSpPr>
        <p:spPr>
          <a:xfrm>
            <a:off x="119544" y="769441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Types of Triggers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AFAF3A-D5B5-1CA4-65DE-76A0BBB71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68832"/>
              </p:ext>
            </p:extLst>
          </p:nvPr>
        </p:nvGraphicFramePr>
        <p:xfrm>
          <a:off x="224405" y="1938992"/>
          <a:ext cx="11419514" cy="26517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709757">
                  <a:extLst>
                    <a:ext uri="{9D8B030D-6E8A-4147-A177-3AD203B41FA5}">
                      <a16:colId xmlns:a16="http://schemas.microsoft.com/office/drawing/2014/main" val="2706870236"/>
                    </a:ext>
                  </a:extLst>
                </a:gridCol>
                <a:gridCol w="5709757">
                  <a:extLst>
                    <a:ext uri="{9D8B030D-6E8A-4147-A177-3AD203B41FA5}">
                      <a16:colId xmlns:a16="http://schemas.microsoft.com/office/drawing/2014/main" val="2300541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Type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028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Row-Level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Fires once per affected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021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Statement-Level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Fires once per SQL statement, regardless of how many rows are affected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7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BEFORE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Executes before the event (can modify or cancel the operation)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709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AFTER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Executes after the event (can log or react to changes)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54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409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A2AC9-6B85-F837-9A14-F23AA7F7BE91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FD362-B383-550B-D1BD-40011D682413}"/>
              </a:ext>
            </a:extLst>
          </p:cNvPr>
          <p:cNvSpPr txBox="1"/>
          <p:nvPr/>
        </p:nvSpPr>
        <p:spPr>
          <a:xfrm>
            <a:off x="60821" y="696096"/>
            <a:ext cx="1017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Example: Log every deleted row from employee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85917-BBDE-6A54-7F0F-305C205BF8C6}"/>
              </a:ext>
            </a:extLst>
          </p:cNvPr>
          <p:cNvSpPr txBox="1"/>
          <p:nvPr/>
        </p:nvSpPr>
        <p:spPr>
          <a:xfrm>
            <a:off x="60821" y="1203387"/>
            <a:ext cx="4687348" cy="18928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CREATE TABLE </a:t>
            </a:r>
            <a:r>
              <a:rPr lang="en-US" b="1" dirty="0" err="1"/>
              <a:t>employee_deletions</a:t>
            </a:r>
            <a:r>
              <a:rPr lang="en-US" b="1" dirty="0"/>
              <a:t> (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</a:t>
            </a:r>
            <a:r>
              <a:rPr lang="en-US" b="1" dirty="0" err="1"/>
              <a:t>empno</a:t>
            </a:r>
            <a:r>
              <a:rPr lang="en-US" b="1" dirty="0"/>
              <a:t> INT,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</a:t>
            </a:r>
            <a:r>
              <a:rPr lang="en-US" b="1" dirty="0" err="1"/>
              <a:t>deleted_at</a:t>
            </a:r>
            <a:r>
              <a:rPr lang="en-US" b="1" dirty="0"/>
              <a:t> TIMESTAMP DEFAULT CURRENT_TIMESTAMP</a:t>
            </a:r>
          </a:p>
          <a:p>
            <a:r>
              <a:rPr lang="en-US" b="1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0AB95-B2EA-58FA-9B87-66B1B6A3EE49}"/>
              </a:ext>
            </a:extLst>
          </p:cNvPr>
          <p:cNvSpPr txBox="1"/>
          <p:nvPr/>
        </p:nvSpPr>
        <p:spPr>
          <a:xfrm>
            <a:off x="5060659" y="1065428"/>
            <a:ext cx="6094602" cy="40552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-- Trigger function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CREATE OR REPLACE FUNCTION </a:t>
            </a:r>
            <a:r>
              <a:rPr lang="en-US" b="1" dirty="0" err="1"/>
              <a:t>log_employee_deletion</a:t>
            </a:r>
            <a:r>
              <a:rPr lang="en-US" b="1" dirty="0"/>
              <a:t>()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RETURNS TRIGGER AS $$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BEGIN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INSERT INTO </a:t>
            </a:r>
            <a:r>
              <a:rPr lang="en-US" b="1" dirty="0" err="1"/>
              <a:t>employee_deletions</a:t>
            </a:r>
            <a:r>
              <a:rPr lang="en-US" b="1" dirty="0"/>
              <a:t>(</a:t>
            </a:r>
            <a:r>
              <a:rPr lang="en-US" b="1" dirty="0" err="1"/>
              <a:t>empno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VALUES (</a:t>
            </a:r>
            <a:r>
              <a:rPr lang="en-US" b="1" dirty="0" err="1"/>
              <a:t>OLD.empno</a:t>
            </a:r>
            <a:r>
              <a:rPr lang="en-US" b="1" dirty="0"/>
              <a:t>);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RETURN OLD;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END;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$$ LANGUAGE </a:t>
            </a:r>
            <a:r>
              <a:rPr lang="en-US" b="1" dirty="0" err="1"/>
              <a:t>plpgsql</a:t>
            </a:r>
            <a:r>
              <a:rPr lang="en-US" b="1" dirty="0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FDD94-CC65-EF14-7920-C7074CE3293A}"/>
              </a:ext>
            </a:extLst>
          </p:cNvPr>
          <p:cNvSpPr txBox="1"/>
          <p:nvPr/>
        </p:nvSpPr>
        <p:spPr>
          <a:xfrm>
            <a:off x="161488" y="5270474"/>
            <a:ext cx="609460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-- Trigger</a:t>
            </a:r>
          </a:p>
          <a:p>
            <a:r>
              <a:rPr lang="en-US" b="1" dirty="0"/>
              <a:t>CREATE TRIGGER </a:t>
            </a:r>
            <a:r>
              <a:rPr lang="en-US" b="1" dirty="0" err="1"/>
              <a:t>trg_log_employee_deletion</a:t>
            </a:r>
            <a:endParaRPr lang="en-US" b="1" dirty="0"/>
          </a:p>
          <a:p>
            <a:r>
              <a:rPr lang="en-US" b="1" dirty="0"/>
              <a:t>AFTER DELETE ON employee</a:t>
            </a:r>
          </a:p>
          <a:p>
            <a:r>
              <a:rPr lang="en-US" b="1" dirty="0"/>
              <a:t>FOR EACH ROW</a:t>
            </a:r>
          </a:p>
          <a:p>
            <a:r>
              <a:rPr lang="en-US" b="1" dirty="0"/>
              <a:t>EXECUTE FUNCTION </a:t>
            </a:r>
            <a:r>
              <a:rPr lang="en-US" b="1" dirty="0" err="1"/>
              <a:t>log_employee_deletion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109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48C1B-EF61-87B8-94B0-29B326FBE1DF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AE460-9067-837B-17F7-27E70D27E8BD}"/>
              </a:ext>
            </a:extLst>
          </p:cNvPr>
          <p:cNvSpPr txBox="1"/>
          <p:nvPr/>
        </p:nvSpPr>
        <p:spPr>
          <a:xfrm>
            <a:off x="136320" y="769441"/>
            <a:ext cx="101862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Update Trigger Example: Notify when any update happens on people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E16D6-50F5-5547-7082-D9B2A7AA519E}"/>
              </a:ext>
            </a:extLst>
          </p:cNvPr>
          <p:cNvSpPr txBox="1"/>
          <p:nvPr/>
        </p:nvSpPr>
        <p:spPr>
          <a:xfrm>
            <a:off x="136320" y="1291066"/>
            <a:ext cx="6094602" cy="34009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-- Trigger function</a:t>
            </a:r>
          </a:p>
          <a:p>
            <a:pPr>
              <a:spcBef>
                <a:spcPts val="600"/>
              </a:spcBef>
            </a:pPr>
            <a:r>
              <a:rPr lang="en-US" b="1" dirty="0"/>
              <a:t>CREATE OR REPLACE FUNCTION </a:t>
            </a:r>
            <a:r>
              <a:rPr lang="en-US" b="1" dirty="0" err="1"/>
              <a:t>notify_people_update</a:t>
            </a:r>
            <a:r>
              <a:rPr lang="en-US" b="1" dirty="0"/>
              <a:t>()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RETURNS TRIGGER AS $$</a:t>
            </a:r>
          </a:p>
          <a:p>
            <a:pPr>
              <a:spcBef>
                <a:spcPts val="600"/>
              </a:spcBef>
            </a:pPr>
            <a:r>
              <a:rPr lang="en-US" b="1" dirty="0"/>
              <a:t>BEGIN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PERFORM </a:t>
            </a:r>
            <a:r>
              <a:rPr lang="en-US" b="1" dirty="0" err="1"/>
              <a:t>pg_notify</a:t>
            </a:r>
            <a:r>
              <a:rPr lang="en-US" b="1" dirty="0"/>
              <a:t>('</a:t>
            </a:r>
            <a:r>
              <a:rPr lang="en-US" b="1" dirty="0" err="1"/>
              <a:t>people_channel</a:t>
            </a:r>
            <a:r>
              <a:rPr lang="en-US" b="1" dirty="0"/>
              <a:t>', 'people table updated');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RETURN NULL;</a:t>
            </a:r>
          </a:p>
          <a:p>
            <a:pPr>
              <a:spcBef>
                <a:spcPts val="600"/>
              </a:spcBef>
            </a:pPr>
            <a:r>
              <a:rPr lang="en-US" b="1" dirty="0"/>
              <a:t>END;</a:t>
            </a:r>
          </a:p>
          <a:p>
            <a:pPr>
              <a:spcBef>
                <a:spcPts val="600"/>
              </a:spcBef>
            </a:pPr>
            <a:r>
              <a:rPr lang="en-US" b="1" dirty="0"/>
              <a:t>$$ LANGUAGE </a:t>
            </a:r>
            <a:r>
              <a:rPr lang="en-US" b="1" dirty="0" err="1"/>
              <a:t>plpgsql</a:t>
            </a:r>
            <a:r>
              <a:rPr lang="en-US" b="1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14326-3C8B-23DA-5A5B-94BB8A7ED5A8}"/>
              </a:ext>
            </a:extLst>
          </p:cNvPr>
          <p:cNvSpPr txBox="1"/>
          <p:nvPr/>
        </p:nvSpPr>
        <p:spPr>
          <a:xfrm>
            <a:off x="5144502" y="4996049"/>
            <a:ext cx="665880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-- Trigger</a:t>
            </a:r>
          </a:p>
          <a:p>
            <a:r>
              <a:rPr lang="en-US" b="1" dirty="0"/>
              <a:t>CREATE TRIGGER </a:t>
            </a:r>
            <a:r>
              <a:rPr lang="en-US" b="1" dirty="0" err="1"/>
              <a:t>trg_notify_people_update</a:t>
            </a:r>
            <a:endParaRPr lang="en-US" b="1" dirty="0"/>
          </a:p>
          <a:p>
            <a:r>
              <a:rPr lang="en-US" b="1" dirty="0"/>
              <a:t>AFTER UPDATE ON people</a:t>
            </a:r>
          </a:p>
          <a:p>
            <a:r>
              <a:rPr lang="en-US" b="1" dirty="0"/>
              <a:t>FOR EACH STATEMENT</a:t>
            </a:r>
          </a:p>
          <a:p>
            <a:r>
              <a:rPr lang="en-US" b="1" dirty="0"/>
              <a:t>EXECUTE FUNCTION </a:t>
            </a:r>
            <a:r>
              <a:rPr lang="en-US" b="1" dirty="0" err="1"/>
              <a:t>notify_people_update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347361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97F4B2-83EF-BA9A-D447-4E748283676D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B9984-10AA-C8C4-79D5-76F447FC038B}"/>
              </a:ext>
            </a:extLst>
          </p:cNvPr>
          <p:cNvSpPr txBox="1"/>
          <p:nvPr/>
        </p:nvSpPr>
        <p:spPr>
          <a:xfrm>
            <a:off x="136320" y="769441"/>
            <a:ext cx="10186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Before Trigger Example: Executes before the event. Can modify or cancel the operation.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8795D-C71D-937F-9DE4-EAB4EA2B9868}"/>
              </a:ext>
            </a:extLst>
          </p:cNvPr>
          <p:cNvSpPr txBox="1"/>
          <p:nvPr/>
        </p:nvSpPr>
        <p:spPr>
          <a:xfrm>
            <a:off x="60821" y="1794405"/>
            <a:ext cx="6094602" cy="35548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-- Trigger function</a:t>
            </a:r>
          </a:p>
          <a:p>
            <a:pPr>
              <a:spcBef>
                <a:spcPts val="600"/>
              </a:spcBef>
            </a:pPr>
            <a:r>
              <a:rPr lang="en-US" b="1" dirty="0"/>
              <a:t>CREATE OR REPLACE FUNCTION </a:t>
            </a:r>
            <a:r>
              <a:rPr lang="en-US" b="1" dirty="0" err="1"/>
              <a:t>validate_salary</a:t>
            </a:r>
            <a:r>
              <a:rPr lang="en-US" b="1" dirty="0"/>
              <a:t>()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RETURNS TRIGGER AS $$</a:t>
            </a:r>
          </a:p>
          <a:p>
            <a:pPr>
              <a:spcBef>
                <a:spcPts val="600"/>
              </a:spcBef>
            </a:pPr>
            <a:r>
              <a:rPr lang="en-US" b="1" dirty="0"/>
              <a:t>BEGIN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IF </a:t>
            </a:r>
            <a:r>
              <a:rPr lang="en-US" b="1" dirty="0" err="1"/>
              <a:t>NEW.salary</a:t>
            </a:r>
            <a:r>
              <a:rPr lang="en-US" b="1" dirty="0"/>
              <a:t> &lt; 0 THEN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    RAISE EXCEPTION 'Salary cannot be negative';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END IF;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RETURN NEW;</a:t>
            </a:r>
          </a:p>
          <a:p>
            <a:pPr>
              <a:spcBef>
                <a:spcPts val="600"/>
              </a:spcBef>
            </a:pPr>
            <a:r>
              <a:rPr lang="en-US" b="1" dirty="0"/>
              <a:t>END;</a:t>
            </a:r>
          </a:p>
          <a:p>
            <a:pPr>
              <a:spcBef>
                <a:spcPts val="600"/>
              </a:spcBef>
            </a:pPr>
            <a:r>
              <a:rPr lang="en-US" b="1" dirty="0"/>
              <a:t>$$ LANGUAGE </a:t>
            </a:r>
            <a:r>
              <a:rPr lang="en-US" b="1" dirty="0" err="1"/>
              <a:t>plpgsql</a:t>
            </a:r>
            <a:r>
              <a:rPr lang="en-US" b="1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E9C39-66A1-BBEC-0452-3683AAF388E8}"/>
              </a:ext>
            </a:extLst>
          </p:cNvPr>
          <p:cNvSpPr txBox="1"/>
          <p:nvPr/>
        </p:nvSpPr>
        <p:spPr>
          <a:xfrm>
            <a:off x="6474205" y="4970044"/>
            <a:ext cx="538782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-- Trigger</a:t>
            </a:r>
          </a:p>
          <a:p>
            <a:r>
              <a:rPr lang="en-US" b="1" dirty="0"/>
              <a:t>CREATE TRIGGER </a:t>
            </a:r>
            <a:r>
              <a:rPr lang="en-US" b="1" dirty="0" err="1"/>
              <a:t>trg_validate_salary</a:t>
            </a:r>
            <a:endParaRPr lang="en-US" b="1" dirty="0"/>
          </a:p>
          <a:p>
            <a:r>
              <a:rPr lang="en-US" b="1" dirty="0"/>
              <a:t>BEFORE INSERT OR UPDATE ON employee</a:t>
            </a:r>
          </a:p>
          <a:p>
            <a:r>
              <a:rPr lang="en-US" b="1" dirty="0"/>
              <a:t>FOR EACH ROW</a:t>
            </a:r>
          </a:p>
          <a:p>
            <a:r>
              <a:rPr lang="en-US" b="1" dirty="0"/>
              <a:t>EXECUTE FUNCTION </a:t>
            </a:r>
            <a:r>
              <a:rPr lang="en-US" b="1" dirty="0" err="1"/>
              <a:t>validate_salary</a:t>
            </a:r>
            <a:r>
              <a:rPr lang="en-US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8401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F5471-FA84-028F-EAD8-03622B68F186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B2147-47A0-3884-166F-32D0F187033C}"/>
              </a:ext>
            </a:extLst>
          </p:cNvPr>
          <p:cNvSpPr txBox="1"/>
          <p:nvPr/>
        </p:nvSpPr>
        <p:spPr>
          <a:xfrm>
            <a:off x="100668" y="769441"/>
            <a:ext cx="1015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What are indexes in PostgreSQL?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Indexing in PostgreSQL is a powerful way to speed up data retrieval, especially for large tables or frequent queries.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423F3-F816-74DA-A016-7F1D614582A6}"/>
              </a:ext>
            </a:extLst>
          </p:cNvPr>
          <p:cNvSpPr txBox="1"/>
          <p:nvPr/>
        </p:nvSpPr>
        <p:spPr>
          <a:xfrm>
            <a:off x="100668" y="1692771"/>
            <a:ext cx="119123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B-Tree</a:t>
            </a:r>
            <a:r>
              <a:rPr lang="en-US" dirty="0"/>
              <a:t>: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The default index type. Organizes data in a balanced tree structure for fast lookup.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Ideal for equality (=) and range queries (&lt;, &gt;, BETWEEN)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Supports sorting and ordered scans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Efficient for most common queries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Best on: Numeric, text, date 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40098-CA8E-BE9B-EDA9-E9EA7D6AB7EE}"/>
              </a:ext>
            </a:extLst>
          </p:cNvPr>
          <p:cNvSpPr txBox="1"/>
          <p:nvPr/>
        </p:nvSpPr>
        <p:spPr>
          <a:xfrm>
            <a:off x="872455" y="4401205"/>
            <a:ext cx="9244668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CREATE INDEX </a:t>
            </a:r>
            <a:r>
              <a:rPr lang="en-US" sz="2400" b="1" dirty="0" err="1"/>
              <a:t>idx_name</a:t>
            </a:r>
            <a:r>
              <a:rPr lang="en-US" sz="2400" b="1" dirty="0"/>
              <a:t> ON users (</a:t>
            </a:r>
            <a:r>
              <a:rPr lang="en-US" sz="2400" b="1" dirty="0" err="1"/>
              <a:t>last_name</a:t>
            </a:r>
            <a:r>
              <a:rPr lang="en-US" sz="2400" b="1" dirty="0"/>
              <a:t>);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10086DD-4AF7-AAF1-F700-484C54A4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68" y="5496778"/>
            <a:ext cx="92993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sorting and pattern matching like </a:t>
            </a:r>
            <a:r>
              <a:rPr lang="en-US" altLang="en-US" dirty="0" err="1">
                <a:latin typeface="Arial" panose="020B0604020202020204" pitchFamily="34" charset="0"/>
              </a:rPr>
              <a:t>LIKE</a:t>
            </a:r>
            <a:r>
              <a:rPr lang="en-US" altLang="en-US" dirty="0">
                <a:latin typeface="Arial" panose="020B0604020202020204" pitchFamily="34" charset="0"/>
              </a:rPr>
              <a:t> '</a:t>
            </a:r>
            <a:r>
              <a:rPr lang="en-US" altLang="en-US" dirty="0" err="1">
                <a:latin typeface="Arial" panose="020B0604020202020204" pitchFamily="34" charset="0"/>
              </a:rPr>
              <a:t>abc</a:t>
            </a:r>
            <a:r>
              <a:rPr lang="en-US" altLang="en-US" dirty="0">
                <a:latin typeface="Arial" panose="020B0604020202020204" pitchFamily="34" charset="0"/>
              </a:rPr>
              <a:t>%' if the pattern is anchored. </a:t>
            </a:r>
          </a:p>
        </p:txBody>
      </p:sp>
    </p:spTree>
    <p:extLst>
      <p:ext uri="{BB962C8B-B14F-4D97-AF65-F5344CB8AC3E}">
        <p14:creationId xmlns:p14="http://schemas.microsoft.com/office/powerpoint/2010/main" val="6372373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D67D9-F422-B7BD-AAFA-421AB3602BBF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9B05E-098C-15E0-27F5-38E987301F30}"/>
              </a:ext>
            </a:extLst>
          </p:cNvPr>
          <p:cNvSpPr txBox="1"/>
          <p:nvPr/>
        </p:nvSpPr>
        <p:spPr>
          <a:xfrm>
            <a:off x="1397" y="769441"/>
            <a:ext cx="10166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Example: Creating and Using a B-Tree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C5487-1602-F911-F031-EA5F0516E053}"/>
              </a:ext>
            </a:extLst>
          </p:cNvPr>
          <p:cNvSpPr txBox="1"/>
          <p:nvPr/>
        </p:nvSpPr>
        <p:spPr>
          <a:xfrm>
            <a:off x="75501" y="1354216"/>
            <a:ext cx="612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you have a table called Employees: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39E57-712F-9111-3B88-E54C9A67CCDF}"/>
              </a:ext>
            </a:extLst>
          </p:cNvPr>
          <p:cNvSpPr txBox="1"/>
          <p:nvPr/>
        </p:nvSpPr>
        <p:spPr>
          <a:xfrm>
            <a:off x="75501" y="2012844"/>
            <a:ext cx="6123962" cy="21390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CREATE TABLE employees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id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name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</a:t>
            </a:r>
            <a:r>
              <a:rPr lang="en-US" b="1" dirty="0" err="1"/>
              <a:t>hire_date</a:t>
            </a:r>
            <a:r>
              <a:rPr lang="en-US" b="1" dirty="0"/>
              <a:t> DATE,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salary NUMERIC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D315C1-6A74-F720-80AC-48C825BAC687}"/>
              </a:ext>
            </a:extLst>
          </p:cNvPr>
          <p:cNvSpPr txBox="1"/>
          <p:nvPr/>
        </p:nvSpPr>
        <p:spPr>
          <a:xfrm>
            <a:off x="6316911" y="2499729"/>
            <a:ext cx="524311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idx_employee_name</a:t>
            </a:r>
            <a:r>
              <a:rPr lang="en-US" dirty="0"/>
              <a:t> ON employees (name);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CE222-4E65-064F-C2ED-1686463DD7EA}"/>
              </a:ext>
            </a:extLst>
          </p:cNvPr>
          <p:cNvSpPr txBox="1"/>
          <p:nvPr/>
        </p:nvSpPr>
        <p:spPr>
          <a:xfrm>
            <a:off x="75501" y="4407819"/>
            <a:ext cx="61239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Multi-Column B-Tree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98E14-2E46-F65A-BB62-86117D9CCE8E}"/>
              </a:ext>
            </a:extLst>
          </p:cNvPr>
          <p:cNvSpPr txBox="1"/>
          <p:nvPr/>
        </p:nvSpPr>
        <p:spPr>
          <a:xfrm>
            <a:off x="75501" y="4903005"/>
            <a:ext cx="61239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idx_hire_salary</a:t>
            </a:r>
            <a:r>
              <a:rPr lang="en-US" dirty="0"/>
              <a:t> ON employees (</a:t>
            </a:r>
            <a:r>
              <a:rPr lang="en-US" dirty="0" err="1"/>
              <a:t>hire_date</a:t>
            </a:r>
            <a:r>
              <a:rPr lang="en-US" dirty="0"/>
              <a:t>, salary);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9C0E3-422D-6CF8-75BE-E4431171E1C9}"/>
              </a:ext>
            </a:extLst>
          </p:cNvPr>
          <p:cNvSpPr txBox="1"/>
          <p:nvPr/>
        </p:nvSpPr>
        <p:spPr>
          <a:xfrm>
            <a:off x="6425968" y="4407819"/>
            <a:ext cx="55451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Unique B-Tree Index:</a:t>
            </a:r>
          </a:p>
          <a:p>
            <a:r>
              <a:rPr lang="en-US" dirty="0"/>
              <a:t>To enforce uniqueness and improve lookup speed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147F57-595E-415E-7C41-9A29266A4399}"/>
              </a:ext>
            </a:extLst>
          </p:cNvPr>
          <p:cNvSpPr txBox="1"/>
          <p:nvPr/>
        </p:nvSpPr>
        <p:spPr>
          <a:xfrm>
            <a:off x="6425969" y="5622780"/>
            <a:ext cx="55451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UNIQUE INDEX </a:t>
            </a:r>
            <a:r>
              <a:rPr lang="en-US" dirty="0" err="1"/>
              <a:t>idx_unique_name</a:t>
            </a:r>
            <a:r>
              <a:rPr lang="en-US" dirty="0"/>
              <a:t> ON employees (name);</a:t>
            </a:r>
          </a:p>
        </p:txBody>
      </p:sp>
    </p:spTree>
    <p:extLst>
      <p:ext uri="{BB962C8B-B14F-4D97-AF65-F5344CB8AC3E}">
        <p14:creationId xmlns:p14="http://schemas.microsoft.com/office/powerpoint/2010/main" val="77524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C0FAC9-7304-8573-FD8C-DCD30F248AB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3DE8A-EC32-6B95-1723-D224730D2E16}"/>
              </a:ext>
            </a:extLst>
          </p:cNvPr>
          <p:cNvSpPr txBox="1"/>
          <p:nvPr/>
        </p:nvSpPr>
        <p:spPr>
          <a:xfrm>
            <a:off x="0" y="769441"/>
            <a:ext cx="1205498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Hash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Uses a hash function to index values. Only supports equality comparisons.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Faster than B-Tree for simple = queries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Good for high-cardinality columns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Lightweight structure</a:t>
            </a:r>
          </a:p>
          <a:p>
            <a:pPr marL="742950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Best on: Columns with high cardinality (many unique values)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05C92-E13A-A97A-FA2F-2F01FCF80C68}"/>
              </a:ext>
            </a:extLst>
          </p:cNvPr>
          <p:cNvSpPr txBox="1"/>
          <p:nvPr/>
        </p:nvSpPr>
        <p:spPr>
          <a:xfrm>
            <a:off x="864066" y="4018137"/>
            <a:ext cx="9458493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CREATE INDEX </a:t>
            </a:r>
            <a:r>
              <a:rPr lang="en-US" sz="2400" dirty="0" err="1"/>
              <a:t>idx_hash_email</a:t>
            </a:r>
            <a:r>
              <a:rPr lang="en-US" sz="2400" dirty="0"/>
              <a:t> ON users USING HASH (email);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8C43B-F074-67EF-BC1B-E7653C750960}"/>
              </a:ext>
            </a:extLst>
          </p:cNvPr>
          <p:cNvSpPr txBox="1"/>
          <p:nvPr/>
        </p:nvSpPr>
        <p:spPr>
          <a:xfrm>
            <a:off x="864066" y="5310041"/>
            <a:ext cx="9458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Faster than B-tree for pure equality, but not usable for range queries.</a:t>
            </a:r>
          </a:p>
        </p:txBody>
      </p:sp>
    </p:spTree>
    <p:extLst>
      <p:ext uri="{BB962C8B-B14F-4D97-AF65-F5344CB8AC3E}">
        <p14:creationId xmlns:p14="http://schemas.microsoft.com/office/powerpoint/2010/main" val="4220155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CA680-B882-E450-848E-B033C8CBAFF2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E0205-5FE2-AC99-E938-B7B36B50A458}"/>
              </a:ext>
            </a:extLst>
          </p:cNvPr>
          <p:cNvSpPr txBox="1"/>
          <p:nvPr/>
        </p:nvSpPr>
        <p:spPr>
          <a:xfrm>
            <a:off x="111155" y="101076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Creating and Using a Hash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923FB-A478-AE79-804B-DB3DE7FE44A5}"/>
              </a:ext>
            </a:extLst>
          </p:cNvPr>
          <p:cNvSpPr txBox="1"/>
          <p:nvPr/>
        </p:nvSpPr>
        <p:spPr>
          <a:xfrm>
            <a:off x="111154" y="1380096"/>
            <a:ext cx="12080845" cy="38318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Let’s say you have a users table:</a:t>
            </a:r>
          </a:p>
          <a:p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CREATE TABLE users (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id SERIAL PRIMARY KEY,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username TEXT,</a:t>
            </a:r>
          </a:p>
          <a:p>
            <a:pPr>
              <a:spcBef>
                <a:spcPts val="600"/>
              </a:spcBef>
            </a:pPr>
            <a:r>
              <a:rPr lang="en-US" b="1" dirty="0"/>
              <a:t>    email TEXT</a:t>
            </a:r>
          </a:p>
          <a:p>
            <a:pPr>
              <a:spcBef>
                <a:spcPts val="600"/>
              </a:spcBef>
            </a:pPr>
            <a:r>
              <a:rPr lang="en-US" b="1" dirty="0"/>
              <a:t>);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Now, you want to optimize lookups by username using a hash index: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CREATE INDEX </a:t>
            </a:r>
            <a:r>
              <a:rPr lang="en-US" b="1" dirty="0" err="1"/>
              <a:t>username_hash_idx</a:t>
            </a:r>
            <a:r>
              <a:rPr lang="en-US" b="1" dirty="0"/>
              <a:t> ON users USING hash (username);</a:t>
            </a:r>
          </a:p>
        </p:txBody>
      </p:sp>
    </p:spTree>
    <p:extLst>
      <p:ext uri="{BB962C8B-B14F-4D97-AF65-F5344CB8AC3E}">
        <p14:creationId xmlns:p14="http://schemas.microsoft.com/office/powerpoint/2010/main" val="12245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E38A7-5CCB-6477-3EDD-382E886D203C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Introduction of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CE386-47B3-AAC3-530A-53DBF8A74DEB}"/>
              </a:ext>
            </a:extLst>
          </p:cNvPr>
          <p:cNvSpPr txBox="1"/>
          <p:nvPr/>
        </p:nvSpPr>
        <p:spPr>
          <a:xfrm>
            <a:off x="0" y="830510"/>
            <a:ext cx="121220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Key Features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ACID compliance for reliable transactions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Full SQL support plus advanced features like window functions, common table expressions (CTEs), and JSONB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Extensibility: users can define custom data types, operators, and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MVCC (Multi-Version Concurrency Control) for high performance under concurrent workloads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Strong support for procedural languages like PL/</a:t>
            </a:r>
            <a:r>
              <a:rPr lang="en-US" sz="2000" dirty="0" err="1"/>
              <a:t>pgSQL</a:t>
            </a:r>
            <a:r>
              <a:rPr lang="en-US" sz="2000" dirty="0"/>
              <a:t>, Python, Perl, and more</a:t>
            </a:r>
          </a:p>
        </p:txBody>
      </p:sp>
    </p:spTree>
    <p:extLst>
      <p:ext uri="{BB962C8B-B14F-4D97-AF65-F5344CB8AC3E}">
        <p14:creationId xmlns:p14="http://schemas.microsoft.com/office/powerpoint/2010/main" val="40872699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C4350-EC30-9843-CC79-D4C2D383018B}"/>
              </a:ext>
            </a:extLst>
          </p:cNvPr>
          <p:cNvSpPr txBox="1"/>
          <p:nvPr/>
        </p:nvSpPr>
        <p:spPr>
          <a:xfrm>
            <a:off x="226503" y="1006679"/>
            <a:ext cx="1057851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400"/>
              </a:spcBef>
            </a:pPr>
            <a:r>
              <a:rPr lang="en-US" sz="2400" b="1" dirty="0"/>
              <a:t>How the Hash Index Works:</a:t>
            </a:r>
          </a:p>
          <a:p>
            <a:pPr algn="just">
              <a:spcBef>
                <a:spcPts val="2400"/>
              </a:spcBef>
            </a:pPr>
            <a:endParaRPr lang="en-US" dirty="0"/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PostgreSQL uses a hash function to map each indexed value to a bucket.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buckets allow direct access, which can reduce lookup time compared to B-Tree indexes in large tables.</a:t>
            </a:r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/>
              <a:t>Hash indexes store only the hash value, not the actual column value that’s why scans are lossy and may require checking the actual table row.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9EAB2-3F71-CC82-F902-CD1AB5554205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577194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31F47-358B-7980-F98D-005F0BE08833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25BE4-DE97-7F73-B1C9-730073A58AF0}"/>
              </a:ext>
            </a:extLst>
          </p:cNvPr>
          <p:cNvSpPr txBox="1"/>
          <p:nvPr/>
        </p:nvSpPr>
        <p:spPr>
          <a:xfrm>
            <a:off x="67112" y="872455"/>
            <a:ext cx="1197109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GIN (Generalized Inverted Index)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Indexes composite values like arrays, </a:t>
            </a:r>
            <a:r>
              <a:rPr lang="en-US" dirty="0" err="1"/>
              <a:t>jsonb</a:t>
            </a:r>
            <a:r>
              <a:rPr lang="en-US" dirty="0"/>
              <a:t>, and full-text search tokens.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Excellent for searching inside arrays and JSON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Supports full-text search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Can index multiple values per row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Best on: Full-text search, tags, JSON fields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F456D-9A37-0528-13F0-39BEB3BB51BA}"/>
              </a:ext>
            </a:extLst>
          </p:cNvPr>
          <p:cNvSpPr txBox="1"/>
          <p:nvPr/>
        </p:nvSpPr>
        <p:spPr>
          <a:xfrm>
            <a:off x="1166070" y="3938522"/>
            <a:ext cx="8674216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CREATE INDEX </a:t>
            </a:r>
            <a:r>
              <a:rPr lang="en-US" sz="2400" dirty="0" err="1"/>
              <a:t>idx_tags</a:t>
            </a:r>
            <a:r>
              <a:rPr lang="en-US" sz="2400" dirty="0"/>
              <a:t> ON articles USING GIN (tags);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AB1F9-C7E8-B2D8-93B8-A0429A227D8B}"/>
              </a:ext>
            </a:extLst>
          </p:cNvPr>
          <p:cNvSpPr txBox="1"/>
          <p:nvPr/>
        </p:nvSpPr>
        <p:spPr>
          <a:xfrm>
            <a:off x="1000386" y="5259707"/>
            <a:ext cx="890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Notes: Great for queries like WHERE tags @&gt; ['</a:t>
            </a:r>
            <a:r>
              <a:rPr lang="en-US" dirty="0" err="1"/>
              <a:t>postgres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0714127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DB9957-002F-C605-C887-0E563AF10B7E}"/>
              </a:ext>
            </a:extLst>
          </p:cNvPr>
          <p:cNvSpPr txBox="1"/>
          <p:nvPr/>
        </p:nvSpPr>
        <p:spPr>
          <a:xfrm>
            <a:off x="1398" y="956237"/>
            <a:ext cx="1203680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GiST</a:t>
            </a:r>
            <a:r>
              <a:rPr lang="en-US" b="1" dirty="0"/>
              <a:t> (Generalized Search Tree)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Flexible index type for complex data types like geometric shapes, ranges, and full-text search.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Supports nearest-neighbor and range queries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Works with custom data types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Useful for spatial and similarity searches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Best on: Range types, spatial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95B08-9B45-17F5-2C9A-F6681FA38965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B9D89-6622-F13D-626F-A84B7BAD53C4}"/>
              </a:ext>
            </a:extLst>
          </p:cNvPr>
          <p:cNvSpPr txBox="1"/>
          <p:nvPr/>
        </p:nvSpPr>
        <p:spPr>
          <a:xfrm>
            <a:off x="1501629" y="3841968"/>
            <a:ext cx="8447714" cy="40011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CREATE INDEX </a:t>
            </a:r>
            <a:r>
              <a:rPr lang="en-US" sz="2000" dirty="0" err="1"/>
              <a:t>idx_location</a:t>
            </a:r>
            <a:r>
              <a:rPr lang="en-US" sz="2000" dirty="0"/>
              <a:t> ON places USING </a:t>
            </a:r>
            <a:r>
              <a:rPr lang="en-US" sz="2000" dirty="0" err="1"/>
              <a:t>GiST</a:t>
            </a:r>
            <a:r>
              <a:rPr lang="en-US" sz="2000" dirty="0"/>
              <a:t> (coordinates);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ADBCD-E758-7897-3A9D-70AE332F4759}"/>
              </a:ext>
            </a:extLst>
          </p:cNvPr>
          <p:cNvSpPr txBox="1"/>
          <p:nvPr/>
        </p:nvSpPr>
        <p:spPr>
          <a:xfrm>
            <a:off x="530603" y="4873814"/>
            <a:ext cx="9972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Flexible framework for building custom indexing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8000192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24506A-D434-4A0D-5D0B-4AB13536AA98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69189-ED46-B1D2-4D08-DB3E66BFA016}"/>
              </a:ext>
            </a:extLst>
          </p:cNvPr>
          <p:cNvSpPr txBox="1"/>
          <p:nvPr/>
        </p:nvSpPr>
        <p:spPr>
          <a:xfrm>
            <a:off x="0" y="847288"/>
            <a:ext cx="1203820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BRIN (Block Range Index)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Stores summaries of data blocks rather than individual rows. Best for large, naturally ordered tables.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Extremely space-efficient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Fast to create and maintain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Ideal for time-series or log data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Best on: Time-series, log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0C788-BD05-B774-8CDC-6D48AB0EDAF9}"/>
              </a:ext>
            </a:extLst>
          </p:cNvPr>
          <p:cNvSpPr txBox="1"/>
          <p:nvPr/>
        </p:nvSpPr>
        <p:spPr>
          <a:xfrm>
            <a:off x="1715547" y="3707744"/>
            <a:ext cx="813312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idx_brin_date</a:t>
            </a:r>
            <a:r>
              <a:rPr lang="en-US" dirty="0"/>
              <a:t> ON logs USING BRIN (</a:t>
            </a:r>
            <a:r>
              <a:rPr lang="en-US" dirty="0" err="1"/>
              <a:t>created_at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13CB-ED77-190C-A2D7-BDA7B73AB15A}"/>
              </a:ext>
            </a:extLst>
          </p:cNvPr>
          <p:cNvSpPr txBox="1"/>
          <p:nvPr/>
        </p:nvSpPr>
        <p:spPr>
          <a:xfrm>
            <a:off x="784370" y="4655700"/>
            <a:ext cx="8745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Lightweight and fast to build, but less precise than B-tree</a:t>
            </a:r>
          </a:p>
        </p:txBody>
      </p:sp>
    </p:spTree>
    <p:extLst>
      <p:ext uri="{BB962C8B-B14F-4D97-AF65-F5344CB8AC3E}">
        <p14:creationId xmlns:p14="http://schemas.microsoft.com/office/powerpoint/2010/main" val="8641531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D9EB5-A8C0-6D04-19EC-F10E171BCFAA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Working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6D5B2-ABDF-0E75-F70F-261F92BC12A2}"/>
              </a:ext>
            </a:extLst>
          </p:cNvPr>
          <p:cNvSpPr txBox="1"/>
          <p:nvPr/>
        </p:nvSpPr>
        <p:spPr>
          <a:xfrm>
            <a:off x="0" y="906011"/>
            <a:ext cx="1204659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SP-</a:t>
            </a:r>
            <a:r>
              <a:rPr lang="en-US" b="1" dirty="0" err="1"/>
              <a:t>GiST</a:t>
            </a:r>
            <a:r>
              <a:rPr lang="en-US" b="1" dirty="0"/>
              <a:t> (Space-Partitioned </a:t>
            </a:r>
            <a:r>
              <a:rPr lang="en-US" b="1" dirty="0" err="1"/>
              <a:t>GiST</a:t>
            </a:r>
            <a:r>
              <a:rPr lang="en-US" b="1" dirty="0"/>
              <a:t>)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Optimized for partitioned data structures like tries and quadtrees.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Efficient for hierarchical or prefix-based data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Good for IP addresses, phone numbers, and tree structures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Best on: Tree-like structures, prefix searches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DECC1-BA00-E4CB-F660-F22598109205}"/>
              </a:ext>
            </a:extLst>
          </p:cNvPr>
          <p:cNvSpPr txBox="1"/>
          <p:nvPr/>
        </p:nvSpPr>
        <p:spPr>
          <a:xfrm>
            <a:off x="1296098" y="3309456"/>
            <a:ext cx="801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idx_ip</a:t>
            </a:r>
            <a:r>
              <a:rPr lang="en-US" dirty="0"/>
              <a:t> ON logs USING SPGIST (</a:t>
            </a:r>
            <a:r>
              <a:rPr lang="en-US" dirty="0" err="1"/>
              <a:t>ip_address</a:t>
            </a:r>
            <a:r>
              <a:rPr lang="en-US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2EC52-6B47-5A66-0270-6B8F59DB0851}"/>
              </a:ext>
            </a:extLst>
          </p:cNvPr>
          <p:cNvSpPr txBox="1"/>
          <p:nvPr/>
        </p:nvSpPr>
        <p:spPr>
          <a:xfrm>
            <a:off x="658535" y="4395641"/>
            <a:ext cx="1035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More space-efficient than </a:t>
            </a:r>
            <a:r>
              <a:rPr lang="en-US" dirty="0" err="1"/>
              <a:t>GiST</a:t>
            </a:r>
            <a:r>
              <a:rPr lang="en-US" dirty="0"/>
              <a:t> for certain data types</a:t>
            </a:r>
          </a:p>
        </p:txBody>
      </p:sp>
    </p:spTree>
    <p:extLst>
      <p:ext uri="{BB962C8B-B14F-4D97-AF65-F5344CB8AC3E}">
        <p14:creationId xmlns:p14="http://schemas.microsoft.com/office/powerpoint/2010/main" val="14180592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38FE-D3BD-C651-1945-B39581FF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6D2CE-DAFB-4535-DAE6-F1A9D21F0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654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915F3-5998-9E92-09AF-A1CBC788165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Functions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F2104-C26D-E546-CFDA-DC8F4FBC5166}"/>
              </a:ext>
            </a:extLst>
          </p:cNvPr>
          <p:cNvSpPr txBox="1"/>
          <p:nvPr/>
        </p:nvSpPr>
        <p:spPr>
          <a:xfrm>
            <a:off x="0" y="122444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PostgreSQL functions are powerful tools that allow you to encapsulate logic, reuse code, and streamline database operations.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ECD54-CABE-C7ED-CDCB-16056A2AFA24}"/>
              </a:ext>
            </a:extLst>
          </p:cNvPr>
          <p:cNvSpPr txBox="1"/>
          <p:nvPr/>
        </p:nvSpPr>
        <p:spPr>
          <a:xfrm>
            <a:off x="-23768" y="1956440"/>
            <a:ext cx="6119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Are PostgreSQL Functions?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54288-862B-3E82-F782-E34E7C76C0A7}"/>
              </a:ext>
            </a:extLst>
          </p:cNvPr>
          <p:cNvSpPr txBox="1"/>
          <p:nvPr/>
        </p:nvSpPr>
        <p:spPr>
          <a:xfrm>
            <a:off x="0" y="2599748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Functions in PostgreSQL are blocks of code that: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operations (queries, calculations,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results (single values, sets, or even tables)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written in various languages, with PL/</a:t>
            </a:r>
            <a:r>
              <a:rPr lang="en-US" dirty="0" err="1"/>
              <a:t>pgSQL</a:t>
            </a:r>
            <a:r>
              <a:rPr lang="en-US" dirty="0"/>
              <a:t> being the most common.</a:t>
            </a:r>
          </a:p>
        </p:txBody>
      </p:sp>
    </p:spTree>
    <p:extLst>
      <p:ext uri="{BB962C8B-B14F-4D97-AF65-F5344CB8AC3E}">
        <p14:creationId xmlns:p14="http://schemas.microsoft.com/office/powerpoint/2010/main" val="36042792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3C465-98A2-D6BC-74AD-ADCA47FA6BE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Functions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086DE-D53C-4FD5-F41E-C06B53715505}"/>
              </a:ext>
            </a:extLst>
          </p:cNvPr>
          <p:cNvSpPr txBox="1"/>
          <p:nvPr/>
        </p:nvSpPr>
        <p:spPr>
          <a:xfrm>
            <a:off x="176168" y="1770077"/>
            <a:ext cx="12015831" cy="46782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CREATE [OR REPLACE] FUNCTION </a:t>
            </a:r>
            <a:r>
              <a:rPr lang="en-US" dirty="0" err="1"/>
              <a:t>function_name</a:t>
            </a:r>
            <a:r>
              <a:rPr lang="en-US" dirty="0"/>
              <a:t>(</a:t>
            </a:r>
            <a:r>
              <a:rPr lang="en-US" dirty="0" err="1"/>
              <a:t>param_list</a:t>
            </a:r>
            <a:r>
              <a:rPr lang="en-US" dirty="0"/>
              <a:t>)</a:t>
            </a:r>
          </a:p>
          <a:p>
            <a:pPr>
              <a:spcBef>
                <a:spcPts val="1200"/>
              </a:spcBef>
            </a:pPr>
            <a:r>
              <a:rPr lang="en-US" dirty="0"/>
              <a:t>RETURNS </a:t>
            </a:r>
            <a:r>
              <a:rPr lang="en-US" dirty="0" err="1"/>
              <a:t>return_type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LANGUAGE </a:t>
            </a:r>
            <a:r>
              <a:rPr lang="en-US" dirty="0" err="1"/>
              <a:t>plpgsql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AS $$</a:t>
            </a:r>
          </a:p>
          <a:p>
            <a:pPr>
              <a:spcBef>
                <a:spcPts val="1200"/>
              </a:spcBef>
            </a:pPr>
            <a:r>
              <a:rPr lang="en-US" dirty="0"/>
              <a:t>DECLARE</a:t>
            </a:r>
          </a:p>
          <a:p>
            <a:pPr>
              <a:spcBef>
                <a:spcPts val="1200"/>
              </a:spcBef>
            </a:pPr>
            <a:r>
              <a:rPr lang="en-US" dirty="0"/>
              <a:t>    -- variable declarations</a:t>
            </a:r>
          </a:p>
          <a:p>
            <a:pPr>
              <a:spcBef>
                <a:spcPts val="1200"/>
              </a:spcBef>
            </a:pPr>
            <a:r>
              <a:rPr lang="en-US" dirty="0"/>
              <a:t>BEGIN</a:t>
            </a:r>
          </a:p>
          <a:p>
            <a:pPr>
              <a:spcBef>
                <a:spcPts val="1200"/>
              </a:spcBef>
            </a:pPr>
            <a:r>
              <a:rPr lang="en-US" dirty="0"/>
              <a:t>    -- function logic</a:t>
            </a:r>
          </a:p>
          <a:p>
            <a:pPr>
              <a:spcBef>
                <a:spcPts val="1200"/>
              </a:spcBef>
            </a:pPr>
            <a:r>
              <a:rPr lang="en-US" dirty="0"/>
              <a:t>    RETURN result;</a:t>
            </a:r>
          </a:p>
          <a:p>
            <a:pPr>
              <a:spcBef>
                <a:spcPts val="1200"/>
              </a:spcBef>
            </a:pPr>
            <a:r>
              <a:rPr lang="en-US" dirty="0"/>
              <a:t>END;</a:t>
            </a:r>
          </a:p>
          <a:p>
            <a:pPr>
              <a:spcBef>
                <a:spcPts val="1200"/>
              </a:spcBef>
            </a:pPr>
            <a:r>
              <a:rPr lang="en-US" dirty="0"/>
              <a:t>$$;</a:t>
            </a:r>
          </a:p>
        </p:txBody>
      </p:sp>
    </p:spTree>
    <p:extLst>
      <p:ext uri="{BB962C8B-B14F-4D97-AF65-F5344CB8AC3E}">
        <p14:creationId xmlns:p14="http://schemas.microsoft.com/office/powerpoint/2010/main" val="3866487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013CA5-8CA9-0269-2477-A919991AC95E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Functions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3ADD8-3C5C-68F6-A2B4-DFD89F82B353}"/>
              </a:ext>
            </a:extLst>
          </p:cNvPr>
          <p:cNvSpPr txBox="1"/>
          <p:nvPr/>
        </p:nvSpPr>
        <p:spPr>
          <a:xfrm>
            <a:off x="1398" y="1027542"/>
            <a:ext cx="12190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Function that returns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30168-FB86-F4C5-27DB-80C798BB37C6}"/>
              </a:ext>
            </a:extLst>
          </p:cNvPr>
          <p:cNvSpPr txBox="1"/>
          <p:nvPr/>
        </p:nvSpPr>
        <p:spPr>
          <a:xfrm>
            <a:off x="67112" y="1499251"/>
            <a:ext cx="6119768" cy="517064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Create or replace function </a:t>
            </a:r>
            <a:r>
              <a:rPr lang="en-US" dirty="0" err="1"/>
              <a:t>GetSumOfSalaryByDeptNo</a:t>
            </a:r>
            <a:r>
              <a:rPr lang="en-US" dirty="0"/>
              <a:t>(</a:t>
            </a:r>
            <a:r>
              <a:rPr lang="en-US" dirty="0" err="1"/>
              <a:t>p_DeptNo</a:t>
            </a:r>
            <a:r>
              <a:rPr lang="en-US" dirty="0"/>
              <a:t> integer) Returns </a:t>
            </a:r>
            <a:r>
              <a:rPr lang="en-US" dirty="0" err="1"/>
              <a:t>BigInt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Language </a:t>
            </a:r>
            <a:r>
              <a:rPr lang="en-US" dirty="0" err="1"/>
              <a:t>plpgsql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As</a:t>
            </a:r>
          </a:p>
          <a:p>
            <a:pPr>
              <a:spcBef>
                <a:spcPts val="600"/>
              </a:spcBef>
            </a:pPr>
            <a:r>
              <a:rPr lang="en-US" dirty="0"/>
              <a:t>$$</a:t>
            </a:r>
          </a:p>
          <a:p>
            <a:pPr>
              <a:spcBef>
                <a:spcPts val="600"/>
              </a:spcBef>
            </a:pPr>
            <a:r>
              <a:rPr lang="en-US" dirty="0"/>
              <a:t>-- Declare function variable(s) or local variables</a:t>
            </a:r>
          </a:p>
          <a:p>
            <a:pPr>
              <a:spcBef>
                <a:spcPts val="600"/>
              </a:spcBef>
            </a:pPr>
            <a:r>
              <a:rPr lang="en-US" dirty="0"/>
              <a:t>Declare</a:t>
            </a:r>
          </a:p>
          <a:p>
            <a:pPr>
              <a:spcBef>
                <a:spcPts val="600"/>
              </a:spcBef>
            </a:pPr>
            <a:r>
              <a:rPr lang="en-US" dirty="0"/>
              <a:t>	</a:t>
            </a:r>
            <a:r>
              <a:rPr lang="en-US" dirty="0" err="1"/>
              <a:t>sum_salary</a:t>
            </a:r>
            <a:r>
              <a:rPr lang="en-US" dirty="0"/>
              <a:t> </a:t>
            </a:r>
            <a:r>
              <a:rPr lang="en-US" dirty="0" err="1"/>
              <a:t>bigint</a:t>
            </a:r>
            <a:r>
              <a:rPr lang="en-US" dirty="0"/>
              <a:t>;   </a:t>
            </a:r>
          </a:p>
          <a:p>
            <a:pPr>
              <a:spcBef>
                <a:spcPts val="600"/>
              </a:spcBef>
            </a:pPr>
            <a:r>
              <a:rPr lang="en-US" dirty="0"/>
              <a:t>Begin</a:t>
            </a:r>
          </a:p>
          <a:p>
            <a:pPr>
              <a:spcBef>
                <a:spcPts val="600"/>
              </a:spcBef>
            </a:pPr>
            <a:r>
              <a:rPr lang="en-US" dirty="0"/>
              <a:t>	select sum(Salary) into </a:t>
            </a:r>
            <a:r>
              <a:rPr lang="en-US" dirty="0" err="1"/>
              <a:t>sum_salary</a:t>
            </a:r>
            <a:r>
              <a:rPr lang="en-US" dirty="0"/>
              <a:t> from Employee</a:t>
            </a:r>
          </a:p>
          <a:p>
            <a:pPr>
              <a:spcBef>
                <a:spcPts val="600"/>
              </a:spcBef>
            </a:pPr>
            <a:r>
              <a:rPr lang="en-US" dirty="0"/>
              <a:t>	Where </a:t>
            </a:r>
            <a:r>
              <a:rPr lang="en-US" dirty="0" err="1"/>
              <a:t>DeptNo</a:t>
            </a:r>
            <a:r>
              <a:rPr lang="en-US" dirty="0"/>
              <a:t> = </a:t>
            </a:r>
            <a:r>
              <a:rPr lang="en-US" dirty="0" err="1"/>
              <a:t>p_DeptNo</a:t>
            </a:r>
            <a:r>
              <a:rPr lang="en-US" dirty="0"/>
              <a:t>;</a:t>
            </a:r>
          </a:p>
          <a:p>
            <a:pPr>
              <a:spcBef>
                <a:spcPts val="600"/>
              </a:spcBef>
            </a:pPr>
            <a:r>
              <a:rPr lang="en-US" dirty="0"/>
              <a:t>	return </a:t>
            </a:r>
            <a:r>
              <a:rPr lang="en-US" dirty="0" err="1"/>
              <a:t>sum_salary</a:t>
            </a:r>
            <a:r>
              <a:rPr lang="en-US" dirty="0"/>
              <a:t>;</a:t>
            </a:r>
          </a:p>
          <a:p>
            <a:pPr>
              <a:spcBef>
                <a:spcPts val="600"/>
              </a:spcBef>
            </a:pPr>
            <a:r>
              <a:rPr lang="en-US" dirty="0"/>
              <a:t>End;</a:t>
            </a:r>
          </a:p>
          <a:p>
            <a:pPr>
              <a:spcBef>
                <a:spcPts val="600"/>
              </a:spcBef>
            </a:pPr>
            <a:r>
              <a:rPr lang="en-US" dirty="0"/>
              <a:t>$$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6C9FE-264C-490A-1820-103C1EF2C516}"/>
              </a:ext>
            </a:extLst>
          </p:cNvPr>
          <p:cNvSpPr txBox="1"/>
          <p:nvPr/>
        </p:nvSpPr>
        <p:spPr>
          <a:xfrm>
            <a:off x="6440647" y="2780678"/>
            <a:ext cx="532910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GetSumOfSalaryByDeptNo</a:t>
            </a:r>
            <a:r>
              <a:rPr lang="en-US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16535599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39596-2D6A-F0E2-712F-488694F5188C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Functions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E6016-0AD6-85F9-1923-2F01435AB544}"/>
              </a:ext>
            </a:extLst>
          </p:cNvPr>
          <p:cNvSpPr txBox="1"/>
          <p:nvPr/>
        </p:nvSpPr>
        <p:spPr>
          <a:xfrm>
            <a:off x="1398" y="84298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a function that returns a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22E43-CE21-DED3-2E14-0A70C5F8F705}"/>
              </a:ext>
            </a:extLst>
          </p:cNvPr>
          <p:cNvSpPr txBox="1"/>
          <p:nvPr/>
        </p:nvSpPr>
        <p:spPr>
          <a:xfrm>
            <a:off x="83890" y="1480763"/>
            <a:ext cx="6625904" cy="41857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Create or Replace Function </a:t>
            </a:r>
            <a:r>
              <a:rPr lang="en-US" sz="1400" dirty="0" err="1"/>
              <a:t>Get_EmployeeRecords</a:t>
            </a:r>
            <a:r>
              <a:rPr lang="en-US" sz="1400" dirty="0"/>
              <a:t>(</a:t>
            </a:r>
            <a:r>
              <a:rPr lang="en-US" sz="1400" dirty="0" err="1"/>
              <a:t>p_DeptNo</a:t>
            </a:r>
            <a:r>
              <a:rPr lang="en-US" sz="1400" dirty="0"/>
              <a:t> integer) </a:t>
            </a:r>
          </a:p>
          <a:p>
            <a:r>
              <a:rPr lang="en-US" sz="1400" dirty="0"/>
              <a:t>returns table(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Emp_EmpNo</a:t>
            </a:r>
            <a:r>
              <a:rPr lang="en-US" sz="1400" dirty="0"/>
              <a:t> integer, 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Emp_EmpName</a:t>
            </a:r>
            <a:r>
              <a:rPr lang="en-US" sz="1400" dirty="0"/>
              <a:t> varchar(200), 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Emp_Designation</a:t>
            </a:r>
            <a:r>
              <a:rPr lang="en-US" sz="1400" dirty="0"/>
              <a:t> varchar(200), </a:t>
            </a:r>
          </a:p>
          <a:p>
            <a:r>
              <a:rPr lang="en-US" sz="1400" dirty="0"/>
              <a:t>	 </a:t>
            </a:r>
            <a:r>
              <a:rPr lang="en-US" sz="1400" dirty="0" err="1"/>
              <a:t>Emp_Salary</a:t>
            </a:r>
            <a:r>
              <a:rPr lang="en-US" sz="1400" dirty="0"/>
              <a:t> integer)</a:t>
            </a:r>
          </a:p>
          <a:p>
            <a:r>
              <a:rPr lang="en-US" sz="1400" dirty="0"/>
              <a:t>Language </a:t>
            </a:r>
            <a:r>
              <a:rPr lang="en-US" sz="1400" dirty="0" err="1"/>
              <a:t>plpgsql</a:t>
            </a:r>
            <a:endParaRPr lang="en-US" sz="1400" dirty="0"/>
          </a:p>
          <a:p>
            <a:r>
              <a:rPr lang="en-US" sz="1400" dirty="0"/>
              <a:t>As $$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  -- The </a:t>
            </a:r>
            <a:r>
              <a:rPr lang="en-US" sz="1400" dirty="0" err="1"/>
              <a:t>PostgtreSQL</a:t>
            </a:r>
            <a:r>
              <a:rPr lang="en-US" sz="1400" dirty="0"/>
              <a:t> uses 'query' as a type that stores the resultant</a:t>
            </a:r>
          </a:p>
          <a:p>
            <a:r>
              <a:rPr lang="en-US" sz="1400" dirty="0"/>
              <a:t>  -- and Records aka cursor will be pointed by the query to read the </a:t>
            </a:r>
          </a:p>
          <a:p>
            <a:r>
              <a:rPr lang="en-US" sz="1400" dirty="0"/>
              <a:t>  -- data from the </a:t>
            </a:r>
            <a:r>
              <a:rPr lang="en-US" sz="1400" dirty="0" err="1"/>
              <a:t>ouput</a:t>
            </a:r>
            <a:endParaRPr lang="en-US" sz="1400" dirty="0"/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return query</a:t>
            </a:r>
          </a:p>
          <a:p>
            <a:r>
              <a:rPr lang="en-US" sz="1400" dirty="0"/>
              <a:t>  	Select </a:t>
            </a:r>
            <a:r>
              <a:rPr lang="en-US" sz="1400" dirty="0" err="1"/>
              <a:t>EmpNo</a:t>
            </a:r>
            <a:r>
              <a:rPr lang="en-US" sz="1400" dirty="0"/>
              <a:t>, </a:t>
            </a:r>
            <a:r>
              <a:rPr lang="en-US" sz="1400" dirty="0" err="1"/>
              <a:t>EmpName</a:t>
            </a:r>
            <a:r>
              <a:rPr lang="en-US" sz="1400" dirty="0"/>
              <a:t>, Designation, Salary</a:t>
            </a:r>
          </a:p>
          <a:p>
            <a:r>
              <a:rPr lang="en-US" sz="1400" dirty="0"/>
              <a:t>	From Employee</a:t>
            </a:r>
          </a:p>
          <a:p>
            <a:r>
              <a:rPr lang="en-US" sz="1400" dirty="0"/>
              <a:t>	Where </a:t>
            </a:r>
            <a:r>
              <a:rPr lang="en-US" sz="1400" dirty="0" err="1"/>
              <a:t>DeptNo</a:t>
            </a:r>
            <a:r>
              <a:rPr lang="en-US" sz="1400" dirty="0"/>
              <a:t> = </a:t>
            </a:r>
            <a:r>
              <a:rPr lang="en-US" sz="1400" dirty="0" err="1"/>
              <a:t>p_DeptNo</a:t>
            </a:r>
            <a:r>
              <a:rPr lang="en-US" sz="1400" dirty="0"/>
              <a:t>;</a:t>
            </a:r>
          </a:p>
          <a:p>
            <a:r>
              <a:rPr lang="en-US" sz="1400" dirty="0"/>
              <a:t>End;</a:t>
            </a:r>
          </a:p>
          <a:p>
            <a:r>
              <a:rPr lang="en-US" sz="1400" dirty="0"/>
              <a:t>$$;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1DCBD-4A30-44EE-4AEA-39E97F9FB1DC}"/>
              </a:ext>
            </a:extLst>
          </p:cNvPr>
          <p:cNvSpPr txBox="1"/>
          <p:nvPr/>
        </p:nvSpPr>
        <p:spPr>
          <a:xfrm>
            <a:off x="7061434" y="3105834"/>
            <a:ext cx="4590875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get_employeerecords</a:t>
            </a:r>
            <a:r>
              <a:rPr lang="en-US" dirty="0"/>
              <a:t>(20); </a:t>
            </a:r>
          </a:p>
        </p:txBody>
      </p:sp>
    </p:spTree>
    <p:extLst>
      <p:ext uri="{BB962C8B-B14F-4D97-AF65-F5344CB8AC3E}">
        <p14:creationId xmlns:p14="http://schemas.microsoft.com/office/powerpoint/2010/main" val="229076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03213-D73F-A91A-D1B1-EA87C0545C52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Introduction of PostgreSQL</a:t>
            </a:r>
            <a:endParaRPr lang="en-US" sz="44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FDB8971-8371-DC6F-43E8-C7CABEB9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304925"/>
            <a:ext cx="812800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8E31B2-CED8-082A-F922-F5CB96E0C327}"/>
              </a:ext>
            </a:extLst>
          </p:cNvPr>
          <p:cNvSpPr txBox="1"/>
          <p:nvPr/>
        </p:nvSpPr>
        <p:spPr>
          <a:xfrm>
            <a:off x="355134" y="5972633"/>
            <a:ext cx="10684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 tooltip="https://learnsql.com/blog/companies-that-use-postgresql-in-business/"/>
              </a:rPr>
              <a:t>Major Companies Using PostgreSQL: Purposes &amp; Examples | LearnSQL.com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7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376FF-5D38-1460-1979-2154397D9340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Functions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C3ACC-945C-974C-3296-3E561F8084B3}"/>
              </a:ext>
            </a:extLst>
          </p:cNvPr>
          <p:cNvSpPr txBox="1"/>
          <p:nvPr/>
        </p:nvSpPr>
        <p:spPr>
          <a:xfrm>
            <a:off x="1397" y="842984"/>
            <a:ext cx="9587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a function that Insert New Record and return number of record in a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1B750-5F74-6A6D-8F00-65334E25B104}"/>
              </a:ext>
            </a:extLst>
          </p:cNvPr>
          <p:cNvSpPr txBox="1"/>
          <p:nvPr/>
        </p:nvSpPr>
        <p:spPr>
          <a:xfrm>
            <a:off x="199240" y="1212316"/>
            <a:ext cx="6119768" cy="489364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Create or replace Function </a:t>
            </a:r>
            <a:r>
              <a:rPr lang="en-US" sz="1600" dirty="0" err="1"/>
              <a:t>insertRecord</a:t>
            </a:r>
            <a:r>
              <a:rPr lang="en-US" sz="1600" dirty="0"/>
              <a:t>(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p_DeptNo</a:t>
            </a:r>
            <a:r>
              <a:rPr lang="en-US" sz="1600" dirty="0"/>
              <a:t> integer,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p_DeptName</a:t>
            </a:r>
            <a:r>
              <a:rPr lang="en-US" sz="1600" dirty="0"/>
              <a:t> varchar(100),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p_Location</a:t>
            </a:r>
            <a:r>
              <a:rPr lang="en-US" sz="1600" dirty="0"/>
              <a:t> varchar(100),</a:t>
            </a:r>
          </a:p>
          <a:p>
            <a:r>
              <a:rPr lang="en-US" sz="1600" dirty="0"/>
              <a:t>   </a:t>
            </a:r>
            <a:r>
              <a:rPr lang="en-US" sz="1600" dirty="0" err="1"/>
              <a:t>p_Capacity</a:t>
            </a:r>
            <a:r>
              <a:rPr lang="en-US" sz="1600" dirty="0"/>
              <a:t> integer	</a:t>
            </a:r>
          </a:p>
          <a:p>
            <a:r>
              <a:rPr lang="en-US" sz="1600" dirty="0"/>
              <a:t>) returns </a:t>
            </a:r>
            <a:r>
              <a:rPr lang="en-US" sz="1600" dirty="0" err="1"/>
              <a:t>smallint</a:t>
            </a:r>
            <a:endParaRPr lang="en-US" sz="1600" dirty="0"/>
          </a:p>
          <a:p>
            <a:r>
              <a:rPr lang="en-US" sz="1600" dirty="0"/>
              <a:t>Language </a:t>
            </a:r>
            <a:r>
              <a:rPr lang="en-US" sz="1600" dirty="0" err="1"/>
              <a:t>plpgsql</a:t>
            </a:r>
            <a:endParaRPr lang="en-US" sz="1600" dirty="0"/>
          </a:p>
          <a:p>
            <a:r>
              <a:rPr lang="en-US" sz="1600" dirty="0"/>
              <a:t>As $$</a:t>
            </a:r>
          </a:p>
          <a:p>
            <a:r>
              <a:rPr lang="en-US" sz="1600" dirty="0"/>
              <a:t>Declare</a:t>
            </a:r>
          </a:p>
          <a:p>
            <a:r>
              <a:rPr lang="en-US" sz="1600" dirty="0"/>
              <a:t>	records </a:t>
            </a:r>
            <a:r>
              <a:rPr lang="en-US" sz="1600" dirty="0" err="1"/>
              <a:t>smallint</a:t>
            </a:r>
            <a:r>
              <a:rPr lang="en-US" sz="1600" dirty="0"/>
              <a:t>;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	Insert  into Department(</a:t>
            </a:r>
            <a:r>
              <a:rPr lang="en-US" sz="1600" dirty="0" err="1"/>
              <a:t>DeptNo</a:t>
            </a:r>
            <a:r>
              <a:rPr lang="en-US" sz="1600" dirty="0"/>
              <a:t>, </a:t>
            </a:r>
            <a:r>
              <a:rPr lang="en-US" sz="1600" dirty="0" err="1"/>
              <a:t>DeptName</a:t>
            </a:r>
            <a:r>
              <a:rPr lang="en-US" sz="1600" dirty="0"/>
              <a:t>, Location, Capacity)</a:t>
            </a:r>
          </a:p>
          <a:p>
            <a:r>
              <a:rPr lang="en-US" sz="1600" dirty="0"/>
              <a:t>	Values (</a:t>
            </a:r>
            <a:r>
              <a:rPr lang="en-US" sz="1600" dirty="0" err="1"/>
              <a:t>p_DeptNo</a:t>
            </a:r>
            <a:r>
              <a:rPr lang="en-US" sz="1600" dirty="0"/>
              <a:t>, </a:t>
            </a:r>
            <a:r>
              <a:rPr lang="en-US" sz="1600" dirty="0" err="1"/>
              <a:t>p_DeptName</a:t>
            </a:r>
            <a:r>
              <a:rPr lang="en-US" sz="1600" dirty="0"/>
              <a:t>, </a:t>
            </a:r>
            <a:r>
              <a:rPr lang="en-US" sz="1600" dirty="0" err="1"/>
              <a:t>p_Location</a:t>
            </a:r>
            <a:r>
              <a:rPr lang="en-US" sz="1600" dirty="0"/>
              <a:t>, </a:t>
            </a:r>
            <a:r>
              <a:rPr lang="en-US" sz="1600" dirty="0" err="1"/>
              <a:t>p_Capacity</a:t>
            </a:r>
            <a:r>
              <a:rPr lang="en-US" sz="1600" dirty="0"/>
              <a:t>);</a:t>
            </a:r>
          </a:p>
          <a:p>
            <a:r>
              <a:rPr lang="en-US" sz="1600" dirty="0"/>
              <a:t>	Select Count(*) into records from Department;</a:t>
            </a:r>
          </a:p>
          <a:p>
            <a:r>
              <a:rPr lang="en-US" sz="1600" dirty="0"/>
              <a:t>	return records;</a:t>
            </a:r>
          </a:p>
          <a:p>
            <a:r>
              <a:rPr lang="en-US" sz="1600" dirty="0"/>
              <a:t>End;</a:t>
            </a:r>
          </a:p>
          <a:p>
            <a:r>
              <a:rPr lang="en-US" sz="1600" dirty="0"/>
              <a:t>$$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C77F0-C1F6-26C3-D871-ADDFC1D93934}"/>
              </a:ext>
            </a:extLst>
          </p:cNvPr>
          <p:cNvSpPr txBox="1"/>
          <p:nvPr/>
        </p:nvSpPr>
        <p:spPr>
          <a:xfrm>
            <a:off x="6516851" y="2893099"/>
            <a:ext cx="5312328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insertRecord</a:t>
            </a:r>
            <a:r>
              <a:rPr lang="en-US" dirty="0"/>
              <a:t>(100, 'SR', 'Pune', 50);	 </a:t>
            </a:r>
          </a:p>
        </p:txBody>
      </p:sp>
    </p:spTree>
    <p:extLst>
      <p:ext uri="{BB962C8B-B14F-4D97-AF65-F5344CB8AC3E}">
        <p14:creationId xmlns:p14="http://schemas.microsoft.com/office/powerpoint/2010/main" val="12901839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AE53-7DB7-0276-3C92-B2964F3D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Stored Procedure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88212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441BF-6E75-EA85-7264-622B4790E04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Stored Procedure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7F74F-33CF-64F1-4126-0361BC1DB969}"/>
              </a:ext>
            </a:extLst>
          </p:cNvPr>
          <p:cNvSpPr txBox="1"/>
          <p:nvPr/>
        </p:nvSpPr>
        <p:spPr>
          <a:xfrm>
            <a:off x="0" y="99350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PostgreSQL, a </a:t>
            </a:r>
            <a:r>
              <a:rPr lang="en-US" b="1" dirty="0"/>
              <a:t>stored procedure</a:t>
            </a:r>
            <a:r>
              <a:rPr lang="en-US" dirty="0"/>
              <a:t> is a powerful database object that allows you to encapsulate a sequence of SQL statements and control logic into a reusable unit. </a:t>
            </a:r>
          </a:p>
          <a:p>
            <a:r>
              <a:rPr lang="en-US" dirty="0"/>
              <a:t>Unlike functions, stored procedures can manage transactions directly—making them ideal for complex operations like batch updates, conditional logic, and error handling.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C940D-3FC7-939B-4763-4737F5C3ECD4}"/>
              </a:ext>
            </a:extLst>
          </p:cNvPr>
          <p:cNvSpPr txBox="1"/>
          <p:nvPr/>
        </p:nvSpPr>
        <p:spPr>
          <a:xfrm>
            <a:off x="174072" y="2725745"/>
            <a:ext cx="6119768" cy="32316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CREATE PROCEDURE </a:t>
            </a:r>
            <a:r>
              <a:rPr lang="en-US" dirty="0" err="1"/>
              <a:t>procedure_name</a:t>
            </a:r>
            <a:r>
              <a:rPr lang="en-US" dirty="0"/>
              <a:t>(param1 datatype, param2 datatype)</a:t>
            </a:r>
          </a:p>
          <a:p>
            <a:pPr>
              <a:spcBef>
                <a:spcPts val="1200"/>
              </a:spcBef>
            </a:pPr>
            <a:r>
              <a:rPr lang="en-US" dirty="0"/>
              <a:t>LANGUAGE </a:t>
            </a:r>
            <a:r>
              <a:rPr lang="en-US" dirty="0" err="1"/>
              <a:t>plpgsql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AS $$</a:t>
            </a:r>
          </a:p>
          <a:p>
            <a:pPr>
              <a:spcBef>
                <a:spcPts val="1200"/>
              </a:spcBef>
            </a:pPr>
            <a:r>
              <a:rPr lang="en-US" dirty="0"/>
              <a:t>BEGIN</a:t>
            </a:r>
          </a:p>
          <a:p>
            <a:pPr>
              <a:spcBef>
                <a:spcPts val="1200"/>
              </a:spcBef>
            </a:pPr>
            <a:r>
              <a:rPr lang="en-US" dirty="0"/>
              <a:t>    -- Your SQL logic here</a:t>
            </a:r>
          </a:p>
          <a:p>
            <a:pPr>
              <a:spcBef>
                <a:spcPts val="1200"/>
              </a:spcBef>
            </a:pPr>
            <a:r>
              <a:rPr lang="en-US" dirty="0"/>
              <a:t>END;</a:t>
            </a:r>
          </a:p>
          <a:p>
            <a:pPr>
              <a:spcBef>
                <a:spcPts val="1200"/>
              </a:spcBef>
            </a:pPr>
            <a:r>
              <a:rPr lang="en-US" dirty="0"/>
              <a:t>$$;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8CC07-2CA6-6469-D662-270F35B6F6B0}"/>
              </a:ext>
            </a:extLst>
          </p:cNvPr>
          <p:cNvSpPr txBox="1"/>
          <p:nvPr/>
        </p:nvSpPr>
        <p:spPr>
          <a:xfrm>
            <a:off x="6549705" y="2973140"/>
            <a:ext cx="54682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procedure_name</a:t>
            </a:r>
            <a:r>
              <a:rPr lang="en-US" dirty="0"/>
              <a:t>: Name of the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param1, param2: Input parameters (can be IN, INOUT,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 </a:t>
            </a:r>
            <a:r>
              <a:rPr lang="en-US" dirty="0" err="1"/>
              <a:t>plpgsql</a:t>
            </a:r>
            <a:r>
              <a:rPr lang="en-US" dirty="0"/>
              <a:t>: Specifies the procedural language (PL/</a:t>
            </a:r>
            <a:r>
              <a:rPr lang="en-US" dirty="0" err="1"/>
              <a:t>pgSQL</a:t>
            </a:r>
            <a:r>
              <a:rPr lang="en-US" dirty="0"/>
              <a:t> is most common).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 ... END: Block where the logic resides.</a:t>
            </a:r>
          </a:p>
        </p:txBody>
      </p:sp>
    </p:spTree>
    <p:extLst>
      <p:ext uri="{BB962C8B-B14F-4D97-AF65-F5344CB8AC3E}">
        <p14:creationId xmlns:p14="http://schemas.microsoft.com/office/powerpoint/2010/main" val="40572271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3F26DD-B84D-1C8F-839D-71203B25F775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Stored Procedure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59731-3011-AB45-37AE-E0ECC1F7F350}"/>
              </a:ext>
            </a:extLst>
          </p:cNvPr>
          <p:cNvSpPr txBox="1"/>
          <p:nvPr/>
        </p:nvSpPr>
        <p:spPr>
          <a:xfrm>
            <a:off x="60819" y="769441"/>
            <a:ext cx="937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Store procedure to insert a record into the Department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FE79B-8A92-F7D9-786E-9CF6990F4597}"/>
              </a:ext>
            </a:extLst>
          </p:cNvPr>
          <p:cNvSpPr txBox="1"/>
          <p:nvPr/>
        </p:nvSpPr>
        <p:spPr>
          <a:xfrm>
            <a:off x="60819" y="1242467"/>
            <a:ext cx="7357144" cy="418576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Create Procedure </a:t>
            </a:r>
            <a:r>
              <a:rPr lang="en-US" sz="1400" dirty="0" err="1"/>
              <a:t>sp_InsertDepartment</a:t>
            </a:r>
            <a:r>
              <a:rPr lang="en-US" sz="1400" dirty="0"/>
              <a:t>(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p_DeptNo</a:t>
            </a:r>
            <a:r>
              <a:rPr lang="en-US" sz="1400" dirty="0"/>
              <a:t> integer,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p_DeptName</a:t>
            </a:r>
            <a:r>
              <a:rPr lang="en-US" sz="1400" dirty="0"/>
              <a:t> varchar(100),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p_Location</a:t>
            </a:r>
            <a:r>
              <a:rPr lang="en-US" sz="1400" dirty="0"/>
              <a:t> varchar(100),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p_Capacity</a:t>
            </a:r>
            <a:r>
              <a:rPr lang="en-US" sz="1400" dirty="0"/>
              <a:t> integer</a:t>
            </a:r>
          </a:p>
          <a:p>
            <a:r>
              <a:rPr lang="en-US" sz="1400" dirty="0"/>
              <a:t>)</a:t>
            </a:r>
          </a:p>
          <a:p>
            <a:r>
              <a:rPr lang="en-US" sz="1400" dirty="0"/>
              <a:t>LANGUAGE </a:t>
            </a:r>
            <a:r>
              <a:rPr lang="en-US" sz="1400" dirty="0" err="1"/>
              <a:t>plpgsql</a:t>
            </a:r>
            <a:endParaRPr lang="en-US" sz="1400" dirty="0"/>
          </a:p>
          <a:p>
            <a:r>
              <a:rPr lang="en-US" sz="1400" dirty="0"/>
              <a:t>As $$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	-- Check for Data Validation and if the data is invalid</a:t>
            </a:r>
          </a:p>
          <a:p>
            <a:r>
              <a:rPr lang="en-US" sz="1400" dirty="0"/>
              <a:t>	-- Raise Exception</a:t>
            </a:r>
          </a:p>
          <a:p>
            <a:r>
              <a:rPr lang="en-US" sz="1400" dirty="0"/>
              <a:t>	If </a:t>
            </a:r>
            <a:r>
              <a:rPr lang="en-US" sz="1400" dirty="0" err="1"/>
              <a:t>p_DeptNo</a:t>
            </a:r>
            <a:r>
              <a:rPr lang="en-US" sz="1400" dirty="0"/>
              <a:t> &lt;=0 OR </a:t>
            </a:r>
            <a:r>
              <a:rPr lang="en-US" sz="1400" dirty="0" err="1"/>
              <a:t>p_Capacity</a:t>
            </a:r>
            <a:r>
              <a:rPr lang="en-US" sz="1400" dirty="0"/>
              <a:t> &lt;=0 Then</a:t>
            </a:r>
          </a:p>
          <a:p>
            <a:r>
              <a:rPr lang="en-US" sz="1400" dirty="0"/>
              <a:t>		Raise 'Please Make sure that </a:t>
            </a:r>
            <a:r>
              <a:rPr lang="en-US" sz="1400" dirty="0" err="1"/>
              <a:t>DeptNo</a:t>
            </a:r>
            <a:r>
              <a:rPr lang="en-US" sz="1400" dirty="0"/>
              <a:t> and Capacity are Positive Integers';</a:t>
            </a:r>
          </a:p>
          <a:p>
            <a:r>
              <a:rPr lang="en-US" sz="1400" dirty="0"/>
              <a:t>	End If;</a:t>
            </a:r>
          </a:p>
          <a:p>
            <a:r>
              <a:rPr lang="en-US" sz="1400" dirty="0"/>
              <a:t>	Insert into Department(</a:t>
            </a:r>
            <a:r>
              <a:rPr lang="en-US" sz="1400" dirty="0" err="1"/>
              <a:t>DeptNo,DeptName,Location,Capacity</a:t>
            </a:r>
            <a:r>
              <a:rPr lang="en-US" sz="1400" dirty="0"/>
              <a:t>)</a:t>
            </a:r>
          </a:p>
          <a:p>
            <a:r>
              <a:rPr lang="en-US" sz="1400" dirty="0"/>
              <a:t>	Values </a:t>
            </a:r>
          </a:p>
          <a:p>
            <a:r>
              <a:rPr lang="en-US" sz="1400" dirty="0"/>
              <a:t>	(</a:t>
            </a:r>
            <a:r>
              <a:rPr lang="en-US" sz="1400" dirty="0" err="1"/>
              <a:t>p_DeptNo</a:t>
            </a:r>
            <a:r>
              <a:rPr lang="en-US" sz="1400" dirty="0"/>
              <a:t>, </a:t>
            </a:r>
            <a:r>
              <a:rPr lang="en-US" sz="1400" dirty="0" err="1"/>
              <a:t>p_DeptName,p_Location</a:t>
            </a:r>
            <a:r>
              <a:rPr lang="en-US" sz="1400" dirty="0"/>
              <a:t>, </a:t>
            </a:r>
            <a:r>
              <a:rPr lang="en-US" sz="1400" dirty="0" err="1"/>
              <a:t>p_Capacity</a:t>
            </a:r>
            <a:r>
              <a:rPr lang="en-US" sz="1400" dirty="0"/>
              <a:t>);</a:t>
            </a:r>
          </a:p>
          <a:p>
            <a:r>
              <a:rPr lang="en-US" sz="1400" dirty="0"/>
              <a:t>End;</a:t>
            </a:r>
          </a:p>
          <a:p>
            <a:r>
              <a:rPr lang="en-US" sz="1400" dirty="0"/>
              <a:t>$$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C79E2-79FF-AD3D-A453-5C9945FC6137}"/>
              </a:ext>
            </a:extLst>
          </p:cNvPr>
          <p:cNvSpPr txBox="1"/>
          <p:nvPr/>
        </p:nvSpPr>
        <p:spPr>
          <a:xfrm>
            <a:off x="4506986" y="5626894"/>
            <a:ext cx="6094602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Execute the Procedure</a:t>
            </a:r>
          </a:p>
          <a:p>
            <a:endParaRPr lang="en-US" dirty="0"/>
          </a:p>
          <a:p>
            <a:r>
              <a:rPr lang="en-US" dirty="0"/>
              <a:t>Call </a:t>
            </a:r>
            <a:r>
              <a:rPr lang="en-US" dirty="0" err="1"/>
              <a:t>sp_InsertDepartment</a:t>
            </a:r>
            <a:r>
              <a:rPr lang="en-US" dirty="0"/>
              <a:t>(-70, 'MT', 'Mumbai', 55);</a:t>
            </a:r>
          </a:p>
        </p:txBody>
      </p:sp>
    </p:spTree>
    <p:extLst>
      <p:ext uri="{BB962C8B-B14F-4D97-AF65-F5344CB8AC3E}">
        <p14:creationId xmlns:p14="http://schemas.microsoft.com/office/powerpoint/2010/main" val="10557619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BF75-3EE9-8548-2F6C-BD1E49F2F73C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Stored Procedure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2C873-14CB-4DEF-50B3-D7A6923FC0DA}"/>
              </a:ext>
            </a:extLst>
          </p:cNvPr>
          <p:cNvSpPr txBox="1"/>
          <p:nvPr/>
        </p:nvSpPr>
        <p:spPr>
          <a:xfrm>
            <a:off x="0" y="769441"/>
            <a:ext cx="10322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Implement a Stored Procedure that will Handle Transaction on Same Table</a:t>
            </a:r>
          </a:p>
          <a:p>
            <a:r>
              <a:rPr lang="en-US" b="1" dirty="0"/>
              <a:t>Either Commit or Rollback based on the Condition instead of raising exception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301A4-346B-92AA-3B91-CE7EB232DEF4}"/>
              </a:ext>
            </a:extLst>
          </p:cNvPr>
          <p:cNvSpPr txBox="1"/>
          <p:nvPr/>
        </p:nvSpPr>
        <p:spPr>
          <a:xfrm>
            <a:off x="117446" y="1538882"/>
            <a:ext cx="6887361" cy="501675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Create Procedure </a:t>
            </a:r>
            <a:r>
              <a:rPr lang="en-US" sz="1600" dirty="0" err="1"/>
              <a:t>sp_InsertDepartmentTx</a:t>
            </a:r>
            <a:r>
              <a:rPr lang="en-US" sz="1600" dirty="0"/>
              <a:t>(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p_DeptNo</a:t>
            </a:r>
            <a:r>
              <a:rPr lang="en-US" sz="1600" dirty="0"/>
              <a:t> integer,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p_DeptName</a:t>
            </a:r>
            <a:r>
              <a:rPr lang="en-US" sz="1600" dirty="0"/>
              <a:t> varchar(100),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p_Location</a:t>
            </a:r>
            <a:r>
              <a:rPr lang="en-US" sz="1600" dirty="0"/>
              <a:t> varchar(100),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p_Capacity</a:t>
            </a:r>
            <a:r>
              <a:rPr lang="en-US" sz="1600" dirty="0"/>
              <a:t> integer</a:t>
            </a:r>
          </a:p>
          <a:p>
            <a:r>
              <a:rPr lang="en-US" sz="1600" dirty="0"/>
              <a:t>)</a:t>
            </a:r>
          </a:p>
          <a:p>
            <a:r>
              <a:rPr lang="en-US" sz="1600" dirty="0"/>
              <a:t>LANGUAGE </a:t>
            </a:r>
            <a:r>
              <a:rPr lang="en-US" sz="1600" dirty="0" err="1"/>
              <a:t>plpgsql</a:t>
            </a:r>
            <a:endParaRPr lang="en-US" sz="1600" dirty="0"/>
          </a:p>
          <a:p>
            <a:r>
              <a:rPr lang="en-US" sz="1600" dirty="0"/>
              <a:t>As $$</a:t>
            </a:r>
          </a:p>
          <a:p>
            <a:r>
              <a:rPr lang="en-US" sz="1600" dirty="0"/>
              <a:t>Begin</a:t>
            </a:r>
          </a:p>
          <a:p>
            <a:r>
              <a:rPr lang="en-US" sz="1600" dirty="0"/>
              <a:t>	-- Execute the block of DML Statement</a:t>
            </a:r>
          </a:p>
          <a:p>
            <a:r>
              <a:rPr lang="en-US" sz="1600" dirty="0"/>
              <a:t>	Insert into Department(</a:t>
            </a:r>
            <a:r>
              <a:rPr lang="en-US" sz="1600" dirty="0" err="1"/>
              <a:t>DeptNo,DeptName,Location,Capacity</a:t>
            </a:r>
            <a:r>
              <a:rPr lang="en-US" sz="1600" dirty="0"/>
              <a:t>)</a:t>
            </a:r>
          </a:p>
          <a:p>
            <a:r>
              <a:rPr lang="en-US" sz="1600" dirty="0"/>
              <a:t>	Values </a:t>
            </a:r>
          </a:p>
          <a:p>
            <a:r>
              <a:rPr lang="en-US" sz="1600" dirty="0"/>
              <a:t>	(</a:t>
            </a:r>
            <a:r>
              <a:rPr lang="en-US" sz="1600" dirty="0" err="1"/>
              <a:t>p_DeptNo</a:t>
            </a:r>
            <a:r>
              <a:rPr lang="en-US" sz="1600" dirty="0"/>
              <a:t>, </a:t>
            </a:r>
            <a:r>
              <a:rPr lang="en-US" sz="1600" dirty="0" err="1"/>
              <a:t>p_DeptName,p_Location</a:t>
            </a:r>
            <a:r>
              <a:rPr lang="en-US" sz="1600" dirty="0"/>
              <a:t>, </a:t>
            </a:r>
            <a:r>
              <a:rPr lang="en-US" sz="1600" dirty="0" err="1"/>
              <a:t>p_Capacity</a:t>
            </a:r>
            <a:r>
              <a:rPr lang="en-US" sz="1600" dirty="0"/>
              <a:t>);</a:t>
            </a:r>
          </a:p>
          <a:p>
            <a:r>
              <a:rPr lang="en-US" sz="1600" dirty="0"/>
              <a:t>	if </a:t>
            </a:r>
            <a:r>
              <a:rPr lang="en-US" sz="1600" dirty="0" err="1"/>
              <a:t>p_Capacity</a:t>
            </a:r>
            <a:r>
              <a:rPr lang="en-US" sz="1600" dirty="0"/>
              <a:t> &lt;= 0 Then</a:t>
            </a:r>
          </a:p>
          <a:p>
            <a:r>
              <a:rPr lang="en-US" sz="1600" dirty="0"/>
              <a:t>		</a:t>
            </a:r>
            <a:r>
              <a:rPr lang="en-US" sz="1600" dirty="0" err="1"/>
              <a:t>RollBack</a:t>
            </a:r>
            <a:r>
              <a:rPr lang="en-US" sz="1600" dirty="0"/>
              <a:t>; -- Rollback the Operation</a:t>
            </a:r>
          </a:p>
          <a:p>
            <a:r>
              <a:rPr lang="en-US" sz="1600" dirty="0"/>
              <a:t>	else</a:t>
            </a:r>
          </a:p>
          <a:p>
            <a:r>
              <a:rPr lang="en-US" sz="1600" dirty="0"/>
              <a:t>		Commit; -- Commit the Transaction</a:t>
            </a:r>
          </a:p>
          <a:p>
            <a:r>
              <a:rPr lang="en-US" sz="1600" dirty="0"/>
              <a:t>	End If;	</a:t>
            </a:r>
          </a:p>
          <a:p>
            <a:r>
              <a:rPr lang="en-US" sz="1600" dirty="0"/>
              <a:t>End;</a:t>
            </a:r>
          </a:p>
          <a:p>
            <a:r>
              <a:rPr lang="en-US" sz="1600" dirty="0"/>
              <a:t>$$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0A4C1-9563-8461-8EDD-87619183DE39}"/>
              </a:ext>
            </a:extLst>
          </p:cNvPr>
          <p:cNvSpPr txBox="1"/>
          <p:nvPr/>
        </p:nvSpPr>
        <p:spPr>
          <a:xfrm>
            <a:off x="7581551" y="3400930"/>
            <a:ext cx="3835865" cy="64633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sp_InsertDepartmentTx</a:t>
            </a:r>
            <a:endParaRPr lang="en-US" dirty="0"/>
          </a:p>
          <a:p>
            <a:r>
              <a:rPr lang="en-US" dirty="0"/>
              <a:t>	(80, 'WH', 'Mumbai', -55);</a:t>
            </a:r>
          </a:p>
        </p:txBody>
      </p:sp>
    </p:spTree>
    <p:extLst>
      <p:ext uri="{BB962C8B-B14F-4D97-AF65-F5344CB8AC3E}">
        <p14:creationId xmlns:p14="http://schemas.microsoft.com/office/powerpoint/2010/main" val="38613436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BB33C5-3EF5-AE15-19CF-E069871939ED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Stored Procedure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3CA16-1810-24A7-FDE4-9F4281A5848C}"/>
              </a:ext>
            </a:extLst>
          </p:cNvPr>
          <p:cNvSpPr txBox="1"/>
          <p:nvPr/>
        </p:nvSpPr>
        <p:spPr>
          <a:xfrm>
            <a:off x="1398" y="769441"/>
            <a:ext cx="1032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Transactions With Multiple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AFF47-F064-BD93-9E3C-FC3663FBF9EF}"/>
              </a:ext>
            </a:extLst>
          </p:cNvPr>
          <p:cNvSpPr txBox="1"/>
          <p:nvPr/>
        </p:nvSpPr>
        <p:spPr>
          <a:xfrm>
            <a:off x="174072" y="1720840"/>
            <a:ext cx="6119768" cy="34163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Create Procedure </a:t>
            </a:r>
            <a:r>
              <a:rPr lang="en-US" dirty="0" err="1"/>
              <a:t>sp_EmpDeptInsert</a:t>
            </a:r>
            <a:r>
              <a:rPr lang="en-US" dirty="0"/>
              <a:t>()</a:t>
            </a:r>
          </a:p>
          <a:p>
            <a:r>
              <a:rPr lang="en-US" dirty="0"/>
              <a:t>Language </a:t>
            </a:r>
            <a:r>
              <a:rPr lang="en-US" dirty="0" err="1"/>
              <a:t>plpgsql</a:t>
            </a:r>
            <a:endParaRPr lang="en-US" dirty="0"/>
          </a:p>
          <a:p>
            <a:r>
              <a:rPr lang="en-US" dirty="0"/>
              <a:t>As $$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Insert into Department(</a:t>
            </a:r>
            <a:r>
              <a:rPr lang="en-US" dirty="0" err="1"/>
              <a:t>DeptNo,DeptName,Location,Capacity</a:t>
            </a:r>
            <a:r>
              <a:rPr lang="en-US" dirty="0"/>
              <a:t>)</a:t>
            </a:r>
          </a:p>
          <a:p>
            <a:r>
              <a:rPr lang="en-US" dirty="0"/>
              <a:t>	Values (90, 'RC', 'Pune', 100);</a:t>
            </a:r>
          </a:p>
          <a:p>
            <a:r>
              <a:rPr lang="en-US" dirty="0"/>
              <a:t>	insert into Employee Values(121, 'Aniket', 'Director', 110000,10);</a:t>
            </a:r>
          </a:p>
          <a:p>
            <a:r>
              <a:rPr lang="en-US" dirty="0"/>
              <a:t>	Commit;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90159-520F-9CBD-8371-70647F228F38}"/>
              </a:ext>
            </a:extLst>
          </p:cNvPr>
          <p:cNvSpPr txBox="1"/>
          <p:nvPr/>
        </p:nvSpPr>
        <p:spPr>
          <a:xfrm>
            <a:off x="4536347" y="5817656"/>
            <a:ext cx="6119768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sp_EmpDeptInsert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938732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847DD-8896-C48B-E47D-68B878E99AA5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Stored Procedure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70B1-862E-1DA4-575E-C044199D884F}"/>
              </a:ext>
            </a:extLst>
          </p:cNvPr>
          <p:cNvSpPr txBox="1"/>
          <p:nvPr/>
        </p:nvSpPr>
        <p:spPr>
          <a:xfrm>
            <a:off x="58723" y="914400"/>
            <a:ext cx="9102055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Stored Procedure with Out Parameter and its execution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46F1A-248F-CDA2-8D4B-503AB235175A}"/>
              </a:ext>
            </a:extLst>
          </p:cNvPr>
          <p:cNvSpPr txBox="1"/>
          <p:nvPr/>
        </p:nvSpPr>
        <p:spPr>
          <a:xfrm>
            <a:off x="58723" y="1439211"/>
            <a:ext cx="7063530" cy="50783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create or replace procedure </a:t>
            </a:r>
            <a:r>
              <a:rPr lang="en-US" sz="1200" dirty="0" err="1"/>
              <a:t>sp_get_tax_for_employee</a:t>
            </a:r>
            <a:r>
              <a:rPr lang="en-US" sz="1200" dirty="0"/>
              <a:t>(</a:t>
            </a:r>
          </a:p>
          <a:p>
            <a:r>
              <a:rPr lang="en-US" sz="1200" dirty="0"/>
              <a:t>   IN </a:t>
            </a:r>
            <a:r>
              <a:rPr lang="en-US" sz="1200" dirty="0" err="1"/>
              <a:t>p_empno</a:t>
            </a:r>
            <a:r>
              <a:rPr lang="en-US" sz="1200" dirty="0"/>
              <a:t> integer,</a:t>
            </a:r>
          </a:p>
          <a:p>
            <a:r>
              <a:rPr lang="en-US" sz="1200" dirty="0"/>
              <a:t>   OUT </a:t>
            </a:r>
            <a:r>
              <a:rPr lang="en-US" sz="1200" dirty="0" err="1"/>
              <a:t>p_tax</a:t>
            </a:r>
            <a:r>
              <a:rPr lang="en-US" sz="1200" dirty="0"/>
              <a:t> numeric(10,2)</a:t>
            </a:r>
          </a:p>
          <a:p>
            <a:r>
              <a:rPr lang="en-US" sz="1200" dirty="0"/>
              <a:t>)</a:t>
            </a:r>
          </a:p>
          <a:p>
            <a:r>
              <a:rPr lang="en-US" sz="1200" dirty="0"/>
              <a:t>As $$</a:t>
            </a:r>
          </a:p>
          <a:p>
            <a:r>
              <a:rPr lang="en-US" sz="1200" dirty="0"/>
              <a:t> declare </a:t>
            </a:r>
          </a:p>
          <a:p>
            <a:r>
              <a:rPr lang="en-US" sz="1200" dirty="0"/>
              <a:t>   	</a:t>
            </a:r>
            <a:r>
              <a:rPr lang="en-US" sz="1200" dirty="0" err="1"/>
              <a:t>emp_record</a:t>
            </a:r>
            <a:r>
              <a:rPr lang="en-US" sz="1200" dirty="0"/>
              <a:t> Record;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v_salary</a:t>
            </a:r>
            <a:r>
              <a:rPr lang="en-US" sz="1200" dirty="0"/>
              <a:t> numeric(10,2);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   -- check if the employee is present based on the </a:t>
            </a:r>
            <a:r>
              <a:rPr lang="en-US" sz="1200" dirty="0" err="1"/>
              <a:t>empno</a:t>
            </a:r>
            <a:endParaRPr lang="en-US" sz="1200" dirty="0"/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select * into </a:t>
            </a:r>
            <a:r>
              <a:rPr lang="en-US" sz="1200" dirty="0" err="1"/>
              <a:t>emp_record</a:t>
            </a:r>
            <a:r>
              <a:rPr lang="en-US" sz="1200" dirty="0"/>
              <a:t> from employee</a:t>
            </a:r>
          </a:p>
          <a:p>
            <a:r>
              <a:rPr lang="en-US" sz="1200" dirty="0"/>
              <a:t>  	 where </a:t>
            </a:r>
            <a:r>
              <a:rPr lang="en-US" sz="1200" dirty="0" err="1"/>
              <a:t>empno</a:t>
            </a:r>
            <a:r>
              <a:rPr lang="en-US" sz="1200" dirty="0"/>
              <a:t> = </a:t>
            </a:r>
            <a:r>
              <a:rPr lang="en-US" sz="1200" dirty="0" err="1"/>
              <a:t>p_empno</a:t>
            </a:r>
            <a:r>
              <a:rPr lang="en-US" sz="1200" dirty="0"/>
              <a:t>;</a:t>
            </a:r>
          </a:p>
          <a:p>
            <a:r>
              <a:rPr lang="en-US" sz="1200" dirty="0"/>
              <a:t>   if  Not Found Then</a:t>
            </a:r>
          </a:p>
          <a:p>
            <a:r>
              <a:rPr lang="en-US" sz="1200" dirty="0"/>
              <a:t>   	Raise exception 'The employee with </a:t>
            </a:r>
            <a:r>
              <a:rPr lang="en-US" sz="1200" dirty="0" err="1"/>
              <a:t>empno</a:t>
            </a:r>
            <a:r>
              <a:rPr lang="en-US" sz="1200" dirty="0"/>
              <a:t> = % is not found.', </a:t>
            </a:r>
            <a:r>
              <a:rPr lang="en-US" sz="1200" dirty="0" err="1"/>
              <a:t>p_empno</a:t>
            </a:r>
            <a:r>
              <a:rPr lang="en-US" sz="1200" dirty="0"/>
              <a:t>;</a:t>
            </a:r>
          </a:p>
          <a:p>
            <a:r>
              <a:rPr lang="en-US" sz="1200" dirty="0"/>
              <a:t>   end if;  	</a:t>
            </a:r>
          </a:p>
          <a:p>
            <a:r>
              <a:rPr lang="en-US" sz="1200" dirty="0"/>
              <a:t>   -- first select the salary of the employee based on the </a:t>
            </a:r>
            <a:r>
              <a:rPr lang="en-US" sz="1200" dirty="0" err="1"/>
              <a:t>empno</a:t>
            </a:r>
            <a:endParaRPr lang="en-US" sz="1200" dirty="0"/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</a:t>
            </a:r>
          </a:p>
          <a:p>
            <a:r>
              <a:rPr lang="en-US" sz="1200" dirty="0"/>
              <a:t>   select salary into </a:t>
            </a:r>
            <a:r>
              <a:rPr lang="en-US" sz="1200" dirty="0" err="1"/>
              <a:t>v_salary</a:t>
            </a:r>
            <a:r>
              <a:rPr lang="en-US" sz="1200" dirty="0"/>
              <a:t> from employee where </a:t>
            </a:r>
            <a:r>
              <a:rPr lang="en-US" sz="1200" dirty="0" err="1"/>
              <a:t>empno</a:t>
            </a:r>
            <a:r>
              <a:rPr lang="en-US" sz="1200" dirty="0"/>
              <a:t>=</a:t>
            </a:r>
            <a:r>
              <a:rPr lang="en-US" sz="1200" dirty="0" err="1"/>
              <a:t>p_empno</a:t>
            </a:r>
            <a:r>
              <a:rPr lang="en-US" sz="1200" dirty="0"/>
              <a:t>;</a:t>
            </a:r>
          </a:p>
          <a:p>
            <a:r>
              <a:rPr lang="en-US" sz="1200" dirty="0"/>
              <a:t>   if </a:t>
            </a:r>
            <a:r>
              <a:rPr lang="en-US" sz="1200" dirty="0" err="1"/>
              <a:t>v_salary</a:t>
            </a:r>
            <a:r>
              <a:rPr lang="en-US" sz="1200" dirty="0"/>
              <a:t> is Null Then</a:t>
            </a:r>
          </a:p>
          <a:p>
            <a:r>
              <a:rPr lang="en-US" sz="1200" dirty="0"/>
              <a:t>   		RAISE EXCEPTION 'The salary for employee </a:t>
            </a:r>
            <a:r>
              <a:rPr lang="en-US" sz="1200" dirty="0" err="1"/>
              <a:t>empno</a:t>
            </a:r>
            <a:r>
              <a:rPr lang="en-US" sz="1200" dirty="0"/>
              <a:t> = % is not found.', </a:t>
            </a:r>
            <a:r>
              <a:rPr lang="en-US" sz="1200" dirty="0" err="1"/>
              <a:t>p_empno</a:t>
            </a:r>
            <a:r>
              <a:rPr lang="en-US" sz="1200" dirty="0"/>
              <a:t>;</a:t>
            </a:r>
          </a:p>
          <a:p>
            <a:r>
              <a:rPr lang="en-US" sz="1200" dirty="0"/>
              <a:t>   end if;</a:t>
            </a:r>
          </a:p>
          <a:p>
            <a:r>
              <a:rPr lang="en-US" sz="1200" dirty="0"/>
              <a:t>   -- calculate tax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p_tax</a:t>
            </a:r>
            <a:r>
              <a:rPr lang="en-US" sz="1200" dirty="0"/>
              <a:t> = </a:t>
            </a:r>
            <a:r>
              <a:rPr lang="en-US" sz="1200" dirty="0" err="1"/>
              <a:t>v_salary</a:t>
            </a:r>
            <a:r>
              <a:rPr lang="en-US" sz="1200" dirty="0"/>
              <a:t> * 0.3;</a:t>
            </a:r>
          </a:p>
          <a:p>
            <a:r>
              <a:rPr lang="en-US" sz="1200" dirty="0"/>
              <a:t>End;</a:t>
            </a:r>
          </a:p>
          <a:p>
            <a:r>
              <a:rPr lang="en-US" sz="1200" dirty="0"/>
              <a:t>$$ Language </a:t>
            </a:r>
            <a:r>
              <a:rPr lang="en-US" sz="1200" dirty="0" err="1"/>
              <a:t>plpgsql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317D0-90E8-B745-C2DE-A332C8B12B29}"/>
              </a:ext>
            </a:extLst>
          </p:cNvPr>
          <p:cNvSpPr txBox="1"/>
          <p:nvPr/>
        </p:nvSpPr>
        <p:spPr>
          <a:xfrm>
            <a:off x="7443132" y="2339850"/>
            <a:ext cx="3684943" cy="156966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DO $$</a:t>
            </a:r>
          </a:p>
          <a:p>
            <a:r>
              <a:rPr lang="en-US" sz="1200" dirty="0"/>
              <a:t>Declare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p_tax</a:t>
            </a:r>
            <a:r>
              <a:rPr lang="en-US" sz="1200" dirty="0"/>
              <a:t> numeric(10,2);</a:t>
            </a:r>
          </a:p>
          <a:p>
            <a:r>
              <a:rPr lang="en-US" sz="1200" dirty="0"/>
              <a:t>begin</a:t>
            </a:r>
          </a:p>
          <a:p>
            <a:r>
              <a:rPr lang="en-US" sz="1200" dirty="0"/>
              <a:t>  call </a:t>
            </a:r>
            <a:r>
              <a:rPr lang="en-US" sz="1200" dirty="0" err="1"/>
              <a:t>sp_get_tax_for_employee</a:t>
            </a:r>
            <a:r>
              <a:rPr lang="en-US" sz="1200" dirty="0"/>
              <a:t>(103, </a:t>
            </a:r>
            <a:r>
              <a:rPr lang="en-US" sz="1200" dirty="0" err="1"/>
              <a:t>p_tax</a:t>
            </a:r>
            <a:r>
              <a:rPr lang="en-US" sz="1200" dirty="0"/>
              <a:t>);</a:t>
            </a:r>
          </a:p>
          <a:p>
            <a:r>
              <a:rPr lang="en-US" sz="1200" dirty="0"/>
              <a:t>  Raise Notice 'Tax is %', </a:t>
            </a:r>
            <a:r>
              <a:rPr lang="en-US" sz="1200" dirty="0" err="1"/>
              <a:t>p_tax</a:t>
            </a:r>
            <a:r>
              <a:rPr lang="en-US" sz="1200" dirty="0"/>
              <a:t>;</a:t>
            </a:r>
          </a:p>
          <a:p>
            <a:r>
              <a:rPr lang="en-US" sz="1200" dirty="0"/>
              <a:t>end;</a:t>
            </a:r>
          </a:p>
          <a:p>
            <a:r>
              <a:rPr lang="en-US" sz="1200" dirty="0"/>
              <a:t>$$</a:t>
            </a:r>
          </a:p>
        </p:txBody>
      </p:sp>
    </p:spTree>
    <p:extLst>
      <p:ext uri="{BB962C8B-B14F-4D97-AF65-F5344CB8AC3E}">
        <p14:creationId xmlns:p14="http://schemas.microsoft.com/office/powerpoint/2010/main" val="6196263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1F6CED-C38C-C323-E664-C0FA4E18C9B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Stored Procedure with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890CA-E075-AD95-E035-16DDDEC47E61}"/>
              </a:ext>
            </a:extLst>
          </p:cNvPr>
          <p:cNvSpPr txBox="1"/>
          <p:nvPr/>
        </p:nvSpPr>
        <p:spPr>
          <a:xfrm>
            <a:off x="67112" y="769441"/>
            <a:ext cx="785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Stored Procedure with Exception Handling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D3F22-EA48-3779-982B-852B2546B63E}"/>
              </a:ext>
            </a:extLst>
          </p:cNvPr>
          <p:cNvSpPr txBox="1"/>
          <p:nvPr/>
        </p:nvSpPr>
        <p:spPr>
          <a:xfrm>
            <a:off x="343949" y="1233182"/>
            <a:ext cx="879795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CREATE OR REPLACE PROCEDURE </a:t>
            </a:r>
            <a:r>
              <a:rPr lang="en-US" sz="1400" dirty="0" err="1"/>
              <a:t>insert_employee</a:t>
            </a:r>
            <a:r>
              <a:rPr lang="en-US" sz="1400" dirty="0"/>
              <a:t>(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p_empname</a:t>
            </a:r>
            <a:r>
              <a:rPr lang="en-US" sz="1400" dirty="0"/>
              <a:t>     VARCHAR,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p_designation</a:t>
            </a:r>
            <a:r>
              <a:rPr lang="en-US" sz="1400" dirty="0"/>
              <a:t> VARCHAR,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p_salary</a:t>
            </a:r>
            <a:r>
              <a:rPr lang="en-US" sz="1400" dirty="0"/>
              <a:t>      NUMERIC,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p_deptno</a:t>
            </a:r>
            <a:r>
              <a:rPr lang="en-US" sz="1400" dirty="0"/>
              <a:t>      INTEGER</a:t>
            </a:r>
          </a:p>
          <a:p>
            <a:r>
              <a:rPr lang="en-US" sz="1400" dirty="0"/>
              <a:t>)</a:t>
            </a:r>
          </a:p>
          <a:p>
            <a:r>
              <a:rPr lang="en-US" sz="1400" dirty="0"/>
              <a:t>LANGUAGE </a:t>
            </a:r>
            <a:r>
              <a:rPr lang="en-US" sz="1400" dirty="0" err="1"/>
              <a:t>plpgsql</a:t>
            </a:r>
            <a:endParaRPr lang="en-US" sz="1400" dirty="0"/>
          </a:p>
          <a:p>
            <a:r>
              <a:rPr lang="en-US" sz="1400" dirty="0"/>
              <a:t>AS $$</a:t>
            </a:r>
          </a:p>
          <a:p>
            <a:r>
              <a:rPr lang="en-US" sz="1400" dirty="0"/>
              <a:t>BEGIN</a:t>
            </a:r>
          </a:p>
          <a:p>
            <a:r>
              <a:rPr lang="en-US" sz="1400" dirty="0"/>
              <a:t>    INSERT INTO Employee (</a:t>
            </a:r>
            <a:r>
              <a:rPr lang="en-US" sz="1400" dirty="0" err="1"/>
              <a:t>EmpName</a:t>
            </a:r>
            <a:r>
              <a:rPr lang="en-US" sz="1400" dirty="0"/>
              <a:t>, Designation, Salary, </a:t>
            </a:r>
            <a:r>
              <a:rPr lang="en-US" sz="1400" dirty="0" err="1"/>
              <a:t>DeptNo</a:t>
            </a:r>
            <a:r>
              <a:rPr lang="en-US" sz="1400" dirty="0"/>
              <a:t>)</a:t>
            </a:r>
          </a:p>
          <a:p>
            <a:r>
              <a:rPr lang="en-US" sz="1400" dirty="0"/>
              <a:t>    VALUES (</a:t>
            </a:r>
            <a:r>
              <a:rPr lang="en-US" sz="1400" dirty="0" err="1"/>
              <a:t>p_empname</a:t>
            </a:r>
            <a:r>
              <a:rPr lang="en-US" sz="1400" dirty="0"/>
              <a:t>, </a:t>
            </a:r>
            <a:r>
              <a:rPr lang="en-US" sz="1400" dirty="0" err="1"/>
              <a:t>p_designation</a:t>
            </a:r>
            <a:r>
              <a:rPr lang="en-US" sz="1400" dirty="0"/>
              <a:t>, </a:t>
            </a:r>
            <a:r>
              <a:rPr lang="en-US" sz="1400" dirty="0" err="1"/>
              <a:t>p_salary</a:t>
            </a:r>
            <a:r>
              <a:rPr lang="en-US" sz="1400" dirty="0"/>
              <a:t>, </a:t>
            </a:r>
            <a:r>
              <a:rPr lang="en-US" sz="1400" dirty="0" err="1"/>
              <a:t>p_deptno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/>
              <a:t>    RAISE NOTICE 'Employee % inserted successfully.', </a:t>
            </a:r>
            <a:r>
              <a:rPr lang="en-US" sz="1400" dirty="0" err="1"/>
              <a:t>p_empname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EXCEPTION</a:t>
            </a:r>
          </a:p>
          <a:p>
            <a:r>
              <a:rPr lang="en-US" sz="1400" dirty="0"/>
              <a:t>    WHEN </a:t>
            </a:r>
            <a:r>
              <a:rPr lang="en-US" sz="1400" dirty="0" err="1"/>
              <a:t>unique_violation</a:t>
            </a:r>
            <a:r>
              <a:rPr lang="en-US" sz="1400" dirty="0"/>
              <a:t> THEN</a:t>
            </a:r>
          </a:p>
          <a:p>
            <a:r>
              <a:rPr lang="en-US" sz="1400" dirty="0"/>
              <a:t>        RAISE NOTICE 'Duplicate entry for employee: %', </a:t>
            </a:r>
            <a:r>
              <a:rPr lang="en-US" sz="1400" dirty="0" err="1"/>
              <a:t>p_empname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WHEN </a:t>
            </a:r>
            <a:r>
              <a:rPr lang="en-US" sz="1400" dirty="0" err="1"/>
              <a:t>foreign_key_violation</a:t>
            </a:r>
            <a:r>
              <a:rPr lang="en-US" sz="1400" dirty="0"/>
              <a:t> THEN</a:t>
            </a:r>
          </a:p>
          <a:p>
            <a:r>
              <a:rPr lang="en-US" sz="1400" dirty="0"/>
              <a:t>        RAISE NOTICE 'Invalid </a:t>
            </a:r>
            <a:r>
              <a:rPr lang="en-US" sz="1400" dirty="0" err="1"/>
              <a:t>DeptNo</a:t>
            </a:r>
            <a:r>
              <a:rPr lang="en-US" sz="1400" dirty="0"/>
              <a:t>: % does not exist.', </a:t>
            </a:r>
            <a:r>
              <a:rPr lang="en-US" sz="1400" dirty="0" err="1"/>
              <a:t>p_deptno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    WHEN others THEN</a:t>
            </a:r>
          </a:p>
          <a:p>
            <a:r>
              <a:rPr lang="en-US" sz="1400" dirty="0"/>
              <a:t>        RAISE NOTICE 'Unexpected error occurred while inserting employee: %', SQLERRM;</a:t>
            </a:r>
          </a:p>
          <a:p>
            <a:r>
              <a:rPr lang="en-US" sz="1400" dirty="0"/>
              <a:t>END;</a:t>
            </a:r>
          </a:p>
          <a:p>
            <a:r>
              <a:rPr lang="en-US" sz="1400" dirty="0"/>
              <a:t>$$;</a:t>
            </a:r>
          </a:p>
        </p:txBody>
      </p:sp>
    </p:spTree>
    <p:extLst>
      <p:ext uri="{BB962C8B-B14F-4D97-AF65-F5344CB8AC3E}">
        <p14:creationId xmlns:p14="http://schemas.microsoft.com/office/powerpoint/2010/main" val="41074748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FE75-D1D1-195B-B3D7-93DCF5F0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Table Inheritance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11C3-523B-0D09-46EC-CBFF32BEC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1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34EA6F-A585-ADDC-5227-3F67161B7C3E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 Table Inheritance with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2428B-1B4F-C96C-F07D-3181F5DB035D}"/>
              </a:ext>
            </a:extLst>
          </p:cNvPr>
          <p:cNvSpPr txBox="1"/>
          <p:nvPr/>
        </p:nvSpPr>
        <p:spPr>
          <a:xfrm>
            <a:off x="-1" y="893156"/>
            <a:ext cx="10322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PostgreSQL supports table inheritance, a feature inspired by object-oriented design, allowing you to model hierarchical relationships between tables.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1EF83-2A78-6980-B4AD-70723A7B8E34}"/>
              </a:ext>
            </a:extLst>
          </p:cNvPr>
          <p:cNvSpPr txBox="1"/>
          <p:nvPr/>
        </p:nvSpPr>
        <p:spPr>
          <a:xfrm>
            <a:off x="0" y="1753299"/>
            <a:ext cx="12105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Table Inheritance?</a:t>
            </a:r>
          </a:p>
          <a:p>
            <a:endParaRPr lang="en-US" b="1" dirty="0"/>
          </a:p>
          <a:p>
            <a:r>
              <a:rPr lang="en-US" dirty="0"/>
              <a:t>In PostgreSQL, a </a:t>
            </a:r>
            <a:r>
              <a:rPr lang="en-US" b="1" dirty="0"/>
              <a:t>child table</a:t>
            </a:r>
            <a:r>
              <a:rPr lang="en-US" dirty="0"/>
              <a:t> can inherit columns and constraints from a </a:t>
            </a:r>
            <a:r>
              <a:rPr lang="en-US" b="1" dirty="0"/>
              <a:t>parent table</a:t>
            </a:r>
            <a:r>
              <a:rPr lang="en-US" dirty="0"/>
              <a:t>, similar to class inheritance in object-oriented programming. This is useful for: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 hierarchical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redundancy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Simplifying queries across related tables</a:t>
            </a:r>
          </a:p>
        </p:txBody>
      </p:sp>
    </p:spTree>
    <p:extLst>
      <p:ext uri="{BB962C8B-B14F-4D97-AF65-F5344CB8AC3E}">
        <p14:creationId xmlns:p14="http://schemas.microsoft.com/office/powerpoint/2010/main" val="19595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D312D-085E-1F03-D42B-BAAECA862CDE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Understanding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B76ED-360C-E0CE-22FC-9E14FDC7F822}"/>
              </a:ext>
            </a:extLst>
          </p:cNvPr>
          <p:cNvSpPr txBox="1"/>
          <p:nvPr/>
        </p:nvSpPr>
        <p:spPr>
          <a:xfrm>
            <a:off x="0" y="1505714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Numeric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BCB7E5-B426-6249-D393-532E88C4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365236"/>
              </p:ext>
            </p:extLst>
          </p:nvPr>
        </p:nvGraphicFramePr>
        <p:xfrm>
          <a:off x="0" y="2377281"/>
          <a:ext cx="12192000" cy="36576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360012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910002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 Case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65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Small-range integers (e.g., age, quantity)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74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Standard whole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66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Large-range integers (e.g., population)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656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decimal(p,s)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Exact precision for financial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51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numeric(p,s)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Same as decimal, used for precise 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83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Approximate single-precision 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36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double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High-precision float (scientific data)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39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Auto-incrementing integer (primary keys)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415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bigserial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Auto-incrementing large 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226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193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52FE-DB4D-D71A-B702-B02DD78B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Multiversion</a:t>
            </a:r>
            <a:r>
              <a:rPr lang="en-US" b="1" dirty="0"/>
              <a:t> Concurrency Control (MVCC)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036D3-6B88-C625-F359-CAE55056B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527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050FE2-866B-B322-0536-F82685618778}"/>
              </a:ext>
            </a:extLst>
          </p:cNvPr>
          <p:cNvSpPr txBox="1"/>
          <p:nvPr/>
        </p:nvSpPr>
        <p:spPr>
          <a:xfrm>
            <a:off x="142612" y="1224793"/>
            <a:ext cx="1204938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Multiversion</a:t>
            </a:r>
            <a:r>
              <a:rPr lang="en-US" b="1" dirty="0"/>
              <a:t> Concurrency Control (MVCC)</a:t>
            </a:r>
            <a:r>
              <a:rPr lang="en-US" dirty="0"/>
              <a:t> to handle simultaneous transactions efficiently without locking users out or compromising data integrity. </a:t>
            </a:r>
          </a:p>
          <a:p>
            <a:pPr marL="285750" indent="-285750" algn="just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dirty="0"/>
              <a:t>It's one of the standout features that makes PostgreSQL so powerful in multi-user environments.</a:t>
            </a:r>
          </a:p>
          <a:p>
            <a:pPr marL="285750" indent="-285750" algn="just">
              <a:spcBef>
                <a:spcPts val="4800"/>
              </a:spcBef>
              <a:buFont typeface="Arial" panose="020B0604020202020204" pitchFamily="34" charset="0"/>
              <a:buChar char="•"/>
            </a:pPr>
            <a:r>
              <a:rPr lang="en-US" dirty="0"/>
              <a:t>A technique that allows multiple transactions to access the database simultaneously </a:t>
            </a:r>
            <a:r>
              <a:rPr lang="en-US" b="1" dirty="0"/>
              <a:t>without locking each other out</a:t>
            </a:r>
            <a:r>
              <a:rPr lang="en-US" dirty="0"/>
              <a:t>. Instead of using traditional locks, PostgreSQL maintains </a:t>
            </a:r>
            <a:r>
              <a:rPr lang="en-US" b="1" dirty="0"/>
              <a:t>multiple versions of each row</a:t>
            </a:r>
            <a:r>
              <a:rPr lang="en-US" dirty="0"/>
              <a:t> to ensure data consistency and isolation.</a:t>
            </a:r>
          </a:p>
          <a:p>
            <a:pPr marL="285750" indent="-285750" algn="just">
              <a:spcBef>
                <a:spcPts val="48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85EF4-BAA1-50C0-FF48-1C999B8BB4AE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MVCC in PostgreSQL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666627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855E7B-186C-C5DF-D90C-5D1F35923067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MVCC in PostgreSQL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0DD08-8019-996C-8686-05A8EB8EE2D1}"/>
              </a:ext>
            </a:extLst>
          </p:cNvPr>
          <p:cNvSpPr txBox="1"/>
          <p:nvPr/>
        </p:nvSpPr>
        <p:spPr>
          <a:xfrm>
            <a:off x="142612" y="1046256"/>
            <a:ext cx="6144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What Is MVCC?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DD5D3-CA96-0D4D-1075-4E0A820C40C7}"/>
              </a:ext>
            </a:extLst>
          </p:cNvPr>
          <p:cNvSpPr txBox="1"/>
          <p:nvPr/>
        </p:nvSpPr>
        <p:spPr>
          <a:xfrm>
            <a:off x="142612" y="1857497"/>
            <a:ext cx="1129997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MVCC allows each transaction to operate on a </a:t>
            </a:r>
            <a:r>
              <a:rPr lang="en-US" b="1" dirty="0"/>
              <a:t>snapshot</a:t>
            </a:r>
            <a:r>
              <a:rPr lang="en-US" dirty="0"/>
              <a:t> of the database, meaning:</a:t>
            </a:r>
          </a:p>
          <a:p>
            <a:endParaRPr lang="en-US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Readers don’t block writers.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Writers don’t block readers.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Every transaction sees a consistent view of the data as it was when the transaction started.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r>
              <a:rPr lang="en-US" dirty="0"/>
              <a:t>Instead of locking rows, PostgreSQL creates </a:t>
            </a:r>
            <a:r>
              <a:rPr lang="en-US" b="1" dirty="0"/>
              <a:t>multiple versions</a:t>
            </a:r>
            <a:r>
              <a:rPr lang="en-US" dirty="0"/>
              <a:t> of each row: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a row is updated, PostgreSQL doesn’t overwrite it—it creates a new version.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version is tagged with a transaction 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transactions can still see the old version until the new one is committed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743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7AFE8-0BC6-C03D-F8E3-C5444FEB23F0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MVCC in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D3A4C-6903-07D0-9B38-9E29E5119866}"/>
              </a:ext>
            </a:extLst>
          </p:cNvPr>
          <p:cNvSpPr txBox="1"/>
          <p:nvPr/>
        </p:nvSpPr>
        <p:spPr>
          <a:xfrm>
            <a:off x="159391" y="872455"/>
            <a:ext cx="1166069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MVCC Works in PostgreSQL?</a:t>
            </a:r>
          </a:p>
          <a:p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Row Versioning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Every row in PostgreSQL contains metadata: </a:t>
            </a:r>
            <a:r>
              <a:rPr lang="en-US" dirty="0" err="1"/>
              <a:t>xmin</a:t>
            </a:r>
            <a:r>
              <a:rPr lang="en-US" dirty="0"/>
              <a:t> and </a:t>
            </a:r>
            <a:r>
              <a:rPr lang="en-US" dirty="0" err="1"/>
              <a:t>xmax</a:t>
            </a:r>
            <a:r>
              <a:rPr lang="en-US" dirty="0"/>
              <a:t>, which represent the transaction IDs that created and deleted the row.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When a row is updated, PostgreSQL does not overwrite it. Instead, it creates a new version of the row with a new transaction ID.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 old version remains visible to transactions that started before the update.</a:t>
            </a:r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Snapshot Isolation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Each transaction sees a snapshot of the database as it was at the start of the transaction.</a:t>
            </a:r>
            <a:endParaRPr lang="en-US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This means: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Readers don’t block writers.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Writers don’t block readers.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Transactions operate independently on their own view of the data.</a:t>
            </a:r>
          </a:p>
          <a:p>
            <a:pPr lvl="2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Visibility Rules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A row is visible to a transaction if: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Its </a:t>
            </a:r>
            <a:r>
              <a:rPr lang="en-US" dirty="0" err="1"/>
              <a:t>xmin</a:t>
            </a:r>
            <a:r>
              <a:rPr lang="en-US" dirty="0"/>
              <a:t> is less than or equal to the transaction ID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Its </a:t>
            </a:r>
            <a:r>
              <a:rPr lang="en-US" dirty="0" err="1"/>
              <a:t>xmax</a:t>
            </a:r>
            <a:r>
              <a:rPr lang="en-US" dirty="0"/>
              <a:t> is either not set or greater than the transaction ID.</a:t>
            </a:r>
          </a:p>
        </p:txBody>
      </p:sp>
    </p:spTree>
    <p:extLst>
      <p:ext uri="{BB962C8B-B14F-4D97-AF65-F5344CB8AC3E}">
        <p14:creationId xmlns:p14="http://schemas.microsoft.com/office/powerpoint/2010/main" val="27068227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07C36-3FB1-06DE-F454-E664748547EC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MVCC in PostgreSQL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5A8AE-895F-DDDF-0556-389D4F88DFB9}"/>
              </a:ext>
            </a:extLst>
          </p:cNvPr>
          <p:cNvSpPr txBox="1"/>
          <p:nvPr/>
        </p:nvSpPr>
        <p:spPr>
          <a:xfrm>
            <a:off x="109057" y="889233"/>
            <a:ext cx="11870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How MVCC Works?</a:t>
            </a:r>
          </a:p>
          <a:p>
            <a:endParaRPr lang="en-GB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Insert</a:t>
            </a:r>
            <a:r>
              <a:rPr lang="en-US"/>
              <a:t>: Adds a new row with a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Update</a:t>
            </a:r>
            <a:r>
              <a:rPr lang="en-US"/>
              <a:t>: Marks the old row as obsolete and inserts a new version.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Delete</a:t>
            </a:r>
            <a:r>
              <a:rPr lang="en-US"/>
              <a:t>: Marks the row as deleted but doesn’t remove it immediately.</a:t>
            </a:r>
          </a:p>
          <a:p>
            <a:endParaRPr lang="en-US"/>
          </a:p>
          <a:p>
            <a:r>
              <a:rPr lang="en-US"/>
              <a:t>This mechanism ensures: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Isolation</a:t>
            </a:r>
            <a:r>
              <a:rPr lang="en-US"/>
              <a:t>: Transactions don’t interfere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Consistency</a:t>
            </a:r>
            <a:r>
              <a:rPr lang="en-US"/>
              <a:t>: Each transaction sees a stable view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Performance</a:t>
            </a:r>
            <a:r>
              <a:rPr lang="en-US"/>
              <a:t>: Reduces lock contention and improves throughput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35B11E-79A1-2516-B565-CCC3BCE10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78815"/>
              </p:ext>
            </p:extLst>
          </p:nvPr>
        </p:nvGraphicFramePr>
        <p:xfrm>
          <a:off x="408964" y="5252487"/>
          <a:ext cx="10820400" cy="14325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697508782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59506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Operation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What Happens Behind the Scenes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INSERT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New row created with </a:t>
                      </a:r>
                      <a:r>
                        <a:rPr lang="en-US" sz="1400" dirty="0" err="1"/>
                        <a:t>xmin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current_txn_id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59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UPDATE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Old row marked with </a:t>
                      </a:r>
                      <a:r>
                        <a:rPr lang="en-US" sz="1400" dirty="0" err="1"/>
                        <a:t>xmax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current_txn_id</a:t>
                      </a:r>
                      <a:r>
                        <a:rPr lang="en-US" sz="1400" dirty="0"/>
                        <a:t>; new row inserted with </a:t>
                      </a:r>
                      <a:r>
                        <a:rPr lang="en-US" sz="1400" dirty="0" err="1"/>
                        <a:t>xmin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current_txn_id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145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DELETE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Row marked with </a:t>
                      </a:r>
                      <a:r>
                        <a:rPr lang="en-US" sz="1400" dirty="0" err="1"/>
                        <a:t>xmax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dirty="0" err="1"/>
                        <a:t>current_txn_id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40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043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F755F-6D59-D42C-2D90-DB3055F4685A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MVCC in PostgreSQL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0F2E6-84D3-168F-2455-08E21776D94F}"/>
              </a:ext>
            </a:extLst>
          </p:cNvPr>
          <p:cNvSpPr txBox="1"/>
          <p:nvPr/>
        </p:nvSpPr>
        <p:spPr>
          <a:xfrm>
            <a:off x="178266" y="88492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VACUUM: The Cleanup Crew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A5A38-5613-C587-E5D0-F01290D43453}"/>
              </a:ext>
            </a:extLst>
          </p:cNvPr>
          <p:cNvSpPr txBox="1"/>
          <p:nvPr/>
        </p:nvSpPr>
        <p:spPr>
          <a:xfrm>
            <a:off x="100668" y="1408149"/>
            <a:ext cx="1191306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old row versions accumulate, PostgreSQL uses the </a:t>
            </a:r>
            <a:r>
              <a:rPr lang="en-US" b="1" dirty="0"/>
              <a:t>VACUUM</a:t>
            </a:r>
            <a:r>
              <a:rPr lang="en-US" dirty="0"/>
              <a:t> process to: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Remove obsolete row versions.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Reclaim storage space.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Prevent table bloat.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0A029-A4E9-4123-AB8E-F50AA24BAC7D}"/>
              </a:ext>
            </a:extLst>
          </p:cNvPr>
          <p:cNvSpPr txBox="1"/>
          <p:nvPr/>
        </p:nvSpPr>
        <p:spPr>
          <a:xfrm>
            <a:off x="178266" y="330935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Benefits of MVCC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60C39-A28F-5410-DCC2-977CA4985FF4}"/>
              </a:ext>
            </a:extLst>
          </p:cNvPr>
          <p:cNvSpPr txBox="1"/>
          <p:nvPr/>
        </p:nvSpPr>
        <p:spPr>
          <a:xfrm>
            <a:off x="178266" y="3995678"/>
            <a:ext cx="115747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 concurrency: </a:t>
            </a:r>
            <a:r>
              <a:rPr lang="en-US" dirty="0"/>
              <a:t>Multiple users can read/write without waiting.</a:t>
            </a:r>
          </a:p>
          <a:p>
            <a:endParaRPr lang="en-US" dirty="0"/>
          </a:p>
          <a:p>
            <a:r>
              <a:rPr lang="en-US" b="1" dirty="0"/>
              <a:t>Better performance:</a:t>
            </a:r>
            <a:r>
              <a:rPr lang="en-US" dirty="0"/>
              <a:t> Avoids lock contention.</a:t>
            </a:r>
          </a:p>
          <a:p>
            <a:endParaRPr lang="en-US" dirty="0"/>
          </a:p>
          <a:p>
            <a:r>
              <a:rPr lang="en-US" b="1" dirty="0"/>
              <a:t>Strong isolation:</a:t>
            </a:r>
            <a:r>
              <a:rPr lang="en-US" dirty="0"/>
              <a:t> Each transaction sees a consistent view of the data.</a:t>
            </a:r>
          </a:p>
          <a:p>
            <a:endParaRPr lang="en-US" dirty="0"/>
          </a:p>
          <a:p>
            <a:r>
              <a:rPr lang="en-US" b="1" dirty="0"/>
              <a:t>Deadlock reduction:</a:t>
            </a:r>
            <a:r>
              <a:rPr lang="en-US" dirty="0"/>
              <a:t> Fewer chances of transactions blocking each other.</a:t>
            </a:r>
          </a:p>
        </p:txBody>
      </p:sp>
    </p:spTree>
    <p:extLst>
      <p:ext uri="{BB962C8B-B14F-4D97-AF65-F5344CB8AC3E}">
        <p14:creationId xmlns:p14="http://schemas.microsoft.com/office/powerpoint/2010/main" val="21092352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ED47-E7E5-453C-5913-14D33C11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isolation levels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DA95C-E0D4-7BFD-B067-144F2459B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470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C2277D-204E-36FD-2172-E95B00BF95E9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Transaction Isolation Level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0D54D-7442-2B2F-2DC3-59A2F88D38E6}"/>
              </a:ext>
            </a:extLst>
          </p:cNvPr>
          <p:cNvSpPr txBox="1"/>
          <p:nvPr/>
        </p:nvSpPr>
        <p:spPr>
          <a:xfrm>
            <a:off x="0" y="1490894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These levels define how and when the changes made by one transaction become visible to others, and they help prevent concurrency issues like dirty reads, non-repeatable reads, and phantom reads.</a:t>
            </a:r>
          </a:p>
          <a:p>
            <a:endParaRPr lang="en-US" b="1" dirty="0"/>
          </a:p>
          <a:p>
            <a:r>
              <a:rPr lang="en-US" b="1" dirty="0"/>
              <a:t>Isolation levels determine how concurrent transactions interact with each other. The goal is to maintain data consistency while allowing maximum concurrency.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2BA-159C-93EB-D748-30B894A31796}"/>
              </a:ext>
            </a:extLst>
          </p:cNvPr>
          <p:cNvSpPr txBox="1"/>
          <p:nvPr/>
        </p:nvSpPr>
        <p:spPr>
          <a:xfrm>
            <a:off x="0" y="945501"/>
            <a:ext cx="616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Are Transaction Isolation Levels?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CF815-6520-1747-3D34-C37CE9AD030A}"/>
              </a:ext>
            </a:extLst>
          </p:cNvPr>
          <p:cNvSpPr txBox="1"/>
          <p:nvPr/>
        </p:nvSpPr>
        <p:spPr>
          <a:xfrm>
            <a:off x="-1" y="2959617"/>
            <a:ext cx="116439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PostgreSQL supports four standard isolation levels: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6B847AA-85D3-1BAC-A8FD-3B75D116D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16950"/>
              </p:ext>
            </p:extLst>
          </p:nvPr>
        </p:nvGraphicFramePr>
        <p:xfrm>
          <a:off x="108544" y="3471792"/>
          <a:ext cx="10820400" cy="26517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343626135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072048913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766627757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33094216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1944496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Isolation Level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Dirty Read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Nonrepeatable Read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Phantom Read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Serialization Anomaly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6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 Uncommitted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✔️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077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Read Committed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785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Repeatable 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❌ (in PG)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41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Serializable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2810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3506EA2-EF69-08B5-9F25-30DC182043E5}"/>
              </a:ext>
            </a:extLst>
          </p:cNvPr>
          <p:cNvSpPr txBox="1"/>
          <p:nvPr/>
        </p:nvSpPr>
        <p:spPr>
          <a:xfrm>
            <a:off x="-1" y="6211669"/>
            <a:ext cx="1219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Note: PostgreSQL treats </a:t>
            </a:r>
            <a:r>
              <a:rPr lang="en-US" b="1" dirty="0"/>
              <a:t>Read Uncommitted</a:t>
            </a:r>
            <a:r>
              <a:rPr lang="en-US" dirty="0"/>
              <a:t> as </a:t>
            </a:r>
            <a:r>
              <a:rPr lang="en-US" b="1" dirty="0"/>
              <a:t>Read Committed</a:t>
            </a:r>
            <a:r>
              <a:rPr lang="en-US" dirty="0"/>
              <a:t>, because true dirty reads are not allowed in its MVCC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63582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D4834-0383-3CB1-DC4E-A9C9A3F2FBAB}"/>
              </a:ext>
            </a:extLst>
          </p:cNvPr>
          <p:cNvSpPr txBox="1"/>
          <p:nvPr/>
        </p:nvSpPr>
        <p:spPr>
          <a:xfrm>
            <a:off x="0" y="0"/>
            <a:ext cx="10322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Transaction Isolation Level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2B94E-8657-A03B-3D04-426928EA644A}"/>
              </a:ext>
            </a:extLst>
          </p:cNvPr>
          <p:cNvSpPr txBox="1"/>
          <p:nvPr/>
        </p:nvSpPr>
        <p:spPr>
          <a:xfrm>
            <a:off x="85988" y="86815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Isolation Level Breakdown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022E0-85C8-7FC8-AEC8-6F932484464F}"/>
              </a:ext>
            </a:extLst>
          </p:cNvPr>
          <p:cNvSpPr txBox="1"/>
          <p:nvPr/>
        </p:nvSpPr>
        <p:spPr>
          <a:xfrm>
            <a:off x="85988" y="1384183"/>
            <a:ext cx="120193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Read Uncommitted</a:t>
            </a:r>
            <a:r>
              <a:rPr lang="en-US" dirty="0"/>
              <a:t> (Not truly implemented in PostgreSQL)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: Transactions can read data modified by other uncommitted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Risks</a:t>
            </a:r>
            <a:r>
              <a:rPr lang="en-US" dirty="0"/>
              <a:t>: Dirty reads, nonrepeatable reads, phantom reads.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Rarely used; PostgreSQL maps this to Read Committed.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Repeatable 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: All queries within a transaction see a consistent snapshot of the database from the start of the transaction.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Risks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Phantom Reads</a:t>
            </a:r>
            <a:r>
              <a:rPr lang="en-US" dirty="0"/>
              <a:t> are theoretically possible, but PostgreSQL prevents them using MVCC.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Serialization Anomaly</a:t>
            </a:r>
            <a:r>
              <a:rPr lang="en-US" dirty="0"/>
              <a:t>: Still possible if concurrent transactions interfere logically.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When you need consistent reads across multiple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Serializable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Behavior</a:t>
            </a:r>
            <a:r>
              <a:rPr lang="en-US" dirty="0"/>
              <a:t>: Transactions are executed as if they were run one after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Guarantees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No dirty reads, nonrepeatable reads, or phantom reads.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Prevents serialization anomalies.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Maximum consistency; ideal for financial systems or critical operations.</a:t>
            </a:r>
          </a:p>
        </p:txBody>
      </p:sp>
    </p:spTree>
    <p:extLst>
      <p:ext uri="{BB962C8B-B14F-4D97-AF65-F5344CB8AC3E}">
        <p14:creationId xmlns:p14="http://schemas.microsoft.com/office/powerpoint/2010/main" val="34533486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E833-9B28-264A-ECD5-F33FDEBD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Locking and Deadlock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5BCCE-7F73-CD0B-EFE6-993F4CE48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42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953</TotalTime>
  <Words>9704</Words>
  <Application>Microsoft Office PowerPoint</Application>
  <PresentationFormat>Widescreen</PresentationFormat>
  <Paragraphs>1610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Aptos</vt:lpstr>
      <vt:lpstr>Arial</vt:lpstr>
      <vt:lpstr>Century Gothic</vt:lpstr>
      <vt:lpstr>Wingdings</vt:lpstr>
      <vt:lpstr>Vapor Trail</vt:lpstr>
      <vt:lpstr>Understanding  &amp; Using PostgreSQL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Working with 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Stored Procedure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Inheritance</vt:lpstr>
      <vt:lpstr>PowerPoint Presentation</vt:lpstr>
      <vt:lpstr>Multiversion Concurrency Control (MVCC)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 isolation levels</vt:lpstr>
      <vt:lpstr>PowerPoint Presentation</vt:lpstr>
      <vt:lpstr>PowerPoint Presentation</vt:lpstr>
      <vt:lpstr>Locking and Deadlock Handling</vt:lpstr>
      <vt:lpstr>PowerPoint Presentation</vt:lpstr>
      <vt:lpstr>PowerPoint Presentation</vt:lpstr>
      <vt:lpstr>PowerPoint Presentation</vt:lpstr>
      <vt:lpstr>PowerPoint Presentation</vt:lpstr>
      <vt:lpstr>Performance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Sabnis</dc:creator>
  <cp:lastModifiedBy>Mahesh Sabnis</cp:lastModifiedBy>
  <cp:revision>521</cp:revision>
  <dcterms:created xsi:type="dcterms:W3CDTF">2025-09-04T04:18:41Z</dcterms:created>
  <dcterms:modified xsi:type="dcterms:W3CDTF">2025-09-25T06:51:08Z</dcterms:modified>
</cp:coreProperties>
</file>