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D7C6-357F-D92A-FE6A-E7DC61281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E501F-3977-B110-7934-082260496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BA7BF-7A2A-ADB1-389F-2B50B347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8FC65-37C9-040C-27BA-FECAEB0D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DC2F7-505F-506B-521E-93746234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9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F189C-0962-B350-B2E3-C8F3D368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243E0-A81C-B43E-5E4B-A25B9665A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B4C0F-8555-53AD-2402-08962A3A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302A8-2D44-8B01-6C88-BFA72117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43C5-9BB1-918E-573D-39742147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8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B6DFE-C602-D60F-9A76-73399DF5F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8EF25-B55C-82CF-6BCB-A6CDF3CA5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BA452-75EB-D670-93B4-1D3C3A50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7A969-9AAB-64B7-95B7-DA5F3484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7E1EB-D9F3-6BF7-F9CA-E8DD1789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9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7DF5-F37B-384B-5D43-CA0D58A3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A5C0E-3CD8-3AF3-15B7-DC98CF768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676CB-DB95-E0F6-4B7B-4E17AE1A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FFDC7-15D9-7816-40C2-7375750D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5E6FF-13C9-4930-2098-1094F4A7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0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803A-889C-3E14-B077-08DD0170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7A73F-BD28-F567-78CF-95A612B8D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CA5E3-B6A0-E274-7393-213D4F78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330B1-3114-E498-85A9-A4B525A5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A4634-877A-B776-1132-86274D0B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4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1FF6-F773-4B5F-95E6-777A3D90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6EA1B-122D-2366-7073-2243D1856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B137D-D55F-E6BD-DA89-52A5992EC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3A8FD-8660-0013-C402-BC4862E9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00CB6-6A21-2BC4-5172-046980D0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44A82-B9D7-0629-0A36-DF017B95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3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893B-F61D-75E8-DD7D-C6890589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B5EB2-01B9-A16D-EC02-2F38ADC2C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6AED3-3638-0BB7-2649-9583B2292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1DE8E-AF7B-0130-7130-7B88AD94E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C7AF48-5B04-E7FF-C807-66859D1B1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B4BF59-2CF5-025F-019F-537DFA9C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16FDE-DA72-0D69-E26A-01693B88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60C2C-610E-701F-6A9B-AFEE9D00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1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C3CD-BE8B-4F69-892D-2AE9CA6C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29341-5440-77CF-7ABB-6B63B739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739CF-5741-0922-8863-D5DF368C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AAC1D-6132-B80F-58EA-529C684E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62A67-EBFA-3491-A0CA-DA26A329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3F981-3942-4BAF-B35D-E1B2B109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34ED0-192B-A82C-655B-61DD2FF3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4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C67E-5DC5-D82B-2EFD-AC7246C2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20EF2-9DEF-59F3-29BE-5353B5560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F1B76-D3D1-13DE-81FF-3698B01B6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14EA4-E1C9-CA27-7095-1A72E174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0F24F-2CB7-F32D-D01E-54F03B87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55CA3-6629-6EB3-78D1-783439EB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0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5696-1F8A-A3E0-266B-6A805C30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FE0B39-B11B-6B1A-EE1C-1733CE556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08B5B-7977-1A17-827E-D4F41099A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1D75C-7649-7F93-21A4-28A46D57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669E7-9BB1-8241-604C-512F03AC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E622F-6AA6-9246-2772-65A96F58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2767F-1DE1-B85D-C9B1-027564AF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EB0C0-FE4E-F4DE-8CD6-06E91050F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2FC72-48F5-C447-1817-DF81F8227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84776-BAA1-48A5-B83E-3E40081DB21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B9551-6563-B383-FD6B-49C326A74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4E6C6-891A-635F-63D1-2E9F94B40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8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BB44A4-9CAD-B3E1-EFBF-64E6997AA05E}"/>
              </a:ext>
            </a:extLst>
          </p:cNvPr>
          <p:cNvSpPr/>
          <p:nvPr/>
        </p:nvSpPr>
        <p:spPr>
          <a:xfrm>
            <a:off x="130629" y="429208"/>
            <a:ext cx="2304661" cy="1119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Project</a:t>
            </a:r>
            <a:endParaRPr lang="en-US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BBF6FF6-1956-EACF-3CD3-3992663496E9}"/>
              </a:ext>
            </a:extLst>
          </p:cNvPr>
          <p:cNvSpPr/>
          <p:nvPr/>
        </p:nvSpPr>
        <p:spPr>
          <a:xfrm>
            <a:off x="2435290" y="783771"/>
            <a:ext cx="1576873" cy="401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123A48-5978-B2EC-F94F-E59978E7DAC2}"/>
              </a:ext>
            </a:extLst>
          </p:cNvPr>
          <p:cNvSpPr/>
          <p:nvPr/>
        </p:nvSpPr>
        <p:spPr>
          <a:xfrm>
            <a:off x="4012163" y="447869"/>
            <a:ext cx="2593910" cy="9610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Language Compiler</a:t>
            </a:r>
            <a:endParaRPr lang="en-US" b="1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8DA8D7D-01E4-3712-D9A6-10E90F1A1AF1}"/>
              </a:ext>
            </a:extLst>
          </p:cNvPr>
          <p:cNvSpPr/>
          <p:nvPr/>
        </p:nvSpPr>
        <p:spPr>
          <a:xfrm>
            <a:off x="4954556" y="1408922"/>
            <a:ext cx="839755" cy="1408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FE05FA-C284-F749-9A5E-CCC4D23559DF}"/>
              </a:ext>
            </a:extLst>
          </p:cNvPr>
          <p:cNvSpPr/>
          <p:nvPr/>
        </p:nvSpPr>
        <p:spPr>
          <a:xfrm>
            <a:off x="3596951" y="2813180"/>
            <a:ext cx="3554964" cy="106369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Assembly</a:t>
            </a:r>
          </a:p>
          <a:p>
            <a:pPr algn="ctr"/>
            <a:r>
              <a:rPr lang="en-IN" b="1" dirty="0"/>
              <a:t>.</a:t>
            </a:r>
            <a:r>
              <a:rPr lang="en-IN" b="1" dirty="0" err="1"/>
              <a:t>dll</a:t>
            </a:r>
            <a:r>
              <a:rPr lang="en-IN" b="1" dirty="0"/>
              <a:t> or .exe</a:t>
            </a:r>
          </a:p>
          <a:p>
            <a:pPr algn="ctr"/>
            <a:r>
              <a:rPr lang="en-IN" b="1" dirty="0"/>
              <a:t>Portable Executable (PE) File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885E1-8254-5776-59D0-75613E8267CC}"/>
              </a:ext>
            </a:extLst>
          </p:cNvPr>
          <p:cNvSpPr txBox="1"/>
          <p:nvPr/>
        </p:nvSpPr>
        <p:spPr>
          <a:xfrm>
            <a:off x="8413102" y="849085"/>
            <a:ext cx="37788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Desktop Apps (Console, WinForm, WPF, and Windows Service) the assembly will be ‘.exe’</a:t>
            </a:r>
          </a:p>
          <a:p>
            <a:endParaRPr lang="en-IN" dirty="0"/>
          </a:p>
          <a:p>
            <a:r>
              <a:rPr lang="en-IN" dirty="0"/>
              <a:t>For Web Apps as well as Libraries (Class Libraries, ASP.NET WebForms, ASP.NET MVC, </a:t>
            </a:r>
            <a:r>
              <a:rPr lang="en-IN" dirty="0" err="1"/>
              <a:t>WebServices</a:t>
            </a:r>
            <a:r>
              <a:rPr lang="en-IN" dirty="0"/>
              <a:t>, WCF Services) the assembly will be ‘.</a:t>
            </a:r>
            <a:r>
              <a:rPr lang="en-IN" dirty="0" err="1"/>
              <a:t>dll</a:t>
            </a:r>
            <a:r>
              <a:rPr lang="en-IN" dirty="0"/>
              <a:t>’ </a:t>
            </a:r>
          </a:p>
          <a:p>
            <a:endParaRPr lang="en-IN" dirty="0"/>
          </a:p>
          <a:p>
            <a:r>
              <a:rPr lang="en-IN" dirty="0"/>
              <a:t>Since the Assembly can be easily &lt;Moved from Development Machine to Production Machine, it is called as ‘Portable Executable File (PE)’ 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B40D190-81B4-3333-C5D9-BECBF1D788D7}"/>
              </a:ext>
            </a:extLst>
          </p:cNvPr>
          <p:cNvCxnSpPr>
            <a:stCxn id="9" idx="1"/>
            <a:endCxn id="8" idx="3"/>
          </p:cNvCxnSpPr>
          <p:nvPr/>
        </p:nvCxnSpPr>
        <p:spPr>
          <a:xfrm rot="10800000" flipV="1">
            <a:off x="7151916" y="2695745"/>
            <a:ext cx="1261187" cy="649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3A67C20-1C25-5B3A-60B8-7163B21ED587}"/>
              </a:ext>
            </a:extLst>
          </p:cNvPr>
          <p:cNvSpPr/>
          <p:nvPr/>
        </p:nvSpPr>
        <p:spPr>
          <a:xfrm>
            <a:off x="4940559" y="3876870"/>
            <a:ext cx="867747" cy="1198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C4209C-3A56-BC29-99F6-13921F5CEFEB}"/>
              </a:ext>
            </a:extLst>
          </p:cNvPr>
          <p:cNvSpPr/>
          <p:nvPr/>
        </p:nvSpPr>
        <p:spPr>
          <a:xfrm>
            <a:off x="643813" y="5047862"/>
            <a:ext cx="9078686" cy="15815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76B11-958D-168F-EF52-39D23231ED70}"/>
              </a:ext>
            </a:extLst>
          </p:cNvPr>
          <p:cNvSpPr txBox="1"/>
          <p:nvPr/>
        </p:nvSpPr>
        <p:spPr>
          <a:xfrm>
            <a:off x="643812" y="4360802"/>
            <a:ext cx="2761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Common Language Runtime (CLR)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9E3BE-B9FE-67CD-470B-3026A45AA14E}"/>
              </a:ext>
            </a:extLst>
          </p:cNvPr>
          <p:cNvSpPr/>
          <p:nvPr/>
        </p:nvSpPr>
        <p:spPr>
          <a:xfrm>
            <a:off x="10226351" y="4627984"/>
            <a:ext cx="1856792" cy="9797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Framework</a:t>
            </a:r>
          </a:p>
          <a:p>
            <a:pPr algn="ctr"/>
            <a:r>
              <a:rPr lang="en-IN" b="1" dirty="0"/>
              <a:t>Class</a:t>
            </a:r>
          </a:p>
          <a:p>
            <a:pPr algn="ctr"/>
            <a:r>
              <a:rPr lang="en-IN" b="1" dirty="0"/>
              <a:t>Library (FCL)</a:t>
            </a:r>
            <a:endParaRPr lang="en-US" b="1" dirty="0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A1BBDEFB-2E25-71B0-AC17-D0BD95B0A8F6}"/>
              </a:ext>
            </a:extLst>
          </p:cNvPr>
          <p:cNvSpPr/>
          <p:nvPr/>
        </p:nvSpPr>
        <p:spPr>
          <a:xfrm rot="16200000" flipH="1">
            <a:off x="10163519" y="5148021"/>
            <a:ext cx="802433" cy="168446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5F5AEA-4C81-5939-450C-194C495B923F}"/>
              </a:ext>
            </a:extLst>
          </p:cNvPr>
          <p:cNvSpPr txBox="1"/>
          <p:nvPr/>
        </p:nvSpPr>
        <p:spPr>
          <a:xfrm>
            <a:off x="10105053" y="6391472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CLR Uses FCL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6C7BA4-58C0-B9D7-E6B2-52F4881D3E4E}"/>
              </a:ext>
            </a:extLst>
          </p:cNvPr>
          <p:cNvSpPr/>
          <p:nvPr/>
        </p:nvSpPr>
        <p:spPr>
          <a:xfrm>
            <a:off x="2248678" y="5083581"/>
            <a:ext cx="6540759" cy="42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JUST-IN-TIME (JIT) Compiler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EF1D3E8-E4EF-CA96-773E-F78C0CDC6682}"/>
              </a:ext>
            </a:extLst>
          </p:cNvPr>
          <p:cNvSpPr/>
          <p:nvPr/>
        </p:nvSpPr>
        <p:spPr>
          <a:xfrm>
            <a:off x="755780" y="5589039"/>
            <a:ext cx="2649893" cy="94239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Memory Allocation and Management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3398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F9685B1-0A25-8C2F-03DA-C3EAFAE8E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14133"/>
              </p:ext>
            </p:extLst>
          </p:nvPr>
        </p:nvGraphicFramePr>
        <p:xfrm>
          <a:off x="249855" y="887617"/>
          <a:ext cx="29598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840">
                  <a:extLst>
                    <a:ext uri="{9D8B030D-6E8A-4147-A177-3AD203B41FA5}">
                      <a16:colId xmlns:a16="http://schemas.microsoft.com/office/drawing/2014/main" val="841444077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1335127486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477479778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590166655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1074875714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3405770776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212200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86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85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26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681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A52CA4-3833-E18F-B759-8E448D515B33}"/>
              </a:ext>
            </a:extLst>
          </p:cNvPr>
          <p:cNvSpPr txBox="1"/>
          <p:nvPr/>
        </p:nvSpPr>
        <p:spPr>
          <a:xfrm>
            <a:off x="251927" y="279918"/>
            <a:ext cx="290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collection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F2515864-6DC5-AF68-CC59-A4B98A51045E}"/>
              </a:ext>
            </a:extLst>
          </p:cNvPr>
          <p:cNvSpPr/>
          <p:nvPr/>
        </p:nvSpPr>
        <p:spPr>
          <a:xfrm>
            <a:off x="3517641" y="1259633"/>
            <a:ext cx="1884783" cy="8024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LINQ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328445E-6D25-6FA9-9C16-43FBCAA133D5}"/>
              </a:ext>
            </a:extLst>
          </p:cNvPr>
          <p:cNvCxnSpPr/>
          <p:nvPr/>
        </p:nvCxnSpPr>
        <p:spPr>
          <a:xfrm rot="16200000" flipH="1">
            <a:off x="3107598" y="1670682"/>
            <a:ext cx="1547879" cy="1343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F4DFC3E-4AFC-C0BE-350F-0AC4C9037910}"/>
              </a:ext>
            </a:extLst>
          </p:cNvPr>
          <p:cNvSpPr/>
          <p:nvPr/>
        </p:nvSpPr>
        <p:spPr>
          <a:xfrm>
            <a:off x="3153747" y="3098763"/>
            <a:ext cx="2957804" cy="8856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ExpressionTree</a:t>
            </a:r>
            <a:endParaRPr lang="en-US" dirty="0"/>
          </a:p>
          <a:p>
            <a:pPr algn="ctr"/>
            <a:r>
              <a:rPr lang="en-US" dirty="0"/>
              <a:t>Range Operator is a Single Record in Collection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3B7DFA-9CAC-45C8-FFAE-67B0AADFEF7D}"/>
              </a:ext>
            </a:extLst>
          </p:cNvPr>
          <p:cNvSpPr txBox="1"/>
          <p:nvPr/>
        </p:nvSpPr>
        <p:spPr>
          <a:xfrm>
            <a:off x="6587412" y="2491273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Collection, Range Operator, Where condition, Order By, Groups and finally select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5A0E591-D0C3-F11D-D737-8CA6CC7B2C2C}"/>
              </a:ext>
            </a:extLst>
          </p:cNvPr>
          <p:cNvCxnSpPr>
            <a:stCxn id="10" idx="2"/>
            <a:endCxn id="9" idx="3"/>
          </p:cNvCxnSpPr>
          <p:nvPr/>
        </p:nvCxnSpPr>
        <p:spPr>
          <a:xfrm rot="5400000">
            <a:off x="7290499" y="1958657"/>
            <a:ext cx="403966" cy="27618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617460-2330-1ABE-5381-344319004FBA}"/>
              </a:ext>
            </a:extLst>
          </p:cNvPr>
          <p:cNvCxnSpPr>
            <a:stCxn id="9" idx="2"/>
          </p:cNvCxnSpPr>
          <p:nvPr/>
        </p:nvCxnSpPr>
        <p:spPr>
          <a:xfrm flipH="1">
            <a:off x="4627984" y="3984377"/>
            <a:ext cx="4665" cy="50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CDD0DFD-20EA-76FC-690D-D41B2FEFA48D}"/>
              </a:ext>
            </a:extLst>
          </p:cNvPr>
          <p:cNvSpPr/>
          <p:nvPr/>
        </p:nvSpPr>
        <p:spPr>
          <a:xfrm>
            <a:off x="3004457" y="4515928"/>
            <a:ext cx="3247053" cy="70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Resultant of Where Condition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F59D0B-C3C0-132D-9597-4EB776CEFF89}"/>
              </a:ext>
            </a:extLst>
          </p:cNvPr>
          <p:cNvSpPr/>
          <p:nvPr/>
        </p:nvSpPr>
        <p:spPr>
          <a:xfrm>
            <a:off x="7249885" y="4515928"/>
            <a:ext cx="3247053" cy="70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Order By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98D016-15F1-4D44-5D48-14F70869FEF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251510" y="4869991"/>
            <a:ext cx="998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AD4C3DA-87DD-55D8-2B9D-257B1F6D250B}"/>
              </a:ext>
            </a:extLst>
          </p:cNvPr>
          <p:cNvSpPr/>
          <p:nvPr/>
        </p:nvSpPr>
        <p:spPr>
          <a:xfrm>
            <a:off x="2929813" y="5686522"/>
            <a:ext cx="3247053" cy="70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Group By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8A15739-81DB-2B9C-F1B5-D62CBFA7E804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 rot="5400000">
            <a:off x="6482142" y="3295251"/>
            <a:ext cx="462469" cy="43200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2B184F8-ED39-7DC7-B8B4-F0061B8642A1}"/>
              </a:ext>
            </a:extLst>
          </p:cNvPr>
          <p:cNvSpPr/>
          <p:nvPr/>
        </p:nvSpPr>
        <p:spPr>
          <a:xfrm>
            <a:off x="7221894" y="5844347"/>
            <a:ext cx="3247053" cy="70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Select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4A7375-4A41-594D-88AF-FF9412B24F52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6176866" y="6040585"/>
            <a:ext cx="1045028" cy="15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>
            <a:extLst>
              <a:ext uri="{FF2B5EF4-FFF2-40B4-BE49-F238E27FC236}">
                <a16:creationId xmlns:a16="http://schemas.microsoft.com/office/drawing/2014/main" id="{1B30173C-86E7-D93C-C2F6-D47050A73CDF}"/>
              </a:ext>
            </a:extLst>
          </p:cNvPr>
          <p:cNvSpPr/>
          <p:nvPr/>
        </p:nvSpPr>
        <p:spPr>
          <a:xfrm>
            <a:off x="2304663" y="4448707"/>
            <a:ext cx="303244" cy="2103765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AC0A59-1A41-9FF1-41AD-516E463F97BC}"/>
              </a:ext>
            </a:extLst>
          </p:cNvPr>
          <p:cNvSpPr txBox="1"/>
          <p:nvPr/>
        </p:nvSpPr>
        <p:spPr>
          <a:xfrm>
            <a:off x="249855" y="5069112"/>
            <a:ext cx="184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Deferred Execution</a:t>
            </a:r>
          </a:p>
        </p:txBody>
      </p:sp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E0F0BF76-D7CD-775F-6F83-FDA8E6920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01250"/>
              </p:ext>
            </p:extLst>
          </p:nvPr>
        </p:nvGraphicFramePr>
        <p:xfrm>
          <a:off x="7120295" y="564363"/>
          <a:ext cx="29598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840">
                  <a:extLst>
                    <a:ext uri="{9D8B030D-6E8A-4147-A177-3AD203B41FA5}">
                      <a16:colId xmlns:a16="http://schemas.microsoft.com/office/drawing/2014/main" val="841444077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1335127486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477479778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590166655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1074875714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3405770776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212200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86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85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26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6812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626BFA03-7B9B-124E-6994-216AB1FD0886}"/>
              </a:ext>
            </a:extLst>
          </p:cNvPr>
          <p:cNvSpPr txBox="1"/>
          <p:nvPr/>
        </p:nvSpPr>
        <p:spPr>
          <a:xfrm>
            <a:off x="6879772" y="69550"/>
            <a:ext cx="290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collection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071BB5B-96A0-9998-DD9A-D92BD4EB93C5}"/>
              </a:ext>
            </a:extLst>
          </p:cNvPr>
          <p:cNvCxnSpPr>
            <a:stCxn id="22" idx="3"/>
            <a:endCxn id="27" idx="3"/>
          </p:cNvCxnSpPr>
          <p:nvPr/>
        </p:nvCxnSpPr>
        <p:spPr>
          <a:xfrm flipH="1" flipV="1">
            <a:off x="10080175" y="1306043"/>
            <a:ext cx="388772" cy="4892367"/>
          </a:xfrm>
          <a:prstGeom prst="bentConnector3">
            <a:avLst>
              <a:gd name="adj1" fmla="val -588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A6DD50A0-3198-5EEF-6F74-D9C78201C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609077"/>
              </p:ext>
            </p:extLst>
          </p:nvPr>
        </p:nvGraphicFramePr>
        <p:xfrm>
          <a:off x="145793" y="3938384"/>
          <a:ext cx="16507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48">
                  <a:extLst>
                    <a:ext uri="{9D8B030D-6E8A-4147-A177-3AD203B41FA5}">
                      <a16:colId xmlns:a16="http://schemas.microsoft.com/office/drawing/2014/main" val="4143298878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494456705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1223086750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3892078761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3608969749"/>
                    </a:ext>
                  </a:extLst>
                </a:gridCol>
              </a:tblGrid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707605"/>
                  </a:ext>
                </a:extLst>
              </a:tr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63288"/>
                  </a:ext>
                </a:extLst>
              </a:tr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42723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349E108-0555-1807-7D27-462F3EB84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162784"/>
              </p:ext>
            </p:extLst>
          </p:nvPr>
        </p:nvGraphicFramePr>
        <p:xfrm>
          <a:off x="131409" y="5734206"/>
          <a:ext cx="16507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48">
                  <a:extLst>
                    <a:ext uri="{9D8B030D-6E8A-4147-A177-3AD203B41FA5}">
                      <a16:colId xmlns:a16="http://schemas.microsoft.com/office/drawing/2014/main" val="4143298878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494456705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1223086750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3892078761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3608969749"/>
                    </a:ext>
                  </a:extLst>
                </a:gridCol>
              </a:tblGrid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707605"/>
                  </a:ext>
                </a:extLst>
              </a:tr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63288"/>
                  </a:ext>
                </a:extLst>
              </a:tr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427236"/>
                  </a:ext>
                </a:extLst>
              </a:tr>
            </a:tbl>
          </a:graphicData>
        </a:graphic>
      </p:graphicFrame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BEB9F2B-C261-B255-6CD6-C762944A81A3}"/>
              </a:ext>
            </a:extLst>
          </p:cNvPr>
          <p:cNvCxnSpPr>
            <a:stCxn id="19" idx="1"/>
            <a:endCxn id="31" idx="3"/>
          </p:cNvCxnSpPr>
          <p:nvPr/>
        </p:nvCxnSpPr>
        <p:spPr>
          <a:xfrm rot="10800000">
            <a:off x="1796533" y="4487025"/>
            <a:ext cx="1133280" cy="1553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0C4D46D-5623-0AA5-91BC-4A69AC3C79E0}"/>
              </a:ext>
            </a:extLst>
          </p:cNvPr>
          <p:cNvCxnSpPr>
            <a:stCxn id="19" idx="1"/>
            <a:endCxn id="32" idx="3"/>
          </p:cNvCxnSpPr>
          <p:nvPr/>
        </p:nvCxnSpPr>
        <p:spPr>
          <a:xfrm rot="10800000" flipV="1">
            <a:off x="1782149" y="6040584"/>
            <a:ext cx="1147664" cy="2422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63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423B56A-08A3-50DD-0EF8-1EA6285FF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566649"/>
              </p:ext>
            </p:extLst>
          </p:nvPr>
        </p:nvGraphicFramePr>
        <p:xfrm>
          <a:off x="2032000" y="719666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20477162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74028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2327306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442169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9673623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0301726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6979269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815149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89574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Rec1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2S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99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46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38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24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Rec5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187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33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Recn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39603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C2E9E3E6-A1A9-4088-2F91-FABE049958C4}"/>
              </a:ext>
            </a:extLst>
          </p:cNvPr>
          <p:cNvSpPr/>
          <p:nvPr/>
        </p:nvSpPr>
        <p:spPr>
          <a:xfrm>
            <a:off x="149290" y="410547"/>
            <a:ext cx="1882710" cy="783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For..each</a:t>
            </a:r>
            <a:endParaRPr lang="en-US" dirty="0"/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F5A610D3-50DB-37A3-6D8B-CB28D061B6D4}"/>
              </a:ext>
            </a:extLst>
          </p:cNvPr>
          <p:cNvSpPr/>
          <p:nvPr/>
        </p:nvSpPr>
        <p:spPr>
          <a:xfrm>
            <a:off x="10159999" y="839755"/>
            <a:ext cx="308948" cy="447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3D6E3092-E2EB-70D2-62D6-1203B0DBDA52}"/>
              </a:ext>
            </a:extLst>
          </p:cNvPr>
          <p:cNvSpPr/>
          <p:nvPr/>
        </p:nvSpPr>
        <p:spPr>
          <a:xfrm>
            <a:off x="10159999" y="1301274"/>
            <a:ext cx="308948" cy="447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A0175449-A626-C723-4CE4-14E0067FF88C}"/>
              </a:ext>
            </a:extLst>
          </p:cNvPr>
          <p:cNvSpPr/>
          <p:nvPr/>
        </p:nvSpPr>
        <p:spPr>
          <a:xfrm>
            <a:off x="10159999" y="1749143"/>
            <a:ext cx="308948" cy="447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008E9182-EC19-5C3E-D491-7D327EFA684D}"/>
              </a:ext>
            </a:extLst>
          </p:cNvPr>
          <p:cNvSpPr/>
          <p:nvPr/>
        </p:nvSpPr>
        <p:spPr>
          <a:xfrm>
            <a:off x="10159999" y="2197010"/>
            <a:ext cx="308948" cy="447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EA543776-8E9A-5014-F152-2EA07228961E}"/>
              </a:ext>
            </a:extLst>
          </p:cNvPr>
          <p:cNvSpPr/>
          <p:nvPr/>
        </p:nvSpPr>
        <p:spPr>
          <a:xfrm>
            <a:off x="10159999" y="2756278"/>
            <a:ext cx="308948" cy="447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98AAB80-DEF9-A49F-0608-40473C1B264C}"/>
              </a:ext>
            </a:extLst>
          </p:cNvPr>
          <p:cNvSpPr/>
          <p:nvPr/>
        </p:nvSpPr>
        <p:spPr>
          <a:xfrm>
            <a:off x="783771" y="1129004"/>
            <a:ext cx="718458" cy="2593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655802-CA1E-3758-D0B6-28B75B9C84ED}"/>
              </a:ext>
            </a:extLst>
          </p:cNvPr>
          <p:cNvSpPr txBox="1"/>
          <p:nvPr/>
        </p:nvSpPr>
        <p:spPr>
          <a:xfrm>
            <a:off x="83976" y="3722914"/>
            <a:ext cx="572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Sequential Iteration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84162D-3C78-20EF-260F-4215FCBD12AB}"/>
              </a:ext>
            </a:extLst>
          </p:cNvPr>
          <p:cNvSpPr/>
          <p:nvPr/>
        </p:nvSpPr>
        <p:spPr>
          <a:xfrm>
            <a:off x="7142582" y="3429000"/>
            <a:ext cx="1782147" cy="2812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IIS</a:t>
            </a:r>
          </a:p>
          <a:p>
            <a:pPr algn="ctr"/>
            <a:r>
              <a:rPr lang="en-IN" dirty="0"/>
              <a:t>Web Server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3D4C38C-A28C-FE4D-4E16-05D0B44C57D3}"/>
              </a:ext>
            </a:extLst>
          </p:cNvPr>
          <p:cNvSpPr/>
          <p:nvPr/>
        </p:nvSpPr>
        <p:spPr>
          <a:xfrm>
            <a:off x="3769567" y="3542455"/>
            <a:ext cx="3415004" cy="786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Session 1</a:t>
            </a:r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31B80D6-02FA-4375-5746-14282FB521D3}"/>
              </a:ext>
            </a:extLst>
          </p:cNvPr>
          <p:cNvSpPr/>
          <p:nvPr/>
        </p:nvSpPr>
        <p:spPr>
          <a:xfrm>
            <a:off x="3727578" y="4357463"/>
            <a:ext cx="3415004" cy="786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Session 2</a:t>
            </a:r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1383DF1-1CC1-527C-59A5-A4F03B6FA8D2}"/>
              </a:ext>
            </a:extLst>
          </p:cNvPr>
          <p:cNvSpPr/>
          <p:nvPr/>
        </p:nvSpPr>
        <p:spPr>
          <a:xfrm>
            <a:off x="3748573" y="5194014"/>
            <a:ext cx="3415004" cy="786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Session 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3E71C1-90CC-64A9-7797-48916BA2799B}"/>
              </a:ext>
            </a:extLst>
          </p:cNvPr>
          <p:cNvSpPr txBox="1"/>
          <p:nvPr/>
        </p:nvSpPr>
        <p:spPr>
          <a:xfrm>
            <a:off x="1772816" y="6138334"/>
            <a:ext cx="491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</a:t>
            </a:r>
            <a:r>
              <a:rPr lang="en-IN"/>
              <a:t>Web Server process </a:t>
            </a:r>
            <a:r>
              <a:rPr lang="en-IN" dirty="0"/>
              <a:t>each request concurrently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0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0622C54-5DD9-7959-61A3-B62497276E4E}"/>
              </a:ext>
            </a:extLst>
          </p:cNvPr>
          <p:cNvSpPr/>
          <p:nvPr/>
        </p:nvSpPr>
        <p:spPr>
          <a:xfrm>
            <a:off x="167951" y="4264493"/>
            <a:ext cx="5449078" cy="19870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6B494-6657-A7E9-8B6B-250309A26C96}"/>
              </a:ext>
            </a:extLst>
          </p:cNvPr>
          <p:cNvSpPr txBox="1"/>
          <p:nvPr/>
        </p:nvSpPr>
        <p:spPr>
          <a:xfrm>
            <a:off x="279918" y="205273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F9D62-5CBB-2A6E-28F9-EFD87F4AF80A}"/>
              </a:ext>
            </a:extLst>
          </p:cNvPr>
          <p:cNvSpPr txBox="1"/>
          <p:nvPr/>
        </p:nvSpPr>
        <p:spPr>
          <a:xfrm>
            <a:off x="391886" y="1007706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81E98E-FFAE-8C4B-622A-EE5D9A57878F}"/>
              </a:ext>
            </a:extLst>
          </p:cNvPr>
          <p:cNvSpPr/>
          <p:nvPr/>
        </p:nvSpPr>
        <p:spPr>
          <a:xfrm>
            <a:off x="391886" y="1377038"/>
            <a:ext cx="933061" cy="4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D2CF6-8BFD-EBFF-F543-5212DA6582F7}"/>
              </a:ext>
            </a:extLst>
          </p:cNvPr>
          <p:cNvSpPr txBox="1"/>
          <p:nvPr/>
        </p:nvSpPr>
        <p:spPr>
          <a:xfrm>
            <a:off x="391886" y="1940767"/>
            <a:ext cx="9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FA7B8-278D-62CC-B7B1-078DC869C57B}"/>
              </a:ext>
            </a:extLst>
          </p:cNvPr>
          <p:cNvSpPr txBox="1"/>
          <p:nvPr/>
        </p:nvSpPr>
        <p:spPr>
          <a:xfrm>
            <a:off x="1614195" y="858416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System.Int32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960873-4493-3789-5258-D7E172176D70}"/>
              </a:ext>
            </a:extLst>
          </p:cNvPr>
          <p:cNvCxnSpPr>
            <a:cxnSpLocks/>
            <a:stCxn id="8" idx="2"/>
            <a:endCxn id="6" idx="3"/>
          </p:cNvCxnSpPr>
          <p:nvPr/>
        </p:nvCxnSpPr>
        <p:spPr>
          <a:xfrm rot="5400000">
            <a:off x="1671539" y="881156"/>
            <a:ext cx="365841" cy="10590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5DB58B-241D-4CC4-4D71-F24BCB22BBB3}"/>
              </a:ext>
            </a:extLst>
          </p:cNvPr>
          <p:cNvSpPr/>
          <p:nvPr/>
        </p:nvSpPr>
        <p:spPr>
          <a:xfrm>
            <a:off x="4254759" y="755780"/>
            <a:ext cx="2724539" cy="1184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C4ADAD-97CD-8231-DD80-62C0D97A5CDE}"/>
              </a:ext>
            </a:extLst>
          </p:cNvPr>
          <p:cNvSpPr txBox="1"/>
          <p:nvPr/>
        </p:nvSpPr>
        <p:spPr>
          <a:xfrm>
            <a:off x="4320073" y="2080727"/>
            <a:ext cx="2407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Memory to Store Data</a:t>
            </a:r>
          </a:p>
          <a:p>
            <a:pPr algn="ctr"/>
            <a:r>
              <a:rPr lang="en-IN" dirty="0"/>
              <a:t>int x which is 4 bytes 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2 raised to 8 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4BD4E61-0013-BF37-2778-456B1303B80D}"/>
              </a:ext>
            </a:extLst>
          </p:cNvPr>
          <p:cNvCxnSpPr>
            <a:stCxn id="4" idx="3"/>
            <a:endCxn id="11" idx="0"/>
          </p:cNvCxnSpPr>
          <p:nvPr/>
        </p:nvCxnSpPr>
        <p:spPr>
          <a:xfrm>
            <a:off x="2519265" y="389939"/>
            <a:ext cx="3097764" cy="365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099B430-3890-3294-E438-36DF674B0707}"/>
              </a:ext>
            </a:extLst>
          </p:cNvPr>
          <p:cNvSpPr/>
          <p:nvPr/>
        </p:nvSpPr>
        <p:spPr>
          <a:xfrm>
            <a:off x="4254759" y="755779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21A5C7-E63D-A56E-3A50-B2998EC4FE5D}"/>
              </a:ext>
            </a:extLst>
          </p:cNvPr>
          <p:cNvSpPr/>
          <p:nvPr/>
        </p:nvSpPr>
        <p:spPr>
          <a:xfrm>
            <a:off x="4711959" y="755778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15403A-C87D-463C-2EA6-67E92F75CB28}"/>
              </a:ext>
            </a:extLst>
          </p:cNvPr>
          <p:cNvSpPr/>
          <p:nvPr/>
        </p:nvSpPr>
        <p:spPr>
          <a:xfrm>
            <a:off x="5169159" y="755779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27457D-34F7-9585-540C-EDF92312A003}"/>
              </a:ext>
            </a:extLst>
          </p:cNvPr>
          <p:cNvSpPr/>
          <p:nvPr/>
        </p:nvSpPr>
        <p:spPr>
          <a:xfrm>
            <a:off x="5626359" y="755778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503EB6-E035-6FAB-CC42-E5FC6E8CB5B5}"/>
              </a:ext>
            </a:extLst>
          </p:cNvPr>
          <p:cNvSpPr/>
          <p:nvPr/>
        </p:nvSpPr>
        <p:spPr>
          <a:xfrm>
            <a:off x="4320073" y="1007706"/>
            <a:ext cx="1651519" cy="4385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X:10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69E96B-E88D-32D7-A203-C0E764713D99}"/>
              </a:ext>
            </a:extLst>
          </p:cNvPr>
          <p:cNvSpPr txBox="1"/>
          <p:nvPr/>
        </p:nvSpPr>
        <p:spPr>
          <a:xfrm>
            <a:off x="279918" y="2612572"/>
            <a:ext cx="296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x contains values fromm0 to 255, then using integer for x is waste of memory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27E34B-D3D6-C63B-E3C2-CD2BDE205CB2}"/>
              </a:ext>
            </a:extLst>
          </p:cNvPr>
          <p:cNvSpPr txBox="1"/>
          <p:nvPr/>
        </p:nvSpPr>
        <p:spPr>
          <a:xfrm>
            <a:off x="167951" y="3946849"/>
            <a:ext cx="298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str = “ABC”;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ACBA8E-EF59-D348-BC00-B65124C03A92}"/>
              </a:ext>
            </a:extLst>
          </p:cNvPr>
          <p:cNvSpPr txBox="1"/>
          <p:nvPr/>
        </p:nvSpPr>
        <p:spPr>
          <a:xfrm>
            <a:off x="450980" y="4402104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715D35-6AC7-0EC4-BAE3-09DE3D71046B}"/>
              </a:ext>
            </a:extLst>
          </p:cNvPr>
          <p:cNvSpPr/>
          <p:nvPr/>
        </p:nvSpPr>
        <p:spPr>
          <a:xfrm>
            <a:off x="450980" y="4771436"/>
            <a:ext cx="933061" cy="4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str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EC6614-C014-D2FF-B905-5B066ECB592C}"/>
              </a:ext>
            </a:extLst>
          </p:cNvPr>
          <p:cNvSpPr txBox="1"/>
          <p:nvPr/>
        </p:nvSpPr>
        <p:spPr>
          <a:xfrm>
            <a:off x="3237722" y="4402104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1539A8-2830-B46D-E902-78AEB90B6BBB}"/>
              </a:ext>
            </a:extLst>
          </p:cNvPr>
          <p:cNvSpPr/>
          <p:nvPr/>
        </p:nvSpPr>
        <p:spPr>
          <a:xfrm>
            <a:off x="3237721" y="4771435"/>
            <a:ext cx="1931437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974FE3-EBC4-78BF-E877-A219478F36D2}"/>
              </a:ext>
            </a:extLst>
          </p:cNvPr>
          <p:cNvSpPr/>
          <p:nvPr/>
        </p:nvSpPr>
        <p:spPr>
          <a:xfrm>
            <a:off x="3237722" y="4917234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System.String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1AAB2A-F699-D523-85E0-9C2AA86A24F3}"/>
              </a:ext>
            </a:extLst>
          </p:cNvPr>
          <p:cNvSpPr/>
          <p:nvPr/>
        </p:nvSpPr>
        <p:spPr>
          <a:xfrm>
            <a:off x="3247053" y="5461900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ABC…………….Z</a:t>
            </a:r>
            <a:endParaRPr lang="en-US" b="1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4B457AC-00AF-7601-B0E8-1AD09E7AFA82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>
            <a:off x="1384041" y="4987987"/>
            <a:ext cx="1853680" cy="383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C595E58-8A5C-ED75-541C-13A6A59EC8E1}"/>
              </a:ext>
            </a:extLst>
          </p:cNvPr>
          <p:cNvSpPr txBox="1"/>
          <p:nvPr/>
        </p:nvSpPr>
        <p:spPr>
          <a:xfrm>
            <a:off x="6270170" y="4491689"/>
            <a:ext cx="515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Managed Heap, a Data Structure used by .NET and hence by CLR to perform Memory Allocation</a:t>
            </a:r>
            <a:endParaRPr lang="en-US" b="1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EDA2A1D-3006-CD2D-D097-669FFF57F60E}"/>
              </a:ext>
            </a:extLst>
          </p:cNvPr>
          <p:cNvCxnSpPr>
            <a:cxnSpLocks/>
            <a:stCxn id="33" idx="2"/>
            <a:endCxn id="32" idx="3"/>
          </p:cNvCxnSpPr>
          <p:nvPr/>
        </p:nvCxnSpPr>
        <p:spPr>
          <a:xfrm rot="5400000">
            <a:off x="7173566" y="3581483"/>
            <a:ext cx="119982" cy="3233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40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258349-26C6-CEA5-BED0-9B573F247119}"/>
              </a:ext>
            </a:extLst>
          </p:cNvPr>
          <p:cNvSpPr txBox="1"/>
          <p:nvPr/>
        </p:nvSpPr>
        <p:spPr>
          <a:xfrm>
            <a:off x="261257" y="149290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Boxing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91559-17C3-DD95-B370-3C45069BA36A}"/>
              </a:ext>
            </a:extLst>
          </p:cNvPr>
          <p:cNvSpPr txBox="1"/>
          <p:nvPr/>
        </p:nvSpPr>
        <p:spPr>
          <a:xfrm>
            <a:off x="111967" y="681135"/>
            <a:ext cx="4049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i = 10;</a:t>
            </a:r>
          </a:p>
          <a:p>
            <a:endParaRPr lang="en-IN" dirty="0"/>
          </a:p>
          <a:p>
            <a:r>
              <a:rPr lang="en-IN" dirty="0"/>
              <a:t>Object o = i; // Storing value type into reference type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0AFA77-0579-329F-CDFF-52495A19EE91}"/>
              </a:ext>
            </a:extLst>
          </p:cNvPr>
          <p:cNvSpPr/>
          <p:nvPr/>
        </p:nvSpPr>
        <p:spPr>
          <a:xfrm>
            <a:off x="0" y="2221089"/>
            <a:ext cx="5449078" cy="19870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2FA48-2BB7-4AC3-A043-47103D20E5EC}"/>
              </a:ext>
            </a:extLst>
          </p:cNvPr>
          <p:cNvSpPr txBox="1"/>
          <p:nvPr/>
        </p:nvSpPr>
        <p:spPr>
          <a:xfrm>
            <a:off x="283029" y="2358700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88C0D3-7B7E-643E-5F57-E095C1247EF1}"/>
              </a:ext>
            </a:extLst>
          </p:cNvPr>
          <p:cNvSpPr/>
          <p:nvPr/>
        </p:nvSpPr>
        <p:spPr>
          <a:xfrm>
            <a:off x="283029" y="2728032"/>
            <a:ext cx="933061" cy="4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3EEDA-80AF-A5B2-0669-498B3727332A}"/>
              </a:ext>
            </a:extLst>
          </p:cNvPr>
          <p:cNvSpPr txBox="1"/>
          <p:nvPr/>
        </p:nvSpPr>
        <p:spPr>
          <a:xfrm>
            <a:off x="3069771" y="2358700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9A0111-F64B-AF71-EE12-E0D65F5F20CB}"/>
              </a:ext>
            </a:extLst>
          </p:cNvPr>
          <p:cNvSpPr/>
          <p:nvPr/>
        </p:nvSpPr>
        <p:spPr>
          <a:xfrm>
            <a:off x="3069770" y="2728031"/>
            <a:ext cx="1931437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2CC144-77A9-E06F-C03E-498C8982D306}"/>
              </a:ext>
            </a:extLst>
          </p:cNvPr>
          <p:cNvSpPr/>
          <p:nvPr/>
        </p:nvSpPr>
        <p:spPr>
          <a:xfrm>
            <a:off x="3069771" y="2873830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System.Inte32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52F6D4-0B65-9948-EEB7-F7826B4EB93A}"/>
              </a:ext>
            </a:extLst>
          </p:cNvPr>
          <p:cNvSpPr/>
          <p:nvPr/>
        </p:nvSpPr>
        <p:spPr>
          <a:xfrm>
            <a:off x="3079102" y="3418496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30784C2-36E5-55D7-D317-1E7DA254B1D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216090" y="2944583"/>
            <a:ext cx="1853680" cy="383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75BA0A-D4DD-04CF-59EE-AF58E824AFFD}"/>
              </a:ext>
            </a:extLst>
          </p:cNvPr>
          <p:cNvSpPr txBox="1"/>
          <p:nvPr/>
        </p:nvSpPr>
        <p:spPr>
          <a:xfrm>
            <a:off x="177279" y="4648360"/>
            <a:ext cx="37882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Un-Boxing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int j = (int)i;</a:t>
            </a:r>
          </a:p>
          <a:p>
            <a:r>
              <a:rPr lang="en-IN" dirty="0"/>
              <a:t>Search for Type Casted data type, and then Read data from the Heap and assign to Left-Hand-Side identifier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01BD7DD-05C2-0D7B-6C5E-DC4FB2AABF06}"/>
              </a:ext>
            </a:extLst>
          </p:cNvPr>
          <p:cNvCxnSpPr>
            <a:endCxn id="9" idx="3"/>
          </p:cNvCxnSpPr>
          <p:nvPr/>
        </p:nvCxnSpPr>
        <p:spPr>
          <a:xfrm flipV="1">
            <a:off x="1352939" y="3074725"/>
            <a:ext cx="3648268" cy="2579626"/>
          </a:xfrm>
          <a:prstGeom prst="bentConnector3">
            <a:avLst>
              <a:gd name="adj1" fmla="val 1062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1CDD4BD-8495-3B65-205C-232B68B8598C}"/>
              </a:ext>
            </a:extLst>
          </p:cNvPr>
          <p:cNvCxnSpPr>
            <a:stCxn id="10" idx="2"/>
            <a:endCxn id="12" idx="1"/>
          </p:cNvCxnSpPr>
          <p:nvPr/>
        </p:nvCxnSpPr>
        <p:spPr>
          <a:xfrm rot="5400000">
            <a:off x="1189181" y="2808384"/>
            <a:ext cx="1843738" cy="3867541"/>
          </a:xfrm>
          <a:prstGeom prst="bentConnector4">
            <a:avLst>
              <a:gd name="adj1" fmla="val 22456"/>
              <a:gd name="adj2" fmla="val 1059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38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DDC25A-25F9-E4A7-F0E0-A17A1C08AB93}"/>
              </a:ext>
            </a:extLst>
          </p:cNvPr>
          <p:cNvSpPr/>
          <p:nvPr/>
        </p:nvSpPr>
        <p:spPr>
          <a:xfrm>
            <a:off x="4226767" y="457199"/>
            <a:ext cx="2537927" cy="142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Class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82C868-42C1-730F-2A62-72C6665FBCAA}"/>
              </a:ext>
            </a:extLst>
          </p:cNvPr>
          <p:cNvSpPr/>
          <p:nvPr/>
        </p:nvSpPr>
        <p:spPr>
          <a:xfrm>
            <a:off x="4226767" y="3735354"/>
            <a:ext cx="2537927" cy="142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Derive  Class</a:t>
            </a:r>
            <a:endParaRPr lang="en-US" b="1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86BC94BB-E089-6FBA-32BC-4235BEAA3C34}"/>
              </a:ext>
            </a:extLst>
          </p:cNvPr>
          <p:cNvSpPr/>
          <p:nvPr/>
        </p:nvSpPr>
        <p:spPr>
          <a:xfrm>
            <a:off x="5299788" y="1884783"/>
            <a:ext cx="494522" cy="18567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2FDF8-E4FE-2AD4-6F29-CE9DEDA9F5DE}"/>
              </a:ext>
            </a:extLst>
          </p:cNvPr>
          <p:cNvSpPr txBox="1"/>
          <p:nvPr/>
        </p:nvSpPr>
        <p:spPr>
          <a:xfrm>
            <a:off x="7996335" y="1222310"/>
            <a:ext cx="343366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Simple</a:t>
            </a:r>
          </a:p>
          <a:p>
            <a:r>
              <a:rPr lang="en-IN" sz="4400" dirty="0"/>
              <a:t>Inheritance</a:t>
            </a:r>
          </a:p>
          <a:p>
            <a:endParaRPr lang="en-IN" sz="4400" dirty="0"/>
          </a:p>
          <a:p>
            <a:r>
              <a:rPr lang="en-IN" sz="4400" dirty="0"/>
              <a:t>One-Base-One-Derive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0109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F6517C6-DFDA-CDEE-1920-CD6A28347535}"/>
              </a:ext>
            </a:extLst>
          </p:cNvPr>
          <p:cNvSpPr/>
          <p:nvPr/>
        </p:nvSpPr>
        <p:spPr>
          <a:xfrm>
            <a:off x="2761860" y="4282750"/>
            <a:ext cx="2416629" cy="1950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Hospital</a:t>
            </a:r>
          </a:p>
          <a:p>
            <a:pPr algn="ctr"/>
            <a:r>
              <a:rPr lang="en-IN" dirty="0"/>
              <a:t>Management</a:t>
            </a:r>
          </a:p>
          <a:p>
            <a:pPr algn="ctr"/>
            <a:r>
              <a:rPr lang="en-IN" dirty="0"/>
              <a:t>System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0D5156-CD31-15D2-C8B5-7E8BD75DF0E2}"/>
              </a:ext>
            </a:extLst>
          </p:cNvPr>
          <p:cNvSpPr/>
          <p:nvPr/>
        </p:nvSpPr>
        <p:spPr>
          <a:xfrm>
            <a:off x="494522" y="1791478"/>
            <a:ext cx="1632857" cy="142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Staff</a:t>
            </a:r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9F8F107-766C-77C3-ED38-340399E110BB}"/>
              </a:ext>
            </a:extLst>
          </p:cNvPr>
          <p:cNvCxnSpPr>
            <a:stCxn id="3" idx="6"/>
            <a:endCxn id="2" idx="2"/>
          </p:cNvCxnSpPr>
          <p:nvPr/>
        </p:nvCxnSpPr>
        <p:spPr>
          <a:xfrm>
            <a:off x="2127379" y="2505270"/>
            <a:ext cx="634481" cy="2752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7A30EB3-74B5-706E-8E34-0B95248755F8}"/>
              </a:ext>
            </a:extLst>
          </p:cNvPr>
          <p:cNvSpPr/>
          <p:nvPr/>
        </p:nvSpPr>
        <p:spPr>
          <a:xfrm>
            <a:off x="130629" y="177282"/>
            <a:ext cx="1268963" cy="1035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5026C3-A41D-05C6-1B18-FCB899F0B458}"/>
              </a:ext>
            </a:extLst>
          </p:cNvPr>
          <p:cNvSpPr/>
          <p:nvPr/>
        </p:nvSpPr>
        <p:spPr>
          <a:xfrm>
            <a:off x="2127379" y="177282"/>
            <a:ext cx="1268963" cy="1035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Nurse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79914D6-5CF8-F013-9907-3B4FF873ADA7}"/>
              </a:ext>
            </a:extLst>
          </p:cNvPr>
          <p:cNvCxnSpPr>
            <a:stCxn id="3" idx="2"/>
            <a:endCxn id="7" idx="4"/>
          </p:cNvCxnSpPr>
          <p:nvPr/>
        </p:nvCxnSpPr>
        <p:spPr>
          <a:xfrm rot="10800000" flipH="1">
            <a:off x="494521" y="1212980"/>
            <a:ext cx="270589" cy="1292290"/>
          </a:xfrm>
          <a:prstGeom prst="bentConnector4">
            <a:avLst>
              <a:gd name="adj1" fmla="val -84482"/>
              <a:gd name="adj2" fmla="val 776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4F4D351-FA0A-8060-5D23-A3ED9B5B10B9}"/>
              </a:ext>
            </a:extLst>
          </p:cNvPr>
          <p:cNvCxnSpPr>
            <a:stCxn id="3" idx="6"/>
          </p:cNvCxnSpPr>
          <p:nvPr/>
        </p:nvCxnSpPr>
        <p:spPr>
          <a:xfrm flipV="1">
            <a:off x="2127379" y="1212980"/>
            <a:ext cx="727787" cy="1292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A438752-FF69-14AE-46E5-198DBB47BCD9}"/>
              </a:ext>
            </a:extLst>
          </p:cNvPr>
          <p:cNvSpPr/>
          <p:nvPr/>
        </p:nvSpPr>
        <p:spPr>
          <a:xfrm>
            <a:off x="9280850" y="124407"/>
            <a:ext cx="1268963" cy="1035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1FD56E-47E4-082A-45F5-5215A9B342F3}"/>
              </a:ext>
            </a:extLst>
          </p:cNvPr>
          <p:cNvSpPr/>
          <p:nvPr/>
        </p:nvSpPr>
        <p:spPr>
          <a:xfrm>
            <a:off x="7623109" y="1604865"/>
            <a:ext cx="1866123" cy="129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General</a:t>
            </a:r>
          </a:p>
          <a:p>
            <a:pPr algn="ctr"/>
            <a:r>
              <a:rPr lang="en-IN" dirty="0"/>
              <a:t>Physician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26BE3F-AEF7-10B9-AAB9-7D3BAE9F040F}"/>
              </a:ext>
            </a:extLst>
          </p:cNvPr>
          <p:cNvSpPr/>
          <p:nvPr/>
        </p:nvSpPr>
        <p:spPr>
          <a:xfrm>
            <a:off x="10198358" y="1604866"/>
            <a:ext cx="1866123" cy="129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Cancer Specialist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C2E8D9-056D-AAE0-E6BE-5CD519EDD6AB}"/>
              </a:ext>
            </a:extLst>
          </p:cNvPr>
          <p:cNvSpPr/>
          <p:nvPr/>
        </p:nvSpPr>
        <p:spPr>
          <a:xfrm>
            <a:off x="7623109" y="3463991"/>
            <a:ext cx="1866123" cy="129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Heart Specialist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F9C20F-5719-FA2A-0D85-B2E03EF35BCE}"/>
              </a:ext>
            </a:extLst>
          </p:cNvPr>
          <p:cNvSpPr/>
          <p:nvPr/>
        </p:nvSpPr>
        <p:spPr>
          <a:xfrm>
            <a:off x="10195248" y="3463991"/>
            <a:ext cx="1996752" cy="129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Orthopaedic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F320C08-B003-3B31-E2FB-70F06B1164B7}"/>
              </a:ext>
            </a:extLst>
          </p:cNvPr>
          <p:cNvCxnSpPr>
            <a:stCxn id="15" idx="0"/>
            <a:endCxn id="14" idx="4"/>
          </p:cNvCxnSpPr>
          <p:nvPr/>
        </p:nvCxnSpPr>
        <p:spPr>
          <a:xfrm rot="5400000" flipH="1" flipV="1">
            <a:off x="9013371" y="702905"/>
            <a:ext cx="444760" cy="1359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658E596-C4BB-467D-089F-B6E43DED5F2A}"/>
              </a:ext>
            </a:extLst>
          </p:cNvPr>
          <p:cNvCxnSpPr>
            <a:stCxn id="16" idx="0"/>
            <a:endCxn id="14" idx="4"/>
          </p:cNvCxnSpPr>
          <p:nvPr/>
        </p:nvCxnSpPr>
        <p:spPr>
          <a:xfrm rot="16200000" flipV="1">
            <a:off x="10300996" y="774442"/>
            <a:ext cx="444761" cy="1216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45D571E-8EC5-DFD3-78F7-7DB4CF31767C}"/>
              </a:ext>
            </a:extLst>
          </p:cNvPr>
          <p:cNvCxnSpPr>
            <a:stCxn id="17" idx="6"/>
            <a:endCxn id="14" idx="4"/>
          </p:cNvCxnSpPr>
          <p:nvPr/>
        </p:nvCxnSpPr>
        <p:spPr>
          <a:xfrm flipV="1">
            <a:off x="9489232" y="1160105"/>
            <a:ext cx="426100" cy="29500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140C23D-2D1C-5BE5-B991-BB4EAD915FCB}"/>
              </a:ext>
            </a:extLst>
          </p:cNvPr>
          <p:cNvCxnSpPr>
            <a:cxnSpLocks/>
            <a:stCxn id="19" idx="2"/>
          </p:cNvCxnSpPr>
          <p:nvPr/>
        </p:nvCxnSpPr>
        <p:spPr>
          <a:xfrm rot="10800000">
            <a:off x="9912222" y="1247980"/>
            <a:ext cx="283026" cy="2862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3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DE2995-2E2F-178A-48A6-9E0ECBF6B5E4}"/>
              </a:ext>
            </a:extLst>
          </p:cNvPr>
          <p:cNvSpPr/>
          <p:nvPr/>
        </p:nvSpPr>
        <p:spPr>
          <a:xfrm>
            <a:off x="1704392" y="289249"/>
            <a:ext cx="9249748" cy="53744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C0E85-E188-8839-CE08-5C86DD79BE36}"/>
              </a:ext>
            </a:extLst>
          </p:cNvPr>
          <p:cNvSpPr txBox="1"/>
          <p:nvPr/>
        </p:nvSpPr>
        <p:spPr>
          <a:xfrm>
            <a:off x="2911151" y="-37806"/>
            <a:ext cx="736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Server-Side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1F2253-5A48-C365-5E59-A403D7407AE7}"/>
              </a:ext>
            </a:extLst>
          </p:cNvPr>
          <p:cNvSpPr/>
          <p:nvPr/>
        </p:nvSpPr>
        <p:spPr>
          <a:xfrm>
            <a:off x="8770776" y="1194318"/>
            <a:ext cx="1716832" cy="4264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</a:t>
            </a:r>
          </a:p>
          <a:p>
            <a:pPr algn="ctr"/>
            <a:r>
              <a:rPr lang="en-US" b="1" dirty="0"/>
              <a:t>Access</a:t>
            </a:r>
          </a:p>
          <a:p>
            <a:pPr algn="ctr"/>
            <a:r>
              <a:rPr lang="en-US" b="1" dirty="0"/>
              <a:t>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99E6B-B4C5-99C8-2D8D-AB6C5D60CC25}"/>
              </a:ext>
            </a:extLst>
          </p:cNvPr>
          <p:cNvSpPr/>
          <p:nvPr/>
        </p:nvSpPr>
        <p:spPr>
          <a:xfrm>
            <a:off x="6366588" y="1194318"/>
            <a:ext cx="1716832" cy="42640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Workflows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DE1A5B-2412-BCB3-5359-028C4138D665}"/>
              </a:ext>
            </a:extLst>
          </p:cNvPr>
          <p:cNvSpPr/>
          <p:nvPr/>
        </p:nvSpPr>
        <p:spPr>
          <a:xfrm>
            <a:off x="3962400" y="1194318"/>
            <a:ext cx="1716832" cy="42640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Controllers for Handling Requests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BE9C88-97A3-D233-7069-E9DB95926432}"/>
              </a:ext>
            </a:extLst>
          </p:cNvPr>
          <p:cNvSpPr/>
          <p:nvPr/>
        </p:nvSpPr>
        <p:spPr>
          <a:xfrm>
            <a:off x="1901890" y="1155049"/>
            <a:ext cx="1716832" cy="1657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Presentation</a:t>
            </a:r>
          </a:p>
          <a:p>
            <a:pPr algn="ctr"/>
            <a:r>
              <a:rPr lang="en-US" b="1" dirty="0"/>
              <a:t>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E5F2F5-ACE5-8722-3055-13E96B4458BB}"/>
              </a:ext>
            </a:extLst>
          </p:cNvPr>
          <p:cNvSpPr/>
          <p:nvPr/>
        </p:nvSpPr>
        <p:spPr>
          <a:xfrm>
            <a:off x="1901890" y="3429000"/>
            <a:ext cx="1716832" cy="1657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API Layer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38C50108-AF6E-1D76-599F-E5E6C0C6A019}"/>
              </a:ext>
            </a:extLst>
          </p:cNvPr>
          <p:cNvSpPr/>
          <p:nvPr/>
        </p:nvSpPr>
        <p:spPr>
          <a:xfrm>
            <a:off x="3421225" y="1856792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DF2401DE-4CCE-95F8-0496-532D1619186B}"/>
              </a:ext>
            </a:extLst>
          </p:cNvPr>
          <p:cNvSpPr/>
          <p:nvPr/>
        </p:nvSpPr>
        <p:spPr>
          <a:xfrm>
            <a:off x="3364464" y="4110145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1CC71D6B-71BA-7453-5BE3-00BCAC56EB9E}"/>
              </a:ext>
            </a:extLst>
          </p:cNvPr>
          <p:cNvSpPr/>
          <p:nvPr/>
        </p:nvSpPr>
        <p:spPr>
          <a:xfrm>
            <a:off x="5622472" y="1960983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37D31D7B-CD41-D524-FF10-CBCC760C5E68}"/>
              </a:ext>
            </a:extLst>
          </p:cNvPr>
          <p:cNvSpPr/>
          <p:nvPr/>
        </p:nvSpPr>
        <p:spPr>
          <a:xfrm>
            <a:off x="5565711" y="4214336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B816CD1D-BC19-02E8-96FB-C508BC5E76C1}"/>
              </a:ext>
            </a:extLst>
          </p:cNvPr>
          <p:cNvSpPr/>
          <p:nvPr/>
        </p:nvSpPr>
        <p:spPr>
          <a:xfrm>
            <a:off x="7975342" y="1960983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3FE0DC8B-5007-6DD1-8321-0089D23F8197}"/>
              </a:ext>
            </a:extLst>
          </p:cNvPr>
          <p:cNvSpPr/>
          <p:nvPr/>
        </p:nvSpPr>
        <p:spPr>
          <a:xfrm>
            <a:off x="7918581" y="4214336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AA1DF3-B198-2792-D716-0786C1C3285A}"/>
              </a:ext>
            </a:extLst>
          </p:cNvPr>
          <p:cNvSpPr txBox="1"/>
          <p:nvPr/>
        </p:nvSpPr>
        <p:spPr>
          <a:xfrm>
            <a:off x="180392" y="5694805"/>
            <a:ext cx="118312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What classes or logical blocks will be scoped limited to the declaring layer withing the namespace or within the declaring class only?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Private: Only in declaring layer, </a:t>
            </a:r>
            <a:r>
              <a:rPr lang="en-US" sz="1600" b="1" dirty="0"/>
              <a:t>Internal: </a:t>
            </a:r>
            <a:r>
              <a:rPr lang="en-US" sz="1600" dirty="0"/>
              <a:t>Only classes in declaring namespace</a:t>
            </a:r>
            <a:endParaRPr lang="en-US" sz="1600" b="1" dirty="0"/>
          </a:p>
          <a:p>
            <a:r>
              <a:rPr lang="en-US" sz="1600" dirty="0"/>
              <a:t>2. What classes will be exposed everywhere?, </a:t>
            </a:r>
            <a:r>
              <a:rPr lang="en-US" sz="1600" b="1" dirty="0"/>
              <a:t>Public</a:t>
            </a:r>
          </a:p>
          <a:p>
            <a:r>
              <a:rPr lang="en-US" sz="1600" dirty="0"/>
              <a:t>3. What classes will be exposed out of the declaring layer by only in specific consumer classes? </a:t>
            </a:r>
            <a:r>
              <a:rPr lang="en-US" sz="1600" b="1" dirty="0"/>
              <a:t>Protected internal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04C3AC-626B-50BB-6497-0F6FC1A7D5BA}"/>
              </a:ext>
            </a:extLst>
          </p:cNvPr>
          <p:cNvSpPr/>
          <p:nvPr/>
        </p:nvSpPr>
        <p:spPr>
          <a:xfrm>
            <a:off x="1913553" y="534686"/>
            <a:ext cx="8688355" cy="41305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Entity Classes AKA Data Transfer Objects (DTO) AKA Plain Old CLR Objects (POCO)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7E1C4E5-F25D-2C05-3424-1A8DBD61181F}"/>
              </a:ext>
            </a:extLst>
          </p:cNvPr>
          <p:cNvSpPr/>
          <p:nvPr/>
        </p:nvSpPr>
        <p:spPr>
          <a:xfrm>
            <a:off x="2765748" y="877861"/>
            <a:ext cx="304023" cy="44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B72B0B6-0063-EA39-85FD-3F00778B70D5}"/>
              </a:ext>
            </a:extLst>
          </p:cNvPr>
          <p:cNvSpPr/>
          <p:nvPr/>
        </p:nvSpPr>
        <p:spPr>
          <a:xfrm>
            <a:off x="4688631" y="827706"/>
            <a:ext cx="304023" cy="44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3ABD85C-73F3-5132-A82A-630592C39054}"/>
              </a:ext>
            </a:extLst>
          </p:cNvPr>
          <p:cNvSpPr/>
          <p:nvPr/>
        </p:nvSpPr>
        <p:spPr>
          <a:xfrm>
            <a:off x="7047336" y="890423"/>
            <a:ext cx="304023" cy="44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580C9C6B-4E91-4287-B2C2-AC322FC48437}"/>
              </a:ext>
            </a:extLst>
          </p:cNvPr>
          <p:cNvSpPr/>
          <p:nvPr/>
        </p:nvSpPr>
        <p:spPr>
          <a:xfrm>
            <a:off x="9426252" y="890423"/>
            <a:ext cx="304023" cy="44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8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A75913-9BC2-6DEB-7742-46DA79AAC94E}"/>
              </a:ext>
            </a:extLst>
          </p:cNvPr>
          <p:cNvSpPr/>
          <p:nvPr/>
        </p:nvSpPr>
        <p:spPr>
          <a:xfrm>
            <a:off x="7436498" y="877078"/>
            <a:ext cx="3135086" cy="1268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F2137-0D0F-19B2-5CFE-2D6325AA8990}"/>
              </a:ext>
            </a:extLst>
          </p:cNvPr>
          <p:cNvSpPr/>
          <p:nvPr/>
        </p:nvSpPr>
        <p:spPr>
          <a:xfrm>
            <a:off x="7455160" y="1362269"/>
            <a:ext cx="3107094" cy="186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ADE43-B4B9-D7A0-8244-06B696E9CBB0}"/>
              </a:ext>
            </a:extLst>
          </p:cNvPr>
          <p:cNvSpPr txBox="1"/>
          <p:nvPr/>
        </p:nvSpPr>
        <p:spPr>
          <a:xfrm>
            <a:off x="7595118" y="961053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DoctorLogic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132E88-4CE4-BCE7-F41E-4AFF8D6E6883}"/>
              </a:ext>
            </a:extLst>
          </p:cNvPr>
          <p:cNvSpPr txBox="1"/>
          <p:nvPr/>
        </p:nvSpPr>
        <p:spPr>
          <a:xfrm>
            <a:off x="7455160" y="1614196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GetIncome</a:t>
            </a:r>
            <a:r>
              <a:rPr lang="en-US" dirty="0"/>
              <a:t>(staff)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B32750-B4A7-64D6-6AFA-71BF033F39B7}"/>
              </a:ext>
            </a:extLst>
          </p:cNvPr>
          <p:cNvSpPr/>
          <p:nvPr/>
        </p:nvSpPr>
        <p:spPr>
          <a:xfrm>
            <a:off x="7448940" y="2673993"/>
            <a:ext cx="3135086" cy="1268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B487D2-C1D2-F893-CDFC-F810AF8571A8}"/>
              </a:ext>
            </a:extLst>
          </p:cNvPr>
          <p:cNvSpPr/>
          <p:nvPr/>
        </p:nvSpPr>
        <p:spPr>
          <a:xfrm>
            <a:off x="7467602" y="3159184"/>
            <a:ext cx="3107094" cy="186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279891-4ED9-FB9A-8C74-CBCDFB5D452A}"/>
              </a:ext>
            </a:extLst>
          </p:cNvPr>
          <p:cNvSpPr txBox="1"/>
          <p:nvPr/>
        </p:nvSpPr>
        <p:spPr>
          <a:xfrm>
            <a:off x="7607560" y="2757968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NurseLogic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AAB68-E4FF-6C71-A737-084B429E4865}"/>
              </a:ext>
            </a:extLst>
          </p:cNvPr>
          <p:cNvSpPr txBox="1"/>
          <p:nvPr/>
        </p:nvSpPr>
        <p:spPr>
          <a:xfrm>
            <a:off x="7467602" y="3411111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GetIncome</a:t>
            </a:r>
            <a:r>
              <a:rPr lang="en-US" dirty="0"/>
              <a:t>(staff)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D31D9-18A5-9F4E-1829-D9C812064A40}"/>
              </a:ext>
            </a:extLst>
          </p:cNvPr>
          <p:cNvSpPr/>
          <p:nvPr/>
        </p:nvSpPr>
        <p:spPr>
          <a:xfrm>
            <a:off x="7427168" y="4386933"/>
            <a:ext cx="3135086" cy="1268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BD3E54-8C07-580C-2539-814100A0800E}"/>
              </a:ext>
            </a:extLst>
          </p:cNvPr>
          <p:cNvSpPr/>
          <p:nvPr/>
        </p:nvSpPr>
        <p:spPr>
          <a:xfrm>
            <a:off x="7445830" y="4872124"/>
            <a:ext cx="3107094" cy="186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84564-112C-116B-8BCE-4BD154DA3DCA}"/>
              </a:ext>
            </a:extLst>
          </p:cNvPr>
          <p:cNvSpPr txBox="1"/>
          <p:nvPr/>
        </p:nvSpPr>
        <p:spPr>
          <a:xfrm>
            <a:off x="7585788" y="4470908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WardboyLogic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E12BA4-68C6-9004-DFE9-0B0C2886E0D3}"/>
              </a:ext>
            </a:extLst>
          </p:cNvPr>
          <p:cNvSpPr txBox="1"/>
          <p:nvPr/>
        </p:nvSpPr>
        <p:spPr>
          <a:xfrm>
            <a:off x="7445830" y="5124051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GetIncome</a:t>
            </a:r>
            <a:r>
              <a:rPr lang="en-US" dirty="0"/>
              <a:t>(staff)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BBCCF6-EFC5-FA9E-70F5-B0F48AFFD276}"/>
              </a:ext>
            </a:extLst>
          </p:cNvPr>
          <p:cNvSpPr/>
          <p:nvPr/>
        </p:nvSpPr>
        <p:spPr>
          <a:xfrm>
            <a:off x="3707363" y="89413"/>
            <a:ext cx="3135086" cy="1268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62D49A-F677-837E-3257-0F69F0B3BF1F}"/>
              </a:ext>
            </a:extLst>
          </p:cNvPr>
          <p:cNvSpPr/>
          <p:nvPr/>
        </p:nvSpPr>
        <p:spPr>
          <a:xfrm>
            <a:off x="3726025" y="574604"/>
            <a:ext cx="3107094" cy="186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CA1389-52A7-1EF8-DB23-5C7C77FB4985}"/>
              </a:ext>
            </a:extLst>
          </p:cNvPr>
          <p:cNvSpPr txBox="1"/>
          <p:nvPr/>
        </p:nvSpPr>
        <p:spPr>
          <a:xfrm>
            <a:off x="3865983" y="173388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StaffLogic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9184A6-6410-B932-C3E6-2F06D21DD233}"/>
              </a:ext>
            </a:extLst>
          </p:cNvPr>
          <p:cNvSpPr txBox="1"/>
          <p:nvPr/>
        </p:nvSpPr>
        <p:spPr>
          <a:xfrm>
            <a:off x="3726025" y="826531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GetIncome</a:t>
            </a:r>
            <a:r>
              <a:rPr lang="en-US" dirty="0"/>
              <a:t>(staff)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62C84FE-52DB-7E59-25A0-ACC83B22BCBC}"/>
              </a:ext>
            </a:extLst>
          </p:cNvPr>
          <p:cNvCxnSpPr>
            <a:stCxn id="2" idx="1"/>
            <a:endCxn id="17" idx="3"/>
          </p:cNvCxnSpPr>
          <p:nvPr/>
        </p:nvCxnSpPr>
        <p:spPr>
          <a:xfrm rot="10800000">
            <a:off x="6833120" y="667912"/>
            <a:ext cx="603379" cy="8436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D135A0A-076A-092D-3088-F468D97AEB68}"/>
              </a:ext>
            </a:extLst>
          </p:cNvPr>
          <p:cNvCxnSpPr>
            <a:stCxn id="8" idx="1"/>
            <a:endCxn id="17" idx="3"/>
          </p:cNvCxnSpPr>
          <p:nvPr/>
        </p:nvCxnSpPr>
        <p:spPr>
          <a:xfrm rot="10800000">
            <a:off x="6833120" y="667911"/>
            <a:ext cx="634483" cy="2584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819A211-3779-85B2-E8E0-37A6E01FF6E1}"/>
              </a:ext>
            </a:extLst>
          </p:cNvPr>
          <p:cNvCxnSpPr>
            <a:stCxn id="12" idx="1"/>
            <a:endCxn id="16" idx="3"/>
          </p:cNvCxnSpPr>
          <p:nvPr/>
        </p:nvCxnSpPr>
        <p:spPr>
          <a:xfrm rot="10800000">
            <a:off x="6833120" y="667911"/>
            <a:ext cx="612711" cy="42975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D105F76-C481-BC28-66C6-8E93B2A56BF2}"/>
              </a:ext>
            </a:extLst>
          </p:cNvPr>
          <p:cNvSpPr/>
          <p:nvPr/>
        </p:nvSpPr>
        <p:spPr>
          <a:xfrm>
            <a:off x="541176" y="2142148"/>
            <a:ext cx="3620277" cy="16382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8B714D-6FE4-D163-4882-D33D411920E4}"/>
              </a:ext>
            </a:extLst>
          </p:cNvPr>
          <p:cNvSpPr/>
          <p:nvPr/>
        </p:nvSpPr>
        <p:spPr>
          <a:xfrm>
            <a:off x="559837" y="2793811"/>
            <a:ext cx="3601616" cy="108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33B804-F6E2-AF5F-0BF2-DE1FE89602F5}"/>
              </a:ext>
            </a:extLst>
          </p:cNvPr>
          <p:cNvSpPr txBox="1"/>
          <p:nvPr/>
        </p:nvSpPr>
        <p:spPr>
          <a:xfrm>
            <a:off x="1091681" y="2267339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Accounts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0E6365-6D0A-47BD-02D3-A4777965F47B}"/>
              </a:ext>
            </a:extLst>
          </p:cNvPr>
          <p:cNvSpPr txBox="1"/>
          <p:nvPr/>
        </p:nvSpPr>
        <p:spPr>
          <a:xfrm>
            <a:off x="541175" y="2901820"/>
            <a:ext cx="3545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GetTDS</a:t>
            </a:r>
            <a:r>
              <a:rPr lang="en-US" dirty="0"/>
              <a:t>(</a:t>
            </a:r>
            <a:r>
              <a:rPr lang="en-US" dirty="0" err="1"/>
              <a:t>StaffLogic</a:t>
            </a:r>
            <a:r>
              <a:rPr lang="en-US" dirty="0"/>
              <a:t> logic)</a:t>
            </a:r>
          </a:p>
          <a:p>
            <a:r>
              <a:rPr lang="en-US" dirty="0"/>
              <a:t>+ </a:t>
            </a:r>
            <a:r>
              <a:rPr lang="en-US" dirty="0" err="1"/>
              <a:t>GetNetIncome</a:t>
            </a:r>
            <a:r>
              <a:rPr lang="en-US" dirty="0"/>
              <a:t>(</a:t>
            </a:r>
            <a:r>
              <a:rPr lang="en-US" dirty="0" err="1"/>
              <a:t>StaffLogic</a:t>
            </a:r>
            <a:r>
              <a:rPr lang="en-US" dirty="0"/>
              <a:t> logic)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6E08ACC-CC9C-4436-E873-DF2FE55D5564}"/>
              </a:ext>
            </a:extLst>
          </p:cNvPr>
          <p:cNvCxnSpPr>
            <a:stCxn id="17" idx="1"/>
            <a:endCxn id="26" idx="0"/>
          </p:cNvCxnSpPr>
          <p:nvPr/>
        </p:nvCxnSpPr>
        <p:spPr>
          <a:xfrm rot="10800000" flipV="1">
            <a:off x="2351315" y="667910"/>
            <a:ext cx="1374710" cy="14742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B053EB1-7C22-17D6-A8BD-AB2131B4EA77}"/>
              </a:ext>
            </a:extLst>
          </p:cNvPr>
          <p:cNvSpPr txBox="1"/>
          <p:nvPr/>
        </p:nvSpPr>
        <p:spPr>
          <a:xfrm>
            <a:off x="1091681" y="1358376"/>
            <a:ext cx="23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 </a:t>
            </a:r>
            <a:r>
              <a:rPr lang="en-US" dirty="0" err="1"/>
              <a:t>StaffLogic</a:t>
            </a:r>
            <a:r>
              <a:rPr lang="en-US" dirty="0"/>
              <a:t> Class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A73B14-F671-6FEC-A03A-BEF7C9229D1A}"/>
              </a:ext>
            </a:extLst>
          </p:cNvPr>
          <p:cNvSpPr txBox="1"/>
          <p:nvPr/>
        </p:nvSpPr>
        <p:spPr>
          <a:xfrm>
            <a:off x="7436498" y="266695"/>
            <a:ext cx="370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‘Is-</a:t>
            </a:r>
            <a:r>
              <a:rPr lang="en-US" b="1" dirty="0" err="1"/>
              <a:t>a’</a:t>
            </a:r>
            <a:r>
              <a:rPr lang="en-US" b="1" dirty="0"/>
              <a:t> </a:t>
            </a:r>
            <a:r>
              <a:rPr lang="en-US" dirty="0"/>
              <a:t>Relationship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A163C9-BF74-2354-C2EE-66053F74C49E}"/>
              </a:ext>
            </a:extLst>
          </p:cNvPr>
          <p:cNvSpPr/>
          <p:nvPr/>
        </p:nvSpPr>
        <p:spPr>
          <a:xfrm>
            <a:off x="690465" y="5325430"/>
            <a:ext cx="3601616" cy="940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Client App</a:t>
            </a:r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1B499DD8-8B2A-28C9-441A-6257E0C8B762}"/>
              </a:ext>
            </a:extLst>
          </p:cNvPr>
          <p:cNvSpPr/>
          <p:nvPr/>
        </p:nvSpPr>
        <p:spPr>
          <a:xfrm>
            <a:off x="1987420" y="3780443"/>
            <a:ext cx="612712" cy="150068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E31BF7-0204-684D-261C-CB0B39BB96C1}"/>
              </a:ext>
            </a:extLst>
          </p:cNvPr>
          <p:cNvSpPr txBox="1"/>
          <p:nvPr/>
        </p:nvSpPr>
        <p:spPr>
          <a:xfrm>
            <a:off x="559837" y="4307823"/>
            <a:ext cx="3620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Access Accounts Class To Calculate TDS and </a:t>
            </a:r>
            <a:r>
              <a:rPr lang="en-US" b="1" dirty="0" err="1"/>
              <a:t>NetIncome</a:t>
            </a:r>
            <a:endParaRPr lang="en-US" b="1" dirty="0"/>
          </a:p>
          <a:p>
            <a:pPr algn="ctr"/>
            <a:r>
              <a:rPr lang="en-US" b="1" dirty="0"/>
              <a:t>By Passing The </a:t>
            </a:r>
            <a:r>
              <a:rPr lang="en-US" b="1" dirty="0" err="1"/>
              <a:t>typeof</a:t>
            </a:r>
            <a:r>
              <a:rPr lang="en-US" b="1" dirty="0"/>
              <a:t> </a:t>
            </a:r>
            <a:r>
              <a:rPr lang="en-US" b="1" dirty="0" err="1"/>
              <a:t>StaffLogic</a:t>
            </a:r>
            <a:r>
              <a:rPr lang="en-US" b="1" dirty="0"/>
              <a:t> Instance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F01D76-28F0-58BC-5E25-1D704B405B2C}"/>
              </a:ext>
            </a:extLst>
          </p:cNvPr>
          <p:cNvSpPr txBox="1"/>
          <p:nvPr/>
        </p:nvSpPr>
        <p:spPr>
          <a:xfrm>
            <a:off x="5057189" y="2524649"/>
            <a:ext cx="161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</a:t>
            </a:r>
          </a:p>
          <a:p>
            <a:r>
              <a:rPr lang="en-US" dirty="0"/>
              <a:t>Polymorphism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91D2C8B-2BC7-04DD-3CC5-BBC79F8C1DFE}"/>
              </a:ext>
            </a:extLst>
          </p:cNvPr>
          <p:cNvCxnSpPr>
            <a:stCxn id="39" idx="1"/>
            <a:endCxn id="29" idx="3"/>
          </p:cNvCxnSpPr>
          <p:nvPr/>
        </p:nvCxnSpPr>
        <p:spPr>
          <a:xfrm rot="10800000" flipV="1">
            <a:off x="4086809" y="2847814"/>
            <a:ext cx="970381" cy="3771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70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8B601F-EDB5-73E1-A5EC-9111F96AD1C7}"/>
              </a:ext>
            </a:extLst>
          </p:cNvPr>
          <p:cNvSpPr/>
          <p:nvPr/>
        </p:nvSpPr>
        <p:spPr>
          <a:xfrm>
            <a:off x="8117633" y="951722"/>
            <a:ext cx="1838130" cy="5141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Static</a:t>
            </a:r>
          </a:p>
          <a:p>
            <a:pPr algn="ctr"/>
            <a:r>
              <a:rPr lang="en-US" b="1" dirty="0"/>
              <a:t>Declaration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181FEB-DF32-1F04-38FB-6E456139F1F8}"/>
              </a:ext>
            </a:extLst>
          </p:cNvPr>
          <p:cNvSpPr/>
          <p:nvPr/>
        </p:nvSpPr>
        <p:spPr>
          <a:xfrm>
            <a:off x="1682621" y="1115009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905E43D-BB05-ABBE-3A53-2E2CD7DE852F}"/>
              </a:ext>
            </a:extLst>
          </p:cNvPr>
          <p:cNvSpPr/>
          <p:nvPr/>
        </p:nvSpPr>
        <p:spPr>
          <a:xfrm>
            <a:off x="1676401" y="2052736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923DD4C-EFA5-609F-8E16-36CFE76B6408}"/>
              </a:ext>
            </a:extLst>
          </p:cNvPr>
          <p:cNvSpPr/>
          <p:nvPr/>
        </p:nvSpPr>
        <p:spPr>
          <a:xfrm>
            <a:off x="1676400" y="3072883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4E4E510-13CA-7C32-491D-31DAD11AED76}"/>
              </a:ext>
            </a:extLst>
          </p:cNvPr>
          <p:cNvSpPr/>
          <p:nvPr/>
        </p:nvSpPr>
        <p:spPr>
          <a:xfrm>
            <a:off x="1670180" y="4055707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9FF3847-CF66-F5CF-77AF-477FEF6D7213}"/>
              </a:ext>
            </a:extLst>
          </p:cNvPr>
          <p:cNvSpPr/>
          <p:nvPr/>
        </p:nvSpPr>
        <p:spPr>
          <a:xfrm>
            <a:off x="1670179" y="5075854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</p:spTree>
    <p:extLst>
      <p:ext uri="{BB962C8B-B14F-4D97-AF65-F5344CB8AC3E}">
        <p14:creationId xmlns:p14="http://schemas.microsoft.com/office/powerpoint/2010/main" val="145256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4D51D390-CE44-52B7-224E-02F1F4FF0D6F}"/>
              </a:ext>
            </a:extLst>
          </p:cNvPr>
          <p:cNvSpPr/>
          <p:nvPr/>
        </p:nvSpPr>
        <p:spPr>
          <a:xfrm>
            <a:off x="6568751" y="1175657"/>
            <a:ext cx="3470988" cy="3610947"/>
          </a:xfrm>
          <a:prstGeom prst="cube">
            <a:avLst>
              <a:gd name="adj" fmla="val 1290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4F901-8328-6B4A-1B15-F94E27D9B77C}"/>
              </a:ext>
            </a:extLst>
          </p:cNvPr>
          <p:cNvSpPr txBox="1"/>
          <p:nvPr/>
        </p:nvSpPr>
        <p:spPr>
          <a:xfrm>
            <a:off x="6764694" y="298580"/>
            <a:ext cx="333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CPU </a:t>
            </a:r>
            <a:r>
              <a:rPr lang="en-US" b="1" dirty="0" err="1"/>
              <a:t>Cabinate</a:t>
            </a:r>
            <a:endParaRPr lang="en-US" b="1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595767C6-2B5F-0869-AC63-6944C2413CC9}"/>
              </a:ext>
            </a:extLst>
          </p:cNvPr>
          <p:cNvSpPr/>
          <p:nvPr/>
        </p:nvSpPr>
        <p:spPr>
          <a:xfrm rot="5400000">
            <a:off x="5373266" y="2898321"/>
            <a:ext cx="1931437" cy="8514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015E7-9075-0435-8BAF-2A3B440476EE}"/>
              </a:ext>
            </a:extLst>
          </p:cNvPr>
          <p:cNvSpPr txBox="1"/>
          <p:nvPr/>
        </p:nvSpPr>
        <p:spPr>
          <a:xfrm>
            <a:off x="6466115" y="3068998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USB Socket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15CDD1-AF50-2814-9AC2-AC9F2EDD2401}"/>
              </a:ext>
            </a:extLst>
          </p:cNvPr>
          <p:cNvSpPr/>
          <p:nvPr/>
        </p:nvSpPr>
        <p:spPr>
          <a:xfrm>
            <a:off x="690465" y="765110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Hard Disk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11524D-3B28-2079-799E-C8A665F18DC3}"/>
              </a:ext>
            </a:extLst>
          </p:cNvPr>
          <p:cNvSpPr/>
          <p:nvPr/>
        </p:nvSpPr>
        <p:spPr>
          <a:xfrm>
            <a:off x="696684" y="2126212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Pen Drive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E4DF3E-FFEF-E04D-A12F-6E73FB553BBD}"/>
              </a:ext>
            </a:extLst>
          </p:cNvPr>
          <p:cNvSpPr/>
          <p:nvPr/>
        </p:nvSpPr>
        <p:spPr>
          <a:xfrm>
            <a:off x="690465" y="3324030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Network Connection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75ADFD-5D18-B685-002A-9BBE7D7BA223}"/>
              </a:ext>
            </a:extLst>
          </p:cNvPr>
          <p:cNvSpPr/>
          <p:nvPr/>
        </p:nvSpPr>
        <p:spPr>
          <a:xfrm>
            <a:off x="690465" y="4491523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Mouse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CA6C476-3127-3439-A60A-2B213CEFC034}"/>
              </a:ext>
            </a:extLst>
          </p:cNvPr>
          <p:cNvSpPr/>
          <p:nvPr/>
        </p:nvSpPr>
        <p:spPr>
          <a:xfrm>
            <a:off x="690465" y="5654350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Headphones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3FC129-0B46-9DD9-F52D-D82EA6AA3503}"/>
              </a:ext>
            </a:extLst>
          </p:cNvPr>
          <p:cNvSpPr txBox="1"/>
          <p:nvPr/>
        </p:nvSpPr>
        <p:spPr>
          <a:xfrm>
            <a:off x="4198775" y="5216978"/>
            <a:ext cx="7884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All the USB Devices MUS have USB  </a:t>
            </a:r>
            <a:r>
              <a:rPr lang="en-US" b="1" dirty="0" err="1"/>
              <a:t>PlugNPlay</a:t>
            </a:r>
            <a:r>
              <a:rPr lang="en-US" b="1" dirty="0"/>
              <a:t> Connector, The USB Socker is an interface that will accept connection from various Device to machine.</a:t>
            </a:r>
          </a:p>
          <a:p>
            <a:r>
              <a:rPr lang="en-US" b="1" dirty="0"/>
              <a:t>If Hard-Disk and Pen Drive, then Large Data Read/Write, If USB Network Connector (</a:t>
            </a:r>
            <a:r>
              <a:rPr lang="en-US" b="1" dirty="0" err="1"/>
              <a:t>WiFi</a:t>
            </a:r>
            <a:r>
              <a:rPr lang="en-US" b="1" dirty="0"/>
              <a:t>) then Internet or Network Connection, USB Mouse then pointers, </a:t>
            </a:r>
            <a:r>
              <a:rPr lang="en-US" b="1" dirty="0" err="1"/>
              <a:t>HeadPhones</a:t>
            </a:r>
            <a:r>
              <a:rPr lang="en-US" b="1" dirty="0"/>
              <a:t> the Audio Speak/Hear 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E15564B-92B5-C223-AF66-7F9517A12419}"/>
              </a:ext>
            </a:extLst>
          </p:cNvPr>
          <p:cNvCxnSpPr>
            <a:stCxn id="7" idx="3"/>
            <a:endCxn id="5" idx="3"/>
          </p:cNvCxnSpPr>
          <p:nvPr/>
        </p:nvCxnSpPr>
        <p:spPr>
          <a:xfrm>
            <a:off x="2118049" y="1198984"/>
            <a:ext cx="3795226" cy="21250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990E0BB-BD27-052D-F18C-8F02E858A1D2}"/>
              </a:ext>
            </a:extLst>
          </p:cNvPr>
          <p:cNvCxnSpPr>
            <a:stCxn id="8" idx="3"/>
            <a:endCxn id="5" idx="3"/>
          </p:cNvCxnSpPr>
          <p:nvPr/>
        </p:nvCxnSpPr>
        <p:spPr>
          <a:xfrm>
            <a:off x="2124268" y="2560086"/>
            <a:ext cx="3789007" cy="763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AD15DBE-E701-1AEC-F89A-440BBA944E41}"/>
              </a:ext>
            </a:extLst>
          </p:cNvPr>
          <p:cNvCxnSpPr>
            <a:stCxn id="9" idx="3"/>
            <a:endCxn id="5" idx="3"/>
          </p:cNvCxnSpPr>
          <p:nvPr/>
        </p:nvCxnSpPr>
        <p:spPr>
          <a:xfrm flipV="1">
            <a:off x="2118049" y="3324031"/>
            <a:ext cx="3795226" cy="433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3946B43-6EB4-56D6-E072-7B9E8F88A36B}"/>
              </a:ext>
            </a:extLst>
          </p:cNvPr>
          <p:cNvCxnSpPr>
            <a:stCxn id="10" idx="3"/>
            <a:endCxn id="5" idx="3"/>
          </p:cNvCxnSpPr>
          <p:nvPr/>
        </p:nvCxnSpPr>
        <p:spPr>
          <a:xfrm flipV="1">
            <a:off x="2118049" y="3324031"/>
            <a:ext cx="3795226" cy="16013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A9F3F96-30F9-6985-3E07-4E29D323F3F1}"/>
              </a:ext>
            </a:extLst>
          </p:cNvPr>
          <p:cNvCxnSpPr>
            <a:stCxn id="11" idx="3"/>
            <a:endCxn id="5" idx="3"/>
          </p:cNvCxnSpPr>
          <p:nvPr/>
        </p:nvCxnSpPr>
        <p:spPr>
          <a:xfrm flipV="1">
            <a:off x="2118049" y="3324031"/>
            <a:ext cx="3795226" cy="2764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C27B5B5-2504-CAB5-97DE-EBCF05F0F1C7}"/>
              </a:ext>
            </a:extLst>
          </p:cNvPr>
          <p:cNvSpPr txBox="1"/>
          <p:nvPr/>
        </p:nvSpPr>
        <p:spPr>
          <a:xfrm>
            <a:off x="4329404" y="1901505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AcceptConnection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6243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605</Words>
  <Application>Microsoft Office PowerPoint</Application>
  <PresentationFormat>Widescreen</PresentationFormat>
  <Paragraphs>145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55</cp:revision>
  <dcterms:created xsi:type="dcterms:W3CDTF">2022-09-22T09:47:18Z</dcterms:created>
  <dcterms:modified xsi:type="dcterms:W3CDTF">2022-09-27T09:08:08Z</dcterms:modified>
</cp:coreProperties>
</file>