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D7C6-357F-D92A-FE6A-E7DC6128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E501F-3977-B110-7934-082260496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A7BF-7A2A-ADB1-389F-2B50B347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8FC65-37C9-040C-27BA-FECAEB0D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C2F7-505F-506B-521E-93746234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189C-0962-B350-B2E3-C8F3D368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43E0-A81C-B43E-5E4B-A25B9665A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4C0F-8555-53AD-2402-08962A3A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02A8-2D44-8B01-6C88-BFA72117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43C5-9BB1-918E-573D-39742147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B6DFE-C602-D60F-9A76-73399DF5F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EF25-B55C-82CF-6BCB-A6CDF3CA5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A452-75EB-D670-93B4-1D3C3A50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69-9AAB-64B7-95B7-DA5F3484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E1EB-D9F3-6BF7-F9CA-E8DD1789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9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7DF5-F37B-384B-5D43-CA0D58A3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5C0E-3CD8-3AF3-15B7-DC98CF76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76CB-DB95-E0F6-4B7B-4E17AE1A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FDC7-15D9-7816-40C2-7375750D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E6FF-13C9-4930-2098-1094F4A7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803A-889C-3E14-B077-08DD0170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7A73F-BD28-F567-78CF-95A612B8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A5E3-B6A0-E274-7393-213D4F78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30B1-3114-E498-85A9-A4B525A5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4634-877A-B776-1132-86274D0B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1FF6-F773-4B5F-95E6-777A3D90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EA1B-122D-2366-7073-2243D1856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B137D-D55F-E6BD-DA89-52A5992EC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A8FD-8660-0013-C402-BC4862E9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00CB6-6A21-2BC4-5172-046980D0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44A82-B9D7-0629-0A36-DF017B95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3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893B-F61D-75E8-DD7D-C6890589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5EB2-01B9-A16D-EC02-2F38ADC2C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6AED3-3638-0BB7-2649-9583B229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1DE8E-AF7B-0130-7130-7B88AD94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7AF48-5B04-E7FF-C807-66859D1B1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4BF59-2CF5-025F-019F-537DFA9C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6FDE-DA72-0D69-E26A-01693B88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60C2C-610E-701F-6A9B-AFEE9D00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3CD-BE8B-4F69-892D-2AE9CA6C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29341-5440-77CF-7ABB-6B63B739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739CF-5741-0922-8863-D5DF368C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AAC1D-6132-B80F-58EA-529C684E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62A67-EBFA-3491-A0CA-DA26A329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3F981-3942-4BAF-B35D-E1B2B10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ED0-192B-A82C-655B-61DD2FF3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4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C67E-5DC5-D82B-2EFD-AC7246C2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0EF2-9DEF-59F3-29BE-5353B556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1B76-D3D1-13DE-81FF-3698B01B6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14EA4-E1C9-CA27-7095-1A72E174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F24F-2CB7-F32D-D01E-54F03B87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55CA3-6629-6EB3-78D1-783439EB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5696-1F8A-A3E0-266B-6A805C30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E0B39-B11B-6B1A-EE1C-1733CE556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8B5B-7977-1A17-827E-D4F41099A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1D75C-7649-7F93-21A4-28A46D57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69E7-9BB1-8241-604C-512F03AC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622F-6AA6-9246-2772-65A96F58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2767F-1DE1-B85D-C9B1-027564AF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B0C0-FE4E-F4DE-8CD6-06E91050F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FC72-48F5-C447-1817-DF81F8227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84776-BAA1-48A5-B83E-3E40081DB21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9551-6563-B383-FD6B-49C326A74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E6C6-891A-635F-63D1-2E9F94B40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B44A4-9CAD-B3E1-EFBF-64E6997AA05E}"/>
              </a:ext>
            </a:extLst>
          </p:cNvPr>
          <p:cNvSpPr/>
          <p:nvPr/>
        </p:nvSpPr>
        <p:spPr>
          <a:xfrm>
            <a:off x="130629" y="429208"/>
            <a:ext cx="2304661" cy="111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Project</a:t>
            </a:r>
            <a:endParaRPr lang="en-US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BBF6FF6-1956-EACF-3CD3-3992663496E9}"/>
              </a:ext>
            </a:extLst>
          </p:cNvPr>
          <p:cNvSpPr/>
          <p:nvPr/>
        </p:nvSpPr>
        <p:spPr>
          <a:xfrm>
            <a:off x="2435290" y="783771"/>
            <a:ext cx="1576873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23A48-5978-B2EC-F94F-E59978E7DAC2}"/>
              </a:ext>
            </a:extLst>
          </p:cNvPr>
          <p:cNvSpPr/>
          <p:nvPr/>
        </p:nvSpPr>
        <p:spPr>
          <a:xfrm>
            <a:off x="4012163" y="447869"/>
            <a:ext cx="2593910" cy="9610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Language Compiler</a:t>
            </a:r>
            <a:endParaRPr lang="en-US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8DA8D7D-01E4-3712-D9A6-10E90F1A1AF1}"/>
              </a:ext>
            </a:extLst>
          </p:cNvPr>
          <p:cNvSpPr/>
          <p:nvPr/>
        </p:nvSpPr>
        <p:spPr>
          <a:xfrm>
            <a:off x="4954556" y="1408922"/>
            <a:ext cx="839755" cy="1408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FE05FA-C284-F749-9A5E-CCC4D23559DF}"/>
              </a:ext>
            </a:extLst>
          </p:cNvPr>
          <p:cNvSpPr/>
          <p:nvPr/>
        </p:nvSpPr>
        <p:spPr>
          <a:xfrm>
            <a:off x="3596951" y="2813180"/>
            <a:ext cx="3554964" cy="106369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</a:t>
            </a:r>
          </a:p>
          <a:p>
            <a:pPr algn="ctr"/>
            <a:r>
              <a:rPr lang="en-IN" b="1" dirty="0"/>
              <a:t>.</a:t>
            </a:r>
            <a:r>
              <a:rPr lang="en-IN" b="1" dirty="0" err="1"/>
              <a:t>dll</a:t>
            </a:r>
            <a:r>
              <a:rPr lang="en-IN" b="1" dirty="0"/>
              <a:t> or .exe</a:t>
            </a:r>
          </a:p>
          <a:p>
            <a:pPr algn="ctr"/>
            <a:r>
              <a:rPr lang="en-IN" b="1" dirty="0"/>
              <a:t>Portable Executable (PE) File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885E1-8254-5776-59D0-75613E8267CC}"/>
              </a:ext>
            </a:extLst>
          </p:cNvPr>
          <p:cNvSpPr txBox="1"/>
          <p:nvPr/>
        </p:nvSpPr>
        <p:spPr>
          <a:xfrm>
            <a:off x="8413102" y="849085"/>
            <a:ext cx="37788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Desktop Apps (Console, WinForm, WPF, and Windows Service) the assembly will be ‘.exe’</a:t>
            </a:r>
          </a:p>
          <a:p>
            <a:endParaRPr lang="en-IN" dirty="0"/>
          </a:p>
          <a:p>
            <a:r>
              <a:rPr lang="en-IN" dirty="0"/>
              <a:t>For Web Apps as well as Libraries (Class Libraries, ASP.NET WebForms, ASP.NET MVC, </a:t>
            </a:r>
            <a:r>
              <a:rPr lang="en-IN" dirty="0" err="1"/>
              <a:t>WebServices</a:t>
            </a:r>
            <a:r>
              <a:rPr lang="en-IN" dirty="0"/>
              <a:t>, WCF Services) the assembly will be ‘.</a:t>
            </a:r>
            <a:r>
              <a:rPr lang="en-IN" dirty="0" err="1"/>
              <a:t>dll</a:t>
            </a:r>
            <a:r>
              <a:rPr lang="en-IN" dirty="0"/>
              <a:t>’ </a:t>
            </a:r>
          </a:p>
          <a:p>
            <a:endParaRPr lang="en-IN" dirty="0"/>
          </a:p>
          <a:p>
            <a:r>
              <a:rPr lang="en-IN" dirty="0"/>
              <a:t>Since the Assembly can be easily &lt;Moved from Development Machine to Production Machine, it is called as ‘Portable Executable File (PE)’ 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B40D190-81B4-3333-C5D9-BECBF1D788D7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7151916" y="2695745"/>
            <a:ext cx="1261187" cy="649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3A67C20-1C25-5B3A-60B8-7163B21ED587}"/>
              </a:ext>
            </a:extLst>
          </p:cNvPr>
          <p:cNvSpPr/>
          <p:nvPr/>
        </p:nvSpPr>
        <p:spPr>
          <a:xfrm>
            <a:off x="4940559" y="3876870"/>
            <a:ext cx="867747" cy="1198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C4209C-3A56-BC29-99F6-13921F5CEFEB}"/>
              </a:ext>
            </a:extLst>
          </p:cNvPr>
          <p:cNvSpPr/>
          <p:nvPr/>
        </p:nvSpPr>
        <p:spPr>
          <a:xfrm>
            <a:off x="643813" y="5047862"/>
            <a:ext cx="9078686" cy="15815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76B11-958D-168F-EF52-39D23231ED70}"/>
              </a:ext>
            </a:extLst>
          </p:cNvPr>
          <p:cNvSpPr txBox="1"/>
          <p:nvPr/>
        </p:nvSpPr>
        <p:spPr>
          <a:xfrm>
            <a:off x="643812" y="4360802"/>
            <a:ext cx="276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Language Runtime (CLR)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9E3BE-B9FE-67CD-470B-3026A45AA14E}"/>
              </a:ext>
            </a:extLst>
          </p:cNvPr>
          <p:cNvSpPr/>
          <p:nvPr/>
        </p:nvSpPr>
        <p:spPr>
          <a:xfrm>
            <a:off x="10226351" y="4627984"/>
            <a:ext cx="1856792" cy="979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</a:t>
            </a:r>
          </a:p>
          <a:p>
            <a:pPr algn="ctr"/>
            <a:r>
              <a:rPr lang="en-IN" b="1" dirty="0"/>
              <a:t>Class</a:t>
            </a:r>
          </a:p>
          <a:p>
            <a:pPr algn="ctr"/>
            <a:r>
              <a:rPr lang="en-IN" b="1" dirty="0"/>
              <a:t>Library (FCL)</a:t>
            </a:r>
            <a:endParaRPr lang="en-US" b="1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A1BBDEFB-2E25-71B0-AC17-D0BD95B0A8F6}"/>
              </a:ext>
            </a:extLst>
          </p:cNvPr>
          <p:cNvSpPr/>
          <p:nvPr/>
        </p:nvSpPr>
        <p:spPr>
          <a:xfrm rot="16200000" flipH="1">
            <a:off x="10163519" y="5148021"/>
            <a:ext cx="802433" cy="16844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5F5AEA-4C81-5939-450C-194C495B923F}"/>
              </a:ext>
            </a:extLst>
          </p:cNvPr>
          <p:cNvSpPr txBox="1"/>
          <p:nvPr/>
        </p:nvSpPr>
        <p:spPr>
          <a:xfrm>
            <a:off x="10105053" y="6391472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CLR Uses FCL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C7BA4-58C0-B9D7-E6B2-52F4881D3E4E}"/>
              </a:ext>
            </a:extLst>
          </p:cNvPr>
          <p:cNvSpPr/>
          <p:nvPr/>
        </p:nvSpPr>
        <p:spPr>
          <a:xfrm>
            <a:off x="2248678" y="5083581"/>
            <a:ext cx="6540759" cy="42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JUST-IN-TIME (JIT) Compiler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F1D3E8-E4EF-CA96-773E-F78C0CDC6682}"/>
              </a:ext>
            </a:extLst>
          </p:cNvPr>
          <p:cNvSpPr/>
          <p:nvPr/>
        </p:nvSpPr>
        <p:spPr>
          <a:xfrm>
            <a:off x="755780" y="5589039"/>
            <a:ext cx="2649893" cy="9423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 Allocation and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339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F9685B1-0A25-8C2F-03DA-C3EAFAE8E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14133"/>
              </p:ext>
            </p:extLst>
          </p:nvPr>
        </p:nvGraphicFramePr>
        <p:xfrm>
          <a:off x="249855" y="887617"/>
          <a:ext cx="2959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40">
                  <a:extLst>
                    <a:ext uri="{9D8B030D-6E8A-4147-A177-3AD203B41FA5}">
                      <a16:colId xmlns:a16="http://schemas.microsoft.com/office/drawing/2014/main" val="841444077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33512748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477479778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590166655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074875714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340577077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21220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681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A52CA4-3833-E18F-B759-8E448D515B33}"/>
              </a:ext>
            </a:extLst>
          </p:cNvPr>
          <p:cNvSpPr txBox="1"/>
          <p:nvPr/>
        </p:nvSpPr>
        <p:spPr>
          <a:xfrm>
            <a:off x="251927" y="279918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collection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F2515864-6DC5-AF68-CC59-A4B98A51045E}"/>
              </a:ext>
            </a:extLst>
          </p:cNvPr>
          <p:cNvSpPr/>
          <p:nvPr/>
        </p:nvSpPr>
        <p:spPr>
          <a:xfrm>
            <a:off x="3517641" y="1259633"/>
            <a:ext cx="1884783" cy="8024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28445E-6D25-6FA9-9C16-43FBCAA133D5}"/>
              </a:ext>
            </a:extLst>
          </p:cNvPr>
          <p:cNvCxnSpPr/>
          <p:nvPr/>
        </p:nvCxnSpPr>
        <p:spPr>
          <a:xfrm rot="16200000" flipH="1">
            <a:off x="3107598" y="1670682"/>
            <a:ext cx="1547879" cy="1343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4DFC3E-4AFC-C0BE-350F-0AC4C9037910}"/>
              </a:ext>
            </a:extLst>
          </p:cNvPr>
          <p:cNvSpPr/>
          <p:nvPr/>
        </p:nvSpPr>
        <p:spPr>
          <a:xfrm>
            <a:off x="3153747" y="3098763"/>
            <a:ext cx="2957804" cy="885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ExpressionTree</a:t>
            </a:r>
            <a:endParaRPr lang="en-US" dirty="0"/>
          </a:p>
          <a:p>
            <a:pPr algn="ctr"/>
            <a:r>
              <a:rPr lang="en-US" dirty="0"/>
              <a:t>Range Operator is a Single Record in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B7DFA-9CAC-45C8-FFAE-67B0AADFEF7D}"/>
              </a:ext>
            </a:extLst>
          </p:cNvPr>
          <p:cNvSpPr txBox="1"/>
          <p:nvPr/>
        </p:nvSpPr>
        <p:spPr>
          <a:xfrm>
            <a:off x="6587412" y="249127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Collection, Range Operator, Where condition, Order By, Groups and finally select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5A0E591-D0C3-F11D-D737-8CA6CC7B2C2C}"/>
              </a:ext>
            </a:extLst>
          </p:cNvPr>
          <p:cNvCxnSpPr>
            <a:stCxn id="10" idx="2"/>
            <a:endCxn id="9" idx="3"/>
          </p:cNvCxnSpPr>
          <p:nvPr/>
        </p:nvCxnSpPr>
        <p:spPr>
          <a:xfrm rot="5400000">
            <a:off x="7290499" y="1958657"/>
            <a:ext cx="403966" cy="2761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617460-2330-1ABE-5381-344319004FBA}"/>
              </a:ext>
            </a:extLst>
          </p:cNvPr>
          <p:cNvCxnSpPr>
            <a:stCxn id="9" idx="2"/>
          </p:cNvCxnSpPr>
          <p:nvPr/>
        </p:nvCxnSpPr>
        <p:spPr>
          <a:xfrm flipH="1">
            <a:off x="4627984" y="3984377"/>
            <a:ext cx="4665" cy="50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D0DFD-20EA-76FC-690D-D41B2FEFA48D}"/>
              </a:ext>
            </a:extLst>
          </p:cNvPr>
          <p:cNvSpPr/>
          <p:nvPr/>
        </p:nvSpPr>
        <p:spPr>
          <a:xfrm>
            <a:off x="3004457" y="4515928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Resultant of Where Condition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59D0B-C3C0-132D-9597-4EB776CEFF89}"/>
              </a:ext>
            </a:extLst>
          </p:cNvPr>
          <p:cNvSpPr/>
          <p:nvPr/>
        </p:nvSpPr>
        <p:spPr>
          <a:xfrm>
            <a:off x="7249885" y="4515928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Order By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98D016-15F1-4D44-5D48-14F70869FEF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251510" y="4869991"/>
            <a:ext cx="998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4C3DA-87DD-55D8-2B9D-257B1F6D250B}"/>
              </a:ext>
            </a:extLst>
          </p:cNvPr>
          <p:cNvSpPr/>
          <p:nvPr/>
        </p:nvSpPr>
        <p:spPr>
          <a:xfrm>
            <a:off x="2929813" y="5686522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Group By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8A15739-81DB-2B9C-F1B5-D62CBFA7E804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5400000">
            <a:off x="6482142" y="3295251"/>
            <a:ext cx="462469" cy="4320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2B184F8-ED39-7DC7-B8B4-F0061B8642A1}"/>
              </a:ext>
            </a:extLst>
          </p:cNvPr>
          <p:cNvSpPr/>
          <p:nvPr/>
        </p:nvSpPr>
        <p:spPr>
          <a:xfrm>
            <a:off x="7221894" y="5844347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Select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4A7375-4A41-594D-88AF-FF9412B24F52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6176866" y="6040585"/>
            <a:ext cx="1045028" cy="15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1B30173C-86E7-D93C-C2F6-D47050A73CDF}"/>
              </a:ext>
            </a:extLst>
          </p:cNvPr>
          <p:cNvSpPr/>
          <p:nvPr/>
        </p:nvSpPr>
        <p:spPr>
          <a:xfrm>
            <a:off x="2304663" y="4448707"/>
            <a:ext cx="303244" cy="210376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C0A59-1A41-9FF1-41AD-516E463F97BC}"/>
              </a:ext>
            </a:extLst>
          </p:cNvPr>
          <p:cNvSpPr txBox="1"/>
          <p:nvPr/>
        </p:nvSpPr>
        <p:spPr>
          <a:xfrm>
            <a:off x="249855" y="5069112"/>
            <a:ext cx="184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Deferred Execution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E0F0BF76-D7CD-775F-6F83-FDA8E6920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01250"/>
              </p:ext>
            </p:extLst>
          </p:nvPr>
        </p:nvGraphicFramePr>
        <p:xfrm>
          <a:off x="7120295" y="564363"/>
          <a:ext cx="2959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40">
                  <a:extLst>
                    <a:ext uri="{9D8B030D-6E8A-4147-A177-3AD203B41FA5}">
                      <a16:colId xmlns:a16="http://schemas.microsoft.com/office/drawing/2014/main" val="841444077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33512748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477479778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590166655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074875714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340577077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21220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6812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26BFA03-7B9B-124E-6994-216AB1FD0886}"/>
              </a:ext>
            </a:extLst>
          </p:cNvPr>
          <p:cNvSpPr txBox="1"/>
          <p:nvPr/>
        </p:nvSpPr>
        <p:spPr>
          <a:xfrm>
            <a:off x="6879772" y="69550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collection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071BB5B-96A0-9998-DD9A-D92BD4EB93C5}"/>
              </a:ext>
            </a:extLst>
          </p:cNvPr>
          <p:cNvCxnSpPr>
            <a:stCxn id="22" idx="3"/>
            <a:endCxn id="27" idx="3"/>
          </p:cNvCxnSpPr>
          <p:nvPr/>
        </p:nvCxnSpPr>
        <p:spPr>
          <a:xfrm flipH="1" flipV="1">
            <a:off x="10080175" y="1306043"/>
            <a:ext cx="388772" cy="4892367"/>
          </a:xfrm>
          <a:prstGeom prst="bentConnector3">
            <a:avLst>
              <a:gd name="adj1" fmla="val -58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A6DD50A0-3198-5EEF-6F74-D9C78201C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09077"/>
              </p:ext>
            </p:extLst>
          </p:nvPr>
        </p:nvGraphicFramePr>
        <p:xfrm>
          <a:off x="145793" y="3938384"/>
          <a:ext cx="1650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48">
                  <a:extLst>
                    <a:ext uri="{9D8B030D-6E8A-4147-A177-3AD203B41FA5}">
                      <a16:colId xmlns:a16="http://schemas.microsoft.com/office/drawing/2014/main" val="4143298878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494456705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1223086750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892078761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608969749"/>
                    </a:ext>
                  </a:extLst>
                </a:gridCol>
              </a:tblGrid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07605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3288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272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349E108-0555-1807-7D27-462F3EB84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62784"/>
              </p:ext>
            </p:extLst>
          </p:nvPr>
        </p:nvGraphicFramePr>
        <p:xfrm>
          <a:off x="131409" y="5734206"/>
          <a:ext cx="1650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48">
                  <a:extLst>
                    <a:ext uri="{9D8B030D-6E8A-4147-A177-3AD203B41FA5}">
                      <a16:colId xmlns:a16="http://schemas.microsoft.com/office/drawing/2014/main" val="4143298878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494456705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1223086750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892078761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608969749"/>
                    </a:ext>
                  </a:extLst>
                </a:gridCol>
              </a:tblGrid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07605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3288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27236"/>
                  </a:ext>
                </a:extLst>
              </a:tr>
            </a:tbl>
          </a:graphicData>
        </a:graphic>
      </p:graphicFrame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EB9F2B-C261-B255-6CD6-C762944A81A3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rot="10800000">
            <a:off x="1796533" y="4487025"/>
            <a:ext cx="1133280" cy="1553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C4D46D-5623-0AA5-91BC-4A69AC3C79E0}"/>
              </a:ext>
            </a:extLst>
          </p:cNvPr>
          <p:cNvCxnSpPr>
            <a:stCxn id="19" idx="1"/>
            <a:endCxn id="32" idx="3"/>
          </p:cNvCxnSpPr>
          <p:nvPr/>
        </p:nvCxnSpPr>
        <p:spPr>
          <a:xfrm rot="10800000" flipV="1">
            <a:off x="1782149" y="6040584"/>
            <a:ext cx="1147664" cy="242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6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423B56A-08A3-50DD-0EF8-1EA6285FF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66649"/>
              </p:ext>
            </p:extLst>
          </p:nvPr>
        </p:nvGraphicFramePr>
        <p:xfrm>
          <a:off x="2032000" y="719666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2047716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7402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232730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442169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967362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30172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69792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815149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89574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Rec1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2S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99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46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8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24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8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3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Recn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9603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2E9E3E6-A1A9-4088-2F91-FABE049958C4}"/>
              </a:ext>
            </a:extLst>
          </p:cNvPr>
          <p:cNvSpPr/>
          <p:nvPr/>
        </p:nvSpPr>
        <p:spPr>
          <a:xfrm>
            <a:off x="149290" y="410547"/>
            <a:ext cx="1882710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For..each</a:t>
            </a:r>
            <a:endParaRPr lang="en-US" dirty="0"/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F5A610D3-50DB-37A3-6D8B-CB28D061B6D4}"/>
              </a:ext>
            </a:extLst>
          </p:cNvPr>
          <p:cNvSpPr/>
          <p:nvPr/>
        </p:nvSpPr>
        <p:spPr>
          <a:xfrm>
            <a:off x="10159999" y="839755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3D6E3092-E2EB-70D2-62D6-1203B0DBDA52}"/>
              </a:ext>
            </a:extLst>
          </p:cNvPr>
          <p:cNvSpPr/>
          <p:nvPr/>
        </p:nvSpPr>
        <p:spPr>
          <a:xfrm>
            <a:off x="10159999" y="1301274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A0175449-A626-C723-4CE4-14E0067FF88C}"/>
              </a:ext>
            </a:extLst>
          </p:cNvPr>
          <p:cNvSpPr/>
          <p:nvPr/>
        </p:nvSpPr>
        <p:spPr>
          <a:xfrm>
            <a:off x="10159999" y="1749143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008E9182-EC19-5C3E-D491-7D327EFA684D}"/>
              </a:ext>
            </a:extLst>
          </p:cNvPr>
          <p:cNvSpPr/>
          <p:nvPr/>
        </p:nvSpPr>
        <p:spPr>
          <a:xfrm>
            <a:off x="10159999" y="2197010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EA543776-8E9A-5014-F152-2EA07228961E}"/>
              </a:ext>
            </a:extLst>
          </p:cNvPr>
          <p:cNvSpPr/>
          <p:nvPr/>
        </p:nvSpPr>
        <p:spPr>
          <a:xfrm>
            <a:off x="10159999" y="2756278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98AAB80-DEF9-A49F-0608-40473C1B264C}"/>
              </a:ext>
            </a:extLst>
          </p:cNvPr>
          <p:cNvSpPr/>
          <p:nvPr/>
        </p:nvSpPr>
        <p:spPr>
          <a:xfrm>
            <a:off x="783771" y="1129004"/>
            <a:ext cx="718458" cy="259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55802-CA1E-3758-D0B6-28B75B9C84ED}"/>
              </a:ext>
            </a:extLst>
          </p:cNvPr>
          <p:cNvSpPr txBox="1"/>
          <p:nvPr/>
        </p:nvSpPr>
        <p:spPr>
          <a:xfrm>
            <a:off x="83976" y="3722914"/>
            <a:ext cx="572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Sequential Iteration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4162D-3C78-20EF-260F-4215FCBD12AB}"/>
              </a:ext>
            </a:extLst>
          </p:cNvPr>
          <p:cNvSpPr/>
          <p:nvPr/>
        </p:nvSpPr>
        <p:spPr>
          <a:xfrm>
            <a:off x="7142582" y="3429000"/>
            <a:ext cx="1782147" cy="2812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IIS</a:t>
            </a:r>
          </a:p>
          <a:p>
            <a:pPr algn="ctr"/>
            <a:r>
              <a:rPr lang="en-IN" dirty="0"/>
              <a:t>Web Server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D4C38C-A28C-FE4D-4E16-05D0B44C57D3}"/>
              </a:ext>
            </a:extLst>
          </p:cNvPr>
          <p:cNvSpPr/>
          <p:nvPr/>
        </p:nvSpPr>
        <p:spPr>
          <a:xfrm>
            <a:off x="3769567" y="3542455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1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31B80D6-02FA-4375-5746-14282FB521D3}"/>
              </a:ext>
            </a:extLst>
          </p:cNvPr>
          <p:cNvSpPr/>
          <p:nvPr/>
        </p:nvSpPr>
        <p:spPr>
          <a:xfrm>
            <a:off x="3727578" y="4357463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2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1383DF1-1CC1-527C-59A5-A4F03B6FA8D2}"/>
              </a:ext>
            </a:extLst>
          </p:cNvPr>
          <p:cNvSpPr/>
          <p:nvPr/>
        </p:nvSpPr>
        <p:spPr>
          <a:xfrm>
            <a:off x="3748573" y="5194014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E71C1-90CC-64A9-7797-48916BA2799B}"/>
              </a:ext>
            </a:extLst>
          </p:cNvPr>
          <p:cNvSpPr txBox="1"/>
          <p:nvPr/>
        </p:nvSpPr>
        <p:spPr>
          <a:xfrm>
            <a:off x="1772816" y="6138334"/>
            <a:ext cx="49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Web Server process each request concurrently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AAFBA5-CD50-53F7-A78D-049C41668DC3}"/>
              </a:ext>
            </a:extLst>
          </p:cNvPr>
          <p:cNvSpPr/>
          <p:nvPr/>
        </p:nvSpPr>
        <p:spPr>
          <a:xfrm>
            <a:off x="7142582" y="5290457"/>
            <a:ext cx="1782147" cy="6905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Large Collection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82782-A562-849E-14BA-99A53E196C5F}"/>
              </a:ext>
            </a:extLst>
          </p:cNvPr>
          <p:cNvSpPr txBox="1"/>
          <p:nvPr/>
        </p:nvSpPr>
        <p:spPr>
          <a:xfrm>
            <a:off x="9311951" y="5144412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Seconds Per request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3F7AE26-7398-7DF2-DB17-FBBFB0C230D1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rot="10800000" flipV="1">
            <a:off x="8924729" y="5329078"/>
            <a:ext cx="387222" cy="306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37ACB2A-2F92-2BCC-33E2-784B4AF1F197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16200000" flipV="1">
            <a:off x="5160539" y="-294625"/>
            <a:ext cx="1421498" cy="9456576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0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FCE5A-ACB3-9E21-845C-970EAA5690CF}"/>
              </a:ext>
            </a:extLst>
          </p:cNvPr>
          <p:cNvSpPr txBox="1"/>
          <p:nvPr/>
        </p:nvSpPr>
        <p:spPr>
          <a:xfrm>
            <a:off x="251927" y="223935"/>
            <a:ext cx="117752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Staff:</a:t>
            </a:r>
          </a:p>
          <a:p>
            <a:r>
              <a:rPr lang="en-IN" dirty="0" err="1"/>
              <a:t>StaffId</a:t>
            </a:r>
            <a:r>
              <a:rPr lang="en-IN" dirty="0"/>
              <a:t>, </a:t>
            </a:r>
            <a:r>
              <a:rPr lang="en-IN" dirty="0" err="1"/>
              <a:t>StaffName</a:t>
            </a:r>
            <a:r>
              <a:rPr lang="en-IN" dirty="0"/>
              <a:t>, </a:t>
            </a:r>
            <a:r>
              <a:rPr lang="en-IN" dirty="0" err="1"/>
              <a:t>StaffType</a:t>
            </a:r>
            <a:r>
              <a:rPr lang="en-IN" dirty="0"/>
              <a:t>, Address, Contact no, Email, Qualifications, Gender, </a:t>
            </a:r>
            <a:r>
              <a:rPr lang="en-IN" dirty="0" err="1"/>
              <a:t>DateOfBirth</a:t>
            </a:r>
            <a:r>
              <a:rPr lang="en-IN" dirty="0"/>
              <a:t>, specialization, Fees, </a:t>
            </a:r>
            <a:r>
              <a:rPr lang="en-IN" dirty="0" err="1"/>
              <a:t>Alloewanceas</a:t>
            </a:r>
            <a:r>
              <a:rPr lang="en-IN" dirty="0"/>
              <a:t>, </a:t>
            </a:r>
            <a:r>
              <a:rPr lang="en-IN" dirty="0" err="1"/>
              <a:t>NoOfPatients</a:t>
            </a:r>
            <a:r>
              <a:rPr lang="en-IN" dirty="0"/>
              <a:t>, </a:t>
            </a:r>
            <a:r>
              <a:rPr lang="en-IN" dirty="0" err="1"/>
              <a:t>BasicPay</a:t>
            </a:r>
            <a:r>
              <a:rPr lang="en-IN" dirty="0"/>
              <a:t>, TDS, GST, </a:t>
            </a:r>
            <a:r>
              <a:rPr lang="en-IN" dirty="0" err="1"/>
              <a:t>GrossIncome</a:t>
            </a:r>
            <a:r>
              <a:rPr lang="en-IN" dirty="0"/>
              <a:t>, </a:t>
            </a:r>
            <a:r>
              <a:rPr lang="en-IN" dirty="0" err="1"/>
              <a:t>NetIncome</a:t>
            </a:r>
            <a:r>
              <a:rPr lang="en-IN" dirty="0"/>
              <a:t>, </a:t>
            </a:r>
            <a:r>
              <a:rPr lang="en-IN" dirty="0" err="1"/>
              <a:t>ShareToHospital</a:t>
            </a:r>
            <a:endParaRPr lang="en-IN" dirty="0"/>
          </a:p>
          <a:p>
            <a:endParaRPr lang="en-IN" dirty="0"/>
          </a:p>
          <a:p>
            <a:r>
              <a:rPr lang="en-IN" dirty="0"/>
              <a:t>2. Ward:</a:t>
            </a:r>
          </a:p>
          <a:p>
            <a:r>
              <a:rPr lang="en-IN" dirty="0" err="1"/>
              <a:t>WardId</a:t>
            </a:r>
            <a:r>
              <a:rPr lang="en-IN" dirty="0"/>
              <a:t>, </a:t>
            </a:r>
            <a:r>
              <a:rPr lang="en-IN" dirty="0" err="1"/>
              <a:t>WardName</a:t>
            </a:r>
            <a:r>
              <a:rPr lang="en-IN" dirty="0"/>
              <a:t>, </a:t>
            </a:r>
            <a:r>
              <a:rPr lang="en-IN" dirty="0" err="1"/>
              <a:t>NoofRooms</a:t>
            </a:r>
            <a:r>
              <a:rPr lang="en-IN" dirty="0"/>
              <a:t>, </a:t>
            </a:r>
            <a:r>
              <a:rPr lang="en-IN" dirty="0" err="1"/>
              <a:t>RoomNo</a:t>
            </a:r>
            <a:r>
              <a:rPr lang="en-IN" dirty="0"/>
              <a:t>, </a:t>
            </a:r>
            <a:r>
              <a:rPr lang="en-IN" dirty="0" err="1"/>
              <a:t>RoomType</a:t>
            </a:r>
            <a:r>
              <a:rPr lang="en-IN" dirty="0"/>
              <a:t>, Capacity, </a:t>
            </a:r>
            <a:r>
              <a:rPr lang="en-IN" dirty="0" err="1"/>
              <a:t>Avaialble</a:t>
            </a:r>
            <a:r>
              <a:rPr lang="en-IN" dirty="0"/>
              <a:t>, </a:t>
            </a:r>
            <a:r>
              <a:rPr lang="en-IN" dirty="0" err="1"/>
              <a:t>NurseAllocated</a:t>
            </a:r>
            <a:r>
              <a:rPr lang="en-IN" dirty="0"/>
              <a:t>, </a:t>
            </a:r>
            <a:r>
              <a:rPr lang="en-IN" dirty="0" err="1"/>
              <a:t>DoctorAllocated</a:t>
            </a:r>
            <a:r>
              <a:rPr lang="en-IN" dirty="0"/>
              <a:t>, </a:t>
            </a:r>
            <a:r>
              <a:rPr lang="en-IN" dirty="0" err="1"/>
              <a:t>WardboyAllocated</a:t>
            </a:r>
            <a:endParaRPr lang="en-IN" dirty="0"/>
          </a:p>
          <a:p>
            <a:endParaRPr lang="en-IN" dirty="0"/>
          </a:p>
          <a:p>
            <a:r>
              <a:rPr lang="en-IN" dirty="0"/>
              <a:t>3. Patient:</a:t>
            </a:r>
          </a:p>
          <a:p>
            <a:r>
              <a:rPr lang="en-IN" dirty="0" err="1"/>
              <a:t>PatientId</a:t>
            </a:r>
            <a:r>
              <a:rPr lang="en-IN" dirty="0"/>
              <a:t>, </a:t>
            </a:r>
            <a:r>
              <a:rPr lang="en-IN" dirty="0" err="1"/>
              <a:t>PatientName</a:t>
            </a:r>
            <a:r>
              <a:rPr lang="en-IN" dirty="0"/>
              <a:t>, Address, City, </a:t>
            </a:r>
            <a:r>
              <a:rPr lang="en-IN" dirty="0" err="1"/>
              <a:t>Contactno,Email,Gender,DateOfBirth</a:t>
            </a:r>
            <a:r>
              <a:rPr lang="en-IN" dirty="0"/>
              <a:t>, Dieses, </a:t>
            </a:r>
            <a:r>
              <a:rPr lang="en-IN" dirty="0" err="1"/>
              <a:t>RoomNo</a:t>
            </a:r>
            <a:r>
              <a:rPr lang="en-IN" dirty="0"/>
              <a:t>, </a:t>
            </a:r>
            <a:r>
              <a:rPr lang="en-IN" dirty="0" err="1"/>
              <a:t>WardId</a:t>
            </a:r>
            <a:r>
              <a:rPr lang="en-IN" dirty="0"/>
              <a:t>, </a:t>
            </a:r>
            <a:r>
              <a:rPr lang="en-IN" dirty="0" err="1"/>
              <a:t>DoctorName</a:t>
            </a:r>
            <a:r>
              <a:rPr lang="en-IN" dirty="0"/>
              <a:t>, </a:t>
            </a:r>
            <a:r>
              <a:rPr lang="en-IN" dirty="0" err="1"/>
              <a:t>TypeOfMoideineProvides</a:t>
            </a:r>
            <a:r>
              <a:rPr lang="en-IN" dirty="0"/>
              <a:t>,</a:t>
            </a:r>
          </a:p>
          <a:p>
            <a:endParaRPr lang="en-IN" dirty="0"/>
          </a:p>
          <a:p>
            <a:r>
              <a:rPr lang="en-IN" dirty="0"/>
              <a:t>4. </a:t>
            </a:r>
            <a:r>
              <a:rPr lang="en-IN" dirty="0" err="1"/>
              <a:t>Biil</a:t>
            </a:r>
            <a:endParaRPr lang="en-IN" dirty="0"/>
          </a:p>
          <a:p>
            <a:r>
              <a:rPr lang="en-IN" dirty="0" err="1"/>
              <a:t>BillId</a:t>
            </a:r>
            <a:r>
              <a:rPr lang="en-IN" dirty="0"/>
              <a:t>, </a:t>
            </a:r>
            <a:r>
              <a:rPr lang="en-IN" dirty="0" err="1"/>
              <a:t>PatientName</a:t>
            </a:r>
            <a:r>
              <a:rPr lang="en-IN" dirty="0"/>
              <a:t>, </a:t>
            </a:r>
            <a:r>
              <a:rPr lang="en-IN" dirty="0" err="1"/>
              <a:t>RoomBill</a:t>
            </a:r>
            <a:r>
              <a:rPr lang="en-IN" dirty="0"/>
              <a:t>, </a:t>
            </a:r>
            <a:r>
              <a:rPr lang="en-IN" dirty="0" err="1"/>
              <a:t>DoctorBill</a:t>
            </a:r>
            <a:r>
              <a:rPr lang="en-IN" dirty="0"/>
              <a:t>, </a:t>
            </a:r>
            <a:r>
              <a:rPr lang="en-IN" dirty="0" err="1"/>
              <a:t>MedicineBill</a:t>
            </a:r>
            <a:r>
              <a:rPr lang="en-IN" dirty="0"/>
              <a:t>, </a:t>
            </a:r>
            <a:r>
              <a:rPr lang="en-IN" dirty="0" err="1"/>
              <a:t>TotalBill</a:t>
            </a:r>
            <a:r>
              <a:rPr lang="en-IN" dirty="0"/>
              <a:t>	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8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5E1222-A973-2B72-3282-0DA920D4C055}"/>
              </a:ext>
            </a:extLst>
          </p:cNvPr>
          <p:cNvSpPr txBox="1"/>
          <p:nvPr/>
        </p:nvSpPr>
        <p:spPr>
          <a:xfrm>
            <a:off x="214604" y="158620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C1454-F435-014E-5EF8-BCC907EEC40A}"/>
              </a:ext>
            </a:extLst>
          </p:cNvPr>
          <p:cNvSpPr txBox="1"/>
          <p:nvPr/>
        </p:nvSpPr>
        <p:spPr>
          <a:xfrm>
            <a:off x="4491135" y="332791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A046E-248A-EB0B-06C3-1B1E5D166B51}"/>
              </a:ext>
            </a:extLst>
          </p:cNvPr>
          <p:cNvSpPr txBox="1"/>
          <p:nvPr/>
        </p:nvSpPr>
        <p:spPr>
          <a:xfrm>
            <a:off x="2404188" y="332791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21837-A48C-454D-5205-5B7C6CE4611E}"/>
              </a:ext>
            </a:extLst>
          </p:cNvPr>
          <p:cNvSpPr txBox="1"/>
          <p:nvPr/>
        </p:nvSpPr>
        <p:spPr>
          <a:xfrm>
            <a:off x="5340221" y="805542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A569F-6342-99E7-0DC2-9FFE0A1D4495}"/>
              </a:ext>
            </a:extLst>
          </p:cNvPr>
          <p:cNvSpPr txBox="1"/>
          <p:nvPr/>
        </p:nvSpPr>
        <p:spPr>
          <a:xfrm>
            <a:off x="7853265" y="158620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Wardboy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6270044-429E-140C-C1AD-887AB56B111A}"/>
              </a:ext>
            </a:extLst>
          </p:cNvPr>
          <p:cNvSpPr/>
          <p:nvPr/>
        </p:nvSpPr>
        <p:spPr>
          <a:xfrm>
            <a:off x="9349273" y="2202024"/>
            <a:ext cx="2351315" cy="22300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AC2E8B-5D2F-7D0A-AAB0-6BE04CF9A2BC}"/>
              </a:ext>
            </a:extLst>
          </p:cNvPr>
          <p:cNvSpPr/>
          <p:nvPr/>
        </p:nvSpPr>
        <p:spPr>
          <a:xfrm>
            <a:off x="6167535" y="886408"/>
            <a:ext cx="2621902" cy="45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233F7-D3EF-1444-EABD-0F7E4FE32C3E}"/>
              </a:ext>
            </a:extLst>
          </p:cNvPr>
          <p:cNvSpPr/>
          <p:nvPr/>
        </p:nvSpPr>
        <p:spPr>
          <a:xfrm>
            <a:off x="2957804" y="886408"/>
            <a:ext cx="2621902" cy="45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Biz Workflows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A459C-59D2-F0B3-53BF-04FE1B4A4797}"/>
              </a:ext>
            </a:extLst>
          </p:cNvPr>
          <p:cNvSpPr/>
          <p:nvPr/>
        </p:nvSpPr>
        <p:spPr>
          <a:xfrm>
            <a:off x="522514" y="2817845"/>
            <a:ext cx="1287625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UI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4671C68-BADB-2E02-CF81-744CD3F14631}"/>
              </a:ext>
            </a:extLst>
          </p:cNvPr>
          <p:cNvSpPr/>
          <p:nvPr/>
        </p:nvSpPr>
        <p:spPr>
          <a:xfrm>
            <a:off x="1810139" y="2752528"/>
            <a:ext cx="7539134" cy="3452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20E1ADE-42EA-B20B-EDDC-F2CDFD6327C1}"/>
              </a:ext>
            </a:extLst>
          </p:cNvPr>
          <p:cNvSpPr/>
          <p:nvPr/>
        </p:nvSpPr>
        <p:spPr>
          <a:xfrm>
            <a:off x="1810139" y="3354352"/>
            <a:ext cx="7539134" cy="35922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4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8CDB7065-5DCD-CF12-D296-87D437D0989A}"/>
              </a:ext>
            </a:extLst>
          </p:cNvPr>
          <p:cNvSpPr/>
          <p:nvPr/>
        </p:nvSpPr>
        <p:spPr>
          <a:xfrm>
            <a:off x="8108302" y="279918"/>
            <a:ext cx="3769567" cy="6167535"/>
          </a:xfrm>
          <a:prstGeom prst="can">
            <a:avLst>
              <a:gd name="adj" fmla="val 767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FB5822-630B-A20A-D476-E95E194CD77B}"/>
              </a:ext>
            </a:extLst>
          </p:cNvPr>
          <p:cNvSpPr/>
          <p:nvPr/>
        </p:nvSpPr>
        <p:spPr>
          <a:xfrm>
            <a:off x="382555" y="419878"/>
            <a:ext cx="1847461" cy="124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C1</a:t>
            </a:r>
            <a:endParaRPr lang="en-US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01D9A2D-F470-607F-3A57-F47C66E2FECC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2230016" y="1040364"/>
            <a:ext cx="5878286" cy="232332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AB93FC-03DE-89F6-8B44-8A062B25C8FA}"/>
              </a:ext>
            </a:extLst>
          </p:cNvPr>
          <p:cNvSpPr/>
          <p:nvPr/>
        </p:nvSpPr>
        <p:spPr>
          <a:xfrm>
            <a:off x="382555" y="2188029"/>
            <a:ext cx="1847461" cy="124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C2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97DCD4-7C13-4110-EA25-4D298405B02C}"/>
              </a:ext>
            </a:extLst>
          </p:cNvPr>
          <p:cNvSpPr/>
          <p:nvPr/>
        </p:nvSpPr>
        <p:spPr>
          <a:xfrm>
            <a:off x="382555" y="3867539"/>
            <a:ext cx="1847461" cy="124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C3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924560-C06F-911D-5F91-5C8BA329DA8F}"/>
              </a:ext>
            </a:extLst>
          </p:cNvPr>
          <p:cNvSpPr/>
          <p:nvPr/>
        </p:nvSpPr>
        <p:spPr>
          <a:xfrm>
            <a:off x="382555" y="5435080"/>
            <a:ext cx="1847461" cy="124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Cn</a:t>
            </a:r>
            <a:endParaRPr lang="en-US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6F91B03-711E-5B9C-1A6C-718C9017A808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>
            <a:off x="2230016" y="2808515"/>
            <a:ext cx="5878286" cy="55517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9869051-DBF4-81FB-ECB7-8450CDC45BAE}"/>
              </a:ext>
            </a:extLst>
          </p:cNvPr>
          <p:cNvCxnSpPr>
            <a:cxnSpLocks/>
            <a:stCxn id="7" idx="3"/>
            <a:endCxn id="2" idx="2"/>
          </p:cNvCxnSpPr>
          <p:nvPr/>
        </p:nvCxnSpPr>
        <p:spPr>
          <a:xfrm flipV="1">
            <a:off x="2230016" y="3363686"/>
            <a:ext cx="5878286" cy="11243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8DA977B-0248-BE57-0164-BEF62C309F58}"/>
              </a:ext>
            </a:extLst>
          </p:cNvPr>
          <p:cNvCxnSpPr>
            <a:cxnSpLocks/>
            <a:stCxn id="8" idx="3"/>
            <a:endCxn id="2" idx="2"/>
          </p:cNvCxnSpPr>
          <p:nvPr/>
        </p:nvCxnSpPr>
        <p:spPr>
          <a:xfrm flipV="1">
            <a:off x="2230016" y="3363686"/>
            <a:ext cx="5878286" cy="26918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ylinder 26">
            <a:extLst>
              <a:ext uri="{FF2B5EF4-FFF2-40B4-BE49-F238E27FC236}">
                <a16:creationId xmlns:a16="http://schemas.microsoft.com/office/drawing/2014/main" id="{9E8AC673-CE76-F05F-0261-7B3D6EAA7AF4}"/>
              </a:ext>
            </a:extLst>
          </p:cNvPr>
          <p:cNvSpPr/>
          <p:nvPr/>
        </p:nvSpPr>
        <p:spPr>
          <a:xfrm>
            <a:off x="8378890" y="1040364"/>
            <a:ext cx="914400" cy="4098469"/>
          </a:xfrm>
          <a:prstGeom prst="can">
            <a:avLst>
              <a:gd name="adj" fmla="val 11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1A22F1-176C-5267-E164-9C6BBC814CD9}"/>
              </a:ext>
            </a:extLst>
          </p:cNvPr>
          <p:cNvSpPr txBox="1"/>
          <p:nvPr/>
        </p:nvSpPr>
        <p:spPr>
          <a:xfrm>
            <a:off x="6096000" y="5435080"/>
            <a:ext cx="172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Schedular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77C4C75-7BB3-C5EC-9ADE-F9FEB0AAEADE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7113037" y="5138833"/>
            <a:ext cx="1723053" cy="480913"/>
          </a:xfrm>
          <a:prstGeom prst="bent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AE1572C-1EA7-7C09-66E3-D6F250E54843}"/>
              </a:ext>
            </a:extLst>
          </p:cNvPr>
          <p:cNvSpPr txBox="1"/>
          <p:nvPr/>
        </p:nvSpPr>
        <p:spPr>
          <a:xfrm>
            <a:off x="2603241" y="419878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81CE8B-A877-B20D-C92F-96980F6E6A96}"/>
              </a:ext>
            </a:extLst>
          </p:cNvPr>
          <p:cNvSpPr txBox="1"/>
          <p:nvPr/>
        </p:nvSpPr>
        <p:spPr>
          <a:xfrm>
            <a:off x="2726093" y="2372695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Delete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29774-F7DF-425F-8D85-A5DAA7A090EE}"/>
              </a:ext>
            </a:extLst>
          </p:cNvPr>
          <p:cNvSpPr txBox="1"/>
          <p:nvPr/>
        </p:nvSpPr>
        <p:spPr>
          <a:xfrm>
            <a:off x="2688770" y="4088355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959732-194B-05F6-61F2-129318ACE0B0}"/>
              </a:ext>
            </a:extLst>
          </p:cNvPr>
          <p:cNvSpPr txBox="1"/>
          <p:nvPr/>
        </p:nvSpPr>
        <p:spPr>
          <a:xfrm>
            <a:off x="2656114" y="5619746"/>
            <a:ext cx="204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Insert, Update</a:t>
            </a:r>
            <a:endParaRPr lang="en-US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8B627CF0-B58C-A47B-9D4B-D4EF88787D08}"/>
              </a:ext>
            </a:extLst>
          </p:cNvPr>
          <p:cNvSpPr/>
          <p:nvPr/>
        </p:nvSpPr>
        <p:spPr>
          <a:xfrm rot="16200000">
            <a:off x="5468515" y="-1953210"/>
            <a:ext cx="513961" cy="4476364"/>
          </a:xfrm>
          <a:prstGeom prst="can">
            <a:avLst>
              <a:gd name="adj" fmla="val 11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B5C573-FD63-9C3E-30EE-F777B0B859FF}"/>
              </a:ext>
            </a:extLst>
          </p:cNvPr>
          <p:cNvSpPr txBox="1"/>
          <p:nvPr/>
        </p:nvSpPr>
        <p:spPr>
          <a:xfrm>
            <a:off x="3825551" y="168724"/>
            <a:ext cx="376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highlight>
                  <a:srgbClr val="FFFF00"/>
                </a:highlight>
              </a:rPr>
              <a:t>Connection 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973FC6-05E1-7762-317E-DDB34DA8B3E3}"/>
              </a:ext>
            </a:extLst>
          </p:cNvPr>
          <p:cNvSpPr txBox="1"/>
          <p:nvPr/>
        </p:nvSpPr>
        <p:spPr>
          <a:xfrm>
            <a:off x="8980714" y="5804412"/>
            <a:ext cx="232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FFFF00"/>
                </a:highlight>
              </a:rPr>
              <a:t>ThreadPool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93612D40-D976-8F32-0471-DD304C1F068B}"/>
              </a:ext>
            </a:extLst>
          </p:cNvPr>
          <p:cNvSpPr/>
          <p:nvPr/>
        </p:nvSpPr>
        <p:spPr>
          <a:xfrm>
            <a:off x="8378890" y="1276447"/>
            <a:ext cx="914400" cy="733426"/>
          </a:xfrm>
          <a:prstGeom prst="can">
            <a:avLst>
              <a:gd name="adj" fmla="val 186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Insert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1A001AAD-5126-8B58-25E2-D8300F85380F}"/>
              </a:ext>
            </a:extLst>
          </p:cNvPr>
          <p:cNvSpPr/>
          <p:nvPr/>
        </p:nvSpPr>
        <p:spPr>
          <a:xfrm>
            <a:off x="8378890" y="2141425"/>
            <a:ext cx="914400" cy="733426"/>
          </a:xfrm>
          <a:prstGeom prst="can">
            <a:avLst>
              <a:gd name="adj" fmla="val 186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Delete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51612675-6637-B7F2-F769-00DF0D0A24D8}"/>
              </a:ext>
            </a:extLst>
          </p:cNvPr>
          <p:cNvSpPr/>
          <p:nvPr/>
        </p:nvSpPr>
        <p:spPr>
          <a:xfrm>
            <a:off x="8378890" y="3006403"/>
            <a:ext cx="914400" cy="733426"/>
          </a:xfrm>
          <a:prstGeom prst="can">
            <a:avLst>
              <a:gd name="adj" fmla="val 186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Select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9DF6AC5C-FA38-8F76-2DBD-411EFD2B2605}"/>
              </a:ext>
            </a:extLst>
          </p:cNvPr>
          <p:cNvSpPr/>
          <p:nvPr/>
        </p:nvSpPr>
        <p:spPr>
          <a:xfrm>
            <a:off x="8378890" y="3976200"/>
            <a:ext cx="914400" cy="733426"/>
          </a:xfrm>
          <a:prstGeom prst="can">
            <a:avLst>
              <a:gd name="adj" fmla="val 186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Insert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Star: 16 Points 43">
            <a:extLst>
              <a:ext uri="{FF2B5EF4-FFF2-40B4-BE49-F238E27FC236}">
                <a16:creationId xmlns:a16="http://schemas.microsoft.com/office/drawing/2014/main" id="{303BA8E1-6F32-1BBA-8E9A-8FE8D2B9DB58}"/>
              </a:ext>
            </a:extLst>
          </p:cNvPr>
          <p:cNvSpPr/>
          <p:nvPr/>
        </p:nvSpPr>
        <p:spPr>
          <a:xfrm>
            <a:off x="9501673" y="3240728"/>
            <a:ext cx="2307772" cy="2194351"/>
          </a:xfrm>
          <a:prstGeom prst="star1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Query</a:t>
            </a:r>
          </a:p>
          <a:p>
            <a:pPr algn="ctr"/>
            <a:r>
              <a:rPr lang="en-IN" b="1" dirty="0"/>
              <a:t>Processing</a:t>
            </a:r>
          </a:p>
          <a:p>
            <a:pPr algn="ctr"/>
            <a:r>
              <a:rPr lang="en-IN" b="1" dirty="0"/>
              <a:t>Engine</a:t>
            </a:r>
          </a:p>
          <a:p>
            <a:pPr algn="ctr"/>
            <a:r>
              <a:rPr lang="en-IN" b="1" dirty="0"/>
              <a:t>(QPE)</a:t>
            </a:r>
            <a:endParaRPr lang="en-US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A75043-F2D7-4077-F2B9-BF66C99C42C3}"/>
              </a:ext>
            </a:extLst>
          </p:cNvPr>
          <p:cNvCxnSpPr>
            <a:stCxn id="38" idx="0"/>
            <a:endCxn id="27" idx="3"/>
          </p:cNvCxnSpPr>
          <p:nvPr/>
        </p:nvCxnSpPr>
        <p:spPr>
          <a:xfrm flipH="1" flipV="1">
            <a:off x="8836090" y="5138833"/>
            <a:ext cx="1308618" cy="66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8673206-3F73-EB53-A31A-A20A0DA0C37C}"/>
              </a:ext>
            </a:extLst>
          </p:cNvPr>
          <p:cNvCxnSpPr>
            <a:stCxn id="39" idx="4"/>
            <a:endCxn id="44" idx="14"/>
          </p:cNvCxnSpPr>
          <p:nvPr/>
        </p:nvCxnSpPr>
        <p:spPr>
          <a:xfrm>
            <a:off x="9293290" y="1643160"/>
            <a:ext cx="1362269" cy="1597568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760EE1E-F79C-9991-AC81-0B9ABBC924D1}"/>
              </a:ext>
            </a:extLst>
          </p:cNvPr>
          <p:cNvCxnSpPr>
            <a:endCxn id="44" idx="14"/>
          </p:cNvCxnSpPr>
          <p:nvPr/>
        </p:nvCxnSpPr>
        <p:spPr>
          <a:xfrm>
            <a:off x="9293290" y="2507302"/>
            <a:ext cx="1362269" cy="733426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68F4C6B-AB85-64A2-2CAF-9EF264553BB9}"/>
              </a:ext>
            </a:extLst>
          </p:cNvPr>
          <p:cNvCxnSpPr>
            <a:stCxn id="41" idx="4"/>
            <a:endCxn id="44" idx="14"/>
          </p:cNvCxnSpPr>
          <p:nvPr/>
        </p:nvCxnSpPr>
        <p:spPr>
          <a:xfrm flipV="1">
            <a:off x="9293290" y="3240728"/>
            <a:ext cx="1362269" cy="132388"/>
          </a:xfrm>
          <a:prstGeom prst="bentConnector4">
            <a:avLst>
              <a:gd name="adj1" fmla="val 7648"/>
              <a:gd name="adj2" fmla="val 44967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077F314-E983-65AC-DDD2-6D604B2F26AE}"/>
              </a:ext>
            </a:extLst>
          </p:cNvPr>
          <p:cNvCxnSpPr>
            <a:endCxn id="44" idx="14"/>
          </p:cNvCxnSpPr>
          <p:nvPr/>
        </p:nvCxnSpPr>
        <p:spPr>
          <a:xfrm flipV="1">
            <a:off x="9293290" y="3240728"/>
            <a:ext cx="1362269" cy="1216959"/>
          </a:xfrm>
          <a:prstGeom prst="bentConnector4">
            <a:avLst>
              <a:gd name="adj1" fmla="val 7648"/>
              <a:gd name="adj2" fmla="val 11878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CA220BE-6295-B307-4FF5-E9C635310AB1}"/>
              </a:ext>
            </a:extLst>
          </p:cNvPr>
          <p:cNvSpPr txBox="1"/>
          <p:nvPr/>
        </p:nvSpPr>
        <p:spPr>
          <a:xfrm>
            <a:off x="5379876" y="2279546"/>
            <a:ext cx="25838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Concurrent Queries Result into The Collision while processing in QPE</a:t>
            </a:r>
          </a:p>
          <a:p>
            <a:endParaRPr lang="en-IN" dirty="0"/>
          </a:p>
          <a:p>
            <a:r>
              <a:rPr lang="en-IN" dirty="0"/>
              <a:t>IMPACT</a:t>
            </a:r>
          </a:p>
          <a:p>
            <a:pPr marL="342900" indent="-342900">
              <a:buAutoNum type="arabicPeriod"/>
            </a:pPr>
            <a:r>
              <a:rPr lang="en-IN" dirty="0"/>
              <a:t>Query is been denied to Process</a:t>
            </a:r>
          </a:p>
          <a:p>
            <a:pPr marL="342900" indent="-342900">
              <a:buAutoNum type="arabicPeriod"/>
            </a:pPr>
            <a:r>
              <a:rPr lang="en-IN" dirty="0"/>
              <a:t>DML Operations are incomplete</a:t>
            </a:r>
          </a:p>
          <a:p>
            <a:pPr marL="342900" indent="-342900">
              <a:buAutoNum type="arabicPeriod"/>
            </a:pPr>
            <a:r>
              <a:rPr lang="en-IN" dirty="0"/>
              <a:t>No Data send back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00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5657FFE6-B18F-A3DD-1C5E-085EB0869C77}"/>
              </a:ext>
            </a:extLst>
          </p:cNvPr>
          <p:cNvSpPr/>
          <p:nvPr/>
        </p:nvSpPr>
        <p:spPr>
          <a:xfrm>
            <a:off x="7744408" y="1469571"/>
            <a:ext cx="4068147" cy="3918857"/>
          </a:xfrm>
          <a:prstGeom prst="can">
            <a:avLst>
              <a:gd name="adj" fmla="val 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RDBMS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B4D742-05BC-8C87-F0DC-81C35AC9DDDB}"/>
              </a:ext>
            </a:extLst>
          </p:cNvPr>
          <p:cNvSpPr/>
          <p:nvPr/>
        </p:nvSpPr>
        <p:spPr>
          <a:xfrm>
            <a:off x="164840" y="1800808"/>
            <a:ext cx="3147527" cy="3013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958150DC-672A-CA2B-0514-EC0749FA47B0}"/>
              </a:ext>
            </a:extLst>
          </p:cNvPr>
          <p:cNvSpPr/>
          <p:nvPr/>
        </p:nvSpPr>
        <p:spPr>
          <a:xfrm>
            <a:off x="3676261" y="513184"/>
            <a:ext cx="3974841" cy="5831632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136F140-1523-8492-45C9-C40EBB05F7CE}"/>
              </a:ext>
            </a:extLst>
          </p:cNvPr>
          <p:cNvSpPr/>
          <p:nvPr/>
        </p:nvSpPr>
        <p:spPr>
          <a:xfrm>
            <a:off x="3676261" y="2043404"/>
            <a:ext cx="3974841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E13CD-1AE1-DD15-1615-A3DF1FD5E0AF}"/>
              </a:ext>
            </a:extLst>
          </p:cNvPr>
          <p:cNvSpPr txBox="1"/>
          <p:nvPr/>
        </p:nvSpPr>
        <p:spPr>
          <a:xfrm>
            <a:off x="3676261" y="223935"/>
            <a:ext cx="406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Transaction Scope </a:t>
            </a:r>
            <a:r>
              <a:rPr lang="en-IN" b="1" dirty="0" err="1"/>
              <a:t>w.r.t.</a:t>
            </a:r>
            <a:r>
              <a:rPr lang="en-IN" b="1" dirty="0"/>
              <a:t> Client</a:t>
            </a:r>
            <a:endParaRPr lang="en-US" b="1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90352C0-9FE5-BEBA-0B90-EDC058279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539307"/>
              </p:ext>
            </p:extLst>
          </p:nvPr>
        </p:nvGraphicFramePr>
        <p:xfrm>
          <a:off x="8014996" y="3873413"/>
          <a:ext cx="16442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87">
                  <a:extLst>
                    <a:ext uri="{9D8B030D-6E8A-4147-A177-3AD203B41FA5}">
                      <a16:colId xmlns:a16="http://schemas.microsoft.com/office/drawing/2014/main" val="4227161484"/>
                    </a:ext>
                  </a:extLst>
                </a:gridCol>
                <a:gridCol w="548087">
                  <a:extLst>
                    <a:ext uri="{9D8B030D-6E8A-4147-A177-3AD203B41FA5}">
                      <a16:colId xmlns:a16="http://schemas.microsoft.com/office/drawing/2014/main" val="1677754560"/>
                    </a:ext>
                  </a:extLst>
                </a:gridCol>
                <a:gridCol w="548087">
                  <a:extLst>
                    <a:ext uri="{9D8B030D-6E8A-4147-A177-3AD203B41FA5}">
                      <a16:colId xmlns:a16="http://schemas.microsoft.com/office/drawing/2014/main" val="228188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1961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5685AB3-BEF1-8512-F1A7-6EB13F058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68437"/>
              </p:ext>
            </p:extLst>
          </p:nvPr>
        </p:nvGraphicFramePr>
        <p:xfrm>
          <a:off x="9892522" y="3873413"/>
          <a:ext cx="16442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87">
                  <a:extLst>
                    <a:ext uri="{9D8B030D-6E8A-4147-A177-3AD203B41FA5}">
                      <a16:colId xmlns:a16="http://schemas.microsoft.com/office/drawing/2014/main" val="4227161484"/>
                    </a:ext>
                  </a:extLst>
                </a:gridCol>
                <a:gridCol w="548087">
                  <a:extLst>
                    <a:ext uri="{9D8B030D-6E8A-4147-A177-3AD203B41FA5}">
                      <a16:colId xmlns:a16="http://schemas.microsoft.com/office/drawing/2014/main" val="1677754560"/>
                    </a:ext>
                  </a:extLst>
                </a:gridCol>
                <a:gridCol w="548087">
                  <a:extLst>
                    <a:ext uri="{9D8B030D-6E8A-4147-A177-3AD203B41FA5}">
                      <a16:colId xmlns:a16="http://schemas.microsoft.com/office/drawing/2014/main" val="228188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19616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0ECFB74-A1DD-A298-DC31-47BABFC01968}"/>
              </a:ext>
            </a:extLst>
          </p:cNvPr>
          <p:cNvSpPr txBox="1"/>
          <p:nvPr/>
        </p:nvSpPr>
        <p:spPr>
          <a:xfrm>
            <a:off x="8406881" y="204340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highlight>
                  <a:srgbClr val="FFFF00"/>
                </a:highlight>
              </a:rPr>
              <a:t>Transaction Object</a:t>
            </a:r>
            <a:endParaRPr lang="en-US" b="1" dirty="0">
              <a:highlight>
                <a:srgbClr val="FFFF00"/>
              </a:highligh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11C14C-1779-5DB2-F575-29E5CBB84F27}"/>
              </a:ext>
            </a:extLst>
          </p:cNvPr>
          <p:cNvCxnSpPr>
            <a:stCxn id="15" idx="2"/>
            <a:endCxn id="9" idx="0"/>
          </p:cNvCxnSpPr>
          <p:nvPr/>
        </p:nvCxnSpPr>
        <p:spPr>
          <a:xfrm flipH="1">
            <a:off x="8837126" y="2412736"/>
            <a:ext cx="941355" cy="14606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5A656D-CBD5-E11A-BAC3-37CE072C00A0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>
            <a:off x="9778481" y="2412736"/>
            <a:ext cx="936171" cy="14606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C7B402-FF44-6042-93EC-8BA6D2D83813}"/>
              </a:ext>
            </a:extLst>
          </p:cNvPr>
          <p:cNvSpPr txBox="1"/>
          <p:nvPr/>
        </p:nvSpPr>
        <p:spPr>
          <a:xfrm>
            <a:off x="8014996" y="5635690"/>
            <a:ext cx="3293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If Both Tables Notifies Successful Accept Transaction w/o any exception then The Transaction Object Set Commit Else Rollback </a:t>
            </a:r>
            <a:endParaRPr lang="en-US" b="1" dirty="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93EFDDFC-DE71-F079-D91F-8931A54BEB2A}"/>
              </a:ext>
            </a:extLst>
          </p:cNvPr>
          <p:cNvSpPr/>
          <p:nvPr/>
        </p:nvSpPr>
        <p:spPr>
          <a:xfrm>
            <a:off x="3676261" y="4058816"/>
            <a:ext cx="3948923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03F205-C602-EFF6-030E-79B19D799712}"/>
              </a:ext>
            </a:extLst>
          </p:cNvPr>
          <p:cNvCxnSpPr>
            <a:stCxn id="15" idx="2"/>
          </p:cNvCxnSpPr>
          <p:nvPr/>
        </p:nvCxnSpPr>
        <p:spPr>
          <a:xfrm flipH="1">
            <a:off x="6522098" y="2412736"/>
            <a:ext cx="3256383" cy="88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D933D6F-E4B4-AAAF-E3CD-86C370C6DBE7}"/>
              </a:ext>
            </a:extLst>
          </p:cNvPr>
          <p:cNvSpPr txBox="1"/>
          <p:nvPr/>
        </p:nvSpPr>
        <p:spPr>
          <a:xfrm>
            <a:off x="4357396" y="2957804"/>
            <a:ext cx="2164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Transaction is Either Committed or Rolled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3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5421D4BC-F92B-F2D4-8EEB-CD3DFCBD1CFD}"/>
              </a:ext>
            </a:extLst>
          </p:cNvPr>
          <p:cNvSpPr/>
          <p:nvPr/>
        </p:nvSpPr>
        <p:spPr>
          <a:xfrm>
            <a:off x="8285584" y="1129004"/>
            <a:ext cx="3396343" cy="4833257"/>
          </a:xfrm>
          <a:prstGeom prst="can">
            <a:avLst>
              <a:gd name="adj" fmla="val 7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B54520E-6C69-04AD-D0A6-A5B2DB4A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80372"/>
              </p:ext>
            </p:extLst>
          </p:nvPr>
        </p:nvGraphicFramePr>
        <p:xfrm>
          <a:off x="8591420" y="2557797"/>
          <a:ext cx="26053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63">
                  <a:extLst>
                    <a:ext uri="{9D8B030D-6E8A-4147-A177-3AD203B41FA5}">
                      <a16:colId xmlns:a16="http://schemas.microsoft.com/office/drawing/2014/main" val="1242890285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3194341167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3462185220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2161874711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986046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569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68DA150-76CB-9FE1-F4EE-7638C78A2EFD}"/>
              </a:ext>
            </a:extLst>
          </p:cNvPr>
          <p:cNvSpPr/>
          <p:nvPr/>
        </p:nvSpPr>
        <p:spPr>
          <a:xfrm>
            <a:off x="419878" y="1866122"/>
            <a:ext cx="2668555" cy="28738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ACAD556-9816-D4C8-86B8-5C5A093E8D3E}"/>
              </a:ext>
            </a:extLst>
          </p:cNvPr>
          <p:cNvSpPr/>
          <p:nvPr/>
        </p:nvSpPr>
        <p:spPr>
          <a:xfrm>
            <a:off x="2993052" y="2313991"/>
            <a:ext cx="5292532" cy="1436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73615-034A-F052-E270-46549515D590}"/>
              </a:ext>
            </a:extLst>
          </p:cNvPr>
          <p:cNvSpPr txBox="1"/>
          <p:nvPr/>
        </p:nvSpPr>
        <p:spPr>
          <a:xfrm>
            <a:off x="3267789" y="102637"/>
            <a:ext cx="4534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* from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Insert into Employees Values(101,’ddd’)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Client was sending these queries to Db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DB was processing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Check 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Parse 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Execute Query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F5C49-03D5-84E6-12D4-D9654543F997}"/>
              </a:ext>
            </a:extLst>
          </p:cNvPr>
          <p:cNvSpPr txBox="1"/>
          <p:nvPr/>
        </p:nvSpPr>
        <p:spPr>
          <a:xfrm>
            <a:off x="3230465" y="3545632"/>
            <a:ext cx="3898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is responsible to pass data in Order for Insert and Update</a:t>
            </a:r>
          </a:p>
          <a:p>
            <a:endParaRPr lang="en-IN" dirty="0"/>
          </a:p>
          <a:p>
            <a:r>
              <a:rPr lang="en-IN" dirty="0"/>
              <a:t>Client was responsible to Pass Select Statements with Join, Where, Order by, etc. to DB Server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ACC61-A952-2A92-A4BE-BD9E47CB8586}"/>
              </a:ext>
            </a:extLst>
          </p:cNvPr>
          <p:cNvSpPr txBox="1"/>
          <p:nvPr/>
        </p:nvSpPr>
        <p:spPr>
          <a:xfrm>
            <a:off x="510073" y="1996751"/>
            <a:ext cx="248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Data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C1, C2, C3, C4, C5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7351A5F-A07B-F13A-69FF-B7A599B6D80E}"/>
              </a:ext>
            </a:extLst>
          </p:cNvPr>
          <p:cNvSpPr/>
          <p:nvPr/>
        </p:nvSpPr>
        <p:spPr>
          <a:xfrm>
            <a:off x="886408" y="3197080"/>
            <a:ext cx="298580" cy="553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0F4F0-4C55-7D65-1DE0-6A5F7E9C789D}"/>
              </a:ext>
            </a:extLst>
          </p:cNvPr>
          <p:cNvSpPr txBox="1"/>
          <p:nvPr/>
        </p:nvSpPr>
        <p:spPr>
          <a:xfrm>
            <a:off x="510073" y="3816220"/>
            <a:ext cx="2578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Properties are concatenated with Query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Data d = new Data();</a:t>
            </a:r>
          </a:p>
          <a:p>
            <a:r>
              <a:rPr lang="en-IN" dirty="0"/>
              <a:t>Insert into DataTable Values (d.C1, d.C2, d.C3, d.C4, d.C5)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56DFC-777C-AA09-BA2C-4DCD44D168B3}"/>
              </a:ext>
            </a:extLst>
          </p:cNvPr>
          <p:cNvSpPr txBox="1"/>
          <p:nvPr/>
        </p:nvSpPr>
        <p:spPr>
          <a:xfrm>
            <a:off x="8591420" y="1996751"/>
            <a:ext cx="26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DataTable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006DC6-5A4C-5BE8-76C4-1520A44A3542}"/>
              </a:ext>
            </a:extLst>
          </p:cNvPr>
          <p:cNvSpPr/>
          <p:nvPr/>
        </p:nvSpPr>
        <p:spPr>
          <a:xfrm>
            <a:off x="709127" y="1129004"/>
            <a:ext cx="905069" cy="737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F3CA6-1A1B-3EF0-1DE1-46A6F759F4D8}"/>
              </a:ext>
            </a:extLst>
          </p:cNvPr>
          <p:cNvSpPr txBox="1"/>
          <p:nvPr/>
        </p:nvSpPr>
        <p:spPr>
          <a:xfrm>
            <a:off x="139959" y="223935"/>
            <a:ext cx="2644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App has the Model as Class and client must pass properties to Table in Query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7DB72B-5364-6187-28FF-3B711879B72D}"/>
              </a:ext>
            </a:extLst>
          </p:cNvPr>
          <p:cNvSpPr txBox="1"/>
          <p:nvPr/>
        </p:nvSpPr>
        <p:spPr>
          <a:xfrm>
            <a:off x="3073921" y="5822302"/>
            <a:ext cx="4558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Changing Database from SQL Server to MySQL or Oracle has considerable changes in Client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4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9BD3AD-4973-39D6-50A2-01643D54756A}"/>
              </a:ext>
            </a:extLst>
          </p:cNvPr>
          <p:cNvSpPr txBox="1"/>
          <p:nvPr/>
        </p:nvSpPr>
        <p:spPr>
          <a:xfrm>
            <a:off x="457200" y="354563"/>
            <a:ext cx="11308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Object Relational Mapping (ORM)</a:t>
            </a:r>
            <a:endParaRPr lang="en-US" sz="3200" b="1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B9F2F7F1-C3F0-562C-276F-C2E0A56B7E70}"/>
              </a:ext>
            </a:extLst>
          </p:cNvPr>
          <p:cNvSpPr/>
          <p:nvPr/>
        </p:nvSpPr>
        <p:spPr>
          <a:xfrm>
            <a:off x="8285584" y="1129004"/>
            <a:ext cx="3396343" cy="4833257"/>
          </a:xfrm>
          <a:prstGeom prst="can">
            <a:avLst>
              <a:gd name="adj" fmla="val 7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3FF3ED-D132-B4EF-6BB4-5CAF5EEEB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58414"/>
              </p:ext>
            </p:extLst>
          </p:nvPr>
        </p:nvGraphicFramePr>
        <p:xfrm>
          <a:off x="8591420" y="2557797"/>
          <a:ext cx="26053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63">
                  <a:extLst>
                    <a:ext uri="{9D8B030D-6E8A-4147-A177-3AD203B41FA5}">
                      <a16:colId xmlns:a16="http://schemas.microsoft.com/office/drawing/2014/main" val="1242890285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3194341167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3462185220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2161874711"/>
                    </a:ext>
                  </a:extLst>
                </a:gridCol>
                <a:gridCol w="521063">
                  <a:extLst>
                    <a:ext uri="{9D8B030D-6E8A-4147-A177-3AD203B41FA5}">
                      <a16:colId xmlns:a16="http://schemas.microsoft.com/office/drawing/2014/main" val="986046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569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B3DD3B-D75C-C53C-9F4E-4F572EDFFBB6}"/>
              </a:ext>
            </a:extLst>
          </p:cNvPr>
          <p:cNvSpPr txBox="1"/>
          <p:nvPr/>
        </p:nvSpPr>
        <p:spPr>
          <a:xfrm>
            <a:off x="8591420" y="1996751"/>
            <a:ext cx="26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DataTable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BDB95C-B882-684C-7A01-2C425966EA23}"/>
              </a:ext>
            </a:extLst>
          </p:cNvPr>
          <p:cNvSpPr/>
          <p:nvPr/>
        </p:nvSpPr>
        <p:spPr>
          <a:xfrm>
            <a:off x="419878" y="1866122"/>
            <a:ext cx="2668555" cy="28738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EB73A-B2B5-5F04-48B3-F4F702A71ED9}"/>
              </a:ext>
            </a:extLst>
          </p:cNvPr>
          <p:cNvSpPr txBox="1"/>
          <p:nvPr/>
        </p:nvSpPr>
        <p:spPr>
          <a:xfrm>
            <a:off x="510073" y="1996751"/>
            <a:ext cx="248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Data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C1, C2, C3, C4, C5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69BD0-BC4E-4E64-624E-F479313881F7}"/>
              </a:ext>
            </a:extLst>
          </p:cNvPr>
          <p:cNvSpPr txBox="1"/>
          <p:nvPr/>
        </p:nvSpPr>
        <p:spPr>
          <a:xfrm>
            <a:off x="510073" y="1324947"/>
            <a:ext cx="245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7704DEE1-9CD4-BE32-5F95-1B2A31F99225}"/>
              </a:ext>
            </a:extLst>
          </p:cNvPr>
          <p:cNvSpPr/>
          <p:nvPr/>
        </p:nvSpPr>
        <p:spPr>
          <a:xfrm>
            <a:off x="2435290" y="2366083"/>
            <a:ext cx="6064898" cy="1002840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Map Class with Table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D86B6-9936-730D-D357-E1F53784A188}"/>
              </a:ext>
            </a:extLst>
          </p:cNvPr>
          <p:cNvSpPr txBox="1"/>
          <p:nvPr/>
        </p:nvSpPr>
        <p:spPr>
          <a:xfrm>
            <a:off x="3298888" y="3558589"/>
            <a:ext cx="45481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Map each public property of Logical Model aka Entity class (Data Class) with Columns from the DataTable in database</a:t>
            </a:r>
          </a:p>
          <a:p>
            <a:endParaRPr lang="en-IN" dirty="0"/>
          </a:p>
          <a:p>
            <a:r>
              <a:rPr lang="en-IN" dirty="0"/>
              <a:t>Do not use Queries for CRUD  Operations, instead directly pass instance of </a:t>
            </a:r>
            <a:r>
              <a:rPr lang="en-IN" b="1" dirty="0"/>
              <a:t>Data </a:t>
            </a:r>
            <a:r>
              <a:rPr lang="en-IN" dirty="0"/>
              <a:t>class to the ORM   Framework which manages connection with Database as well as map with Table </a:t>
            </a:r>
            <a:r>
              <a:rPr lang="en-IN"/>
              <a:t>(DataTable)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47BCA2-9BAC-53EC-9742-89E5A624472F}"/>
              </a:ext>
            </a:extLst>
          </p:cNvPr>
          <p:cNvCxnSpPr>
            <a:endCxn id="5" idx="1"/>
          </p:cNvCxnSpPr>
          <p:nvPr/>
        </p:nvCxnSpPr>
        <p:spPr>
          <a:xfrm>
            <a:off x="1670180" y="2176417"/>
            <a:ext cx="6921240" cy="5000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3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93E6ED-4707-7703-EBCE-3DF59B6DC0D1}"/>
              </a:ext>
            </a:extLst>
          </p:cNvPr>
          <p:cNvSpPr/>
          <p:nvPr/>
        </p:nvSpPr>
        <p:spPr>
          <a:xfrm>
            <a:off x="2920481" y="513185"/>
            <a:ext cx="4096139" cy="395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6C016-7D6B-BAFF-085C-88EA940C4A1E}"/>
              </a:ext>
            </a:extLst>
          </p:cNvPr>
          <p:cNvSpPr txBox="1"/>
          <p:nvPr/>
        </p:nvSpPr>
        <p:spPr>
          <a:xfrm>
            <a:off x="3032449" y="727788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Logical Model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53A07-6470-BC15-F069-CA16EA2E8703}"/>
              </a:ext>
            </a:extLst>
          </p:cNvPr>
          <p:cNvSpPr/>
          <p:nvPr/>
        </p:nvSpPr>
        <p:spPr>
          <a:xfrm>
            <a:off x="3032449" y="1231641"/>
            <a:ext cx="1101012" cy="8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3F656D-EDCA-05DC-41B4-4D0936A54131}"/>
              </a:ext>
            </a:extLst>
          </p:cNvPr>
          <p:cNvSpPr/>
          <p:nvPr/>
        </p:nvSpPr>
        <p:spPr>
          <a:xfrm>
            <a:off x="4327847" y="1231639"/>
            <a:ext cx="1101012" cy="8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F58F8-F3F8-8AF0-EB76-13D50EB223AF}"/>
              </a:ext>
            </a:extLst>
          </p:cNvPr>
          <p:cNvSpPr/>
          <p:nvPr/>
        </p:nvSpPr>
        <p:spPr>
          <a:xfrm>
            <a:off x="5682339" y="1231639"/>
            <a:ext cx="1101012" cy="8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Nurse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75035-393C-0AB8-8674-DFD63E802D08}"/>
              </a:ext>
            </a:extLst>
          </p:cNvPr>
          <p:cNvSpPr/>
          <p:nvPr/>
        </p:nvSpPr>
        <p:spPr>
          <a:xfrm>
            <a:off x="3032449" y="2332652"/>
            <a:ext cx="1101012" cy="8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Ward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E735E-5ADE-A604-8490-F3041E979BA6}"/>
              </a:ext>
            </a:extLst>
          </p:cNvPr>
          <p:cNvSpPr/>
          <p:nvPr/>
        </p:nvSpPr>
        <p:spPr>
          <a:xfrm>
            <a:off x="4327847" y="2332651"/>
            <a:ext cx="1101012" cy="8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Rooms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1CFE3-629B-F211-F571-7CA05C7DCD2F}"/>
              </a:ext>
            </a:extLst>
          </p:cNvPr>
          <p:cNvSpPr/>
          <p:nvPr/>
        </p:nvSpPr>
        <p:spPr>
          <a:xfrm>
            <a:off x="5707221" y="2332651"/>
            <a:ext cx="1101012" cy="8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13066F-9E0F-BD46-131C-E9BB239C8767}"/>
              </a:ext>
            </a:extLst>
          </p:cNvPr>
          <p:cNvSpPr/>
          <p:nvPr/>
        </p:nvSpPr>
        <p:spPr>
          <a:xfrm>
            <a:off x="4327847" y="3429000"/>
            <a:ext cx="1101012" cy="8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Bill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A94AEB-912E-A96B-CEE5-0CFC8B8CB2F8}"/>
              </a:ext>
            </a:extLst>
          </p:cNvPr>
          <p:cNvSpPr/>
          <p:nvPr/>
        </p:nvSpPr>
        <p:spPr>
          <a:xfrm>
            <a:off x="7212563" y="494522"/>
            <a:ext cx="373225" cy="394684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6E9FB-6B33-266D-8F98-B1B89155CA51}"/>
              </a:ext>
            </a:extLst>
          </p:cNvPr>
          <p:cNvSpPr txBox="1"/>
          <p:nvPr/>
        </p:nvSpPr>
        <p:spPr>
          <a:xfrm>
            <a:off x="7080377" y="912454"/>
            <a:ext cx="1903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Entities </a:t>
            </a:r>
            <a:r>
              <a:rPr lang="en-IN" b="1" dirty="0" err="1"/>
              <a:t>aks</a:t>
            </a:r>
            <a:r>
              <a:rPr lang="en-IN" b="1" dirty="0"/>
              <a:t> Conceptual Role Players</a:t>
            </a:r>
            <a:endParaRPr lang="en-US" b="1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8661E8AF-C573-E460-B772-6D458D157A71}"/>
              </a:ext>
            </a:extLst>
          </p:cNvPr>
          <p:cNvSpPr/>
          <p:nvPr/>
        </p:nvSpPr>
        <p:spPr>
          <a:xfrm>
            <a:off x="8938726" y="2901419"/>
            <a:ext cx="3097763" cy="3536302"/>
          </a:xfrm>
          <a:prstGeom prst="can">
            <a:avLst>
              <a:gd name="adj" fmla="val 662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Hospital Database</a:t>
            </a:r>
          </a:p>
          <a:p>
            <a:pPr algn="ctr"/>
            <a:r>
              <a:rPr lang="en-IN" b="1" dirty="0"/>
              <a:t>Contains Tables those are defined/Designed based on Conceptual Model</a:t>
            </a:r>
            <a:endParaRPr lang="en-US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79A8E67-0042-C54A-2756-179B8EDB30B0}"/>
              </a:ext>
            </a:extLst>
          </p:cNvPr>
          <p:cNvCxnSpPr>
            <a:stCxn id="2" idx="3"/>
            <a:endCxn id="13" idx="1"/>
          </p:cNvCxnSpPr>
          <p:nvPr/>
        </p:nvCxnSpPr>
        <p:spPr>
          <a:xfrm>
            <a:off x="7016620" y="2491274"/>
            <a:ext cx="3470988" cy="41014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5B2831E-AFF9-CD28-7E33-1AF7D9577685}"/>
              </a:ext>
            </a:extLst>
          </p:cNvPr>
          <p:cNvSpPr/>
          <p:nvPr/>
        </p:nvSpPr>
        <p:spPr>
          <a:xfrm>
            <a:off x="755780" y="4945224"/>
            <a:ext cx="2948473" cy="1744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CE1DE-FFD1-484E-023D-258CC68B76E9}"/>
              </a:ext>
            </a:extLst>
          </p:cNvPr>
          <p:cNvSpPr txBox="1"/>
          <p:nvPr/>
        </p:nvSpPr>
        <p:spPr>
          <a:xfrm>
            <a:off x="625151" y="4525349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Enhancements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75FAFE-DA09-10DE-3408-5478A30E14CE}"/>
              </a:ext>
            </a:extLst>
          </p:cNvPr>
          <p:cNvSpPr/>
          <p:nvPr/>
        </p:nvSpPr>
        <p:spPr>
          <a:xfrm>
            <a:off x="833535" y="5050972"/>
            <a:ext cx="1101012" cy="8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</a:t>
            </a:r>
          </a:p>
          <a:p>
            <a:pPr algn="ctr"/>
            <a:r>
              <a:rPr lang="en-IN" dirty="0"/>
              <a:t>Types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6907E9F-6C10-670F-3A9A-3444C004D8B7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1384041" y="1665514"/>
            <a:ext cx="1648408" cy="3385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D16E1E8-1A04-3DB3-BF76-C8FD095C01B9}"/>
              </a:ext>
            </a:extLst>
          </p:cNvPr>
          <p:cNvSpPr/>
          <p:nvPr/>
        </p:nvSpPr>
        <p:spPr>
          <a:xfrm>
            <a:off x="2369975" y="5050972"/>
            <a:ext cx="1101012" cy="8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</a:t>
            </a:r>
          </a:p>
          <a:p>
            <a:pPr algn="ctr"/>
            <a:r>
              <a:rPr lang="en-IN" dirty="0"/>
              <a:t>Types</a:t>
            </a:r>
            <a:endParaRPr lang="en-US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4DCB2F-9037-56C6-B356-8C1C48ED24C1}"/>
              </a:ext>
            </a:extLst>
          </p:cNvPr>
          <p:cNvCxnSpPr>
            <a:endCxn id="22" idx="0"/>
          </p:cNvCxnSpPr>
          <p:nvPr/>
        </p:nvCxnSpPr>
        <p:spPr>
          <a:xfrm rot="5400000">
            <a:off x="1929102" y="2652227"/>
            <a:ext cx="3390124" cy="1407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D324C5C-2861-46AE-42AE-5744FFDE77CF}"/>
              </a:ext>
            </a:extLst>
          </p:cNvPr>
          <p:cNvCxnSpPr>
            <a:stCxn id="16" idx="3"/>
            <a:endCxn id="13" idx="2"/>
          </p:cNvCxnSpPr>
          <p:nvPr/>
        </p:nvCxnSpPr>
        <p:spPr>
          <a:xfrm flipV="1">
            <a:off x="3704253" y="4669570"/>
            <a:ext cx="5234473" cy="1148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0724CF-D298-33BC-937A-B6ED2B73A99D}"/>
              </a:ext>
            </a:extLst>
          </p:cNvPr>
          <p:cNvSpPr txBox="1"/>
          <p:nvPr/>
        </p:nvSpPr>
        <p:spPr>
          <a:xfrm>
            <a:off x="6652726" y="489468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Specialized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7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622C54-5DD9-7959-61A3-B62497276E4E}"/>
              </a:ext>
            </a:extLst>
          </p:cNvPr>
          <p:cNvSpPr/>
          <p:nvPr/>
        </p:nvSpPr>
        <p:spPr>
          <a:xfrm>
            <a:off x="167951" y="4264493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6B494-6657-A7E9-8B6B-250309A26C96}"/>
              </a:ext>
            </a:extLst>
          </p:cNvPr>
          <p:cNvSpPr txBox="1"/>
          <p:nvPr/>
        </p:nvSpPr>
        <p:spPr>
          <a:xfrm>
            <a:off x="279918" y="205273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F9D62-5CBB-2A6E-28F9-EFD87F4AF80A}"/>
              </a:ext>
            </a:extLst>
          </p:cNvPr>
          <p:cNvSpPr txBox="1"/>
          <p:nvPr/>
        </p:nvSpPr>
        <p:spPr>
          <a:xfrm>
            <a:off x="391886" y="1007706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1E98E-FFAE-8C4B-622A-EE5D9A57878F}"/>
              </a:ext>
            </a:extLst>
          </p:cNvPr>
          <p:cNvSpPr/>
          <p:nvPr/>
        </p:nvSpPr>
        <p:spPr>
          <a:xfrm>
            <a:off x="391886" y="1377038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D2CF6-8BFD-EBFF-F543-5212DA6582F7}"/>
              </a:ext>
            </a:extLst>
          </p:cNvPr>
          <p:cNvSpPr txBox="1"/>
          <p:nvPr/>
        </p:nvSpPr>
        <p:spPr>
          <a:xfrm>
            <a:off x="391886" y="1940767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FA7B8-278D-62CC-B7B1-078DC869C57B}"/>
              </a:ext>
            </a:extLst>
          </p:cNvPr>
          <p:cNvSpPr txBox="1"/>
          <p:nvPr/>
        </p:nvSpPr>
        <p:spPr>
          <a:xfrm>
            <a:off x="1614195" y="858416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System.Int32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960873-4493-3789-5258-D7E172176D70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5400000">
            <a:off x="1671539" y="881156"/>
            <a:ext cx="365841" cy="1059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DB58B-241D-4CC4-4D71-F24BCB22BBB3}"/>
              </a:ext>
            </a:extLst>
          </p:cNvPr>
          <p:cNvSpPr/>
          <p:nvPr/>
        </p:nvSpPr>
        <p:spPr>
          <a:xfrm>
            <a:off x="4254759" y="755780"/>
            <a:ext cx="2724539" cy="1184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4ADAD-97CD-8231-DD80-62C0D97A5CDE}"/>
              </a:ext>
            </a:extLst>
          </p:cNvPr>
          <p:cNvSpPr txBox="1"/>
          <p:nvPr/>
        </p:nvSpPr>
        <p:spPr>
          <a:xfrm>
            <a:off x="4320073" y="2080727"/>
            <a:ext cx="240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to Store Data</a:t>
            </a:r>
          </a:p>
          <a:p>
            <a:pPr algn="ctr"/>
            <a:r>
              <a:rPr lang="en-IN" dirty="0"/>
              <a:t>int x which is 4 bytes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2 raised to 8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4BD4E61-0013-BF37-2778-456B1303B80D}"/>
              </a:ext>
            </a:extLst>
          </p:cNvPr>
          <p:cNvCxnSpPr>
            <a:stCxn id="4" idx="3"/>
            <a:endCxn id="11" idx="0"/>
          </p:cNvCxnSpPr>
          <p:nvPr/>
        </p:nvCxnSpPr>
        <p:spPr>
          <a:xfrm>
            <a:off x="2519265" y="389939"/>
            <a:ext cx="3097764" cy="365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9B430-3890-3294-E438-36DF674B0707}"/>
              </a:ext>
            </a:extLst>
          </p:cNvPr>
          <p:cNvSpPr/>
          <p:nvPr/>
        </p:nvSpPr>
        <p:spPr>
          <a:xfrm>
            <a:off x="42547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1A5C7-E63D-A56E-3A50-B2998EC4FE5D}"/>
              </a:ext>
            </a:extLst>
          </p:cNvPr>
          <p:cNvSpPr/>
          <p:nvPr/>
        </p:nvSpPr>
        <p:spPr>
          <a:xfrm>
            <a:off x="47119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15403A-C87D-463C-2EA6-67E92F75CB28}"/>
              </a:ext>
            </a:extLst>
          </p:cNvPr>
          <p:cNvSpPr/>
          <p:nvPr/>
        </p:nvSpPr>
        <p:spPr>
          <a:xfrm>
            <a:off x="51691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27457D-34F7-9585-540C-EDF92312A003}"/>
              </a:ext>
            </a:extLst>
          </p:cNvPr>
          <p:cNvSpPr/>
          <p:nvPr/>
        </p:nvSpPr>
        <p:spPr>
          <a:xfrm>
            <a:off x="56263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503EB6-E035-6FAB-CC42-E5FC6E8CB5B5}"/>
              </a:ext>
            </a:extLst>
          </p:cNvPr>
          <p:cNvSpPr/>
          <p:nvPr/>
        </p:nvSpPr>
        <p:spPr>
          <a:xfrm>
            <a:off x="4320073" y="1007706"/>
            <a:ext cx="1651519" cy="438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X:10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9E96B-E88D-32D7-A203-C0E764713D99}"/>
              </a:ext>
            </a:extLst>
          </p:cNvPr>
          <p:cNvSpPr txBox="1"/>
          <p:nvPr/>
        </p:nvSpPr>
        <p:spPr>
          <a:xfrm>
            <a:off x="279918" y="2612572"/>
            <a:ext cx="296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x contains values fromm0 to 255, then using integer for x is waste of memory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27E34B-D3D6-C63B-E3C2-CD2BDE205CB2}"/>
              </a:ext>
            </a:extLst>
          </p:cNvPr>
          <p:cNvSpPr txBox="1"/>
          <p:nvPr/>
        </p:nvSpPr>
        <p:spPr>
          <a:xfrm>
            <a:off x="167951" y="3946849"/>
            <a:ext cx="29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“ABC”;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CBA8E-EF59-D348-BC00-B65124C03A92}"/>
              </a:ext>
            </a:extLst>
          </p:cNvPr>
          <p:cNvSpPr txBox="1"/>
          <p:nvPr/>
        </p:nvSpPr>
        <p:spPr>
          <a:xfrm>
            <a:off x="450980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715D35-6AC7-0EC4-BAE3-09DE3D71046B}"/>
              </a:ext>
            </a:extLst>
          </p:cNvPr>
          <p:cNvSpPr/>
          <p:nvPr/>
        </p:nvSpPr>
        <p:spPr>
          <a:xfrm>
            <a:off x="450980" y="4771436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C6614-C014-D2FF-B905-5B066ECB592C}"/>
              </a:ext>
            </a:extLst>
          </p:cNvPr>
          <p:cNvSpPr txBox="1"/>
          <p:nvPr/>
        </p:nvSpPr>
        <p:spPr>
          <a:xfrm>
            <a:off x="3237722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1539A8-2830-B46D-E902-78AEB90B6BBB}"/>
              </a:ext>
            </a:extLst>
          </p:cNvPr>
          <p:cNvSpPr/>
          <p:nvPr/>
        </p:nvSpPr>
        <p:spPr>
          <a:xfrm>
            <a:off x="3237721" y="4771435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974FE3-EBC4-78BF-E877-A219478F36D2}"/>
              </a:ext>
            </a:extLst>
          </p:cNvPr>
          <p:cNvSpPr/>
          <p:nvPr/>
        </p:nvSpPr>
        <p:spPr>
          <a:xfrm>
            <a:off x="3237722" y="4917234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System.String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1AAB2A-F699-D523-85E0-9C2AA86A24F3}"/>
              </a:ext>
            </a:extLst>
          </p:cNvPr>
          <p:cNvSpPr/>
          <p:nvPr/>
        </p:nvSpPr>
        <p:spPr>
          <a:xfrm>
            <a:off x="3247053" y="546190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ABC…………….Z</a:t>
            </a:r>
            <a:endParaRPr lang="en-US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4B457AC-00AF-7601-B0E8-1AD09E7AFA8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1384041" y="4987987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C595E58-8A5C-ED75-541C-13A6A59EC8E1}"/>
              </a:ext>
            </a:extLst>
          </p:cNvPr>
          <p:cNvSpPr txBox="1"/>
          <p:nvPr/>
        </p:nvSpPr>
        <p:spPr>
          <a:xfrm>
            <a:off x="6270170" y="4491689"/>
            <a:ext cx="515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Managed Heap, a Data Structure used by .NET and hence by CLR to perform Memory Allocation</a:t>
            </a:r>
            <a:endParaRPr lang="en-US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EDA2A1D-3006-CD2D-D097-669FFF57F60E}"/>
              </a:ext>
            </a:extLst>
          </p:cNvPr>
          <p:cNvCxnSpPr>
            <a:cxnSpLocks/>
            <a:stCxn id="33" idx="2"/>
            <a:endCxn id="32" idx="3"/>
          </p:cNvCxnSpPr>
          <p:nvPr/>
        </p:nvCxnSpPr>
        <p:spPr>
          <a:xfrm rot="5400000">
            <a:off x="7173566" y="3581483"/>
            <a:ext cx="119982" cy="3233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04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1C8497B3-3AA0-3609-87FB-CECF91DB3D6A}"/>
              </a:ext>
            </a:extLst>
          </p:cNvPr>
          <p:cNvSpPr/>
          <p:nvPr/>
        </p:nvSpPr>
        <p:spPr>
          <a:xfrm>
            <a:off x="10552923" y="1231640"/>
            <a:ext cx="1558212" cy="12596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 1</a:t>
            </a:r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2C82ABA9-C49E-64E8-F0CB-E2A07A7710FD}"/>
              </a:ext>
            </a:extLst>
          </p:cNvPr>
          <p:cNvSpPr/>
          <p:nvPr/>
        </p:nvSpPr>
        <p:spPr>
          <a:xfrm>
            <a:off x="10552923" y="3139752"/>
            <a:ext cx="1558212" cy="12596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 2</a:t>
            </a:r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0E18BDA-6EA8-241A-26EC-4DE24320AE19}"/>
              </a:ext>
            </a:extLst>
          </p:cNvPr>
          <p:cNvSpPr/>
          <p:nvPr/>
        </p:nvSpPr>
        <p:spPr>
          <a:xfrm>
            <a:off x="10552923" y="4841034"/>
            <a:ext cx="1558212" cy="12596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 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A4B442-7697-86B6-734B-BA6A13548D75}"/>
              </a:ext>
            </a:extLst>
          </p:cNvPr>
          <p:cNvSpPr/>
          <p:nvPr/>
        </p:nvSpPr>
        <p:spPr>
          <a:xfrm>
            <a:off x="7632441" y="657808"/>
            <a:ext cx="2351315" cy="5442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A50CA-8528-01F9-793F-AC408D5977C7}"/>
              </a:ext>
            </a:extLst>
          </p:cNvPr>
          <p:cNvSpPr txBox="1"/>
          <p:nvPr/>
        </p:nvSpPr>
        <p:spPr>
          <a:xfrm>
            <a:off x="7697755" y="802433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4399D2-36B5-769D-713F-F89660BC7980}"/>
              </a:ext>
            </a:extLst>
          </p:cNvPr>
          <p:cNvSpPr/>
          <p:nvPr/>
        </p:nvSpPr>
        <p:spPr>
          <a:xfrm>
            <a:off x="7781731" y="1315616"/>
            <a:ext cx="2006081" cy="11756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 1 for DB 1</a:t>
            </a:r>
            <a:endParaRPr lang="en-US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572BD9-D042-FAA3-D622-0AED43BA217A}"/>
              </a:ext>
            </a:extLst>
          </p:cNvPr>
          <p:cNvSpPr/>
          <p:nvPr/>
        </p:nvSpPr>
        <p:spPr>
          <a:xfrm>
            <a:off x="9769151" y="1735494"/>
            <a:ext cx="783772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61EBB-A031-31BD-9096-F171257620DF}"/>
              </a:ext>
            </a:extLst>
          </p:cNvPr>
          <p:cNvSpPr/>
          <p:nvPr/>
        </p:nvSpPr>
        <p:spPr>
          <a:xfrm>
            <a:off x="7781731" y="3223728"/>
            <a:ext cx="2006081" cy="11756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 2 for DB 2</a:t>
            </a:r>
            <a:endParaRPr lang="en-US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753C20E5-4596-BE27-D231-8E9B3DC66CFD}"/>
              </a:ext>
            </a:extLst>
          </p:cNvPr>
          <p:cNvSpPr/>
          <p:nvPr/>
        </p:nvSpPr>
        <p:spPr>
          <a:xfrm>
            <a:off x="9769151" y="3674711"/>
            <a:ext cx="783772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6779B-E035-AD58-B6D8-30B042E46B71}"/>
              </a:ext>
            </a:extLst>
          </p:cNvPr>
          <p:cNvSpPr/>
          <p:nvPr/>
        </p:nvSpPr>
        <p:spPr>
          <a:xfrm>
            <a:off x="7781731" y="4796323"/>
            <a:ext cx="2006081" cy="11756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 3 for DB 3</a:t>
            </a:r>
            <a:endParaRPr lang="en-US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F580C194-E85B-50E8-7F56-A33F0769484A}"/>
              </a:ext>
            </a:extLst>
          </p:cNvPr>
          <p:cNvSpPr/>
          <p:nvPr/>
        </p:nvSpPr>
        <p:spPr>
          <a:xfrm>
            <a:off x="9769151" y="5247306"/>
            <a:ext cx="783772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4D324-C85B-841C-F379-FCA44B5AAA86}"/>
              </a:ext>
            </a:extLst>
          </p:cNvPr>
          <p:cNvSpPr/>
          <p:nvPr/>
        </p:nvSpPr>
        <p:spPr>
          <a:xfrm>
            <a:off x="4758611" y="1822383"/>
            <a:ext cx="2099389" cy="33905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Repository Layer That will Separate the DAL from the MAIN UI Application so that, the UI application can use any DAL Dynamically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C61F86A-02BF-FF99-5A13-EED09DDE2661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6858000" y="1903445"/>
            <a:ext cx="923731" cy="1614195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1832DD2-8104-2769-D31B-8B6E9353C53B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6858000" y="3517640"/>
            <a:ext cx="923731" cy="293917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CEC2076-D76A-6615-19CB-27088778884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6858000" y="3517640"/>
            <a:ext cx="923731" cy="1866512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7BBE0AE-DDEE-AA41-6770-75D170C41A91}"/>
              </a:ext>
            </a:extLst>
          </p:cNvPr>
          <p:cNvSpPr/>
          <p:nvPr/>
        </p:nvSpPr>
        <p:spPr>
          <a:xfrm>
            <a:off x="2833399" y="2024548"/>
            <a:ext cx="1464906" cy="2808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 Domain Layer</a:t>
            </a:r>
          </a:p>
          <a:p>
            <a:pPr algn="ctr"/>
            <a:r>
              <a:rPr lang="en-IN" dirty="0"/>
              <a:t>AKA</a:t>
            </a:r>
          </a:p>
          <a:p>
            <a:pPr algn="ctr"/>
            <a:r>
              <a:rPr lang="en-IN" dirty="0"/>
              <a:t>Business Layer</a:t>
            </a:r>
            <a:endParaRPr lang="en-US" dirty="0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5C1384EB-4AAD-713C-F8CA-A9C42A05A450}"/>
              </a:ext>
            </a:extLst>
          </p:cNvPr>
          <p:cNvSpPr/>
          <p:nvPr/>
        </p:nvSpPr>
        <p:spPr>
          <a:xfrm>
            <a:off x="4296748" y="3256385"/>
            <a:ext cx="438538" cy="30791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728F8A0-D96D-BE0D-8695-FA8F8FA6AF66}"/>
              </a:ext>
            </a:extLst>
          </p:cNvPr>
          <p:cNvSpPr/>
          <p:nvPr/>
        </p:nvSpPr>
        <p:spPr>
          <a:xfrm>
            <a:off x="363902" y="1773596"/>
            <a:ext cx="1059919" cy="14594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MVC UI</a:t>
            </a:r>
          </a:p>
          <a:p>
            <a:pPr algn="ctr"/>
            <a:r>
              <a:rPr lang="en-IN" b="1" dirty="0"/>
              <a:t>App</a:t>
            </a:r>
            <a:endParaRPr lang="en-US" b="1" dirty="0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55F8F9E1-38A4-D47F-3241-B56A34F8E8D4}"/>
              </a:ext>
            </a:extLst>
          </p:cNvPr>
          <p:cNvSpPr/>
          <p:nvPr/>
        </p:nvSpPr>
        <p:spPr>
          <a:xfrm>
            <a:off x="1423821" y="2367066"/>
            <a:ext cx="1450795" cy="30791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D49B61-EE81-B1B1-8E4A-641696D0EF44}"/>
              </a:ext>
            </a:extLst>
          </p:cNvPr>
          <p:cNvSpPr/>
          <p:nvPr/>
        </p:nvSpPr>
        <p:spPr>
          <a:xfrm>
            <a:off x="759678" y="3458748"/>
            <a:ext cx="1595536" cy="145946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REST APIs</a:t>
            </a:r>
            <a:endParaRPr lang="en-US" b="1" dirty="0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3E45273E-0657-A723-F216-B3D3E1B6EF8C}"/>
              </a:ext>
            </a:extLst>
          </p:cNvPr>
          <p:cNvSpPr/>
          <p:nvPr/>
        </p:nvSpPr>
        <p:spPr>
          <a:xfrm>
            <a:off x="2307005" y="3919836"/>
            <a:ext cx="581607" cy="30791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5235A40A-FE03-7993-02B4-96052B44C98B}"/>
              </a:ext>
            </a:extLst>
          </p:cNvPr>
          <p:cNvSpPr/>
          <p:nvPr/>
        </p:nvSpPr>
        <p:spPr>
          <a:xfrm>
            <a:off x="80865" y="5212897"/>
            <a:ext cx="1849014" cy="1459463"/>
          </a:xfrm>
          <a:prstGeom prst="cube">
            <a:avLst>
              <a:gd name="adj" fmla="val 1470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JavaScript Client App</a:t>
            </a:r>
          </a:p>
          <a:p>
            <a:pPr algn="ctr"/>
            <a:r>
              <a:rPr lang="en-IN" sz="1600" b="1" dirty="0"/>
              <a:t>e.g.</a:t>
            </a:r>
          </a:p>
          <a:p>
            <a:pPr algn="ctr"/>
            <a:r>
              <a:rPr lang="en-IN" sz="1600" b="1" dirty="0"/>
              <a:t>React, Angular, Vue</a:t>
            </a:r>
            <a:endParaRPr lang="en-US" sz="1600" b="1" dirty="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17781741-3683-2655-36A6-0E0B3D723F84}"/>
              </a:ext>
            </a:extLst>
          </p:cNvPr>
          <p:cNvSpPr/>
          <p:nvPr/>
        </p:nvSpPr>
        <p:spPr>
          <a:xfrm>
            <a:off x="233265" y="110021"/>
            <a:ext cx="961054" cy="86036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  <a:endParaRPr lang="en-US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535FB70-9112-774A-4C45-AB46A35884C2}"/>
              </a:ext>
            </a:extLst>
          </p:cNvPr>
          <p:cNvCxnSpPr>
            <a:cxnSpLocks/>
            <a:stCxn id="33" idx="3"/>
            <a:endCxn id="27" idx="1"/>
          </p:cNvCxnSpPr>
          <p:nvPr/>
        </p:nvCxnSpPr>
        <p:spPr>
          <a:xfrm rot="5400000">
            <a:off x="-281397" y="1615684"/>
            <a:ext cx="1532944" cy="242345"/>
          </a:xfrm>
          <a:prstGeom prst="bentConnector4">
            <a:avLst>
              <a:gd name="adj1" fmla="val 26198"/>
              <a:gd name="adj2" fmla="val 194328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8E4576E-31D9-4C43-13D5-0FB9269C3645}"/>
              </a:ext>
            </a:extLst>
          </p:cNvPr>
          <p:cNvCxnSpPr>
            <a:stCxn id="31" idx="0"/>
            <a:endCxn id="29" idx="1"/>
          </p:cNvCxnSpPr>
          <p:nvPr/>
        </p:nvCxnSpPr>
        <p:spPr>
          <a:xfrm rot="16200000" flipV="1">
            <a:off x="423967" y="4524192"/>
            <a:ext cx="1024417" cy="352994"/>
          </a:xfrm>
          <a:prstGeom prst="bentConnector4">
            <a:avLst>
              <a:gd name="adj1" fmla="val 14383"/>
              <a:gd name="adj2" fmla="val 27776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6CA1E70-BEE0-E643-DB36-CF19FF477A5A}"/>
              </a:ext>
            </a:extLst>
          </p:cNvPr>
          <p:cNvSpPr/>
          <p:nvPr/>
        </p:nvSpPr>
        <p:spPr>
          <a:xfrm>
            <a:off x="1929879" y="113124"/>
            <a:ext cx="7959013" cy="3425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Entities Layer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54D931F8-F2E1-F6B0-33DB-33B82136A43C}"/>
              </a:ext>
            </a:extLst>
          </p:cNvPr>
          <p:cNvSpPr/>
          <p:nvPr/>
        </p:nvSpPr>
        <p:spPr>
          <a:xfrm>
            <a:off x="3527874" y="455641"/>
            <a:ext cx="279016" cy="1568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BC3E428B-27E3-72A9-C550-46CEF95A0D49}"/>
              </a:ext>
            </a:extLst>
          </p:cNvPr>
          <p:cNvSpPr/>
          <p:nvPr/>
        </p:nvSpPr>
        <p:spPr>
          <a:xfrm>
            <a:off x="5794310" y="465555"/>
            <a:ext cx="224721" cy="13568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10A9D6BE-5191-1E9A-D72B-F750DC803827}"/>
              </a:ext>
            </a:extLst>
          </p:cNvPr>
          <p:cNvSpPr/>
          <p:nvPr/>
        </p:nvSpPr>
        <p:spPr>
          <a:xfrm>
            <a:off x="8584163" y="455641"/>
            <a:ext cx="279016" cy="202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9B92B9C-50C7-9478-1028-9CBECA032F1E}"/>
              </a:ext>
            </a:extLst>
          </p:cNvPr>
          <p:cNvCxnSpPr>
            <a:cxnSpLocks/>
            <a:stCxn id="43" idx="1"/>
            <a:endCxn id="27" idx="0"/>
          </p:cNvCxnSpPr>
          <p:nvPr/>
        </p:nvCxnSpPr>
        <p:spPr>
          <a:xfrm rot="10800000" flipV="1">
            <a:off x="893863" y="284382"/>
            <a:ext cx="1036017" cy="148921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48DE223-0B2A-3141-74AE-82CDC765C664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>
          <a:xfrm rot="5400000">
            <a:off x="2231863" y="-218775"/>
            <a:ext cx="3003106" cy="435194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6B85EB-C7E0-1623-817B-195412C06B8E}"/>
              </a:ext>
            </a:extLst>
          </p:cNvPr>
          <p:cNvSpPr txBox="1"/>
          <p:nvPr/>
        </p:nvSpPr>
        <p:spPr>
          <a:xfrm>
            <a:off x="2612571" y="6316824"/>
            <a:ext cx="737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Library Projects</a:t>
            </a:r>
            <a:endParaRPr lang="en-US" b="1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2DF0748-CA95-C9AA-F709-2945371F4AE0}"/>
              </a:ext>
            </a:extLst>
          </p:cNvPr>
          <p:cNvCxnSpPr>
            <a:stCxn id="67" idx="0"/>
            <a:endCxn id="25" idx="2"/>
          </p:cNvCxnSpPr>
          <p:nvPr/>
        </p:nvCxnSpPr>
        <p:spPr>
          <a:xfrm rot="16200000" flipV="1">
            <a:off x="4190322" y="4208982"/>
            <a:ext cx="1483373" cy="2732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B8763FB-F6D0-88F5-18C0-D70BD0F7257C}"/>
              </a:ext>
            </a:extLst>
          </p:cNvPr>
          <p:cNvCxnSpPr>
            <a:stCxn id="67" idx="0"/>
            <a:endCxn id="13" idx="2"/>
          </p:cNvCxnSpPr>
          <p:nvPr/>
        </p:nvCxnSpPr>
        <p:spPr>
          <a:xfrm rot="16200000" flipV="1">
            <a:off x="5501272" y="5519932"/>
            <a:ext cx="1103927" cy="489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6CFC91D-909C-8A8D-E18E-9A92B2707C2B}"/>
              </a:ext>
            </a:extLst>
          </p:cNvPr>
          <p:cNvCxnSpPr>
            <a:stCxn id="67" idx="0"/>
            <a:endCxn id="5" idx="2"/>
          </p:cNvCxnSpPr>
          <p:nvPr/>
        </p:nvCxnSpPr>
        <p:spPr>
          <a:xfrm rot="5400000" flipH="1" flipV="1">
            <a:off x="7445053" y="4953779"/>
            <a:ext cx="216157" cy="2509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4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258349-26C6-CEA5-BED0-9B573F247119}"/>
              </a:ext>
            </a:extLst>
          </p:cNvPr>
          <p:cNvSpPr txBox="1"/>
          <p:nvPr/>
        </p:nvSpPr>
        <p:spPr>
          <a:xfrm>
            <a:off x="261257" y="149290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1559-17C3-DD95-B370-3C45069BA36A}"/>
              </a:ext>
            </a:extLst>
          </p:cNvPr>
          <p:cNvSpPr txBox="1"/>
          <p:nvPr/>
        </p:nvSpPr>
        <p:spPr>
          <a:xfrm>
            <a:off x="111967" y="681135"/>
            <a:ext cx="404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i = 10;</a:t>
            </a:r>
          </a:p>
          <a:p>
            <a:endParaRPr lang="en-IN" dirty="0"/>
          </a:p>
          <a:p>
            <a:r>
              <a:rPr lang="en-IN" dirty="0"/>
              <a:t>Object o = i; // Storing value type into reference type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0AFA77-0579-329F-CDFF-52495A19EE91}"/>
              </a:ext>
            </a:extLst>
          </p:cNvPr>
          <p:cNvSpPr/>
          <p:nvPr/>
        </p:nvSpPr>
        <p:spPr>
          <a:xfrm>
            <a:off x="0" y="2221089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FA48-2BB7-4AC3-A043-47103D20E5EC}"/>
              </a:ext>
            </a:extLst>
          </p:cNvPr>
          <p:cNvSpPr txBox="1"/>
          <p:nvPr/>
        </p:nvSpPr>
        <p:spPr>
          <a:xfrm>
            <a:off x="283029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8C0D3-7B7E-643E-5F57-E095C1247EF1}"/>
              </a:ext>
            </a:extLst>
          </p:cNvPr>
          <p:cNvSpPr/>
          <p:nvPr/>
        </p:nvSpPr>
        <p:spPr>
          <a:xfrm>
            <a:off x="283029" y="2728032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3EEDA-80AF-A5B2-0669-498B3727332A}"/>
              </a:ext>
            </a:extLst>
          </p:cNvPr>
          <p:cNvSpPr txBox="1"/>
          <p:nvPr/>
        </p:nvSpPr>
        <p:spPr>
          <a:xfrm>
            <a:off x="3069771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A0111-F64B-AF71-EE12-E0D65F5F20CB}"/>
              </a:ext>
            </a:extLst>
          </p:cNvPr>
          <p:cNvSpPr/>
          <p:nvPr/>
        </p:nvSpPr>
        <p:spPr>
          <a:xfrm>
            <a:off x="3069770" y="2728031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CC144-77A9-E06F-C03E-498C8982D306}"/>
              </a:ext>
            </a:extLst>
          </p:cNvPr>
          <p:cNvSpPr/>
          <p:nvPr/>
        </p:nvSpPr>
        <p:spPr>
          <a:xfrm>
            <a:off x="3069771" y="287383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2F6D4-0B65-9948-EEB7-F7826B4EB93A}"/>
              </a:ext>
            </a:extLst>
          </p:cNvPr>
          <p:cNvSpPr/>
          <p:nvPr/>
        </p:nvSpPr>
        <p:spPr>
          <a:xfrm>
            <a:off x="3079102" y="3418496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30784C2-36E5-55D7-D317-1E7DA254B1D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216090" y="2944583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75BA0A-D4DD-04CF-59EE-AF58E824AFFD}"/>
              </a:ext>
            </a:extLst>
          </p:cNvPr>
          <p:cNvSpPr txBox="1"/>
          <p:nvPr/>
        </p:nvSpPr>
        <p:spPr>
          <a:xfrm>
            <a:off x="177279" y="4648360"/>
            <a:ext cx="3788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Un-Boxing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 j = (int)i;</a:t>
            </a:r>
          </a:p>
          <a:p>
            <a:r>
              <a:rPr lang="en-IN" dirty="0"/>
              <a:t>Search for Type Casted data type, and then Read data from the Heap and assign to Left-Hand-Side identifier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1BD7DD-05C2-0D7B-6C5E-DC4FB2AABF06}"/>
              </a:ext>
            </a:extLst>
          </p:cNvPr>
          <p:cNvCxnSpPr>
            <a:endCxn id="9" idx="3"/>
          </p:cNvCxnSpPr>
          <p:nvPr/>
        </p:nvCxnSpPr>
        <p:spPr>
          <a:xfrm flipV="1">
            <a:off x="1352939" y="3074725"/>
            <a:ext cx="3648268" cy="2579626"/>
          </a:xfrm>
          <a:prstGeom prst="bentConnector3">
            <a:avLst>
              <a:gd name="adj1" fmla="val 106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1CDD4BD-8495-3B65-205C-232B68B8598C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 rot="5400000">
            <a:off x="1189181" y="2808384"/>
            <a:ext cx="1843738" cy="3867541"/>
          </a:xfrm>
          <a:prstGeom prst="bentConnector4">
            <a:avLst>
              <a:gd name="adj1" fmla="val 22456"/>
              <a:gd name="adj2" fmla="val 105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8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DDC25A-25F9-E4A7-F0E0-A17A1C08AB93}"/>
              </a:ext>
            </a:extLst>
          </p:cNvPr>
          <p:cNvSpPr/>
          <p:nvPr/>
        </p:nvSpPr>
        <p:spPr>
          <a:xfrm>
            <a:off x="4226767" y="457199"/>
            <a:ext cx="2537927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2C868-42C1-730F-2A62-72C6665FBCAA}"/>
              </a:ext>
            </a:extLst>
          </p:cNvPr>
          <p:cNvSpPr/>
          <p:nvPr/>
        </p:nvSpPr>
        <p:spPr>
          <a:xfrm>
            <a:off x="4226767" y="3735354"/>
            <a:ext cx="2537927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Derive  Class</a:t>
            </a:r>
            <a:endParaRPr lang="en-US" b="1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86BC94BB-E089-6FBA-32BC-4235BEAA3C34}"/>
              </a:ext>
            </a:extLst>
          </p:cNvPr>
          <p:cNvSpPr/>
          <p:nvPr/>
        </p:nvSpPr>
        <p:spPr>
          <a:xfrm>
            <a:off x="5299788" y="1884783"/>
            <a:ext cx="494522" cy="1856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FDF8-E4FE-2AD4-6F29-CE9DEDA9F5DE}"/>
              </a:ext>
            </a:extLst>
          </p:cNvPr>
          <p:cNvSpPr txBox="1"/>
          <p:nvPr/>
        </p:nvSpPr>
        <p:spPr>
          <a:xfrm>
            <a:off x="7996335" y="1222310"/>
            <a:ext cx="34336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Simple</a:t>
            </a:r>
          </a:p>
          <a:p>
            <a:r>
              <a:rPr lang="en-IN" sz="4400" dirty="0"/>
              <a:t>Inheritance</a:t>
            </a:r>
          </a:p>
          <a:p>
            <a:endParaRPr lang="en-IN" sz="4400" dirty="0"/>
          </a:p>
          <a:p>
            <a:r>
              <a:rPr lang="en-IN" sz="4400" dirty="0"/>
              <a:t>One-Base-One-Derive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0109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F6517C6-DFDA-CDEE-1920-CD6A28347535}"/>
              </a:ext>
            </a:extLst>
          </p:cNvPr>
          <p:cNvSpPr/>
          <p:nvPr/>
        </p:nvSpPr>
        <p:spPr>
          <a:xfrm>
            <a:off x="2761860" y="4282750"/>
            <a:ext cx="2416629" cy="1950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  <a:p>
            <a:pPr algn="ctr"/>
            <a:r>
              <a:rPr lang="en-IN" dirty="0"/>
              <a:t>Management</a:t>
            </a:r>
          </a:p>
          <a:p>
            <a:pPr algn="ctr"/>
            <a:r>
              <a:rPr lang="en-IN" dirty="0"/>
              <a:t>System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0D5156-CD31-15D2-C8B5-7E8BD75DF0E2}"/>
              </a:ext>
            </a:extLst>
          </p:cNvPr>
          <p:cNvSpPr/>
          <p:nvPr/>
        </p:nvSpPr>
        <p:spPr>
          <a:xfrm>
            <a:off x="494522" y="1791478"/>
            <a:ext cx="1632857" cy="142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Staff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9F8F107-766C-77C3-ED38-340399E110BB}"/>
              </a:ext>
            </a:extLst>
          </p:cNvPr>
          <p:cNvCxnSpPr>
            <a:stCxn id="3" idx="6"/>
            <a:endCxn id="2" idx="2"/>
          </p:cNvCxnSpPr>
          <p:nvPr/>
        </p:nvCxnSpPr>
        <p:spPr>
          <a:xfrm>
            <a:off x="2127379" y="2505270"/>
            <a:ext cx="634481" cy="2752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7A30EB3-74B5-706E-8E34-0B95248755F8}"/>
              </a:ext>
            </a:extLst>
          </p:cNvPr>
          <p:cNvSpPr/>
          <p:nvPr/>
        </p:nvSpPr>
        <p:spPr>
          <a:xfrm>
            <a:off x="130629" y="177282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5026C3-A41D-05C6-1B18-FCB899F0B458}"/>
              </a:ext>
            </a:extLst>
          </p:cNvPr>
          <p:cNvSpPr/>
          <p:nvPr/>
        </p:nvSpPr>
        <p:spPr>
          <a:xfrm>
            <a:off x="2127379" y="177282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Nurse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9914D6-5CF8-F013-9907-3B4FF873ADA7}"/>
              </a:ext>
            </a:extLst>
          </p:cNvPr>
          <p:cNvCxnSpPr>
            <a:stCxn id="3" idx="2"/>
            <a:endCxn id="7" idx="4"/>
          </p:cNvCxnSpPr>
          <p:nvPr/>
        </p:nvCxnSpPr>
        <p:spPr>
          <a:xfrm rot="10800000" flipH="1">
            <a:off x="494521" y="1212980"/>
            <a:ext cx="270589" cy="1292290"/>
          </a:xfrm>
          <a:prstGeom prst="bentConnector4">
            <a:avLst>
              <a:gd name="adj1" fmla="val -84482"/>
              <a:gd name="adj2" fmla="val 77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F4D351-FA0A-8060-5D23-A3ED9B5B10B9}"/>
              </a:ext>
            </a:extLst>
          </p:cNvPr>
          <p:cNvCxnSpPr>
            <a:stCxn id="3" idx="6"/>
          </p:cNvCxnSpPr>
          <p:nvPr/>
        </p:nvCxnSpPr>
        <p:spPr>
          <a:xfrm flipV="1">
            <a:off x="2127379" y="1212980"/>
            <a:ext cx="727787" cy="1292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A438752-FF69-14AE-46E5-198DBB47BCD9}"/>
              </a:ext>
            </a:extLst>
          </p:cNvPr>
          <p:cNvSpPr/>
          <p:nvPr/>
        </p:nvSpPr>
        <p:spPr>
          <a:xfrm>
            <a:off x="9280850" y="124407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1FD56E-47E4-082A-45F5-5215A9B342F3}"/>
              </a:ext>
            </a:extLst>
          </p:cNvPr>
          <p:cNvSpPr/>
          <p:nvPr/>
        </p:nvSpPr>
        <p:spPr>
          <a:xfrm>
            <a:off x="7623109" y="1604865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</a:t>
            </a:r>
          </a:p>
          <a:p>
            <a:pPr algn="ctr"/>
            <a:r>
              <a:rPr lang="en-IN" dirty="0"/>
              <a:t>Physician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26BE3F-AEF7-10B9-AAB9-7D3BAE9F040F}"/>
              </a:ext>
            </a:extLst>
          </p:cNvPr>
          <p:cNvSpPr/>
          <p:nvPr/>
        </p:nvSpPr>
        <p:spPr>
          <a:xfrm>
            <a:off x="10198358" y="1604866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Cancer Specialist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C2E8D9-056D-AAE0-E6BE-5CD519EDD6AB}"/>
              </a:ext>
            </a:extLst>
          </p:cNvPr>
          <p:cNvSpPr/>
          <p:nvPr/>
        </p:nvSpPr>
        <p:spPr>
          <a:xfrm>
            <a:off x="7623109" y="3463991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Heart Specialist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F9C20F-5719-FA2A-0D85-B2E03EF35BCE}"/>
              </a:ext>
            </a:extLst>
          </p:cNvPr>
          <p:cNvSpPr/>
          <p:nvPr/>
        </p:nvSpPr>
        <p:spPr>
          <a:xfrm>
            <a:off x="10195248" y="3463991"/>
            <a:ext cx="1996752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Orthopaedic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320C08-B003-3B31-E2FB-70F06B1164B7}"/>
              </a:ext>
            </a:extLst>
          </p:cNvPr>
          <p:cNvCxnSpPr>
            <a:stCxn id="15" idx="0"/>
            <a:endCxn id="14" idx="4"/>
          </p:cNvCxnSpPr>
          <p:nvPr/>
        </p:nvCxnSpPr>
        <p:spPr>
          <a:xfrm rot="5400000" flipH="1" flipV="1">
            <a:off x="9013371" y="702905"/>
            <a:ext cx="444760" cy="1359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658E596-C4BB-467D-089F-B6E43DED5F2A}"/>
              </a:ext>
            </a:extLst>
          </p:cNvPr>
          <p:cNvCxnSpPr>
            <a:stCxn id="16" idx="0"/>
            <a:endCxn id="14" idx="4"/>
          </p:cNvCxnSpPr>
          <p:nvPr/>
        </p:nvCxnSpPr>
        <p:spPr>
          <a:xfrm rot="16200000" flipV="1">
            <a:off x="10300996" y="774442"/>
            <a:ext cx="444761" cy="121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45D571E-8EC5-DFD3-78F7-7DB4CF31767C}"/>
              </a:ext>
            </a:extLst>
          </p:cNvPr>
          <p:cNvCxnSpPr>
            <a:stCxn id="17" idx="6"/>
            <a:endCxn id="14" idx="4"/>
          </p:cNvCxnSpPr>
          <p:nvPr/>
        </p:nvCxnSpPr>
        <p:spPr>
          <a:xfrm flipV="1">
            <a:off x="9489232" y="1160105"/>
            <a:ext cx="426100" cy="2950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40C23D-2D1C-5BE5-B991-BB4EAD915FCB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>
            <a:off x="9912222" y="1247980"/>
            <a:ext cx="283026" cy="2862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3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DE2995-2E2F-178A-48A6-9E0ECBF6B5E4}"/>
              </a:ext>
            </a:extLst>
          </p:cNvPr>
          <p:cNvSpPr/>
          <p:nvPr/>
        </p:nvSpPr>
        <p:spPr>
          <a:xfrm>
            <a:off x="1704392" y="289249"/>
            <a:ext cx="9249748" cy="53744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C0E85-E188-8839-CE08-5C86DD79BE36}"/>
              </a:ext>
            </a:extLst>
          </p:cNvPr>
          <p:cNvSpPr txBox="1"/>
          <p:nvPr/>
        </p:nvSpPr>
        <p:spPr>
          <a:xfrm>
            <a:off x="2911151" y="-37806"/>
            <a:ext cx="736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F2253-5A48-C365-5E59-A403D7407AE7}"/>
              </a:ext>
            </a:extLst>
          </p:cNvPr>
          <p:cNvSpPr/>
          <p:nvPr/>
        </p:nvSpPr>
        <p:spPr>
          <a:xfrm>
            <a:off x="8770776" y="1194318"/>
            <a:ext cx="1716832" cy="426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</a:t>
            </a:r>
          </a:p>
          <a:p>
            <a:pPr algn="ctr"/>
            <a:r>
              <a:rPr lang="en-US" b="1" dirty="0"/>
              <a:t>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99E6B-B4C5-99C8-2D8D-AB6C5D60CC25}"/>
              </a:ext>
            </a:extLst>
          </p:cNvPr>
          <p:cNvSpPr/>
          <p:nvPr/>
        </p:nvSpPr>
        <p:spPr>
          <a:xfrm>
            <a:off x="6366588" y="1194318"/>
            <a:ext cx="1716832" cy="42640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E1A5B-2412-BCB3-5359-028C4138D665}"/>
              </a:ext>
            </a:extLst>
          </p:cNvPr>
          <p:cNvSpPr/>
          <p:nvPr/>
        </p:nvSpPr>
        <p:spPr>
          <a:xfrm>
            <a:off x="3962400" y="1194318"/>
            <a:ext cx="1716832" cy="42640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 for Handling Requests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E9C88-97A3-D233-7069-E9DB95926432}"/>
              </a:ext>
            </a:extLst>
          </p:cNvPr>
          <p:cNvSpPr/>
          <p:nvPr/>
        </p:nvSpPr>
        <p:spPr>
          <a:xfrm>
            <a:off x="1901890" y="1155049"/>
            <a:ext cx="1716832" cy="16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Presentation</a:t>
            </a:r>
          </a:p>
          <a:p>
            <a:pPr algn="ctr"/>
            <a:r>
              <a:rPr lang="en-US" b="1" dirty="0"/>
              <a:t>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5F2F5-ACE5-8722-3055-13E96B4458BB}"/>
              </a:ext>
            </a:extLst>
          </p:cNvPr>
          <p:cNvSpPr/>
          <p:nvPr/>
        </p:nvSpPr>
        <p:spPr>
          <a:xfrm>
            <a:off x="1901890" y="3429000"/>
            <a:ext cx="1716832" cy="16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 Layer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8C50108-AF6E-1D76-599F-E5E6C0C6A019}"/>
              </a:ext>
            </a:extLst>
          </p:cNvPr>
          <p:cNvSpPr/>
          <p:nvPr/>
        </p:nvSpPr>
        <p:spPr>
          <a:xfrm>
            <a:off x="3421225" y="1856792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DF2401DE-4CCE-95F8-0496-532D1619186B}"/>
              </a:ext>
            </a:extLst>
          </p:cNvPr>
          <p:cNvSpPr/>
          <p:nvPr/>
        </p:nvSpPr>
        <p:spPr>
          <a:xfrm>
            <a:off x="3364464" y="4110145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1CC71D6B-71BA-7453-5BE3-00BCAC56EB9E}"/>
              </a:ext>
            </a:extLst>
          </p:cNvPr>
          <p:cNvSpPr/>
          <p:nvPr/>
        </p:nvSpPr>
        <p:spPr>
          <a:xfrm>
            <a:off x="5622472" y="1960983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7D31D7B-CD41-D524-FF10-CBCC760C5E68}"/>
              </a:ext>
            </a:extLst>
          </p:cNvPr>
          <p:cNvSpPr/>
          <p:nvPr/>
        </p:nvSpPr>
        <p:spPr>
          <a:xfrm>
            <a:off x="5565711" y="4214336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B816CD1D-BC19-02E8-96FB-C508BC5E76C1}"/>
              </a:ext>
            </a:extLst>
          </p:cNvPr>
          <p:cNvSpPr/>
          <p:nvPr/>
        </p:nvSpPr>
        <p:spPr>
          <a:xfrm>
            <a:off x="7975342" y="1960983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FE0DC8B-5007-6DD1-8321-0089D23F8197}"/>
              </a:ext>
            </a:extLst>
          </p:cNvPr>
          <p:cNvSpPr/>
          <p:nvPr/>
        </p:nvSpPr>
        <p:spPr>
          <a:xfrm>
            <a:off x="7918581" y="4214336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A1DF3-B198-2792-D716-0786C1C3285A}"/>
              </a:ext>
            </a:extLst>
          </p:cNvPr>
          <p:cNvSpPr txBox="1"/>
          <p:nvPr/>
        </p:nvSpPr>
        <p:spPr>
          <a:xfrm>
            <a:off x="180392" y="5694805"/>
            <a:ext cx="11831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What classes or logical blocks will be scoped limited to the declaring layer withing the namespace or within the declaring class only?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Private: Only in declaring layer, </a:t>
            </a:r>
            <a:r>
              <a:rPr lang="en-US" sz="1600" b="1" dirty="0"/>
              <a:t>Internal: </a:t>
            </a:r>
            <a:r>
              <a:rPr lang="en-US" sz="1600" dirty="0"/>
              <a:t>Only classes in declaring namespace</a:t>
            </a:r>
            <a:endParaRPr lang="en-US" sz="1600" b="1" dirty="0"/>
          </a:p>
          <a:p>
            <a:r>
              <a:rPr lang="en-US" sz="1600" dirty="0"/>
              <a:t>2. What classes will be exposed everywhere?, </a:t>
            </a:r>
            <a:r>
              <a:rPr lang="en-US" sz="1600" b="1" dirty="0"/>
              <a:t>Public</a:t>
            </a:r>
          </a:p>
          <a:p>
            <a:r>
              <a:rPr lang="en-US" sz="1600" dirty="0"/>
              <a:t>3. What classes will be exposed out of the declaring layer by only in specific consumer classes? </a:t>
            </a:r>
            <a:r>
              <a:rPr lang="en-US" sz="1600" b="1" dirty="0"/>
              <a:t>Protected internal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04C3AC-626B-50BB-6497-0F6FC1A7D5BA}"/>
              </a:ext>
            </a:extLst>
          </p:cNvPr>
          <p:cNvSpPr/>
          <p:nvPr/>
        </p:nvSpPr>
        <p:spPr>
          <a:xfrm>
            <a:off x="1913553" y="534686"/>
            <a:ext cx="8688355" cy="41305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Classes AKA Data Transfer Objects (DTO) AKA Plain Old CLR Objects (POCO)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7E1C4E5-F25D-2C05-3424-1A8DBD61181F}"/>
              </a:ext>
            </a:extLst>
          </p:cNvPr>
          <p:cNvSpPr/>
          <p:nvPr/>
        </p:nvSpPr>
        <p:spPr>
          <a:xfrm>
            <a:off x="2765748" y="877861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B72B0B6-0063-EA39-85FD-3F00778B70D5}"/>
              </a:ext>
            </a:extLst>
          </p:cNvPr>
          <p:cNvSpPr/>
          <p:nvPr/>
        </p:nvSpPr>
        <p:spPr>
          <a:xfrm>
            <a:off x="4688631" y="827706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3ABD85C-73F3-5132-A82A-630592C39054}"/>
              </a:ext>
            </a:extLst>
          </p:cNvPr>
          <p:cNvSpPr/>
          <p:nvPr/>
        </p:nvSpPr>
        <p:spPr>
          <a:xfrm>
            <a:off x="7047336" y="890423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80C9C6B-4E91-4287-B2C2-AC322FC48437}"/>
              </a:ext>
            </a:extLst>
          </p:cNvPr>
          <p:cNvSpPr/>
          <p:nvPr/>
        </p:nvSpPr>
        <p:spPr>
          <a:xfrm>
            <a:off x="9426252" y="890423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8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75913-9BC2-6DEB-7742-46DA79AAC94E}"/>
              </a:ext>
            </a:extLst>
          </p:cNvPr>
          <p:cNvSpPr/>
          <p:nvPr/>
        </p:nvSpPr>
        <p:spPr>
          <a:xfrm>
            <a:off x="7436498" y="877078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F2137-0D0F-19B2-5CFE-2D6325AA8990}"/>
              </a:ext>
            </a:extLst>
          </p:cNvPr>
          <p:cNvSpPr/>
          <p:nvPr/>
        </p:nvSpPr>
        <p:spPr>
          <a:xfrm>
            <a:off x="7455160" y="1362269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ADE43-B4B9-D7A0-8244-06B696E9CBB0}"/>
              </a:ext>
            </a:extLst>
          </p:cNvPr>
          <p:cNvSpPr txBox="1"/>
          <p:nvPr/>
        </p:nvSpPr>
        <p:spPr>
          <a:xfrm>
            <a:off x="7595118" y="961053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DoctorLogic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32E88-4CE4-BCE7-F41E-4AFF8D6E6883}"/>
              </a:ext>
            </a:extLst>
          </p:cNvPr>
          <p:cNvSpPr txBox="1"/>
          <p:nvPr/>
        </p:nvSpPr>
        <p:spPr>
          <a:xfrm>
            <a:off x="7455160" y="1614196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32750-B4A7-64D6-6AFA-71BF033F39B7}"/>
              </a:ext>
            </a:extLst>
          </p:cNvPr>
          <p:cNvSpPr/>
          <p:nvPr/>
        </p:nvSpPr>
        <p:spPr>
          <a:xfrm>
            <a:off x="7448940" y="267399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487D2-C1D2-F893-CDFC-F810AF8571A8}"/>
              </a:ext>
            </a:extLst>
          </p:cNvPr>
          <p:cNvSpPr/>
          <p:nvPr/>
        </p:nvSpPr>
        <p:spPr>
          <a:xfrm>
            <a:off x="7467602" y="315918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79891-4ED9-FB9A-8C74-CBCDFB5D452A}"/>
              </a:ext>
            </a:extLst>
          </p:cNvPr>
          <p:cNvSpPr txBox="1"/>
          <p:nvPr/>
        </p:nvSpPr>
        <p:spPr>
          <a:xfrm>
            <a:off x="7607560" y="275796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NurseLogic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AAB68-E4FF-6C71-A737-084B429E4865}"/>
              </a:ext>
            </a:extLst>
          </p:cNvPr>
          <p:cNvSpPr txBox="1"/>
          <p:nvPr/>
        </p:nvSpPr>
        <p:spPr>
          <a:xfrm>
            <a:off x="7467602" y="341111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D31D9-18A5-9F4E-1829-D9C812064A40}"/>
              </a:ext>
            </a:extLst>
          </p:cNvPr>
          <p:cNvSpPr/>
          <p:nvPr/>
        </p:nvSpPr>
        <p:spPr>
          <a:xfrm>
            <a:off x="7427168" y="438693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BD3E54-8C07-580C-2539-814100A0800E}"/>
              </a:ext>
            </a:extLst>
          </p:cNvPr>
          <p:cNvSpPr/>
          <p:nvPr/>
        </p:nvSpPr>
        <p:spPr>
          <a:xfrm>
            <a:off x="7445830" y="487212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84564-112C-116B-8BCE-4BD154DA3DCA}"/>
              </a:ext>
            </a:extLst>
          </p:cNvPr>
          <p:cNvSpPr txBox="1"/>
          <p:nvPr/>
        </p:nvSpPr>
        <p:spPr>
          <a:xfrm>
            <a:off x="7585788" y="447090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WardboyLogic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12BA4-68C6-9004-DFE9-0B0C2886E0D3}"/>
              </a:ext>
            </a:extLst>
          </p:cNvPr>
          <p:cNvSpPr txBox="1"/>
          <p:nvPr/>
        </p:nvSpPr>
        <p:spPr>
          <a:xfrm>
            <a:off x="7445830" y="512405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BCCF6-EFC5-FA9E-70F5-B0F48AFFD276}"/>
              </a:ext>
            </a:extLst>
          </p:cNvPr>
          <p:cNvSpPr/>
          <p:nvPr/>
        </p:nvSpPr>
        <p:spPr>
          <a:xfrm>
            <a:off x="3707363" y="8941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62D49A-F677-837E-3257-0F69F0B3BF1F}"/>
              </a:ext>
            </a:extLst>
          </p:cNvPr>
          <p:cNvSpPr/>
          <p:nvPr/>
        </p:nvSpPr>
        <p:spPr>
          <a:xfrm>
            <a:off x="3726025" y="57460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CA1389-52A7-1EF8-DB23-5C7C77FB4985}"/>
              </a:ext>
            </a:extLst>
          </p:cNvPr>
          <p:cNvSpPr txBox="1"/>
          <p:nvPr/>
        </p:nvSpPr>
        <p:spPr>
          <a:xfrm>
            <a:off x="3865983" y="17338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StaffLogic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9184A6-6410-B932-C3E6-2F06D21DD233}"/>
              </a:ext>
            </a:extLst>
          </p:cNvPr>
          <p:cNvSpPr txBox="1"/>
          <p:nvPr/>
        </p:nvSpPr>
        <p:spPr>
          <a:xfrm>
            <a:off x="3726025" y="82653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62C84FE-52DB-7E59-25A0-ACC83B22BCBC}"/>
              </a:ext>
            </a:extLst>
          </p:cNvPr>
          <p:cNvCxnSpPr>
            <a:stCxn id="2" idx="1"/>
            <a:endCxn id="17" idx="3"/>
          </p:cNvCxnSpPr>
          <p:nvPr/>
        </p:nvCxnSpPr>
        <p:spPr>
          <a:xfrm rot="10800000">
            <a:off x="6833120" y="667912"/>
            <a:ext cx="603379" cy="843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D135A0A-076A-092D-3088-F468D97AEB68}"/>
              </a:ext>
            </a:extLst>
          </p:cNvPr>
          <p:cNvCxnSpPr>
            <a:stCxn id="8" idx="1"/>
            <a:endCxn id="17" idx="3"/>
          </p:cNvCxnSpPr>
          <p:nvPr/>
        </p:nvCxnSpPr>
        <p:spPr>
          <a:xfrm rot="10800000">
            <a:off x="6833120" y="667911"/>
            <a:ext cx="634483" cy="2584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819A211-3779-85B2-E8E0-37A6E01FF6E1}"/>
              </a:ext>
            </a:extLst>
          </p:cNvPr>
          <p:cNvCxnSpPr>
            <a:stCxn id="12" idx="1"/>
            <a:endCxn id="16" idx="3"/>
          </p:cNvCxnSpPr>
          <p:nvPr/>
        </p:nvCxnSpPr>
        <p:spPr>
          <a:xfrm rot="10800000">
            <a:off x="6833120" y="667911"/>
            <a:ext cx="612711" cy="4297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D105F76-C481-BC28-66C6-8E93B2A56BF2}"/>
              </a:ext>
            </a:extLst>
          </p:cNvPr>
          <p:cNvSpPr/>
          <p:nvPr/>
        </p:nvSpPr>
        <p:spPr>
          <a:xfrm>
            <a:off x="541176" y="2142148"/>
            <a:ext cx="3620277" cy="16382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8B714D-6FE4-D163-4882-D33D411920E4}"/>
              </a:ext>
            </a:extLst>
          </p:cNvPr>
          <p:cNvSpPr/>
          <p:nvPr/>
        </p:nvSpPr>
        <p:spPr>
          <a:xfrm>
            <a:off x="559837" y="2793811"/>
            <a:ext cx="3601616" cy="10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33B804-F6E2-AF5F-0BF2-DE1FE89602F5}"/>
              </a:ext>
            </a:extLst>
          </p:cNvPr>
          <p:cNvSpPr txBox="1"/>
          <p:nvPr/>
        </p:nvSpPr>
        <p:spPr>
          <a:xfrm>
            <a:off x="1091681" y="2267339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0E6365-6D0A-47BD-02D3-A4777965F47B}"/>
              </a:ext>
            </a:extLst>
          </p:cNvPr>
          <p:cNvSpPr txBox="1"/>
          <p:nvPr/>
        </p:nvSpPr>
        <p:spPr>
          <a:xfrm>
            <a:off x="541175" y="2901820"/>
            <a:ext cx="354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GetTDS</a:t>
            </a:r>
            <a:r>
              <a:rPr lang="en-US" dirty="0"/>
              <a:t>(</a:t>
            </a:r>
            <a:r>
              <a:rPr lang="en-US" dirty="0" err="1"/>
              <a:t>StaffLogic</a:t>
            </a:r>
            <a:r>
              <a:rPr lang="en-US" dirty="0"/>
              <a:t> logic)</a:t>
            </a:r>
          </a:p>
          <a:p>
            <a:r>
              <a:rPr lang="en-US" dirty="0"/>
              <a:t>+ </a:t>
            </a:r>
            <a:r>
              <a:rPr lang="en-US" dirty="0" err="1"/>
              <a:t>GetNetIncome</a:t>
            </a:r>
            <a:r>
              <a:rPr lang="en-US" dirty="0"/>
              <a:t>(</a:t>
            </a:r>
            <a:r>
              <a:rPr lang="en-US" dirty="0" err="1"/>
              <a:t>StaffLogic</a:t>
            </a:r>
            <a:r>
              <a:rPr lang="en-US" dirty="0"/>
              <a:t> logic)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6E08ACC-CC9C-4436-E873-DF2FE55D5564}"/>
              </a:ext>
            </a:extLst>
          </p:cNvPr>
          <p:cNvCxnSpPr>
            <a:stCxn id="17" idx="1"/>
            <a:endCxn id="26" idx="0"/>
          </p:cNvCxnSpPr>
          <p:nvPr/>
        </p:nvCxnSpPr>
        <p:spPr>
          <a:xfrm rot="10800000" flipV="1">
            <a:off x="2351315" y="667910"/>
            <a:ext cx="1374710" cy="1474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B053EB1-7C22-17D6-A8BD-AB2131B4EA77}"/>
              </a:ext>
            </a:extLst>
          </p:cNvPr>
          <p:cNvSpPr txBox="1"/>
          <p:nvPr/>
        </p:nvSpPr>
        <p:spPr>
          <a:xfrm>
            <a:off x="1091681" y="1358376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err="1"/>
              <a:t>StaffLogic</a:t>
            </a:r>
            <a:r>
              <a:rPr lang="en-US" dirty="0"/>
              <a:t> Class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A73B14-F671-6FEC-A03A-BEF7C9229D1A}"/>
              </a:ext>
            </a:extLst>
          </p:cNvPr>
          <p:cNvSpPr txBox="1"/>
          <p:nvPr/>
        </p:nvSpPr>
        <p:spPr>
          <a:xfrm>
            <a:off x="7436498" y="266695"/>
            <a:ext cx="370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‘Is-</a:t>
            </a:r>
            <a:r>
              <a:rPr lang="en-US" b="1" dirty="0" err="1"/>
              <a:t>a’</a:t>
            </a:r>
            <a:r>
              <a:rPr lang="en-US" b="1" dirty="0"/>
              <a:t> </a:t>
            </a:r>
            <a:r>
              <a:rPr lang="en-US" dirty="0"/>
              <a:t>Relationship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A163C9-BF74-2354-C2EE-66053F74C49E}"/>
              </a:ext>
            </a:extLst>
          </p:cNvPr>
          <p:cNvSpPr/>
          <p:nvPr/>
        </p:nvSpPr>
        <p:spPr>
          <a:xfrm>
            <a:off x="690465" y="5325430"/>
            <a:ext cx="3601616" cy="940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Client App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1B499DD8-8B2A-28C9-441A-6257E0C8B762}"/>
              </a:ext>
            </a:extLst>
          </p:cNvPr>
          <p:cNvSpPr/>
          <p:nvPr/>
        </p:nvSpPr>
        <p:spPr>
          <a:xfrm>
            <a:off x="1987420" y="3780443"/>
            <a:ext cx="612712" cy="150068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E31BF7-0204-684D-261C-CB0B39BB96C1}"/>
              </a:ext>
            </a:extLst>
          </p:cNvPr>
          <p:cNvSpPr txBox="1"/>
          <p:nvPr/>
        </p:nvSpPr>
        <p:spPr>
          <a:xfrm>
            <a:off x="559837" y="4307823"/>
            <a:ext cx="362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Access Accounts Class To Calculate TDS and </a:t>
            </a:r>
            <a:r>
              <a:rPr lang="en-US" b="1" dirty="0" err="1"/>
              <a:t>NetIncome</a:t>
            </a:r>
            <a:endParaRPr lang="en-US" b="1" dirty="0"/>
          </a:p>
          <a:p>
            <a:pPr algn="ctr"/>
            <a:r>
              <a:rPr lang="en-US" b="1" dirty="0"/>
              <a:t>By Passing The </a:t>
            </a:r>
            <a:r>
              <a:rPr lang="en-US" b="1" dirty="0" err="1"/>
              <a:t>typeof</a:t>
            </a:r>
            <a:r>
              <a:rPr lang="en-US" b="1" dirty="0"/>
              <a:t> </a:t>
            </a:r>
            <a:r>
              <a:rPr lang="en-US" b="1" dirty="0" err="1"/>
              <a:t>StaffLogic</a:t>
            </a:r>
            <a:r>
              <a:rPr lang="en-US" b="1" dirty="0"/>
              <a:t> Instance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F01D76-28F0-58BC-5E25-1D704B405B2C}"/>
              </a:ext>
            </a:extLst>
          </p:cNvPr>
          <p:cNvSpPr txBox="1"/>
          <p:nvPr/>
        </p:nvSpPr>
        <p:spPr>
          <a:xfrm>
            <a:off x="5057189" y="2524649"/>
            <a:ext cx="16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</a:t>
            </a:r>
          </a:p>
          <a:p>
            <a:r>
              <a:rPr lang="en-US" dirty="0"/>
              <a:t>Polymorphism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91D2C8B-2BC7-04DD-3CC5-BBC79F8C1DFE}"/>
              </a:ext>
            </a:extLst>
          </p:cNvPr>
          <p:cNvCxnSpPr>
            <a:stCxn id="39" idx="1"/>
            <a:endCxn id="29" idx="3"/>
          </p:cNvCxnSpPr>
          <p:nvPr/>
        </p:nvCxnSpPr>
        <p:spPr>
          <a:xfrm rot="10800000" flipV="1">
            <a:off x="4086809" y="2847814"/>
            <a:ext cx="970381" cy="377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0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8B601F-EDB5-73E1-A5EC-9111F96AD1C7}"/>
              </a:ext>
            </a:extLst>
          </p:cNvPr>
          <p:cNvSpPr/>
          <p:nvPr/>
        </p:nvSpPr>
        <p:spPr>
          <a:xfrm>
            <a:off x="8117633" y="951722"/>
            <a:ext cx="1838130" cy="5141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</a:t>
            </a:r>
          </a:p>
          <a:p>
            <a:pPr algn="ctr"/>
            <a:r>
              <a:rPr lang="en-US" b="1" dirty="0"/>
              <a:t>Declaration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181FEB-DF32-1F04-38FB-6E456139F1F8}"/>
              </a:ext>
            </a:extLst>
          </p:cNvPr>
          <p:cNvSpPr/>
          <p:nvPr/>
        </p:nvSpPr>
        <p:spPr>
          <a:xfrm>
            <a:off x="1682621" y="1115009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05E43D-BB05-ABBE-3A53-2E2CD7DE852F}"/>
              </a:ext>
            </a:extLst>
          </p:cNvPr>
          <p:cNvSpPr/>
          <p:nvPr/>
        </p:nvSpPr>
        <p:spPr>
          <a:xfrm>
            <a:off x="1676401" y="2052736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23DD4C-EFA5-609F-8E16-36CFE76B6408}"/>
              </a:ext>
            </a:extLst>
          </p:cNvPr>
          <p:cNvSpPr/>
          <p:nvPr/>
        </p:nvSpPr>
        <p:spPr>
          <a:xfrm>
            <a:off x="1676400" y="3072883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4E4E510-13CA-7C32-491D-31DAD11AED76}"/>
              </a:ext>
            </a:extLst>
          </p:cNvPr>
          <p:cNvSpPr/>
          <p:nvPr/>
        </p:nvSpPr>
        <p:spPr>
          <a:xfrm>
            <a:off x="1670180" y="4055707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FF3847-CF66-F5CF-77AF-477FEF6D7213}"/>
              </a:ext>
            </a:extLst>
          </p:cNvPr>
          <p:cNvSpPr/>
          <p:nvPr/>
        </p:nvSpPr>
        <p:spPr>
          <a:xfrm>
            <a:off x="1670179" y="5075854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</p:spTree>
    <p:extLst>
      <p:ext uri="{BB962C8B-B14F-4D97-AF65-F5344CB8AC3E}">
        <p14:creationId xmlns:p14="http://schemas.microsoft.com/office/powerpoint/2010/main" val="145256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4D51D390-CE44-52B7-224E-02F1F4FF0D6F}"/>
              </a:ext>
            </a:extLst>
          </p:cNvPr>
          <p:cNvSpPr/>
          <p:nvPr/>
        </p:nvSpPr>
        <p:spPr>
          <a:xfrm>
            <a:off x="6568751" y="1175657"/>
            <a:ext cx="3470988" cy="3610947"/>
          </a:xfrm>
          <a:prstGeom prst="cube">
            <a:avLst>
              <a:gd name="adj" fmla="val 1290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4F901-8328-6B4A-1B15-F94E27D9B77C}"/>
              </a:ext>
            </a:extLst>
          </p:cNvPr>
          <p:cNvSpPr txBox="1"/>
          <p:nvPr/>
        </p:nvSpPr>
        <p:spPr>
          <a:xfrm>
            <a:off x="6764694" y="298580"/>
            <a:ext cx="33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 </a:t>
            </a:r>
            <a:r>
              <a:rPr lang="en-US" b="1" dirty="0" err="1"/>
              <a:t>Cabinate</a:t>
            </a:r>
            <a:endParaRPr lang="en-US" b="1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95767C6-2B5F-0869-AC63-6944C2413CC9}"/>
              </a:ext>
            </a:extLst>
          </p:cNvPr>
          <p:cNvSpPr/>
          <p:nvPr/>
        </p:nvSpPr>
        <p:spPr>
          <a:xfrm rot="5400000">
            <a:off x="5373266" y="2898321"/>
            <a:ext cx="1931437" cy="851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015E7-9075-0435-8BAF-2A3B440476EE}"/>
              </a:ext>
            </a:extLst>
          </p:cNvPr>
          <p:cNvSpPr txBox="1"/>
          <p:nvPr/>
        </p:nvSpPr>
        <p:spPr>
          <a:xfrm>
            <a:off x="6466115" y="306899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USB Socket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15CDD1-AF50-2814-9AC2-AC9F2EDD2401}"/>
              </a:ext>
            </a:extLst>
          </p:cNvPr>
          <p:cNvSpPr/>
          <p:nvPr/>
        </p:nvSpPr>
        <p:spPr>
          <a:xfrm>
            <a:off x="690465" y="76511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Hard Disk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11524D-3B28-2079-799E-C8A665F18DC3}"/>
              </a:ext>
            </a:extLst>
          </p:cNvPr>
          <p:cNvSpPr/>
          <p:nvPr/>
        </p:nvSpPr>
        <p:spPr>
          <a:xfrm>
            <a:off x="696684" y="2126212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Pen Drive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E4DF3E-FFEF-E04D-A12F-6E73FB553BBD}"/>
              </a:ext>
            </a:extLst>
          </p:cNvPr>
          <p:cNvSpPr/>
          <p:nvPr/>
        </p:nvSpPr>
        <p:spPr>
          <a:xfrm>
            <a:off x="690465" y="332403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Network Connection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75ADFD-5D18-B685-002A-9BBE7D7BA223}"/>
              </a:ext>
            </a:extLst>
          </p:cNvPr>
          <p:cNvSpPr/>
          <p:nvPr/>
        </p:nvSpPr>
        <p:spPr>
          <a:xfrm>
            <a:off x="690465" y="4491523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Mouse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A6C476-3127-3439-A60A-2B213CEFC034}"/>
              </a:ext>
            </a:extLst>
          </p:cNvPr>
          <p:cNvSpPr/>
          <p:nvPr/>
        </p:nvSpPr>
        <p:spPr>
          <a:xfrm>
            <a:off x="690465" y="565435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Headphones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FC129-0B46-9DD9-F52D-D82EA6AA3503}"/>
              </a:ext>
            </a:extLst>
          </p:cNvPr>
          <p:cNvSpPr txBox="1"/>
          <p:nvPr/>
        </p:nvSpPr>
        <p:spPr>
          <a:xfrm>
            <a:off x="4198775" y="5216978"/>
            <a:ext cx="7884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the USB Devices MUS have USB  </a:t>
            </a:r>
            <a:r>
              <a:rPr lang="en-US" b="1" dirty="0" err="1"/>
              <a:t>PlugNPlay</a:t>
            </a:r>
            <a:r>
              <a:rPr lang="en-US" b="1" dirty="0"/>
              <a:t> Connector, The USB Socker is an interface that will accept connection from various Device to machine.</a:t>
            </a:r>
          </a:p>
          <a:p>
            <a:r>
              <a:rPr lang="en-US" b="1" dirty="0"/>
              <a:t>If Hard-Disk and Pen Drive, then Large Data Read/Write, If USB Network Connector (</a:t>
            </a:r>
            <a:r>
              <a:rPr lang="en-US" b="1" dirty="0" err="1"/>
              <a:t>WiFi</a:t>
            </a:r>
            <a:r>
              <a:rPr lang="en-US" b="1" dirty="0"/>
              <a:t>) then Internet or Network Connection, USB Mouse then pointers, </a:t>
            </a:r>
            <a:r>
              <a:rPr lang="en-US" b="1" dirty="0" err="1"/>
              <a:t>HeadPhones</a:t>
            </a:r>
            <a:r>
              <a:rPr lang="en-US" b="1" dirty="0"/>
              <a:t> the Audio Speak/Hear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15564B-92B5-C223-AF66-7F9517A12419}"/>
              </a:ext>
            </a:extLst>
          </p:cNvPr>
          <p:cNvCxnSpPr>
            <a:stCxn id="7" idx="3"/>
            <a:endCxn id="5" idx="3"/>
          </p:cNvCxnSpPr>
          <p:nvPr/>
        </p:nvCxnSpPr>
        <p:spPr>
          <a:xfrm>
            <a:off x="2118049" y="1198984"/>
            <a:ext cx="3795226" cy="2125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90E0BB-BD27-052D-F18C-8F02E858A1D2}"/>
              </a:ext>
            </a:extLst>
          </p:cNvPr>
          <p:cNvCxnSpPr>
            <a:stCxn id="8" idx="3"/>
            <a:endCxn id="5" idx="3"/>
          </p:cNvCxnSpPr>
          <p:nvPr/>
        </p:nvCxnSpPr>
        <p:spPr>
          <a:xfrm>
            <a:off x="2124268" y="2560086"/>
            <a:ext cx="3789007" cy="763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AD15DBE-E701-1AEC-F89A-440BBA944E41}"/>
              </a:ext>
            </a:extLst>
          </p:cNvPr>
          <p:cNvCxnSpPr>
            <a:stCxn id="9" idx="3"/>
            <a:endCxn id="5" idx="3"/>
          </p:cNvCxnSpPr>
          <p:nvPr/>
        </p:nvCxnSpPr>
        <p:spPr>
          <a:xfrm flipV="1">
            <a:off x="2118049" y="3324031"/>
            <a:ext cx="3795226" cy="43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946B43-6EB4-56D6-E072-7B9E8F88A36B}"/>
              </a:ext>
            </a:extLst>
          </p:cNvPr>
          <p:cNvCxnSpPr>
            <a:stCxn id="10" idx="3"/>
            <a:endCxn id="5" idx="3"/>
          </p:cNvCxnSpPr>
          <p:nvPr/>
        </p:nvCxnSpPr>
        <p:spPr>
          <a:xfrm flipV="1">
            <a:off x="2118049" y="3324031"/>
            <a:ext cx="3795226" cy="1601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A9F3F96-30F9-6985-3E07-4E29D323F3F1}"/>
              </a:ext>
            </a:extLst>
          </p:cNvPr>
          <p:cNvCxnSpPr>
            <a:stCxn id="11" idx="3"/>
            <a:endCxn id="5" idx="3"/>
          </p:cNvCxnSpPr>
          <p:nvPr/>
        </p:nvCxnSpPr>
        <p:spPr>
          <a:xfrm flipV="1">
            <a:off x="2118049" y="3324031"/>
            <a:ext cx="3795226" cy="2764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27B5B5-2504-CAB5-97DE-EBCF05F0F1C7}"/>
              </a:ext>
            </a:extLst>
          </p:cNvPr>
          <p:cNvSpPr txBox="1"/>
          <p:nvPr/>
        </p:nvSpPr>
        <p:spPr>
          <a:xfrm>
            <a:off x="4329404" y="1901505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AcceptConnection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243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1181</Words>
  <Application>Microsoft Office PowerPoint</Application>
  <PresentationFormat>Widescreen</PresentationFormat>
  <Paragraphs>290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77</cp:revision>
  <dcterms:created xsi:type="dcterms:W3CDTF">2022-09-22T09:47:18Z</dcterms:created>
  <dcterms:modified xsi:type="dcterms:W3CDTF">2022-10-01T05:58:02Z</dcterms:modified>
</cp:coreProperties>
</file>