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D7C6-357F-D92A-FE6A-E7DC61281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AE501F-3977-B110-7934-082260496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9BA7BF-7A2A-ADB1-389F-2B50B347F041}"/>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5" name="Footer Placeholder 4">
            <a:extLst>
              <a:ext uri="{FF2B5EF4-FFF2-40B4-BE49-F238E27FC236}">
                <a16:creationId xmlns:a16="http://schemas.microsoft.com/office/drawing/2014/main" id="{9198FC65-37C9-040C-27BA-FECAEB0D0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5DC2F7-505F-506B-521E-937462347C2B}"/>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24939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89C-0962-B350-B2E3-C8F3D3685A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8243E0-A81C-B43E-5E4B-A25B9665A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B4C0F-8555-53AD-2402-08962A3A28C9}"/>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5" name="Footer Placeholder 4">
            <a:extLst>
              <a:ext uri="{FF2B5EF4-FFF2-40B4-BE49-F238E27FC236}">
                <a16:creationId xmlns:a16="http://schemas.microsoft.com/office/drawing/2014/main" id="{E33302A8-2D44-8B01-6C88-BFA72117E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F43C5-9BB1-918E-573D-39742147A2D6}"/>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26598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5B6DFE-C602-D60F-9A76-73399DF5F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08EF25-B55C-82CF-6BCB-A6CDF3CA5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BA452-75EB-D670-93B4-1D3C3A50A9E5}"/>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5" name="Footer Placeholder 4">
            <a:extLst>
              <a:ext uri="{FF2B5EF4-FFF2-40B4-BE49-F238E27FC236}">
                <a16:creationId xmlns:a16="http://schemas.microsoft.com/office/drawing/2014/main" id="{A377A969-9AAB-64B7-95B7-DA5F3484A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7E1EB-D9F3-6BF7-F9CA-E8DD1789841A}"/>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39079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67DF5-F37B-384B-5D43-CA0D58A3EC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EA5C0E-3CD8-3AF3-15B7-DC98CF768F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676CB-DB95-E0F6-4B7B-4E17AE1A8AF1}"/>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5" name="Footer Placeholder 4">
            <a:extLst>
              <a:ext uri="{FF2B5EF4-FFF2-40B4-BE49-F238E27FC236}">
                <a16:creationId xmlns:a16="http://schemas.microsoft.com/office/drawing/2014/main" id="{AE0FFDC7-15D9-7816-40C2-7375750DF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5E6FF-13C9-4930-2098-1094F4A7963C}"/>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23120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803A-889C-3E14-B077-08DD01707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A73F-BD28-F567-78CF-95A612B8D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8CA5E3-B6A0-E274-7393-213D4F780845}"/>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5" name="Footer Placeholder 4">
            <a:extLst>
              <a:ext uri="{FF2B5EF4-FFF2-40B4-BE49-F238E27FC236}">
                <a16:creationId xmlns:a16="http://schemas.microsoft.com/office/drawing/2014/main" id="{925330B1-3114-E498-85A9-A4B525A53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A4634-877A-B776-1132-86274D0B8460}"/>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04334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B1FF6-F773-4B5F-95E6-777A3D90D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6EA1B-122D-2366-7073-2243D18569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B137D-D55F-E6BD-DA89-52A5992E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D3A8FD-8660-0013-C402-BC4862E9E9A1}"/>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6" name="Footer Placeholder 5">
            <a:extLst>
              <a:ext uri="{FF2B5EF4-FFF2-40B4-BE49-F238E27FC236}">
                <a16:creationId xmlns:a16="http://schemas.microsoft.com/office/drawing/2014/main" id="{01B00CB6-6A21-2BC4-5172-046980D01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44A82-B9D7-0629-0A36-DF017B95BD59}"/>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242563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893B-F61D-75E8-DD7D-C6890589A6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3B5EB2-01B9-A16D-EC02-2F38ADC2C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F6AED3-3638-0BB7-2649-9583B2292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1DE8E-AF7B-0130-7130-7B88AD94EA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7AF48-5B04-E7FF-C807-66859D1B1D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B4BF59-2CF5-025F-019F-537DFA9CC623}"/>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8" name="Footer Placeholder 7">
            <a:extLst>
              <a:ext uri="{FF2B5EF4-FFF2-40B4-BE49-F238E27FC236}">
                <a16:creationId xmlns:a16="http://schemas.microsoft.com/office/drawing/2014/main" id="{A6016FDE-DA72-0D69-E26A-01693B8875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760C2C-610E-701F-6A9B-AFEE9D001244}"/>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0801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6C3CD-BE8B-4F69-892D-2AE9CA6CD3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C29341-5440-77CF-7ABB-6B63B739D722}"/>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4" name="Footer Placeholder 3">
            <a:extLst>
              <a:ext uri="{FF2B5EF4-FFF2-40B4-BE49-F238E27FC236}">
                <a16:creationId xmlns:a16="http://schemas.microsoft.com/office/drawing/2014/main" id="{6D5739CF-5741-0922-8863-D5DF368C83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FAAC1D-6132-B80F-58EA-529C684E7FAE}"/>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3620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62A67-EBFA-3491-A0CA-DA26A329FBC6}"/>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3" name="Footer Placeholder 2">
            <a:extLst>
              <a:ext uri="{FF2B5EF4-FFF2-40B4-BE49-F238E27FC236}">
                <a16:creationId xmlns:a16="http://schemas.microsoft.com/office/drawing/2014/main" id="{0AB3F981-3942-4BAF-B35D-E1B2B1093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434ED0-192B-A82C-655B-61DD2FF3548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54694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67E-5DC5-D82B-2EFD-AC7246C2E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20EF2-9DEF-59F3-29BE-5353B5560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BF1B76-D3D1-13DE-81FF-3698B01B6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14EA4-E1C9-CA27-7095-1A72E174240D}"/>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6" name="Footer Placeholder 5">
            <a:extLst>
              <a:ext uri="{FF2B5EF4-FFF2-40B4-BE49-F238E27FC236}">
                <a16:creationId xmlns:a16="http://schemas.microsoft.com/office/drawing/2014/main" id="{71B0F24F-2CB7-F32D-D01E-54F03B870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55CA3-6629-6EB3-78D1-783439EB1B5F}"/>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178120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5696-1F8A-A3E0-266B-6A805C306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FE0B39-B11B-6B1A-EE1C-1733CE556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08B5B-7977-1A17-827E-D4F41099A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1D75C-7649-7F93-21A4-28A46D57FFD7}"/>
              </a:ext>
            </a:extLst>
          </p:cNvPr>
          <p:cNvSpPr>
            <a:spLocks noGrp="1"/>
          </p:cNvSpPr>
          <p:nvPr>
            <p:ph type="dt" sz="half" idx="10"/>
          </p:nvPr>
        </p:nvSpPr>
        <p:spPr/>
        <p:txBody>
          <a:bodyPr/>
          <a:lstStyle/>
          <a:p>
            <a:fld id="{F4B84776-BAA1-48A5-B83E-3E40081DB21F}" type="datetimeFigureOut">
              <a:rPr lang="en-US" smtClean="0"/>
              <a:t>10/8/2022</a:t>
            </a:fld>
            <a:endParaRPr lang="en-US"/>
          </a:p>
        </p:txBody>
      </p:sp>
      <p:sp>
        <p:nvSpPr>
          <p:cNvPr id="6" name="Footer Placeholder 5">
            <a:extLst>
              <a:ext uri="{FF2B5EF4-FFF2-40B4-BE49-F238E27FC236}">
                <a16:creationId xmlns:a16="http://schemas.microsoft.com/office/drawing/2014/main" id="{487669E7-9BB1-8241-604C-512F03AC9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E622F-6AA6-9246-2772-65A96F58BBD3}"/>
              </a:ext>
            </a:extLst>
          </p:cNvPr>
          <p:cNvSpPr>
            <a:spLocks noGrp="1"/>
          </p:cNvSpPr>
          <p:nvPr>
            <p:ph type="sldNum" sz="quarter" idx="12"/>
          </p:nvPr>
        </p:nvSpPr>
        <p:spPr/>
        <p:txBody>
          <a:bodyPr/>
          <a:lstStyle/>
          <a:p>
            <a:fld id="{61940BC1-1796-40D4-9B62-0054B442B2E2}" type="slidenum">
              <a:rPr lang="en-US" smtClean="0"/>
              <a:t>‹#›</a:t>
            </a:fld>
            <a:endParaRPr lang="en-US"/>
          </a:p>
        </p:txBody>
      </p:sp>
    </p:spTree>
    <p:extLst>
      <p:ext uri="{BB962C8B-B14F-4D97-AF65-F5344CB8AC3E}">
        <p14:creationId xmlns:p14="http://schemas.microsoft.com/office/powerpoint/2010/main" val="42413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12767F-1DE1-B85D-C9B1-027564AF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EB0C0-FE4E-F4DE-8CD6-06E91050F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2FC72-48F5-C447-1817-DF81F8227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B84776-BAA1-48A5-B83E-3E40081DB21F}" type="datetimeFigureOut">
              <a:rPr lang="en-US" smtClean="0"/>
              <a:t>10/8/2022</a:t>
            </a:fld>
            <a:endParaRPr lang="en-US"/>
          </a:p>
        </p:txBody>
      </p:sp>
      <p:sp>
        <p:nvSpPr>
          <p:cNvPr id="5" name="Footer Placeholder 4">
            <a:extLst>
              <a:ext uri="{FF2B5EF4-FFF2-40B4-BE49-F238E27FC236}">
                <a16:creationId xmlns:a16="http://schemas.microsoft.com/office/drawing/2014/main" id="{A92B9551-6563-B383-FD6B-49C326A74B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04E6C6-891A-635F-63D1-2E9F94B403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40BC1-1796-40D4-9B62-0054B442B2E2}" type="slidenum">
              <a:rPr lang="en-US" smtClean="0"/>
              <a:t>‹#›</a:t>
            </a:fld>
            <a:endParaRPr lang="en-US"/>
          </a:p>
        </p:txBody>
      </p:sp>
    </p:spTree>
    <p:extLst>
      <p:ext uri="{BB962C8B-B14F-4D97-AF65-F5344CB8AC3E}">
        <p14:creationId xmlns:p14="http://schemas.microsoft.com/office/powerpoint/2010/main" val="3547883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BB44A4-9CAD-B3E1-EFBF-64E6997AA05E}"/>
              </a:ext>
            </a:extLst>
          </p:cNvPr>
          <p:cNvSpPr/>
          <p:nvPr/>
        </p:nvSpPr>
        <p:spPr>
          <a:xfrm>
            <a:off x="130629" y="429208"/>
            <a:ext cx="2304661" cy="1119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 Project</a:t>
            </a:r>
            <a:endParaRPr lang="en-US" b="1" dirty="0"/>
          </a:p>
        </p:txBody>
      </p:sp>
      <p:sp>
        <p:nvSpPr>
          <p:cNvPr id="5" name="Arrow: Right 4">
            <a:extLst>
              <a:ext uri="{FF2B5EF4-FFF2-40B4-BE49-F238E27FC236}">
                <a16:creationId xmlns:a16="http://schemas.microsoft.com/office/drawing/2014/main" id="{2BBF6FF6-1956-EACF-3CD3-3992663496E9}"/>
              </a:ext>
            </a:extLst>
          </p:cNvPr>
          <p:cNvSpPr/>
          <p:nvPr/>
        </p:nvSpPr>
        <p:spPr>
          <a:xfrm>
            <a:off x="2435290" y="783771"/>
            <a:ext cx="1576873" cy="4012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1123A48-5978-B2EC-F94F-E59978E7DAC2}"/>
              </a:ext>
            </a:extLst>
          </p:cNvPr>
          <p:cNvSpPr/>
          <p:nvPr/>
        </p:nvSpPr>
        <p:spPr>
          <a:xfrm>
            <a:off x="4012163" y="447869"/>
            <a:ext cx="2593910" cy="96105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C# Language Compiler</a:t>
            </a:r>
            <a:endParaRPr lang="en-US" b="1" dirty="0"/>
          </a:p>
        </p:txBody>
      </p:sp>
      <p:sp>
        <p:nvSpPr>
          <p:cNvPr id="7" name="Arrow: Down 6">
            <a:extLst>
              <a:ext uri="{FF2B5EF4-FFF2-40B4-BE49-F238E27FC236}">
                <a16:creationId xmlns:a16="http://schemas.microsoft.com/office/drawing/2014/main" id="{98DA8D7D-01E4-3712-D9A6-10E90F1A1AF1}"/>
              </a:ext>
            </a:extLst>
          </p:cNvPr>
          <p:cNvSpPr/>
          <p:nvPr/>
        </p:nvSpPr>
        <p:spPr>
          <a:xfrm>
            <a:off x="4954556" y="1408922"/>
            <a:ext cx="839755" cy="14089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FE05FA-C284-F749-9A5E-CCC4D23559DF}"/>
              </a:ext>
            </a:extLst>
          </p:cNvPr>
          <p:cNvSpPr/>
          <p:nvPr/>
        </p:nvSpPr>
        <p:spPr>
          <a:xfrm>
            <a:off x="3596951" y="2813180"/>
            <a:ext cx="3554964" cy="106369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Assembly</a:t>
            </a:r>
          </a:p>
          <a:p>
            <a:pPr algn="ctr"/>
            <a:r>
              <a:rPr lang="en-IN" b="1" dirty="0"/>
              <a:t>.</a:t>
            </a:r>
            <a:r>
              <a:rPr lang="en-IN" b="1" dirty="0" err="1"/>
              <a:t>dll</a:t>
            </a:r>
            <a:r>
              <a:rPr lang="en-IN" b="1" dirty="0"/>
              <a:t> or .exe</a:t>
            </a:r>
          </a:p>
          <a:p>
            <a:pPr algn="ctr"/>
            <a:r>
              <a:rPr lang="en-IN" b="1" dirty="0"/>
              <a:t>Portable Executable (PE) File</a:t>
            </a:r>
            <a:endParaRPr lang="en-US" b="1" dirty="0"/>
          </a:p>
        </p:txBody>
      </p:sp>
      <p:sp>
        <p:nvSpPr>
          <p:cNvPr id="9" name="TextBox 8">
            <a:extLst>
              <a:ext uri="{FF2B5EF4-FFF2-40B4-BE49-F238E27FC236}">
                <a16:creationId xmlns:a16="http://schemas.microsoft.com/office/drawing/2014/main" id="{F51885E1-8254-5776-59D0-75613E8267CC}"/>
              </a:ext>
            </a:extLst>
          </p:cNvPr>
          <p:cNvSpPr txBox="1"/>
          <p:nvPr/>
        </p:nvSpPr>
        <p:spPr>
          <a:xfrm>
            <a:off x="8413102" y="849085"/>
            <a:ext cx="3778898" cy="3693319"/>
          </a:xfrm>
          <a:prstGeom prst="rect">
            <a:avLst/>
          </a:prstGeom>
          <a:noFill/>
        </p:spPr>
        <p:txBody>
          <a:bodyPr wrap="square" rtlCol="0">
            <a:spAutoFit/>
          </a:bodyPr>
          <a:lstStyle/>
          <a:p>
            <a:r>
              <a:rPr lang="en-IN" dirty="0"/>
              <a:t>For Desktop Apps (Console, WinForm, WPF, and Windows Service) the assembly will be ‘.exe’</a:t>
            </a:r>
          </a:p>
          <a:p>
            <a:endParaRPr lang="en-IN" dirty="0"/>
          </a:p>
          <a:p>
            <a:r>
              <a:rPr lang="en-IN" dirty="0"/>
              <a:t>For Web Apps as well as Libraries (Class Libraries, ASP.NET WebForms, ASP.NET MVC, </a:t>
            </a:r>
            <a:r>
              <a:rPr lang="en-IN" dirty="0" err="1"/>
              <a:t>WebServices</a:t>
            </a:r>
            <a:r>
              <a:rPr lang="en-IN" dirty="0"/>
              <a:t>, WCF Services) the assembly will be ‘.</a:t>
            </a:r>
            <a:r>
              <a:rPr lang="en-IN" dirty="0" err="1"/>
              <a:t>dll</a:t>
            </a:r>
            <a:r>
              <a:rPr lang="en-IN" dirty="0"/>
              <a:t>’ </a:t>
            </a:r>
          </a:p>
          <a:p>
            <a:endParaRPr lang="en-IN" dirty="0"/>
          </a:p>
          <a:p>
            <a:r>
              <a:rPr lang="en-IN" dirty="0"/>
              <a:t>Since the Assembly can be easily &lt;Moved from Development Machine to Production Machine, it is called as ‘Portable Executable File (PE)’ </a:t>
            </a:r>
            <a:endParaRPr lang="en-US" dirty="0"/>
          </a:p>
        </p:txBody>
      </p:sp>
      <p:cxnSp>
        <p:nvCxnSpPr>
          <p:cNvPr id="11" name="Connector: Elbow 10">
            <a:extLst>
              <a:ext uri="{FF2B5EF4-FFF2-40B4-BE49-F238E27FC236}">
                <a16:creationId xmlns:a16="http://schemas.microsoft.com/office/drawing/2014/main" id="{4B40D190-81B4-3333-C5D9-BECBF1D788D7}"/>
              </a:ext>
            </a:extLst>
          </p:cNvPr>
          <p:cNvCxnSpPr>
            <a:stCxn id="9" idx="1"/>
            <a:endCxn id="8" idx="3"/>
          </p:cNvCxnSpPr>
          <p:nvPr/>
        </p:nvCxnSpPr>
        <p:spPr>
          <a:xfrm rot="10800000" flipV="1">
            <a:off x="7151916" y="2695745"/>
            <a:ext cx="1261187" cy="6492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Arrow: Down 11">
            <a:extLst>
              <a:ext uri="{FF2B5EF4-FFF2-40B4-BE49-F238E27FC236}">
                <a16:creationId xmlns:a16="http://schemas.microsoft.com/office/drawing/2014/main" id="{83A67C20-1C25-5B3A-60B8-7163B21ED587}"/>
              </a:ext>
            </a:extLst>
          </p:cNvPr>
          <p:cNvSpPr/>
          <p:nvPr/>
        </p:nvSpPr>
        <p:spPr>
          <a:xfrm>
            <a:off x="4940559" y="3876870"/>
            <a:ext cx="867747" cy="11989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C4209C-3A56-BC29-99F6-13921F5CEFEB}"/>
              </a:ext>
            </a:extLst>
          </p:cNvPr>
          <p:cNvSpPr/>
          <p:nvPr/>
        </p:nvSpPr>
        <p:spPr>
          <a:xfrm>
            <a:off x="643813" y="5047862"/>
            <a:ext cx="9078686" cy="158153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776B11-958D-168F-EF52-39D23231ED70}"/>
              </a:ext>
            </a:extLst>
          </p:cNvPr>
          <p:cNvSpPr txBox="1"/>
          <p:nvPr/>
        </p:nvSpPr>
        <p:spPr>
          <a:xfrm>
            <a:off x="643812" y="4360802"/>
            <a:ext cx="2761861" cy="646331"/>
          </a:xfrm>
          <a:prstGeom prst="rect">
            <a:avLst/>
          </a:prstGeom>
          <a:noFill/>
        </p:spPr>
        <p:txBody>
          <a:bodyPr wrap="square" rtlCol="0">
            <a:spAutoFit/>
          </a:bodyPr>
          <a:lstStyle/>
          <a:p>
            <a:r>
              <a:rPr lang="en-IN" dirty="0"/>
              <a:t>Common Language Runtime (CLR)</a:t>
            </a:r>
            <a:endParaRPr lang="en-US" dirty="0"/>
          </a:p>
        </p:txBody>
      </p:sp>
      <p:sp>
        <p:nvSpPr>
          <p:cNvPr id="16" name="Rectangle 15">
            <a:extLst>
              <a:ext uri="{FF2B5EF4-FFF2-40B4-BE49-F238E27FC236}">
                <a16:creationId xmlns:a16="http://schemas.microsoft.com/office/drawing/2014/main" id="{48F9E3BE-B9FE-67CD-470B-3026A45AA14E}"/>
              </a:ext>
            </a:extLst>
          </p:cNvPr>
          <p:cNvSpPr/>
          <p:nvPr/>
        </p:nvSpPr>
        <p:spPr>
          <a:xfrm>
            <a:off x="10226351" y="4627984"/>
            <a:ext cx="1856792" cy="97971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Framework</a:t>
            </a:r>
          </a:p>
          <a:p>
            <a:pPr algn="ctr"/>
            <a:r>
              <a:rPr lang="en-IN" b="1" dirty="0"/>
              <a:t>Class</a:t>
            </a:r>
          </a:p>
          <a:p>
            <a:pPr algn="ctr"/>
            <a:r>
              <a:rPr lang="en-IN" b="1" dirty="0"/>
              <a:t>Library (FCL)</a:t>
            </a:r>
            <a:endParaRPr lang="en-US" b="1" dirty="0"/>
          </a:p>
        </p:txBody>
      </p:sp>
      <p:sp>
        <p:nvSpPr>
          <p:cNvPr id="17" name="Arrow: Bent-Up 16">
            <a:extLst>
              <a:ext uri="{FF2B5EF4-FFF2-40B4-BE49-F238E27FC236}">
                <a16:creationId xmlns:a16="http://schemas.microsoft.com/office/drawing/2014/main" id="{A1BBDEFB-2E25-71B0-AC17-D0BD95B0A8F6}"/>
              </a:ext>
            </a:extLst>
          </p:cNvPr>
          <p:cNvSpPr/>
          <p:nvPr/>
        </p:nvSpPr>
        <p:spPr>
          <a:xfrm rot="16200000" flipH="1">
            <a:off x="10163519" y="5148021"/>
            <a:ext cx="802433" cy="168446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F5F5AEA-4C81-5939-450C-194C495B923F}"/>
              </a:ext>
            </a:extLst>
          </p:cNvPr>
          <p:cNvSpPr txBox="1"/>
          <p:nvPr/>
        </p:nvSpPr>
        <p:spPr>
          <a:xfrm>
            <a:off x="10105053" y="6391472"/>
            <a:ext cx="1856792" cy="369332"/>
          </a:xfrm>
          <a:prstGeom prst="rect">
            <a:avLst/>
          </a:prstGeom>
          <a:noFill/>
        </p:spPr>
        <p:txBody>
          <a:bodyPr wrap="square" rtlCol="0">
            <a:spAutoFit/>
          </a:bodyPr>
          <a:lstStyle/>
          <a:p>
            <a:r>
              <a:rPr lang="en-IN" dirty="0"/>
              <a:t>CLR Uses FCL</a:t>
            </a:r>
            <a:endParaRPr lang="en-US" dirty="0"/>
          </a:p>
        </p:txBody>
      </p:sp>
      <p:sp>
        <p:nvSpPr>
          <p:cNvPr id="19" name="Rectangle 18">
            <a:extLst>
              <a:ext uri="{FF2B5EF4-FFF2-40B4-BE49-F238E27FC236}">
                <a16:creationId xmlns:a16="http://schemas.microsoft.com/office/drawing/2014/main" id="{CA6C7BA4-58C0-B9D7-E6B2-52F4881D3E4E}"/>
              </a:ext>
            </a:extLst>
          </p:cNvPr>
          <p:cNvSpPr/>
          <p:nvPr/>
        </p:nvSpPr>
        <p:spPr>
          <a:xfrm>
            <a:off x="2248678" y="5083581"/>
            <a:ext cx="6540759" cy="42901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JUST-IN-TIME (JIT) Compiler</a:t>
            </a:r>
            <a:endParaRPr lang="en-US" b="1" dirty="0">
              <a:solidFill>
                <a:srgbClr val="FF0000"/>
              </a:solidFill>
            </a:endParaRPr>
          </a:p>
        </p:txBody>
      </p:sp>
      <p:sp>
        <p:nvSpPr>
          <p:cNvPr id="20" name="Rectangle: Rounded Corners 19">
            <a:extLst>
              <a:ext uri="{FF2B5EF4-FFF2-40B4-BE49-F238E27FC236}">
                <a16:creationId xmlns:a16="http://schemas.microsoft.com/office/drawing/2014/main" id="{9EF1D3E8-E4EF-CA96-773E-F78C0CDC6682}"/>
              </a:ext>
            </a:extLst>
          </p:cNvPr>
          <p:cNvSpPr/>
          <p:nvPr/>
        </p:nvSpPr>
        <p:spPr>
          <a:xfrm>
            <a:off x="755780" y="5589039"/>
            <a:ext cx="2649893" cy="94239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b="1" dirty="0"/>
              <a:t>Memory Allocation and Management</a:t>
            </a:r>
            <a:endParaRPr lang="en-US" b="1" dirty="0"/>
          </a:p>
        </p:txBody>
      </p:sp>
    </p:spTree>
    <p:extLst>
      <p:ext uri="{BB962C8B-B14F-4D97-AF65-F5344CB8AC3E}">
        <p14:creationId xmlns:p14="http://schemas.microsoft.com/office/powerpoint/2010/main" val="303339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CF9685B1-0A25-8C2F-03DA-C3EAFAE8EDCD}"/>
              </a:ext>
            </a:extLst>
          </p:cNvPr>
          <p:cNvGraphicFramePr>
            <a:graphicFrameLocks noGrp="1"/>
          </p:cNvGraphicFramePr>
          <p:nvPr>
            <p:extLst>
              <p:ext uri="{D42A27DB-BD31-4B8C-83A1-F6EECF244321}">
                <p14:modId xmlns:p14="http://schemas.microsoft.com/office/powerpoint/2010/main" val="3700214133"/>
              </p:ext>
            </p:extLst>
          </p:nvPr>
        </p:nvGraphicFramePr>
        <p:xfrm>
          <a:off x="249855" y="887617"/>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3" name="TextBox 2">
            <a:extLst>
              <a:ext uri="{FF2B5EF4-FFF2-40B4-BE49-F238E27FC236}">
                <a16:creationId xmlns:a16="http://schemas.microsoft.com/office/drawing/2014/main" id="{39A52CA4-3833-E18F-B759-8E448D515B33}"/>
              </a:ext>
            </a:extLst>
          </p:cNvPr>
          <p:cNvSpPr txBox="1"/>
          <p:nvPr/>
        </p:nvSpPr>
        <p:spPr>
          <a:xfrm>
            <a:off x="251927" y="279918"/>
            <a:ext cx="2901820" cy="369332"/>
          </a:xfrm>
          <a:prstGeom prst="rect">
            <a:avLst/>
          </a:prstGeom>
          <a:noFill/>
        </p:spPr>
        <p:txBody>
          <a:bodyPr wrap="square" rtlCol="0">
            <a:spAutoFit/>
          </a:bodyPr>
          <a:lstStyle/>
          <a:p>
            <a:pPr algn="ctr"/>
            <a:r>
              <a:rPr lang="en-US" dirty="0"/>
              <a:t>Input collection</a:t>
            </a:r>
          </a:p>
        </p:txBody>
      </p:sp>
      <p:sp>
        <p:nvSpPr>
          <p:cNvPr id="4" name="Arrow: Left 3">
            <a:extLst>
              <a:ext uri="{FF2B5EF4-FFF2-40B4-BE49-F238E27FC236}">
                <a16:creationId xmlns:a16="http://schemas.microsoft.com/office/drawing/2014/main" id="{F2515864-6DC5-AF68-CC59-A4B98A51045E}"/>
              </a:ext>
            </a:extLst>
          </p:cNvPr>
          <p:cNvSpPr/>
          <p:nvPr/>
        </p:nvSpPr>
        <p:spPr>
          <a:xfrm>
            <a:off x="3517641" y="1259633"/>
            <a:ext cx="1884783" cy="8024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LINQ</a:t>
            </a:r>
          </a:p>
        </p:txBody>
      </p:sp>
      <p:cxnSp>
        <p:nvCxnSpPr>
          <p:cNvPr id="8" name="Connector: Elbow 7">
            <a:extLst>
              <a:ext uri="{FF2B5EF4-FFF2-40B4-BE49-F238E27FC236}">
                <a16:creationId xmlns:a16="http://schemas.microsoft.com/office/drawing/2014/main" id="{D328445E-6D25-6FA9-9C16-43FBCAA133D5}"/>
              </a:ext>
            </a:extLst>
          </p:cNvPr>
          <p:cNvCxnSpPr/>
          <p:nvPr/>
        </p:nvCxnSpPr>
        <p:spPr>
          <a:xfrm rot="16200000" flipH="1">
            <a:off x="3107598" y="1670682"/>
            <a:ext cx="1547879" cy="13436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4DFC3E-4AFC-C0BE-350F-0AC4C9037910}"/>
              </a:ext>
            </a:extLst>
          </p:cNvPr>
          <p:cNvSpPr/>
          <p:nvPr/>
        </p:nvSpPr>
        <p:spPr>
          <a:xfrm>
            <a:off x="3153747" y="3098763"/>
            <a:ext cx="2957804" cy="8856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ExpressionTree</a:t>
            </a:r>
            <a:endParaRPr lang="en-US" dirty="0"/>
          </a:p>
          <a:p>
            <a:pPr algn="ctr"/>
            <a:r>
              <a:rPr lang="en-US" dirty="0"/>
              <a:t>Range Operator is a Single Record in Collection</a:t>
            </a:r>
          </a:p>
        </p:txBody>
      </p:sp>
      <p:sp>
        <p:nvSpPr>
          <p:cNvPr id="10" name="TextBox 9">
            <a:extLst>
              <a:ext uri="{FF2B5EF4-FFF2-40B4-BE49-F238E27FC236}">
                <a16:creationId xmlns:a16="http://schemas.microsoft.com/office/drawing/2014/main" id="{233B7DFA-9CAC-45C8-FFAE-67B0AADFEF7D}"/>
              </a:ext>
            </a:extLst>
          </p:cNvPr>
          <p:cNvSpPr txBox="1"/>
          <p:nvPr/>
        </p:nvSpPr>
        <p:spPr>
          <a:xfrm>
            <a:off x="6587412" y="2491273"/>
            <a:ext cx="4572000" cy="646331"/>
          </a:xfrm>
          <a:prstGeom prst="rect">
            <a:avLst/>
          </a:prstGeom>
          <a:noFill/>
        </p:spPr>
        <p:txBody>
          <a:bodyPr wrap="square" rtlCol="0">
            <a:spAutoFit/>
          </a:bodyPr>
          <a:lstStyle/>
          <a:p>
            <a:r>
              <a:rPr lang="en-US" dirty="0"/>
              <a:t>Read Collection, Range Operator, Where condition, Order By, Groups and finally select</a:t>
            </a:r>
          </a:p>
        </p:txBody>
      </p:sp>
      <p:cxnSp>
        <p:nvCxnSpPr>
          <p:cNvPr id="12" name="Connector: Elbow 11">
            <a:extLst>
              <a:ext uri="{FF2B5EF4-FFF2-40B4-BE49-F238E27FC236}">
                <a16:creationId xmlns:a16="http://schemas.microsoft.com/office/drawing/2014/main" id="{D5A0E591-D0C3-F11D-D737-8CA6CC7B2C2C}"/>
              </a:ext>
            </a:extLst>
          </p:cNvPr>
          <p:cNvCxnSpPr>
            <a:stCxn id="10" idx="2"/>
            <a:endCxn id="9" idx="3"/>
          </p:cNvCxnSpPr>
          <p:nvPr/>
        </p:nvCxnSpPr>
        <p:spPr>
          <a:xfrm rot="5400000">
            <a:off x="7290499" y="1958657"/>
            <a:ext cx="403966" cy="276186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6617460-2330-1ABE-5381-344319004FBA}"/>
              </a:ext>
            </a:extLst>
          </p:cNvPr>
          <p:cNvCxnSpPr>
            <a:stCxn id="9" idx="2"/>
          </p:cNvCxnSpPr>
          <p:nvPr/>
        </p:nvCxnSpPr>
        <p:spPr>
          <a:xfrm flipH="1">
            <a:off x="4627984" y="3984377"/>
            <a:ext cx="4665" cy="50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CDD0DFD-20EA-76FC-690D-D41B2FEFA48D}"/>
              </a:ext>
            </a:extLst>
          </p:cNvPr>
          <p:cNvSpPr/>
          <p:nvPr/>
        </p:nvSpPr>
        <p:spPr>
          <a:xfrm>
            <a:off x="3004457"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Resultant of Where Condition</a:t>
            </a:r>
          </a:p>
        </p:txBody>
      </p:sp>
      <p:sp>
        <p:nvSpPr>
          <p:cNvPr id="16" name="Rectangle 15">
            <a:extLst>
              <a:ext uri="{FF2B5EF4-FFF2-40B4-BE49-F238E27FC236}">
                <a16:creationId xmlns:a16="http://schemas.microsoft.com/office/drawing/2014/main" id="{D7F59D0B-C3C0-132D-9597-4EB776CEFF89}"/>
              </a:ext>
            </a:extLst>
          </p:cNvPr>
          <p:cNvSpPr/>
          <p:nvPr/>
        </p:nvSpPr>
        <p:spPr>
          <a:xfrm>
            <a:off x="7249885" y="4515928"/>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Order By</a:t>
            </a:r>
          </a:p>
        </p:txBody>
      </p:sp>
      <p:cxnSp>
        <p:nvCxnSpPr>
          <p:cNvPr id="18" name="Straight Arrow Connector 17">
            <a:extLst>
              <a:ext uri="{FF2B5EF4-FFF2-40B4-BE49-F238E27FC236}">
                <a16:creationId xmlns:a16="http://schemas.microsoft.com/office/drawing/2014/main" id="{5F98D016-15F1-4D44-5D48-14F70869FEF2}"/>
              </a:ext>
            </a:extLst>
          </p:cNvPr>
          <p:cNvCxnSpPr>
            <a:stCxn id="15" idx="3"/>
            <a:endCxn id="16" idx="1"/>
          </p:cNvCxnSpPr>
          <p:nvPr/>
        </p:nvCxnSpPr>
        <p:spPr>
          <a:xfrm>
            <a:off x="6251510" y="4869991"/>
            <a:ext cx="998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AD4C3DA-87DD-55D8-2B9D-257B1F6D250B}"/>
              </a:ext>
            </a:extLst>
          </p:cNvPr>
          <p:cNvSpPr/>
          <p:nvPr/>
        </p:nvSpPr>
        <p:spPr>
          <a:xfrm>
            <a:off x="2929813" y="5686522"/>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Group By</a:t>
            </a:r>
          </a:p>
        </p:txBody>
      </p:sp>
      <p:cxnSp>
        <p:nvCxnSpPr>
          <p:cNvPr id="21" name="Connector: Elbow 20">
            <a:extLst>
              <a:ext uri="{FF2B5EF4-FFF2-40B4-BE49-F238E27FC236}">
                <a16:creationId xmlns:a16="http://schemas.microsoft.com/office/drawing/2014/main" id="{A8A15739-81DB-2B9C-F1B5-D62CBFA7E804}"/>
              </a:ext>
            </a:extLst>
          </p:cNvPr>
          <p:cNvCxnSpPr>
            <a:stCxn id="16" idx="2"/>
            <a:endCxn id="19" idx="0"/>
          </p:cNvCxnSpPr>
          <p:nvPr/>
        </p:nvCxnSpPr>
        <p:spPr>
          <a:xfrm rot="5400000">
            <a:off x="6482142" y="3295251"/>
            <a:ext cx="462469" cy="4320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2B184F8-ED39-7DC7-B8B4-F0061B8642A1}"/>
              </a:ext>
            </a:extLst>
          </p:cNvPr>
          <p:cNvSpPr/>
          <p:nvPr/>
        </p:nvSpPr>
        <p:spPr>
          <a:xfrm>
            <a:off x="7221894" y="5844347"/>
            <a:ext cx="3247053" cy="7081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Select</a:t>
            </a:r>
          </a:p>
        </p:txBody>
      </p:sp>
      <p:cxnSp>
        <p:nvCxnSpPr>
          <p:cNvPr id="24" name="Straight Arrow Connector 23">
            <a:extLst>
              <a:ext uri="{FF2B5EF4-FFF2-40B4-BE49-F238E27FC236}">
                <a16:creationId xmlns:a16="http://schemas.microsoft.com/office/drawing/2014/main" id="{194A7375-4A41-594D-88AF-FF9412B24F52}"/>
              </a:ext>
            </a:extLst>
          </p:cNvPr>
          <p:cNvCxnSpPr>
            <a:stCxn id="19" idx="3"/>
            <a:endCxn id="22" idx="1"/>
          </p:cNvCxnSpPr>
          <p:nvPr/>
        </p:nvCxnSpPr>
        <p:spPr>
          <a:xfrm>
            <a:off x="6176866" y="6040585"/>
            <a:ext cx="1045028" cy="157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Left Brace 24">
            <a:extLst>
              <a:ext uri="{FF2B5EF4-FFF2-40B4-BE49-F238E27FC236}">
                <a16:creationId xmlns:a16="http://schemas.microsoft.com/office/drawing/2014/main" id="{1B30173C-86E7-D93C-C2F6-D47050A73CDF}"/>
              </a:ext>
            </a:extLst>
          </p:cNvPr>
          <p:cNvSpPr/>
          <p:nvPr/>
        </p:nvSpPr>
        <p:spPr>
          <a:xfrm>
            <a:off x="2304663" y="4448707"/>
            <a:ext cx="303244" cy="2103765"/>
          </a:xfrm>
          <a:prstGeom prst="lef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4AC0A59-1A41-9FF1-41AD-516E463F97BC}"/>
              </a:ext>
            </a:extLst>
          </p:cNvPr>
          <p:cNvSpPr txBox="1"/>
          <p:nvPr/>
        </p:nvSpPr>
        <p:spPr>
          <a:xfrm>
            <a:off x="249855" y="5069112"/>
            <a:ext cx="1840202" cy="646331"/>
          </a:xfrm>
          <a:prstGeom prst="rect">
            <a:avLst/>
          </a:prstGeom>
          <a:noFill/>
        </p:spPr>
        <p:txBody>
          <a:bodyPr wrap="square" rtlCol="0">
            <a:spAutoFit/>
          </a:bodyPr>
          <a:lstStyle/>
          <a:p>
            <a:r>
              <a:rPr lang="en-US" dirty="0"/>
              <a:t>Deferred Execution</a:t>
            </a:r>
          </a:p>
        </p:txBody>
      </p:sp>
      <p:graphicFrame>
        <p:nvGraphicFramePr>
          <p:cNvPr id="27" name="Table 2">
            <a:extLst>
              <a:ext uri="{FF2B5EF4-FFF2-40B4-BE49-F238E27FC236}">
                <a16:creationId xmlns:a16="http://schemas.microsoft.com/office/drawing/2014/main" id="{E0F0BF76-D7CD-775F-6F83-FDA8E6920965}"/>
              </a:ext>
            </a:extLst>
          </p:cNvPr>
          <p:cNvGraphicFramePr>
            <a:graphicFrameLocks noGrp="1"/>
          </p:cNvGraphicFramePr>
          <p:nvPr>
            <p:extLst>
              <p:ext uri="{D42A27DB-BD31-4B8C-83A1-F6EECF244321}">
                <p14:modId xmlns:p14="http://schemas.microsoft.com/office/powerpoint/2010/main" val="2257401250"/>
              </p:ext>
            </p:extLst>
          </p:nvPr>
        </p:nvGraphicFramePr>
        <p:xfrm>
          <a:off x="7120295" y="564363"/>
          <a:ext cx="2959880" cy="1483360"/>
        </p:xfrm>
        <a:graphic>
          <a:graphicData uri="http://schemas.openxmlformats.org/drawingml/2006/table">
            <a:tbl>
              <a:tblPr firstRow="1" bandRow="1">
                <a:tableStyleId>{5C22544A-7EE6-4342-B048-85BDC9FD1C3A}</a:tableStyleId>
              </a:tblPr>
              <a:tblGrid>
                <a:gridCol w="422840">
                  <a:extLst>
                    <a:ext uri="{9D8B030D-6E8A-4147-A177-3AD203B41FA5}">
                      <a16:colId xmlns:a16="http://schemas.microsoft.com/office/drawing/2014/main" val="841444077"/>
                    </a:ext>
                  </a:extLst>
                </a:gridCol>
                <a:gridCol w="422840">
                  <a:extLst>
                    <a:ext uri="{9D8B030D-6E8A-4147-A177-3AD203B41FA5}">
                      <a16:colId xmlns:a16="http://schemas.microsoft.com/office/drawing/2014/main" val="1335127486"/>
                    </a:ext>
                  </a:extLst>
                </a:gridCol>
                <a:gridCol w="422840">
                  <a:extLst>
                    <a:ext uri="{9D8B030D-6E8A-4147-A177-3AD203B41FA5}">
                      <a16:colId xmlns:a16="http://schemas.microsoft.com/office/drawing/2014/main" val="2477479778"/>
                    </a:ext>
                  </a:extLst>
                </a:gridCol>
                <a:gridCol w="422840">
                  <a:extLst>
                    <a:ext uri="{9D8B030D-6E8A-4147-A177-3AD203B41FA5}">
                      <a16:colId xmlns:a16="http://schemas.microsoft.com/office/drawing/2014/main" val="2590166655"/>
                    </a:ext>
                  </a:extLst>
                </a:gridCol>
                <a:gridCol w="422840">
                  <a:extLst>
                    <a:ext uri="{9D8B030D-6E8A-4147-A177-3AD203B41FA5}">
                      <a16:colId xmlns:a16="http://schemas.microsoft.com/office/drawing/2014/main" val="1074875714"/>
                    </a:ext>
                  </a:extLst>
                </a:gridCol>
                <a:gridCol w="422840">
                  <a:extLst>
                    <a:ext uri="{9D8B030D-6E8A-4147-A177-3AD203B41FA5}">
                      <a16:colId xmlns:a16="http://schemas.microsoft.com/office/drawing/2014/main" val="3405770776"/>
                    </a:ext>
                  </a:extLst>
                </a:gridCol>
                <a:gridCol w="422840">
                  <a:extLst>
                    <a:ext uri="{9D8B030D-6E8A-4147-A177-3AD203B41FA5}">
                      <a16:colId xmlns:a16="http://schemas.microsoft.com/office/drawing/2014/main" val="2212200401"/>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0986605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278594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526871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64268122"/>
                  </a:ext>
                </a:extLst>
              </a:tr>
            </a:tbl>
          </a:graphicData>
        </a:graphic>
      </p:graphicFrame>
      <p:sp>
        <p:nvSpPr>
          <p:cNvPr id="28" name="TextBox 27">
            <a:extLst>
              <a:ext uri="{FF2B5EF4-FFF2-40B4-BE49-F238E27FC236}">
                <a16:creationId xmlns:a16="http://schemas.microsoft.com/office/drawing/2014/main" id="{626BFA03-7B9B-124E-6994-216AB1FD0886}"/>
              </a:ext>
            </a:extLst>
          </p:cNvPr>
          <p:cNvSpPr txBox="1"/>
          <p:nvPr/>
        </p:nvSpPr>
        <p:spPr>
          <a:xfrm>
            <a:off x="6879772" y="69550"/>
            <a:ext cx="2901820" cy="369332"/>
          </a:xfrm>
          <a:prstGeom prst="rect">
            <a:avLst/>
          </a:prstGeom>
          <a:noFill/>
        </p:spPr>
        <p:txBody>
          <a:bodyPr wrap="square" rtlCol="0">
            <a:spAutoFit/>
          </a:bodyPr>
          <a:lstStyle/>
          <a:p>
            <a:pPr algn="ctr"/>
            <a:r>
              <a:rPr lang="en-US" dirty="0"/>
              <a:t>Output collection</a:t>
            </a:r>
          </a:p>
        </p:txBody>
      </p:sp>
      <p:cxnSp>
        <p:nvCxnSpPr>
          <p:cNvPr id="30" name="Connector: Elbow 29">
            <a:extLst>
              <a:ext uri="{FF2B5EF4-FFF2-40B4-BE49-F238E27FC236}">
                <a16:creationId xmlns:a16="http://schemas.microsoft.com/office/drawing/2014/main" id="{D071BB5B-96A0-9998-DD9A-D92BD4EB93C5}"/>
              </a:ext>
            </a:extLst>
          </p:cNvPr>
          <p:cNvCxnSpPr>
            <a:stCxn id="22" idx="3"/>
            <a:endCxn id="27" idx="3"/>
          </p:cNvCxnSpPr>
          <p:nvPr/>
        </p:nvCxnSpPr>
        <p:spPr>
          <a:xfrm flipH="1" flipV="1">
            <a:off x="10080175" y="1306043"/>
            <a:ext cx="388772" cy="4892367"/>
          </a:xfrm>
          <a:prstGeom prst="bentConnector3">
            <a:avLst>
              <a:gd name="adj1" fmla="val -5880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Table 31">
            <a:extLst>
              <a:ext uri="{FF2B5EF4-FFF2-40B4-BE49-F238E27FC236}">
                <a16:creationId xmlns:a16="http://schemas.microsoft.com/office/drawing/2014/main" id="{A6DD50A0-3198-5EEF-6F74-D9C78201C8DD}"/>
              </a:ext>
            </a:extLst>
          </p:cNvPr>
          <p:cNvGraphicFramePr>
            <a:graphicFrameLocks noGrp="1"/>
          </p:cNvGraphicFramePr>
          <p:nvPr>
            <p:extLst>
              <p:ext uri="{D42A27DB-BD31-4B8C-83A1-F6EECF244321}">
                <p14:modId xmlns:p14="http://schemas.microsoft.com/office/powerpoint/2010/main" val="4186609077"/>
              </p:ext>
            </p:extLst>
          </p:nvPr>
        </p:nvGraphicFramePr>
        <p:xfrm>
          <a:off x="145793" y="3938384"/>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graphicFrame>
        <p:nvGraphicFramePr>
          <p:cNvPr id="32" name="Table 31">
            <a:extLst>
              <a:ext uri="{FF2B5EF4-FFF2-40B4-BE49-F238E27FC236}">
                <a16:creationId xmlns:a16="http://schemas.microsoft.com/office/drawing/2014/main" id="{3349E108-0555-1807-7D27-462F3EB848CB}"/>
              </a:ext>
            </a:extLst>
          </p:cNvPr>
          <p:cNvGraphicFramePr>
            <a:graphicFrameLocks noGrp="1"/>
          </p:cNvGraphicFramePr>
          <p:nvPr>
            <p:extLst>
              <p:ext uri="{D42A27DB-BD31-4B8C-83A1-F6EECF244321}">
                <p14:modId xmlns:p14="http://schemas.microsoft.com/office/powerpoint/2010/main" val="1231162784"/>
              </p:ext>
            </p:extLst>
          </p:nvPr>
        </p:nvGraphicFramePr>
        <p:xfrm>
          <a:off x="131409" y="5734206"/>
          <a:ext cx="1650740" cy="1097280"/>
        </p:xfrm>
        <a:graphic>
          <a:graphicData uri="http://schemas.openxmlformats.org/drawingml/2006/table">
            <a:tbl>
              <a:tblPr firstRow="1" bandRow="1">
                <a:tableStyleId>{5C22544A-7EE6-4342-B048-85BDC9FD1C3A}</a:tableStyleId>
              </a:tblPr>
              <a:tblGrid>
                <a:gridCol w="330148">
                  <a:extLst>
                    <a:ext uri="{9D8B030D-6E8A-4147-A177-3AD203B41FA5}">
                      <a16:colId xmlns:a16="http://schemas.microsoft.com/office/drawing/2014/main" val="4143298878"/>
                    </a:ext>
                  </a:extLst>
                </a:gridCol>
                <a:gridCol w="330148">
                  <a:extLst>
                    <a:ext uri="{9D8B030D-6E8A-4147-A177-3AD203B41FA5}">
                      <a16:colId xmlns:a16="http://schemas.microsoft.com/office/drawing/2014/main" val="494456705"/>
                    </a:ext>
                  </a:extLst>
                </a:gridCol>
                <a:gridCol w="330148">
                  <a:extLst>
                    <a:ext uri="{9D8B030D-6E8A-4147-A177-3AD203B41FA5}">
                      <a16:colId xmlns:a16="http://schemas.microsoft.com/office/drawing/2014/main" val="1223086750"/>
                    </a:ext>
                  </a:extLst>
                </a:gridCol>
                <a:gridCol w="330148">
                  <a:extLst>
                    <a:ext uri="{9D8B030D-6E8A-4147-A177-3AD203B41FA5}">
                      <a16:colId xmlns:a16="http://schemas.microsoft.com/office/drawing/2014/main" val="3892078761"/>
                    </a:ext>
                  </a:extLst>
                </a:gridCol>
                <a:gridCol w="330148">
                  <a:extLst>
                    <a:ext uri="{9D8B030D-6E8A-4147-A177-3AD203B41FA5}">
                      <a16:colId xmlns:a16="http://schemas.microsoft.com/office/drawing/2014/main" val="3608969749"/>
                    </a:ext>
                  </a:extLst>
                </a:gridCol>
              </a:tblGrid>
              <a:tr h="261995">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8707605"/>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772263288"/>
                  </a:ext>
                </a:extLst>
              </a:tr>
              <a:tr h="26199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79427236"/>
                  </a:ext>
                </a:extLst>
              </a:tr>
            </a:tbl>
          </a:graphicData>
        </a:graphic>
      </p:graphicFrame>
      <p:cxnSp>
        <p:nvCxnSpPr>
          <p:cNvPr id="34" name="Connector: Elbow 33">
            <a:extLst>
              <a:ext uri="{FF2B5EF4-FFF2-40B4-BE49-F238E27FC236}">
                <a16:creationId xmlns:a16="http://schemas.microsoft.com/office/drawing/2014/main" id="{1BEB9F2B-C261-B255-6CD6-C762944A81A3}"/>
              </a:ext>
            </a:extLst>
          </p:cNvPr>
          <p:cNvCxnSpPr>
            <a:stCxn id="19" idx="1"/>
            <a:endCxn id="31" idx="3"/>
          </p:cNvCxnSpPr>
          <p:nvPr/>
        </p:nvCxnSpPr>
        <p:spPr>
          <a:xfrm rot="10800000">
            <a:off x="1796533" y="4487025"/>
            <a:ext cx="1133280" cy="15535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00C4D46D-5623-0AA5-91BC-4A69AC3C79E0}"/>
              </a:ext>
            </a:extLst>
          </p:cNvPr>
          <p:cNvCxnSpPr>
            <a:stCxn id="19" idx="1"/>
            <a:endCxn id="32" idx="3"/>
          </p:cNvCxnSpPr>
          <p:nvPr/>
        </p:nvCxnSpPr>
        <p:spPr>
          <a:xfrm rot="10800000" flipV="1">
            <a:off x="1782149" y="6040584"/>
            <a:ext cx="1147664" cy="2422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636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423B56A-08A3-50DD-0EF8-1EA6285FF341}"/>
              </a:ext>
            </a:extLst>
          </p:cNvPr>
          <p:cNvGraphicFramePr>
            <a:graphicFrameLocks noGrp="1"/>
          </p:cNvGraphicFramePr>
          <p:nvPr>
            <p:extLst>
              <p:ext uri="{D42A27DB-BD31-4B8C-83A1-F6EECF244321}">
                <p14:modId xmlns:p14="http://schemas.microsoft.com/office/powerpoint/2010/main" val="1532566649"/>
              </p:ext>
            </p:extLst>
          </p:nvPr>
        </p:nvGraphicFramePr>
        <p:xfrm>
          <a:off x="2032000" y="719666"/>
          <a:ext cx="8127999" cy="25958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2204771627"/>
                    </a:ext>
                  </a:extLst>
                </a:gridCol>
                <a:gridCol w="903111">
                  <a:extLst>
                    <a:ext uri="{9D8B030D-6E8A-4147-A177-3AD203B41FA5}">
                      <a16:colId xmlns:a16="http://schemas.microsoft.com/office/drawing/2014/main" val="337402823"/>
                    </a:ext>
                  </a:extLst>
                </a:gridCol>
                <a:gridCol w="903111">
                  <a:extLst>
                    <a:ext uri="{9D8B030D-6E8A-4147-A177-3AD203B41FA5}">
                      <a16:colId xmlns:a16="http://schemas.microsoft.com/office/drawing/2014/main" val="1023273065"/>
                    </a:ext>
                  </a:extLst>
                </a:gridCol>
                <a:gridCol w="903111">
                  <a:extLst>
                    <a:ext uri="{9D8B030D-6E8A-4147-A177-3AD203B41FA5}">
                      <a16:colId xmlns:a16="http://schemas.microsoft.com/office/drawing/2014/main" val="2144216945"/>
                    </a:ext>
                  </a:extLst>
                </a:gridCol>
                <a:gridCol w="903111">
                  <a:extLst>
                    <a:ext uri="{9D8B030D-6E8A-4147-A177-3AD203B41FA5}">
                      <a16:colId xmlns:a16="http://schemas.microsoft.com/office/drawing/2014/main" val="1296736234"/>
                    </a:ext>
                  </a:extLst>
                </a:gridCol>
                <a:gridCol w="903111">
                  <a:extLst>
                    <a:ext uri="{9D8B030D-6E8A-4147-A177-3AD203B41FA5}">
                      <a16:colId xmlns:a16="http://schemas.microsoft.com/office/drawing/2014/main" val="603017265"/>
                    </a:ext>
                  </a:extLst>
                </a:gridCol>
                <a:gridCol w="903111">
                  <a:extLst>
                    <a:ext uri="{9D8B030D-6E8A-4147-A177-3AD203B41FA5}">
                      <a16:colId xmlns:a16="http://schemas.microsoft.com/office/drawing/2014/main" val="3869792691"/>
                    </a:ext>
                  </a:extLst>
                </a:gridCol>
                <a:gridCol w="903111">
                  <a:extLst>
                    <a:ext uri="{9D8B030D-6E8A-4147-A177-3AD203B41FA5}">
                      <a16:colId xmlns:a16="http://schemas.microsoft.com/office/drawing/2014/main" val="4181514910"/>
                    </a:ext>
                  </a:extLst>
                </a:gridCol>
                <a:gridCol w="903111">
                  <a:extLst>
                    <a:ext uri="{9D8B030D-6E8A-4147-A177-3AD203B41FA5}">
                      <a16:colId xmlns:a16="http://schemas.microsoft.com/office/drawing/2014/main" val="1289574904"/>
                    </a:ext>
                  </a:extLst>
                </a:gridCol>
              </a:tblGrid>
              <a:tr h="370840">
                <a:tc>
                  <a:txBody>
                    <a:bodyPr/>
                    <a:lstStyle/>
                    <a:p>
                      <a:r>
                        <a:rPr lang="en-IN" dirty="0">
                          <a:highlight>
                            <a:srgbClr val="FFFF00"/>
                          </a:highlight>
                        </a:rPr>
                        <a:t>Rec1</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r>
                        <a:rPr lang="en-IN" dirty="0">
                          <a:highlight>
                            <a:srgbClr val="FFFF00"/>
                          </a:highlight>
                        </a:rPr>
                        <a:t>2S</a:t>
                      </a:r>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tc>
                  <a:txBody>
                    <a:bodyPr/>
                    <a:lstStyle/>
                    <a:p>
                      <a:endParaRPr lang="en-US" dirty="0">
                        <a:highlight>
                          <a:srgbClr val="FFFF00"/>
                        </a:highlight>
                      </a:endParaRPr>
                    </a:p>
                  </a:txBody>
                  <a:tcPr>
                    <a:solidFill>
                      <a:srgbClr val="FFFF00"/>
                    </a:solidFill>
                  </a:tcPr>
                </a:tc>
                <a:extLst>
                  <a:ext uri="{0D108BD9-81ED-4DB2-BD59-A6C34878D82A}">
                    <a16:rowId xmlns:a16="http://schemas.microsoft.com/office/drawing/2014/main" val="2012997429"/>
                  </a:ext>
                </a:extLst>
              </a:tr>
              <a:tr h="370840">
                <a:tc>
                  <a:txBody>
                    <a:bodyPr/>
                    <a:lstStyle/>
                    <a:p>
                      <a:r>
                        <a:rPr lang="en-IN" dirty="0"/>
                        <a:t>Rec2</a:t>
                      </a:r>
                      <a:endParaRPr lang="en-US" dirty="0"/>
                    </a:p>
                  </a:txBody>
                  <a:tcPr/>
                </a:tc>
                <a:tc>
                  <a:txBody>
                    <a:bodyPr/>
                    <a:lstStyle/>
                    <a:p>
                      <a:endParaRPr lang="en-US"/>
                    </a:p>
                  </a:txBody>
                  <a:tcPr/>
                </a:tc>
                <a:tc>
                  <a:txBody>
                    <a:bodyPr/>
                    <a:lstStyle/>
                    <a:p>
                      <a:r>
                        <a:rPr lang="en-IN" dirty="0"/>
                        <a:t>3S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30469768"/>
                  </a:ext>
                </a:extLst>
              </a:tr>
              <a:tr h="370840">
                <a:tc>
                  <a:txBody>
                    <a:bodyPr/>
                    <a:lstStyle/>
                    <a:p>
                      <a:r>
                        <a:rPr lang="en-IN" dirty="0"/>
                        <a:t>Rec3</a:t>
                      </a:r>
                      <a:endParaRPr lang="en-US" dirty="0"/>
                    </a:p>
                  </a:txBody>
                  <a:tcPr/>
                </a:tc>
                <a:tc>
                  <a:txBody>
                    <a:bodyPr/>
                    <a:lstStyle/>
                    <a:p>
                      <a:endParaRPr lang="en-US" dirty="0"/>
                    </a:p>
                  </a:txBody>
                  <a:tcPr/>
                </a:tc>
                <a:tc>
                  <a:txBody>
                    <a:bodyPr/>
                    <a:lstStyle/>
                    <a:p>
                      <a:r>
                        <a:rPr lang="en-IN" dirty="0"/>
                        <a:t>5s</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53388177"/>
                  </a:ext>
                </a:extLst>
              </a:tr>
              <a:tr h="370840">
                <a:tc>
                  <a:txBody>
                    <a:bodyPr/>
                    <a:lstStyle/>
                    <a:p>
                      <a:r>
                        <a:rPr lang="en-IN" dirty="0"/>
                        <a:t>Rec4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66247253"/>
                  </a:ext>
                </a:extLst>
              </a:tr>
              <a:tr h="370840">
                <a:tc>
                  <a:txBody>
                    <a:bodyPr/>
                    <a:lstStyle/>
                    <a:p>
                      <a:r>
                        <a:rPr lang="en-IN" dirty="0"/>
                        <a:t>Rec5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74187375"/>
                  </a:ext>
                </a:extLst>
              </a:tr>
              <a:tr h="370840">
                <a:tc>
                  <a:txBody>
                    <a:bodyPr/>
                    <a:lstStyle/>
                    <a:p>
                      <a:r>
                        <a:rPr lang="en-IN" dirty="0"/>
                        <a:t>….</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46337329"/>
                  </a:ext>
                </a:extLst>
              </a:tr>
              <a:tr h="370840">
                <a:tc>
                  <a:txBody>
                    <a:bodyPr/>
                    <a:lstStyle/>
                    <a:p>
                      <a:r>
                        <a:rPr lang="en-IN" dirty="0" err="1"/>
                        <a:t>Recn</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739603"/>
                  </a:ext>
                </a:extLst>
              </a:tr>
            </a:tbl>
          </a:graphicData>
        </a:graphic>
      </p:graphicFrame>
      <p:sp>
        <p:nvSpPr>
          <p:cNvPr id="3" name="Arrow: Right 2">
            <a:extLst>
              <a:ext uri="{FF2B5EF4-FFF2-40B4-BE49-F238E27FC236}">
                <a16:creationId xmlns:a16="http://schemas.microsoft.com/office/drawing/2014/main" id="{C2E9E3E6-A1A9-4088-2F91-FABE049958C4}"/>
              </a:ext>
            </a:extLst>
          </p:cNvPr>
          <p:cNvSpPr/>
          <p:nvPr/>
        </p:nvSpPr>
        <p:spPr>
          <a:xfrm>
            <a:off x="149290" y="410547"/>
            <a:ext cx="1882710" cy="783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For..each</a:t>
            </a:r>
            <a:endParaRPr lang="en-US" dirty="0"/>
          </a:p>
        </p:txBody>
      </p:sp>
      <p:sp>
        <p:nvSpPr>
          <p:cNvPr id="4" name="Arrow: Curved Left 3">
            <a:extLst>
              <a:ext uri="{FF2B5EF4-FFF2-40B4-BE49-F238E27FC236}">
                <a16:creationId xmlns:a16="http://schemas.microsoft.com/office/drawing/2014/main" id="{F5A610D3-50DB-37A3-6D8B-CB28D061B6D4}"/>
              </a:ext>
            </a:extLst>
          </p:cNvPr>
          <p:cNvSpPr/>
          <p:nvPr/>
        </p:nvSpPr>
        <p:spPr>
          <a:xfrm>
            <a:off x="10159999" y="839755"/>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Left 4">
            <a:extLst>
              <a:ext uri="{FF2B5EF4-FFF2-40B4-BE49-F238E27FC236}">
                <a16:creationId xmlns:a16="http://schemas.microsoft.com/office/drawing/2014/main" id="{3D6E3092-E2EB-70D2-62D6-1203B0DBDA52}"/>
              </a:ext>
            </a:extLst>
          </p:cNvPr>
          <p:cNvSpPr/>
          <p:nvPr/>
        </p:nvSpPr>
        <p:spPr>
          <a:xfrm>
            <a:off x="10159999" y="1301274"/>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A0175449-A626-C723-4CE4-14E0067FF88C}"/>
              </a:ext>
            </a:extLst>
          </p:cNvPr>
          <p:cNvSpPr/>
          <p:nvPr/>
        </p:nvSpPr>
        <p:spPr>
          <a:xfrm>
            <a:off x="10159999" y="1749143"/>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Arrow: Curved Left 6">
            <a:extLst>
              <a:ext uri="{FF2B5EF4-FFF2-40B4-BE49-F238E27FC236}">
                <a16:creationId xmlns:a16="http://schemas.microsoft.com/office/drawing/2014/main" id="{008E9182-EC19-5C3E-D491-7D327EFA684D}"/>
              </a:ext>
            </a:extLst>
          </p:cNvPr>
          <p:cNvSpPr/>
          <p:nvPr/>
        </p:nvSpPr>
        <p:spPr>
          <a:xfrm>
            <a:off x="10159999" y="2197010"/>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Left 7">
            <a:extLst>
              <a:ext uri="{FF2B5EF4-FFF2-40B4-BE49-F238E27FC236}">
                <a16:creationId xmlns:a16="http://schemas.microsoft.com/office/drawing/2014/main" id="{EA543776-8E9A-5014-F152-2EA07228961E}"/>
              </a:ext>
            </a:extLst>
          </p:cNvPr>
          <p:cNvSpPr/>
          <p:nvPr/>
        </p:nvSpPr>
        <p:spPr>
          <a:xfrm>
            <a:off x="10159999" y="2756278"/>
            <a:ext cx="308948" cy="44786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Down 8">
            <a:extLst>
              <a:ext uri="{FF2B5EF4-FFF2-40B4-BE49-F238E27FC236}">
                <a16:creationId xmlns:a16="http://schemas.microsoft.com/office/drawing/2014/main" id="{898AAB80-DEF9-A49F-0608-40473C1B264C}"/>
              </a:ext>
            </a:extLst>
          </p:cNvPr>
          <p:cNvSpPr/>
          <p:nvPr/>
        </p:nvSpPr>
        <p:spPr>
          <a:xfrm>
            <a:off x="783771" y="1129004"/>
            <a:ext cx="718458" cy="2593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4655802-CA1E-3758-D0B6-28B75B9C84ED}"/>
              </a:ext>
            </a:extLst>
          </p:cNvPr>
          <p:cNvSpPr txBox="1"/>
          <p:nvPr/>
        </p:nvSpPr>
        <p:spPr>
          <a:xfrm>
            <a:off x="83976" y="3722914"/>
            <a:ext cx="5728995" cy="369332"/>
          </a:xfrm>
          <a:prstGeom prst="rect">
            <a:avLst/>
          </a:prstGeom>
          <a:noFill/>
        </p:spPr>
        <p:txBody>
          <a:bodyPr wrap="square" rtlCol="0">
            <a:spAutoFit/>
          </a:bodyPr>
          <a:lstStyle/>
          <a:p>
            <a:r>
              <a:rPr lang="en-IN" dirty="0"/>
              <a:t>Sequential Iteration</a:t>
            </a:r>
            <a:endParaRPr lang="en-US" dirty="0"/>
          </a:p>
        </p:txBody>
      </p:sp>
      <p:sp>
        <p:nvSpPr>
          <p:cNvPr id="11" name="Rectangle 10">
            <a:extLst>
              <a:ext uri="{FF2B5EF4-FFF2-40B4-BE49-F238E27FC236}">
                <a16:creationId xmlns:a16="http://schemas.microsoft.com/office/drawing/2014/main" id="{D984162D-3C78-20EF-260F-4215FCBD12AB}"/>
              </a:ext>
            </a:extLst>
          </p:cNvPr>
          <p:cNvSpPr/>
          <p:nvPr/>
        </p:nvSpPr>
        <p:spPr>
          <a:xfrm>
            <a:off x="7142582" y="3429000"/>
            <a:ext cx="1782147" cy="281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IIS</a:t>
            </a:r>
          </a:p>
          <a:p>
            <a:pPr algn="ctr"/>
            <a:r>
              <a:rPr lang="en-IN" dirty="0"/>
              <a:t>Web Server</a:t>
            </a:r>
            <a:endParaRPr lang="en-US" dirty="0"/>
          </a:p>
        </p:txBody>
      </p:sp>
      <p:sp>
        <p:nvSpPr>
          <p:cNvPr id="12" name="Arrow: Right 11">
            <a:extLst>
              <a:ext uri="{FF2B5EF4-FFF2-40B4-BE49-F238E27FC236}">
                <a16:creationId xmlns:a16="http://schemas.microsoft.com/office/drawing/2014/main" id="{A3D4C38C-A28C-FE4D-4E16-05D0B44C57D3}"/>
              </a:ext>
            </a:extLst>
          </p:cNvPr>
          <p:cNvSpPr/>
          <p:nvPr/>
        </p:nvSpPr>
        <p:spPr>
          <a:xfrm>
            <a:off x="3769567" y="3542455"/>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1</a:t>
            </a:r>
            <a:endParaRPr lang="en-US" dirty="0"/>
          </a:p>
        </p:txBody>
      </p:sp>
      <p:sp>
        <p:nvSpPr>
          <p:cNvPr id="13" name="Arrow: Right 12">
            <a:extLst>
              <a:ext uri="{FF2B5EF4-FFF2-40B4-BE49-F238E27FC236}">
                <a16:creationId xmlns:a16="http://schemas.microsoft.com/office/drawing/2014/main" id="{631B80D6-02FA-4375-5746-14282FB521D3}"/>
              </a:ext>
            </a:extLst>
          </p:cNvPr>
          <p:cNvSpPr/>
          <p:nvPr/>
        </p:nvSpPr>
        <p:spPr>
          <a:xfrm>
            <a:off x="3727578" y="4357463"/>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2</a:t>
            </a:r>
            <a:endParaRPr lang="en-US" dirty="0"/>
          </a:p>
        </p:txBody>
      </p:sp>
      <p:sp>
        <p:nvSpPr>
          <p:cNvPr id="14" name="Arrow: Right 13">
            <a:extLst>
              <a:ext uri="{FF2B5EF4-FFF2-40B4-BE49-F238E27FC236}">
                <a16:creationId xmlns:a16="http://schemas.microsoft.com/office/drawing/2014/main" id="{91383DF1-1CC1-527C-59A5-A4F03B6FA8D2}"/>
              </a:ext>
            </a:extLst>
          </p:cNvPr>
          <p:cNvSpPr/>
          <p:nvPr/>
        </p:nvSpPr>
        <p:spPr>
          <a:xfrm>
            <a:off x="3748573" y="5194014"/>
            <a:ext cx="3415004" cy="786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Session n</a:t>
            </a:r>
            <a:endParaRPr lang="en-US" dirty="0"/>
          </a:p>
        </p:txBody>
      </p:sp>
      <p:sp>
        <p:nvSpPr>
          <p:cNvPr id="15" name="TextBox 14">
            <a:extLst>
              <a:ext uri="{FF2B5EF4-FFF2-40B4-BE49-F238E27FC236}">
                <a16:creationId xmlns:a16="http://schemas.microsoft.com/office/drawing/2014/main" id="{883E71C1-90CC-64A9-7797-48916BA2799B}"/>
              </a:ext>
            </a:extLst>
          </p:cNvPr>
          <p:cNvSpPr txBox="1"/>
          <p:nvPr/>
        </p:nvSpPr>
        <p:spPr>
          <a:xfrm>
            <a:off x="1772816" y="6138334"/>
            <a:ext cx="4917233" cy="369332"/>
          </a:xfrm>
          <a:prstGeom prst="rect">
            <a:avLst/>
          </a:prstGeom>
          <a:noFill/>
        </p:spPr>
        <p:txBody>
          <a:bodyPr wrap="square" rtlCol="0">
            <a:spAutoFit/>
          </a:bodyPr>
          <a:lstStyle/>
          <a:p>
            <a:r>
              <a:rPr lang="en-IN" dirty="0"/>
              <a:t>The Web Server process each request concurrently</a:t>
            </a:r>
            <a:endParaRPr lang="en-US" dirty="0"/>
          </a:p>
        </p:txBody>
      </p:sp>
      <p:sp>
        <p:nvSpPr>
          <p:cNvPr id="16" name="Rectangle 15">
            <a:extLst>
              <a:ext uri="{FF2B5EF4-FFF2-40B4-BE49-F238E27FC236}">
                <a16:creationId xmlns:a16="http://schemas.microsoft.com/office/drawing/2014/main" id="{3DAAFBA5-CD50-53F7-A78D-049C41668DC3}"/>
              </a:ext>
            </a:extLst>
          </p:cNvPr>
          <p:cNvSpPr/>
          <p:nvPr/>
        </p:nvSpPr>
        <p:spPr>
          <a:xfrm>
            <a:off x="7142582" y="5290457"/>
            <a:ext cx="1782147" cy="6905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Large Collection</a:t>
            </a:r>
            <a:endParaRPr lang="en-US" dirty="0">
              <a:solidFill>
                <a:srgbClr val="FF0000"/>
              </a:solidFill>
            </a:endParaRPr>
          </a:p>
        </p:txBody>
      </p:sp>
      <p:sp>
        <p:nvSpPr>
          <p:cNvPr id="17" name="TextBox 16">
            <a:extLst>
              <a:ext uri="{FF2B5EF4-FFF2-40B4-BE49-F238E27FC236}">
                <a16:creationId xmlns:a16="http://schemas.microsoft.com/office/drawing/2014/main" id="{D6782782-A562-849E-14BA-99A53E196C5F}"/>
              </a:ext>
            </a:extLst>
          </p:cNvPr>
          <p:cNvSpPr txBox="1"/>
          <p:nvPr/>
        </p:nvSpPr>
        <p:spPr>
          <a:xfrm>
            <a:off x="9311951" y="5144412"/>
            <a:ext cx="2575249" cy="369332"/>
          </a:xfrm>
          <a:prstGeom prst="rect">
            <a:avLst/>
          </a:prstGeom>
          <a:noFill/>
        </p:spPr>
        <p:txBody>
          <a:bodyPr wrap="square" rtlCol="0">
            <a:spAutoFit/>
          </a:bodyPr>
          <a:lstStyle/>
          <a:p>
            <a:r>
              <a:rPr lang="en-IN" dirty="0"/>
              <a:t>10 Seconds Per request</a:t>
            </a:r>
            <a:endParaRPr lang="en-US" dirty="0"/>
          </a:p>
        </p:txBody>
      </p:sp>
      <p:cxnSp>
        <p:nvCxnSpPr>
          <p:cNvPr id="19" name="Connector: Elbow 18">
            <a:extLst>
              <a:ext uri="{FF2B5EF4-FFF2-40B4-BE49-F238E27FC236}">
                <a16:creationId xmlns:a16="http://schemas.microsoft.com/office/drawing/2014/main" id="{E3F7AE26-7398-7DF2-DB17-FBBFB0C230D1}"/>
              </a:ext>
            </a:extLst>
          </p:cNvPr>
          <p:cNvCxnSpPr>
            <a:cxnSpLocks/>
            <a:stCxn id="17" idx="1"/>
            <a:endCxn id="16" idx="3"/>
          </p:cNvCxnSpPr>
          <p:nvPr/>
        </p:nvCxnSpPr>
        <p:spPr>
          <a:xfrm rot="10800000" flipV="1">
            <a:off x="8924729" y="5329078"/>
            <a:ext cx="387222" cy="30663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37ACB2A-2F92-2BCC-33E2-784B4AF1F197}"/>
              </a:ext>
            </a:extLst>
          </p:cNvPr>
          <p:cNvCxnSpPr>
            <a:cxnSpLocks/>
            <a:stCxn id="17" idx="0"/>
            <a:endCxn id="9" idx="2"/>
          </p:cNvCxnSpPr>
          <p:nvPr/>
        </p:nvCxnSpPr>
        <p:spPr>
          <a:xfrm rot="16200000" flipV="1">
            <a:off x="5160539" y="-294625"/>
            <a:ext cx="1421498" cy="9456576"/>
          </a:xfrm>
          <a:prstGeom prst="bentConnector3">
            <a:avLst>
              <a:gd name="adj1" fmla="val 50000"/>
            </a:avLst>
          </a:prstGeom>
          <a:ln w="5715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40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FCE5A-ACB3-9E21-845C-970EAA5690CF}"/>
              </a:ext>
            </a:extLst>
          </p:cNvPr>
          <p:cNvSpPr txBox="1"/>
          <p:nvPr/>
        </p:nvSpPr>
        <p:spPr>
          <a:xfrm>
            <a:off x="251927" y="223935"/>
            <a:ext cx="11775232" cy="4247317"/>
          </a:xfrm>
          <a:prstGeom prst="rect">
            <a:avLst/>
          </a:prstGeom>
          <a:noFill/>
        </p:spPr>
        <p:txBody>
          <a:bodyPr wrap="square" rtlCol="0">
            <a:spAutoFit/>
          </a:bodyPr>
          <a:lstStyle/>
          <a:p>
            <a:r>
              <a:rPr lang="en-IN" dirty="0"/>
              <a:t>1. Staff:</a:t>
            </a:r>
          </a:p>
          <a:p>
            <a:r>
              <a:rPr lang="en-IN" dirty="0" err="1"/>
              <a:t>StaffId</a:t>
            </a:r>
            <a:r>
              <a:rPr lang="en-IN" dirty="0"/>
              <a:t>, </a:t>
            </a:r>
            <a:r>
              <a:rPr lang="en-IN" dirty="0" err="1"/>
              <a:t>StaffName</a:t>
            </a:r>
            <a:r>
              <a:rPr lang="en-IN" dirty="0"/>
              <a:t>, </a:t>
            </a:r>
            <a:r>
              <a:rPr lang="en-IN" dirty="0" err="1"/>
              <a:t>StaffType</a:t>
            </a:r>
            <a:r>
              <a:rPr lang="en-IN" dirty="0"/>
              <a:t>, Address, Contact no, Email, Qualifications, Gender, </a:t>
            </a:r>
            <a:r>
              <a:rPr lang="en-IN" dirty="0" err="1"/>
              <a:t>DateOfBirth</a:t>
            </a:r>
            <a:r>
              <a:rPr lang="en-IN" dirty="0"/>
              <a:t>, specialization, Fees, </a:t>
            </a:r>
            <a:r>
              <a:rPr lang="en-IN" dirty="0" err="1"/>
              <a:t>Alloewanceas</a:t>
            </a:r>
            <a:r>
              <a:rPr lang="en-IN" dirty="0"/>
              <a:t>, </a:t>
            </a:r>
            <a:r>
              <a:rPr lang="en-IN" dirty="0" err="1"/>
              <a:t>NoOfPatients</a:t>
            </a:r>
            <a:r>
              <a:rPr lang="en-IN" dirty="0"/>
              <a:t>, </a:t>
            </a:r>
            <a:r>
              <a:rPr lang="en-IN" dirty="0" err="1"/>
              <a:t>BasicPay</a:t>
            </a:r>
            <a:r>
              <a:rPr lang="en-IN" dirty="0"/>
              <a:t>, TDS, GST, </a:t>
            </a:r>
            <a:r>
              <a:rPr lang="en-IN" dirty="0" err="1"/>
              <a:t>GrossIncome</a:t>
            </a:r>
            <a:r>
              <a:rPr lang="en-IN" dirty="0"/>
              <a:t>, </a:t>
            </a:r>
            <a:r>
              <a:rPr lang="en-IN" dirty="0" err="1"/>
              <a:t>NetIncome</a:t>
            </a:r>
            <a:r>
              <a:rPr lang="en-IN" dirty="0"/>
              <a:t>, </a:t>
            </a:r>
            <a:r>
              <a:rPr lang="en-IN" dirty="0" err="1"/>
              <a:t>ShareToHospital</a:t>
            </a:r>
            <a:endParaRPr lang="en-IN" dirty="0"/>
          </a:p>
          <a:p>
            <a:endParaRPr lang="en-IN" dirty="0"/>
          </a:p>
          <a:p>
            <a:r>
              <a:rPr lang="en-IN" dirty="0"/>
              <a:t>2. Ward:</a:t>
            </a:r>
          </a:p>
          <a:p>
            <a:r>
              <a:rPr lang="en-IN" dirty="0" err="1"/>
              <a:t>WardId</a:t>
            </a:r>
            <a:r>
              <a:rPr lang="en-IN" dirty="0"/>
              <a:t>, </a:t>
            </a:r>
            <a:r>
              <a:rPr lang="en-IN" dirty="0" err="1"/>
              <a:t>WardName</a:t>
            </a:r>
            <a:r>
              <a:rPr lang="en-IN" dirty="0"/>
              <a:t>, </a:t>
            </a:r>
            <a:r>
              <a:rPr lang="en-IN" dirty="0" err="1"/>
              <a:t>NoofRooms</a:t>
            </a:r>
            <a:r>
              <a:rPr lang="en-IN" dirty="0"/>
              <a:t>, </a:t>
            </a:r>
            <a:r>
              <a:rPr lang="en-IN" dirty="0" err="1"/>
              <a:t>RoomNo</a:t>
            </a:r>
            <a:r>
              <a:rPr lang="en-IN" dirty="0"/>
              <a:t>, </a:t>
            </a:r>
            <a:r>
              <a:rPr lang="en-IN" dirty="0" err="1"/>
              <a:t>RoomType</a:t>
            </a:r>
            <a:r>
              <a:rPr lang="en-IN" dirty="0"/>
              <a:t>, Capacity, </a:t>
            </a:r>
            <a:r>
              <a:rPr lang="en-IN" dirty="0" err="1"/>
              <a:t>Avaialble</a:t>
            </a:r>
            <a:r>
              <a:rPr lang="en-IN" dirty="0"/>
              <a:t>, </a:t>
            </a:r>
            <a:r>
              <a:rPr lang="en-IN" dirty="0" err="1"/>
              <a:t>NurseAllocated</a:t>
            </a:r>
            <a:r>
              <a:rPr lang="en-IN" dirty="0"/>
              <a:t>, </a:t>
            </a:r>
            <a:r>
              <a:rPr lang="en-IN" dirty="0" err="1"/>
              <a:t>DoctorAllocated</a:t>
            </a:r>
            <a:r>
              <a:rPr lang="en-IN" dirty="0"/>
              <a:t>, </a:t>
            </a:r>
            <a:r>
              <a:rPr lang="en-IN" dirty="0" err="1"/>
              <a:t>WardboyAllocated</a:t>
            </a:r>
            <a:endParaRPr lang="en-IN" dirty="0"/>
          </a:p>
          <a:p>
            <a:endParaRPr lang="en-IN" dirty="0"/>
          </a:p>
          <a:p>
            <a:r>
              <a:rPr lang="en-IN" dirty="0"/>
              <a:t>3. Patient:</a:t>
            </a:r>
          </a:p>
          <a:p>
            <a:r>
              <a:rPr lang="en-IN" dirty="0" err="1"/>
              <a:t>PatientId</a:t>
            </a:r>
            <a:r>
              <a:rPr lang="en-IN" dirty="0"/>
              <a:t>, </a:t>
            </a:r>
            <a:r>
              <a:rPr lang="en-IN" dirty="0" err="1"/>
              <a:t>PatientName</a:t>
            </a:r>
            <a:r>
              <a:rPr lang="en-IN" dirty="0"/>
              <a:t>, Address, City, </a:t>
            </a:r>
            <a:r>
              <a:rPr lang="en-IN" dirty="0" err="1"/>
              <a:t>Contactno,Email,Gender,DateOfBirth</a:t>
            </a:r>
            <a:r>
              <a:rPr lang="en-IN" dirty="0"/>
              <a:t>, Dieses, </a:t>
            </a:r>
            <a:r>
              <a:rPr lang="en-IN" dirty="0" err="1"/>
              <a:t>RoomNo</a:t>
            </a:r>
            <a:r>
              <a:rPr lang="en-IN" dirty="0"/>
              <a:t>, </a:t>
            </a:r>
            <a:r>
              <a:rPr lang="en-IN" dirty="0" err="1"/>
              <a:t>WardId</a:t>
            </a:r>
            <a:r>
              <a:rPr lang="en-IN" dirty="0"/>
              <a:t>, </a:t>
            </a:r>
            <a:r>
              <a:rPr lang="en-IN" dirty="0" err="1"/>
              <a:t>DoctorName</a:t>
            </a:r>
            <a:r>
              <a:rPr lang="en-IN" dirty="0"/>
              <a:t>, </a:t>
            </a:r>
            <a:r>
              <a:rPr lang="en-IN" dirty="0" err="1"/>
              <a:t>TypeOfMoideineProvides</a:t>
            </a:r>
            <a:r>
              <a:rPr lang="en-IN" dirty="0"/>
              <a:t>,</a:t>
            </a:r>
          </a:p>
          <a:p>
            <a:endParaRPr lang="en-IN" dirty="0"/>
          </a:p>
          <a:p>
            <a:r>
              <a:rPr lang="en-IN" dirty="0"/>
              <a:t>4. </a:t>
            </a:r>
            <a:r>
              <a:rPr lang="en-IN" dirty="0" err="1"/>
              <a:t>Biil</a:t>
            </a:r>
            <a:endParaRPr lang="en-IN" dirty="0"/>
          </a:p>
          <a:p>
            <a:r>
              <a:rPr lang="en-IN" dirty="0" err="1"/>
              <a:t>BillId</a:t>
            </a:r>
            <a:r>
              <a:rPr lang="en-IN" dirty="0"/>
              <a:t>, </a:t>
            </a:r>
            <a:r>
              <a:rPr lang="en-IN" dirty="0" err="1"/>
              <a:t>PatientName</a:t>
            </a:r>
            <a:r>
              <a:rPr lang="en-IN" dirty="0"/>
              <a:t>, </a:t>
            </a:r>
            <a:r>
              <a:rPr lang="en-IN" dirty="0" err="1"/>
              <a:t>RoomBill</a:t>
            </a:r>
            <a:r>
              <a:rPr lang="en-IN" dirty="0"/>
              <a:t>, </a:t>
            </a:r>
            <a:r>
              <a:rPr lang="en-IN" dirty="0" err="1"/>
              <a:t>DoctorBill</a:t>
            </a:r>
            <a:r>
              <a:rPr lang="en-IN" dirty="0"/>
              <a:t>, </a:t>
            </a:r>
            <a:r>
              <a:rPr lang="en-IN" dirty="0" err="1"/>
              <a:t>MedicineBill</a:t>
            </a:r>
            <a:r>
              <a:rPr lang="en-IN" dirty="0"/>
              <a:t>, </a:t>
            </a:r>
            <a:r>
              <a:rPr lang="en-IN" dirty="0" err="1"/>
              <a:t>TotalBill</a:t>
            </a:r>
            <a:r>
              <a:rPr lang="en-IN" dirty="0"/>
              <a:t>	 </a:t>
            </a:r>
          </a:p>
          <a:p>
            <a:endParaRPr lang="en-US" dirty="0"/>
          </a:p>
        </p:txBody>
      </p:sp>
    </p:spTree>
    <p:extLst>
      <p:ext uri="{BB962C8B-B14F-4D97-AF65-F5344CB8AC3E}">
        <p14:creationId xmlns:p14="http://schemas.microsoft.com/office/powerpoint/2010/main" val="1882381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5E1222-A973-2B72-3282-0DA920D4C055}"/>
              </a:ext>
            </a:extLst>
          </p:cNvPr>
          <p:cNvSpPr txBox="1"/>
          <p:nvPr/>
        </p:nvSpPr>
        <p:spPr>
          <a:xfrm>
            <a:off x="214604" y="158620"/>
            <a:ext cx="1884784" cy="369332"/>
          </a:xfrm>
          <a:prstGeom prst="rect">
            <a:avLst/>
          </a:prstGeom>
          <a:noFill/>
        </p:spPr>
        <p:txBody>
          <a:bodyPr wrap="square" rtlCol="0">
            <a:spAutoFit/>
          </a:bodyPr>
          <a:lstStyle/>
          <a:p>
            <a:r>
              <a:rPr lang="en-IN" dirty="0"/>
              <a:t>Doctor</a:t>
            </a:r>
            <a:endParaRPr lang="en-US" dirty="0"/>
          </a:p>
        </p:txBody>
      </p:sp>
      <p:sp>
        <p:nvSpPr>
          <p:cNvPr id="3" name="TextBox 2">
            <a:extLst>
              <a:ext uri="{FF2B5EF4-FFF2-40B4-BE49-F238E27FC236}">
                <a16:creationId xmlns:a16="http://schemas.microsoft.com/office/drawing/2014/main" id="{CD7C1454-F435-014E-5EF8-BCC907EEC40A}"/>
              </a:ext>
            </a:extLst>
          </p:cNvPr>
          <p:cNvSpPr txBox="1"/>
          <p:nvPr/>
        </p:nvSpPr>
        <p:spPr>
          <a:xfrm>
            <a:off x="4491135" y="332791"/>
            <a:ext cx="1884784" cy="369332"/>
          </a:xfrm>
          <a:prstGeom prst="rect">
            <a:avLst/>
          </a:prstGeom>
          <a:noFill/>
        </p:spPr>
        <p:txBody>
          <a:bodyPr wrap="square" rtlCol="0">
            <a:spAutoFit/>
          </a:bodyPr>
          <a:lstStyle/>
          <a:p>
            <a:r>
              <a:rPr lang="en-IN" dirty="0"/>
              <a:t>Ward</a:t>
            </a:r>
            <a:endParaRPr lang="en-US" dirty="0"/>
          </a:p>
        </p:txBody>
      </p:sp>
      <p:sp>
        <p:nvSpPr>
          <p:cNvPr id="4" name="TextBox 3">
            <a:extLst>
              <a:ext uri="{FF2B5EF4-FFF2-40B4-BE49-F238E27FC236}">
                <a16:creationId xmlns:a16="http://schemas.microsoft.com/office/drawing/2014/main" id="{53CA046E-248A-EB0B-06C3-1B1E5D166B51}"/>
              </a:ext>
            </a:extLst>
          </p:cNvPr>
          <p:cNvSpPr txBox="1"/>
          <p:nvPr/>
        </p:nvSpPr>
        <p:spPr>
          <a:xfrm>
            <a:off x="2404188" y="332791"/>
            <a:ext cx="1884784" cy="369332"/>
          </a:xfrm>
          <a:prstGeom prst="rect">
            <a:avLst/>
          </a:prstGeom>
          <a:noFill/>
        </p:spPr>
        <p:txBody>
          <a:bodyPr wrap="square" rtlCol="0">
            <a:spAutoFit/>
          </a:bodyPr>
          <a:lstStyle/>
          <a:p>
            <a:r>
              <a:rPr lang="en-IN" dirty="0"/>
              <a:t>Patient</a:t>
            </a:r>
            <a:endParaRPr lang="en-US" dirty="0"/>
          </a:p>
        </p:txBody>
      </p:sp>
      <p:sp>
        <p:nvSpPr>
          <p:cNvPr id="5" name="TextBox 4">
            <a:extLst>
              <a:ext uri="{FF2B5EF4-FFF2-40B4-BE49-F238E27FC236}">
                <a16:creationId xmlns:a16="http://schemas.microsoft.com/office/drawing/2014/main" id="{84221837-A48C-454D-5205-5B7C6CE4611E}"/>
              </a:ext>
            </a:extLst>
          </p:cNvPr>
          <p:cNvSpPr txBox="1"/>
          <p:nvPr/>
        </p:nvSpPr>
        <p:spPr>
          <a:xfrm>
            <a:off x="5340221" y="805542"/>
            <a:ext cx="1884784" cy="369332"/>
          </a:xfrm>
          <a:prstGeom prst="rect">
            <a:avLst/>
          </a:prstGeom>
          <a:noFill/>
        </p:spPr>
        <p:txBody>
          <a:bodyPr wrap="square" rtlCol="0">
            <a:spAutoFit/>
          </a:bodyPr>
          <a:lstStyle/>
          <a:p>
            <a:r>
              <a:rPr lang="en-IN" dirty="0"/>
              <a:t>Room</a:t>
            </a:r>
            <a:endParaRPr lang="en-US" dirty="0"/>
          </a:p>
        </p:txBody>
      </p:sp>
      <p:sp>
        <p:nvSpPr>
          <p:cNvPr id="6" name="TextBox 5">
            <a:extLst>
              <a:ext uri="{FF2B5EF4-FFF2-40B4-BE49-F238E27FC236}">
                <a16:creationId xmlns:a16="http://schemas.microsoft.com/office/drawing/2014/main" id="{9DEA569F-6342-99E7-0DC2-9FFE0A1D4495}"/>
              </a:ext>
            </a:extLst>
          </p:cNvPr>
          <p:cNvSpPr txBox="1"/>
          <p:nvPr/>
        </p:nvSpPr>
        <p:spPr>
          <a:xfrm>
            <a:off x="7853265" y="158620"/>
            <a:ext cx="1884784" cy="369332"/>
          </a:xfrm>
          <a:prstGeom prst="rect">
            <a:avLst/>
          </a:prstGeom>
          <a:noFill/>
        </p:spPr>
        <p:txBody>
          <a:bodyPr wrap="square" rtlCol="0">
            <a:spAutoFit/>
          </a:bodyPr>
          <a:lstStyle/>
          <a:p>
            <a:r>
              <a:rPr lang="en-IN" dirty="0" err="1"/>
              <a:t>Wardboy</a:t>
            </a:r>
            <a:endParaRPr lang="en-US" dirty="0"/>
          </a:p>
        </p:txBody>
      </p:sp>
    </p:spTree>
    <p:extLst>
      <p:ext uri="{BB962C8B-B14F-4D97-AF65-F5344CB8AC3E}">
        <p14:creationId xmlns:p14="http://schemas.microsoft.com/office/powerpoint/2010/main" val="103878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F6270044-429E-140C-C1AD-887AB56B111A}"/>
              </a:ext>
            </a:extLst>
          </p:cNvPr>
          <p:cNvSpPr/>
          <p:nvPr/>
        </p:nvSpPr>
        <p:spPr>
          <a:xfrm>
            <a:off x="9349273" y="2202024"/>
            <a:ext cx="2351315" cy="223001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endParaRPr lang="en-US" dirty="0"/>
          </a:p>
        </p:txBody>
      </p:sp>
      <p:sp>
        <p:nvSpPr>
          <p:cNvPr id="3" name="Rectangle 2">
            <a:extLst>
              <a:ext uri="{FF2B5EF4-FFF2-40B4-BE49-F238E27FC236}">
                <a16:creationId xmlns:a16="http://schemas.microsoft.com/office/drawing/2014/main" id="{E6AC2E8B-5D2F-7D0A-AAB0-6BE04CF9A2BC}"/>
              </a:ext>
            </a:extLst>
          </p:cNvPr>
          <p:cNvSpPr/>
          <p:nvPr/>
        </p:nvSpPr>
        <p:spPr>
          <a:xfrm>
            <a:off x="6167535"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Access Layer</a:t>
            </a:r>
            <a:endParaRPr lang="en-US" b="1" dirty="0"/>
          </a:p>
        </p:txBody>
      </p:sp>
      <p:sp>
        <p:nvSpPr>
          <p:cNvPr id="4" name="Rectangle 3">
            <a:extLst>
              <a:ext uri="{FF2B5EF4-FFF2-40B4-BE49-F238E27FC236}">
                <a16:creationId xmlns:a16="http://schemas.microsoft.com/office/drawing/2014/main" id="{1F9233F7-D3EF-1444-EABD-0F7E4FE32C3E}"/>
              </a:ext>
            </a:extLst>
          </p:cNvPr>
          <p:cNvSpPr/>
          <p:nvPr/>
        </p:nvSpPr>
        <p:spPr>
          <a:xfrm>
            <a:off x="2957804" y="886408"/>
            <a:ext cx="2621902" cy="45160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Biz Workflows</a:t>
            </a:r>
            <a:endParaRPr lang="en-US" b="1" dirty="0"/>
          </a:p>
        </p:txBody>
      </p:sp>
      <p:sp>
        <p:nvSpPr>
          <p:cNvPr id="5" name="Rectangle 4">
            <a:extLst>
              <a:ext uri="{FF2B5EF4-FFF2-40B4-BE49-F238E27FC236}">
                <a16:creationId xmlns:a16="http://schemas.microsoft.com/office/drawing/2014/main" id="{92AA459C-59D2-F0B3-53BF-04FE1B4A4797}"/>
              </a:ext>
            </a:extLst>
          </p:cNvPr>
          <p:cNvSpPr/>
          <p:nvPr/>
        </p:nvSpPr>
        <p:spPr>
          <a:xfrm>
            <a:off x="522514" y="2817845"/>
            <a:ext cx="1287625" cy="970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UI</a:t>
            </a:r>
            <a:endParaRPr lang="en-US" b="1" dirty="0"/>
          </a:p>
        </p:txBody>
      </p:sp>
      <p:sp>
        <p:nvSpPr>
          <p:cNvPr id="6" name="Arrow: Right 5">
            <a:extLst>
              <a:ext uri="{FF2B5EF4-FFF2-40B4-BE49-F238E27FC236}">
                <a16:creationId xmlns:a16="http://schemas.microsoft.com/office/drawing/2014/main" id="{04671C68-BADB-2E02-CF81-744CD3F14631}"/>
              </a:ext>
            </a:extLst>
          </p:cNvPr>
          <p:cNvSpPr/>
          <p:nvPr/>
        </p:nvSpPr>
        <p:spPr>
          <a:xfrm>
            <a:off x="1810139" y="2752528"/>
            <a:ext cx="7539134" cy="34523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720E1ADE-42EA-B20B-EDDC-F2CDFD6327C1}"/>
              </a:ext>
            </a:extLst>
          </p:cNvPr>
          <p:cNvSpPr/>
          <p:nvPr/>
        </p:nvSpPr>
        <p:spPr>
          <a:xfrm>
            <a:off x="1810139" y="3354352"/>
            <a:ext cx="7539134" cy="359228"/>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743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8CDB7065-5DCD-CF12-D296-87D437D0989A}"/>
              </a:ext>
            </a:extLst>
          </p:cNvPr>
          <p:cNvSpPr/>
          <p:nvPr/>
        </p:nvSpPr>
        <p:spPr>
          <a:xfrm>
            <a:off x="8108302" y="279918"/>
            <a:ext cx="3769567" cy="6167535"/>
          </a:xfrm>
          <a:prstGeom prst="can">
            <a:avLst>
              <a:gd name="adj" fmla="val 767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A1FB5822-630B-A20A-D476-E95E194CD77B}"/>
              </a:ext>
            </a:extLst>
          </p:cNvPr>
          <p:cNvSpPr/>
          <p:nvPr/>
        </p:nvSpPr>
        <p:spPr>
          <a:xfrm>
            <a:off x="382555" y="419878"/>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C1</a:t>
            </a:r>
            <a:endParaRPr lang="en-US" b="1" dirty="0"/>
          </a:p>
        </p:txBody>
      </p:sp>
      <p:cxnSp>
        <p:nvCxnSpPr>
          <p:cNvPr id="5" name="Connector: Elbow 4">
            <a:extLst>
              <a:ext uri="{FF2B5EF4-FFF2-40B4-BE49-F238E27FC236}">
                <a16:creationId xmlns:a16="http://schemas.microsoft.com/office/drawing/2014/main" id="{301D9A2D-F470-607F-3A57-F47C66E2FECC}"/>
              </a:ext>
            </a:extLst>
          </p:cNvPr>
          <p:cNvCxnSpPr>
            <a:cxnSpLocks/>
            <a:stCxn id="3" idx="3"/>
            <a:endCxn id="2" idx="2"/>
          </p:cNvCxnSpPr>
          <p:nvPr/>
        </p:nvCxnSpPr>
        <p:spPr>
          <a:xfrm>
            <a:off x="2230016" y="1040364"/>
            <a:ext cx="5878286" cy="232332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04AB93FC-03DE-89F6-8B44-8A062B25C8FA}"/>
              </a:ext>
            </a:extLst>
          </p:cNvPr>
          <p:cNvSpPr/>
          <p:nvPr/>
        </p:nvSpPr>
        <p:spPr>
          <a:xfrm>
            <a:off x="382555" y="218802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C2</a:t>
            </a:r>
            <a:endParaRPr lang="en-US" b="1" dirty="0"/>
          </a:p>
        </p:txBody>
      </p:sp>
      <p:sp>
        <p:nvSpPr>
          <p:cNvPr id="7" name="Rectangle: Rounded Corners 6">
            <a:extLst>
              <a:ext uri="{FF2B5EF4-FFF2-40B4-BE49-F238E27FC236}">
                <a16:creationId xmlns:a16="http://schemas.microsoft.com/office/drawing/2014/main" id="{6397DCD4-7C13-4110-EA25-4D298405B02C}"/>
              </a:ext>
            </a:extLst>
          </p:cNvPr>
          <p:cNvSpPr/>
          <p:nvPr/>
        </p:nvSpPr>
        <p:spPr>
          <a:xfrm>
            <a:off x="382555" y="3867539"/>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C3</a:t>
            </a:r>
            <a:endParaRPr lang="en-US" b="1" dirty="0"/>
          </a:p>
        </p:txBody>
      </p:sp>
      <p:sp>
        <p:nvSpPr>
          <p:cNvPr id="8" name="Rectangle: Rounded Corners 7">
            <a:extLst>
              <a:ext uri="{FF2B5EF4-FFF2-40B4-BE49-F238E27FC236}">
                <a16:creationId xmlns:a16="http://schemas.microsoft.com/office/drawing/2014/main" id="{88924560-C06F-911D-5F91-5C8BA329DA8F}"/>
              </a:ext>
            </a:extLst>
          </p:cNvPr>
          <p:cNvSpPr/>
          <p:nvPr/>
        </p:nvSpPr>
        <p:spPr>
          <a:xfrm>
            <a:off x="382555" y="5435080"/>
            <a:ext cx="1847461" cy="12409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Cn</a:t>
            </a:r>
            <a:endParaRPr lang="en-US" b="1" dirty="0"/>
          </a:p>
        </p:txBody>
      </p:sp>
      <p:cxnSp>
        <p:nvCxnSpPr>
          <p:cNvPr id="10" name="Connector: Elbow 9">
            <a:extLst>
              <a:ext uri="{FF2B5EF4-FFF2-40B4-BE49-F238E27FC236}">
                <a16:creationId xmlns:a16="http://schemas.microsoft.com/office/drawing/2014/main" id="{16F91B03-711E-5B9C-1A6C-718C9017A808}"/>
              </a:ext>
            </a:extLst>
          </p:cNvPr>
          <p:cNvCxnSpPr>
            <a:cxnSpLocks/>
            <a:stCxn id="6" idx="3"/>
            <a:endCxn id="2" idx="2"/>
          </p:cNvCxnSpPr>
          <p:nvPr/>
        </p:nvCxnSpPr>
        <p:spPr>
          <a:xfrm>
            <a:off x="2230016" y="2808515"/>
            <a:ext cx="5878286" cy="55517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F9869051-DBF4-81FB-ECB7-8450CDC45BAE}"/>
              </a:ext>
            </a:extLst>
          </p:cNvPr>
          <p:cNvCxnSpPr>
            <a:cxnSpLocks/>
            <a:stCxn id="7" idx="3"/>
            <a:endCxn id="2" idx="2"/>
          </p:cNvCxnSpPr>
          <p:nvPr/>
        </p:nvCxnSpPr>
        <p:spPr>
          <a:xfrm flipV="1">
            <a:off x="2230016" y="3363686"/>
            <a:ext cx="5878286" cy="112433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DA977B-0248-BE57-0164-BEF62C309F58}"/>
              </a:ext>
            </a:extLst>
          </p:cNvPr>
          <p:cNvCxnSpPr>
            <a:cxnSpLocks/>
            <a:stCxn id="8" idx="3"/>
            <a:endCxn id="2" idx="2"/>
          </p:cNvCxnSpPr>
          <p:nvPr/>
        </p:nvCxnSpPr>
        <p:spPr>
          <a:xfrm flipV="1">
            <a:off x="2230016" y="3363686"/>
            <a:ext cx="5878286" cy="269188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Cylinder 26">
            <a:extLst>
              <a:ext uri="{FF2B5EF4-FFF2-40B4-BE49-F238E27FC236}">
                <a16:creationId xmlns:a16="http://schemas.microsoft.com/office/drawing/2014/main" id="{9E8AC673-CE76-F05F-0261-7B3D6EAA7AF4}"/>
              </a:ext>
            </a:extLst>
          </p:cNvPr>
          <p:cNvSpPr/>
          <p:nvPr/>
        </p:nvSpPr>
        <p:spPr>
          <a:xfrm>
            <a:off x="8378890" y="1040364"/>
            <a:ext cx="914400" cy="4098469"/>
          </a:xfrm>
          <a:prstGeom prst="can">
            <a:avLst>
              <a:gd name="adj" fmla="val 11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61A22F1-176C-5267-E164-9C6BBC814CD9}"/>
              </a:ext>
            </a:extLst>
          </p:cNvPr>
          <p:cNvSpPr txBox="1"/>
          <p:nvPr/>
        </p:nvSpPr>
        <p:spPr>
          <a:xfrm>
            <a:off x="6096000" y="5435080"/>
            <a:ext cx="1723053" cy="369332"/>
          </a:xfrm>
          <a:prstGeom prst="rect">
            <a:avLst/>
          </a:prstGeom>
          <a:noFill/>
        </p:spPr>
        <p:txBody>
          <a:bodyPr wrap="square" rtlCol="0">
            <a:spAutoFit/>
          </a:bodyPr>
          <a:lstStyle/>
          <a:p>
            <a:r>
              <a:rPr lang="en-IN" dirty="0"/>
              <a:t>Schedular</a:t>
            </a:r>
            <a:endParaRPr lang="en-US" dirty="0"/>
          </a:p>
        </p:txBody>
      </p:sp>
      <p:cxnSp>
        <p:nvCxnSpPr>
          <p:cNvPr id="30" name="Connector: Elbow 29">
            <a:extLst>
              <a:ext uri="{FF2B5EF4-FFF2-40B4-BE49-F238E27FC236}">
                <a16:creationId xmlns:a16="http://schemas.microsoft.com/office/drawing/2014/main" id="{A77C4C75-7BB3-C5EC-9ADE-F9FEB0AAEADE}"/>
              </a:ext>
            </a:extLst>
          </p:cNvPr>
          <p:cNvCxnSpPr>
            <a:cxnSpLocks/>
            <a:endCxn id="27" idx="3"/>
          </p:cNvCxnSpPr>
          <p:nvPr/>
        </p:nvCxnSpPr>
        <p:spPr>
          <a:xfrm flipV="1">
            <a:off x="7113037" y="5138833"/>
            <a:ext cx="1723053" cy="480913"/>
          </a:xfrm>
          <a:prstGeom prst="bentConnector2">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AE1572C-1EA7-7C09-66E3-D6F250E54843}"/>
              </a:ext>
            </a:extLst>
          </p:cNvPr>
          <p:cNvSpPr txBox="1"/>
          <p:nvPr/>
        </p:nvSpPr>
        <p:spPr>
          <a:xfrm>
            <a:off x="2603241" y="419878"/>
            <a:ext cx="998375" cy="369332"/>
          </a:xfrm>
          <a:prstGeom prst="rect">
            <a:avLst/>
          </a:prstGeom>
          <a:noFill/>
        </p:spPr>
        <p:txBody>
          <a:bodyPr wrap="square" rtlCol="0">
            <a:spAutoFit/>
          </a:bodyPr>
          <a:lstStyle/>
          <a:p>
            <a:r>
              <a:rPr lang="en-IN" dirty="0"/>
              <a:t>Insert</a:t>
            </a:r>
            <a:endParaRPr lang="en-US" dirty="0"/>
          </a:p>
        </p:txBody>
      </p:sp>
      <p:sp>
        <p:nvSpPr>
          <p:cNvPr id="33" name="TextBox 32">
            <a:extLst>
              <a:ext uri="{FF2B5EF4-FFF2-40B4-BE49-F238E27FC236}">
                <a16:creationId xmlns:a16="http://schemas.microsoft.com/office/drawing/2014/main" id="{1681CE8B-A877-B20D-C92F-96980F6E6A96}"/>
              </a:ext>
            </a:extLst>
          </p:cNvPr>
          <p:cNvSpPr txBox="1"/>
          <p:nvPr/>
        </p:nvSpPr>
        <p:spPr>
          <a:xfrm>
            <a:off x="2726093" y="2372695"/>
            <a:ext cx="998375" cy="369332"/>
          </a:xfrm>
          <a:prstGeom prst="rect">
            <a:avLst/>
          </a:prstGeom>
          <a:noFill/>
        </p:spPr>
        <p:txBody>
          <a:bodyPr wrap="square" rtlCol="0">
            <a:spAutoFit/>
          </a:bodyPr>
          <a:lstStyle/>
          <a:p>
            <a:r>
              <a:rPr lang="en-IN" dirty="0"/>
              <a:t>Delete</a:t>
            </a:r>
            <a:endParaRPr lang="en-US" dirty="0"/>
          </a:p>
        </p:txBody>
      </p:sp>
      <p:sp>
        <p:nvSpPr>
          <p:cNvPr id="34" name="TextBox 33">
            <a:extLst>
              <a:ext uri="{FF2B5EF4-FFF2-40B4-BE49-F238E27FC236}">
                <a16:creationId xmlns:a16="http://schemas.microsoft.com/office/drawing/2014/main" id="{0DD29774-F7DF-425F-8D85-A5DAA7A090EE}"/>
              </a:ext>
            </a:extLst>
          </p:cNvPr>
          <p:cNvSpPr txBox="1"/>
          <p:nvPr/>
        </p:nvSpPr>
        <p:spPr>
          <a:xfrm>
            <a:off x="2688770" y="4088355"/>
            <a:ext cx="998375" cy="369332"/>
          </a:xfrm>
          <a:prstGeom prst="rect">
            <a:avLst/>
          </a:prstGeom>
          <a:noFill/>
        </p:spPr>
        <p:txBody>
          <a:bodyPr wrap="square" rtlCol="0">
            <a:spAutoFit/>
          </a:bodyPr>
          <a:lstStyle/>
          <a:p>
            <a:r>
              <a:rPr lang="en-IN" dirty="0"/>
              <a:t>Select</a:t>
            </a:r>
            <a:endParaRPr lang="en-US" dirty="0"/>
          </a:p>
        </p:txBody>
      </p:sp>
      <p:sp>
        <p:nvSpPr>
          <p:cNvPr id="35" name="TextBox 34">
            <a:extLst>
              <a:ext uri="{FF2B5EF4-FFF2-40B4-BE49-F238E27FC236}">
                <a16:creationId xmlns:a16="http://schemas.microsoft.com/office/drawing/2014/main" id="{4C959732-194B-05F6-61F2-129318ACE0B0}"/>
              </a:ext>
            </a:extLst>
          </p:cNvPr>
          <p:cNvSpPr txBox="1"/>
          <p:nvPr/>
        </p:nvSpPr>
        <p:spPr>
          <a:xfrm>
            <a:off x="2656114" y="5619746"/>
            <a:ext cx="2046515" cy="369332"/>
          </a:xfrm>
          <a:prstGeom prst="rect">
            <a:avLst/>
          </a:prstGeom>
          <a:noFill/>
        </p:spPr>
        <p:txBody>
          <a:bodyPr wrap="square" rtlCol="0">
            <a:spAutoFit/>
          </a:bodyPr>
          <a:lstStyle/>
          <a:p>
            <a:r>
              <a:rPr lang="en-IN" dirty="0"/>
              <a:t>Insert, Update</a:t>
            </a:r>
            <a:endParaRPr lang="en-US" dirty="0"/>
          </a:p>
        </p:txBody>
      </p:sp>
      <p:sp>
        <p:nvSpPr>
          <p:cNvPr id="36" name="Cylinder 35">
            <a:extLst>
              <a:ext uri="{FF2B5EF4-FFF2-40B4-BE49-F238E27FC236}">
                <a16:creationId xmlns:a16="http://schemas.microsoft.com/office/drawing/2014/main" id="{8B627CF0-B58C-A47B-9D4B-D4EF88787D08}"/>
              </a:ext>
            </a:extLst>
          </p:cNvPr>
          <p:cNvSpPr/>
          <p:nvPr/>
        </p:nvSpPr>
        <p:spPr>
          <a:xfrm rot="16200000">
            <a:off x="5468515" y="-1953210"/>
            <a:ext cx="513961" cy="4476364"/>
          </a:xfrm>
          <a:prstGeom prst="can">
            <a:avLst>
              <a:gd name="adj" fmla="val 117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B5C573-FD63-9C3E-30EE-F777B0B859FF}"/>
              </a:ext>
            </a:extLst>
          </p:cNvPr>
          <p:cNvSpPr txBox="1"/>
          <p:nvPr/>
        </p:nvSpPr>
        <p:spPr>
          <a:xfrm>
            <a:off x="3825551" y="168724"/>
            <a:ext cx="3769567" cy="369332"/>
          </a:xfrm>
          <a:prstGeom prst="rect">
            <a:avLst/>
          </a:prstGeom>
          <a:noFill/>
        </p:spPr>
        <p:txBody>
          <a:bodyPr wrap="square" rtlCol="0">
            <a:spAutoFit/>
          </a:bodyPr>
          <a:lstStyle/>
          <a:p>
            <a:pPr algn="ctr"/>
            <a:r>
              <a:rPr lang="en-IN" b="1" dirty="0">
                <a:highlight>
                  <a:srgbClr val="FFFF00"/>
                </a:highlight>
              </a:rPr>
              <a:t>Connection </a:t>
            </a:r>
            <a:endParaRPr lang="en-US" b="1" dirty="0">
              <a:highlight>
                <a:srgbClr val="FFFF00"/>
              </a:highlight>
            </a:endParaRPr>
          </a:p>
        </p:txBody>
      </p:sp>
      <p:sp>
        <p:nvSpPr>
          <p:cNvPr id="38" name="TextBox 37">
            <a:extLst>
              <a:ext uri="{FF2B5EF4-FFF2-40B4-BE49-F238E27FC236}">
                <a16:creationId xmlns:a16="http://schemas.microsoft.com/office/drawing/2014/main" id="{61973FC6-05E1-7762-317E-DDB34DA8B3E3}"/>
              </a:ext>
            </a:extLst>
          </p:cNvPr>
          <p:cNvSpPr txBox="1"/>
          <p:nvPr/>
        </p:nvSpPr>
        <p:spPr>
          <a:xfrm>
            <a:off x="8980714" y="5804412"/>
            <a:ext cx="2327988" cy="369332"/>
          </a:xfrm>
          <a:prstGeom prst="rect">
            <a:avLst/>
          </a:prstGeom>
          <a:noFill/>
        </p:spPr>
        <p:txBody>
          <a:bodyPr wrap="square" rtlCol="0">
            <a:spAutoFit/>
          </a:bodyPr>
          <a:lstStyle/>
          <a:p>
            <a:pPr algn="ctr"/>
            <a:r>
              <a:rPr lang="en-IN" dirty="0">
                <a:highlight>
                  <a:srgbClr val="FFFF00"/>
                </a:highlight>
              </a:rPr>
              <a:t>ThreadPool</a:t>
            </a:r>
            <a:endParaRPr lang="en-US" dirty="0">
              <a:highlight>
                <a:srgbClr val="FFFF00"/>
              </a:highlight>
            </a:endParaRPr>
          </a:p>
        </p:txBody>
      </p:sp>
      <p:sp>
        <p:nvSpPr>
          <p:cNvPr id="39" name="Cylinder 38">
            <a:extLst>
              <a:ext uri="{FF2B5EF4-FFF2-40B4-BE49-F238E27FC236}">
                <a16:creationId xmlns:a16="http://schemas.microsoft.com/office/drawing/2014/main" id="{93612D40-D976-8F32-0471-DD304C1F068B}"/>
              </a:ext>
            </a:extLst>
          </p:cNvPr>
          <p:cNvSpPr/>
          <p:nvPr/>
        </p:nvSpPr>
        <p:spPr>
          <a:xfrm>
            <a:off x="8378890" y="1276447"/>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endParaRPr lang="en-US" dirty="0">
              <a:solidFill>
                <a:srgbClr val="FF0000"/>
              </a:solidFill>
            </a:endParaRPr>
          </a:p>
        </p:txBody>
      </p:sp>
      <p:sp>
        <p:nvSpPr>
          <p:cNvPr id="40" name="Cylinder 39">
            <a:extLst>
              <a:ext uri="{FF2B5EF4-FFF2-40B4-BE49-F238E27FC236}">
                <a16:creationId xmlns:a16="http://schemas.microsoft.com/office/drawing/2014/main" id="{1A001AAD-5126-8B58-25E2-D8300F85380F}"/>
              </a:ext>
            </a:extLst>
          </p:cNvPr>
          <p:cNvSpPr/>
          <p:nvPr/>
        </p:nvSpPr>
        <p:spPr>
          <a:xfrm>
            <a:off x="8378890" y="2141425"/>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Delete</a:t>
            </a:r>
            <a:endParaRPr lang="en-US" dirty="0">
              <a:solidFill>
                <a:srgbClr val="FF0000"/>
              </a:solidFill>
            </a:endParaRPr>
          </a:p>
        </p:txBody>
      </p:sp>
      <p:sp>
        <p:nvSpPr>
          <p:cNvPr id="41" name="Cylinder 40">
            <a:extLst>
              <a:ext uri="{FF2B5EF4-FFF2-40B4-BE49-F238E27FC236}">
                <a16:creationId xmlns:a16="http://schemas.microsoft.com/office/drawing/2014/main" id="{51612675-6637-B7F2-F769-00DF0D0A24D8}"/>
              </a:ext>
            </a:extLst>
          </p:cNvPr>
          <p:cNvSpPr/>
          <p:nvPr/>
        </p:nvSpPr>
        <p:spPr>
          <a:xfrm>
            <a:off x="8378890" y="3006403"/>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Select</a:t>
            </a:r>
            <a:endParaRPr lang="en-US" dirty="0">
              <a:solidFill>
                <a:srgbClr val="FF0000"/>
              </a:solidFill>
            </a:endParaRPr>
          </a:p>
        </p:txBody>
      </p:sp>
      <p:sp>
        <p:nvSpPr>
          <p:cNvPr id="43" name="Cylinder 42">
            <a:extLst>
              <a:ext uri="{FF2B5EF4-FFF2-40B4-BE49-F238E27FC236}">
                <a16:creationId xmlns:a16="http://schemas.microsoft.com/office/drawing/2014/main" id="{9DF6AC5C-FA38-8F76-2DBD-411EFD2B2605}"/>
              </a:ext>
            </a:extLst>
          </p:cNvPr>
          <p:cNvSpPr/>
          <p:nvPr/>
        </p:nvSpPr>
        <p:spPr>
          <a:xfrm>
            <a:off x="8378890" y="3976200"/>
            <a:ext cx="914400" cy="733426"/>
          </a:xfrm>
          <a:prstGeom prst="can">
            <a:avLst>
              <a:gd name="adj" fmla="val 1861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Insert</a:t>
            </a:r>
          </a:p>
          <a:p>
            <a:pPr algn="ctr"/>
            <a:r>
              <a:rPr lang="en-IN" dirty="0">
                <a:solidFill>
                  <a:srgbClr val="FF0000"/>
                </a:solidFill>
              </a:rPr>
              <a:t>Update</a:t>
            </a:r>
            <a:endParaRPr lang="en-US" dirty="0">
              <a:solidFill>
                <a:srgbClr val="FF0000"/>
              </a:solidFill>
            </a:endParaRPr>
          </a:p>
        </p:txBody>
      </p:sp>
      <p:sp>
        <p:nvSpPr>
          <p:cNvPr id="44" name="Star: 16 Points 43">
            <a:extLst>
              <a:ext uri="{FF2B5EF4-FFF2-40B4-BE49-F238E27FC236}">
                <a16:creationId xmlns:a16="http://schemas.microsoft.com/office/drawing/2014/main" id="{303BA8E1-6F32-1BBA-8E9A-8FE8D2B9DB58}"/>
              </a:ext>
            </a:extLst>
          </p:cNvPr>
          <p:cNvSpPr/>
          <p:nvPr/>
        </p:nvSpPr>
        <p:spPr>
          <a:xfrm>
            <a:off x="9501673" y="3240728"/>
            <a:ext cx="2307772" cy="2194351"/>
          </a:xfrm>
          <a:prstGeom prst="star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Query</a:t>
            </a:r>
          </a:p>
          <a:p>
            <a:pPr algn="ctr"/>
            <a:r>
              <a:rPr lang="en-IN" b="1" dirty="0"/>
              <a:t>Processing</a:t>
            </a:r>
          </a:p>
          <a:p>
            <a:pPr algn="ctr"/>
            <a:r>
              <a:rPr lang="en-IN" b="1" dirty="0"/>
              <a:t>Engine</a:t>
            </a:r>
          </a:p>
          <a:p>
            <a:pPr algn="ctr"/>
            <a:r>
              <a:rPr lang="en-IN" b="1" dirty="0"/>
              <a:t>(QPE)</a:t>
            </a:r>
            <a:endParaRPr lang="en-US" b="1" dirty="0"/>
          </a:p>
        </p:txBody>
      </p:sp>
      <p:cxnSp>
        <p:nvCxnSpPr>
          <p:cNvPr id="46" name="Straight Arrow Connector 45">
            <a:extLst>
              <a:ext uri="{FF2B5EF4-FFF2-40B4-BE49-F238E27FC236}">
                <a16:creationId xmlns:a16="http://schemas.microsoft.com/office/drawing/2014/main" id="{DFA75043-F2D7-4077-F2B9-BF66C99C42C3}"/>
              </a:ext>
            </a:extLst>
          </p:cNvPr>
          <p:cNvCxnSpPr>
            <a:stCxn id="38" idx="0"/>
            <a:endCxn id="27" idx="3"/>
          </p:cNvCxnSpPr>
          <p:nvPr/>
        </p:nvCxnSpPr>
        <p:spPr>
          <a:xfrm flipH="1" flipV="1">
            <a:off x="8836090" y="5138833"/>
            <a:ext cx="1308618" cy="665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E8673206-3F73-EB53-A31A-A20A0DA0C37C}"/>
              </a:ext>
            </a:extLst>
          </p:cNvPr>
          <p:cNvCxnSpPr>
            <a:stCxn id="39" idx="4"/>
            <a:endCxn id="44" idx="14"/>
          </p:cNvCxnSpPr>
          <p:nvPr/>
        </p:nvCxnSpPr>
        <p:spPr>
          <a:xfrm>
            <a:off x="9293290" y="1643160"/>
            <a:ext cx="1362269" cy="1597568"/>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760EE1E-F79C-9991-AC81-0B9ABBC924D1}"/>
              </a:ext>
            </a:extLst>
          </p:cNvPr>
          <p:cNvCxnSpPr>
            <a:endCxn id="44" idx="14"/>
          </p:cNvCxnSpPr>
          <p:nvPr/>
        </p:nvCxnSpPr>
        <p:spPr>
          <a:xfrm>
            <a:off x="9293290" y="2507302"/>
            <a:ext cx="1362269" cy="733426"/>
          </a:xfrm>
          <a:prstGeom prst="bentConnector2">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F68F4C6B-AB85-64A2-2CAF-9EF264553BB9}"/>
              </a:ext>
            </a:extLst>
          </p:cNvPr>
          <p:cNvCxnSpPr>
            <a:stCxn id="41" idx="4"/>
            <a:endCxn id="44" idx="14"/>
          </p:cNvCxnSpPr>
          <p:nvPr/>
        </p:nvCxnSpPr>
        <p:spPr>
          <a:xfrm flipV="1">
            <a:off x="9293290" y="3240728"/>
            <a:ext cx="1362269" cy="132388"/>
          </a:xfrm>
          <a:prstGeom prst="bentConnector4">
            <a:avLst>
              <a:gd name="adj1" fmla="val 7648"/>
              <a:gd name="adj2" fmla="val 449673"/>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077F314-E983-65AC-DDD2-6D604B2F26AE}"/>
              </a:ext>
            </a:extLst>
          </p:cNvPr>
          <p:cNvCxnSpPr>
            <a:endCxn id="44" idx="14"/>
          </p:cNvCxnSpPr>
          <p:nvPr/>
        </p:nvCxnSpPr>
        <p:spPr>
          <a:xfrm flipV="1">
            <a:off x="9293290" y="3240728"/>
            <a:ext cx="1362269" cy="1216959"/>
          </a:xfrm>
          <a:prstGeom prst="bentConnector4">
            <a:avLst>
              <a:gd name="adj1" fmla="val 7648"/>
              <a:gd name="adj2" fmla="val 118785"/>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CA220BE-6295-B307-4FF5-E9C635310AB1}"/>
              </a:ext>
            </a:extLst>
          </p:cNvPr>
          <p:cNvSpPr txBox="1"/>
          <p:nvPr/>
        </p:nvSpPr>
        <p:spPr>
          <a:xfrm>
            <a:off x="5379876" y="2279546"/>
            <a:ext cx="2583802" cy="3139321"/>
          </a:xfrm>
          <a:prstGeom prst="rect">
            <a:avLst/>
          </a:prstGeom>
          <a:noFill/>
        </p:spPr>
        <p:txBody>
          <a:bodyPr wrap="square" rtlCol="0">
            <a:spAutoFit/>
          </a:bodyPr>
          <a:lstStyle/>
          <a:p>
            <a:r>
              <a:rPr lang="en-IN" dirty="0"/>
              <a:t>Concurrent Queries Result into The Collision while processing in QPE</a:t>
            </a:r>
          </a:p>
          <a:p>
            <a:endParaRPr lang="en-IN" dirty="0"/>
          </a:p>
          <a:p>
            <a:r>
              <a:rPr lang="en-IN" dirty="0"/>
              <a:t>IMPACT</a:t>
            </a:r>
          </a:p>
          <a:p>
            <a:pPr marL="342900" indent="-342900">
              <a:buAutoNum type="arabicPeriod"/>
            </a:pPr>
            <a:r>
              <a:rPr lang="en-IN" dirty="0"/>
              <a:t>Query is been denied to Process</a:t>
            </a:r>
          </a:p>
          <a:p>
            <a:pPr marL="342900" indent="-342900">
              <a:buAutoNum type="arabicPeriod"/>
            </a:pPr>
            <a:r>
              <a:rPr lang="en-IN" dirty="0"/>
              <a:t>DML Operations are incomplete</a:t>
            </a:r>
          </a:p>
          <a:p>
            <a:pPr marL="342900" indent="-342900">
              <a:buAutoNum type="arabicPeriod"/>
            </a:pPr>
            <a:r>
              <a:rPr lang="en-IN" dirty="0"/>
              <a:t>No Data send back to Client</a:t>
            </a:r>
            <a:endParaRPr lang="en-US" dirty="0"/>
          </a:p>
        </p:txBody>
      </p:sp>
    </p:spTree>
    <p:extLst>
      <p:ext uri="{BB962C8B-B14F-4D97-AF65-F5344CB8AC3E}">
        <p14:creationId xmlns:p14="http://schemas.microsoft.com/office/powerpoint/2010/main" val="171800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657FFE6-B18F-A3DD-1C5E-085EB0869C77}"/>
              </a:ext>
            </a:extLst>
          </p:cNvPr>
          <p:cNvSpPr/>
          <p:nvPr/>
        </p:nvSpPr>
        <p:spPr>
          <a:xfrm>
            <a:off x="7744408" y="1469571"/>
            <a:ext cx="4068147" cy="3918857"/>
          </a:xfrm>
          <a:prstGeom prst="can">
            <a:avLst>
              <a:gd name="adj" fmla="val 8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endParaRPr lang="en-US" dirty="0"/>
          </a:p>
        </p:txBody>
      </p:sp>
      <p:sp>
        <p:nvSpPr>
          <p:cNvPr id="3" name="Rectangle 2">
            <a:extLst>
              <a:ext uri="{FF2B5EF4-FFF2-40B4-BE49-F238E27FC236}">
                <a16:creationId xmlns:a16="http://schemas.microsoft.com/office/drawing/2014/main" id="{6AB4D742-05BC-8C87-F0DC-81C35AC9DDDB}"/>
              </a:ext>
            </a:extLst>
          </p:cNvPr>
          <p:cNvSpPr/>
          <p:nvPr/>
        </p:nvSpPr>
        <p:spPr>
          <a:xfrm>
            <a:off x="164840" y="1800808"/>
            <a:ext cx="3147527" cy="3013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endParaRPr lang="en-US" dirty="0"/>
          </a:p>
        </p:txBody>
      </p:sp>
      <p:sp>
        <p:nvSpPr>
          <p:cNvPr id="5" name="Frame 4">
            <a:extLst>
              <a:ext uri="{FF2B5EF4-FFF2-40B4-BE49-F238E27FC236}">
                <a16:creationId xmlns:a16="http://schemas.microsoft.com/office/drawing/2014/main" id="{958150DC-672A-CA2B-0514-EC0749FA47B0}"/>
              </a:ext>
            </a:extLst>
          </p:cNvPr>
          <p:cNvSpPr/>
          <p:nvPr/>
        </p:nvSpPr>
        <p:spPr>
          <a:xfrm>
            <a:off x="3676261" y="513184"/>
            <a:ext cx="3974841" cy="5831632"/>
          </a:xfrm>
          <a:prstGeom prst="fram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 name="Arrow: Right 6">
            <a:extLst>
              <a:ext uri="{FF2B5EF4-FFF2-40B4-BE49-F238E27FC236}">
                <a16:creationId xmlns:a16="http://schemas.microsoft.com/office/drawing/2014/main" id="{2136F140-1523-8492-45C9-C40EBB05F7CE}"/>
              </a:ext>
            </a:extLst>
          </p:cNvPr>
          <p:cNvSpPr/>
          <p:nvPr/>
        </p:nvSpPr>
        <p:spPr>
          <a:xfrm>
            <a:off x="3676261" y="2043404"/>
            <a:ext cx="397484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DBE13CD-1AE1-DD15-1615-A3DF1FD5E0AF}"/>
              </a:ext>
            </a:extLst>
          </p:cNvPr>
          <p:cNvSpPr txBox="1"/>
          <p:nvPr/>
        </p:nvSpPr>
        <p:spPr>
          <a:xfrm>
            <a:off x="3676261" y="223935"/>
            <a:ext cx="4068147" cy="369332"/>
          </a:xfrm>
          <a:prstGeom prst="rect">
            <a:avLst/>
          </a:prstGeom>
          <a:noFill/>
        </p:spPr>
        <p:txBody>
          <a:bodyPr wrap="square" rtlCol="0">
            <a:spAutoFit/>
          </a:bodyPr>
          <a:lstStyle/>
          <a:p>
            <a:pPr algn="ctr"/>
            <a:r>
              <a:rPr lang="en-IN" b="1" dirty="0"/>
              <a:t>Transaction Scope </a:t>
            </a:r>
            <a:r>
              <a:rPr lang="en-IN" b="1" dirty="0" err="1"/>
              <a:t>w.r.t.</a:t>
            </a:r>
            <a:r>
              <a:rPr lang="en-IN" b="1" dirty="0"/>
              <a:t> Client</a:t>
            </a:r>
            <a:endParaRPr lang="en-US" b="1" dirty="0"/>
          </a:p>
        </p:txBody>
      </p:sp>
      <p:graphicFrame>
        <p:nvGraphicFramePr>
          <p:cNvPr id="9" name="Table 9">
            <a:extLst>
              <a:ext uri="{FF2B5EF4-FFF2-40B4-BE49-F238E27FC236}">
                <a16:creationId xmlns:a16="http://schemas.microsoft.com/office/drawing/2014/main" id="{C90352C0-9FE5-BEBA-0B90-EDC058279542}"/>
              </a:ext>
            </a:extLst>
          </p:cNvPr>
          <p:cNvGraphicFramePr>
            <a:graphicFrameLocks noGrp="1"/>
          </p:cNvGraphicFramePr>
          <p:nvPr>
            <p:extLst>
              <p:ext uri="{D42A27DB-BD31-4B8C-83A1-F6EECF244321}">
                <p14:modId xmlns:p14="http://schemas.microsoft.com/office/powerpoint/2010/main" val="2343539307"/>
              </p:ext>
            </p:extLst>
          </p:nvPr>
        </p:nvGraphicFramePr>
        <p:xfrm>
          <a:off x="8014996"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graphicFrame>
        <p:nvGraphicFramePr>
          <p:cNvPr id="10" name="Table 9">
            <a:extLst>
              <a:ext uri="{FF2B5EF4-FFF2-40B4-BE49-F238E27FC236}">
                <a16:creationId xmlns:a16="http://schemas.microsoft.com/office/drawing/2014/main" id="{85685AB3-BEF1-8512-F1A7-6EB13F058749}"/>
              </a:ext>
            </a:extLst>
          </p:cNvPr>
          <p:cNvGraphicFramePr>
            <a:graphicFrameLocks noGrp="1"/>
          </p:cNvGraphicFramePr>
          <p:nvPr>
            <p:extLst>
              <p:ext uri="{D42A27DB-BD31-4B8C-83A1-F6EECF244321}">
                <p14:modId xmlns:p14="http://schemas.microsoft.com/office/powerpoint/2010/main" val="1265768437"/>
              </p:ext>
            </p:extLst>
          </p:nvPr>
        </p:nvGraphicFramePr>
        <p:xfrm>
          <a:off x="9892522" y="3873413"/>
          <a:ext cx="1644261" cy="741680"/>
        </p:xfrm>
        <a:graphic>
          <a:graphicData uri="http://schemas.openxmlformats.org/drawingml/2006/table">
            <a:tbl>
              <a:tblPr firstRow="1" bandRow="1">
                <a:tableStyleId>{5C22544A-7EE6-4342-B048-85BDC9FD1C3A}</a:tableStyleId>
              </a:tblPr>
              <a:tblGrid>
                <a:gridCol w="548087">
                  <a:extLst>
                    <a:ext uri="{9D8B030D-6E8A-4147-A177-3AD203B41FA5}">
                      <a16:colId xmlns:a16="http://schemas.microsoft.com/office/drawing/2014/main" val="4227161484"/>
                    </a:ext>
                  </a:extLst>
                </a:gridCol>
                <a:gridCol w="548087">
                  <a:extLst>
                    <a:ext uri="{9D8B030D-6E8A-4147-A177-3AD203B41FA5}">
                      <a16:colId xmlns:a16="http://schemas.microsoft.com/office/drawing/2014/main" val="1677754560"/>
                    </a:ext>
                  </a:extLst>
                </a:gridCol>
                <a:gridCol w="548087">
                  <a:extLst>
                    <a:ext uri="{9D8B030D-6E8A-4147-A177-3AD203B41FA5}">
                      <a16:colId xmlns:a16="http://schemas.microsoft.com/office/drawing/2014/main" val="2281886162"/>
                    </a:ext>
                  </a:extLst>
                </a:gridCol>
              </a:tblGrid>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102520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668196167"/>
                  </a:ext>
                </a:extLst>
              </a:tr>
            </a:tbl>
          </a:graphicData>
        </a:graphic>
      </p:graphicFrame>
      <p:sp>
        <p:nvSpPr>
          <p:cNvPr id="15" name="TextBox 14">
            <a:extLst>
              <a:ext uri="{FF2B5EF4-FFF2-40B4-BE49-F238E27FC236}">
                <a16:creationId xmlns:a16="http://schemas.microsoft.com/office/drawing/2014/main" id="{60ECFB74-A1DD-A298-DC31-47BABFC01968}"/>
              </a:ext>
            </a:extLst>
          </p:cNvPr>
          <p:cNvSpPr txBox="1"/>
          <p:nvPr/>
        </p:nvSpPr>
        <p:spPr>
          <a:xfrm>
            <a:off x="8406881" y="2043404"/>
            <a:ext cx="2743200" cy="369332"/>
          </a:xfrm>
          <a:prstGeom prst="rect">
            <a:avLst/>
          </a:prstGeom>
          <a:noFill/>
        </p:spPr>
        <p:txBody>
          <a:bodyPr wrap="square" rtlCol="0">
            <a:spAutoFit/>
          </a:bodyPr>
          <a:lstStyle/>
          <a:p>
            <a:pPr algn="ctr"/>
            <a:r>
              <a:rPr lang="en-IN" b="1" dirty="0">
                <a:highlight>
                  <a:srgbClr val="FFFF00"/>
                </a:highlight>
              </a:rPr>
              <a:t>Transaction Object</a:t>
            </a:r>
            <a:endParaRPr lang="en-US" b="1" dirty="0">
              <a:highlight>
                <a:srgbClr val="FFFF00"/>
              </a:highlight>
            </a:endParaRPr>
          </a:p>
        </p:txBody>
      </p:sp>
      <p:cxnSp>
        <p:nvCxnSpPr>
          <p:cNvPr id="17" name="Straight Arrow Connector 16">
            <a:extLst>
              <a:ext uri="{FF2B5EF4-FFF2-40B4-BE49-F238E27FC236}">
                <a16:creationId xmlns:a16="http://schemas.microsoft.com/office/drawing/2014/main" id="{6011C14C-1779-5DB2-F575-29E5CBB84F27}"/>
              </a:ext>
            </a:extLst>
          </p:cNvPr>
          <p:cNvCxnSpPr>
            <a:stCxn id="15" idx="2"/>
            <a:endCxn id="9" idx="0"/>
          </p:cNvCxnSpPr>
          <p:nvPr/>
        </p:nvCxnSpPr>
        <p:spPr>
          <a:xfrm flipH="1">
            <a:off x="8837126" y="2412736"/>
            <a:ext cx="941355"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5A656D-CBD5-E11A-BAC3-37CE072C00A0}"/>
              </a:ext>
            </a:extLst>
          </p:cNvPr>
          <p:cNvCxnSpPr>
            <a:stCxn id="15" idx="2"/>
            <a:endCxn id="10" idx="0"/>
          </p:cNvCxnSpPr>
          <p:nvPr/>
        </p:nvCxnSpPr>
        <p:spPr>
          <a:xfrm>
            <a:off x="9778481" y="2412736"/>
            <a:ext cx="936171" cy="146067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C7B402-FF44-6042-93EC-8BA6D2D83813}"/>
              </a:ext>
            </a:extLst>
          </p:cNvPr>
          <p:cNvSpPr txBox="1"/>
          <p:nvPr/>
        </p:nvSpPr>
        <p:spPr>
          <a:xfrm>
            <a:off x="8014996" y="5635690"/>
            <a:ext cx="3293706" cy="1200329"/>
          </a:xfrm>
          <a:prstGeom prst="rect">
            <a:avLst/>
          </a:prstGeom>
          <a:noFill/>
        </p:spPr>
        <p:txBody>
          <a:bodyPr wrap="square" rtlCol="0">
            <a:spAutoFit/>
          </a:bodyPr>
          <a:lstStyle/>
          <a:p>
            <a:pPr algn="ctr"/>
            <a:r>
              <a:rPr lang="en-IN" b="1" dirty="0"/>
              <a:t>If Both Tables Notifies Successful Accept Transaction w/o any exception then The Transaction Object Set Commit Else Rollback </a:t>
            </a:r>
            <a:endParaRPr lang="en-US" b="1" dirty="0"/>
          </a:p>
        </p:txBody>
      </p:sp>
      <p:sp>
        <p:nvSpPr>
          <p:cNvPr id="21" name="Arrow: Left 20">
            <a:extLst>
              <a:ext uri="{FF2B5EF4-FFF2-40B4-BE49-F238E27FC236}">
                <a16:creationId xmlns:a16="http://schemas.microsoft.com/office/drawing/2014/main" id="{93EFDDFC-DE71-F079-D91F-8931A54BEB2A}"/>
              </a:ext>
            </a:extLst>
          </p:cNvPr>
          <p:cNvSpPr/>
          <p:nvPr/>
        </p:nvSpPr>
        <p:spPr>
          <a:xfrm>
            <a:off x="3676261" y="4058816"/>
            <a:ext cx="3948923"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03F205-C602-EFF6-030E-79B19D799712}"/>
              </a:ext>
            </a:extLst>
          </p:cNvPr>
          <p:cNvCxnSpPr>
            <a:stCxn id="15" idx="2"/>
          </p:cNvCxnSpPr>
          <p:nvPr/>
        </p:nvCxnSpPr>
        <p:spPr>
          <a:xfrm flipH="1">
            <a:off x="6522098" y="2412736"/>
            <a:ext cx="3256383" cy="88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D933D6F-E4B4-AAAF-E3CD-86C370C6DBE7}"/>
              </a:ext>
            </a:extLst>
          </p:cNvPr>
          <p:cNvSpPr txBox="1"/>
          <p:nvPr/>
        </p:nvSpPr>
        <p:spPr>
          <a:xfrm>
            <a:off x="4357396" y="2957804"/>
            <a:ext cx="2164702" cy="923330"/>
          </a:xfrm>
          <a:prstGeom prst="rect">
            <a:avLst/>
          </a:prstGeom>
          <a:noFill/>
        </p:spPr>
        <p:txBody>
          <a:bodyPr wrap="square" rtlCol="0">
            <a:spAutoFit/>
          </a:bodyPr>
          <a:lstStyle/>
          <a:p>
            <a:r>
              <a:rPr lang="en-IN" dirty="0"/>
              <a:t>Transaction is Either Committed or Rolled Back</a:t>
            </a:r>
            <a:endParaRPr lang="en-US" dirty="0"/>
          </a:p>
        </p:txBody>
      </p:sp>
    </p:spTree>
    <p:extLst>
      <p:ext uri="{BB962C8B-B14F-4D97-AF65-F5344CB8AC3E}">
        <p14:creationId xmlns:p14="http://schemas.microsoft.com/office/powerpoint/2010/main" val="7544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5421D4BC-F92B-F2D4-8EEB-CD3DFCBD1CFD}"/>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CB54520E-6C69-04AD-D0A6-A5B2DB4A282A}"/>
              </a:ext>
            </a:extLst>
          </p:cNvPr>
          <p:cNvGraphicFramePr>
            <a:graphicFrameLocks noGrp="1"/>
          </p:cNvGraphicFramePr>
          <p:nvPr>
            <p:extLst>
              <p:ext uri="{D42A27DB-BD31-4B8C-83A1-F6EECF244321}">
                <p14:modId xmlns:p14="http://schemas.microsoft.com/office/powerpoint/2010/main" val="2954980372"/>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4" name="Rectangle 3">
            <a:extLst>
              <a:ext uri="{FF2B5EF4-FFF2-40B4-BE49-F238E27FC236}">
                <a16:creationId xmlns:a16="http://schemas.microsoft.com/office/drawing/2014/main" id="{568DA150-76CB-9FE1-F4EE-7638C78A2EFD}"/>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5" name="Arrow: Right 4">
            <a:extLst>
              <a:ext uri="{FF2B5EF4-FFF2-40B4-BE49-F238E27FC236}">
                <a16:creationId xmlns:a16="http://schemas.microsoft.com/office/drawing/2014/main" id="{5ACAD556-9816-D4C8-86B8-5C5A093E8D3E}"/>
              </a:ext>
            </a:extLst>
          </p:cNvPr>
          <p:cNvSpPr/>
          <p:nvPr/>
        </p:nvSpPr>
        <p:spPr>
          <a:xfrm>
            <a:off x="2993052" y="2313991"/>
            <a:ext cx="5292532" cy="1436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A73615-034A-F052-E270-46549515D590}"/>
              </a:ext>
            </a:extLst>
          </p:cNvPr>
          <p:cNvSpPr txBox="1"/>
          <p:nvPr/>
        </p:nvSpPr>
        <p:spPr>
          <a:xfrm>
            <a:off x="3267789" y="102637"/>
            <a:ext cx="4534678" cy="2308324"/>
          </a:xfrm>
          <a:prstGeom prst="rect">
            <a:avLst/>
          </a:prstGeom>
          <a:noFill/>
        </p:spPr>
        <p:txBody>
          <a:bodyPr wrap="square" rtlCol="0">
            <a:spAutoFit/>
          </a:bodyPr>
          <a:lstStyle/>
          <a:p>
            <a:pPr marL="285750" indent="-285750">
              <a:buFont typeface="Arial" panose="020B0604020202020204" pitchFamily="34" charset="0"/>
              <a:buChar char="•"/>
            </a:pPr>
            <a:r>
              <a:rPr lang="en-IN" dirty="0"/>
              <a:t>Select * from Employee</a:t>
            </a:r>
          </a:p>
          <a:p>
            <a:pPr marL="285750" indent="-285750">
              <a:buFont typeface="Arial" panose="020B0604020202020204" pitchFamily="34" charset="0"/>
              <a:buChar char="•"/>
            </a:pPr>
            <a:r>
              <a:rPr lang="en-IN" dirty="0"/>
              <a:t>Insert into Employees Values(101,’ddd’)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 was sending these queries to Db </a:t>
            </a:r>
          </a:p>
          <a:p>
            <a:pPr marL="285750" indent="-285750">
              <a:buFont typeface="Arial" panose="020B0604020202020204" pitchFamily="34" charset="0"/>
              <a:buChar char="•"/>
            </a:pPr>
            <a:r>
              <a:rPr lang="en-IN" dirty="0"/>
              <a:t>DB was processing them</a:t>
            </a:r>
          </a:p>
          <a:p>
            <a:pPr marL="742950" lvl="1" indent="-285750">
              <a:buFont typeface="Arial" panose="020B0604020202020204" pitchFamily="34" charset="0"/>
              <a:buChar char="•"/>
            </a:pPr>
            <a:r>
              <a:rPr lang="en-IN" dirty="0"/>
              <a:t>Check Authentication</a:t>
            </a:r>
          </a:p>
          <a:p>
            <a:pPr marL="742950" lvl="1" indent="-285750">
              <a:buFont typeface="Arial" panose="020B0604020202020204" pitchFamily="34" charset="0"/>
              <a:buChar char="•"/>
            </a:pPr>
            <a:r>
              <a:rPr lang="en-IN" dirty="0"/>
              <a:t>Parse Query</a:t>
            </a:r>
          </a:p>
          <a:p>
            <a:pPr marL="742950" lvl="1" indent="-285750">
              <a:buFont typeface="Arial" panose="020B0604020202020204" pitchFamily="34" charset="0"/>
              <a:buChar char="•"/>
            </a:pPr>
            <a:r>
              <a:rPr lang="en-IN" dirty="0"/>
              <a:t>Execute Query </a:t>
            </a:r>
            <a:endParaRPr lang="en-US" dirty="0"/>
          </a:p>
        </p:txBody>
      </p:sp>
      <p:sp>
        <p:nvSpPr>
          <p:cNvPr id="7" name="TextBox 6">
            <a:extLst>
              <a:ext uri="{FF2B5EF4-FFF2-40B4-BE49-F238E27FC236}">
                <a16:creationId xmlns:a16="http://schemas.microsoft.com/office/drawing/2014/main" id="{7AEF5C49-03D5-84E6-12D4-D9654543F997}"/>
              </a:ext>
            </a:extLst>
          </p:cNvPr>
          <p:cNvSpPr txBox="1"/>
          <p:nvPr/>
        </p:nvSpPr>
        <p:spPr>
          <a:xfrm>
            <a:off x="3230465" y="3545632"/>
            <a:ext cx="3898121" cy="1754326"/>
          </a:xfrm>
          <a:prstGeom prst="rect">
            <a:avLst/>
          </a:prstGeom>
          <a:noFill/>
        </p:spPr>
        <p:txBody>
          <a:bodyPr wrap="square" rtlCol="0">
            <a:spAutoFit/>
          </a:bodyPr>
          <a:lstStyle/>
          <a:p>
            <a:r>
              <a:rPr lang="en-IN" dirty="0"/>
              <a:t>Client is responsible to pass data in Order for Insert and Update</a:t>
            </a:r>
          </a:p>
          <a:p>
            <a:endParaRPr lang="en-IN" dirty="0"/>
          </a:p>
          <a:p>
            <a:r>
              <a:rPr lang="en-IN" dirty="0"/>
              <a:t>Client was responsible to Pass Select Statements with Join, Where, Order by, etc. to DB Server</a:t>
            </a:r>
            <a:endParaRPr lang="en-US" dirty="0"/>
          </a:p>
        </p:txBody>
      </p:sp>
      <p:sp>
        <p:nvSpPr>
          <p:cNvPr id="8" name="TextBox 7">
            <a:extLst>
              <a:ext uri="{FF2B5EF4-FFF2-40B4-BE49-F238E27FC236}">
                <a16:creationId xmlns:a16="http://schemas.microsoft.com/office/drawing/2014/main" id="{5F1ACC61-A952-2A92-A4BE-BD9E47CB8586}"/>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9" name="Arrow: Down 8">
            <a:extLst>
              <a:ext uri="{FF2B5EF4-FFF2-40B4-BE49-F238E27FC236}">
                <a16:creationId xmlns:a16="http://schemas.microsoft.com/office/drawing/2014/main" id="{F7351A5F-A07B-F13A-69FF-B7A599B6D80E}"/>
              </a:ext>
            </a:extLst>
          </p:cNvPr>
          <p:cNvSpPr/>
          <p:nvPr/>
        </p:nvSpPr>
        <p:spPr>
          <a:xfrm>
            <a:off x="886408" y="3197080"/>
            <a:ext cx="298580" cy="553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B70F4F0-4C55-7D65-1DE0-6A5F7E9C789D}"/>
              </a:ext>
            </a:extLst>
          </p:cNvPr>
          <p:cNvSpPr txBox="1"/>
          <p:nvPr/>
        </p:nvSpPr>
        <p:spPr>
          <a:xfrm>
            <a:off x="510073" y="3816220"/>
            <a:ext cx="2578360" cy="2308324"/>
          </a:xfrm>
          <a:prstGeom prst="rect">
            <a:avLst/>
          </a:prstGeom>
          <a:noFill/>
        </p:spPr>
        <p:txBody>
          <a:bodyPr wrap="square" rtlCol="0">
            <a:spAutoFit/>
          </a:bodyPr>
          <a:lstStyle/>
          <a:p>
            <a:r>
              <a:rPr lang="en-IN" dirty="0"/>
              <a:t>Class Properties are concatenated with Query</a:t>
            </a:r>
          </a:p>
          <a:p>
            <a:endParaRPr lang="en-IN" dirty="0"/>
          </a:p>
          <a:p>
            <a:endParaRPr lang="en-IN" dirty="0"/>
          </a:p>
          <a:p>
            <a:r>
              <a:rPr lang="en-IN" dirty="0"/>
              <a:t>Data d = new Data();</a:t>
            </a:r>
          </a:p>
          <a:p>
            <a:r>
              <a:rPr lang="en-IN" dirty="0"/>
              <a:t>Insert into DataTable Values (d.C1, d.C2, d.C3, d.C4, d.C5)</a:t>
            </a:r>
            <a:endParaRPr lang="en-US" dirty="0"/>
          </a:p>
        </p:txBody>
      </p:sp>
      <p:sp>
        <p:nvSpPr>
          <p:cNvPr id="11" name="TextBox 10">
            <a:extLst>
              <a:ext uri="{FF2B5EF4-FFF2-40B4-BE49-F238E27FC236}">
                <a16:creationId xmlns:a16="http://schemas.microsoft.com/office/drawing/2014/main" id="{3EC56DFC-777C-AA09-BA2C-4DCD44D168B3}"/>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12" name="Arrow: Down 11">
            <a:extLst>
              <a:ext uri="{FF2B5EF4-FFF2-40B4-BE49-F238E27FC236}">
                <a16:creationId xmlns:a16="http://schemas.microsoft.com/office/drawing/2014/main" id="{18006DC6-5A4C-5BE8-76C4-1520A44A3542}"/>
              </a:ext>
            </a:extLst>
          </p:cNvPr>
          <p:cNvSpPr/>
          <p:nvPr/>
        </p:nvSpPr>
        <p:spPr>
          <a:xfrm>
            <a:off x="709127" y="1129004"/>
            <a:ext cx="905069" cy="7371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5F3CA6-1A1B-3EF0-1DE1-46A6F759F4D8}"/>
              </a:ext>
            </a:extLst>
          </p:cNvPr>
          <p:cNvSpPr txBox="1"/>
          <p:nvPr/>
        </p:nvSpPr>
        <p:spPr>
          <a:xfrm>
            <a:off x="139959" y="223935"/>
            <a:ext cx="2644713" cy="1200329"/>
          </a:xfrm>
          <a:prstGeom prst="rect">
            <a:avLst/>
          </a:prstGeom>
          <a:noFill/>
        </p:spPr>
        <p:txBody>
          <a:bodyPr wrap="square" rtlCol="0">
            <a:spAutoFit/>
          </a:bodyPr>
          <a:lstStyle/>
          <a:p>
            <a:r>
              <a:rPr lang="en-IN" dirty="0"/>
              <a:t>Client App has the Model as Class and client must pass properties to Table in Query</a:t>
            </a:r>
            <a:endParaRPr lang="en-US" dirty="0"/>
          </a:p>
        </p:txBody>
      </p:sp>
      <p:sp>
        <p:nvSpPr>
          <p:cNvPr id="14" name="TextBox 13">
            <a:extLst>
              <a:ext uri="{FF2B5EF4-FFF2-40B4-BE49-F238E27FC236}">
                <a16:creationId xmlns:a16="http://schemas.microsoft.com/office/drawing/2014/main" id="{A77DB72B-5364-6187-28FF-3B711879B72D}"/>
              </a:ext>
            </a:extLst>
          </p:cNvPr>
          <p:cNvSpPr txBox="1"/>
          <p:nvPr/>
        </p:nvSpPr>
        <p:spPr>
          <a:xfrm>
            <a:off x="3073921" y="5822302"/>
            <a:ext cx="4558520" cy="923330"/>
          </a:xfrm>
          <a:prstGeom prst="rect">
            <a:avLst/>
          </a:prstGeom>
          <a:noFill/>
        </p:spPr>
        <p:txBody>
          <a:bodyPr wrap="square" rtlCol="0">
            <a:spAutoFit/>
          </a:bodyPr>
          <a:lstStyle/>
          <a:p>
            <a:r>
              <a:rPr lang="en-IN" dirty="0"/>
              <a:t>Changing Database from SQL Server to MySQL or Oracle has considerable changes in Client Application</a:t>
            </a:r>
            <a:endParaRPr lang="en-US" dirty="0"/>
          </a:p>
        </p:txBody>
      </p:sp>
    </p:spTree>
    <p:extLst>
      <p:ext uri="{BB962C8B-B14F-4D97-AF65-F5344CB8AC3E}">
        <p14:creationId xmlns:p14="http://schemas.microsoft.com/office/powerpoint/2010/main" val="3835448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9BD3AD-4973-39D6-50A2-01643D54756A}"/>
              </a:ext>
            </a:extLst>
          </p:cNvPr>
          <p:cNvSpPr txBox="1"/>
          <p:nvPr/>
        </p:nvSpPr>
        <p:spPr>
          <a:xfrm>
            <a:off x="457200" y="354563"/>
            <a:ext cx="11308702" cy="584775"/>
          </a:xfrm>
          <a:prstGeom prst="rect">
            <a:avLst/>
          </a:prstGeom>
          <a:noFill/>
        </p:spPr>
        <p:txBody>
          <a:bodyPr wrap="square" rtlCol="0">
            <a:spAutoFit/>
          </a:bodyPr>
          <a:lstStyle/>
          <a:p>
            <a:pPr algn="ctr"/>
            <a:r>
              <a:rPr lang="en-IN" sz="3200" b="1" dirty="0"/>
              <a:t>Object Relational Mapping (ORM)</a:t>
            </a:r>
            <a:endParaRPr lang="en-US" sz="3200" b="1" dirty="0"/>
          </a:p>
        </p:txBody>
      </p:sp>
      <p:sp>
        <p:nvSpPr>
          <p:cNvPr id="3" name="Cylinder 2">
            <a:extLst>
              <a:ext uri="{FF2B5EF4-FFF2-40B4-BE49-F238E27FC236}">
                <a16:creationId xmlns:a16="http://schemas.microsoft.com/office/drawing/2014/main" id="{B9F2F7F1-C3F0-562C-276F-C2E0A56B7E70}"/>
              </a:ext>
            </a:extLst>
          </p:cNvPr>
          <p:cNvSpPr/>
          <p:nvPr/>
        </p:nvSpPr>
        <p:spPr>
          <a:xfrm>
            <a:off x="8285584" y="1129004"/>
            <a:ext cx="3396343" cy="4833257"/>
          </a:xfrm>
          <a:prstGeom prst="can">
            <a:avLst>
              <a:gd name="adj" fmla="val 74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23FF3ED-D132-B4EF-6BB4-5CAF5EEEBFDD}"/>
              </a:ext>
            </a:extLst>
          </p:cNvPr>
          <p:cNvGraphicFramePr>
            <a:graphicFrameLocks noGrp="1"/>
          </p:cNvGraphicFramePr>
          <p:nvPr>
            <p:extLst>
              <p:ext uri="{D42A27DB-BD31-4B8C-83A1-F6EECF244321}">
                <p14:modId xmlns:p14="http://schemas.microsoft.com/office/powerpoint/2010/main" val="2400158414"/>
              </p:ext>
            </p:extLst>
          </p:nvPr>
        </p:nvGraphicFramePr>
        <p:xfrm>
          <a:off x="8591420" y="2557797"/>
          <a:ext cx="2605315" cy="741680"/>
        </p:xfrm>
        <a:graphic>
          <a:graphicData uri="http://schemas.openxmlformats.org/drawingml/2006/table">
            <a:tbl>
              <a:tblPr firstRow="1" bandRow="1">
                <a:tableStyleId>{5C22544A-7EE6-4342-B048-85BDC9FD1C3A}</a:tableStyleId>
              </a:tblPr>
              <a:tblGrid>
                <a:gridCol w="521063">
                  <a:extLst>
                    <a:ext uri="{9D8B030D-6E8A-4147-A177-3AD203B41FA5}">
                      <a16:colId xmlns:a16="http://schemas.microsoft.com/office/drawing/2014/main" val="1242890285"/>
                    </a:ext>
                  </a:extLst>
                </a:gridCol>
                <a:gridCol w="521063">
                  <a:extLst>
                    <a:ext uri="{9D8B030D-6E8A-4147-A177-3AD203B41FA5}">
                      <a16:colId xmlns:a16="http://schemas.microsoft.com/office/drawing/2014/main" val="3194341167"/>
                    </a:ext>
                  </a:extLst>
                </a:gridCol>
                <a:gridCol w="521063">
                  <a:extLst>
                    <a:ext uri="{9D8B030D-6E8A-4147-A177-3AD203B41FA5}">
                      <a16:colId xmlns:a16="http://schemas.microsoft.com/office/drawing/2014/main" val="3462185220"/>
                    </a:ext>
                  </a:extLst>
                </a:gridCol>
                <a:gridCol w="521063">
                  <a:extLst>
                    <a:ext uri="{9D8B030D-6E8A-4147-A177-3AD203B41FA5}">
                      <a16:colId xmlns:a16="http://schemas.microsoft.com/office/drawing/2014/main" val="2161874711"/>
                    </a:ext>
                  </a:extLst>
                </a:gridCol>
                <a:gridCol w="521063">
                  <a:extLst>
                    <a:ext uri="{9D8B030D-6E8A-4147-A177-3AD203B41FA5}">
                      <a16:colId xmlns:a16="http://schemas.microsoft.com/office/drawing/2014/main" val="986046363"/>
                    </a:ext>
                  </a:extLst>
                </a:gridCol>
              </a:tblGrid>
              <a:tr h="370840">
                <a:tc>
                  <a:txBody>
                    <a:bodyPr/>
                    <a:lstStyle/>
                    <a:p>
                      <a:r>
                        <a:rPr lang="en-IN" dirty="0"/>
                        <a:t>C1</a:t>
                      </a:r>
                      <a:endParaRPr lang="en-US" dirty="0"/>
                    </a:p>
                  </a:txBody>
                  <a:tcPr/>
                </a:tc>
                <a:tc>
                  <a:txBody>
                    <a:bodyPr/>
                    <a:lstStyle/>
                    <a:p>
                      <a:r>
                        <a:rPr lang="en-IN" dirty="0"/>
                        <a:t>C2</a:t>
                      </a:r>
                      <a:endParaRPr lang="en-US" dirty="0"/>
                    </a:p>
                  </a:txBody>
                  <a:tcPr/>
                </a:tc>
                <a:tc>
                  <a:txBody>
                    <a:bodyPr/>
                    <a:lstStyle/>
                    <a:p>
                      <a:r>
                        <a:rPr lang="en-IN" dirty="0"/>
                        <a:t>C3</a:t>
                      </a:r>
                      <a:endParaRPr lang="en-US" dirty="0"/>
                    </a:p>
                  </a:txBody>
                  <a:tcPr/>
                </a:tc>
                <a:tc>
                  <a:txBody>
                    <a:bodyPr/>
                    <a:lstStyle/>
                    <a:p>
                      <a:r>
                        <a:rPr lang="en-IN" dirty="0"/>
                        <a:t>C4</a:t>
                      </a:r>
                      <a:endParaRPr lang="en-US" dirty="0"/>
                    </a:p>
                  </a:txBody>
                  <a:tcPr/>
                </a:tc>
                <a:tc>
                  <a:txBody>
                    <a:bodyPr/>
                    <a:lstStyle/>
                    <a:p>
                      <a:r>
                        <a:rPr lang="en-IN" dirty="0"/>
                        <a:t>C5</a:t>
                      </a:r>
                      <a:endParaRPr lang="en-US" dirty="0"/>
                    </a:p>
                  </a:txBody>
                  <a:tcPr/>
                </a:tc>
                <a:extLst>
                  <a:ext uri="{0D108BD9-81ED-4DB2-BD59-A6C34878D82A}">
                    <a16:rowId xmlns:a16="http://schemas.microsoft.com/office/drawing/2014/main" val="1373686009"/>
                  </a:ext>
                </a:extLst>
              </a:tr>
              <a:tr h="370840">
                <a:tc>
                  <a:txBody>
                    <a:bodyPr/>
                    <a:lstStyle/>
                    <a:p>
                      <a:r>
                        <a:rPr lang="en-IN" dirty="0"/>
                        <a:t>1</a:t>
                      </a:r>
                      <a:endParaRPr lang="en-US" dirty="0"/>
                    </a:p>
                  </a:txBody>
                  <a:tcPr/>
                </a:tc>
                <a:tc>
                  <a:txBody>
                    <a:bodyPr/>
                    <a:lstStyle/>
                    <a:p>
                      <a:r>
                        <a:rPr lang="en-IN" dirty="0"/>
                        <a:t>B</a:t>
                      </a:r>
                      <a:endParaRPr lang="en-US" dirty="0"/>
                    </a:p>
                  </a:txBody>
                  <a:tcPr/>
                </a:tc>
                <a:tc>
                  <a:txBody>
                    <a:bodyPr/>
                    <a:lstStyle/>
                    <a:p>
                      <a:r>
                        <a:rPr lang="en-IN" dirty="0"/>
                        <a:t>B</a:t>
                      </a:r>
                      <a:endParaRPr lang="en-US" dirty="0"/>
                    </a:p>
                  </a:txBody>
                  <a:tcPr/>
                </a:tc>
                <a:tc>
                  <a:txBody>
                    <a:bodyPr/>
                    <a:lstStyle/>
                    <a:p>
                      <a:r>
                        <a:rPr lang="en-IN" dirty="0"/>
                        <a:t>C</a:t>
                      </a:r>
                      <a:endParaRPr lang="en-US" dirty="0"/>
                    </a:p>
                  </a:txBody>
                  <a:tcPr/>
                </a:tc>
                <a:tc>
                  <a:txBody>
                    <a:bodyPr/>
                    <a:lstStyle/>
                    <a:p>
                      <a:r>
                        <a:rPr lang="en-IN" dirty="0"/>
                        <a:t>D</a:t>
                      </a:r>
                      <a:endParaRPr lang="en-US" dirty="0"/>
                    </a:p>
                  </a:txBody>
                  <a:tcPr/>
                </a:tc>
                <a:extLst>
                  <a:ext uri="{0D108BD9-81ED-4DB2-BD59-A6C34878D82A}">
                    <a16:rowId xmlns:a16="http://schemas.microsoft.com/office/drawing/2014/main" val="3001056935"/>
                  </a:ext>
                </a:extLst>
              </a:tr>
            </a:tbl>
          </a:graphicData>
        </a:graphic>
      </p:graphicFrame>
      <p:sp>
        <p:nvSpPr>
          <p:cNvPr id="5" name="TextBox 4">
            <a:extLst>
              <a:ext uri="{FF2B5EF4-FFF2-40B4-BE49-F238E27FC236}">
                <a16:creationId xmlns:a16="http://schemas.microsoft.com/office/drawing/2014/main" id="{1FB3DD3B-D75C-C53C-9F4E-4F572EDFFBB6}"/>
              </a:ext>
            </a:extLst>
          </p:cNvPr>
          <p:cNvSpPr txBox="1"/>
          <p:nvPr/>
        </p:nvSpPr>
        <p:spPr>
          <a:xfrm>
            <a:off x="8591420" y="1996751"/>
            <a:ext cx="2605315" cy="369332"/>
          </a:xfrm>
          <a:prstGeom prst="rect">
            <a:avLst/>
          </a:prstGeom>
          <a:noFill/>
        </p:spPr>
        <p:txBody>
          <a:bodyPr wrap="square" rtlCol="0">
            <a:spAutoFit/>
          </a:bodyPr>
          <a:lstStyle/>
          <a:p>
            <a:r>
              <a:rPr lang="en-IN" dirty="0"/>
              <a:t>DataTable</a:t>
            </a:r>
            <a:endParaRPr lang="en-US" dirty="0"/>
          </a:p>
        </p:txBody>
      </p:sp>
      <p:sp>
        <p:nvSpPr>
          <p:cNvPr id="6" name="Rectangle 5">
            <a:extLst>
              <a:ext uri="{FF2B5EF4-FFF2-40B4-BE49-F238E27FC236}">
                <a16:creationId xmlns:a16="http://schemas.microsoft.com/office/drawing/2014/main" id="{19BDB95C-B882-684C-7A01-2C425966EA23}"/>
              </a:ext>
            </a:extLst>
          </p:cNvPr>
          <p:cNvSpPr/>
          <p:nvPr/>
        </p:nvSpPr>
        <p:spPr>
          <a:xfrm>
            <a:off x="419878" y="1866122"/>
            <a:ext cx="2668555" cy="28738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a:p>
            <a:pPr algn="ctr"/>
            <a:endParaRPr lang="en-US" dirty="0"/>
          </a:p>
        </p:txBody>
      </p:sp>
      <p:sp>
        <p:nvSpPr>
          <p:cNvPr id="7" name="TextBox 6">
            <a:extLst>
              <a:ext uri="{FF2B5EF4-FFF2-40B4-BE49-F238E27FC236}">
                <a16:creationId xmlns:a16="http://schemas.microsoft.com/office/drawing/2014/main" id="{207EB73A-B2B5-5F04-48B3-F4F702A71ED9}"/>
              </a:ext>
            </a:extLst>
          </p:cNvPr>
          <p:cNvSpPr txBox="1"/>
          <p:nvPr/>
        </p:nvSpPr>
        <p:spPr>
          <a:xfrm>
            <a:off x="510073" y="1996751"/>
            <a:ext cx="2482979" cy="1200329"/>
          </a:xfrm>
          <a:prstGeom prst="rect">
            <a:avLst/>
          </a:prstGeom>
          <a:noFill/>
        </p:spPr>
        <p:txBody>
          <a:bodyPr wrap="square" rtlCol="0">
            <a:spAutoFit/>
          </a:bodyPr>
          <a:lstStyle/>
          <a:p>
            <a:r>
              <a:rPr lang="en-IN" dirty="0"/>
              <a:t>Class Data</a:t>
            </a:r>
          </a:p>
          <a:p>
            <a:r>
              <a:rPr lang="en-IN" dirty="0"/>
              <a:t>{</a:t>
            </a:r>
          </a:p>
          <a:p>
            <a:r>
              <a:rPr lang="en-IN" dirty="0"/>
              <a:t>  C1, C2, C3, C4, C5</a:t>
            </a:r>
          </a:p>
          <a:p>
            <a:r>
              <a:rPr lang="en-IN" dirty="0"/>
              <a:t>}</a:t>
            </a:r>
            <a:endParaRPr lang="en-US" dirty="0"/>
          </a:p>
        </p:txBody>
      </p:sp>
      <p:sp>
        <p:nvSpPr>
          <p:cNvPr id="8" name="TextBox 7">
            <a:extLst>
              <a:ext uri="{FF2B5EF4-FFF2-40B4-BE49-F238E27FC236}">
                <a16:creationId xmlns:a16="http://schemas.microsoft.com/office/drawing/2014/main" id="{36F69BD0-BC4E-4E64-624E-F479313881F7}"/>
              </a:ext>
            </a:extLst>
          </p:cNvPr>
          <p:cNvSpPr txBox="1"/>
          <p:nvPr/>
        </p:nvSpPr>
        <p:spPr>
          <a:xfrm>
            <a:off x="510073" y="1324947"/>
            <a:ext cx="2457062" cy="369332"/>
          </a:xfrm>
          <a:prstGeom prst="rect">
            <a:avLst/>
          </a:prstGeom>
          <a:noFill/>
        </p:spPr>
        <p:txBody>
          <a:bodyPr wrap="square" rtlCol="0">
            <a:spAutoFit/>
          </a:bodyPr>
          <a:lstStyle/>
          <a:p>
            <a:pPr algn="ctr"/>
            <a:r>
              <a:rPr lang="en-IN" b="1" dirty="0"/>
              <a:t>Client App</a:t>
            </a:r>
            <a:endParaRPr lang="en-US" b="1" dirty="0"/>
          </a:p>
        </p:txBody>
      </p:sp>
      <p:sp>
        <p:nvSpPr>
          <p:cNvPr id="9" name="Arrow: Left-Right 8">
            <a:extLst>
              <a:ext uri="{FF2B5EF4-FFF2-40B4-BE49-F238E27FC236}">
                <a16:creationId xmlns:a16="http://schemas.microsoft.com/office/drawing/2014/main" id="{7704DEE1-9CD4-BE32-5F95-1B2A31F99225}"/>
              </a:ext>
            </a:extLst>
          </p:cNvPr>
          <p:cNvSpPr/>
          <p:nvPr/>
        </p:nvSpPr>
        <p:spPr>
          <a:xfrm>
            <a:off x="2435290" y="2366083"/>
            <a:ext cx="6064898" cy="1002840"/>
          </a:xfrm>
          <a:prstGeom prst="lef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Map Class with Table</a:t>
            </a:r>
            <a:endParaRPr lang="en-US" b="1" dirty="0"/>
          </a:p>
        </p:txBody>
      </p:sp>
      <p:sp>
        <p:nvSpPr>
          <p:cNvPr id="10" name="TextBox 9">
            <a:extLst>
              <a:ext uri="{FF2B5EF4-FFF2-40B4-BE49-F238E27FC236}">
                <a16:creationId xmlns:a16="http://schemas.microsoft.com/office/drawing/2014/main" id="{A86D86B6-9936-730D-D357-E1F53784A188}"/>
              </a:ext>
            </a:extLst>
          </p:cNvPr>
          <p:cNvSpPr txBox="1"/>
          <p:nvPr/>
        </p:nvSpPr>
        <p:spPr>
          <a:xfrm>
            <a:off x="3298888" y="3558589"/>
            <a:ext cx="4548157" cy="2585323"/>
          </a:xfrm>
          <a:prstGeom prst="rect">
            <a:avLst/>
          </a:prstGeom>
          <a:noFill/>
        </p:spPr>
        <p:txBody>
          <a:bodyPr wrap="square" rtlCol="0">
            <a:spAutoFit/>
          </a:bodyPr>
          <a:lstStyle/>
          <a:p>
            <a:r>
              <a:rPr lang="en-IN" dirty="0"/>
              <a:t>Map each public property of Logical Model aka Entity class (Data Class) with Columns from the DataTable in database</a:t>
            </a:r>
          </a:p>
          <a:p>
            <a:endParaRPr lang="en-IN" dirty="0"/>
          </a:p>
          <a:p>
            <a:r>
              <a:rPr lang="en-IN" dirty="0"/>
              <a:t>Do not use Queries for CRUD  Operations, instead directly pass instance of </a:t>
            </a:r>
            <a:r>
              <a:rPr lang="en-IN" b="1" dirty="0"/>
              <a:t>Data </a:t>
            </a:r>
            <a:r>
              <a:rPr lang="en-IN" dirty="0"/>
              <a:t>class to the ORM   Framework which manages connection with Database as well as map with Table </a:t>
            </a:r>
            <a:r>
              <a:rPr lang="en-IN"/>
              <a:t>(DataTable)</a:t>
            </a:r>
            <a:endParaRPr lang="en-US" dirty="0"/>
          </a:p>
        </p:txBody>
      </p:sp>
      <p:cxnSp>
        <p:nvCxnSpPr>
          <p:cNvPr id="12" name="Straight Arrow Connector 11">
            <a:extLst>
              <a:ext uri="{FF2B5EF4-FFF2-40B4-BE49-F238E27FC236}">
                <a16:creationId xmlns:a16="http://schemas.microsoft.com/office/drawing/2014/main" id="{EC47BCA2-9BAC-53EC-9742-89E5A624472F}"/>
              </a:ext>
            </a:extLst>
          </p:cNvPr>
          <p:cNvCxnSpPr>
            <a:endCxn id="5" idx="1"/>
          </p:cNvCxnSpPr>
          <p:nvPr/>
        </p:nvCxnSpPr>
        <p:spPr>
          <a:xfrm>
            <a:off x="1670180" y="2176417"/>
            <a:ext cx="6921240" cy="5000"/>
          </a:xfrm>
          <a:prstGeom prst="straightConnector1">
            <a:avLst/>
          </a:prstGeom>
          <a:ln w="7620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53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93E6ED-4707-7703-EBCE-3DF59B6DC0D1}"/>
              </a:ext>
            </a:extLst>
          </p:cNvPr>
          <p:cNvSpPr/>
          <p:nvPr/>
        </p:nvSpPr>
        <p:spPr>
          <a:xfrm>
            <a:off x="2920481" y="513185"/>
            <a:ext cx="4096139" cy="39561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50F6C016-7D6B-BAFF-085C-88EA940C4A1E}"/>
              </a:ext>
            </a:extLst>
          </p:cNvPr>
          <p:cNvSpPr txBox="1"/>
          <p:nvPr/>
        </p:nvSpPr>
        <p:spPr>
          <a:xfrm>
            <a:off x="3032449" y="727788"/>
            <a:ext cx="3853543" cy="369332"/>
          </a:xfrm>
          <a:prstGeom prst="rect">
            <a:avLst/>
          </a:prstGeom>
          <a:noFill/>
        </p:spPr>
        <p:txBody>
          <a:bodyPr wrap="square" rtlCol="0">
            <a:spAutoFit/>
          </a:bodyPr>
          <a:lstStyle/>
          <a:p>
            <a:pPr algn="ctr"/>
            <a:r>
              <a:rPr lang="en-IN" dirty="0"/>
              <a:t>Logical Model</a:t>
            </a:r>
            <a:endParaRPr lang="en-US" dirty="0"/>
          </a:p>
        </p:txBody>
      </p:sp>
      <p:sp>
        <p:nvSpPr>
          <p:cNvPr id="4" name="Rectangle 3">
            <a:extLst>
              <a:ext uri="{FF2B5EF4-FFF2-40B4-BE49-F238E27FC236}">
                <a16:creationId xmlns:a16="http://schemas.microsoft.com/office/drawing/2014/main" id="{7D653A07-6470-BC15-F069-CA16EA2E8703}"/>
              </a:ext>
            </a:extLst>
          </p:cNvPr>
          <p:cNvSpPr/>
          <p:nvPr/>
        </p:nvSpPr>
        <p:spPr>
          <a:xfrm>
            <a:off x="3032449" y="123164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endParaRPr lang="en-US" dirty="0"/>
          </a:p>
        </p:txBody>
      </p:sp>
      <p:sp>
        <p:nvSpPr>
          <p:cNvPr id="5" name="Rectangle 4">
            <a:extLst>
              <a:ext uri="{FF2B5EF4-FFF2-40B4-BE49-F238E27FC236}">
                <a16:creationId xmlns:a16="http://schemas.microsoft.com/office/drawing/2014/main" id="{E73F656D-EDCA-05DC-41B4-4D0936A54131}"/>
              </a:ext>
            </a:extLst>
          </p:cNvPr>
          <p:cNvSpPr/>
          <p:nvPr/>
        </p:nvSpPr>
        <p:spPr>
          <a:xfrm>
            <a:off x="4327847"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endParaRPr lang="en-US" dirty="0"/>
          </a:p>
        </p:txBody>
      </p:sp>
      <p:sp>
        <p:nvSpPr>
          <p:cNvPr id="6" name="Rectangle 5">
            <a:extLst>
              <a:ext uri="{FF2B5EF4-FFF2-40B4-BE49-F238E27FC236}">
                <a16:creationId xmlns:a16="http://schemas.microsoft.com/office/drawing/2014/main" id="{829F58F8-F3F8-8AF0-EB76-13D50EB223AF}"/>
              </a:ext>
            </a:extLst>
          </p:cNvPr>
          <p:cNvSpPr/>
          <p:nvPr/>
        </p:nvSpPr>
        <p:spPr>
          <a:xfrm>
            <a:off x="5682339" y="1231639"/>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sp>
        <p:nvSpPr>
          <p:cNvPr id="7" name="Rectangle 6">
            <a:extLst>
              <a:ext uri="{FF2B5EF4-FFF2-40B4-BE49-F238E27FC236}">
                <a16:creationId xmlns:a16="http://schemas.microsoft.com/office/drawing/2014/main" id="{85075035-393C-0AB8-8674-DFD63E802D08}"/>
              </a:ext>
            </a:extLst>
          </p:cNvPr>
          <p:cNvSpPr/>
          <p:nvPr/>
        </p:nvSpPr>
        <p:spPr>
          <a:xfrm>
            <a:off x="3032449" y="233265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Ward</a:t>
            </a:r>
            <a:endParaRPr lang="en-US" dirty="0"/>
          </a:p>
        </p:txBody>
      </p:sp>
      <p:sp>
        <p:nvSpPr>
          <p:cNvPr id="8" name="Rectangle 7">
            <a:extLst>
              <a:ext uri="{FF2B5EF4-FFF2-40B4-BE49-F238E27FC236}">
                <a16:creationId xmlns:a16="http://schemas.microsoft.com/office/drawing/2014/main" id="{85DE735E-5ADE-A604-8490-F3041E979BA6}"/>
              </a:ext>
            </a:extLst>
          </p:cNvPr>
          <p:cNvSpPr/>
          <p:nvPr/>
        </p:nvSpPr>
        <p:spPr>
          <a:xfrm>
            <a:off x="4327847"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Rooms</a:t>
            </a:r>
            <a:endParaRPr lang="en-US" dirty="0"/>
          </a:p>
        </p:txBody>
      </p:sp>
      <p:sp>
        <p:nvSpPr>
          <p:cNvPr id="9" name="Rectangle 8">
            <a:extLst>
              <a:ext uri="{FF2B5EF4-FFF2-40B4-BE49-F238E27FC236}">
                <a16:creationId xmlns:a16="http://schemas.microsoft.com/office/drawing/2014/main" id="{8BB1CFE3-629B-F211-F571-7CA05C7DCD2F}"/>
              </a:ext>
            </a:extLst>
          </p:cNvPr>
          <p:cNvSpPr/>
          <p:nvPr/>
        </p:nvSpPr>
        <p:spPr>
          <a:xfrm>
            <a:off x="5707221" y="2332651"/>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Medi</a:t>
            </a:r>
            <a:endParaRPr lang="en-US" dirty="0"/>
          </a:p>
        </p:txBody>
      </p:sp>
      <p:sp>
        <p:nvSpPr>
          <p:cNvPr id="10" name="Rectangle 9">
            <a:extLst>
              <a:ext uri="{FF2B5EF4-FFF2-40B4-BE49-F238E27FC236}">
                <a16:creationId xmlns:a16="http://schemas.microsoft.com/office/drawing/2014/main" id="{C313066F-9E0F-BD46-131C-E9BB239C8767}"/>
              </a:ext>
            </a:extLst>
          </p:cNvPr>
          <p:cNvSpPr/>
          <p:nvPr/>
        </p:nvSpPr>
        <p:spPr>
          <a:xfrm>
            <a:off x="4327847" y="3429000"/>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Bill</a:t>
            </a:r>
            <a:endParaRPr lang="en-US" dirty="0"/>
          </a:p>
        </p:txBody>
      </p:sp>
      <p:sp>
        <p:nvSpPr>
          <p:cNvPr id="11" name="Right Brace 10">
            <a:extLst>
              <a:ext uri="{FF2B5EF4-FFF2-40B4-BE49-F238E27FC236}">
                <a16:creationId xmlns:a16="http://schemas.microsoft.com/office/drawing/2014/main" id="{37A94AEB-912E-A96B-CEE5-0CFC8B8CB2F8}"/>
              </a:ext>
            </a:extLst>
          </p:cNvPr>
          <p:cNvSpPr/>
          <p:nvPr/>
        </p:nvSpPr>
        <p:spPr>
          <a:xfrm>
            <a:off x="7212563" y="494522"/>
            <a:ext cx="373225" cy="3946849"/>
          </a:xfrm>
          <a:prstGeom prst="rightBrace">
            <a:avLst/>
          </a:pr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F6E9FB-6B33-266D-8F98-B1B89155CA51}"/>
              </a:ext>
            </a:extLst>
          </p:cNvPr>
          <p:cNvSpPr txBox="1"/>
          <p:nvPr/>
        </p:nvSpPr>
        <p:spPr>
          <a:xfrm>
            <a:off x="7080377" y="912454"/>
            <a:ext cx="1903445" cy="923330"/>
          </a:xfrm>
          <a:prstGeom prst="rect">
            <a:avLst/>
          </a:prstGeom>
          <a:noFill/>
        </p:spPr>
        <p:txBody>
          <a:bodyPr wrap="square" rtlCol="0">
            <a:spAutoFit/>
          </a:bodyPr>
          <a:lstStyle/>
          <a:p>
            <a:pPr algn="ctr"/>
            <a:r>
              <a:rPr lang="en-IN" b="1" dirty="0"/>
              <a:t>Entities </a:t>
            </a:r>
            <a:r>
              <a:rPr lang="en-IN" b="1" dirty="0" err="1"/>
              <a:t>aks</a:t>
            </a:r>
            <a:r>
              <a:rPr lang="en-IN" b="1" dirty="0"/>
              <a:t> Conceptual Role Players</a:t>
            </a:r>
            <a:endParaRPr lang="en-US" b="1" dirty="0"/>
          </a:p>
        </p:txBody>
      </p:sp>
      <p:sp>
        <p:nvSpPr>
          <p:cNvPr id="13" name="Cylinder 12">
            <a:extLst>
              <a:ext uri="{FF2B5EF4-FFF2-40B4-BE49-F238E27FC236}">
                <a16:creationId xmlns:a16="http://schemas.microsoft.com/office/drawing/2014/main" id="{8661E8AF-C573-E460-B772-6D458D157A71}"/>
              </a:ext>
            </a:extLst>
          </p:cNvPr>
          <p:cNvSpPr/>
          <p:nvPr/>
        </p:nvSpPr>
        <p:spPr>
          <a:xfrm>
            <a:off x="8938726" y="2901419"/>
            <a:ext cx="3097763" cy="3536302"/>
          </a:xfrm>
          <a:prstGeom prst="can">
            <a:avLst>
              <a:gd name="adj" fmla="val 66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Hospital Database</a:t>
            </a:r>
          </a:p>
          <a:p>
            <a:pPr algn="ctr"/>
            <a:r>
              <a:rPr lang="en-IN" b="1" dirty="0"/>
              <a:t>Contains Tables those are defined/Designed based on Conceptual Model</a:t>
            </a:r>
            <a:endParaRPr lang="en-US" b="1" dirty="0"/>
          </a:p>
        </p:txBody>
      </p:sp>
      <p:cxnSp>
        <p:nvCxnSpPr>
          <p:cNvPr id="15" name="Connector: Elbow 14">
            <a:extLst>
              <a:ext uri="{FF2B5EF4-FFF2-40B4-BE49-F238E27FC236}">
                <a16:creationId xmlns:a16="http://schemas.microsoft.com/office/drawing/2014/main" id="{C79A8E67-0042-C54A-2756-179B8EDB30B0}"/>
              </a:ext>
            </a:extLst>
          </p:cNvPr>
          <p:cNvCxnSpPr>
            <a:stCxn id="2" idx="3"/>
            <a:endCxn id="13" idx="1"/>
          </p:cNvCxnSpPr>
          <p:nvPr/>
        </p:nvCxnSpPr>
        <p:spPr>
          <a:xfrm>
            <a:off x="7016620" y="2491274"/>
            <a:ext cx="3470988" cy="41014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5B2831E-AFF9-CD28-7E33-1AF7D9577685}"/>
              </a:ext>
            </a:extLst>
          </p:cNvPr>
          <p:cNvSpPr/>
          <p:nvPr/>
        </p:nvSpPr>
        <p:spPr>
          <a:xfrm>
            <a:off x="755780" y="4945224"/>
            <a:ext cx="2948473" cy="1744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B47CE1DE-FFD1-484E-023D-258CC68B76E9}"/>
              </a:ext>
            </a:extLst>
          </p:cNvPr>
          <p:cNvSpPr txBox="1"/>
          <p:nvPr/>
        </p:nvSpPr>
        <p:spPr>
          <a:xfrm>
            <a:off x="625151" y="4525349"/>
            <a:ext cx="1847461" cy="369332"/>
          </a:xfrm>
          <a:prstGeom prst="rect">
            <a:avLst/>
          </a:prstGeom>
          <a:noFill/>
        </p:spPr>
        <p:txBody>
          <a:bodyPr wrap="square" rtlCol="0">
            <a:spAutoFit/>
          </a:bodyPr>
          <a:lstStyle/>
          <a:p>
            <a:r>
              <a:rPr lang="en-IN" dirty="0"/>
              <a:t>Enhancements</a:t>
            </a:r>
            <a:endParaRPr lang="en-US" dirty="0"/>
          </a:p>
        </p:txBody>
      </p:sp>
      <p:sp>
        <p:nvSpPr>
          <p:cNvPr id="18" name="Rectangle 17">
            <a:extLst>
              <a:ext uri="{FF2B5EF4-FFF2-40B4-BE49-F238E27FC236}">
                <a16:creationId xmlns:a16="http://schemas.microsoft.com/office/drawing/2014/main" id="{F975FAFE-DA09-10DE-3408-5478A30E14CE}"/>
              </a:ext>
            </a:extLst>
          </p:cNvPr>
          <p:cNvSpPr/>
          <p:nvPr/>
        </p:nvSpPr>
        <p:spPr>
          <a:xfrm>
            <a:off x="83353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Pat</a:t>
            </a:r>
          </a:p>
          <a:p>
            <a:pPr algn="ctr"/>
            <a:r>
              <a:rPr lang="en-IN" dirty="0"/>
              <a:t>Types</a:t>
            </a:r>
            <a:endParaRPr lang="en-US" dirty="0"/>
          </a:p>
        </p:txBody>
      </p:sp>
      <p:cxnSp>
        <p:nvCxnSpPr>
          <p:cNvPr id="20" name="Connector: Elbow 19">
            <a:extLst>
              <a:ext uri="{FF2B5EF4-FFF2-40B4-BE49-F238E27FC236}">
                <a16:creationId xmlns:a16="http://schemas.microsoft.com/office/drawing/2014/main" id="{A6907E9F-6C10-670F-3A9A-3444C004D8B7}"/>
              </a:ext>
            </a:extLst>
          </p:cNvPr>
          <p:cNvCxnSpPr>
            <a:cxnSpLocks/>
            <a:stCxn id="4" idx="1"/>
          </p:cNvCxnSpPr>
          <p:nvPr/>
        </p:nvCxnSpPr>
        <p:spPr>
          <a:xfrm rot="10800000" flipV="1">
            <a:off x="1384041" y="1665514"/>
            <a:ext cx="1648408" cy="33854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D16E1E8-1A04-3DB3-BF76-C8FD095C01B9}"/>
              </a:ext>
            </a:extLst>
          </p:cNvPr>
          <p:cNvSpPr/>
          <p:nvPr/>
        </p:nvSpPr>
        <p:spPr>
          <a:xfrm>
            <a:off x="2369975" y="5050972"/>
            <a:ext cx="1101012" cy="867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a:t>
            </a:r>
          </a:p>
          <a:p>
            <a:pPr algn="ctr"/>
            <a:r>
              <a:rPr lang="en-IN" dirty="0"/>
              <a:t>Types</a:t>
            </a:r>
            <a:endParaRPr lang="en-US" dirty="0"/>
          </a:p>
        </p:txBody>
      </p:sp>
      <p:cxnSp>
        <p:nvCxnSpPr>
          <p:cNvPr id="24" name="Connector: Elbow 23">
            <a:extLst>
              <a:ext uri="{FF2B5EF4-FFF2-40B4-BE49-F238E27FC236}">
                <a16:creationId xmlns:a16="http://schemas.microsoft.com/office/drawing/2014/main" id="{D54DCB2F-9037-56C6-B356-8C1C48ED24C1}"/>
              </a:ext>
            </a:extLst>
          </p:cNvPr>
          <p:cNvCxnSpPr>
            <a:endCxn id="22" idx="0"/>
          </p:cNvCxnSpPr>
          <p:nvPr/>
        </p:nvCxnSpPr>
        <p:spPr>
          <a:xfrm rot="5400000">
            <a:off x="1929102" y="2652227"/>
            <a:ext cx="3390124" cy="1407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D324C5C-2861-46AE-42AE-5744FFDE77CF}"/>
              </a:ext>
            </a:extLst>
          </p:cNvPr>
          <p:cNvCxnSpPr>
            <a:stCxn id="16" idx="3"/>
            <a:endCxn id="13" idx="2"/>
          </p:cNvCxnSpPr>
          <p:nvPr/>
        </p:nvCxnSpPr>
        <p:spPr>
          <a:xfrm flipV="1">
            <a:off x="3704253" y="4669570"/>
            <a:ext cx="5234473" cy="11480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0724CF-D298-33BC-937A-B6ED2B73A99D}"/>
              </a:ext>
            </a:extLst>
          </p:cNvPr>
          <p:cNvSpPr txBox="1"/>
          <p:nvPr/>
        </p:nvSpPr>
        <p:spPr>
          <a:xfrm>
            <a:off x="6652726" y="4894681"/>
            <a:ext cx="2286000" cy="369332"/>
          </a:xfrm>
          <a:prstGeom prst="rect">
            <a:avLst/>
          </a:prstGeom>
          <a:noFill/>
        </p:spPr>
        <p:txBody>
          <a:bodyPr wrap="square" rtlCol="0">
            <a:spAutoFit/>
          </a:bodyPr>
          <a:lstStyle/>
          <a:p>
            <a:r>
              <a:rPr lang="en-IN" dirty="0"/>
              <a:t>Specialized Tables</a:t>
            </a:r>
            <a:endParaRPr lang="en-US" dirty="0"/>
          </a:p>
        </p:txBody>
      </p:sp>
    </p:spTree>
    <p:extLst>
      <p:ext uri="{BB962C8B-B14F-4D97-AF65-F5344CB8AC3E}">
        <p14:creationId xmlns:p14="http://schemas.microsoft.com/office/powerpoint/2010/main" val="270947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C0622C54-5DD9-7959-61A3-B62497276E4E}"/>
              </a:ext>
            </a:extLst>
          </p:cNvPr>
          <p:cNvSpPr/>
          <p:nvPr/>
        </p:nvSpPr>
        <p:spPr>
          <a:xfrm>
            <a:off x="167951" y="4264493"/>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BF26B494-6657-A7E9-8B6B-250309A26C96}"/>
              </a:ext>
            </a:extLst>
          </p:cNvPr>
          <p:cNvSpPr txBox="1"/>
          <p:nvPr/>
        </p:nvSpPr>
        <p:spPr>
          <a:xfrm>
            <a:off x="279918" y="205273"/>
            <a:ext cx="2239347" cy="369332"/>
          </a:xfrm>
          <a:prstGeom prst="rect">
            <a:avLst/>
          </a:prstGeom>
          <a:noFill/>
        </p:spPr>
        <p:txBody>
          <a:bodyPr wrap="square" rtlCol="0">
            <a:spAutoFit/>
          </a:bodyPr>
          <a:lstStyle/>
          <a:p>
            <a:r>
              <a:rPr lang="en-IN" dirty="0"/>
              <a:t>int x = 10;</a:t>
            </a:r>
            <a:endParaRPr lang="en-US" dirty="0"/>
          </a:p>
        </p:txBody>
      </p:sp>
      <p:sp>
        <p:nvSpPr>
          <p:cNvPr id="5" name="TextBox 4">
            <a:extLst>
              <a:ext uri="{FF2B5EF4-FFF2-40B4-BE49-F238E27FC236}">
                <a16:creationId xmlns:a16="http://schemas.microsoft.com/office/drawing/2014/main" id="{FDEF9D62-5CBB-2A6E-28F9-EFD87F4AF80A}"/>
              </a:ext>
            </a:extLst>
          </p:cNvPr>
          <p:cNvSpPr txBox="1"/>
          <p:nvPr/>
        </p:nvSpPr>
        <p:spPr>
          <a:xfrm>
            <a:off x="391886" y="1007706"/>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E581E98E-FFAE-8C4B-622A-EE5D9A57878F}"/>
              </a:ext>
            </a:extLst>
          </p:cNvPr>
          <p:cNvSpPr/>
          <p:nvPr/>
        </p:nvSpPr>
        <p:spPr>
          <a:xfrm>
            <a:off x="391886" y="1377038"/>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TextBox 6">
            <a:extLst>
              <a:ext uri="{FF2B5EF4-FFF2-40B4-BE49-F238E27FC236}">
                <a16:creationId xmlns:a16="http://schemas.microsoft.com/office/drawing/2014/main" id="{CC1D2CF6-8BFD-EBFF-F543-5212DA6582F7}"/>
              </a:ext>
            </a:extLst>
          </p:cNvPr>
          <p:cNvSpPr txBox="1"/>
          <p:nvPr/>
        </p:nvSpPr>
        <p:spPr>
          <a:xfrm>
            <a:off x="391886" y="1940767"/>
            <a:ext cx="933061" cy="369332"/>
          </a:xfrm>
          <a:prstGeom prst="rect">
            <a:avLst/>
          </a:prstGeom>
          <a:noFill/>
        </p:spPr>
        <p:txBody>
          <a:bodyPr wrap="square" rtlCol="0">
            <a:spAutoFit/>
          </a:bodyPr>
          <a:lstStyle/>
          <a:p>
            <a:pPr algn="ctr"/>
            <a:r>
              <a:rPr lang="en-IN" dirty="0"/>
              <a:t>x</a:t>
            </a:r>
            <a:endParaRPr lang="en-US" dirty="0"/>
          </a:p>
        </p:txBody>
      </p:sp>
      <p:sp>
        <p:nvSpPr>
          <p:cNvPr id="8" name="TextBox 7">
            <a:extLst>
              <a:ext uri="{FF2B5EF4-FFF2-40B4-BE49-F238E27FC236}">
                <a16:creationId xmlns:a16="http://schemas.microsoft.com/office/drawing/2014/main" id="{B14FA7B8-278D-62CC-B7B1-078DC869C57B}"/>
              </a:ext>
            </a:extLst>
          </p:cNvPr>
          <p:cNvSpPr txBox="1"/>
          <p:nvPr/>
        </p:nvSpPr>
        <p:spPr>
          <a:xfrm>
            <a:off x="1614195" y="858416"/>
            <a:ext cx="1539551" cy="369332"/>
          </a:xfrm>
          <a:prstGeom prst="rect">
            <a:avLst/>
          </a:prstGeom>
          <a:noFill/>
        </p:spPr>
        <p:txBody>
          <a:bodyPr wrap="square" rtlCol="0">
            <a:spAutoFit/>
          </a:bodyPr>
          <a:lstStyle/>
          <a:p>
            <a:r>
              <a:rPr lang="en-IN" dirty="0"/>
              <a:t>System.Int32</a:t>
            </a:r>
            <a:endParaRPr lang="en-US" dirty="0"/>
          </a:p>
        </p:txBody>
      </p:sp>
      <p:cxnSp>
        <p:nvCxnSpPr>
          <p:cNvPr id="10" name="Connector: Elbow 9">
            <a:extLst>
              <a:ext uri="{FF2B5EF4-FFF2-40B4-BE49-F238E27FC236}">
                <a16:creationId xmlns:a16="http://schemas.microsoft.com/office/drawing/2014/main" id="{88960873-4493-3789-5258-D7E172176D70}"/>
              </a:ext>
            </a:extLst>
          </p:cNvPr>
          <p:cNvCxnSpPr>
            <a:cxnSpLocks/>
            <a:stCxn id="8" idx="2"/>
            <a:endCxn id="6" idx="3"/>
          </p:cNvCxnSpPr>
          <p:nvPr/>
        </p:nvCxnSpPr>
        <p:spPr>
          <a:xfrm rot="5400000">
            <a:off x="1671539" y="881156"/>
            <a:ext cx="365841" cy="10590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65DB58B-241D-4CC4-4D71-F24BCB22BBB3}"/>
              </a:ext>
            </a:extLst>
          </p:cNvPr>
          <p:cNvSpPr/>
          <p:nvPr/>
        </p:nvSpPr>
        <p:spPr>
          <a:xfrm>
            <a:off x="4254759" y="755780"/>
            <a:ext cx="2724539" cy="11849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0DC4ADAD-97CD-8231-DD80-62C0D97A5CDE}"/>
              </a:ext>
            </a:extLst>
          </p:cNvPr>
          <p:cNvSpPr txBox="1"/>
          <p:nvPr/>
        </p:nvSpPr>
        <p:spPr>
          <a:xfrm>
            <a:off x="4320073" y="2080727"/>
            <a:ext cx="2407298" cy="1200329"/>
          </a:xfrm>
          <a:prstGeom prst="rect">
            <a:avLst/>
          </a:prstGeom>
          <a:noFill/>
        </p:spPr>
        <p:txBody>
          <a:bodyPr wrap="square" rtlCol="0">
            <a:spAutoFit/>
          </a:bodyPr>
          <a:lstStyle/>
          <a:p>
            <a:pPr algn="ctr"/>
            <a:r>
              <a:rPr lang="en-IN" dirty="0"/>
              <a:t>Memory to Store Data</a:t>
            </a:r>
          </a:p>
          <a:p>
            <a:pPr algn="ctr"/>
            <a:r>
              <a:rPr lang="en-IN" dirty="0"/>
              <a:t>int x which is 4 bytes </a:t>
            </a:r>
          </a:p>
          <a:p>
            <a:pPr algn="ctr"/>
            <a:endParaRPr lang="en-IN" dirty="0"/>
          </a:p>
          <a:p>
            <a:pPr algn="ctr"/>
            <a:r>
              <a:rPr lang="en-IN" dirty="0"/>
              <a:t>2 raised to 8 </a:t>
            </a:r>
            <a:endParaRPr lang="en-US" dirty="0"/>
          </a:p>
        </p:txBody>
      </p:sp>
      <p:cxnSp>
        <p:nvCxnSpPr>
          <p:cNvPr id="14" name="Connector: Elbow 13">
            <a:extLst>
              <a:ext uri="{FF2B5EF4-FFF2-40B4-BE49-F238E27FC236}">
                <a16:creationId xmlns:a16="http://schemas.microsoft.com/office/drawing/2014/main" id="{B4BD4E61-0013-BF37-2778-456B1303B80D}"/>
              </a:ext>
            </a:extLst>
          </p:cNvPr>
          <p:cNvCxnSpPr>
            <a:stCxn id="4" idx="3"/>
            <a:endCxn id="11" idx="0"/>
          </p:cNvCxnSpPr>
          <p:nvPr/>
        </p:nvCxnSpPr>
        <p:spPr>
          <a:xfrm>
            <a:off x="2519265" y="389939"/>
            <a:ext cx="3097764" cy="3658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099B430-3890-3294-E438-36DF674B0707}"/>
              </a:ext>
            </a:extLst>
          </p:cNvPr>
          <p:cNvSpPr/>
          <p:nvPr/>
        </p:nvSpPr>
        <p:spPr>
          <a:xfrm>
            <a:off x="42547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21A5C7-E63D-A56E-3A50-B2998EC4FE5D}"/>
              </a:ext>
            </a:extLst>
          </p:cNvPr>
          <p:cNvSpPr/>
          <p:nvPr/>
        </p:nvSpPr>
        <p:spPr>
          <a:xfrm>
            <a:off x="47119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15403A-C87D-463C-2EA6-67E92F75CB28}"/>
              </a:ext>
            </a:extLst>
          </p:cNvPr>
          <p:cNvSpPr/>
          <p:nvPr/>
        </p:nvSpPr>
        <p:spPr>
          <a:xfrm>
            <a:off x="5169159" y="755779"/>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27457D-34F7-9585-540C-EDF92312A003}"/>
              </a:ext>
            </a:extLst>
          </p:cNvPr>
          <p:cNvSpPr/>
          <p:nvPr/>
        </p:nvSpPr>
        <p:spPr>
          <a:xfrm>
            <a:off x="5626359" y="755778"/>
            <a:ext cx="457200" cy="11849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503EB6-E035-6FAB-CC42-E5FC6E8CB5B5}"/>
              </a:ext>
            </a:extLst>
          </p:cNvPr>
          <p:cNvSpPr/>
          <p:nvPr/>
        </p:nvSpPr>
        <p:spPr>
          <a:xfrm>
            <a:off x="4320073" y="1007706"/>
            <a:ext cx="1651519" cy="43853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X:10</a:t>
            </a:r>
            <a:endParaRPr lang="en-US" b="1" dirty="0"/>
          </a:p>
        </p:txBody>
      </p:sp>
      <p:sp>
        <p:nvSpPr>
          <p:cNvPr id="20" name="TextBox 19">
            <a:extLst>
              <a:ext uri="{FF2B5EF4-FFF2-40B4-BE49-F238E27FC236}">
                <a16:creationId xmlns:a16="http://schemas.microsoft.com/office/drawing/2014/main" id="{7B69E96B-E88D-32D7-A203-C0E764713D99}"/>
              </a:ext>
            </a:extLst>
          </p:cNvPr>
          <p:cNvSpPr txBox="1"/>
          <p:nvPr/>
        </p:nvSpPr>
        <p:spPr>
          <a:xfrm>
            <a:off x="279918" y="2612572"/>
            <a:ext cx="2967135" cy="923330"/>
          </a:xfrm>
          <a:prstGeom prst="rect">
            <a:avLst/>
          </a:prstGeom>
          <a:noFill/>
        </p:spPr>
        <p:txBody>
          <a:bodyPr wrap="square" rtlCol="0">
            <a:spAutoFit/>
          </a:bodyPr>
          <a:lstStyle/>
          <a:p>
            <a:r>
              <a:rPr lang="en-IN" dirty="0"/>
              <a:t>If x contains values fromm0 to 255, then using integer for x is waste of memory</a:t>
            </a:r>
            <a:endParaRPr lang="en-US" dirty="0"/>
          </a:p>
        </p:txBody>
      </p:sp>
      <p:sp>
        <p:nvSpPr>
          <p:cNvPr id="21" name="TextBox 20">
            <a:extLst>
              <a:ext uri="{FF2B5EF4-FFF2-40B4-BE49-F238E27FC236}">
                <a16:creationId xmlns:a16="http://schemas.microsoft.com/office/drawing/2014/main" id="{0A27E34B-D3D6-C63B-E3C2-CD2BDE205CB2}"/>
              </a:ext>
            </a:extLst>
          </p:cNvPr>
          <p:cNvSpPr txBox="1"/>
          <p:nvPr/>
        </p:nvSpPr>
        <p:spPr>
          <a:xfrm>
            <a:off x="167951" y="3946849"/>
            <a:ext cx="2985795" cy="369332"/>
          </a:xfrm>
          <a:prstGeom prst="rect">
            <a:avLst/>
          </a:prstGeom>
          <a:noFill/>
        </p:spPr>
        <p:txBody>
          <a:bodyPr wrap="square" rtlCol="0">
            <a:spAutoFit/>
          </a:bodyPr>
          <a:lstStyle/>
          <a:p>
            <a:r>
              <a:rPr lang="en-IN" dirty="0"/>
              <a:t>String str = “ABC”;</a:t>
            </a:r>
            <a:endParaRPr lang="en-US" dirty="0"/>
          </a:p>
        </p:txBody>
      </p:sp>
      <p:sp>
        <p:nvSpPr>
          <p:cNvPr id="22" name="TextBox 21">
            <a:extLst>
              <a:ext uri="{FF2B5EF4-FFF2-40B4-BE49-F238E27FC236}">
                <a16:creationId xmlns:a16="http://schemas.microsoft.com/office/drawing/2014/main" id="{DEACBA8E-EF59-D348-BC00-B65124C03A92}"/>
              </a:ext>
            </a:extLst>
          </p:cNvPr>
          <p:cNvSpPr txBox="1"/>
          <p:nvPr/>
        </p:nvSpPr>
        <p:spPr>
          <a:xfrm>
            <a:off x="450980" y="4402104"/>
            <a:ext cx="839755" cy="369332"/>
          </a:xfrm>
          <a:prstGeom prst="rect">
            <a:avLst/>
          </a:prstGeom>
          <a:noFill/>
        </p:spPr>
        <p:txBody>
          <a:bodyPr wrap="square" rtlCol="0">
            <a:spAutoFit/>
          </a:bodyPr>
          <a:lstStyle/>
          <a:p>
            <a:pPr algn="ctr"/>
            <a:r>
              <a:rPr lang="en-IN" b="1" dirty="0"/>
              <a:t>Stack</a:t>
            </a:r>
            <a:endParaRPr lang="en-US" b="1" dirty="0"/>
          </a:p>
        </p:txBody>
      </p:sp>
      <p:sp>
        <p:nvSpPr>
          <p:cNvPr id="23" name="Rectangle 22">
            <a:extLst>
              <a:ext uri="{FF2B5EF4-FFF2-40B4-BE49-F238E27FC236}">
                <a16:creationId xmlns:a16="http://schemas.microsoft.com/office/drawing/2014/main" id="{FF715D35-6AC7-0EC4-BAE3-09DE3D71046B}"/>
              </a:ext>
            </a:extLst>
          </p:cNvPr>
          <p:cNvSpPr/>
          <p:nvPr/>
        </p:nvSpPr>
        <p:spPr>
          <a:xfrm>
            <a:off x="450980" y="4771436"/>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str</a:t>
            </a:r>
            <a:endParaRPr lang="en-US" b="1" dirty="0"/>
          </a:p>
        </p:txBody>
      </p:sp>
      <p:sp>
        <p:nvSpPr>
          <p:cNvPr id="24" name="TextBox 23">
            <a:extLst>
              <a:ext uri="{FF2B5EF4-FFF2-40B4-BE49-F238E27FC236}">
                <a16:creationId xmlns:a16="http://schemas.microsoft.com/office/drawing/2014/main" id="{ADEC6614-C014-D2FF-B905-5B066ECB592C}"/>
              </a:ext>
            </a:extLst>
          </p:cNvPr>
          <p:cNvSpPr txBox="1"/>
          <p:nvPr/>
        </p:nvSpPr>
        <p:spPr>
          <a:xfrm>
            <a:off x="3237722" y="4402104"/>
            <a:ext cx="839755" cy="369332"/>
          </a:xfrm>
          <a:prstGeom prst="rect">
            <a:avLst/>
          </a:prstGeom>
          <a:noFill/>
        </p:spPr>
        <p:txBody>
          <a:bodyPr wrap="square" rtlCol="0">
            <a:spAutoFit/>
          </a:bodyPr>
          <a:lstStyle/>
          <a:p>
            <a:pPr algn="ctr"/>
            <a:r>
              <a:rPr lang="en-IN" b="1" dirty="0"/>
              <a:t>Heap</a:t>
            </a:r>
            <a:endParaRPr lang="en-US" b="1" dirty="0"/>
          </a:p>
        </p:txBody>
      </p:sp>
      <p:sp>
        <p:nvSpPr>
          <p:cNvPr id="25" name="Rectangle 24">
            <a:extLst>
              <a:ext uri="{FF2B5EF4-FFF2-40B4-BE49-F238E27FC236}">
                <a16:creationId xmlns:a16="http://schemas.microsoft.com/office/drawing/2014/main" id="{751539A8-2830-B46D-E902-78AEB90B6BBB}"/>
              </a:ext>
            </a:extLst>
          </p:cNvPr>
          <p:cNvSpPr/>
          <p:nvPr/>
        </p:nvSpPr>
        <p:spPr>
          <a:xfrm>
            <a:off x="3237721" y="4771435"/>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6" name="Rectangle 25">
            <a:extLst>
              <a:ext uri="{FF2B5EF4-FFF2-40B4-BE49-F238E27FC236}">
                <a16:creationId xmlns:a16="http://schemas.microsoft.com/office/drawing/2014/main" id="{FE974FE3-EBC4-78BF-E877-A219478F36D2}"/>
              </a:ext>
            </a:extLst>
          </p:cNvPr>
          <p:cNvSpPr/>
          <p:nvPr/>
        </p:nvSpPr>
        <p:spPr>
          <a:xfrm>
            <a:off x="3237722" y="4917234"/>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System.String</a:t>
            </a:r>
            <a:endParaRPr lang="en-US" dirty="0"/>
          </a:p>
        </p:txBody>
      </p:sp>
      <p:sp>
        <p:nvSpPr>
          <p:cNvPr id="27" name="Rectangle 26">
            <a:extLst>
              <a:ext uri="{FF2B5EF4-FFF2-40B4-BE49-F238E27FC236}">
                <a16:creationId xmlns:a16="http://schemas.microsoft.com/office/drawing/2014/main" id="{101AAB2A-F699-D523-85E0-9C2AA86A24F3}"/>
              </a:ext>
            </a:extLst>
          </p:cNvPr>
          <p:cNvSpPr/>
          <p:nvPr/>
        </p:nvSpPr>
        <p:spPr>
          <a:xfrm>
            <a:off x="3247053" y="546190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ABC…………….Z</a:t>
            </a:r>
            <a:endParaRPr lang="en-US" b="1" dirty="0"/>
          </a:p>
        </p:txBody>
      </p:sp>
      <p:cxnSp>
        <p:nvCxnSpPr>
          <p:cNvPr id="31" name="Connector: Elbow 30">
            <a:extLst>
              <a:ext uri="{FF2B5EF4-FFF2-40B4-BE49-F238E27FC236}">
                <a16:creationId xmlns:a16="http://schemas.microsoft.com/office/drawing/2014/main" id="{D4B457AC-00AF-7601-B0E8-1AD09E7AFA82}"/>
              </a:ext>
            </a:extLst>
          </p:cNvPr>
          <p:cNvCxnSpPr>
            <a:stCxn id="23" idx="3"/>
            <a:endCxn id="25" idx="1"/>
          </p:cNvCxnSpPr>
          <p:nvPr/>
        </p:nvCxnSpPr>
        <p:spPr>
          <a:xfrm>
            <a:off x="1384041" y="4987987"/>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C595E58-8A5C-ED75-541C-13A6A59EC8E1}"/>
              </a:ext>
            </a:extLst>
          </p:cNvPr>
          <p:cNvSpPr txBox="1"/>
          <p:nvPr/>
        </p:nvSpPr>
        <p:spPr>
          <a:xfrm>
            <a:off x="6270170" y="4491689"/>
            <a:ext cx="5159829" cy="646331"/>
          </a:xfrm>
          <a:prstGeom prst="rect">
            <a:avLst/>
          </a:prstGeom>
          <a:noFill/>
        </p:spPr>
        <p:txBody>
          <a:bodyPr wrap="square" rtlCol="0">
            <a:spAutoFit/>
          </a:bodyPr>
          <a:lstStyle/>
          <a:p>
            <a:r>
              <a:rPr lang="en-IN" b="1" dirty="0"/>
              <a:t>Managed Heap, a Data Structure used by .NET and hence by CLR to perform Memory Allocation</a:t>
            </a:r>
            <a:endParaRPr lang="en-US" b="1" dirty="0"/>
          </a:p>
        </p:txBody>
      </p:sp>
      <p:cxnSp>
        <p:nvCxnSpPr>
          <p:cNvPr id="35" name="Connector: Elbow 34">
            <a:extLst>
              <a:ext uri="{FF2B5EF4-FFF2-40B4-BE49-F238E27FC236}">
                <a16:creationId xmlns:a16="http://schemas.microsoft.com/office/drawing/2014/main" id="{CEDA2A1D-3006-CD2D-D097-669FFF57F60E}"/>
              </a:ext>
            </a:extLst>
          </p:cNvPr>
          <p:cNvCxnSpPr>
            <a:cxnSpLocks/>
            <a:stCxn id="33" idx="2"/>
            <a:endCxn id="32" idx="3"/>
          </p:cNvCxnSpPr>
          <p:nvPr/>
        </p:nvCxnSpPr>
        <p:spPr>
          <a:xfrm rot="5400000">
            <a:off x="7173566" y="3581483"/>
            <a:ext cx="119982" cy="32330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40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1C8497B3-3AA0-3609-87FB-CECF91DB3D6A}"/>
              </a:ext>
            </a:extLst>
          </p:cNvPr>
          <p:cNvSpPr/>
          <p:nvPr/>
        </p:nvSpPr>
        <p:spPr>
          <a:xfrm>
            <a:off x="10552923" y="1231640"/>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1</a:t>
            </a:r>
            <a:endParaRPr lang="en-US" dirty="0"/>
          </a:p>
        </p:txBody>
      </p:sp>
      <p:sp>
        <p:nvSpPr>
          <p:cNvPr id="3" name="Cylinder 2">
            <a:extLst>
              <a:ext uri="{FF2B5EF4-FFF2-40B4-BE49-F238E27FC236}">
                <a16:creationId xmlns:a16="http://schemas.microsoft.com/office/drawing/2014/main" id="{2C82ABA9-C49E-64E8-F0CB-E2A07A7710FD}"/>
              </a:ext>
            </a:extLst>
          </p:cNvPr>
          <p:cNvSpPr/>
          <p:nvPr/>
        </p:nvSpPr>
        <p:spPr>
          <a:xfrm>
            <a:off x="10552923" y="3139752"/>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2</a:t>
            </a:r>
            <a:endParaRPr lang="en-US" dirty="0"/>
          </a:p>
        </p:txBody>
      </p:sp>
      <p:sp>
        <p:nvSpPr>
          <p:cNvPr id="4" name="Cylinder 3">
            <a:extLst>
              <a:ext uri="{FF2B5EF4-FFF2-40B4-BE49-F238E27FC236}">
                <a16:creationId xmlns:a16="http://schemas.microsoft.com/office/drawing/2014/main" id="{40E18BDA-6EA8-241A-26EC-4DE24320AE19}"/>
              </a:ext>
            </a:extLst>
          </p:cNvPr>
          <p:cNvSpPr/>
          <p:nvPr/>
        </p:nvSpPr>
        <p:spPr>
          <a:xfrm>
            <a:off x="10552923" y="4841034"/>
            <a:ext cx="1558212" cy="125963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 3</a:t>
            </a:r>
            <a:endParaRPr lang="en-US" dirty="0"/>
          </a:p>
        </p:txBody>
      </p:sp>
      <p:sp>
        <p:nvSpPr>
          <p:cNvPr id="5" name="Rectangle 4">
            <a:extLst>
              <a:ext uri="{FF2B5EF4-FFF2-40B4-BE49-F238E27FC236}">
                <a16:creationId xmlns:a16="http://schemas.microsoft.com/office/drawing/2014/main" id="{50A4B442-7697-86B6-734B-BA6A13548D75}"/>
              </a:ext>
            </a:extLst>
          </p:cNvPr>
          <p:cNvSpPr/>
          <p:nvPr/>
        </p:nvSpPr>
        <p:spPr>
          <a:xfrm>
            <a:off x="7632441" y="657808"/>
            <a:ext cx="2351315" cy="5442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E7BA50CA-8528-01F9-793F-AC408D5977C7}"/>
              </a:ext>
            </a:extLst>
          </p:cNvPr>
          <p:cNvSpPr txBox="1"/>
          <p:nvPr/>
        </p:nvSpPr>
        <p:spPr>
          <a:xfrm>
            <a:off x="7697755" y="802433"/>
            <a:ext cx="2202025" cy="369332"/>
          </a:xfrm>
          <a:prstGeom prst="rect">
            <a:avLst/>
          </a:prstGeom>
          <a:noFill/>
        </p:spPr>
        <p:txBody>
          <a:bodyPr wrap="square" rtlCol="0">
            <a:spAutoFit/>
          </a:bodyPr>
          <a:lstStyle/>
          <a:p>
            <a:pPr algn="ctr"/>
            <a:r>
              <a:rPr lang="en-IN" b="1" dirty="0"/>
              <a:t>Data Access Layer</a:t>
            </a:r>
            <a:endParaRPr lang="en-US" b="1" dirty="0"/>
          </a:p>
        </p:txBody>
      </p:sp>
      <p:sp>
        <p:nvSpPr>
          <p:cNvPr id="7" name="Rectangle 6">
            <a:extLst>
              <a:ext uri="{FF2B5EF4-FFF2-40B4-BE49-F238E27FC236}">
                <a16:creationId xmlns:a16="http://schemas.microsoft.com/office/drawing/2014/main" id="{754399D2-36B5-769D-713F-F89660BC7980}"/>
              </a:ext>
            </a:extLst>
          </p:cNvPr>
          <p:cNvSpPr/>
          <p:nvPr/>
        </p:nvSpPr>
        <p:spPr>
          <a:xfrm>
            <a:off x="7781731" y="1315616"/>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1 for DB 1</a:t>
            </a:r>
            <a:endParaRPr lang="en-US" dirty="0"/>
          </a:p>
        </p:txBody>
      </p:sp>
      <p:sp>
        <p:nvSpPr>
          <p:cNvPr id="8" name="Arrow: Left-Right 7">
            <a:extLst>
              <a:ext uri="{FF2B5EF4-FFF2-40B4-BE49-F238E27FC236}">
                <a16:creationId xmlns:a16="http://schemas.microsoft.com/office/drawing/2014/main" id="{BF572BD9-D042-FAA3-D622-0AED43BA217A}"/>
              </a:ext>
            </a:extLst>
          </p:cNvPr>
          <p:cNvSpPr/>
          <p:nvPr/>
        </p:nvSpPr>
        <p:spPr>
          <a:xfrm>
            <a:off x="9769151" y="1735494"/>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C61EBB-A031-31BD-9096-F171257620DF}"/>
              </a:ext>
            </a:extLst>
          </p:cNvPr>
          <p:cNvSpPr/>
          <p:nvPr/>
        </p:nvSpPr>
        <p:spPr>
          <a:xfrm>
            <a:off x="7781731" y="3223728"/>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2 for DB 2</a:t>
            </a:r>
            <a:endParaRPr lang="en-US" dirty="0"/>
          </a:p>
        </p:txBody>
      </p:sp>
      <p:sp>
        <p:nvSpPr>
          <p:cNvPr id="10" name="Arrow: Left-Right 9">
            <a:extLst>
              <a:ext uri="{FF2B5EF4-FFF2-40B4-BE49-F238E27FC236}">
                <a16:creationId xmlns:a16="http://schemas.microsoft.com/office/drawing/2014/main" id="{753C20E5-4596-BE27-D231-8E9B3DC66CFD}"/>
              </a:ext>
            </a:extLst>
          </p:cNvPr>
          <p:cNvSpPr/>
          <p:nvPr/>
        </p:nvSpPr>
        <p:spPr>
          <a:xfrm>
            <a:off x="9769151" y="3674711"/>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E46779B-E035-AD58-B6D8-30B042E46B71}"/>
              </a:ext>
            </a:extLst>
          </p:cNvPr>
          <p:cNvSpPr/>
          <p:nvPr/>
        </p:nvSpPr>
        <p:spPr>
          <a:xfrm>
            <a:off x="7781731" y="4796323"/>
            <a:ext cx="2006081" cy="117565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DAL 3 for DB 3</a:t>
            </a:r>
            <a:endParaRPr lang="en-US" dirty="0"/>
          </a:p>
        </p:txBody>
      </p:sp>
      <p:sp>
        <p:nvSpPr>
          <p:cNvPr id="12" name="Arrow: Left-Right 11">
            <a:extLst>
              <a:ext uri="{FF2B5EF4-FFF2-40B4-BE49-F238E27FC236}">
                <a16:creationId xmlns:a16="http://schemas.microsoft.com/office/drawing/2014/main" id="{F580C194-E85B-50E8-7F56-A33F0769484A}"/>
              </a:ext>
            </a:extLst>
          </p:cNvPr>
          <p:cNvSpPr/>
          <p:nvPr/>
        </p:nvSpPr>
        <p:spPr>
          <a:xfrm>
            <a:off x="9769151" y="5247306"/>
            <a:ext cx="783772"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24D324-C85B-841C-F379-FCA44B5AAA86}"/>
              </a:ext>
            </a:extLst>
          </p:cNvPr>
          <p:cNvSpPr/>
          <p:nvPr/>
        </p:nvSpPr>
        <p:spPr>
          <a:xfrm>
            <a:off x="4758611" y="1822383"/>
            <a:ext cx="2099389" cy="339051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Repository Layer That will Separate the DAL from the MAIN UI Application so that, the UI application can use any DAL Dynamically</a:t>
            </a:r>
            <a:endParaRPr lang="en-US" b="1" dirty="0"/>
          </a:p>
        </p:txBody>
      </p:sp>
      <p:cxnSp>
        <p:nvCxnSpPr>
          <p:cNvPr id="17" name="Connector: Elbow 16">
            <a:extLst>
              <a:ext uri="{FF2B5EF4-FFF2-40B4-BE49-F238E27FC236}">
                <a16:creationId xmlns:a16="http://schemas.microsoft.com/office/drawing/2014/main" id="{0C61F86A-02BF-FF99-5A13-EED09DDE2661}"/>
              </a:ext>
            </a:extLst>
          </p:cNvPr>
          <p:cNvCxnSpPr>
            <a:cxnSpLocks/>
            <a:stCxn id="13" idx="3"/>
            <a:endCxn id="7" idx="1"/>
          </p:cNvCxnSpPr>
          <p:nvPr/>
        </p:nvCxnSpPr>
        <p:spPr>
          <a:xfrm flipV="1">
            <a:off x="6858000" y="1903445"/>
            <a:ext cx="923731" cy="161419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1832DD2-8104-2769-D31B-8B6E9353C53B}"/>
              </a:ext>
            </a:extLst>
          </p:cNvPr>
          <p:cNvCxnSpPr>
            <a:cxnSpLocks/>
            <a:stCxn id="13" idx="3"/>
            <a:endCxn id="9" idx="1"/>
          </p:cNvCxnSpPr>
          <p:nvPr/>
        </p:nvCxnSpPr>
        <p:spPr>
          <a:xfrm>
            <a:off x="6858000" y="3517640"/>
            <a:ext cx="923731" cy="293917"/>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CEC2076-D76A-6615-19CB-270887788848}"/>
              </a:ext>
            </a:extLst>
          </p:cNvPr>
          <p:cNvCxnSpPr>
            <a:cxnSpLocks/>
            <a:stCxn id="13" idx="3"/>
            <a:endCxn id="11" idx="1"/>
          </p:cNvCxnSpPr>
          <p:nvPr/>
        </p:nvCxnSpPr>
        <p:spPr>
          <a:xfrm>
            <a:off x="6858000" y="3517640"/>
            <a:ext cx="923731" cy="1866512"/>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67BBE0AE-DDEE-AA41-6770-75D170C41A91}"/>
              </a:ext>
            </a:extLst>
          </p:cNvPr>
          <p:cNvSpPr/>
          <p:nvPr/>
        </p:nvSpPr>
        <p:spPr>
          <a:xfrm>
            <a:off x="2833399" y="2024548"/>
            <a:ext cx="1464906" cy="28089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Main Domain Layer</a:t>
            </a:r>
          </a:p>
          <a:p>
            <a:pPr algn="ctr"/>
            <a:r>
              <a:rPr lang="en-IN" dirty="0"/>
              <a:t>AKA</a:t>
            </a:r>
          </a:p>
          <a:p>
            <a:pPr algn="ctr"/>
            <a:r>
              <a:rPr lang="en-IN" dirty="0"/>
              <a:t>Business Layer</a:t>
            </a:r>
            <a:endParaRPr lang="en-US" dirty="0"/>
          </a:p>
        </p:txBody>
      </p:sp>
      <p:sp>
        <p:nvSpPr>
          <p:cNvPr id="26" name="Arrow: Left-Right 25">
            <a:extLst>
              <a:ext uri="{FF2B5EF4-FFF2-40B4-BE49-F238E27FC236}">
                <a16:creationId xmlns:a16="http://schemas.microsoft.com/office/drawing/2014/main" id="{5C1384EB-4AAD-713C-F8CA-A9C42A05A450}"/>
              </a:ext>
            </a:extLst>
          </p:cNvPr>
          <p:cNvSpPr/>
          <p:nvPr/>
        </p:nvSpPr>
        <p:spPr>
          <a:xfrm>
            <a:off x="4296748" y="3256385"/>
            <a:ext cx="438538"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4728F8A0-D96D-BE0D-8695-FA8F8FA6AF66}"/>
              </a:ext>
            </a:extLst>
          </p:cNvPr>
          <p:cNvSpPr/>
          <p:nvPr/>
        </p:nvSpPr>
        <p:spPr>
          <a:xfrm>
            <a:off x="363902" y="1773596"/>
            <a:ext cx="1059919" cy="145946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MVC UI</a:t>
            </a:r>
          </a:p>
          <a:p>
            <a:pPr algn="ctr"/>
            <a:r>
              <a:rPr lang="en-IN" b="1" dirty="0"/>
              <a:t>App</a:t>
            </a:r>
            <a:endParaRPr lang="en-US" b="1" dirty="0"/>
          </a:p>
        </p:txBody>
      </p:sp>
      <p:sp>
        <p:nvSpPr>
          <p:cNvPr id="28" name="Arrow: Left-Right 27">
            <a:extLst>
              <a:ext uri="{FF2B5EF4-FFF2-40B4-BE49-F238E27FC236}">
                <a16:creationId xmlns:a16="http://schemas.microsoft.com/office/drawing/2014/main" id="{55F8F9E1-38A4-D47F-3241-B56A34F8E8D4}"/>
              </a:ext>
            </a:extLst>
          </p:cNvPr>
          <p:cNvSpPr/>
          <p:nvPr/>
        </p:nvSpPr>
        <p:spPr>
          <a:xfrm>
            <a:off x="1423821" y="2367066"/>
            <a:ext cx="1450795"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01D49B61-EE81-B1B1-8E4A-641696D0EF44}"/>
              </a:ext>
            </a:extLst>
          </p:cNvPr>
          <p:cNvSpPr/>
          <p:nvPr/>
        </p:nvSpPr>
        <p:spPr>
          <a:xfrm>
            <a:off x="759678" y="3458748"/>
            <a:ext cx="1595536" cy="1459463"/>
          </a:xfrm>
          <a:prstGeom prst="roundRect">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REST APIs</a:t>
            </a:r>
            <a:endParaRPr lang="en-US" b="1" dirty="0"/>
          </a:p>
        </p:txBody>
      </p:sp>
      <p:sp>
        <p:nvSpPr>
          <p:cNvPr id="30" name="Arrow: Left-Right 29">
            <a:extLst>
              <a:ext uri="{FF2B5EF4-FFF2-40B4-BE49-F238E27FC236}">
                <a16:creationId xmlns:a16="http://schemas.microsoft.com/office/drawing/2014/main" id="{3E45273E-0657-A723-F216-B3D3E1B6EF8C}"/>
              </a:ext>
            </a:extLst>
          </p:cNvPr>
          <p:cNvSpPr/>
          <p:nvPr/>
        </p:nvSpPr>
        <p:spPr>
          <a:xfrm>
            <a:off x="2307005" y="3919836"/>
            <a:ext cx="581607" cy="30791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ube 30">
            <a:extLst>
              <a:ext uri="{FF2B5EF4-FFF2-40B4-BE49-F238E27FC236}">
                <a16:creationId xmlns:a16="http://schemas.microsoft.com/office/drawing/2014/main" id="{5235A40A-FE03-7993-02B4-96052B44C98B}"/>
              </a:ext>
            </a:extLst>
          </p:cNvPr>
          <p:cNvSpPr/>
          <p:nvPr/>
        </p:nvSpPr>
        <p:spPr>
          <a:xfrm>
            <a:off x="80865" y="5212897"/>
            <a:ext cx="1849014" cy="1459463"/>
          </a:xfrm>
          <a:prstGeom prst="cube">
            <a:avLst>
              <a:gd name="adj" fmla="val 14704"/>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600" b="1" dirty="0"/>
              <a:t>JavaScript Client App</a:t>
            </a:r>
          </a:p>
          <a:p>
            <a:pPr algn="ctr"/>
            <a:r>
              <a:rPr lang="en-IN" sz="1600" b="1" dirty="0"/>
              <a:t>e.g.</a:t>
            </a:r>
          </a:p>
          <a:p>
            <a:pPr algn="ctr"/>
            <a:r>
              <a:rPr lang="en-IN" sz="1600" b="1" dirty="0"/>
              <a:t>React, Angular, Vue</a:t>
            </a:r>
            <a:endParaRPr lang="en-US" sz="1600" b="1" dirty="0"/>
          </a:p>
        </p:txBody>
      </p:sp>
      <p:sp>
        <p:nvSpPr>
          <p:cNvPr id="33" name="Parallelogram 32">
            <a:extLst>
              <a:ext uri="{FF2B5EF4-FFF2-40B4-BE49-F238E27FC236}">
                <a16:creationId xmlns:a16="http://schemas.microsoft.com/office/drawing/2014/main" id="{17781741-3683-2655-36A6-0E0B3D723F84}"/>
              </a:ext>
            </a:extLst>
          </p:cNvPr>
          <p:cNvSpPr/>
          <p:nvPr/>
        </p:nvSpPr>
        <p:spPr>
          <a:xfrm>
            <a:off x="37330" y="168626"/>
            <a:ext cx="961054" cy="860363"/>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Browser</a:t>
            </a:r>
            <a:endParaRPr lang="en-US" dirty="0"/>
          </a:p>
        </p:txBody>
      </p:sp>
      <p:cxnSp>
        <p:nvCxnSpPr>
          <p:cNvPr id="39" name="Connector: Elbow 38">
            <a:extLst>
              <a:ext uri="{FF2B5EF4-FFF2-40B4-BE49-F238E27FC236}">
                <a16:creationId xmlns:a16="http://schemas.microsoft.com/office/drawing/2014/main" id="{3535FB70-9112-774A-4C45-AB46A35884C2}"/>
              </a:ext>
            </a:extLst>
          </p:cNvPr>
          <p:cNvCxnSpPr>
            <a:cxnSpLocks/>
            <a:stCxn id="33" idx="3"/>
            <a:endCxn id="27" idx="1"/>
          </p:cNvCxnSpPr>
          <p:nvPr/>
        </p:nvCxnSpPr>
        <p:spPr>
          <a:xfrm rot="5400000">
            <a:off x="-350062" y="1742953"/>
            <a:ext cx="1474339" cy="46410"/>
          </a:xfrm>
          <a:prstGeom prst="bentConnector4">
            <a:avLst>
              <a:gd name="adj1" fmla="val 25252"/>
              <a:gd name="adj2" fmla="val 592566"/>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8E4576E-31D9-4C43-13D5-0FB9269C3645}"/>
              </a:ext>
            </a:extLst>
          </p:cNvPr>
          <p:cNvCxnSpPr>
            <a:stCxn id="31" idx="0"/>
            <a:endCxn id="29" idx="1"/>
          </p:cNvCxnSpPr>
          <p:nvPr/>
        </p:nvCxnSpPr>
        <p:spPr>
          <a:xfrm rot="16200000" flipV="1">
            <a:off x="423967" y="4524192"/>
            <a:ext cx="1024417" cy="352994"/>
          </a:xfrm>
          <a:prstGeom prst="bentConnector4">
            <a:avLst>
              <a:gd name="adj1" fmla="val 14383"/>
              <a:gd name="adj2" fmla="val 27776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6CA1E70-BEE0-E643-DB36-CF19FF477A5A}"/>
              </a:ext>
            </a:extLst>
          </p:cNvPr>
          <p:cNvSpPr/>
          <p:nvPr/>
        </p:nvSpPr>
        <p:spPr>
          <a:xfrm>
            <a:off x="1929879" y="113124"/>
            <a:ext cx="7959013" cy="34251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Entities Layer</a:t>
            </a:r>
            <a:endParaRPr lang="en-US" b="1" dirty="0">
              <a:solidFill>
                <a:srgbClr val="FF0000"/>
              </a:solidFill>
            </a:endParaRPr>
          </a:p>
        </p:txBody>
      </p:sp>
      <p:sp>
        <p:nvSpPr>
          <p:cNvPr id="48" name="Arrow: Down 47">
            <a:extLst>
              <a:ext uri="{FF2B5EF4-FFF2-40B4-BE49-F238E27FC236}">
                <a16:creationId xmlns:a16="http://schemas.microsoft.com/office/drawing/2014/main" id="{54D931F8-F2E1-F6B0-33DB-33B82136A43C}"/>
              </a:ext>
            </a:extLst>
          </p:cNvPr>
          <p:cNvSpPr/>
          <p:nvPr/>
        </p:nvSpPr>
        <p:spPr>
          <a:xfrm>
            <a:off x="3527874" y="455641"/>
            <a:ext cx="279016" cy="15689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Down 50">
            <a:extLst>
              <a:ext uri="{FF2B5EF4-FFF2-40B4-BE49-F238E27FC236}">
                <a16:creationId xmlns:a16="http://schemas.microsoft.com/office/drawing/2014/main" id="{BC3E428B-27E3-72A9-C550-46CEF95A0D49}"/>
              </a:ext>
            </a:extLst>
          </p:cNvPr>
          <p:cNvSpPr/>
          <p:nvPr/>
        </p:nvSpPr>
        <p:spPr>
          <a:xfrm>
            <a:off x="5794310" y="465555"/>
            <a:ext cx="224721" cy="1356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Down 51">
            <a:extLst>
              <a:ext uri="{FF2B5EF4-FFF2-40B4-BE49-F238E27FC236}">
                <a16:creationId xmlns:a16="http://schemas.microsoft.com/office/drawing/2014/main" id="{10A9D6BE-5191-1E9A-D72B-F750DC803827}"/>
              </a:ext>
            </a:extLst>
          </p:cNvPr>
          <p:cNvSpPr/>
          <p:nvPr/>
        </p:nvSpPr>
        <p:spPr>
          <a:xfrm>
            <a:off x="8584163" y="455641"/>
            <a:ext cx="279016" cy="20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Connector: Elbow 54">
            <a:extLst>
              <a:ext uri="{FF2B5EF4-FFF2-40B4-BE49-F238E27FC236}">
                <a16:creationId xmlns:a16="http://schemas.microsoft.com/office/drawing/2014/main" id="{D9B92B9C-50C7-9478-1028-9CBECA032F1E}"/>
              </a:ext>
            </a:extLst>
          </p:cNvPr>
          <p:cNvCxnSpPr>
            <a:cxnSpLocks/>
            <a:stCxn id="43" idx="1"/>
            <a:endCxn id="27" idx="0"/>
          </p:cNvCxnSpPr>
          <p:nvPr/>
        </p:nvCxnSpPr>
        <p:spPr>
          <a:xfrm rot="10800000" flipV="1">
            <a:off x="893863" y="284382"/>
            <a:ext cx="1036017" cy="148921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648DE223-0B2A-3141-74AE-82CDC765C664}"/>
              </a:ext>
            </a:extLst>
          </p:cNvPr>
          <p:cNvCxnSpPr>
            <a:cxnSpLocks/>
            <a:stCxn id="43" idx="2"/>
            <a:endCxn id="29" idx="0"/>
          </p:cNvCxnSpPr>
          <p:nvPr/>
        </p:nvCxnSpPr>
        <p:spPr>
          <a:xfrm rot="5400000">
            <a:off x="2231863" y="-218775"/>
            <a:ext cx="3003106" cy="4351940"/>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A56B85EB-C7E0-1623-817B-195412C06B8E}"/>
              </a:ext>
            </a:extLst>
          </p:cNvPr>
          <p:cNvSpPr txBox="1"/>
          <p:nvPr/>
        </p:nvSpPr>
        <p:spPr>
          <a:xfrm>
            <a:off x="2612571" y="6316824"/>
            <a:ext cx="7371185" cy="369332"/>
          </a:xfrm>
          <a:prstGeom prst="rect">
            <a:avLst/>
          </a:prstGeom>
          <a:noFill/>
        </p:spPr>
        <p:txBody>
          <a:bodyPr wrap="square" rtlCol="0">
            <a:spAutoFit/>
          </a:bodyPr>
          <a:lstStyle/>
          <a:p>
            <a:pPr algn="ctr"/>
            <a:r>
              <a:rPr lang="en-IN" b="1" dirty="0"/>
              <a:t>Library Projects</a:t>
            </a:r>
            <a:endParaRPr lang="en-US" b="1" dirty="0"/>
          </a:p>
        </p:txBody>
      </p:sp>
      <p:cxnSp>
        <p:nvCxnSpPr>
          <p:cNvPr id="69" name="Connector: Elbow 68">
            <a:extLst>
              <a:ext uri="{FF2B5EF4-FFF2-40B4-BE49-F238E27FC236}">
                <a16:creationId xmlns:a16="http://schemas.microsoft.com/office/drawing/2014/main" id="{42DF0748-CA95-C9AA-F709-2945371F4AE0}"/>
              </a:ext>
            </a:extLst>
          </p:cNvPr>
          <p:cNvCxnSpPr>
            <a:stCxn id="67" idx="0"/>
            <a:endCxn id="25" idx="2"/>
          </p:cNvCxnSpPr>
          <p:nvPr/>
        </p:nvCxnSpPr>
        <p:spPr>
          <a:xfrm rot="16200000" flipV="1">
            <a:off x="4190322" y="4208982"/>
            <a:ext cx="1483373" cy="27323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B8763FB-F6D0-88F5-18C0-D70BD0F7257C}"/>
              </a:ext>
            </a:extLst>
          </p:cNvPr>
          <p:cNvCxnSpPr>
            <a:stCxn id="67" idx="0"/>
            <a:endCxn id="13" idx="2"/>
          </p:cNvCxnSpPr>
          <p:nvPr/>
        </p:nvCxnSpPr>
        <p:spPr>
          <a:xfrm rot="16200000" flipV="1">
            <a:off x="5501272" y="5519932"/>
            <a:ext cx="1103927" cy="48985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66CFC91D-909C-8A8D-E18E-9A92B2707C2B}"/>
              </a:ext>
            </a:extLst>
          </p:cNvPr>
          <p:cNvCxnSpPr>
            <a:stCxn id="67" idx="0"/>
            <a:endCxn id="5" idx="2"/>
          </p:cNvCxnSpPr>
          <p:nvPr/>
        </p:nvCxnSpPr>
        <p:spPr>
          <a:xfrm rot="5400000" flipH="1" flipV="1">
            <a:off x="7445053" y="4953779"/>
            <a:ext cx="216157" cy="25099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24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D875B-087E-8AA5-0DC6-FF392D3375B3}"/>
              </a:ext>
            </a:extLst>
          </p:cNvPr>
          <p:cNvSpPr/>
          <p:nvPr/>
        </p:nvSpPr>
        <p:spPr>
          <a:xfrm>
            <a:off x="130629" y="5859624"/>
            <a:ext cx="11877869" cy="895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 i.e. Windows</a:t>
            </a:r>
            <a:endParaRPr lang="en-US" b="1" dirty="0"/>
          </a:p>
        </p:txBody>
      </p:sp>
      <p:sp>
        <p:nvSpPr>
          <p:cNvPr id="3" name="Rectangle 2">
            <a:extLst>
              <a:ext uri="{FF2B5EF4-FFF2-40B4-BE49-F238E27FC236}">
                <a16:creationId xmlns:a16="http://schemas.microsoft.com/office/drawing/2014/main" id="{12CD80CA-AC75-435A-9185-B7DD450563E0}"/>
              </a:ext>
            </a:extLst>
          </p:cNvPr>
          <p:cNvSpPr/>
          <p:nvPr/>
        </p:nvSpPr>
        <p:spPr>
          <a:xfrm>
            <a:off x="181947" y="159796"/>
            <a:ext cx="11775232" cy="5617028"/>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877664F-1A30-68AB-8EC9-C705A9535D6A}"/>
              </a:ext>
            </a:extLst>
          </p:cNvPr>
          <p:cNvSpPr txBox="1"/>
          <p:nvPr/>
        </p:nvSpPr>
        <p:spPr>
          <a:xfrm>
            <a:off x="251927" y="345233"/>
            <a:ext cx="3359020" cy="369332"/>
          </a:xfrm>
          <a:prstGeom prst="rect">
            <a:avLst/>
          </a:prstGeom>
          <a:noFill/>
        </p:spPr>
        <p:txBody>
          <a:bodyPr wrap="square" rtlCol="0">
            <a:spAutoFit/>
          </a:bodyPr>
          <a:lstStyle/>
          <a:p>
            <a:r>
              <a:rPr lang="en-IN" b="1" dirty="0"/>
              <a:t>CLR</a:t>
            </a:r>
            <a:endParaRPr lang="en-US" b="1" dirty="0"/>
          </a:p>
        </p:txBody>
      </p:sp>
      <p:sp>
        <p:nvSpPr>
          <p:cNvPr id="5" name="Rectangle 4">
            <a:extLst>
              <a:ext uri="{FF2B5EF4-FFF2-40B4-BE49-F238E27FC236}">
                <a16:creationId xmlns:a16="http://schemas.microsoft.com/office/drawing/2014/main" id="{EC8BF36F-90DA-D788-7E1A-D2B47ED74A82}"/>
              </a:ext>
            </a:extLst>
          </p:cNvPr>
          <p:cNvSpPr/>
          <p:nvPr/>
        </p:nvSpPr>
        <p:spPr>
          <a:xfrm>
            <a:off x="373224" y="714566"/>
            <a:ext cx="9498564" cy="387609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3FBE13-2AD8-1D2F-A858-9334062E6553}"/>
              </a:ext>
            </a:extLst>
          </p:cNvPr>
          <p:cNvSpPr/>
          <p:nvPr/>
        </p:nvSpPr>
        <p:spPr>
          <a:xfrm>
            <a:off x="391886" y="4730620"/>
            <a:ext cx="11346024" cy="10450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p>
        </p:txBody>
      </p:sp>
      <p:sp>
        <p:nvSpPr>
          <p:cNvPr id="7" name="TextBox 6">
            <a:extLst>
              <a:ext uri="{FF2B5EF4-FFF2-40B4-BE49-F238E27FC236}">
                <a16:creationId xmlns:a16="http://schemas.microsoft.com/office/drawing/2014/main" id="{DCD8F765-44D7-CA5E-E370-8A4A1354F037}"/>
              </a:ext>
            </a:extLst>
          </p:cNvPr>
          <p:cNvSpPr txBox="1"/>
          <p:nvPr/>
        </p:nvSpPr>
        <p:spPr>
          <a:xfrm>
            <a:off x="454090" y="4730620"/>
            <a:ext cx="3548743" cy="369332"/>
          </a:xfrm>
          <a:prstGeom prst="rect">
            <a:avLst/>
          </a:prstGeom>
          <a:noFill/>
        </p:spPr>
        <p:txBody>
          <a:bodyPr wrap="square" rtlCol="0">
            <a:spAutoFit/>
          </a:bodyPr>
          <a:lstStyle/>
          <a:p>
            <a:r>
              <a:rPr lang="en-IN" b="1" dirty="0"/>
              <a:t>Framework Class Library</a:t>
            </a:r>
            <a:endParaRPr lang="en-US" b="1" dirty="0"/>
          </a:p>
        </p:txBody>
      </p:sp>
      <p:sp>
        <p:nvSpPr>
          <p:cNvPr id="8" name="TextBox 7">
            <a:extLst>
              <a:ext uri="{FF2B5EF4-FFF2-40B4-BE49-F238E27FC236}">
                <a16:creationId xmlns:a16="http://schemas.microsoft.com/office/drawing/2014/main" id="{DCB1FEFE-4391-9265-E512-36E057551945}"/>
              </a:ext>
            </a:extLst>
          </p:cNvPr>
          <p:cNvSpPr txBox="1"/>
          <p:nvPr/>
        </p:nvSpPr>
        <p:spPr>
          <a:xfrm>
            <a:off x="454090" y="5099952"/>
            <a:ext cx="5442857" cy="369332"/>
          </a:xfrm>
          <a:prstGeom prst="rect">
            <a:avLst/>
          </a:prstGeom>
          <a:noFill/>
        </p:spPr>
        <p:txBody>
          <a:bodyPr wrap="square" rtlCol="0">
            <a:spAutoFit/>
          </a:bodyPr>
          <a:lstStyle/>
          <a:p>
            <a:r>
              <a:rPr lang="en-IN" dirty="0"/>
              <a:t>System.Web.dll, System.Web.Mvc.dll, etc.</a:t>
            </a:r>
            <a:endParaRPr lang="en-US" dirty="0"/>
          </a:p>
        </p:txBody>
      </p:sp>
      <p:sp>
        <p:nvSpPr>
          <p:cNvPr id="9" name="TextBox 8">
            <a:extLst>
              <a:ext uri="{FF2B5EF4-FFF2-40B4-BE49-F238E27FC236}">
                <a16:creationId xmlns:a16="http://schemas.microsoft.com/office/drawing/2014/main" id="{1A6B1B05-CA8C-F075-8442-53BFE516444E}"/>
              </a:ext>
            </a:extLst>
          </p:cNvPr>
          <p:cNvSpPr txBox="1"/>
          <p:nvPr/>
        </p:nvSpPr>
        <p:spPr>
          <a:xfrm>
            <a:off x="454090" y="821094"/>
            <a:ext cx="6198637" cy="369332"/>
          </a:xfrm>
          <a:prstGeom prst="rect">
            <a:avLst/>
          </a:prstGeom>
          <a:noFill/>
        </p:spPr>
        <p:txBody>
          <a:bodyPr wrap="square" rtlCol="0">
            <a:spAutoFit/>
          </a:bodyPr>
          <a:lstStyle/>
          <a:p>
            <a:r>
              <a:rPr lang="en-IN" dirty="0"/>
              <a:t>MVC Application Loaded in AppDomain </a:t>
            </a:r>
            <a:r>
              <a:rPr lang="en-IN" b="1" dirty="0"/>
              <a:t>MVP_App.dll</a:t>
            </a:r>
            <a:endParaRPr lang="en-US" dirty="0"/>
          </a:p>
        </p:txBody>
      </p:sp>
      <p:sp>
        <p:nvSpPr>
          <p:cNvPr id="10" name="Rectangle: Rounded Corners 9">
            <a:extLst>
              <a:ext uri="{FF2B5EF4-FFF2-40B4-BE49-F238E27FC236}">
                <a16:creationId xmlns:a16="http://schemas.microsoft.com/office/drawing/2014/main" id="{B120AE0C-134D-F833-B71B-2B4E8B368E80}"/>
              </a:ext>
            </a:extLst>
          </p:cNvPr>
          <p:cNvSpPr/>
          <p:nvPr/>
        </p:nvSpPr>
        <p:spPr>
          <a:xfrm>
            <a:off x="547395" y="2794518"/>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Controllers</a:t>
            </a:r>
            <a:endParaRPr lang="en-US" b="1" dirty="0"/>
          </a:p>
        </p:txBody>
      </p:sp>
      <p:sp>
        <p:nvSpPr>
          <p:cNvPr id="11" name="Rectangle: Rounded Corners 10">
            <a:extLst>
              <a:ext uri="{FF2B5EF4-FFF2-40B4-BE49-F238E27FC236}">
                <a16:creationId xmlns:a16="http://schemas.microsoft.com/office/drawing/2014/main" id="{81E358F1-8402-9376-8DD6-A2ED2F350FC7}"/>
              </a:ext>
            </a:extLst>
          </p:cNvPr>
          <p:cNvSpPr/>
          <p:nvPr/>
        </p:nvSpPr>
        <p:spPr>
          <a:xfrm>
            <a:off x="547395" y="1749490"/>
            <a:ext cx="3545633" cy="9478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Views</a:t>
            </a:r>
            <a:endParaRPr lang="en-US" b="1" dirty="0"/>
          </a:p>
        </p:txBody>
      </p:sp>
      <p:sp>
        <p:nvSpPr>
          <p:cNvPr id="12" name="Rectangle: Rounded Corners 11">
            <a:extLst>
              <a:ext uri="{FF2B5EF4-FFF2-40B4-BE49-F238E27FC236}">
                <a16:creationId xmlns:a16="http://schemas.microsoft.com/office/drawing/2014/main" id="{C7645331-48AE-44BF-D1E0-FCA91CACBF16}"/>
              </a:ext>
            </a:extLst>
          </p:cNvPr>
          <p:cNvSpPr/>
          <p:nvPr/>
        </p:nvSpPr>
        <p:spPr>
          <a:xfrm>
            <a:off x="547395" y="3834881"/>
            <a:ext cx="3545633" cy="671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Other Objects e.g. Filters, Sessions, Security, etc.</a:t>
            </a:r>
            <a:endParaRPr lang="en-US" b="1" dirty="0"/>
          </a:p>
        </p:txBody>
      </p:sp>
      <p:sp>
        <p:nvSpPr>
          <p:cNvPr id="13" name="Rectangle: Rounded Corners 12">
            <a:extLst>
              <a:ext uri="{FF2B5EF4-FFF2-40B4-BE49-F238E27FC236}">
                <a16:creationId xmlns:a16="http://schemas.microsoft.com/office/drawing/2014/main" id="{CDD246B3-DA01-A560-3B60-17D1134C517F}"/>
              </a:ext>
            </a:extLst>
          </p:cNvPr>
          <p:cNvSpPr/>
          <p:nvPr/>
        </p:nvSpPr>
        <p:spPr>
          <a:xfrm>
            <a:off x="5673012" y="1330384"/>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EntityBase.dll</a:t>
            </a:r>
            <a:endParaRPr lang="en-US" dirty="0"/>
          </a:p>
        </p:txBody>
      </p:sp>
      <p:sp>
        <p:nvSpPr>
          <p:cNvPr id="14" name="Rectangle: Rounded Corners 13">
            <a:extLst>
              <a:ext uri="{FF2B5EF4-FFF2-40B4-BE49-F238E27FC236}">
                <a16:creationId xmlns:a16="http://schemas.microsoft.com/office/drawing/2014/main" id="{7A37C403-A686-1F81-C1A7-1DC44C9D62AA}"/>
              </a:ext>
            </a:extLst>
          </p:cNvPr>
          <p:cNvSpPr/>
          <p:nvPr/>
        </p:nvSpPr>
        <p:spPr>
          <a:xfrm>
            <a:off x="5673012" y="1968759"/>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Entities.dll</a:t>
            </a:r>
            <a:endParaRPr lang="en-US" dirty="0"/>
          </a:p>
        </p:txBody>
      </p:sp>
      <p:sp>
        <p:nvSpPr>
          <p:cNvPr id="15" name="Rectangle: Rounded Corners 14">
            <a:extLst>
              <a:ext uri="{FF2B5EF4-FFF2-40B4-BE49-F238E27FC236}">
                <a16:creationId xmlns:a16="http://schemas.microsoft.com/office/drawing/2014/main" id="{178A041E-BEDB-8FAF-3B4D-1EF14E49E9C6}"/>
              </a:ext>
            </a:extLst>
          </p:cNvPr>
          <p:cNvSpPr/>
          <p:nvPr/>
        </p:nvSpPr>
        <p:spPr>
          <a:xfrm>
            <a:off x="5673012" y="2599346"/>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Contract.dll</a:t>
            </a:r>
            <a:endParaRPr lang="en-US" dirty="0"/>
          </a:p>
        </p:txBody>
      </p:sp>
      <p:sp>
        <p:nvSpPr>
          <p:cNvPr id="16" name="Rectangle: Rounded Corners 15">
            <a:extLst>
              <a:ext uri="{FF2B5EF4-FFF2-40B4-BE49-F238E27FC236}">
                <a16:creationId xmlns:a16="http://schemas.microsoft.com/office/drawing/2014/main" id="{BC75DB68-C7A2-EAFC-E6F8-A5FF70D045C0}"/>
              </a:ext>
            </a:extLst>
          </p:cNvPr>
          <p:cNvSpPr/>
          <p:nvPr/>
        </p:nvSpPr>
        <p:spPr>
          <a:xfrm>
            <a:off x="5673011" y="3195330"/>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DataAccess.dll</a:t>
            </a:r>
            <a:endParaRPr lang="en-US" dirty="0"/>
          </a:p>
        </p:txBody>
      </p:sp>
      <p:sp>
        <p:nvSpPr>
          <p:cNvPr id="17" name="Rectangle: Rounded Corners 16">
            <a:extLst>
              <a:ext uri="{FF2B5EF4-FFF2-40B4-BE49-F238E27FC236}">
                <a16:creationId xmlns:a16="http://schemas.microsoft.com/office/drawing/2014/main" id="{18CC9FDB-4D97-7D97-3004-FA61DCA2A777}"/>
              </a:ext>
            </a:extLst>
          </p:cNvPr>
          <p:cNvSpPr/>
          <p:nvPr/>
        </p:nvSpPr>
        <p:spPr>
          <a:xfrm>
            <a:off x="5673010" y="3799875"/>
            <a:ext cx="4058817" cy="55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Services.dll</a:t>
            </a:r>
            <a:endParaRPr lang="en-US" dirty="0"/>
          </a:p>
        </p:txBody>
      </p:sp>
      <p:sp>
        <p:nvSpPr>
          <p:cNvPr id="18" name="Arrow: Down 17">
            <a:extLst>
              <a:ext uri="{FF2B5EF4-FFF2-40B4-BE49-F238E27FC236}">
                <a16:creationId xmlns:a16="http://schemas.microsoft.com/office/drawing/2014/main" id="{E70DB58B-4AEA-3F0B-CCC7-2B89DC27FD4F}"/>
              </a:ext>
            </a:extLst>
          </p:cNvPr>
          <p:cNvSpPr/>
          <p:nvPr/>
        </p:nvSpPr>
        <p:spPr>
          <a:xfrm>
            <a:off x="4413380" y="4322792"/>
            <a:ext cx="391885" cy="777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BED1A7DA-E220-C2C3-FCF7-F923DF6DBC71}"/>
              </a:ext>
            </a:extLst>
          </p:cNvPr>
          <p:cNvCxnSpPr>
            <a:stCxn id="10" idx="3"/>
            <a:endCxn id="13" idx="1"/>
          </p:cNvCxnSpPr>
          <p:nvPr/>
        </p:nvCxnSpPr>
        <p:spPr>
          <a:xfrm flipV="1">
            <a:off x="4093028" y="1607584"/>
            <a:ext cx="1579984" cy="1660849"/>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F227462A-205C-5D20-C5FB-CA661E13AD1F}"/>
              </a:ext>
            </a:extLst>
          </p:cNvPr>
          <p:cNvCxnSpPr>
            <a:stCxn id="10" idx="3"/>
            <a:endCxn id="14" idx="1"/>
          </p:cNvCxnSpPr>
          <p:nvPr/>
        </p:nvCxnSpPr>
        <p:spPr>
          <a:xfrm flipV="1">
            <a:off x="4093028" y="2245959"/>
            <a:ext cx="1579984" cy="1022474"/>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6AE2CD1-AF30-6385-DE03-3ED4D8CF0B53}"/>
              </a:ext>
            </a:extLst>
          </p:cNvPr>
          <p:cNvCxnSpPr>
            <a:stCxn id="10" idx="3"/>
            <a:endCxn id="15" idx="1"/>
          </p:cNvCxnSpPr>
          <p:nvPr/>
        </p:nvCxnSpPr>
        <p:spPr>
          <a:xfrm flipV="1">
            <a:off x="4093028" y="2876546"/>
            <a:ext cx="1579984" cy="39188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1F6C9198-DFE6-4071-023B-C478C55D01C3}"/>
              </a:ext>
            </a:extLst>
          </p:cNvPr>
          <p:cNvCxnSpPr>
            <a:stCxn id="10" idx="3"/>
            <a:endCxn id="16" idx="1"/>
          </p:cNvCxnSpPr>
          <p:nvPr/>
        </p:nvCxnSpPr>
        <p:spPr>
          <a:xfrm>
            <a:off x="4093028" y="3268433"/>
            <a:ext cx="1579983" cy="204097"/>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3179813-26DF-D7CD-E073-D2CF02EE16F4}"/>
              </a:ext>
            </a:extLst>
          </p:cNvPr>
          <p:cNvCxnSpPr>
            <a:endCxn id="17" idx="1"/>
          </p:cNvCxnSpPr>
          <p:nvPr/>
        </p:nvCxnSpPr>
        <p:spPr>
          <a:xfrm>
            <a:off x="4093027" y="3268433"/>
            <a:ext cx="1579983" cy="808642"/>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7CFB65C3-4227-C3BF-1AC7-FEEC858BC8A6}"/>
              </a:ext>
            </a:extLst>
          </p:cNvPr>
          <p:cNvSpPr/>
          <p:nvPr/>
        </p:nvSpPr>
        <p:spPr>
          <a:xfrm>
            <a:off x="4021495" y="5603806"/>
            <a:ext cx="391885" cy="77716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D89EEB2D-F513-F637-C079-49741CFB2A3B}"/>
              </a:ext>
            </a:extLst>
          </p:cNvPr>
          <p:cNvSpPr/>
          <p:nvPr/>
        </p:nvSpPr>
        <p:spPr>
          <a:xfrm>
            <a:off x="9731827" y="1245233"/>
            <a:ext cx="727789" cy="3109042"/>
          </a:xfrm>
          <a:prstGeom prst="rightBrace">
            <a:avLst/>
          </a:prstGeom>
          <a:ln w="762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B23BA0B8-9A95-473C-71B4-3CBA85E09ED3}"/>
              </a:ext>
            </a:extLst>
          </p:cNvPr>
          <p:cNvSpPr txBox="1"/>
          <p:nvPr/>
        </p:nvSpPr>
        <p:spPr>
          <a:xfrm>
            <a:off x="10108164" y="357665"/>
            <a:ext cx="1536441" cy="4770537"/>
          </a:xfrm>
          <a:prstGeom prst="rect">
            <a:avLst/>
          </a:prstGeom>
          <a:noFill/>
        </p:spPr>
        <p:txBody>
          <a:bodyPr wrap="square" rtlCol="0">
            <a:spAutoFit/>
          </a:bodyPr>
          <a:lstStyle/>
          <a:p>
            <a:r>
              <a:rPr lang="en-IN" sz="1600" b="1" dirty="0"/>
              <a:t>All Library Object will be executed in the context of MCV Apps. Hence if the Data Access Object is Used by MVC, e.g. DbContext, then the Connection string MUST be provided by MVC app because MVC App is instantiating and loading DbContext</a:t>
            </a:r>
            <a:endParaRPr lang="en-US" sz="1600" b="1" dirty="0"/>
          </a:p>
        </p:txBody>
      </p:sp>
    </p:spTree>
    <p:extLst>
      <p:ext uri="{BB962C8B-B14F-4D97-AF65-F5344CB8AC3E}">
        <p14:creationId xmlns:p14="http://schemas.microsoft.com/office/powerpoint/2010/main" val="112166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711932-8E7A-AE90-8FBB-8CECD3A3C3BF}"/>
              </a:ext>
            </a:extLst>
          </p:cNvPr>
          <p:cNvSpPr/>
          <p:nvPr/>
        </p:nvSpPr>
        <p:spPr>
          <a:xfrm>
            <a:off x="5075852" y="279918"/>
            <a:ext cx="5980923" cy="5421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E3B9DFF6-2873-02D9-2F6C-5C883AD49678}"/>
              </a:ext>
            </a:extLst>
          </p:cNvPr>
          <p:cNvSpPr txBox="1"/>
          <p:nvPr/>
        </p:nvSpPr>
        <p:spPr>
          <a:xfrm>
            <a:off x="5234473" y="429208"/>
            <a:ext cx="5570376" cy="369332"/>
          </a:xfrm>
          <a:prstGeom prst="rect">
            <a:avLst/>
          </a:prstGeom>
          <a:noFill/>
        </p:spPr>
        <p:txBody>
          <a:bodyPr wrap="square" rtlCol="0">
            <a:spAutoFit/>
          </a:bodyPr>
          <a:lstStyle/>
          <a:p>
            <a:pPr algn="ctr"/>
            <a:r>
              <a:rPr lang="en-IN" b="1" dirty="0"/>
              <a:t>Web Server</a:t>
            </a:r>
            <a:endParaRPr lang="en-US" b="1" dirty="0"/>
          </a:p>
        </p:txBody>
      </p:sp>
      <p:sp>
        <p:nvSpPr>
          <p:cNvPr id="4" name="Rectangle 3">
            <a:extLst>
              <a:ext uri="{FF2B5EF4-FFF2-40B4-BE49-F238E27FC236}">
                <a16:creationId xmlns:a16="http://schemas.microsoft.com/office/drawing/2014/main" id="{98AED90A-E674-887E-8DAA-E727695038BD}"/>
              </a:ext>
            </a:extLst>
          </p:cNvPr>
          <p:cNvSpPr/>
          <p:nvPr/>
        </p:nvSpPr>
        <p:spPr>
          <a:xfrm>
            <a:off x="5085184" y="5859624"/>
            <a:ext cx="5962261" cy="737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Operating System</a:t>
            </a:r>
            <a:endParaRPr lang="en-US" b="1" dirty="0"/>
          </a:p>
        </p:txBody>
      </p:sp>
      <p:sp>
        <p:nvSpPr>
          <p:cNvPr id="5" name="Rectangle 4">
            <a:extLst>
              <a:ext uri="{FF2B5EF4-FFF2-40B4-BE49-F238E27FC236}">
                <a16:creationId xmlns:a16="http://schemas.microsoft.com/office/drawing/2014/main" id="{B8EBF7BD-653F-FA79-B681-72E9E3C5BD2C}"/>
              </a:ext>
            </a:extLst>
          </p:cNvPr>
          <p:cNvSpPr/>
          <p:nvPr/>
        </p:nvSpPr>
        <p:spPr>
          <a:xfrm>
            <a:off x="5085184" y="4021494"/>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 Framework</a:t>
            </a:r>
          </a:p>
          <a:p>
            <a:pPr algn="ctr"/>
            <a:r>
              <a:rPr lang="en-IN" b="1" dirty="0"/>
              <a:t>ASP.NET, </a:t>
            </a:r>
          </a:p>
          <a:p>
            <a:pPr algn="ctr"/>
            <a:r>
              <a:rPr lang="en-IN" b="1" dirty="0"/>
              <a:t>, JSP</a:t>
            </a:r>
            <a:endParaRPr lang="en-US" b="1" dirty="0"/>
          </a:p>
        </p:txBody>
      </p:sp>
      <p:sp>
        <p:nvSpPr>
          <p:cNvPr id="6" name="Rectangle 5">
            <a:extLst>
              <a:ext uri="{FF2B5EF4-FFF2-40B4-BE49-F238E27FC236}">
                <a16:creationId xmlns:a16="http://schemas.microsoft.com/office/drawing/2014/main" id="{906DF3FB-F358-4311-0095-B4F2BE66FC49}"/>
              </a:ext>
            </a:extLst>
          </p:cNvPr>
          <p:cNvSpPr/>
          <p:nvPr/>
        </p:nvSpPr>
        <p:spPr>
          <a:xfrm>
            <a:off x="5085184" y="2139821"/>
            <a:ext cx="5980923" cy="15302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Application</a:t>
            </a:r>
          </a:p>
          <a:p>
            <a:pPr algn="ctr"/>
            <a:endParaRPr lang="en-IN" b="1" dirty="0"/>
          </a:p>
          <a:p>
            <a:pPr algn="ctr"/>
            <a:endParaRPr lang="en-IN" b="1" dirty="0"/>
          </a:p>
          <a:p>
            <a:pPr algn="ctr"/>
            <a:endParaRPr lang="en-IN" b="1" dirty="0"/>
          </a:p>
          <a:p>
            <a:pPr algn="ctr"/>
            <a:endParaRPr lang="en-US" b="1" dirty="0"/>
          </a:p>
        </p:txBody>
      </p:sp>
      <p:sp>
        <p:nvSpPr>
          <p:cNvPr id="7" name="Rectangle 6">
            <a:extLst>
              <a:ext uri="{FF2B5EF4-FFF2-40B4-BE49-F238E27FC236}">
                <a16:creationId xmlns:a16="http://schemas.microsoft.com/office/drawing/2014/main" id="{00420AA0-D8C7-2EAB-D879-8F02A3067033}"/>
              </a:ext>
            </a:extLst>
          </p:cNvPr>
          <p:cNvSpPr/>
          <p:nvPr/>
        </p:nvSpPr>
        <p:spPr>
          <a:xfrm>
            <a:off x="5085184" y="2565918"/>
            <a:ext cx="5962261" cy="298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Static HTML Pages, JavaScript, CSS</a:t>
            </a:r>
            <a:endParaRPr lang="en-US" dirty="0"/>
          </a:p>
        </p:txBody>
      </p:sp>
      <p:sp>
        <p:nvSpPr>
          <p:cNvPr id="8" name="Rectangle 7">
            <a:extLst>
              <a:ext uri="{FF2B5EF4-FFF2-40B4-BE49-F238E27FC236}">
                <a16:creationId xmlns:a16="http://schemas.microsoft.com/office/drawing/2014/main" id="{58DD47DC-0770-41FA-B948-C8FBE3A76469}"/>
              </a:ext>
            </a:extLst>
          </p:cNvPr>
          <p:cNvSpPr/>
          <p:nvPr/>
        </p:nvSpPr>
        <p:spPr>
          <a:xfrm>
            <a:off x="5088290" y="3007566"/>
            <a:ext cx="5962261" cy="556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Domain Classes, Data Access, Security Logic, etc.</a:t>
            </a:r>
            <a:endParaRPr lang="en-US" dirty="0"/>
          </a:p>
        </p:txBody>
      </p:sp>
      <p:sp>
        <p:nvSpPr>
          <p:cNvPr id="9" name="Rectangle 8">
            <a:extLst>
              <a:ext uri="{FF2B5EF4-FFF2-40B4-BE49-F238E27FC236}">
                <a16:creationId xmlns:a16="http://schemas.microsoft.com/office/drawing/2014/main" id="{B711B137-38B4-AD6C-C38A-BCE1996F86E6}"/>
              </a:ext>
            </a:extLst>
          </p:cNvPr>
          <p:cNvSpPr/>
          <p:nvPr/>
        </p:nvSpPr>
        <p:spPr>
          <a:xfrm>
            <a:off x="5085182" y="1075346"/>
            <a:ext cx="5980923" cy="482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 Listener and Interceptor</a:t>
            </a:r>
            <a:endParaRPr lang="en-US" dirty="0"/>
          </a:p>
        </p:txBody>
      </p:sp>
      <p:sp>
        <p:nvSpPr>
          <p:cNvPr id="10" name="Arrow: Right 9">
            <a:extLst>
              <a:ext uri="{FF2B5EF4-FFF2-40B4-BE49-F238E27FC236}">
                <a16:creationId xmlns:a16="http://schemas.microsoft.com/office/drawing/2014/main" id="{99057599-851D-FBB6-7496-0B1143FA858F}"/>
              </a:ext>
            </a:extLst>
          </p:cNvPr>
          <p:cNvSpPr/>
          <p:nvPr/>
        </p:nvSpPr>
        <p:spPr>
          <a:xfrm>
            <a:off x="121298" y="867747"/>
            <a:ext cx="4945222" cy="774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http://www.myapp.com/index.html</a:t>
            </a:r>
            <a:endParaRPr lang="en-US" b="1" dirty="0"/>
          </a:p>
        </p:txBody>
      </p:sp>
      <p:sp>
        <p:nvSpPr>
          <p:cNvPr id="11" name="Arrow: Down 10">
            <a:extLst>
              <a:ext uri="{FF2B5EF4-FFF2-40B4-BE49-F238E27FC236}">
                <a16:creationId xmlns:a16="http://schemas.microsoft.com/office/drawing/2014/main" id="{569A547C-B47F-3F68-3917-BA56F0822BB3}"/>
              </a:ext>
            </a:extLst>
          </p:cNvPr>
          <p:cNvSpPr/>
          <p:nvPr/>
        </p:nvSpPr>
        <p:spPr>
          <a:xfrm>
            <a:off x="9825135" y="1558211"/>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EB01C51-63FE-F947-4A38-57A0DD921535}"/>
              </a:ext>
            </a:extLst>
          </p:cNvPr>
          <p:cNvSpPr/>
          <p:nvPr/>
        </p:nvSpPr>
        <p:spPr>
          <a:xfrm>
            <a:off x="9825135" y="3564293"/>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50ADEDC-CEC6-BDC4-A42A-021F8DC4F40D}"/>
              </a:ext>
            </a:extLst>
          </p:cNvPr>
          <p:cNvSpPr/>
          <p:nvPr/>
        </p:nvSpPr>
        <p:spPr>
          <a:xfrm rot="10800000">
            <a:off x="5685453" y="3581399"/>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0637CF52-5DAC-240B-8241-A75CDCCCFB4B}"/>
              </a:ext>
            </a:extLst>
          </p:cNvPr>
          <p:cNvSpPr/>
          <p:nvPr/>
        </p:nvSpPr>
        <p:spPr>
          <a:xfrm rot="10800000">
            <a:off x="5520612" y="1544212"/>
            <a:ext cx="410547" cy="58161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3047DB5A-5CD2-9E0D-451C-9BA797BC753F}"/>
              </a:ext>
            </a:extLst>
          </p:cNvPr>
          <p:cNvSpPr/>
          <p:nvPr/>
        </p:nvSpPr>
        <p:spPr>
          <a:xfrm>
            <a:off x="121298" y="1701279"/>
            <a:ext cx="4945222" cy="77444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HTML + JavaScript + CSS + Data Response </a:t>
            </a:r>
            <a:endParaRPr lang="en-US" b="1" dirty="0"/>
          </a:p>
        </p:txBody>
      </p:sp>
      <p:sp>
        <p:nvSpPr>
          <p:cNvPr id="16" name="TextBox 15">
            <a:extLst>
              <a:ext uri="{FF2B5EF4-FFF2-40B4-BE49-F238E27FC236}">
                <a16:creationId xmlns:a16="http://schemas.microsoft.com/office/drawing/2014/main" id="{C8329BEB-BCAA-2388-95B5-8C4D3D29BF7D}"/>
              </a:ext>
            </a:extLst>
          </p:cNvPr>
          <p:cNvSpPr txBox="1"/>
          <p:nvPr/>
        </p:nvSpPr>
        <p:spPr>
          <a:xfrm>
            <a:off x="279918" y="3429000"/>
            <a:ext cx="3984173" cy="369332"/>
          </a:xfrm>
          <a:prstGeom prst="rect">
            <a:avLst/>
          </a:prstGeom>
          <a:noFill/>
        </p:spPr>
        <p:txBody>
          <a:bodyPr wrap="square" rtlCol="0">
            <a:spAutoFit/>
          </a:bodyPr>
          <a:lstStyle/>
          <a:p>
            <a:pPr algn="ctr"/>
            <a:r>
              <a:rPr lang="en-IN" b="1" dirty="0"/>
              <a:t>A Typical Web Application Approach</a:t>
            </a:r>
            <a:endParaRPr lang="en-US" b="1" dirty="0"/>
          </a:p>
        </p:txBody>
      </p:sp>
    </p:spTree>
    <p:extLst>
      <p:ext uri="{BB962C8B-B14F-4D97-AF65-F5344CB8AC3E}">
        <p14:creationId xmlns:p14="http://schemas.microsoft.com/office/powerpoint/2010/main" val="3586171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9B1033-1368-46FF-3FB7-8203B22175B2}"/>
              </a:ext>
            </a:extLst>
          </p:cNvPr>
          <p:cNvSpPr/>
          <p:nvPr/>
        </p:nvSpPr>
        <p:spPr>
          <a:xfrm>
            <a:off x="1751045" y="779106"/>
            <a:ext cx="8509518" cy="529978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0861AF1-8C45-39EB-F0B1-CE765F454207}"/>
              </a:ext>
            </a:extLst>
          </p:cNvPr>
          <p:cNvSpPr txBox="1"/>
          <p:nvPr/>
        </p:nvSpPr>
        <p:spPr>
          <a:xfrm>
            <a:off x="1847461" y="139959"/>
            <a:ext cx="2295331" cy="369332"/>
          </a:xfrm>
          <a:prstGeom prst="rect">
            <a:avLst/>
          </a:prstGeom>
          <a:noFill/>
        </p:spPr>
        <p:txBody>
          <a:bodyPr wrap="square" rtlCol="0">
            <a:spAutoFit/>
          </a:bodyPr>
          <a:lstStyle/>
          <a:p>
            <a:r>
              <a:rPr lang="en-IN" dirty="0"/>
              <a:t>Web Page</a:t>
            </a:r>
            <a:endParaRPr lang="en-US" dirty="0"/>
          </a:p>
        </p:txBody>
      </p:sp>
      <p:sp>
        <p:nvSpPr>
          <p:cNvPr id="4" name="Rectangle 3">
            <a:extLst>
              <a:ext uri="{FF2B5EF4-FFF2-40B4-BE49-F238E27FC236}">
                <a16:creationId xmlns:a16="http://schemas.microsoft.com/office/drawing/2014/main" id="{2299CDD8-1527-DD2E-73C6-77589E8306CC}"/>
              </a:ext>
            </a:extLst>
          </p:cNvPr>
          <p:cNvSpPr/>
          <p:nvPr/>
        </p:nvSpPr>
        <p:spPr>
          <a:xfrm>
            <a:off x="1751045" y="3069771"/>
            <a:ext cx="8509518" cy="2332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D2DAD47-3102-8552-DEDE-555138F5A06C}"/>
              </a:ext>
            </a:extLst>
          </p:cNvPr>
          <p:cNvSpPr/>
          <p:nvPr/>
        </p:nvSpPr>
        <p:spPr>
          <a:xfrm>
            <a:off x="5884506" y="779106"/>
            <a:ext cx="422988" cy="229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BD44D7-677F-5152-047A-20E79369DFCD}"/>
              </a:ext>
            </a:extLst>
          </p:cNvPr>
          <p:cNvSpPr txBox="1"/>
          <p:nvPr/>
        </p:nvSpPr>
        <p:spPr>
          <a:xfrm>
            <a:off x="2062065" y="998376"/>
            <a:ext cx="2080727" cy="1754326"/>
          </a:xfrm>
          <a:prstGeom prst="rect">
            <a:avLst/>
          </a:prstGeom>
          <a:noFill/>
        </p:spPr>
        <p:txBody>
          <a:bodyPr wrap="square" rtlCol="0">
            <a:spAutoFit/>
          </a:bodyPr>
          <a:lstStyle/>
          <a:p>
            <a:r>
              <a:rPr lang="en-IN" b="1" dirty="0"/>
              <a:t>User Interface</a:t>
            </a:r>
          </a:p>
          <a:p>
            <a:pPr marL="285750" indent="-285750">
              <a:buFont typeface="Arial" panose="020B0604020202020204" pitchFamily="34" charset="0"/>
              <a:buChar char="•"/>
            </a:pPr>
            <a:r>
              <a:rPr lang="en-IN" b="1" dirty="0"/>
              <a:t>TextBox</a:t>
            </a:r>
          </a:p>
          <a:p>
            <a:pPr marL="285750" indent="-285750">
              <a:buFont typeface="Arial" panose="020B0604020202020204" pitchFamily="34" charset="0"/>
              <a:buChar char="•"/>
            </a:pPr>
            <a:r>
              <a:rPr lang="en-IN" b="1" dirty="0"/>
              <a:t>Button</a:t>
            </a:r>
          </a:p>
          <a:p>
            <a:pPr marL="285750" indent="-285750">
              <a:buFont typeface="Arial" panose="020B0604020202020204" pitchFamily="34" charset="0"/>
              <a:buChar char="•"/>
            </a:pPr>
            <a:r>
              <a:rPr lang="en-IN" b="1" dirty="0"/>
              <a:t>List</a:t>
            </a:r>
          </a:p>
          <a:p>
            <a:pPr marL="285750" indent="-285750">
              <a:buFont typeface="Arial" panose="020B0604020202020204" pitchFamily="34" charset="0"/>
              <a:buChar char="•"/>
            </a:pPr>
            <a:r>
              <a:rPr lang="en-IN" b="1" dirty="0"/>
              <a:t>Grid aka Table</a:t>
            </a:r>
          </a:p>
          <a:p>
            <a:pPr marL="285750" indent="-285750">
              <a:buFont typeface="Arial" panose="020B0604020202020204" pitchFamily="34" charset="0"/>
              <a:buChar char="•"/>
            </a:pPr>
            <a:r>
              <a:rPr lang="en-IN" b="1" dirty="0"/>
              <a:t>Image</a:t>
            </a:r>
            <a:endParaRPr lang="en-US" b="1" dirty="0"/>
          </a:p>
        </p:txBody>
      </p:sp>
      <p:sp>
        <p:nvSpPr>
          <p:cNvPr id="7" name="TextBox 6">
            <a:extLst>
              <a:ext uri="{FF2B5EF4-FFF2-40B4-BE49-F238E27FC236}">
                <a16:creationId xmlns:a16="http://schemas.microsoft.com/office/drawing/2014/main" id="{27D314F1-0674-8D2B-686F-A5EE7BECCA74}"/>
              </a:ext>
            </a:extLst>
          </p:cNvPr>
          <p:cNvSpPr txBox="1"/>
          <p:nvPr/>
        </p:nvSpPr>
        <p:spPr>
          <a:xfrm>
            <a:off x="6456784" y="914400"/>
            <a:ext cx="3673151" cy="923330"/>
          </a:xfrm>
          <a:prstGeom prst="rect">
            <a:avLst/>
          </a:prstGeom>
          <a:noFill/>
        </p:spPr>
        <p:txBody>
          <a:bodyPr wrap="square" rtlCol="0">
            <a:spAutoFit/>
          </a:bodyPr>
          <a:lstStyle/>
          <a:p>
            <a:r>
              <a:rPr lang="en-IN" b="1" dirty="0"/>
              <a:t>Data aka Model</a:t>
            </a:r>
          </a:p>
          <a:p>
            <a:pPr marL="342900" indent="-342900">
              <a:buFont typeface="+mj-lt"/>
              <a:buAutoNum type="arabicPeriod"/>
            </a:pPr>
            <a:r>
              <a:rPr lang="en-IN" b="1" dirty="0"/>
              <a:t>Classes with Properties</a:t>
            </a:r>
          </a:p>
          <a:p>
            <a:pPr marL="342900" indent="-342900">
              <a:buFont typeface="+mj-lt"/>
              <a:buAutoNum type="arabicPeriod"/>
            </a:pPr>
            <a:r>
              <a:rPr lang="en-IN" b="1" dirty="0"/>
              <a:t>Collection of Data</a:t>
            </a:r>
            <a:endParaRPr lang="en-US" b="1" dirty="0"/>
          </a:p>
        </p:txBody>
      </p:sp>
      <p:sp>
        <p:nvSpPr>
          <p:cNvPr id="12" name="Rectangle 11">
            <a:extLst>
              <a:ext uri="{FF2B5EF4-FFF2-40B4-BE49-F238E27FC236}">
                <a16:creationId xmlns:a16="http://schemas.microsoft.com/office/drawing/2014/main" id="{2BEA9D70-74CE-B8DB-0A35-0D7984AD5517}"/>
              </a:ext>
            </a:extLst>
          </p:cNvPr>
          <p:cNvSpPr/>
          <p:nvPr/>
        </p:nvSpPr>
        <p:spPr>
          <a:xfrm>
            <a:off x="5884507" y="3303037"/>
            <a:ext cx="422988" cy="2775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71B6FBD-1B34-703E-A701-62E68C64B257}"/>
              </a:ext>
            </a:extLst>
          </p:cNvPr>
          <p:cNvSpPr txBox="1"/>
          <p:nvPr/>
        </p:nvSpPr>
        <p:spPr>
          <a:xfrm>
            <a:off x="1931437" y="3447460"/>
            <a:ext cx="3704253" cy="1200329"/>
          </a:xfrm>
          <a:prstGeom prst="rect">
            <a:avLst/>
          </a:prstGeom>
          <a:noFill/>
        </p:spPr>
        <p:txBody>
          <a:bodyPr wrap="square" rtlCol="0">
            <a:spAutoFit/>
          </a:bodyPr>
          <a:lstStyle/>
          <a:p>
            <a:r>
              <a:rPr lang="en-IN" b="1" dirty="0"/>
              <a:t>Events of UI Elements</a:t>
            </a:r>
          </a:p>
          <a:p>
            <a:endParaRPr lang="en-IN" b="1" dirty="0"/>
          </a:p>
          <a:p>
            <a:pPr marL="285750" indent="-285750">
              <a:buFont typeface="Arial" panose="020B0604020202020204" pitchFamily="34" charset="0"/>
              <a:buChar char="•"/>
            </a:pPr>
            <a:r>
              <a:rPr lang="en-IN" b="1" dirty="0"/>
              <a:t>Click For Button</a:t>
            </a:r>
          </a:p>
          <a:p>
            <a:pPr marL="285750" indent="-285750">
              <a:buFont typeface="Arial" panose="020B0604020202020204" pitchFamily="34" charset="0"/>
              <a:buChar char="•"/>
            </a:pPr>
            <a:r>
              <a:rPr lang="en-IN" b="1" dirty="0"/>
              <a:t>Change for TextBox, List, Grid, etc. </a:t>
            </a:r>
            <a:endParaRPr lang="en-US" b="1" dirty="0"/>
          </a:p>
        </p:txBody>
      </p:sp>
      <p:cxnSp>
        <p:nvCxnSpPr>
          <p:cNvPr id="15" name="Connector: Elbow 14">
            <a:extLst>
              <a:ext uri="{FF2B5EF4-FFF2-40B4-BE49-F238E27FC236}">
                <a16:creationId xmlns:a16="http://schemas.microsoft.com/office/drawing/2014/main" id="{72975EB9-FEA5-780B-F0AA-C2DC86AC6F8C}"/>
              </a:ext>
            </a:extLst>
          </p:cNvPr>
          <p:cNvCxnSpPr/>
          <p:nvPr/>
        </p:nvCxnSpPr>
        <p:spPr>
          <a:xfrm rot="5400000">
            <a:off x="3214211" y="2421079"/>
            <a:ext cx="1511931" cy="34523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AC9BD0-CD33-912D-DDA3-39BE7B237FB6}"/>
              </a:ext>
            </a:extLst>
          </p:cNvPr>
          <p:cNvSpPr txBox="1"/>
          <p:nvPr/>
        </p:nvSpPr>
        <p:spPr>
          <a:xfrm>
            <a:off x="6456784" y="3429000"/>
            <a:ext cx="3554963" cy="2308324"/>
          </a:xfrm>
          <a:prstGeom prst="rect">
            <a:avLst/>
          </a:prstGeom>
          <a:noFill/>
        </p:spPr>
        <p:txBody>
          <a:bodyPr wrap="square" rtlCol="0">
            <a:spAutoFit/>
          </a:bodyPr>
          <a:lstStyle/>
          <a:p>
            <a:r>
              <a:rPr lang="en-IN" b="1" dirty="0"/>
              <a:t>Logic</a:t>
            </a:r>
          </a:p>
          <a:p>
            <a:pPr marL="285750" indent="-285750">
              <a:buFont typeface="Arial" panose="020B0604020202020204" pitchFamily="34" charset="0"/>
              <a:buChar char="•"/>
            </a:pPr>
            <a:r>
              <a:rPr lang="en-IN" b="1" dirty="0"/>
              <a:t>Read Data from UI and Process it</a:t>
            </a:r>
          </a:p>
          <a:p>
            <a:pPr marL="285750" indent="-285750">
              <a:buFont typeface="Arial" panose="020B0604020202020204" pitchFamily="34" charset="0"/>
              <a:buChar char="•"/>
            </a:pPr>
            <a:r>
              <a:rPr lang="en-IN" b="1" dirty="0"/>
              <a:t>Update Data Model and Collection</a:t>
            </a:r>
          </a:p>
          <a:p>
            <a:pPr marL="285750" indent="-285750">
              <a:buFont typeface="Arial" panose="020B0604020202020204" pitchFamily="34" charset="0"/>
              <a:buChar char="•"/>
            </a:pPr>
            <a:r>
              <a:rPr lang="en-IN" b="1" dirty="0"/>
              <a:t>Call to Database</a:t>
            </a:r>
          </a:p>
          <a:p>
            <a:pPr marL="285750" indent="-285750">
              <a:buFont typeface="Arial" panose="020B0604020202020204" pitchFamily="34" charset="0"/>
              <a:buChar char="•"/>
            </a:pPr>
            <a:r>
              <a:rPr lang="en-IN" b="1" dirty="0"/>
              <a:t>… and many more logical execution</a:t>
            </a:r>
            <a:endParaRPr lang="en-US" b="1" dirty="0"/>
          </a:p>
        </p:txBody>
      </p:sp>
      <p:sp>
        <p:nvSpPr>
          <p:cNvPr id="17" name="Oval 16">
            <a:extLst>
              <a:ext uri="{FF2B5EF4-FFF2-40B4-BE49-F238E27FC236}">
                <a16:creationId xmlns:a16="http://schemas.microsoft.com/office/drawing/2014/main" id="{0FD183DA-FC02-465C-6B5C-EB9702DAB44D}"/>
              </a:ext>
            </a:extLst>
          </p:cNvPr>
          <p:cNvSpPr/>
          <p:nvPr/>
        </p:nvSpPr>
        <p:spPr>
          <a:xfrm>
            <a:off x="3582955" y="2547257"/>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endParaRPr lang="en-US" b="1" dirty="0"/>
          </a:p>
        </p:txBody>
      </p:sp>
      <p:sp>
        <p:nvSpPr>
          <p:cNvPr id="18" name="TextBox 17">
            <a:extLst>
              <a:ext uri="{FF2B5EF4-FFF2-40B4-BE49-F238E27FC236}">
                <a16:creationId xmlns:a16="http://schemas.microsoft.com/office/drawing/2014/main" id="{53130B42-CC2D-6387-8560-2F8D574F0872}"/>
              </a:ext>
            </a:extLst>
          </p:cNvPr>
          <p:cNvSpPr txBox="1"/>
          <p:nvPr/>
        </p:nvSpPr>
        <p:spPr>
          <a:xfrm>
            <a:off x="93306" y="3303037"/>
            <a:ext cx="1589314" cy="3139321"/>
          </a:xfrm>
          <a:prstGeom prst="rect">
            <a:avLst/>
          </a:prstGeom>
          <a:noFill/>
        </p:spPr>
        <p:txBody>
          <a:bodyPr wrap="square" rtlCol="0">
            <a:spAutoFit/>
          </a:bodyPr>
          <a:lstStyle/>
          <a:p>
            <a:pPr marL="342900" indent="-342900">
              <a:buAutoNum type="arabicPeriod"/>
            </a:pPr>
            <a:r>
              <a:rPr lang="en-IN" dirty="0"/>
              <a:t>Event is Raised.</a:t>
            </a:r>
          </a:p>
          <a:p>
            <a:pPr marL="342900" indent="-342900">
              <a:buAutoNum type="arabicPeriod"/>
            </a:pPr>
            <a:r>
              <a:rPr lang="en-IN" dirty="0"/>
              <a:t>Logic is called.</a:t>
            </a:r>
          </a:p>
          <a:p>
            <a:pPr marL="342900" indent="-342900">
              <a:buAutoNum type="arabicPeriod"/>
            </a:pPr>
            <a:r>
              <a:rPr lang="en-IN" dirty="0"/>
              <a:t>Update Data.</a:t>
            </a:r>
          </a:p>
          <a:p>
            <a:pPr marL="342900" indent="-342900">
              <a:buAutoNum type="arabicPeriod"/>
            </a:pPr>
            <a:r>
              <a:rPr lang="en-IN" dirty="0"/>
              <a:t>Data is shown back to UI</a:t>
            </a:r>
          </a:p>
          <a:p>
            <a:pPr marL="342900" indent="-342900">
              <a:buAutoNum type="arabicPeriod"/>
            </a:pPr>
            <a:endParaRPr lang="en-IN" dirty="0"/>
          </a:p>
          <a:p>
            <a:pPr marL="342900" indent="-342900">
              <a:buAutoNum type="arabicPeriod"/>
            </a:pPr>
            <a:endParaRPr lang="en-US" dirty="0"/>
          </a:p>
        </p:txBody>
      </p:sp>
      <p:cxnSp>
        <p:nvCxnSpPr>
          <p:cNvPr id="20" name="Connector: Elbow 19">
            <a:extLst>
              <a:ext uri="{FF2B5EF4-FFF2-40B4-BE49-F238E27FC236}">
                <a16:creationId xmlns:a16="http://schemas.microsoft.com/office/drawing/2014/main" id="{9D00FEAB-6D1D-CE87-9C9B-7A03936CD406}"/>
              </a:ext>
            </a:extLst>
          </p:cNvPr>
          <p:cNvCxnSpPr>
            <a:endCxn id="16" idx="1"/>
          </p:cNvCxnSpPr>
          <p:nvPr/>
        </p:nvCxnSpPr>
        <p:spPr>
          <a:xfrm>
            <a:off x="4469363" y="4049486"/>
            <a:ext cx="1987421" cy="533676"/>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F2041F9-0EFA-D9C1-A4B9-7E41484D67C8}"/>
              </a:ext>
            </a:extLst>
          </p:cNvPr>
          <p:cNvCxnSpPr>
            <a:stCxn id="16" idx="0"/>
          </p:cNvCxnSpPr>
          <p:nvPr/>
        </p:nvCxnSpPr>
        <p:spPr>
          <a:xfrm rot="16200000" flipV="1">
            <a:off x="7077070" y="2271803"/>
            <a:ext cx="1591270" cy="723123"/>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502162F-6D55-AA75-D41C-A2E91AF4FDA4}"/>
              </a:ext>
            </a:extLst>
          </p:cNvPr>
          <p:cNvSpPr/>
          <p:nvPr/>
        </p:nvSpPr>
        <p:spPr>
          <a:xfrm>
            <a:off x="5134950" y="384106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4" name="Oval 23">
            <a:extLst>
              <a:ext uri="{FF2B5EF4-FFF2-40B4-BE49-F238E27FC236}">
                <a16:creationId xmlns:a16="http://schemas.microsoft.com/office/drawing/2014/main" id="{5C4E07CE-C1E9-E56F-E099-C3D1263D47B8}"/>
              </a:ext>
            </a:extLst>
          </p:cNvPr>
          <p:cNvSpPr/>
          <p:nvPr/>
        </p:nvSpPr>
        <p:spPr>
          <a:xfrm>
            <a:off x="7808734" y="2435977"/>
            <a:ext cx="415636"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endParaRPr lang="en-US" b="1" dirty="0"/>
          </a:p>
        </p:txBody>
      </p:sp>
      <p:cxnSp>
        <p:nvCxnSpPr>
          <p:cNvPr id="26" name="Connector: Elbow 25">
            <a:extLst>
              <a:ext uri="{FF2B5EF4-FFF2-40B4-BE49-F238E27FC236}">
                <a16:creationId xmlns:a16="http://schemas.microsoft.com/office/drawing/2014/main" id="{60F405CC-1576-6472-5C84-93E1191EA58B}"/>
              </a:ext>
            </a:extLst>
          </p:cNvPr>
          <p:cNvCxnSpPr>
            <a:stCxn id="7" idx="1"/>
            <a:endCxn id="6" idx="3"/>
          </p:cNvCxnSpPr>
          <p:nvPr/>
        </p:nvCxnSpPr>
        <p:spPr>
          <a:xfrm rot="10800000" flipV="1">
            <a:off x="4142792" y="1376065"/>
            <a:ext cx="2313992" cy="499474"/>
          </a:xfrm>
          <a:prstGeom prst="bentConnector3">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DB0DE78-C648-8B6F-667B-E5E8DA28938F}"/>
              </a:ext>
            </a:extLst>
          </p:cNvPr>
          <p:cNvSpPr/>
          <p:nvPr/>
        </p:nvSpPr>
        <p:spPr>
          <a:xfrm>
            <a:off x="5071188" y="1546734"/>
            <a:ext cx="457200" cy="47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spTree>
    <p:extLst>
      <p:ext uri="{BB962C8B-B14F-4D97-AF65-F5344CB8AC3E}">
        <p14:creationId xmlns:p14="http://schemas.microsoft.com/office/powerpoint/2010/main" val="49203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29287-3498-6672-216A-1F87293E5AD4}"/>
              </a:ext>
            </a:extLst>
          </p:cNvPr>
          <p:cNvSpPr txBox="1"/>
          <p:nvPr/>
        </p:nvSpPr>
        <p:spPr>
          <a:xfrm>
            <a:off x="606490" y="466531"/>
            <a:ext cx="10851502" cy="2031325"/>
          </a:xfrm>
          <a:prstGeom prst="rect">
            <a:avLst/>
          </a:prstGeom>
          <a:noFill/>
        </p:spPr>
        <p:txBody>
          <a:bodyPr wrap="square" rtlCol="0">
            <a:spAutoFit/>
          </a:bodyPr>
          <a:lstStyle/>
          <a:p>
            <a:r>
              <a:rPr lang="en-IN" b="1" dirty="0"/>
              <a:t>Guidelines of Developing a lightweight responsive page</a:t>
            </a:r>
          </a:p>
          <a:p>
            <a:pPr marL="342900" indent="-342900">
              <a:buFont typeface="+mj-lt"/>
              <a:buAutoNum type="arabicPeriod"/>
            </a:pPr>
            <a:r>
              <a:rPr lang="en-IN" b="1" dirty="0"/>
              <a:t>Make sure that the data is lightweight</a:t>
            </a:r>
          </a:p>
          <a:p>
            <a:pPr marL="342900" indent="-342900">
              <a:buFont typeface="+mj-lt"/>
              <a:buAutoNum type="arabicPeriod"/>
            </a:pPr>
            <a:r>
              <a:rPr lang="en-IN" b="1" dirty="0"/>
              <a:t>Optimize the Logic in such a way that the server will execute only that logic which is required by the page to execute</a:t>
            </a:r>
          </a:p>
          <a:p>
            <a:pPr marL="342900" indent="-342900">
              <a:buFont typeface="+mj-lt"/>
              <a:buAutoNum type="arabicPeriod"/>
            </a:pPr>
            <a:r>
              <a:rPr lang="en-IN" b="1" dirty="0"/>
              <a:t>Make sure that the Page is executed Asynchronously</a:t>
            </a:r>
          </a:p>
          <a:p>
            <a:pPr marL="342900" indent="-342900">
              <a:buFont typeface="+mj-lt"/>
              <a:buAutoNum type="arabicPeriod"/>
            </a:pPr>
            <a:r>
              <a:rPr lang="en-IN" b="1" dirty="0"/>
              <a:t>The Logic will also be asynchronous</a:t>
            </a:r>
          </a:p>
          <a:p>
            <a:pPr marL="342900" indent="-342900">
              <a:buFont typeface="+mj-lt"/>
              <a:buAutoNum type="arabicPeriod"/>
            </a:pPr>
            <a:r>
              <a:rPr lang="en-IN" b="1" dirty="0"/>
              <a:t>Pass only that data which page wants to show on it</a:t>
            </a:r>
            <a:endParaRPr lang="en-US" b="1" dirty="0"/>
          </a:p>
        </p:txBody>
      </p:sp>
      <p:sp>
        <p:nvSpPr>
          <p:cNvPr id="3" name="Rectangle 2">
            <a:extLst>
              <a:ext uri="{FF2B5EF4-FFF2-40B4-BE49-F238E27FC236}">
                <a16:creationId xmlns:a16="http://schemas.microsoft.com/office/drawing/2014/main" id="{CD5033CA-DE0A-77F7-D9FB-298CD85C3498}"/>
              </a:ext>
            </a:extLst>
          </p:cNvPr>
          <p:cNvSpPr/>
          <p:nvPr/>
        </p:nvSpPr>
        <p:spPr>
          <a:xfrm>
            <a:off x="942392"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Page with UI and Event</a:t>
            </a:r>
          </a:p>
          <a:p>
            <a:pPr algn="ctr"/>
            <a:r>
              <a:rPr lang="en-IN" b="1" dirty="0"/>
              <a:t>View</a:t>
            </a:r>
            <a:endParaRPr lang="en-US" b="1" dirty="0"/>
          </a:p>
        </p:txBody>
      </p:sp>
      <p:sp>
        <p:nvSpPr>
          <p:cNvPr id="4" name="Arrow: Right 3">
            <a:extLst>
              <a:ext uri="{FF2B5EF4-FFF2-40B4-BE49-F238E27FC236}">
                <a16:creationId xmlns:a16="http://schemas.microsoft.com/office/drawing/2014/main" id="{AE72A608-9A9A-178B-7DF7-B0FC1480CD07}"/>
              </a:ext>
            </a:extLst>
          </p:cNvPr>
          <p:cNvSpPr/>
          <p:nvPr/>
        </p:nvSpPr>
        <p:spPr>
          <a:xfrm>
            <a:off x="3564295" y="5066522"/>
            <a:ext cx="1772816"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339340-D626-4FD2-470F-E6CD2B03B771}"/>
              </a:ext>
            </a:extLst>
          </p:cNvPr>
          <p:cNvSpPr/>
          <p:nvPr/>
        </p:nvSpPr>
        <p:spPr>
          <a:xfrm>
            <a:off x="7791061" y="3937518"/>
            <a:ext cx="2621902" cy="1856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Execute the Logic based on data and instruction received from Presenter</a:t>
            </a:r>
            <a:endParaRPr lang="en-US" b="1" dirty="0"/>
          </a:p>
        </p:txBody>
      </p:sp>
      <p:sp>
        <p:nvSpPr>
          <p:cNvPr id="6" name="Rectangle 5">
            <a:extLst>
              <a:ext uri="{FF2B5EF4-FFF2-40B4-BE49-F238E27FC236}">
                <a16:creationId xmlns:a16="http://schemas.microsoft.com/office/drawing/2014/main" id="{0299F393-1D95-E5D4-9047-6B53BE791439}"/>
              </a:ext>
            </a:extLst>
          </p:cNvPr>
          <p:cNvSpPr/>
          <p:nvPr/>
        </p:nvSpPr>
        <p:spPr>
          <a:xfrm>
            <a:off x="4366726" y="2556588"/>
            <a:ext cx="2621902" cy="892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The Data will be Updated</a:t>
            </a:r>
          </a:p>
          <a:p>
            <a:pPr algn="ctr"/>
            <a:r>
              <a:rPr lang="en-IN" b="1" dirty="0"/>
              <a:t>Model</a:t>
            </a:r>
            <a:endParaRPr lang="en-US" b="1" dirty="0"/>
          </a:p>
        </p:txBody>
      </p:sp>
      <p:cxnSp>
        <p:nvCxnSpPr>
          <p:cNvPr id="8" name="Connector: Elbow 7">
            <a:extLst>
              <a:ext uri="{FF2B5EF4-FFF2-40B4-BE49-F238E27FC236}">
                <a16:creationId xmlns:a16="http://schemas.microsoft.com/office/drawing/2014/main" id="{8D4814D5-9F45-D3CE-996B-175F8AF74E4C}"/>
              </a:ext>
            </a:extLst>
          </p:cNvPr>
          <p:cNvCxnSpPr>
            <a:stCxn id="5" idx="0"/>
            <a:endCxn id="6" idx="3"/>
          </p:cNvCxnSpPr>
          <p:nvPr/>
        </p:nvCxnSpPr>
        <p:spPr>
          <a:xfrm rot="16200000" flipV="1">
            <a:off x="7578103" y="2413609"/>
            <a:ext cx="934434" cy="211338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C2EB5BB-3B29-B9BC-0A32-DDE430E811FC}"/>
              </a:ext>
            </a:extLst>
          </p:cNvPr>
          <p:cNvCxnSpPr>
            <a:stCxn id="6" idx="1"/>
            <a:endCxn id="3" idx="0"/>
          </p:cNvCxnSpPr>
          <p:nvPr/>
        </p:nvCxnSpPr>
        <p:spPr>
          <a:xfrm rot="10800000" flipV="1">
            <a:off x="2253344" y="3003084"/>
            <a:ext cx="2113383" cy="934434"/>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B82792C-26AE-059E-57B9-BE824CBDE1C6}"/>
              </a:ext>
            </a:extLst>
          </p:cNvPr>
          <p:cNvSpPr txBox="1"/>
          <p:nvPr/>
        </p:nvSpPr>
        <p:spPr>
          <a:xfrm>
            <a:off x="457200" y="5729395"/>
            <a:ext cx="5971592" cy="923330"/>
          </a:xfrm>
          <a:prstGeom prst="rect">
            <a:avLst/>
          </a:prstGeom>
          <a:noFill/>
        </p:spPr>
        <p:txBody>
          <a:bodyPr wrap="square" rtlCol="0">
            <a:spAutoFit/>
          </a:bodyPr>
          <a:lstStyle/>
          <a:p>
            <a:pPr marL="342900" indent="-342900">
              <a:buAutoNum type="arabicPeriod"/>
            </a:pPr>
            <a:r>
              <a:rPr lang="en-IN" dirty="0"/>
              <a:t>Model-View-View-Model (MVVM) Suitable for Desktop apps than Web Apps</a:t>
            </a:r>
          </a:p>
          <a:p>
            <a:pPr marL="342900" indent="-342900">
              <a:buAutoNum type="arabicPeriod"/>
            </a:pPr>
            <a:r>
              <a:rPr lang="en-US" dirty="0"/>
              <a:t>Model-View-Presenter, suitable for Web Apps</a:t>
            </a:r>
          </a:p>
        </p:txBody>
      </p:sp>
      <p:sp>
        <p:nvSpPr>
          <p:cNvPr id="12" name="Rectangle: Rounded Corners 11">
            <a:extLst>
              <a:ext uri="{FF2B5EF4-FFF2-40B4-BE49-F238E27FC236}">
                <a16:creationId xmlns:a16="http://schemas.microsoft.com/office/drawing/2014/main" id="{AF91DA27-0281-03F1-69AE-0F8E82C9A1EA}"/>
              </a:ext>
            </a:extLst>
          </p:cNvPr>
          <p:cNvSpPr/>
          <p:nvPr/>
        </p:nvSpPr>
        <p:spPr>
          <a:xfrm>
            <a:off x="5318449" y="4777273"/>
            <a:ext cx="1268963" cy="923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Presenter to Listen Event</a:t>
            </a:r>
            <a:endParaRPr lang="en-US" b="1" dirty="0"/>
          </a:p>
        </p:txBody>
      </p:sp>
      <p:sp>
        <p:nvSpPr>
          <p:cNvPr id="13" name="Arrow: Right 12">
            <a:extLst>
              <a:ext uri="{FF2B5EF4-FFF2-40B4-BE49-F238E27FC236}">
                <a16:creationId xmlns:a16="http://schemas.microsoft.com/office/drawing/2014/main" id="{5648509F-B6C3-6438-327F-C09595C088E9}"/>
              </a:ext>
            </a:extLst>
          </p:cNvPr>
          <p:cNvSpPr/>
          <p:nvPr/>
        </p:nvSpPr>
        <p:spPr>
          <a:xfrm>
            <a:off x="6540760" y="4999652"/>
            <a:ext cx="1250301" cy="45720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862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0E3DFA-921F-CFCA-A799-C64B3D85C1DD}"/>
              </a:ext>
            </a:extLst>
          </p:cNvPr>
          <p:cNvPicPr>
            <a:picLocks noChangeAspect="1"/>
          </p:cNvPicPr>
          <p:nvPr/>
        </p:nvPicPr>
        <p:blipFill>
          <a:blip r:embed="rId2"/>
          <a:stretch>
            <a:fillRect/>
          </a:stretch>
        </p:blipFill>
        <p:spPr>
          <a:xfrm>
            <a:off x="335360" y="565238"/>
            <a:ext cx="5760640" cy="4958890"/>
          </a:xfrm>
          <a:prstGeom prst="rect">
            <a:avLst/>
          </a:prstGeom>
        </p:spPr>
      </p:pic>
      <p:sp>
        <p:nvSpPr>
          <p:cNvPr id="5" name="TextBox 4">
            <a:extLst>
              <a:ext uri="{FF2B5EF4-FFF2-40B4-BE49-F238E27FC236}">
                <a16:creationId xmlns:a16="http://schemas.microsoft.com/office/drawing/2014/main" id="{EE7FBF2F-6A6C-B868-4338-54F746110110}"/>
              </a:ext>
            </a:extLst>
          </p:cNvPr>
          <p:cNvSpPr txBox="1"/>
          <p:nvPr/>
        </p:nvSpPr>
        <p:spPr>
          <a:xfrm>
            <a:off x="6783355" y="130629"/>
            <a:ext cx="4991878" cy="646331"/>
          </a:xfrm>
          <a:prstGeom prst="rect">
            <a:avLst/>
          </a:prstGeom>
          <a:noFill/>
        </p:spPr>
        <p:txBody>
          <a:bodyPr wrap="square" rtlCol="0">
            <a:spAutoFit/>
          </a:bodyPr>
          <a:lstStyle/>
          <a:p>
            <a:r>
              <a:rPr lang="en-IN" b="1" dirty="0"/>
              <a:t>1. Controller: This will be requested by the user and user will pass data to it.  </a:t>
            </a:r>
            <a:endParaRPr lang="en-US" b="1" dirty="0"/>
          </a:p>
        </p:txBody>
      </p:sp>
      <p:cxnSp>
        <p:nvCxnSpPr>
          <p:cNvPr id="7" name="Connector: Elbow 6">
            <a:extLst>
              <a:ext uri="{FF2B5EF4-FFF2-40B4-BE49-F238E27FC236}">
                <a16:creationId xmlns:a16="http://schemas.microsoft.com/office/drawing/2014/main" id="{E6BE6AC8-89E0-F6CC-D8CD-751CBABCAAFF}"/>
              </a:ext>
            </a:extLst>
          </p:cNvPr>
          <p:cNvCxnSpPr>
            <a:endCxn id="5" idx="1"/>
          </p:cNvCxnSpPr>
          <p:nvPr/>
        </p:nvCxnSpPr>
        <p:spPr>
          <a:xfrm rot="5400000" flipH="1" flipV="1">
            <a:off x="4472326" y="1542514"/>
            <a:ext cx="3399748" cy="12223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A7C79D3-FCD0-71C3-AAE1-C2E2F88A6487}"/>
              </a:ext>
            </a:extLst>
          </p:cNvPr>
          <p:cNvSpPr txBox="1"/>
          <p:nvPr/>
        </p:nvSpPr>
        <p:spPr>
          <a:xfrm>
            <a:off x="6783355" y="1100126"/>
            <a:ext cx="5073285" cy="1477328"/>
          </a:xfrm>
          <a:prstGeom prst="rect">
            <a:avLst/>
          </a:prstGeom>
          <a:noFill/>
        </p:spPr>
        <p:txBody>
          <a:bodyPr wrap="square" rtlCol="0">
            <a:spAutoFit/>
          </a:bodyPr>
          <a:lstStyle/>
          <a:p>
            <a:r>
              <a:rPr lang="en-IN" b="1" dirty="0"/>
              <a:t>2. Based on HTTP Request by the user e.g. Http Get, Post, Put, and Delete, the Method from the controller (Action Method)  will be executed, and then this will execute the Model Layer (Model Class and Business Logic)</a:t>
            </a:r>
            <a:endParaRPr lang="en-US" b="1" dirty="0"/>
          </a:p>
        </p:txBody>
      </p:sp>
      <p:cxnSp>
        <p:nvCxnSpPr>
          <p:cNvPr id="10" name="Connector: Elbow 9">
            <a:extLst>
              <a:ext uri="{FF2B5EF4-FFF2-40B4-BE49-F238E27FC236}">
                <a16:creationId xmlns:a16="http://schemas.microsoft.com/office/drawing/2014/main" id="{2537A56C-D174-FE29-F758-9BC734AFF3F8}"/>
              </a:ext>
            </a:extLst>
          </p:cNvPr>
          <p:cNvCxnSpPr>
            <a:cxnSpLocks/>
            <a:endCxn id="8" idx="1"/>
          </p:cNvCxnSpPr>
          <p:nvPr/>
        </p:nvCxnSpPr>
        <p:spPr>
          <a:xfrm rot="5400000" flipH="1" flipV="1">
            <a:off x="4670300" y="3084098"/>
            <a:ext cx="3358362" cy="86774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924C7A5-567B-A850-5B89-D2DCC52CC9A7}"/>
              </a:ext>
            </a:extLst>
          </p:cNvPr>
          <p:cNvSpPr txBox="1"/>
          <p:nvPr/>
        </p:nvSpPr>
        <p:spPr>
          <a:xfrm>
            <a:off x="849085" y="5635571"/>
            <a:ext cx="4970648" cy="923330"/>
          </a:xfrm>
          <a:prstGeom prst="rect">
            <a:avLst/>
          </a:prstGeom>
          <a:noFill/>
        </p:spPr>
        <p:txBody>
          <a:bodyPr wrap="square" rtlCol="0">
            <a:spAutoFit/>
          </a:bodyPr>
          <a:lstStyle/>
          <a:p>
            <a:r>
              <a:rPr lang="en-IN" b="1" dirty="0"/>
              <a:t>3. The Business Layer will execute the logic and will notify the Output Data aka Presentation Model to the Controller </a:t>
            </a:r>
            <a:endParaRPr lang="en-US" b="1" dirty="0"/>
          </a:p>
        </p:txBody>
      </p:sp>
      <p:cxnSp>
        <p:nvCxnSpPr>
          <p:cNvPr id="16" name="Connector: Elbow 15">
            <a:extLst>
              <a:ext uri="{FF2B5EF4-FFF2-40B4-BE49-F238E27FC236}">
                <a16:creationId xmlns:a16="http://schemas.microsoft.com/office/drawing/2014/main" id="{4FEFCC6C-6586-41FA-7D36-9BD73F7E02E3}"/>
              </a:ext>
            </a:extLst>
          </p:cNvPr>
          <p:cNvCxnSpPr>
            <a:endCxn id="12" idx="1"/>
          </p:cNvCxnSpPr>
          <p:nvPr/>
        </p:nvCxnSpPr>
        <p:spPr>
          <a:xfrm rot="16200000" flipH="1">
            <a:off x="-314749" y="4933401"/>
            <a:ext cx="2243693"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E92913F-C84C-A00B-1C33-4FF63C810646}"/>
              </a:ext>
            </a:extLst>
          </p:cNvPr>
          <p:cNvSpPr txBox="1"/>
          <p:nvPr/>
        </p:nvSpPr>
        <p:spPr>
          <a:xfrm>
            <a:off x="0" y="130629"/>
            <a:ext cx="4124131" cy="1477328"/>
          </a:xfrm>
          <a:prstGeom prst="rect">
            <a:avLst/>
          </a:prstGeom>
          <a:noFill/>
        </p:spPr>
        <p:txBody>
          <a:bodyPr wrap="square" rtlCol="0">
            <a:spAutoFit/>
          </a:bodyPr>
          <a:lstStyle/>
          <a:p>
            <a:r>
              <a:rPr lang="en-IN" b="1" dirty="0"/>
              <a:t>4. The Controller will decide which view to be responded to</a:t>
            </a:r>
          </a:p>
          <a:p>
            <a:r>
              <a:rPr lang="en-IN" b="1" dirty="0"/>
              <a:t>User and Presentation</a:t>
            </a:r>
          </a:p>
          <a:p>
            <a:r>
              <a:rPr lang="en-IN" b="1" dirty="0"/>
              <a:t>Model will bind to it to show Data</a:t>
            </a:r>
          </a:p>
          <a:p>
            <a:r>
              <a:rPr lang="en-IN" b="1" dirty="0"/>
              <a:t>To user  </a:t>
            </a:r>
            <a:endParaRPr lang="en-US" b="1" dirty="0"/>
          </a:p>
        </p:txBody>
      </p:sp>
      <p:cxnSp>
        <p:nvCxnSpPr>
          <p:cNvPr id="19" name="Connector: Elbow 18">
            <a:extLst>
              <a:ext uri="{FF2B5EF4-FFF2-40B4-BE49-F238E27FC236}">
                <a16:creationId xmlns:a16="http://schemas.microsoft.com/office/drawing/2014/main" id="{BF623BA5-BBC1-3073-F591-6DFB3BFF3D61}"/>
              </a:ext>
            </a:extLst>
          </p:cNvPr>
          <p:cNvCxnSpPr>
            <a:cxnSpLocks/>
          </p:cNvCxnSpPr>
          <p:nvPr/>
        </p:nvCxnSpPr>
        <p:spPr>
          <a:xfrm rot="16200000" flipH="1">
            <a:off x="1683975" y="1413385"/>
            <a:ext cx="774845" cy="6158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737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20C222E-C382-1DC4-4EAB-556DF48D5512}"/>
              </a:ext>
            </a:extLst>
          </p:cNvPr>
          <p:cNvSpPr/>
          <p:nvPr/>
        </p:nvSpPr>
        <p:spPr>
          <a:xfrm>
            <a:off x="4581331" y="373224"/>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Model</a:t>
            </a:r>
            <a:endParaRPr lang="en-US" b="1" dirty="0"/>
          </a:p>
        </p:txBody>
      </p:sp>
      <p:sp>
        <p:nvSpPr>
          <p:cNvPr id="3" name="Oval 2">
            <a:extLst>
              <a:ext uri="{FF2B5EF4-FFF2-40B4-BE49-F238E27FC236}">
                <a16:creationId xmlns:a16="http://schemas.microsoft.com/office/drawing/2014/main" id="{998172A6-29F8-26C3-929F-70E6F036D804}"/>
              </a:ext>
            </a:extLst>
          </p:cNvPr>
          <p:cNvSpPr/>
          <p:nvPr/>
        </p:nvSpPr>
        <p:spPr>
          <a:xfrm>
            <a:off x="7896809"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a:t>
            </a:r>
            <a:endParaRPr lang="en-US" b="1" dirty="0"/>
          </a:p>
        </p:txBody>
      </p:sp>
      <p:sp>
        <p:nvSpPr>
          <p:cNvPr id="4" name="Oval 3">
            <a:extLst>
              <a:ext uri="{FF2B5EF4-FFF2-40B4-BE49-F238E27FC236}">
                <a16:creationId xmlns:a16="http://schemas.microsoft.com/office/drawing/2014/main" id="{3D504598-C3F4-A26D-D34D-5488C968459C}"/>
              </a:ext>
            </a:extLst>
          </p:cNvPr>
          <p:cNvSpPr/>
          <p:nvPr/>
        </p:nvSpPr>
        <p:spPr>
          <a:xfrm>
            <a:off x="1496008" y="3203509"/>
            <a:ext cx="2883159" cy="21647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a:t>
            </a:r>
            <a:endParaRPr lang="en-US" b="1" dirty="0"/>
          </a:p>
        </p:txBody>
      </p:sp>
      <p:cxnSp>
        <p:nvCxnSpPr>
          <p:cNvPr id="6" name="Connector: Elbow 5">
            <a:extLst>
              <a:ext uri="{FF2B5EF4-FFF2-40B4-BE49-F238E27FC236}">
                <a16:creationId xmlns:a16="http://schemas.microsoft.com/office/drawing/2014/main" id="{16090950-8C7C-045D-30E8-CAA4DA22A809}"/>
              </a:ext>
            </a:extLst>
          </p:cNvPr>
          <p:cNvCxnSpPr>
            <a:stCxn id="3" idx="0"/>
            <a:endCxn id="2" idx="6"/>
          </p:cNvCxnSpPr>
          <p:nvPr/>
        </p:nvCxnSpPr>
        <p:spPr>
          <a:xfrm rot="16200000" flipV="1">
            <a:off x="7527474" y="1392593"/>
            <a:ext cx="1747933" cy="187389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CA6E95FF-5D1A-8511-E5A0-2C60A69ED0F3}"/>
              </a:ext>
            </a:extLst>
          </p:cNvPr>
          <p:cNvCxnSpPr>
            <a:stCxn id="2" idx="5"/>
            <a:endCxn id="3" idx="1"/>
          </p:cNvCxnSpPr>
          <p:nvPr/>
        </p:nvCxnSpPr>
        <p:spPr>
          <a:xfrm rot="16200000" flipH="1">
            <a:off x="7030845" y="2232329"/>
            <a:ext cx="1299608" cy="1276777"/>
          </a:xfrm>
          <a:prstGeom prst="bentConnector3">
            <a:avLst/>
          </a:prstGeom>
          <a:ln w="762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CE87BE1-7BCC-930C-DB0F-0B9DEC5B5FA7}"/>
              </a:ext>
            </a:extLst>
          </p:cNvPr>
          <p:cNvSpPr txBox="1"/>
          <p:nvPr/>
        </p:nvSpPr>
        <p:spPr>
          <a:xfrm>
            <a:off x="6307494" y="2496052"/>
            <a:ext cx="2174032" cy="369332"/>
          </a:xfrm>
          <a:prstGeom prst="rect">
            <a:avLst/>
          </a:prstGeom>
          <a:noFill/>
        </p:spPr>
        <p:txBody>
          <a:bodyPr wrap="square" rtlCol="0">
            <a:spAutoFit/>
          </a:bodyPr>
          <a:lstStyle/>
          <a:p>
            <a:r>
              <a:rPr lang="en-IN" dirty="0"/>
              <a:t>Notification Update</a:t>
            </a:r>
            <a:endParaRPr lang="en-US" dirty="0"/>
          </a:p>
        </p:txBody>
      </p:sp>
      <p:sp>
        <p:nvSpPr>
          <p:cNvPr id="10" name="TextBox 9">
            <a:extLst>
              <a:ext uri="{FF2B5EF4-FFF2-40B4-BE49-F238E27FC236}">
                <a16:creationId xmlns:a16="http://schemas.microsoft.com/office/drawing/2014/main" id="{51406C71-3D10-4483-6C7D-2CDA4F4EDF45}"/>
              </a:ext>
            </a:extLst>
          </p:cNvPr>
          <p:cNvSpPr txBox="1"/>
          <p:nvPr/>
        </p:nvSpPr>
        <p:spPr>
          <a:xfrm>
            <a:off x="7389845" y="5402424"/>
            <a:ext cx="4161453" cy="646331"/>
          </a:xfrm>
          <a:prstGeom prst="rect">
            <a:avLst/>
          </a:prstGeom>
          <a:noFill/>
        </p:spPr>
        <p:txBody>
          <a:bodyPr wrap="square" rtlCol="0">
            <a:spAutoFit/>
          </a:bodyPr>
          <a:lstStyle/>
          <a:p>
            <a:r>
              <a:rPr lang="en-IN" b="1" dirty="0"/>
              <a:t>Controller Has Action Methods Those are executed based on HTTP Request</a:t>
            </a:r>
            <a:endParaRPr lang="en-US" b="1" dirty="0"/>
          </a:p>
        </p:txBody>
      </p:sp>
      <p:cxnSp>
        <p:nvCxnSpPr>
          <p:cNvPr id="12" name="Straight Arrow Connector 11">
            <a:extLst>
              <a:ext uri="{FF2B5EF4-FFF2-40B4-BE49-F238E27FC236}">
                <a16:creationId xmlns:a16="http://schemas.microsoft.com/office/drawing/2014/main" id="{A3806404-2EC0-965A-273C-18F854660C48}"/>
              </a:ext>
            </a:extLst>
          </p:cNvPr>
          <p:cNvCxnSpPr>
            <a:stCxn id="3" idx="2"/>
            <a:endCxn id="4" idx="6"/>
          </p:cNvCxnSpPr>
          <p:nvPr/>
        </p:nvCxnSpPr>
        <p:spPr>
          <a:xfrm flipH="1">
            <a:off x="4379167" y="4285861"/>
            <a:ext cx="3517642"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FE7575F-6081-C636-89FA-67FD46F9FA8A}"/>
              </a:ext>
            </a:extLst>
          </p:cNvPr>
          <p:cNvSpPr txBox="1"/>
          <p:nvPr/>
        </p:nvSpPr>
        <p:spPr>
          <a:xfrm>
            <a:off x="4795935" y="4544008"/>
            <a:ext cx="2668555" cy="646331"/>
          </a:xfrm>
          <a:prstGeom prst="rect">
            <a:avLst/>
          </a:prstGeom>
          <a:noFill/>
        </p:spPr>
        <p:txBody>
          <a:bodyPr wrap="square" rtlCol="0">
            <a:spAutoFit/>
          </a:bodyPr>
          <a:lstStyle/>
          <a:p>
            <a:r>
              <a:rPr lang="en-IN" dirty="0"/>
              <a:t>Return View and Pass Model data to it</a:t>
            </a:r>
            <a:endParaRPr lang="en-US" dirty="0"/>
          </a:p>
        </p:txBody>
      </p:sp>
      <p:sp>
        <p:nvSpPr>
          <p:cNvPr id="14" name="TextBox 13">
            <a:extLst>
              <a:ext uri="{FF2B5EF4-FFF2-40B4-BE49-F238E27FC236}">
                <a16:creationId xmlns:a16="http://schemas.microsoft.com/office/drawing/2014/main" id="{821858F8-E407-2468-AF4C-0EB6B3CA1862}"/>
              </a:ext>
            </a:extLst>
          </p:cNvPr>
          <p:cNvSpPr txBox="1"/>
          <p:nvPr/>
        </p:nvSpPr>
        <p:spPr>
          <a:xfrm>
            <a:off x="466531" y="5448485"/>
            <a:ext cx="4114800" cy="646331"/>
          </a:xfrm>
          <a:prstGeom prst="rect">
            <a:avLst/>
          </a:prstGeom>
          <a:noFill/>
        </p:spPr>
        <p:txBody>
          <a:bodyPr wrap="square" rtlCol="0">
            <a:spAutoFit/>
          </a:bodyPr>
          <a:lstStyle/>
          <a:p>
            <a:r>
              <a:rPr lang="en-IN" b="1" dirty="0"/>
              <a:t>The View is ‘.</a:t>
            </a:r>
            <a:r>
              <a:rPr lang="en-IN" b="1" dirty="0" err="1"/>
              <a:t>cshtml</a:t>
            </a:r>
            <a:r>
              <a:rPr lang="en-IN" b="1" dirty="0"/>
              <a:t>’ file which has HTML Helper controls to show that data</a:t>
            </a:r>
            <a:endParaRPr lang="en-US" b="1" dirty="0"/>
          </a:p>
        </p:txBody>
      </p:sp>
      <p:sp>
        <p:nvSpPr>
          <p:cNvPr id="17" name="TextBox 16">
            <a:extLst>
              <a:ext uri="{FF2B5EF4-FFF2-40B4-BE49-F238E27FC236}">
                <a16:creationId xmlns:a16="http://schemas.microsoft.com/office/drawing/2014/main" id="{3E30867E-E8FC-32C1-F75A-F73C445A9EDD}"/>
              </a:ext>
            </a:extLst>
          </p:cNvPr>
          <p:cNvSpPr txBox="1"/>
          <p:nvPr/>
        </p:nvSpPr>
        <p:spPr>
          <a:xfrm>
            <a:off x="345233" y="1824907"/>
            <a:ext cx="3501331" cy="1200329"/>
          </a:xfrm>
          <a:prstGeom prst="rect">
            <a:avLst/>
          </a:prstGeom>
          <a:noFill/>
        </p:spPr>
        <p:txBody>
          <a:bodyPr wrap="square" rtlCol="0">
            <a:spAutoFit/>
          </a:bodyPr>
          <a:lstStyle/>
          <a:p>
            <a:r>
              <a:rPr lang="en-IN" b="1" dirty="0"/>
              <a:t>Pass the Model Schema to View so that View Can show data in it.</a:t>
            </a:r>
          </a:p>
          <a:p>
            <a:endParaRPr lang="en-IN" b="1" dirty="0"/>
          </a:p>
          <a:p>
            <a:r>
              <a:rPr lang="en-IN" b="1" dirty="0"/>
              <a:t>This is “Model-Binding”</a:t>
            </a:r>
          </a:p>
        </p:txBody>
      </p:sp>
      <p:cxnSp>
        <p:nvCxnSpPr>
          <p:cNvPr id="19" name="Connector: Elbow 18">
            <a:extLst>
              <a:ext uri="{FF2B5EF4-FFF2-40B4-BE49-F238E27FC236}">
                <a16:creationId xmlns:a16="http://schemas.microsoft.com/office/drawing/2014/main" id="{F46BCD66-5655-0E3F-19F7-A4D70F8E03C1}"/>
              </a:ext>
            </a:extLst>
          </p:cNvPr>
          <p:cNvCxnSpPr>
            <a:stCxn id="4" idx="0"/>
            <a:endCxn id="2" idx="2"/>
          </p:cNvCxnSpPr>
          <p:nvPr/>
        </p:nvCxnSpPr>
        <p:spPr>
          <a:xfrm rot="5400000" flipH="1" flipV="1">
            <a:off x="2885493" y="1507672"/>
            <a:ext cx="1747933" cy="164374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62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8AB6E-BF1E-C9B6-E451-4EE2076324AE}"/>
              </a:ext>
            </a:extLst>
          </p:cNvPr>
          <p:cNvSpPr/>
          <p:nvPr/>
        </p:nvSpPr>
        <p:spPr>
          <a:xfrm>
            <a:off x="4945224" y="102637"/>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ActionResult</a:t>
            </a:r>
            <a:endParaRPr lang="en-US" b="1" dirty="0"/>
          </a:p>
        </p:txBody>
      </p:sp>
      <p:sp>
        <p:nvSpPr>
          <p:cNvPr id="3" name="Rectangle 2">
            <a:extLst>
              <a:ext uri="{FF2B5EF4-FFF2-40B4-BE49-F238E27FC236}">
                <a16:creationId xmlns:a16="http://schemas.microsoft.com/office/drawing/2014/main" id="{AC93BBC5-7EC8-8648-A5FC-2EDBD8E29CA9}"/>
              </a:ext>
            </a:extLst>
          </p:cNvPr>
          <p:cNvSpPr/>
          <p:nvPr/>
        </p:nvSpPr>
        <p:spPr>
          <a:xfrm>
            <a:off x="8708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ViewResult</a:t>
            </a:r>
            <a:endParaRPr lang="en-US" b="1" dirty="0"/>
          </a:p>
        </p:txBody>
      </p:sp>
      <p:cxnSp>
        <p:nvCxnSpPr>
          <p:cNvPr id="5" name="Straight Arrow Connector 4">
            <a:extLst>
              <a:ext uri="{FF2B5EF4-FFF2-40B4-BE49-F238E27FC236}">
                <a16:creationId xmlns:a16="http://schemas.microsoft.com/office/drawing/2014/main" id="{C6B00973-A3CE-FB8C-E2DD-590BDB57113D}"/>
              </a:ext>
            </a:extLst>
          </p:cNvPr>
          <p:cNvCxnSpPr>
            <a:stCxn id="2" idx="1"/>
            <a:endCxn id="3" idx="3"/>
          </p:cNvCxnSpPr>
          <p:nvPr/>
        </p:nvCxnSpPr>
        <p:spPr>
          <a:xfrm flipH="1">
            <a:off x="2382417" y="429209"/>
            <a:ext cx="2562807"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B044672-591C-FFF7-6DC5-05A489D330E3}"/>
              </a:ext>
            </a:extLst>
          </p:cNvPr>
          <p:cNvSpPr/>
          <p:nvPr/>
        </p:nvSpPr>
        <p:spPr>
          <a:xfrm>
            <a:off x="87085" y="201852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JavaScriptResult</a:t>
            </a:r>
            <a:endParaRPr lang="en-US" b="1" dirty="0"/>
          </a:p>
        </p:txBody>
      </p:sp>
      <p:cxnSp>
        <p:nvCxnSpPr>
          <p:cNvPr id="8" name="Straight Arrow Connector 7">
            <a:extLst>
              <a:ext uri="{FF2B5EF4-FFF2-40B4-BE49-F238E27FC236}">
                <a16:creationId xmlns:a16="http://schemas.microsoft.com/office/drawing/2014/main" id="{A2E50220-03DA-C222-D2C9-63B78DF613F0}"/>
              </a:ext>
            </a:extLst>
          </p:cNvPr>
          <p:cNvCxnSpPr>
            <a:stCxn id="2" idx="1"/>
            <a:endCxn id="6" idx="3"/>
          </p:cNvCxnSpPr>
          <p:nvPr/>
        </p:nvCxnSpPr>
        <p:spPr>
          <a:xfrm flipH="1">
            <a:off x="2382416" y="429209"/>
            <a:ext cx="2562808" cy="191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374CF17D-5E72-D439-9F76-8763F2E46BEE}"/>
              </a:ext>
            </a:extLst>
          </p:cNvPr>
          <p:cNvSpPr/>
          <p:nvPr/>
        </p:nvSpPr>
        <p:spPr>
          <a:xfrm>
            <a:off x="87085" y="342900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EmptyResult</a:t>
            </a:r>
            <a:endParaRPr lang="en-US" b="1" dirty="0"/>
          </a:p>
        </p:txBody>
      </p:sp>
      <p:cxnSp>
        <p:nvCxnSpPr>
          <p:cNvPr id="11" name="Straight Arrow Connector 10">
            <a:extLst>
              <a:ext uri="{FF2B5EF4-FFF2-40B4-BE49-F238E27FC236}">
                <a16:creationId xmlns:a16="http://schemas.microsoft.com/office/drawing/2014/main" id="{B347455C-F68A-AF3F-D03E-D429966CCCE8}"/>
              </a:ext>
            </a:extLst>
          </p:cNvPr>
          <p:cNvCxnSpPr>
            <a:stCxn id="2" idx="1"/>
            <a:endCxn id="9" idx="3"/>
          </p:cNvCxnSpPr>
          <p:nvPr/>
        </p:nvCxnSpPr>
        <p:spPr>
          <a:xfrm flipH="1">
            <a:off x="2382416" y="429209"/>
            <a:ext cx="2562808" cy="3326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50C994-5098-6085-49E8-0C7631A9CCFB}"/>
              </a:ext>
            </a:extLst>
          </p:cNvPr>
          <p:cNvSpPr/>
          <p:nvPr/>
        </p:nvSpPr>
        <p:spPr>
          <a:xfrm>
            <a:off x="9402146" y="755780"/>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FileContentResult</a:t>
            </a:r>
            <a:endParaRPr lang="en-US" b="1" dirty="0"/>
          </a:p>
        </p:txBody>
      </p:sp>
      <p:cxnSp>
        <p:nvCxnSpPr>
          <p:cNvPr id="14" name="Straight Arrow Connector 13">
            <a:extLst>
              <a:ext uri="{FF2B5EF4-FFF2-40B4-BE49-F238E27FC236}">
                <a16:creationId xmlns:a16="http://schemas.microsoft.com/office/drawing/2014/main" id="{395EFE03-543E-9395-D390-66B62AE886B1}"/>
              </a:ext>
            </a:extLst>
          </p:cNvPr>
          <p:cNvCxnSpPr>
            <a:stCxn id="2" idx="3"/>
            <a:endCxn id="12" idx="1"/>
          </p:cNvCxnSpPr>
          <p:nvPr/>
        </p:nvCxnSpPr>
        <p:spPr>
          <a:xfrm>
            <a:off x="7240555" y="429209"/>
            <a:ext cx="2161591" cy="653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81E668B-FDC8-F24B-8F01-210CD14E2757}"/>
              </a:ext>
            </a:extLst>
          </p:cNvPr>
          <p:cNvSpPr/>
          <p:nvPr/>
        </p:nvSpPr>
        <p:spPr>
          <a:xfrm>
            <a:off x="9402146" y="2018522"/>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FilePathResult</a:t>
            </a:r>
            <a:endParaRPr lang="en-US" b="1" dirty="0"/>
          </a:p>
        </p:txBody>
      </p:sp>
      <p:cxnSp>
        <p:nvCxnSpPr>
          <p:cNvPr id="17" name="Straight Arrow Connector 16">
            <a:extLst>
              <a:ext uri="{FF2B5EF4-FFF2-40B4-BE49-F238E27FC236}">
                <a16:creationId xmlns:a16="http://schemas.microsoft.com/office/drawing/2014/main" id="{91F605AC-ABDC-35A6-A3DF-7775C8AC9275}"/>
              </a:ext>
            </a:extLst>
          </p:cNvPr>
          <p:cNvCxnSpPr>
            <a:stCxn id="2" idx="3"/>
            <a:endCxn id="15" idx="1"/>
          </p:cNvCxnSpPr>
          <p:nvPr/>
        </p:nvCxnSpPr>
        <p:spPr>
          <a:xfrm>
            <a:off x="7240555" y="429209"/>
            <a:ext cx="2161591" cy="1915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42F2BC2-0B30-DE46-9FB7-5D5D061ED2C9}"/>
              </a:ext>
            </a:extLst>
          </p:cNvPr>
          <p:cNvSpPr/>
          <p:nvPr/>
        </p:nvSpPr>
        <p:spPr>
          <a:xfrm>
            <a:off x="9399035" y="3422779"/>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FileStreamResult</a:t>
            </a:r>
            <a:endParaRPr lang="en-US" b="1" dirty="0"/>
          </a:p>
        </p:txBody>
      </p:sp>
      <p:cxnSp>
        <p:nvCxnSpPr>
          <p:cNvPr id="20" name="Straight Arrow Connector 19">
            <a:extLst>
              <a:ext uri="{FF2B5EF4-FFF2-40B4-BE49-F238E27FC236}">
                <a16:creationId xmlns:a16="http://schemas.microsoft.com/office/drawing/2014/main" id="{D444BB4C-B2F3-538C-18D1-DE0FD017AD29}"/>
              </a:ext>
            </a:extLst>
          </p:cNvPr>
          <p:cNvCxnSpPr>
            <a:stCxn id="2" idx="3"/>
            <a:endCxn id="18" idx="1"/>
          </p:cNvCxnSpPr>
          <p:nvPr/>
        </p:nvCxnSpPr>
        <p:spPr>
          <a:xfrm>
            <a:off x="7240555" y="429209"/>
            <a:ext cx="2158480" cy="3320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43F50B2-C40F-F918-2F5A-EC713AF442F1}"/>
              </a:ext>
            </a:extLst>
          </p:cNvPr>
          <p:cNvSpPr/>
          <p:nvPr/>
        </p:nvSpPr>
        <p:spPr>
          <a:xfrm>
            <a:off x="450978"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JsonResult</a:t>
            </a:r>
            <a:endParaRPr lang="en-US" b="1" dirty="0"/>
          </a:p>
        </p:txBody>
      </p:sp>
      <p:cxnSp>
        <p:nvCxnSpPr>
          <p:cNvPr id="23" name="Straight Arrow Connector 22">
            <a:extLst>
              <a:ext uri="{FF2B5EF4-FFF2-40B4-BE49-F238E27FC236}">
                <a16:creationId xmlns:a16="http://schemas.microsoft.com/office/drawing/2014/main" id="{D6ADEC00-376E-E62D-6E92-C64E7C4F4B3E}"/>
              </a:ext>
            </a:extLst>
          </p:cNvPr>
          <p:cNvCxnSpPr>
            <a:stCxn id="2" idx="2"/>
            <a:endCxn id="21" idx="0"/>
          </p:cNvCxnSpPr>
          <p:nvPr/>
        </p:nvCxnSpPr>
        <p:spPr>
          <a:xfrm flipH="1">
            <a:off x="1598644" y="755780"/>
            <a:ext cx="4494246"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213767A-6A64-8D91-C5D0-106679675D7C}"/>
              </a:ext>
            </a:extLst>
          </p:cNvPr>
          <p:cNvSpPr/>
          <p:nvPr/>
        </p:nvSpPr>
        <p:spPr>
          <a:xfrm>
            <a:off x="9047582" y="5847183"/>
            <a:ext cx="2295331" cy="6531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RedirectToAction</a:t>
            </a:r>
            <a:endParaRPr lang="en-US" b="1" dirty="0"/>
          </a:p>
        </p:txBody>
      </p:sp>
      <p:cxnSp>
        <p:nvCxnSpPr>
          <p:cNvPr id="27" name="Straight Arrow Connector 26">
            <a:extLst>
              <a:ext uri="{FF2B5EF4-FFF2-40B4-BE49-F238E27FC236}">
                <a16:creationId xmlns:a16="http://schemas.microsoft.com/office/drawing/2014/main" id="{2BD181D7-7DE1-A005-F6E8-B292725C04CF}"/>
              </a:ext>
            </a:extLst>
          </p:cNvPr>
          <p:cNvCxnSpPr>
            <a:stCxn id="2" idx="2"/>
            <a:endCxn id="25" idx="0"/>
          </p:cNvCxnSpPr>
          <p:nvPr/>
        </p:nvCxnSpPr>
        <p:spPr>
          <a:xfrm>
            <a:off x="6092890" y="755780"/>
            <a:ext cx="4102358" cy="509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154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41DF05-295E-E452-086D-80815EA6847C}"/>
              </a:ext>
            </a:extLst>
          </p:cNvPr>
          <p:cNvSpPr txBox="1"/>
          <p:nvPr/>
        </p:nvSpPr>
        <p:spPr>
          <a:xfrm>
            <a:off x="242596" y="158620"/>
            <a:ext cx="11653935" cy="369332"/>
          </a:xfrm>
          <a:prstGeom prst="rect">
            <a:avLst/>
          </a:prstGeom>
          <a:noFill/>
        </p:spPr>
        <p:txBody>
          <a:bodyPr wrap="square" rtlCol="0">
            <a:spAutoFit/>
          </a:bodyPr>
          <a:lstStyle/>
          <a:p>
            <a:pPr algn="ctr"/>
            <a:r>
              <a:rPr lang="en-IN" b="1" dirty="0"/>
              <a:t>Share Data Across Controllers</a:t>
            </a:r>
            <a:endParaRPr lang="en-US" b="1" dirty="0"/>
          </a:p>
        </p:txBody>
      </p:sp>
      <p:sp>
        <p:nvSpPr>
          <p:cNvPr id="3" name="Rectangle 2">
            <a:extLst>
              <a:ext uri="{FF2B5EF4-FFF2-40B4-BE49-F238E27FC236}">
                <a16:creationId xmlns:a16="http://schemas.microsoft.com/office/drawing/2014/main" id="{8064175C-C6EE-8B4C-0030-421ABC3D42C7}"/>
              </a:ext>
            </a:extLst>
          </p:cNvPr>
          <p:cNvSpPr/>
          <p:nvPr/>
        </p:nvSpPr>
        <p:spPr>
          <a:xfrm>
            <a:off x="7585788" y="923731"/>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1</a:t>
            </a:r>
            <a:endParaRPr lang="en-US" b="1" dirty="0"/>
          </a:p>
        </p:txBody>
      </p:sp>
      <p:sp>
        <p:nvSpPr>
          <p:cNvPr id="4" name="Arrow: Right 3">
            <a:extLst>
              <a:ext uri="{FF2B5EF4-FFF2-40B4-BE49-F238E27FC236}">
                <a16:creationId xmlns:a16="http://schemas.microsoft.com/office/drawing/2014/main" id="{59AC2464-A09A-A207-4341-C585EE3EE226}"/>
              </a:ext>
            </a:extLst>
          </p:cNvPr>
          <p:cNvSpPr/>
          <p:nvPr/>
        </p:nvSpPr>
        <p:spPr>
          <a:xfrm>
            <a:off x="531845" y="1138335"/>
            <a:ext cx="7053943" cy="821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to Controller 1</a:t>
            </a:r>
            <a:endParaRPr lang="en-US" b="1" dirty="0"/>
          </a:p>
        </p:txBody>
      </p:sp>
      <p:sp>
        <p:nvSpPr>
          <p:cNvPr id="5" name="Rectangle 4">
            <a:extLst>
              <a:ext uri="{FF2B5EF4-FFF2-40B4-BE49-F238E27FC236}">
                <a16:creationId xmlns:a16="http://schemas.microsoft.com/office/drawing/2014/main" id="{C0992F0A-E602-AAAF-EE19-30DEDB50CAD5}"/>
              </a:ext>
            </a:extLst>
          </p:cNvPr>
          <p:cNvSpPr/>
          <p:nvPr/>
        </p:nvSpPr>
        <p:spPr>
          <a:xfrm>
            <a:off x="7585788" y="3977179"/>
            <a:ext cx="2500604" cy="2505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Controller 2</a:t>
            </a:r>
            <a:endParaRPr lang="en-US" b="1" dirty="0"/>
          </a:p>
        </p:txBody>
      </p:sp>
      <p:sp>
        <p:nvSpPr>
          <p:cNvPr id="6" name="Arrow: Left 5">
            <a:extLst>
              <a:ext uri="{FF2B5EF4-FFF2-40B4-BE49-F238E27FC236}">
                <a16:creationId xmlns:a16="http://schemas.microsoft.com/office/drawing/2014/main" id="{0F4C8495-061A-6320-E1A6-6072DC54D56B}"/>
              </a:ext>
            </a:extLst>
          </p:cNvPr>
          <p:cNvSpPr/>
          <p:nvPr/>
        </p:nvSpPr>
        <p:spPr>
          <a:xfrm>
            <a:off x="531845" y="5197151"/>
            <a:ext cx="7053943" cy="82109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 from Controller 2</a:t>
            </a:r>
            <a:endParaRPr lang="en-US" b="1" dirty="0"/>
          </a:p>
        </p:txBody>
      </p:sp>
      <p:sp>
        <p:nvSpPr>
          <p:cNvPr id="8" name="TextBox 7">
            <a:extLst>
              <a:ext uri="{FF2B5EF4-FFF2-40B4-BE49-F238E27FC236}">
                <a16:creationId xmlns:a16="http://schemas.microsoft.com/office/drawing/2014/main" id="{1D902824-CA53-0F67-9977-8380A7CD3B35}"/>
              </a:ext>
            </a:extLst>
          </p:cNvPr>
          <p:cNvSpPr txBox="1"/>
          <p:nvPr/>
        </p:nvSpPr>
        <p:spPr>
          <a:xfrm>
            <a:off x="3918858" y="2505670"/>
            <a:ext cx="1903445" cy="923330"/>
          </a:xfrm>
          <a:prstGeom prst="rect">
            <a:avLst/>
          </a:prstGeom>
          <a:noFill/>
        </p:spPr>
        <p:txBody>
          <a:bodyPr wrap="square" rtlCol="0">
            <a:spAutoFit/>
          </a:bodyPr>
          <a:lstStyle/>
          <a:p>
            <a:r>
              <a:rPr lang="en-IN" dirty="0"/>
              <a:t>Pass Data from Controller 1 to Controller 2</a:t>
            </a:r>
            <a:endParaRPr lang="en-US" dirty="0"/>
          </a:p>
        </p:txBody>
      </p:sp>
      <p:sp>
        <p:nvSpPr>
          <p:cNvPr id="9" name="Cylinder 8">
            <a:extLst>
              <a:ext uri="{FF2B5EF4-FFF2-40B4-BE49-F238E27FC236}">
                <a16:creationId xmlns:a16="http://schemas.microsoft.com/office/drawing/2014/main" id="{17D92276-1714-EC15-5247-BFE8C9A652DA}"/>
              </a:ext>
            </a:extLst>
          </p:cNvPr>
          <p:cNvSpPr/>
          <p:nvPr/>
        </p:nvSpPr>
        <p:spPr>
          <a:xfrm>
            <a:off x="10459616" y="3179401"/>
            <a:ext cx="1558213" cy="95406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TempData</a:t>
            </a:r>
          </a:p>
          <a:p>
            <a:pPr algn="ctr"/>
            <a:r>
              <a:rPr lang="en-IN" b="1" dirty="0"/>
              <a:t>Store</a:t>
            </a:r>
            <a:endParaRPr lang="en-US" b="1" dirty="0"/>
          </a:p>
        </p:txBody>
      </p:sp>
      <p:cxnSp>
        <p:nvCxnSpPr>
          <p:cNvPr id="11" name="Connector: Elbow 10">
            <a:extLst>
              <a:ext uri="{FF2B5EF4-FFF2-40B4-BE49-F238E27FC236}">
                <a16:creationId xmlns:a16="http://schemas.microsoft.com/office/drawing/2014/main" id="{4C90EBE8-51BB-9FA0-023F-8D05329C6BFF}"/>
              </a:ext>
            </a:extLst>
          </p:cNvPr>
          <p:cNvCxnSpPr>
            <a:stCxn id="3" idx="3"/>
            <a:endCxn id="9" idx="1"/>
          </p:cNvCxnSpPr>
          <p:nvPr/>
        </p:nvCxnSpPr>
        <p:spPr>
          <a:xfrm>
            <a:off x="10086392" y="2176366"/>
            <a:ext cx="1152331" cy="1003035"/>
          </a:xfrm>
          <a:prstGeom prst="bentConnector2">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226B61E-F16B-BCD6-F84C-81AF4D1D9E3B}"/>
              </a:ext>
            </a:extLst>
          </p:cNvPr>
          <p:cNvCxnSpPr>
            <a:stCxn id="9" idx="3"/>
            <a:endCxn id="5" idx="3"/>
          </p:cNvCxnSpPr>
          <p:nvPr/>
        </p:nvCxnSpPr>
        <p:spPr>
          <a:xfrm rot="5400000">
            <a:off x="10114382" y="4105472"/>
            <a:ext cx="1096353" cy="1152331"/>
          </a:xfrm>
          <a:prstGeom prst="bentConnector2">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537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0C4B96-1A8A-505B-68A1-648FCE23608E}"/>
              </a:ext>
            </a:extLst>
          </p:cNvPr>
          <p:cNvSpPr/>
          <p:nvPr/>
        </p:nvSpPr>
        <p:spPr>
          <a:xfrm>
            <a:off x="5956041" y="1203649"/>
            <a:ext cx="3542522" cy="41427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 hosted on Web Server</a:t>
            </a:r>
            <a:endParaRPr lang="en-US" b="1" dirty="0"/>
          </a:p>
        </p:txBody>
      </p:sp>
      <p:sp>
        <p:nvSpPr>
          <p:cNvPr id="3" name="Cylinder 2">
            <a:extLst>
              <a:ext uri="{FF2B5EF4-FFF2-40B4-BE49-F238E27FC236}">
                <a16:creationId xmlns:a16="http://schemas.microsoft.com/office/drawing/2014/main" id="{CCE79B52-5C0D-DEB7-97D0-2D26CAF30A0B}"/>
              </a:ext>
            </a:extLst>
          </p:cNvPr>
          <p:cNvSpPr/>
          <p:nvPr/>
        </p:nvSpPr>
        <p:spPr>
          <a:xfrm>
            <a:off x="9937102" y="2593910"/>
            <a:ext cx="1875453" cy="12876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DB</a:t>
            </a:r>
            <a:endParaRPr lang="en-US" b="1" dirty="0"/>
          </a:p>
        </p:txBody>
      </p:sp>
      <p:sp>
        <p:nvSpPr>
          <p:cNvPr id="4" name="Arrow: Right 3">
            <a:extLst>
              <a:ext uri="{FF2B5EF4-FFF2-40B4-BE49-F238E27FC236}">
                <a16:creationId xmlns:a16="http://schemas.microsoft.com/office/drawing/2014/main" id="{476E3777-13FC-69FC-17F2-0927C5A997C8}"/>
              </a:ext>
            </a:extLst>
          </p:cNvPr>
          <p:cNvSpPr/>
          <p:nvPr/>
        </p:nvSpPr>
        <p:spPr>
          <a:xfrm>
            <a:off x="186612" y="1548882"/>
            <a:ext cx="5769429" cy="12036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Credentials</a:t>
            </a:r>
            <a:endParaRPr lang="en-US" b="1" dirty="0"/>
          </a:p>
        </p:txBody>
      </p:sp>
      <p:sp>
        <p:nvSpPr>
          <p:cNvPr id="5" name="Arrow: Right 4">
            <a:extLst>
              <a:ext uri="{FF2B5EF4-FFF2-40B4-BE49-F238E27FC236}">
                <a16:creationId xmlns:a16="http://schemas.microsoft.com/office/drawing/2014/main" id="{EDC9A345-DFC4-11C2-1B19-B514202EEE2D}"/>
              </a:ext>
            </a:extLst>
          </p:cNvPr>
          <p:cNvSpPr/>
          <p:nvPr/>
        </p:nvSpPr>
        <p:spPr>
          <a:xfrm>
            <a:off x="9405257" y="2892490"/>
            <a:ext cx="634482" cy="373224"/>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FA05EB-A771-F74B-E5CF-0040CFA59F24}"/>
              </a:ext>
            </a:extLst>
          </p:cNvPr>
          <p:cNvSpPr txBox="1"/>
          <p:nvPr/>
        </p:nvSpPr>
        <p:spPr>
          <a:xfrm>
            <a:off x="9937102" y="513183"/>
            <a:ext cx="2155371" cy="646331"/>
          </a:xfrm>
          <a:prstGeom prst="rect">
            <a:avLst/>
          </a:prstGeom>
          <a:noFill/>
        </p:spPr>
        <p:txBody>
          <a:bodyPr wrap="square" rtlCol="0">
            <a:spAutoFit/>
          </a:bodyPr>
          <a:lstStyle/>
          <a:p>
            <a:r>
              <a:rPr lang="en-IN" dirty="0"/>
              <a:t>Credentials are verified</a:t>
            </a:r>
            <a:endParaRPr lang="en-US" dirty="0"/>
          </a:p>
        </p:txBody>
      </p:sp>
      <p:cxnSp>
        <p:nvCxnSpPr>
          <p:cNvPr id="8" name="Connector: Elbow 7">
            <a:extLst>
              <a:ext uri="{FF2B5EF4-FFF2-40B4-BE49-F238E27FC236}">
                <a16:creationId xmlns:a16="http://schemas.microsoft.com/office/drawing/2014/main" id="{9C5261EE-272A-6507-109C-B7B8F5D6CD32}"/>
              </a:ext>
            </a:extLst>
          </p:cNvPr>
          <p:cNvCxnSpPr>
            <a:stCxn id="5" idx="0"/>
            <a:endCxn id="6" idx="1"/>
          </p:cNvCxnSpPr>
          <p:nvPr/>
        </p:nvCxnSpPr>
        <p:spPr>
          <a:xfrm rot="5400000" flipH="1" flipV="1">
            <a:off x="8867044" y="1822433"/>
            <a:ext cx="2056141" cy="8397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Arrow: Left 8">
            <a:extLst>
              <a:ext uri="{FF2B5EF4-FFF2-40B4-BE49-F238E27FC236}">
                <a16:creationId xmlns:a16="http://schemas.microsoft.com/office/drawing/2014/main" id="{580DA23B-22CD-8172-ABC2-97A746FB027E}"/>
              </a:ext>
            </a:extLst>
          </p:cNvPr>
          <p:cNvSpPr/>
          <p:nvPr/>
        </p:nvSpPr>
        <p:spPr>
          <a:xfrm>
            <a:off x="9405257" y="3331029"/>
            <a:ext cx="531845" cy="373224"/>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080A264-5C16-5B21-44D0-8FE03A11E56D}"/>
              </a:ext>
            </a:extLst>
          </p:cNvPr>
          <p:cNvSpPr txBox="1"/>
          <p:nvPr/>
        </p:nvSpPr>
        <p:spPr>
          <a:xfrm>
            <a:off x="9722498" y="4394718"/>
            <a:ext cx="2211355" cy="2031325"/>
          </a:xfrm>
          <a:prstGeom prst="rect">
            <a:avLst/>
          </a:prstGeom>
          <a:noFill/>
        </p:spPr>
        <p:txBody>
          <a:bodyPr wrap="square" rtlCol="0">
            <a:spAutoFit/>
          </a:bodyPr>
          <a:lstStyle/>
          <a:p>
            <a:r>
              <a:rPr lang="en-IN" dirty="0"/>
              <a:t>Either Approve the user for Log-In (Authenticate_ or if credentials are failed then Make the </a:t>
            </a:r>
            <a:r>
              <a:rPr lang="en-IN" dirty="0" err="1"/>
              <a:t>UnAuthorize</a:t>
            </a:r>
            <a:r>
              <a:rPr lang="en-IN" dirty="0"/>
              <a:t> Response</a:t>
            </a:r>
            <a:endParaRPr lang="en-US" dirty="0"/>
          </a:p>
        </p:txBody>
      </p:sp>
      <p:cxnSp>
        <p:nvCxnSpPr>
          <p:cNvPr id="12" name="Connector: Elbow 11">
            <a:extLst>
              <a:ext uri="{FF2B5EF4-FFF2-40B4-BE49-F238E27FC236}">
                <a16:creationId xmlns:a16="http://schemas.microsoft.com/office/drawing/2014/main" id="{99C674C1-99BE-A147-4E72-AF9B20628641}"/>
              </a:ext>
            </a:extLst>
          </p:cNvPr>
          <p:cNvCxnSpPr>
            <a:stCxn id="9" idx="2"/>
            <a:endCxn id="10" idx="0"/>
          </p:cNvCxnSpPr>
          <p:nvPr/>
        </p:nvCxnSpPr>
        <p:spPr>
          <a:xfrm rot="16200000" flipH="1">
            <a:off x="9864790" y="3431331"/>
            <a:ext cx="690465" cy="12363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Arrow: Left 12">
            <a:extLst>
              <a:ext uri="{FF2B5EF4-FFF2-40B4-BE49-F238E27FC236}">
                <a16:creationId xmlns:a16="http://schemas.microsoft.com/office/drawing/2014/main" id="{6FD49142-AA2D-8D48-CE0A-C252A1CB4613}"/>
              </a:ext>
            </a:extLst>
          </p:cNvPr>
          <p:cNvSpPr/>
          <p:nvPr/>
        </p:nvSpPr>
        <p:spPr>
          <a:xfrm>
            <a:off x="186612" y="3331028"/>
            <a:ext cx="5769429" cy="120364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FADB75B4-D2AB-463D-C695-CFB54DE895E3}"/>
              </a:ext>
            </a:extLst>
          </p:cNvPr>
          <p:cNvSpPr txBox="1"/>
          <p:nvPr/>
        </p:nvSpPr>
        <p:spPr>
          <a:xfrm>
            <a:off x="186612" y="5477069"/>
            <a:ext cx="5271796" cy="646331"/>
          </a:xfrm>
          <a:prstGeom prst="rect">
            <a:avLst/>
          </a:prstGeom>
          <a:noFill/>
        </p:spPr>
        <p:txBody>
          <a:bodyPr wrap="square" rtlCol="0">
            <a:spAutoFit/>
          </a:bodyPr>
          <a:lstStyle/>
          <a:p>
            <a:r>
              <a:rPr lang="en-IN" dirty="0"/>
              <a:t>The Web App is Protected by User-Based Authentication</a:t>
            </a:r>
            <a:endParaRPr lang="en-US" dirty="0"/>
          </a:p>
        </p:txBody>
      </p:sp>
      <p:sp>
        <p:nvSpPr>
          <p:cNvPr id="15" name="TextBox 14">
            <a:extLst>
              <a:ext uri="{FF2B5EF4-FFF2-40B4-BE49-F238E27FC236}">
                <a16:creationId xmlns:a16="http://schemas.microsoft.com/office/drawing/2014/main" id="{2FE7A4B2-E89A-9A56-C015-6502CD722744}"/>
              </a:ext>
            </a:extLst>
          </p:cNvPr>
          <p:cNvSpPr txBox="1"/>
          <p:nvPr/>
        </p:nvSpPr>
        <p:spPr>
          <a:xfrm>
            <a:off x="258147" y="734600"/>
            <a:ext cx="4677747" cy="923330"/>
          </a:xfrm>
          <a:prstGeom prst="rect">
            <a:avLst/>
          </a:prstGeom>
          <a:noFill/>
        </p:spPr>
        <p:txBody>
          <a:bodyPr wrap="square" rtlCol="0">
            <a:spAutoFit/>
          </a:bodyPr>
          <a:lstStyle/>
          <a:p>
            <a:r>
              <a:rPr lang="en-IN" dirty="0"/>
              <a:t>Use Http Header with its AUTHORIZATION KEY</a:t>
            </a:r>
          </a:p>
          <a:p>
            <a:endParaRPr lang="en-IN" dirty="0"/>
          </a:p>
          <a:p>
            <a:r>
              <a:rPr lang="en-IN" dirty="0"/>
              <a:t>AUTHORIZATION: ‘[SCHEMA] CREDENTIALS’</a:t>
            </a:r>
            <a:endParaRPr lang="en-US" dirty="0"/>
          </a:p>
        </p:txBody>
      </p:sp>
      <p:sp>
        <p:nvSpPr>
          <p:cNvPr id="16" name="Rectangle: Rounded Corners 15">
            <a:extLst>
              <a:ext uri="{FF2B5EF4-FFF2-40B4-BE49-F238E27FC236}">
                <a16:creationId xmlns:a16="http://schemas.microsoft.com/office/drawing/2014/main" id="{2A41173C-FCE9-B42F-991A-D55D27F33C56}"/>
              </a:ext>
            </a:extLst>
          </p:cNvPr>
          <p:cNvSpPr/>
          <p:nvPr/>
        </p:nvSpPr>
        <p:spPr>
          <a:xfrm>
            <a:off x="6179976" y="3704250"/>
            <a:ext cx="3225281" cy="1203649"/>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a set of classes used for User and Role Management</a:t>
            </a:r>
          </a:p>
          <a:p>
            <a:pPr algn="ctr"/>
            <a:r>
              <a:rPr lang="en-IN" b="1" dirty="0"/>
              <a:t>For the Application </a:t>
            </a:r>
            <a:endParaRPr lang="en-US" b="1" dirty="0"/>
          </a:p>
        </p:txBody>
      </p:sp>
    </p:spTree>
    <p:extLst>
      <p:ext uri="{BB962C8B-B14F-4D97-AF65-F5344CB8AC3E}">
        <p14:creationId xmlns:p14="http://schemas.microsoft.com/office/powerpoint/2010/main" val="145293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58349-26C6-CEA5-BED0-9B573F247119}"/>
              </a:ext>
            </a:extLst>
          </p:cNvPr>
          <p:cNvSpPr txBox="1"/>
          <p:nvPr/>
        </p:nvSpPr>
        <p:spPr>
          <a:xfrm>
            <a:off x="261257" y="149290"/>
            <a:ext cx="3788229" cy="369332"/>
          </a:xfrm>
          <a:prstGeom prst="rect">
            <a:avLst/>
          </a:prstGeom>
          <a:noFill/>
        </p:spPr>
        <p:txBody>
          <a:bodyPr wrap="square" rtlCol="0">
            <a:spAutoFit/>
          </a:bodyPr>
          <a:lstStyle/>
          <a:p>
            <a:r>
              <a:rPr lang="en-IN" dirty="0"/>
              <a:t>Boxing</a:t>
            </a:r>
            <a:endParaRPr lang="en-US" dirty="0"/>
          </a:p>
        </p:txBody>
      </p:sp>
      <p:sp>
        <p:nvSpPr>
          <p:cNvPr id="3" name="TextBox 2">
            <a:extLst>
              <a:ext uri="{FF2B5EF4-FFF2-40B4-BE49-F238E27FC236}">
                <a16:creationId xmlns:a16="http://schemas.microsoft.com/office/drawing/2014/main" id="{4EA91559-17C3-DD95-B370-3C45069BA36A}"/>
              </a:ext>
            </a:extLst>
          </p:cNvPr>
          <p:cNvSpPr txBox="1"/>
          <p:nvPr/>
        </p:nvSpPr>
        <p:spPr>
          <a:xfrm>
            <a:off x="111967" y="681135"/>
            <a:ext cx="4049486" cy="1200329"/>
          </a:xfrm>
          <a:prstGeom prst="rect">
            <a:avLst/>
          </a:prstGeom>
          <a:noFill/>
        </p:spPr>
        <p:txBody>
          <a:bodyPr wrap="square" rtlCol="0">
            <a:spAutoFit/>
          </a:bodyPr>
          <a:lstStyle/>
          <a:p>
            <a:r>
              <a:rPr lang="en-IN" dirty="0"/>
              <a:t>int i = 10;</a:t>
            </a:r>
          </a:p>
          <a:p>
            <a:endParaRPr lang="en-IN" dirty="0"/>
          </a:p>
          <a:p>
            <a:r>
              <a:rPr lang="en-IN" dirty="0"/>
              <a:t>Object o = i; // Storing value type into reference type </a:t>
            </a:r>
            <a:endParaRPr lang="en-US" dirty="0"/>
          </a:p>
        </p:txBody>
      </p:sp>
      <p:sp>
        <p:nvSpPr>
          <p:cNvPr id="4" name="Rectangle 3">
            <a:extLst>
              <a:ext uri="{FF2B5EF4-FFF2-40B4-BE49-F238E27FC236}">
                <a16:creationId xmlns:a16="http://schemas.microsoft.com/office/drawing/2014/main" id="{A20AFA77-0579-329F-CDFF-52495A19EE91}"/>
              </a:ext>
            </a:extLst>
          </p:cNvPr>
          <p:cNvSpPr/>
          <p:nvPr/>
        </p:nvSpPr>
        <p:spPr>
          <a:xfrm>
            <a:off x="0" y="2221089"/>
            <a:ext cx="5449078" cy="198701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4C82FA48-2BB7-4AC3-A043-47103D20E5EC}"/>
              </a:ext>
            </a:extLst>
          </p:cNvPr>
          <p:cNvSpPr txBox="1"/>
          <p:nvPr/>
        </p:nvSpPr>
        <p:spPr>
          <a:xfrm>
            <a:off x="283029" y="2358700"/>
            <a:ext cx="839755" cy="369332"/>
          </a:xfrm>
          <a:prstGeom prst="rect">
            <a:avLst/>
          </a:prstGeom>
          <a:noFill/>
        </p:spPr>
        <p:txBody>
          <a:bodyPr wrap="square" rtlCol="0">
            <a:spAutoFit/>
          </a:bodyPr>
          <a:lstStyle/>
          <a:p>
            <a:pPr algn="ctr"/>
            <a:r>
              <a:rPr lang="en-IN" b="1" dirty="0"/>
              <a:t>Stack</a:t>
            </a:r>
            <a:endParaRPr lang="en-US" b="1" dirty="0"/>
          </a:p>
        </p:txBody>
      </p:sp>
      <p:sp>
        <p:nvSpPr>
          <p:cNvPr id="6" name="Rectangle 5">
            <a:extLst>
              <a:ext uri="{FF2B5EF4-FFF2-40B4-BE49-F238E27FC236}">
                <a16:creationId xmlns:a16="http://schemas.microsoft.com/office/drawing/2014/main" id="{F588C0D3-7B7E-643E-5F57-E095C1247EF1}"/>
              </a:ext>
            </a:extLst>
          </p:cNvPr>
          <p:cNvSpPr/>
          <p:nvPr/>
        </p:nvSpPr>
        <p:spPr>
          <a:xfrm>
            <a:off x="283029" y="2728032"/>
            <a:ext cx="933061" cy="43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a:t>
            </a:r>
            <a:endParaRPr lang="en-US" b="1" dirty="0"/>
          </a:p>
        </p:txBody>
      </p:sp>
      <p:sp>
        <p:nvSpPr>
          <p:cNvPr id="7" name="TextBox 6">
            <a:extLst>
              <a:ext uri="{FF2B5EF4-FFF2-40B4-BE49-F238E27FC236}">
                <a16:creationId xmlns:a16="http://schemas.microsoft.com/office/drawing/2014/main" id="{BED3EEDA-80AF-A5B2-0669-498B3727332A}"/>
              </a:ext>
            </a:extLst>
          </p:cNvPr>
          <p:cNvSpPr txBox="1"/>
          <p:nvPr/>
        </p:nvSpPr>
        <p:spPr>
          <a:xfrm>
            <a:off x="3069771" y="2358700"/>
            <a:ext cx="839755" cy="369332"/>
          </a:xfrm>
          <a:prstGeom prst="rect">
            <a:avLst/>
          </a:prstGeom>
          <a:noFill/>
        </p:spPr>
        <p:txBody>
          <a:bodyPr wrap="square" rtlCol="0">
            <a:spAutoFit/>
          </a:bodyPr>
          <a:lstStyle/>
          <a:p>
            <a:pPr algn="ctr"/>
            <a:r>
              <a:rPr lang="en-IN" b="1" dirty="0"/>
              <a:t>Heap</a:t>
            </a:r>
            <a:endParaRPr lang="en-US" b="1" dirty="0"/>
          </a:p>
        </p:txBody>
      </p:sp>
      <p:sp>
        <p:nvSpPr>
          <p:cNvPr id="8" name="Rectangle 7">
            <a:extLst>
              <a:ext uri="{FF2B5EF4-FFF2-40B4-BE49-F238E27FC236}">
                <a16:creationId xmlns:a16="http://schemas.microsoft.com/office/drawing/2014/main" id="{D29A0111-F64B-AF71-EE12-E0D65F5F20CB}"/>
              </a:ext>
            </a:extLst>
          </p:cNvPr>
          <p:cNvSpPr/>
          <p:nvPr/>
        </p:nvSpPr>
        <p:spPr>
          <a:xfrm>
            <a:off x="3069770" y="2728031"/>
            <a:ext cx="1931437"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 name="Rectangle 8">
            <a:extLst>
              <a:ext uri="{FF2B5EF4-FFF2-40B4-BE49-F238E27FC236}">
                <a16:creationId xmlns:a16="http://schemas.microsoft.com/office/drawing/2014/main" id="{302CC144-77A9-E06F-C03E-498C8982D306}"/>
              </a:ext>
            </a:extLst>
          </p:cNvPr>
          <p:cNvSpPr/>
          <p:nvPr/>
        </p:nvSpPr>
        <p:spPr>
          <a:xfrm>
            <a:off x="3069771" y="2873830"/>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System.Inte32</a:t>
            </a:r>
            <a:endParaRPr lang="en-US" dirty="0"/>
          </a:p>
        </p:txBody>
      </p:sp>
      <p:sp>
        <p:nvSpPr>
          <p:cNvPr id="10" name="Rectangle 9">
            <a:extLst>
              <a:ext uri="{FF2B5EF4-FFF2-40B4-BE49-F238E27FC236}">
                <a16:creationId xmlns:a16="http://schemas.microsoft.com/office/drawing/2014/main" id="{A252F6D4-0B65-9948-EEB7-F7826B4EB93A}"/>
              </a:ext>
            </a:extLst>
          </p:cNvPr>
          <p:cNvSpPr/>
          <p:nvPr/>
        </p:nvSpPr>
        <p:spPr>
          <a:xfrm>
            <a:off x="3079102" y="3418496"/>
            <a:ext cx="1931436" cy="4017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10</a:t>
            </a:r>
            <a:endParaRPr lang="en-US" b="1" dirty="0"/>
          </a:p>
        </p:txBody>
      </p:sp>
      <p:cxnSp>
        <p:nvCxnSpPr>
          <p:cNvPr id="11" name="Connector: Elbow 10">
            <a:extLst>
              <a:ext uri="{FF2B5EF4-FFF2-40B4-BE49-F238E27FC236}">
                <a16:creationId xmlns:a16="http://schemas.microsoft.com/office/drawing/2014/main" id="{E30784C2-36E5-55D7-D317-1E7DA254B1D6}"/>
              </a:ext>
            </a:extLst>
          </p:cNvPr>
          <p:cNvCxnSpPr>
            <a:stCxn id="6" idx="3"/>
            <a:endCxn id="8" idx="1"/>
          </p:cNvCxnSpPr>
          <p:nvPr/>
        </p:nvCxnSpPr>
        <p:spPr>
          <a:xfrm>
            <a:off x="1216090" y="2944583"/>
            <a:ext cx="1853680" cy="3836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975BA0A-D4DD-04CF-59EE-AF58E824AFFD}"/>
              </a:ext>
            </a:extLst>
          </p:cNvPr>
          <p:cNvSpPr txBox="1"/>
          <p:nvPr/>
        </p:nvSpPr>
        <p:spPr>
          <a:xfrm>
            <a:off x="177279" y="4648360"/>
            <a:ext cx="3788229" cy="2031325"/>
          </a:xfrm>
          <a:prstGeom prst="rect">
            <a:avLst/>
          </a:prstGeom>
          <a:noFill/>
        </p:spPr>
        <p:txBody>
          <a:bodyPr wrap="square" rtlCol="0">
            <a:spAutoFit/>
          </a:bodyPr>
          <a:lstStyle/>
          <a:p>
            <a:r>
              <a:rPr lang="en-IN" dirty="0"/>
              <a:t>Un-Boxing</a:t>
            </a:r>
          </a:p>
          <a:p>
            <a:endParaRPr lang="en-IN" dirty="0"/>
          </a:p>
          <a:p>
            <a:endParaRPr lang="en-IN" dirty="0"/>
          </a:p>
          <a:p>
            <a:r>
              <a:rPr lang="en-IN" dirty="0"/>
              <a:t>int j = (int)i;</a:t>
            </a:r>
          </a:p>
          <a:p>
            <a:r>
              <a:rPr lang="en-IN" dirty="0"/>
              <a:t>Search for Type Casted data type, and then Read data from the Heap and assign to Left-Hand-Side identifier</a:t>
            </a:r>
            <a:endParaRPr lang="en-US" dirty="0"/>
          </a:p>
        </p:txBody>
      </p:sp>
      <p:cxnSp>
        <p:nvCxnSpPr>
          <p:cNvPr id="14" name="Connector: Elbow 13">
            <a:extLst>
              <a:ext uri="{FF2B5EF4-FFF2-40B4-BE49-F238E27FC236}">
                <a16:creationId xmlns:a16="http://schemas.microsoft.com/office/drawing/2014/main" id="{601BD7DD-05C2-0D7B-6C5E-DC4FB2AABF06}"/>
              </a:ext>
            </a:extLst>
          </p:cNvPr>
          <p:cNvCxnSpPr>
            <a:endCxn id="9" idx="3"/>
          </p:cNvCxnSpPr>
          <p:nvPr/>
        </p:nvCxnSpPr>
        <p:spPr>
          <a:xfrm flipV="1">
            <a:off x="1352939" y="3074725"/>
            <a:ext cx="3648268" cy="2579626"/>
          </a:xfrm>
          <a:prstGeom prst="bentConnector3">
            <a:avLst>
              <a:gd name="adj1" fmla="val 106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D1CDD4BD-8495-3B65-205C-232B68B8598C}"/>
              </a:ext>
            </a:extLst>
          </p:cNvPr>
          <p:cNvCxnSpPr>
            <a:stCxn id="10" idx="2"/>
            <a:endCxn id="12" idx="1"/>
          </p:cNvCxnSpPr>
          <p:nvPr/>
        </p:nvCxnSpPr>
        <p:spPr>
          <a:xfrm rot="5400000">
            <a:off x="1189181" y="2808384"/>
            <a:ext cx="1843738" cy="3867541"/>
          </a:xfrm>
          <a:prstGeom prst="bentConnector4">
            <a:avLst>
              <a:gd name="adj1" fmla="val 22456"/>
              <a:gd name="adj2" fmla="val 10591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380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37479BD-43B0-3173-A0C4-D6E3F8405549}"/>
              </a:ext>
            </a:extLst>
          </p:cNvPr>
          <p:cNvSpPr/>
          <p:nvPr/>
        </p:nvSpPr>
        <p:spPr>
          <a:xfrm>
            <a:off x="4879910" y="2192694"/>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Meta-System</a:t>
            </a:r>
            <a:endParaRPr lang="en-US" b="1" dirty="0"/>
          </a:p>
        </p:txBody>
      </p:sp>
      <p:sp>
        <p:nvSpPr>
          <p:cNvPr id="3" name="Oval 2">
            <a:extLst>
              <a:ext uri="{FF2B5EF4-FFF2-40B4-BE49-F238E27FC236}">
                <a16:creationId xmlns:a16="http://schemas.microsoft.com/office/drawing/2014/main" id="{7C132988-30ED-E817-B528-9FB4D809B310}"/>
              </a:ext>
            </a:extLst>
          </p:cNvPr>
          <p:cNvSpPr/>
          <p:nvPr/>
        </p:nvSpPr>
        <p:spPr>
          <a:xfrm>
            <a:off x="469641" y="289249"/>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 Based Auth using</a:t>
            </a:r>
          </a:p>
          <a:p>
            <a:pPr algn="ctr"/>
            <a:r>
              <a:rPr lang="en-IN" b="1" dirty="0"/>
              <a:t>Forms Auth</a:t>
            </a:r>
            <a:endParaRPr lang="en-US" b="1" dirty="0"/>
          </a:p>
        </p:txBody>
      </p:sp>
      <p:cxnSp>
        <p:nvCxnSpPr>
          <p:cNvPr id="5" name="Connector: Elbow 4">
            <a:extLst>
              <a:ext uri="{FF2B5EF4-FFF2-40B4-BE49-F238E27FC236}">
                <a16:creationId xmlns:a16="http://schemas.microsoft.com/office/drawing/2014/main" id="{AC459216-C7D8-7FA7-E368-8A11F589771C}"/>
              </a:ext>
            </a:extLst>
          </p:cNvPr>
          <p:cNvCxnSpPr>
            <a:stCxn id="2" idx="2"/>
            <a:endCxn id="3" idx="4"/>
          </p:cNvCxnSpPr>
          <p:nvPr/>
        </p:nvCxnSpPr>
        <p:spPr>
          <a:xfrm rot="10800000">
            <a:off x="1514670" y="2192695"/>
            <a:ext cx="3365240" cy="951723"/>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EF185A4C-0096-55EC-3A93-EEA2447D207C}"/>
              </a:ext>
            </a:extLst>
          </p:cNvPr>
          <p:cNvSpPr/>
          <p:nvPr/>
        </p:nvSpPr>
        <p:spPr>
          <a:xfrm>
            <a:off x="2674775" y="87086"/>
            <a:ext cx="1505339" cy="1153889"/>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Passport</a:t>
            </a:r>
            <a:endParaRPr lang="en-US" b="1" dirty="0"/>
          </a:p>
        </p:txBody>
      </p:sp>
      <p:sp>
        <p:nvSpPr>
          <p:cNvPr id="7" name="Oval 6">
            <a:extLst>
              <a:ext uri="{FF2B5EF4-FFF2-40B4-BE49-F238E27FC236}">
                <a16:creationId xmlns:a16="http://schemas.microsoft.com/office/drawing/2014/main" id="{FAF974DB-2728-EDDF-083A-4247F6FE2C83}"/>
              </a:ext>
            </a:extLst>
          </p:cNvPr>
          <p:cNvSpPr/>
          <p:nvPr/>
        </p:nvSpPr>
        <p:spPr>
          <a:xfrm>
            <a:off x="2674775" y="1514668"/>
            <a:ext cx="1598645" cy="1153889"/>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Windows</a:t>
            </a:r>
            <a:endParaRPr lang="en-US" b="1" dirty="0"/>
          </a:p>
        </p:txBody>
      </p:sp>
      <p:cxnSp>
        <p:nvCxnSpPr>
          <p:cNvPr id="9" name="Connector: Elbow 8">
            <a:extLst>
              <a:ext uri="{FF2B5EF4-FFF2-40B4-BE49-F238E27FC236}">
                <a16:creationId xmlns:a16="http://schemas.microsoft.com/office/drawing/2014/main" id="{D163D1A3-156D-EA33-5DCD-FF9F5429E755}"/>
              </a:ext>
            </a:extLst>
          </p:cNvPr>
          <p:cNvCxnSpPr>
            <a:stCxn id="2" idx="1"/>
            <a:endCxn id="6" idx="6"/>
          </p:cNvCxnSpPr>
          <p:nvPr/>
        </p:nvCxnSpPr>
        <p:spPr>
          <a:xfrm rot="16200000" flipV="1">
            <a:off x="3779345" y="1064800"/>
            <a:ext cx="1807416" cy="1005878"/>
          </a:xfrm>
          <a:prstGeom prst="bentConnector2">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96C2F6D-23DF-9EED-7FCE-DC37097454FB}"/>
              </a:ext>
            </a:extLst>
          </p:cNvPr>
          <p:cNvCxnSpPr>
            <a:stCxn id="2" idx="1"/>
            <a:endCxn id="7" idx="6"/>
          </p:cNvCxnSpPr>
          <p:nvPr/>
        </p:nvCxnSpPr>
        <p:spPr>
          <a:xfrm rot="16200000" flipV="1">
            <a:off x="4539789" y="1825244"/>
            <a:ext cx="379834" cy="912572"/>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16C926B-5EFE-28E0-C456-D8AD072F7529}"/>
              </a:ext>
            </a:extLst>
          </p:cNvPr>
          <p:cNvSpPr txBox="1"/>
          <p:nvPr/>
        </p:nvSpPr>
        <p:spPr>
          <a:xfrm>
            <a:off x="0" y="3429000"/>
            <a:ext cx="4749282" cy="646331"/>
          </a:xfrm>
          <a:prstGeom prst="rect">
            <a:avLst/>
          </a:prstGeom>
          <a:noFill/>
        </p:spPr>
        <p:txBody>
          <a:bodyPr wrap="square" rtlCol="0">
            <a:spAutoFit/>
          </a:bodyPr>
          <a:lstStyle/>
          <a:p>
            <a:r>
              <a:rPr lang="en-IN" b="1" dirty="0"/>
              <a:t>Resources Based (Folders and its Pages) were applied with security</a:t>
            </a:r>
            <a:endParaRPr lang="en-US" b="1" dirty="0"/>
          </a:p>
        </p:txBody>
      </p:sp>
      <p:sp>
        <p:nvSpPr>
          <p:cNvPr id="13" name="Oval 12">
            <a:extLst>
              <a:ext uri="{FF2B5EF4-FFF2-40B4-BE49-F238E27FC236}">
                <a16:creationId xmlns:a16="http://schemas.microsoft.com/office/drawing/2014/main" id="{E9324CD1-2608-1DD3-7F51-76E17483D8DA}"/>
              </a:ext>
            </a:extLst>
          </p:cNvPr>
          <p:cNvSpPr/>
          <p:nvPr/>
        </p:nvSpPr>
        <p:spPr>
          <a:xfrm>
            <a:off x="9906000" y="289248"/>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User Based Auth using</a:t>
            </a:r>
          </a:p>
          <a:p>
            <a:pPr algn="ctr"/>
            <a:r>
              <a:rPr lang="en-IN" b="1" dirty="0"/>
              <a:t>Forms Auth using Membership</a:t>
            </a:r>
            <a:endParaRPr lang="en-US" b="1" dirty="0"/>
          </a:p>
        </p:txBody>
      </p:sp>
      <p:cxnSp>
        <p:nvCxnSpPr>
          <p:cNvPr id="15" name="Connector: Elbow 14">
            <a:extLst>
              <a:ext uri="{FF2B5EF4-FFF2-40B4-BE49-F238E27FC236}">
                <a16:creationId xmlns:a16="http://schemas.microsoft.com/office/drawing/2014/main" id="{B0D7F099-0225-7B62-BEE3-53DBA8B8A317}"/>
              </a:ext>
            </a:extLst>
          </p:cNvPr>
          <p:cNvCxnSpPr>
            <a:stCxn id="2" idx="0"/>
            <a:endCxn id="13" idx="2"/>
          </p:cNvCxnSpPr>
          <p:nvPr/>
        </p:nvCxnSpPr>
        <p:spPr>
          <a:xfrm rot="5400000" flipH="1" flipV="1">
            <a:off x="7439608" y="-273697"/>
            <a:ext cx="951723" cy="3981061"/>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1339B02-83F1-5E0C-34D9-697BFE4746F2}"/>
              </a:ext>
            </a:extLst>
          </p:cNvPr>
          <p:cNvSpPr txBox="1"/>
          <p:nvPr/>
        </p:nvSpPr>
        <p:spPr>
          <a:xfrm>
            <a:off x="5924937" y="195943"/>
            <a:ext cx="4208107" cy="923330"/>
          </a:xfrm>
          <a:prstGeom prst="rect">
            <a:avLst/>
          </a:prstGeom>
          <a:noFill/>
        </p:spPr>
        <p:txBody>
          <a:bodyPr wrap="square" rtlCol="0">
            <a:spAutoFit/>
          </a:bodyPr>
          <a:lstStyle/>
          <a:p>
            <a:r>
              <a:rPr lang="en-IN" b="1" dirty="0"/>
              <a:t>Membership with Database for users and roles for defining application Access with Resource Based Authentication</a:t>
            </a:r>
            <a:endParaRPr lang="en-US" b="1" dirty="0"/>
          </a:p>
        </p:txBody>
      </p:sp>
      <p:sp>
        <p:nvSpPr>
          <p:cNvPr id="17" name="Oval 16">
            <a:extLst>
              <a:ext uri="{FF2B5EF4-FFF2-40B4-BE49-F238E27FC236}">
                <a16:creationId xmlns:a16="http://schemas.microsoft.com/office/drawing/2014/main" id="{04FD057F-5E85-6890-D47E-AF1A8FBF02C8}"/>
              </a:ext>
            </a:extLst>
          </p:cNvPr>
          <p:cNvSpPr/>
          <p:nvPr/>
        </p:nvSpPr>
        <p:spPr>
          <a:xfrm>
            <a:off x="475861" y="4565779"/>
            <a:ext cx="2090057" cy="1903445"/>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Identity Management in MVC for Users and Roles</a:t>
            </a:r>
            <a:endParaRPr lang="en-US" b="1" dirty="0"/>
          </a:p>
        </p:txBody>
      </p:sp>
      <p:cxnSp>
        <p:nvCxnSpPr>
          <p:cNvPr id="19" name="Connector: Elbow 18">
            <a:extLst>
              <a:ext uri="{FF2B5EF4-FFF2-40B4-BE49-F238E27FC236}">
                <a16:creationId xmlns:a16="http://schemas.microsoft.com/office/drawing/2014/main" id="{B478A81F-F6E0-D3ED-7186-39B29F8BE9EE}"/>
              </a:ext>
            </a:extLst>
          </p:cNvPr>
          <p:cNvCxnSpPr>
            <a:stCxn id="2" idx="4"/>
            <a:endCxn id="17" idx="6"/>
          </p:cNvCxnSpPr>
          <p:nvPr/>
        </p:nvCxnSpPr>
        <p:spPr>
          <a:xfrm rot="5400000">
            <a:off x="3534748" y="3127310"/>
            <a:ext cx="1421363" cy="3359021"/>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60C7701-41AC-63F7-D232-9985128AF1D4}"/>
              </a:ext>
            </a:extLst>
          </p:cNvPr>
          <p:cNvSpPr txBox="1"/>
          <p:nvPr/>
        </p:nvSpPr>
        <p:spPr>
          <a:xfrm>
            <a:off x="6096000" y="4254759"/>
            <a:ext cx="5781869" cy="2031325"/>
          </a:xfrm>
          <a:prstGeom prst="rect">
            <a:avLst/>
          </a:prstGeom>
          <a:noFill/>
        </p:spPr>
        <p:txBody>
          <a:bodyPr wrap="square" rtlCol="0">
            <a:spAutoFit/>
          </a:bodyPr>
          <a:lstStyle/>
          <a:p>
            <a:r>
              <a:rPr lang="en-IN" b="1" dirty="0"/>
              <a:t>Identity Classes: </a:t>
            </a:r>
            <a:r>
              <a:rPr lang="en-IN" b="1" dirty="0" err="1"/>
              <a:t>IdentityUser</a:t>
            </a:r>
            <a:r>
              <a:rPr lang="en-IN" b="1" dirty="0"/>
              <a:t> and IdentityRole, User and Role Information Classes</a:t>
            </a:r>
          </a:p>
          <a:p>
            <a:r>
              <a:rPr lang="en-IN" b="1" dirty="0"/>
              <a:t>UserManager&lt;</a:t>
            </a:r>
            <a:r>
              <a:rPr lang="en-IN" b="1" dirty="0" err="1"/>
              <a:t>IdentityUser</a:t>
            </a:r>
            <a:r>
              <a:rPr lang="en-IN" b="1" dirty="0"/>
              <a:t>&gt; and </a:t>
            </a:r>
            <a:r>
              <a:rPr lang="en-IN" b="1" dirty="0" err="1"/>
              <a:t>RoleManager</a:t>
            </a:r>
            <a:r>
              <a:rPr lang="en-IN" b="1" dirty="0"/>
              <a:t>&lt;IdentityRole&gt; for creating and Managing users and roles</a:t>
            </a:r>
          </a:p>
          <a:p>
            <a:r>
              <a:rPr lang="en-IN" b="1" dirty="0"/>
              <a:t>SignInManager&lt;</a:t>
            </a:r>
            <a:r>
              <a:rPr lang="en-IN" b="1" dirty="0" err="1"/>
              <a:t>IdentityUser</a:t>
            </a:r>
            <a:r>
              <a:rPr lang="en-IN" b="1" dirty="0"/>
              <a:t>&gt;, for managing Application Sign-In Process </a:t>
            </a:r>
            <a:endParaRPr lang="en-US" b="1" dirty="0"/>
          </a:p>
        </p:txBody>
      </p:sp>
      <p:sp>
        <p:nvSpPr>
          <p:cNvPr id="21" name="Oval 20">
            <a:extLst>
              <a:ext uri="{FF2B5EF4-FFF2-40B4-BE49-F238E27FC236}">
                <a16:creationId xmlns:a16="http://schemas.microsoft.com/office/drawing/2014/main" id="{CFFA5871-6972-34FC-2284-5E4E494820DF}"/>
              </a:ext>
            </a:extLst>
          </p:cNvPr>
          <p:cNvSpPr/>
          <p:nvPr/>
        </p:nvSpPr>
        <p:spPr>
          <a:xfrm>
            <a:off x="10335207" y="2519268"/>
            <a:ext cx="1508449" cy="1104121"/>
          </a:xfrm>
          <a:prstGeom prst="ellipse">
            <a:avLst/>
          </a:prstGeom>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Token Based Auth</a:t>
            </a:r>
            <a:endParaRPr lang="en-US" b="1" dirty="0"/>
          </a:p>
        </p:txBody>
      </p:sp>
      <p:cxnSp>
        <p:nvCxnSpPr>
          <p:cNvPr id="23" name="Connector: Elbow 22">
            <a:extLst>
              <a:ext uri="{FF2B5EF4-FFF2-40B4-BE49-F238E27FC236}">
                <a16:creationId xmlns:a16="http://schemas.microsoft.com/office/drawing/2014/main" id="{796B8883-F3AE-7885-EC67-AF2F3B8E6F37}"/>
              </a:ext>
            </a:extLst>
          </p:cNvPr>
          <p:cNvCxnSpPr>
            <a:stCxn id="2" idx="6"/>
            <a:endCxn id="21" idx="2"/>
          </p:cNvCxnSpPr>
          <p:nvPr/>
        </p:nvCxnSpPr>
        <p:spPr>
          <a:xfrm flipV="1">
            <a:off x="6969967" y="3071329"/>
            <a:ext cx="3365240" cy="73088"/>
          </a:xfrm>
          <a:prstGeom prst="bentConnector3">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883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9EE43-B2FD-A56C-7666-C51C58EF3DA5}"/>
              </a:ext>
            </a:extLst>
          </p:cNvPr>
          <p:cNvSpPr/>
          <p:nvPr/>
        </p:nvSpPr>
        <p:spPr>
          <a:xfrm>
            <a:off x="6913984" y="1147666"/>
            <a:ext cx="3498979" cy="3498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Server-Side App</a:t>
            </a:r>
          </a:p>
          <a:p>
            <a:pPr algn="ctr"/>
            <a:r>
              <a:rPr lang="en-IN" b="1" dirty="0"/>
              <a:t>ASP.NET MVC</a:t>
            </a:r>
            <a:endParaRPr lang="en-US" b="1" dirty="0"/>
          </a:p>
        </p:txBody>
      </p:sp>
      <p:sp>
        <p:nvSpPr>
          <p:cNvPr id="3" name="Rectangle 2">
            <a:extLst>
              <a:ext uri="{FF2B5EF4-FFF2-40B4-BE49-F238E27FC236}">
                <a16:creationId xmlns:a16="http://schemas.microsoft.com/office/drawing/2014/main" id="{5BEDAFFD-8F24-2321-1927-DBF93409C9F4}"/>
              </a:ext>
            </a:extLst>
          </p:cNvPr>
          <p:cNvSpPr/>
          <p:nvPr/>
        </p:nvSpPr>
        <p:spPr>
          <a:xfrm>
            <a:off x="550506" y="1390261"/>
            <a:ext cx="1866123" cy="1604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Browser</a:t>
            </a:r>
            <a:endParaRPr lang="en-US" b="1" dirty="0"/>
          </a:p>
        </p:txBody>
      </p:sp>
      <p:sp>
        <p:nvSpPr>
          <p:cNvPr id="4" name="Arrow: Right 3">
            <a:extLst>
              <a:ext uri="{FF2B5EF4-FFF2-40B4-BE49-F238E27FC236}">
                <a16:creationId xmlns:a16="http://schemas.microsoft.com/office/drawing/2014/main" id="{91F6C979-D6C1-8484-482A-A908209B4561}"/>
              </a:ext>
            </a:extLst>
          </p:cNvPr>
          <p:cNvSpPr/>
          <p:nvPr/>
        </p:nvSpPr>
        <p:spPr>
          <a:xfrm>
            <a:off x="2416629" y="1390261"/>
            <a:ext cx="4497355" cy="606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a:t>
            </a:r>
            <a:endParaRPr lang="en-US" dirty="0"/>
          </a:p>
        </p:txBody>
      </p:sp>
      <p:sp>
        <p:nvSpPr>
          <p:cNvPr id="5" name="Arrow: Left 4">
            <a:extLst>
              <a:ext uri="{FF2B5EF4-FFF2-40B4-BE49-F238E27FC236}">
                <a16:creationId xmlns:a16="http://schemas.microsoft.com/office/drawing/2014/main" id="{147D2AD5-AB69-1D68-9FB3-BB6590538DA4}"/>
              </a:ext>
            </a:extLst>
          </p:cNvPr>
          <p:cNvSpPr/>
          <p:nvPr/>
        </p:nvSpPr>
        <p:spPr>
          <a:xfrm>
            <a:off x="2416629" y="2160037"/>
            <a:ext cx="4497355" cy="6064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of View in HTML + JS + CSS</a:t>
            </a:r>
            <a:endParaRPr lang="en-US" dirty="0"/>
          </a:p>
        </p:txBody>
      </p:sp>
      <p:sp>
        <p:nvSpPr>
          <p:cNvPr id="6" name="TextBox 5">
            <a:extLst>
              <a:ext uri="{FF2B5EF4-FFF2-40B4-BE49-F238E27FC236}">
                <a16:creationId xmlns:a16="http://schemas.microsoft.com/office/drawing/2014/main" id="{6F1B3C46-64CF-D521-E2F8-B450307171A0}"/>
              </a:ext>
            </a:extLst>
          </p:cNvPr>
          <p:cNvSpPr txBox="1"/>
          <p:nvPr/>
        </p:nvSpPr>
        <p:spPr>
          <a:xfrm>
            <a:off x="6979298" y="457200"/>
            <a:ext cx="3340359" cy="369332"/>
          </a:xfrm>
          <a:prstGeom prst="rect">
            <a:avLst/>
          </a:prstGeom>
          <a:noFill/>
        </p:spPr>
        <p:txBody>
          <a:bodyPr wrap="square" rtlCol="0">
            <a:spAutoFit/>
          </a:bodyPr>
          <a:lstStyle/>
          <a:p>
            <a:pPr algn="ctr"/>
            <a:r>
              <a:rPr lang="en-IN" dirty="0"/>
              <a:t>www.xyz.com</a:t>
            </a:r>
            <a:endParaRPr lang="en-US" dirty="0"/>
          </a:p>
        </p:txBody>
      </p:sp>
      <p:sp>
        <p:nvSpPr>
          <p:cNvPr id="7" name="TextBox 6">
            <a:extLst>
              <a:ext uri="{FF2B5EF4-FFF2-40B4-BE49-F238E27FC236}">
                <a16:creationId xmlns:a16="http://schemas.microsoft.com/office/drawing/2014/main" id="{178A4041-E949-11E3-A0FF-E59AF8289903}"/>
              </a:ext>
            </a:extLst>
          </p:cNvPr>
          <p:cNvSpPr txBox="1"/>
          <p:nvPr/>
        </p:nvSpPr>
        <p:spPr>
          <a:xfrm>
            <a:off x="279918" y="826532"/>
            <a:ext cx="4497355" cy="369332"/>
          </a:xfrm>
          <a:prstGeom prst="rect">
            <a:avLst/>
          </a:prstGeom>
          <a:noFill/>
        </p:spPr>
        <p:txBody>
          <a:bodyPr wrap="square" rtlCol="0">
            <a:spAutoFit/>
          </a:bodyPr>
          <a:lstStyle/>
          <a:p>
            <a:r>
              <a:rPr lang="en-IN" dirty="0"/>
              <a:t>http://www.xyz.com</a:t>
            </a:r>
            <a:endParaRPr lang="en-US" dirty="0"/>
          </a:p>
        </p:txBody>
      </p:sp>
      <p:sp>
        <p:nvSpPr>
          <p:cNvPr id="8" name="Rectangle: Rounded Corners 7">
            <a:extLst>
              <a:ext uri="{FF2B5EF4-FFF2-40B4-BE49-F238E27FC236}">
                <a16:creationId xmlns:a16="http://schemas.microsoft.com/office/drawing/2014/main" id="{65FBC3D9-7BFD-01D5-7610-5043FF12603B}"/>
              </a:ext>
            </a:extLst>
          </p:cNvPr>
          <p:cNvSpPr/>
          <p:nvPr/>
        </p:nvSpPr>
        <p:spPr>
          <a:xfrm>
            <a:off x="348342" y="3189523"/>
            <a:ext cx="1315617" cy="1457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Mobile</a:t>
            </a:r>
          </a:p>
          <a:p>
            <a:pPr algn="ctr"/>
            <a:r>
              <a:rPr lang="en-IN" dirty="0"/>
              <a:t>Client with Mobile Web Sites</a:t>
            </a:r>
            <a:endParaRPr lang="en-US" dirty="0"/>
          </a:p>
        </p:txBody>
      </p:sp>
      <p:sp>
        <p:nvSpPr>
          <p:cNvPr id="9" name="Arrow: Right 8">
            <a:extLst>
              <a:ext uri="{FF2B5EF4-FFF2-40B4-BE49-F238E27FC236}">
                <a16:creationId xmlns:a16="http://schemas.microsoft.com/office/drawing/2014/main" id="{530C7F52-FB7C-FE5D-FF07-2E61C5FB1A98}"/>
              </a:ext>
            </a:extLst>
          </p:cNvPr>
          <p:cNvSpPr/>
          <p:nvPr/>
        </p:nvSpPr>
        <p:spPr>
          <a:xfrm>
            <a:off x="1663959" y="3189523"/>
            <a:ext cx="5250025" cy="606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Request</a:t>
            </a:r>
            <a:endParaRPr lang="en-US" dirty="0"/>
          </a:p>
        </p:txBody>
      </p:sp>
      <p:sp>
        <p:nvSpPr>
          <p:cNvPr id="10" name="Arrow: Left 9">
            <a:extLst>
              <a:ext uri="{FF2B5EF4-FFF2-40B4-BE49-F238E27FC236}">
                <a16:creationId xmlns:a16="http://schemas.microsoft.com/office/drawing/2014/main" id="{E9BB26F8-E48F-B1C1-7AA5-B74CD64F39FC}"/>
              </a:ext>
            </a:extLst>
          </p:cNvPr>
          <p:cNvSpPr/>
          <p:nvPr/>
        </p:nvSpPr>
        <p:spPr>
          <a:xfrm>
            <a:off x="1663959" y="3959299"/>
            <a:ext cx="5250025" cy="6064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of View in HTML + JS + CSS</a:t>
            </a:r>
            <a:endParaRPr lang="en-US" dirty="0"/>
          </a:p>
        </p:txBody>
      </p:sp>
      <p:sp>
        <p:nvSpPr>
          <p:cNvPr id="11" name="Rectangle: Rounded Corners 10">
            <a:extLst>
              <a:ext uri="{FF2B5EF4-FFF2-40B4-BE49-F238E27FC236}">
                <a16:creationId xmlns:a16="http://schemas.microsoft.com/office/drawing/2014/main" id="{4528530A-9E6F-2FD2-4721-12282B2E4CBC}"/>
              </a:ext>
            </a:extLst>
          </p:cNvPr>
          <p:cNvSpPr/>
          <p:nvPr/>
        </p:nvSpPr>
        <p:spPr>
          <a:xfrm>
            <a:off x="279918" y="5029200"/>
            <a:ext cx="1940768" cy="161110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b="1" dirty="0"/>
              <a:t>Front-End Isolated Apps those are loaded in Browser i.e.</a:t>
            </a:r>
          </a:p>
          <a:p>
            <a:pPr algn="ctr"/>
            <a:r>
              <a:rPr lang="en-IN" b="1" dirty="0"/>
              <a:t>JavaScript Apps</a:t>
            </a:r>
            <a:endParaRPr lang="en-US" b="1" dirty="0"/>
          </a:p>
        </p:txBody>
      </p:sp>
      <p:sp>
        <p:nvSpPr>
          <p:cNvPr id="12" name="Rectangle: Rounded Corners 11">
            <a:extLst>
              <a:ext uri="{FF2B5EF4-FFF2-40B4-BE49-F238E27FC236}">
                <a16:creationId xmlns:a16="http://schemas.microsoft.com/office/drawing/2014/main" id="{D844A8EE-B5D6-9B36-2CC6-7AA00CBCB912}"/>
              </a:ext>
            </a:extLst>
          </p:cNvPr>
          <p:cNvSpPr/>
          <p:nvPr/>
        </p:nvSpPr>
        <p:spPr>
          <a:xfrm>
            <a:off x="9549882" y="5327780"/>
            <a:ext cx="2164702" cy="13125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Cross Platform Mobile Native Apps</a:t>
            </a:r>
            <a:endParaRPr lang="en-US" b="1" dirty="0"/>
          </a:p>
        </p:txBody>
      </p:sp>
      <p:sp>
        <p:nvSpPr>
          <p:cNvPr id="13" name="Rectangle 12">
            <a:extLst>
              <a:ext uri="{FF2B5EF4-FFF2-40B4-BE49-F238E27FC236}">
                <a16:creationId xmlns:a16="http://schemas.microsoft.com/office/drawing/2014/main" id="{3ECC9271-24E2-0072-7039-0900746DFCE6}"/>
              </a:ext>
            </a:extLst>
          </p:cNvPr>
          <p:cNvSpPr/>
          <p:nvPr/>
        </p:nvSpPr>
        <p:spPr>
          <a:xfrm>
            <a:off x="4665306" y="4861248"/>
            <a:ext cx="1959429" cy="14182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APIs for Data Communication</a:t>
            </a:r>
            <a:endParaRPr lang="en-US" b="1" dirty="0"/>
          </a:p>
        </p:txBody>
      </p:sp>
      <p:sp>
        <p:nvSpPr>
          <p:cNvPr id="14" name="Arrow: Left-Up 13">
            <a:extLst>
              <a:ext uri="{FF2B5EF4-FFF2-40B4-BE49-F238E27FC236}">
                <a16:creationId xmlns:a16="http://schemas.microsoft.com/office/drawing/2014/main" id="{039992FC-2EAE-00AC-C72E-39B64B9396BB}"/>
              </a:ext>
            </a:extLst>
          </p:cNvPr>
          <p:cNvSpPr/>
          <p:nvPr/>
        </p:nvSpPr>
        <p:spPr>
          <a:xfrm>
            <a:off x="6624735" y="4646645"/>
            <a:ext cx="1315617" cy="951722"/>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A98E3DB0-AFC3-7309-9153-C4DE307A7939}"/>
              </a:ext>
            </a:extLst>
          </p:cNvPr>
          <p:cNvCxnSpPr>
            <a:stCxn id="13" idx="1"/>
            <a:endCxn id="11" idx="3"/>
          </p:cNvCxnSpPr>
          <p:nvPr/>
        </p:nvCxnSpPr>
        <p:spPr>
          <a:xfrm rot="10800000" flipV="1">
            <a:off x="2220686" y="5570374"/>
            <a:ext cx="2444620" cy="264377"/>
          </a:xfrm>
          <a:prstGeom prst="bentConnector3">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14F7B3C-4BE3-9DBD-7296-986064078AAA}"/>
              </a:ext>
            </a:extLst>
          </p:cNvPr>
          <p:cNvCxnSpPr>
            <a:stCxn id="13" idx="2"/>
            <a:endCxn id="12" idx="1"/>
          </p:cNvCxnSpPr>
          <p:nvPr/>
        </p:nvCxnSpPr>
        <p:spPr>
          <a:xfrm rot="5400000" flipH="1" flipV="1">
            <a:off x="7449721" y="4179341"/>
            <a:ext cx="295459" cy="3904861"/>
          </a:xfrm>
          <a:prstGeom prst="bentConnector4">
            <a:avLst>
              <a:gd name="adj1" fmla="val -77371"/>
              <a:gd name="adj2" fmla="val 62545"/>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7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87FFEC1-333A-D5C3-371B-848E9F4C002C}"/>
              </a:ext>
            </a:extLst>
          </p:cNvPr>
          <p:cNvSpPr/>
          <p:nvPr/>
        </p:nvSpPr>
        <p:spPr>
          <a:xfrm>
            <a:off x="7371184" y="1166327"/>
            <a:ext cx="1838130"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ObjectA</a:t>
            </a:r>
            <a:endParaRPr lang="en-US" dirty="0"/>
          </a:p>
        </p:txBody>
      </p:sp>
      <p:sp>
        <p:nvSpPr>
          <p:cNvPr id="3" name="Rectangle: Rounded Corners 2">
            <a:extLst>
              <a:ext uri="{FF2B5EF4-FFF2-40B4-BE49-F238E27FC236}">
                <a16:creationId xmlns:a16="http://schemas.microsoft.com/office/drawing/2014/main" id="{C27C7D8C-5FF3-120C-1BA4-CE039F92F24A}"/>
              </a:ext>
            </a:extLst>
          </p:cNvPr>
          <p:cNvSpPr/>
          <p:nvPr/>
        </p:nvSpPr>
        <p:spPr>
          <a:xfrm>
            <a:off x="438539" y="1138335"/>
            <a:ext cx="2425959" cy="372291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9C266C1-C4D4-14C5-5E60-32489209A0A2}"/>
              </a:ext>
            </a:extLst>
          </p:cNvPr>
          <p:cNvSpPr txBox="1"/>
          <p:nvPr/>
        </p:nvSpPr>
        <p:spPr>
          <a:xfrm>
            <a:off x="317241" y="681135"/>
            <a:ext cx="2528596" cy="369332"/>
          </a:xfrm>
          <a:prstGeom prst="rect">
            <a:avLst/>
          </a:prstGeom>
          <a:noFill/>
        </p:spPr>
        <p:txBody>
          <a:bodyPr wrap="square" rtlCol="0">
            <a:spAutoFit/>
          </a:bodyPr>
          <a:lstStyle/>
          <a:p>
            <a:pPr algn="ctr"/>
            <a:r>
              <a:rPr lang="en-IN" b="1" dirty="0"/>
              <a:t>Client App</a:t>
            </a:r>
            <a:endParaRPr lang="en-US" b="1" dirty="0"/>
          </a:p>
        </p:txBody>
      </p:sp>
      <p:sp>
        <p:nvSpPr>
          <p:cNvPr id="5" name="TextBox 4">
            <a:extLst>
              <a:ext uri="{FF2B5EF4-FFF2-40B4-BE49-F238E27FC236}">
                <a16:creationId xmlns:a16="http://schemas.microsoft.com/office/drawing/2014/main" id="{6339D525-66B5-9EE3-9802-9C3AB721ECA4}"/>
              </a:ext>
            </a:extLst>
          </p:cNvPr>
          <p:cNvSpPr txBox="1"/>
          <p:nvPr/>
        </p:nvSpPr>
        <p:spPr>
          <a:xfrm>
            <a:off x="438539" y="1670180"/>
            <a:ext cx="2407298" cy="307777"/>
          </a:xfrm>
          <a:prstGeom prst="rect">
            <a:avLst/>
          </a:prstGeom>
          <a:noFill/>
        </p:spPr>
        <p:txBody>
          <a:bodyPr wrap="square" rtlCol="0">
            <a:spAutoFit/>
          </a:bodyPr>
          <a:lstStyle/>
          <a:p>
            <a:r>
              <a:rPr lang="en-IN" sz="1400" b="1" dirty="0"/>
              <a:t>ObjectA o = new ObjectA();</a:t>
            </a:r>
            <a:endParaRPr lang="en-US" sz="1400" b="1" dirty="0"/>
          </a:p>
        </p:txBody>
      </p:sp>
      <p:cxnSp>
        <p:nvCxnSpPr>
          <p:cNvPr id="7" name="Connector: Elbow 6">
            <a:extLst>
              <a:ext uri="{FF2B5EF4-FFF2-40B4-BE49-F238E27FC236}">
                <a16:creationId xmlns:a16="http://schemas.microsoft.com/office/drawing/2014/main" id="{890C1509-8FF2-3111-E47C-986B2CDF0314}"/>
              </a:ext>
            </a:extLst>
          </p:cNvPr>
          <p:cNvCxnSpPr>
            <a:stCxn id="2" idx="2"/>
            <a:endCxn id="5" idx="3"/>
          </p:cNvCxnSpPr>
          <p:nvPr/>
        </p:nvCxnSpPr>
        <p:spPr>
          <a:xfrm rot="10800000">
            <a:off x="2845838" y="1824070"/>
            <a:ext cx="4525347" cy="5138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96D967B-40B0-DEC1-F734-FC1E384C2FC6}"/>
              </a:ext>
            </a:extLst>
          </p:cNvPr>
          <p:cNvSpPr/>
          <p:nvPr/>
        </p:nvSpPr>
        <p:spPr>
          <a:xfrm>
            <a:off x="7371184" y="2999792"/>
            <a:ext cx="1838130"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ObjectB</a:t>
            </a:r>
            <a:endParaRPr lang="en-US" dirty="0"/>
          </a:p>
        </p:txBody>
      </p:sp>
      <p:cxnSp>
        <p:nvCxnSpPr>
          <p:cNvPr id="10" name="Connector: Elbow 9">
            <a:extLst>
              <a:ext uri="{FF2B5EF4-FFF2-40B4-BE49-F238E27FC236}">
                <a16:creationId xmlns:a16="http://schemas.microsoft.com/office/drawing/2014/main" id="{D09BD423-1EEF-E24F-62F5-731E84797C0E}"/>
              </a:ext>
            </a:extLst>
          </p:cNvPr>
          <p:cNvCxnSpPr>
            <a:stCxn id="8" idx="6"/>
            <a:endCxn id="2" idx="6"/>
          </p:cNvCxnSpPr>
          <p:nvPr/>
        </p:nvCxnSpPr>
        <p:spPr>
          <a:xfrm flipV="1">
            <a:off x="9209314" y="1875454"/>
            <a:ext cx="12700" cy="1833465"/>
          </a:xfrm>
          <a:prstGeom prst="bentConnector3">
            <a:avLst>
              <a:gd name="adj1" fmla="val 1800000"/>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CBA9A6-2AC2-31F6-311E-7D95FA73BB2E}"/>
              </a:ext>
            </a:extLst>
          </p:cNvPr>
          <p:cNvSpPr txBox="1"/>
          <p:nvPr/>
        </p:nvSpPr>
        <p:spPr>
          <a:xfrm>
            <a:off x="1755840" y="5339141"/>
            <a:ext cx="2179994" cy="1200329"/>
          </a:xfrm>
          <a:prstGeom prst="rect">
            <a:avLst/>
          </a:prstGeom>
          <a:noFill/>
        </p:spPr>
        <p:txBody>
          <a:bodyPr wrap="square" rtlCol="0">
            <a:spAutoFit/>
          </a:bodyPr>
          <a:lstStyle/>
          <a:p>
            <a:r>
              <a:rPr lang="en-IN" dirty="0" err="1"/>
              <a:t>ObjectC</a:t>
            </a:r>
            <a:r>
              <a:rPr lang="en-IN" dirty="0"/>
              <a:t>(</a:t>
            </a:r>
            <a:r>
              <a:rPr lang="en-IN" dirty="0" err="1"/>
              <a:t>ObjectD</a:t>
            </a:r>
            <a:r>
              <a:rPr lang="en-IN" dirty="0"/>
              <a:t> a)</a:t>
            </a:r>
          </a:p>
          <a:p>
            <a:r>
              <a:rPr lang="en-IN" dirty="0"/>
              <a:t>{</a:t>
            </a:r>
          </a:p>
          <a:p>
            <a:r>
              <a:rPr lang="en-IN" dirty="0"/>
              <a:t>    </a:t>
            </a:r>
            <a:r>
              <a:rPr lang="en-IN" dirty="0" err="1"/>
              <a:t>obja</a:t>
            </a:r>
            <a:r>
              <a:rPr lang="en-IN" dirty="0"/>
              <a:t> =a;</a:t>
            </a:r>
          </a:p>
          <a:p>
            <a:r>
              <a:rPr lang="en-IN" dirty="0"/>
              <a:t>}</a:t>
            </a:r>
            <a:endParaRPr lang="en-US" dirty="0"/>
          </a:p>
        </p:txBody>
      </p:sp>
      <p:sp>
        <p:nvSpPr>
          <p:cNvPr id="12" name="TextBox 11">
            <a:extLst>
              <a:ext uri="{FF2B5EF4-FFF2-40B4-BE49-F238E27FC236}">
                <a16:creationId xmlns:a16="http://schemas.microsoft.com/office/drawing/2014/main" id="{E2787A5F-25F1-EA82-687A-9D067E711E61}"/>
              </a:ext>
            </a:extLst>
          </p:cNvPr>
          <p:cNvSpPr txBox="1"/>
          <p:nvPr/>
        </p:nvSpPr>
        <p:spPr>
          <a:xfrm>
            <a:off x="9327502" y="4270100"/>
            <a:ext cx="2425959" cy="646331"/>
          </a:xfrm>
          <a:prstGeom prst="rect">
            <a:avLst/>
          </a:prstGeom>
          <a:noFill/>
        </p:spPr>
        <p:txBody>
          <a:bodyPr wrap="square" rtlCol="0">
            <a:spAutoFit/>
          </a:bodyPr>
          <a:lstStyle/>
          <a:p>
            <a:r>
              <a:rPr lang="en-IN" dirty="0"/>
              <a:t>ObjectB is depending on ObjectA</a:t>
            </a:r>
            <a:endParaRPr lang="en-US" dirty="0"/>
          </a:p>
        </p:txBody>
      </p:sp>
      <p:sp>
        <p:nvSpPr>
          <p:cNvPr id="13" name="TextBox 12">
            <a:extLst>
              <a:ext uri="{FF2B5EF4-FFF2-40B4-BE49-F238E27FC236}">
                <a16:creationId xmlns:a16="http://schemas.microsoft.com/office/drawing/2014/main" id="{0D6DDBC8-77FA-C071-FEFB-986254505C6C}"/>
              </a:ext>
            </a:extLst>
          </p:cNvPr>
          <p:cNvSpPr txBox="1"/>
          <p:nvPr/>
        </p:nvSpPr>
        <p:spPr>
          <a:xfrm>
            <a:off x="457200" y="2578360"/>
            <a:ext cx="2407298" cy="307777"/>
          </a:xfrm>
          <a:prstGeom prst="rect">
            <a:avLst/>
          </a:prstGeom>
          <a:noFill/>
        </p:spPr>
        <p:txBody>
          <a:bodyPr wrap="square" rtlCol="0">
            <a:spAutoFit/>
          </a:bodyPr>
          <a:lstStyle/>
          <a:p>
            <a:r>
              <a:rPr lang="en-IN" sz="1400" b="1" dirty="0"/>
              <a:t>ObjectB </a:t>
            </a:r>
            <a:r>
              <a:rPr lang="en-IN" sz="1400" b="1" dirty="0" err="1"/>
              <a:t>ob</a:t>
            </a:r>
            <a:r>
              <a:rPr lang="en-IN" sz="1400" b="1" dirty="0"/>
              <a:t> = new ObjectB(o);</a:t>
            </a:r>
            <a:endParaRPr lang="en-US" sz="1400" b="1" dirty="0"/>
          </a:p>
        </p:txBody>
      </p:sp>
      <p:cxnSp>
        <p:nvCxnSpPr>
          <p:cNvPr id="15" name="Connector: Elbow 14">
            <a:extLst>
              <a:ext uri="{FF2B5EF4-FFF2-40B4-BE49-F238E27FC236}">
                <a16:creationId xmlns:a16="http://schemas.microsoft.com/office/drawing/2014/main" id="{47A08CF8-6A00-FCBF-A87D-4B4F99981041}"/>
              </a:ext>
            </a:extLst>
          </p:cNvPr>
          <p:cNvCxnSpPr>
            <a:stCxn id="13" idx="3"/>
            <a:endCxn id="8" idx="2"/>
          </p:cNvCxnSpPr>
          <p:nvPr/>
        </p:nvCxnSpPr>
        <p:spPr>
          <a:xfrm>
            <a:off x="2864498" y="2732249"/>
            <a:ext cx="4506686" cy="97667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2424BE0-6609-A9A4-42F0-40D03057D252}"/>
              </a:ext>
            </a:extLst>
          </p:cNvPr>
          <p:cNvSpPr/>
          <p:nvPr/>
        </p:nvSpPr>
        <p:spPr>
          <a:xfrm>
            <a:off x="4584441" y="5041049"/>
            <a:ext cx="1838130"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ObjectC</a:t>
            </a:r>
            <a:endParaRPr lang="en-US" dirty="0"/>
          </a:p>
        </p:txBody>
      </p:sp>
      <p:sp>
        <p:nvSpPr>
          <p:cNvPr id="17" name="Oval 16">
            <a:extLst>
              <a:ext uri="{FF2B5EF4-FFF2-40B4-BE49-F238E27FC236}">
                <a16:creationId xmlns:a16="http://schemas.microsoft.com/office/drawing/2014/main" id="{A4D8148B-1ED3-B454-4429-F2D834C5A115}"/>
              </a:ext>
            </a:extLst>
          </p:cNvPr>
          <p:cNvSpPr/>
          <p:nvPr/>
        </p:nvSpPr>
        <p:spPr>
          <a:xfrm>
            <a:off x="7652657" y="5255233"/>
            <a:ext cx="1754155"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ObjectD</a:t>
            </a:r>
            <a:endParaRPr lang="en-US" dirty="0"/>
          </a:p>
        </p:txBody>
      </p:sp>
      <p:grpSp>
        <p:nvGrpSpPr>
          <p:cNvPr id="20" name="Group 19">
            <a:extLst>
              <a:ext uri="{FF2B5EF4-FFF2-40B4-BE49-F238E27FC236}">
                <a16:creationId xmlns:a16="http://schemas.microsoft.com/office/drawing/2014/main" id="{7D7DCE8A-997C-C755-9F58-98095E4938BB}"/>
              </a:ext>
            </a:extLst>
          </p:cNvPr>
          <p:cNvGrpSpPr/>
          <p:nvPr/>
        </p:nvGrpSpPr>
        <p:grpSpPr>
          <a:xfrm>
            <a:off x="2292220" y="3222171"/>
            <a:ext cx="9762672" cy="3640464"/>
            <a:chOff x="2292220" y="3222171"/>
            <a:chExt cx="9762672" cy="3640464"/>
          </a:xfrm>
        </p:grpSpPr>
        <p:sp>
          <p:nvSpPr>
            <p:cNvPr id="18" name="TextBox 17">
              <a:extLst>
                <a:ext uri="{FF2B5EF4-FFF2-40B4-BE49-F238E27FC236}">
                  <a16:creationId xmlns:a16="http://schemas.microsoft.com/office/drawing/2014/main" id="{C304128F-5974-C935-C78D-982863420443}"/>
                </a:ext>
              </a:extLst>
            </p:cNvPr>
            <p:cNvSpPr txBox="1"/>
            <p:nvPr/>
          </p:nvSpPr>
          <p:spPr>
            <a:xfrm>
              <a:off x="9874898" y="3222171"/>
              <a:ext cx="2179994" cy="1200329"/>
            </a:xfrm>
            <a:prstGeom prst="rect">
              <a:avLst/>
            </a:prstGeom>
            <a:noFill/>
          </p:spPr>
          <p:txBody>
            <a:bodyPr wrap="square" rtlCol="0">
              <a:spAutoFit/>
            </a:bodyPr>
            <a:lstStyle/>
            <a:p>
              <a:r>
                <a:rPr lang="en-IN" dirty="0"/>
                <a:t>ObjectB(ObjectA a)</a:t>
              </a:r>
            </a:p>
            <a:p>
              <a:r>
                <a:rPr lang="en-IN" dirty="0"/>
                <a:t>{</a:t>
              </a:r>
            </a:p>
            <a:p>
              <a:r>
                <a:rPr lang="en-IN" dirty="0"/>
                <a:t>    </a:t>
              </a:r>
              <a:r>
                <a:rPr lang="en-IN" dirty="0" err="1"/>
                <a:t>obja</a:t>
              </a:r>
              <a:r>
                <a:rPr lang="en-IN" dirty="0"/>
                <a:t> =a;</a:t>
              </a:r>
            </a:p>
            <a:p>
              <a:r>
                <a:rPr lang="en-IN" dirty="0"/>
                <a:t>}</a:t>
              </a:r>
              <a:endParaRPr lang="en-US" dirty="0"/>
            </a:p>
          </p:txBody>
        </p:sp>
        <p:sp>
          <p:nvSpPr>
            <p:cNvPr id="19" name="TextBox 18">
              <a:extLst>
                <a:ext uri="{FF2B5EF4-FFF2-40B4-BE49-F238E27FC236}">
                  <a16:creationId xmlns:a16="http://schemas.microsoft.com/office/drawing/2014/main" id="{7BB59EE2-E875-5338-A795-DA99CBA39121}"/>
                </a:ext>
              </a:extLst>
            </p:cNvPr>
            <p:cNvSpPr txBox="1"/>
            <p:nvPr/>
          </p:nvSpPr>
          <p:spPr>
            <a:xfrm>
              <a:off x="2292220" y="6216304"/>
              <a:ext cx="2425959" cy="646331"/>
            </a:xfrm>
            <a:prstGeom prst="rect">
              <a:avLst/>
            </a:prstGeom>
            <a:noFill/>
          </p:spPr>
          <p:txBody>
            <a:bodyPr wrap="square" rtlCol="0">
              <a:spAutoFit/>
            </a:bodyPr>
            <a:lstStyle/>
            <a:p>
              <a:r>
                <a:rPr lang="en-IN" dirty="0" err="1"/>
                <a:t>ObjectC</a:t>
              </a:r>
              <a:r>
                <a:rPr lang="en-IN" dirty="0"/>
                <a:t> is depending on </a:t>
              </a:r>
              <a:r>
                <a:rPr lang="en-IN" dirty="0" err="1"/>
                <a:t>ObjectD</a:t>
              </a:r>
              <a:endParaRPr lang="en-US" dirty="0"/>
            </a:p>
          </p:txBody>
        </p:sp>
      </p:grpSp>
      <p:cxnSp>
        <p:nvCxnSpPr>
          <p:cNvPr id="22" name="Connector: Elbow 21">
            <a:extLst>
              <a:ext uri="{FF2B5EF4-FFF2-40B4-BE49-F238E27FC236}">
                <a16:creationId xmlns:a16="http://schemas.microsoft.com/office/drawing/2014/main" id="{F66DE9A0-9BB3-53B3-9762-E34261810266}"/>
              </a:ext>
            </a:extLst>
          </p:cNvPr>
          <p:cNvCxnSpPr>
            <a:stCxn id="16" idx="6"/>
            <a:endCxn id="17" idx="2"/>
          </p:cNvCxnSpPr>
          <p:nvPr/>
        </p:nvCxnSpPr>
        <p:spPr>
          <a:xfrm>
            <a:off x="6422571" y="5750176"/>
            <a:ext cx="1230086" cy="214184"/>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84B161-70E8-8D09-ED30-562EA2FC0085}"/>
              </a:ext>
            </a:extLst>
          </p:cNvPr>
          <p:cNvSpPr txBox="1"/>
          <p:nvPr/>
        </p:nvSpPr>
        <p:spPr>
          <a:xfrm>
            <a:off x="377890" y="3395056"/>
            <a:ext cx="2407298" cy="307777"/>
          </a:xfrm>
          <a:prstGeom prst="rect">
            <a:avLst/>
          </a:prstGeom>
          <a:noFill/>
        </p:spPr>
        <p:txBody>
          <a:bodyPr wrap="square" rtlCol="0">
            <a:spAutoFit/>
          </a:bodyPr>
          <a:lstStyle/>
          <a:p>
            <a:r>
              <a:rPr lang="en-IN" sz="1400" b="1" dirty="0" err="1"/>
              <a:t>ObjectC</a:t>
            </a:r>
            <a:r>
              <a:rPr lang="en-IN" sz="1400" b="1" dirty="0"/>
              <a:t> </a:t>
            </a:r>
            <a:r>
              <a:rPr lang="en-IN" sz="1400" b="1" dirty="0" err="1"/>
              <a:t>oC</a:t>
            </a:r>
            <a:r>
              <a:rPr lang="en-IN" sz="1400" b="1" dirty="0"/>
              <a:t> = new </a:t>
            </a:r>
            <a:r>
              <a:rPr lang="en-IN" sz="1400" b="1" dirty="0" err="1"/>
              <a:t>ObjectC</a:t>
            </a:r>
            <a:r>
              <a:rPr lang="en-IN" sz="1400" b="1" dirty="0"/>
              <a:t>();</a:t>
            </a:r>
            <a:endParaRPr lang="en-US" sz="1400" b="1" dirty="0"/>
          </a:p>
        </p:txBody>
      </p:sp>
      <p:cxnSp>
        <p:nvCxnSpPr>
          <p:cNvPr id="25" name="Connector: Elbow 24">
            <a:extLst>
              <a:ext uri="{FF2B5EF4-FFF2-40B4-BE49-F238E27FC236}">
                <a16:creationId xmlns:a16="http://schemas.microsoft.com/office/drawing/2014/main" id="{D2645A93-F046-256E-2FED-7500DA7C072F}"/>
              </a:ext>
            </a:extLst>
          </p:cNvPr>
          <p:cNvCxnSpPr>
            <a:stCxn id="23" idx="3"/>
            <a:endCxn id="16" idx="2"/>
          </p:cNvCxnSpPr>
          <p:nvPr/>
        </p:nvCxnSpPr>
        <p:spPr>
          <a:xfrm>
            <a:off x="2785188" y="3548945"/>
            <a:ext cx="1799253" cy="220123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6A77B84-B3EF-D7B5-91A0-04B58465523B}"/>
              </a:ext>
            </a:extLst>
          </p:cNvPr>
          <p:cNvSpPr/>
          <p:nvPr/>
        </p:nvSpPr>
        <p:spPr>
          <a:xfrm>
            <a:off x="10087817" y="4916431"/>
            <a:ext cx="1754155" cy="14182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ObjectE</a:t>
            </a:r>
            <a:endParaRPr lang="en-US" dirty="0"/>
          </a:p>
        </p:txBody>
      </p:sp>
      <p:cxnSp>
        <p:nvCxnSpPr>
          <p:cNvPr id="29" name="Connector: Elbow 28">
            <a:extLst>
              <a:ext uri="{FF2B5EF4-FFF2-40B4-BE49-F238E27FC236}">
                <a16:creationId xmlns:a16="http://schemas.microsoft.com/office/drawing/2014/main" id="{110F7B82-3F02-4052-4324-FBCF1828B35D}"/>
              </a:ext>
            </a:extLst>
          </p:cNvPr>
          <p:cNvCxnSpPr>
            <a:stCxn id="17" idx="6"/>
            <a:endCxn id="27" idx="2"/>
          </p:cNvCxnSpPr>
          <p:nvPr/>
        </p:nvCxnSpPr>
        <p:spPr>
          <a:xfrm flipV="1">
            <a:off x="9406812" y="5625558"/>
            <a:ext cx="681005" cy="338802"/>
          </a:xfrm>
          <a:prstGeom prst="bentConnector3">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433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5A5EE2-3A55-76E1-8CF3-7A4CAED623B5}"/>
              </a:ext>
            </a:extLst>
          </p:cNvPr>
          <p:cNvSpPr txBox="1"/>
          <p:nvPr/>
        </p:nvSpPr>
        <p:spPr>
          <a:xfrm>
            <a:off x="261257" y="149290"/>
            <a:ext cx="11653935" cy="646331"/>
          </a:xfrm>
          <a:prstGeom prst="rect">
            <a:avLst/>
          </a:prstGeom>
          <a:noFill/>
        </p:spPr>
        <p:txBody>
          <a:bodyPr wrap="square" rtlCol="0">
            <a:spAutoFit/>
          </a:bodyPr>
          <a:lstStyle/>
          <a:p>
            <a:pPr algn="ctr"/>
            <a:r>
              <a:rPr lang="en-IN" b="1" dirty="0"/>
              <a:t>Dependency Injection </a:t>
            </a:r>
          </a:p>
          <a:p>
            <a:pPr algn="ctr"/>
            <a:r>
              <a:rPr lang="en-IN" b="1" dirty="0"/>
              <a:t>With an Object Discovery aka </a:t>
            </a:r>
            <a:r>
              <a:rPr lang="en-IN" b="1" dirty="0" err="1"/>
              <a:t>ServiceDescriptor</a:t>
            </a:r>
            <a:r>
              <a:rPr lang="en-IN" b="1" dirty="0"/>
              <a:t> Pattern</a:t>
            </a:r>
            <a:endParaRPr lang="en-US" b="1" dirty="0"/>
          </a:p>
        </p:txBody>
      </p:sp>
      <p:sp>
        <p:nvSpPr>
          <p:cNvPr id="3" name="TextBox 2">
            <a:extLst>
              <a:ext uri="{FF2B5EF4-FFF2-40B4-BE49-F238E27FC236}">
                <a16:creationId xmlns:a16="http://schemas.microsoft.com/office/drawing/2014/main" id="{C783E0E9-65DD-D306-085C-1D56A903F31A}"/>
              </a:ext>
            </a:extLst>
          </p:cNvPr>
          <p:cNvSpPr txBox="1"/>
          <p:nvPr/>
        </p:nvSpPr>
        <p:spPr>
          <a:xfrm>
            <a:off x="177282" y="1119673"/>
            <a:ext cx="11159412" cy="369332"/>
          </a:xfrm>
          <a:prstGeom prst="rect">
            <a:avLst/>
          </a:prstGeom>
          <a:noFill/>
        </p:spPr>
        <p:txBody>
          <a:bodyPr wrap="square" rtlCol="0">
            <a:spAutoFit/>
          </a:bodyPr>
          <a:lstStyle/>
          <a:p>
            <a:r>
              <a:rPr lang="en-IN" dirty="0"/>
              <a:t>The Service Descriptor, looks for the dependencies, instantiated them, and then inject them to the caller object</a:t>
            </a:r>
            <a:endParaRPr lang="en-US" dirty="0"/>
          </a:p>
        </p:txBody>
      </p:sp>
      <p:sp>
        <p:nvSpPr>
          <p:cNvPr id="4" name="Rectangle: Rounded Corners 3">
            <a:extLst>
              <a:ext uri="{FF2B5EF4-FFF2-40B4-BE49-F238E27FC236}">
                <a16:creationId xmlns:a16="http://schemas.microsoft.com/office/drawing/2014/main" id="{7B7C40B9-B275-A066-2DE8-A8E5BC6A87B5}"/>
              </a:ext>
            </a:extLst>
          </p:cNvPr>
          <p:cNvSpPr/>
          <p:nvPr/>
        </p:nvSpPr>
        <p:spPr>
          <a:xfrm>
            <a:off x="177282" y="2351313"/>
            <a:ext cx="2090057" cy="338701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DA7DE53E-BD02-DF09-7EAE-FE92C2BBC230}"/>
              </a:ext>
            </a:extLst>
          </p:cNvPr>
          <p:cNvSpPr txBox="1"/>
          <p:nvPr/>
        </p:nvSpPr>
        <p:spPr>
          <a:xfrm>
            <a:off x="261257" y="1813057"/>
            <a:ext cx="2183363" cy="369332"/>
          </a:xfrm>
          <a:prstGeom prst="rect">
            <a:avLst/>
          </a:prstGeom>
          <a:noFill/>
        </p:spPr>
        <p:txBody>
          <a:bodyPr wrap="square" rtlCol="0">
            <a:spAutoFit/>
          </a:bodyPr>
          <a:lstStyle/>
          <a:p>
            <a:pPr algn="ctr"/>
            <a:r>
              <a:rPr lang="en-IN" b="1" dirty="0"/>
              <a:t>Client App</a:t>
            </a:r>
            <a:endParaRPr lang="en-US" b="1" dirty="0"/>
          </a:p>
        </p:txBody>
      </p:sp>
      <p:sp>
        <p:nvSpPr>
          <p:cNvPr id="6" name="Rectangle 5">
            <a:extLst>
              <a:ext uri="{FF2B5EF4-FFF2-40B4-BE49-F238E27FC236}">
                <a16:creationId xmlns:a16="http://schemas.microsoft.com/office/drawing/2014/main" id="{B45BB013-B332-1D60-D6C3-F82A368FFD22}"/>
              </a:ext>
            </a:extLst>
          </p:cNvPr>
          <p:cNvSpPr/>
          <p:nvPr/>
        </p:nvSpPr>
        <p:spPr>
          <a:xfrm>
            <a:off x="2407297" y="4226767"/>
            <a:ext cx="5271796" cy="21126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0C9A1B35-8EB5-FDE0-345A-6476F324E18C}"/>
              </a:ext>
            </a:extLst>
          </p:cNvPr>
          <p:cNvSpPr txBox="1"/>
          <p:nvPr/>
        </p:nvSpPr>
        <p:spPr>
          <a:xfrm>
            <a:off x="2589244" y="6339378"/>
            <a:ext cx="4926563" cy="369332"/>
          </a:xfrm>
          <a:prstGeom prst="rect">
            <a:avLst/>
          </a:prstGeom>
          <a:noFill/>
        </p:spPr>
        <p:txBody>
          <a:bodyPr wrap="square" rtlCol="0">
            <a:spAutoFit/>
          </a:bodyPr>
          <a:lstStyle/>
          <a:p>
            <a:pPr algn="ctr"/>
            <a:r>
              <a:rPr lang="en-IN" b="1" dirty="0"/>
              <a:t>Dependency Container</a:t>
            </a:r>
            <a:endParaRPr lang="en-US" b="1" dirty="0"/>
          </a:p>
        </p:txBody>
      </p:sp>
      <p:sp>
        <p:nvSpPr>
          <p:cNvPr id="8" name="Oval 7">
            <a:extLst>
              <a:ext uri="{FF2B5EF4-FFF2-40B4-BE49-F238E27FC236}">
                <a16:creationId xmlns:a16="http://schemas.microsoft.com/office/drawing/2014/main" id="{D42EFE98-0CCD-F93C-7025-764F8B3F1D22}"/>
              </a:ext>
            </a:extLst>
          </p:cNvPr>
          <p:cNvSpPr/>
          <p:nvPr/>
        </p:nvSpPr>
        <p:spPr>
          <a:xfrm>
            <a:off x="8836090" y="1997723"/>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endParaRPr lang="en-US" dirty="0"/>
          </a:p>
        </p:txBody>
      </p:sp>
      <p:sp>
        <p:nvSpPr>
          <p:cNvPr id="9" name="Oval 8">
            <a:extLst>
              <a:ext uri="{FF2B5EF4-FFF2-40B4-BE49-F238E27FC236}">
                <a16:creationId xmlns:a16="http://schemas.microsoft.com/office/drawing/2014/main" id="{168AF2CD-1CF4-D14D-C5D5-806140C473FF}"/>
              </a:ext>
            </a:extLst>
          </p:cNvPr>
          <p:cNvSpPr/>
          <p:nvPr/>
        </p:nvSpPr>
        <p:spPr>
          <a:xfrm>
            <a:off x="10319657" y="2986768"/>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endParaRPr lang="en-US" dirty="0"/>
          </a:p>
        </p:txBody>
      </p:sp>
      <p:sp>
        <p:nvSpPr>
          <p:cNvPr id="10" name="Oval 9">
            <a:extLst>
              <a:ext uri="{FF2B5EF4-FFF2-40B4-BE49-F238E27FC236}">
                <a16:creationId xmlns:a16="http://schemas.microsoft.com/office/drawing/2014/main" id="{24B12583-2BFA-FC65-43E9-E26DDF1C1620}"/>
              </a:ext>
            </a:extLst>
          </p:cNvPr>
          <p:cNvSpPr/>
          <p:nvPr/>
        </p:nvSpPr>
        <p:spPr>
          <a:xfrm>
            <a:off x="8836090" y="3943155"/>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endParaRPr lang="en-US" dirty="0"/>
          </a:p>
        </p:txBody>
      </p:sp>
      <p:sp>
        <p:nvSpPr>
          <p:cNvPr id="11" name="Oval 10">
            <a:extLst>
              <a:ext uri="{FF2B5EF4-FFF2-40B4-BE49-F238E27FC236}">
                <a16:creationId xmlns:a16="http://schemas.microsoft.com/office/drawing/2014/main" id="{D8753CE6-BC9C-A04A-D0E8-A211B3967EF7}"/>
              </a:ext>
            </a:extLst>
          </p:cNvPr>
          <p:cNvSpPr/>
          <p:nvPr/>
        </p:nvSpPr>
        <p:spPr>
          <a:xfrm>
            <a:off x="10319657" y="4932200"/>
            <a:ext cx="1483567" cy="1239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endParaRPr lang="en-US" dirty="0"/>
          </a:p>
        </p:txBody>
      </p:sp>
      <p:cxnSp>
        <p:nvCxnSpPr>
          <p:cNvPr id="13" name="Connector: Elbow 12">
            <a:extLst>
              <a:ext uri="{FF2B5EF4-FFF2-40B4-BE49-F238E27FC236}">
                <a16:creationId xmlns:a16="http://schemas.microsoft.com/office/drawing/2014/main" id="{332C76C1-78A3-8A24-2ADC-483236FD4A3D}"/>
              </a:ext>
            </a:extLst>
          </p:cNvPr>
          <p:cNvCxnSpPr>
            <a:cxnSpLocks/>
            <a:stCxn id="8" idx="2"/>
            <a:endCxn id="6" idx="0"/>
          </p:cNvCxnSpPr>
          <p:nvPr/>
        </p:nvCxnSpPr>
        <p:spPr>
          <a:xfrm rot="10800000" flipV="1">
            <a:off x="5043196" y="2617723"/>
            <a:ext cx="3792895" cy="160904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40F1FEB-C7D9-E454-8BFE-8D2F854BCA94}"/>
              </a:ext>
            </a:extLst>
          </p:cNvPr>
          <p:cNvCxnSpPr>
            <a:cxnSpLocks/>
            <a:stCxn id="9" idx="2"/>
            <a:endCxn id="6" idx="0"/>
          </p:cNvCxnSpPr>
          <p:nvPr/>
        </p:nvCxnSpPr>
        <p:spPr>
          <a:xfrm rot="10800000" flipV="1">
            <a:off x="5043195" y="3606767"/>
            <a:ext cx="5276462" cy="61999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49D4C3A-F8F2-5846-8F2B-EE8ACC0B72CA}"/>
              </a:ext>
            </a:extLst>
          </p:cNvPr>
          <p:cNvCxnSpPr>
            <a:cxnSpLocks/>
            <a:stCxn id="10" idx="2"/>
            <a:endCxn id="6" idx="0"/>
          </p:cNvCxnSpPr>
          <p:nvPr/>
        </p:nvCxnSpPr>
        <p:spPr>
          <a:xfrm rot="10800000">
            <a:off x="5043196" y="4226767"/>
            <a:ext cx="3792895" cy="336388"/>
          </a:xfrm>
          <a:prstGeom prst="bentConnector4">
            <a:avLst>
              <a:gd name="adj1" fmla="val 15252"/>
              <a:gd name="adj2" fmla="val 16795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ED183DC-0F07-5D40-7124-895616278FFC}"/>
              </a:ext>
            </a:extLst>
          </p:cNvPr>
          <p:cNvCxnSpPr>
            <a:cxnSpLocks/>
            <a:stCxn id="11" idx="2"/>
            <a:endCxn id="6" idx="0"/>
          </p:cNvCxnSpPr>
          <p:nvPr/>
        </p:nvCxnSpPr>
        <p:spPr>
          <a:xfrm rot="10800000">
            <a:off x="5043195" y="4226768"/>
            <a:ext cx="5276462" cy="1325433"/>
          </a:xfrm>
          <a:prstGeom prst="bentConnector4">
            <a:avLst>
              <a:gd name="adj1" fmla="val 25022"/>
              <a:gd name="adj2" fmla="val 1172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1C9D374-400C-5EE0-F9DB-2B0D4CA81DBE}"/>
              </a:ext>
            </a:extLst>
          </p:cNvPr>
          <p:cNvSpPr txBox="1"/>
          <p:nvPr/>
        </p:nvSpPr>
        <p:spPr>
          <a:xfrm>
            <a:off x="3209731" y="1567543"/>
            <a:ext cx="4049485" cy="923330"/>
          </a:xfrm>
          <a:prstGeom prst="rect">
            <a:avLst/>
          </a:prstGeom>
          <a:noFill/>
        </p:spPr>
        <p:txBody>
          <a:bodyPr wrap="square" rtlCol="0">
            <a:spAutoFit/>
          </a:bodyPr>
          <a:lstStyle/>
          <a:p>
            <a:pPr algn="ctr"/>
            <a:r>
              <a:rPr lang="en-IN" b="1" dirty="0"/>
              <a:t>All Dependency Objects will be discovered, and resolved so that their instances will be created in Container</a:t>
            </a:r>
            <a:endParaRPr lang="en-US" b="1" dirty="0"/>
          </a:p>
        </p:txBody>
      </p:sp>
      <p:sp>
        <p:nvSpPr>
          <p:cNvPr id="21" name="Oval 20">
            <a:extLst>
              <a:ext uri="{FF2B5EF4-FFF2-40B4-BE49-F238E27FC236}">
                <a16:creationId xmlns:a16="http://schemas.microsoft.com/office/drawing/2014/main" id="{1FE4C9C8-7712-3605-F801-6DE413ADF319}"/>
              </a:ext>
            </a:extLst>
          </p:cNvPr>
          <p:cNvSpPr/>
          <p:nvPr/>
        </p:nvSpPr>
        <p:spPr>
          <a:xfrm>
            <a:off x="2705877" y="4563155"/>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ObjA</a:t>
            </a:r>
            <a:endParaRPr lang="en-US" dirty="0"/>
          </a:p>
        </p:txBody>
      </p:sp>
      <p:sp>
        <p:nvSpPr>
          <p:cNvPr id="22" name="Oval 21">
            <a:extLst>
              <a:ext uri="{FF2B5EF4-FFF2-40B4-BE49-F238E27FC236}">
                <a16:creationId xmlns:a16="http://schemas.microsoft.com/office/drawing/2014/main" id="{A0D4F762-82C1-BDC6-0A92-DBBFDF6548F3}"/>
              </a:ext>
            </a:extLst>
          </p:cNvPr>
          <p:cNvSpPr/>
          <p:nvPr/>
        </p:nvSpPr>
        <p:spPr>
          <a:xfrm>
            <a:off x="4124131" y="4595811"/>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ObjB</a:t>
            </a:r>
            <a:endParaRPr lang="en-US" dirty="0"/>
          </a:p>
        </p:txBody>
      </p:sp>
      <p:sp>
        <p:nvSpPr>
          <p:cNvPr id="30" name="Oval 29">
            <a:extLst>
              <a:ext uri="{FF2B5EF4-FFF2-40B4-BE49-F238E27FC236}">
                <a16:creationId xmlns:a16="http://schemas.microsoft.com/office/drawing/2014/main" id="{4AEBCA17-92C0-BB8C-1691-7E25BDEDDDC2}"/>
              </a:ext>
            </a:extLst>
          </p:cNvPr>
          <p:cNvSpPr/>
          <p:nvPr/>
        </p:nvSpPr>
        <p:spPr>
          <a:xfrm>
            <a:off x="5061854" y="5275207"/>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ObjC</a:t>
            </a:r>
            <a:endParaRPr lang="en-US" dirty="0"/>
          </a:p>
        </p:txBody>
      </p:sp>
      <p:sp>
        <p:nvSpPr>
          <p:cNvPr id="31" name="Oval 30">
            <a:extLst>
              <a:ext uri="{FF2B5EF4-FFF2-40B4-BE49-F238E27FC236}">
                <a16:creationId xmlns:a16="http://schemas.microsoft.com/office/drawing/2014/main" id="{9734FC71-3C15-EBD1-6980-178E4EFF9120}"/>
              </a:ext>
            </a:extLst>
          </p:cNvPr>
          <p:cNvSpPr/>
          <p:nvPr/>
        </p:nvSpPr>
        <p:spPr>
          <a:xfrm>
            <a:off x="6480108" y="5307863"/>
            <a:ext cx="1110343" cy="727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ObjD</a:t>
            </a:r>
            <a:endParaRPr lang="en-US" dirty="0"/>
          </a:p>
        </p:txBody>
      </p:sp>
      <p:sp>
        <p:nvSpPr>
          <p:cNvPr id="32" name="Arrow: Left-Up 31">
            <a:extLst>
              <a:ext uri="{FF2B5EF4-FFF2-40B4-BE49-F238E27FC236}">
                <a16:creationId xmlns:a16="http://schemas.microsoft.com/office/drawing/2014/main" id="{E7E4E08B-8C3B-8CE1-14F7-E3458958CE44}"/>
              </a:ext>
            </a:extLst>
          </p:cNvPr>
          <p:cNvSpPr/>
          <p:nvPr/>
        </p:nvSpPr>
        <p:spPr>
          <a:xfrm flipH="1">
            <a:off x="1352937" y="5726278"/>
            <a:ext cx="1110343" cy="44592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8880CCA-5D6A-2A7B-4906-469EEF9E17AD}"/>
              </a:ext>
            </a:extLst>
          </p:cNvPr>
          <p:cNvSpPr txBox="1"/>
          <p:nvPr/>
        </p:nvSpPr>
        <p:spPr>
          <a:xfrm>
            <a:off x="261257" y="3237722"/>
            <a:ext cx="191277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a:t>All Objects will be Provided to Client by the Container using Injection</a:t>
            </a:r>
            <a:endParaRPr lang="en-US" dirty="0"/>
          </a:p>
        </p:txBody>
      </p:sp>
      <p:cxnSp>
        <p:nvCxnSpPr>
          <p:cNvPr id="39" name="Connector: Elbow 38">
            <a:extLst>
              <a:ext uri="{FF2B5EF4-FFF2-40B4-BE49-F238E27FC236}">
                <a16:creationId xmlns:a16="http://schemas.microsoft.com/office/drawing/2014/main" id="{61C24FEA-4F41-789A-BAED-A33261402AA2}"/>
              </a:ext>
            </a:extLst>
          </p:cNvPr>
          <p:cNvCxnSpPr>
            <a:endCxn id="37" idx="3"/>
          </p:cNvCxnSpPr>
          <p:nvPr/>
        </p:nvCxnSpPr>
        <p:spPr>
          <a:xfrm rot="16200000" flipV="1">
            <a:off x="1892799" y="4119122"/>
            <a:ext cx="1094313" cy="53184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C11D4E7-9963-3C18-5C84-FBD42CFA1B7B}"/>
              </a:ext>
            </a:extLst>
          </p:cNvPr>
          <p:cNvCxnSpPr>
            <a:stCxn id="22" idx="0"/>
            <a:endCxn id="37" idx="3"/>
          </p:cNvCxnSpPr>
          <p:nvPr/>
        </p:nvCxnSpPr>
        <p:spPr>
          <a:xfrm rot="16200000" flipV="1">
            <a:off x="3047706" y="2964214"/>
            <a:ext cx="757924" cy="2505270"/>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FFC033C-CF10-3DED-3475-C14CE66AB45E}"/>
              </a:ext>
            </a:extLst>
          </p:cNvPr>
          <p:cNvCxnSpPr>
            <a:stCxn id="30" idx="2"/>
          </p:cNvCxnSpPr>
          <p:nvPr/>
        </p:nvCxnSpPr>
        <p:spPr>
          <a:xfrm rot="10800000">
            <a:off x="2174032" y="3837886"/>
            <a:ext cx="2887822" cy="180097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0773BDC5-B1EB-45C0-8501-F9ED31CBC817}"/>
              </a:ext>
            </a:extLst>
          </p:cNvPr>
          <p:cNvCxnSpPr>
            <a:stCxn id="31" idx="2"/>
          </p:cNvCxnSpPr>
          <p:nvPr/>
        </p:nvCxnSpPr>
        <p:spPr>
          <a:xfrm rot="10800000">
            <a:off x="2174030" y="3837886"/>
            <a:ext cx="4306078" cy="1833629"/>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651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AC863D-3E25-AAB4-6584-D6E81B2EF949}"/>
              </a:ext>
            </a:extLst>
          </p:cNvPr>
          <p:cNvSpPr/>
          <p:nvPr/>
        </p:nvSpPr>
        <p:spPr>
          <a:xfrm>
            <a:off x="177281" y="914400"/>
            <a:ext cx="11700588" cy="211804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CEF74FD8-8C4E-29C5-644D-C8B7DD7C4F3E}"/>
              </a:ext>
            </a:extLst>
          </p:cNvPr>
          <p:cNvSpPr/>
          <p:nvPr/>
        </p:nvSpPr>
        <p:spPr>
          <a:xfrm>
            <a:off x="3060441" y="923731"/>
            <a:ext cx="326571" cy="21087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4BB1C62-A8E2-7B42-4801-0CC38BBF6F80}"/>
              </a:ext>
            </a:extLst>
          </p:cNvPr>
          <p:cNvSpPr/>
          <p:nvPr/>
        </p:nvSpPr>
        <p:spPr>
          <a:xfrm>
            <a:off x="7459824" y="914400"/>
            <a:ext cx="326571" cy="21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E16D87-EC12-54B3-A53B-3D6D053D9BB1}"/>
              </a:ext>
            </a:extLst>
          </p:cNvPr>
          <p:cNvSpPr txBox="1"/>
          <p:nvPr/>
        </p:nvSpPr>
        <p:spPr>
          <a:xfrm>
            <a:off x="3334140" y="973493"/>
            <a:ext cx="4125684" cy="923330"/>
          </a:xfrm>
          <a:prstGeom prst="rect">
            <a:avLst/>
          </a:prstGeom>
          <a:noFill/>
        </p:spPr>
        <p:txBody>
          <a:bodyPr wrap="square" rtlCol="0">
            <a:spAutoFit/>
          </a:bodyPr>
          <a:lstStyle/>
          <a:p>
            <a:r>
              <a:rPr lang="en-IN" dirty="0"/>
              <a:t>Body: Used in POST and PUT Request to Pass data to the server to create a new Record or Update existing record </a:t>
            </a:r>
            <a:endParaRPr lang="en-US" dirty="0"/>
          </a:p>
        </p:txBody>
      </p:sp>
      <p:sp>
        <p:nvSpPr>
          <p:cNvPr id="6" name="TextBox 5">
            <a:extLst>
              <a:ext uri="{FF2B5EF4-FFF2-40B4-BE49-F238E27FC236}">
                <a16:creationId xmlns:a16="http://schemas.microsoft.com/office/drawing/2014/main" id="{D0190DBD-1F04-B021-8D8E-C3529F13E8ED}"/>
              </a:ext>
            </a:extLst>
          </p:cNvPr>
          <p:cNvSpPr txBox="1"/>
          <p:nvPr/>
        </p:nvSpPr>
        <p:spPr>
          <a:xfrm>
            <a:off x="450980" y="1188098"/>
            <a:ext cx="2491273" cy="369332"/>
          </a:xfrm>
          <a:prstGeom prst="rect">
            <a:avLst/>
          </a:prstGeom>
          <a:noFill/>
        </p:spPr>
        <p:txBody>
          <a:bodyPr wrap="square" rtlCol="0">
            <a:spAutoFit/>
          </a:bodyPr>
          <a:lstStyle/>
          <a:p>
            <a:r>
              <a:rPr lang="en-IN" dirty="0"/>
              <a:t>Headers</a:t>
            </a:r>
            <a:endParaRPr lang="en-US" dirty="0"/>
          </a:p>
        </p:txBody>
      </p:sp>
      <p:sp>
        <p:nvSpPr>
          <p:cNvPr id="7" name="TextBox 6">
            <a:extLst>
              <a:ext uri="{FF2B5EF4-FFF2-40B4-BE49-F238E27FC236}">
                <a16:creationId xmlns:a16="http://schemas.microsoft.com/office/drawing/2014/main" id="{278CC925-EDF7-0DEC-BFF7-25E1130C75F5}"/>
              </a:ext>
            </a:extLst>
          </p:cNvPr>
          <p:cNvSpPr txBox="1"/>
          <p:nvPr/>
        </p:nvSpPr>
        <p:spPr>
          <a:xfrm>
            <a:off x="7786395" y="1003432"/>
            <a:ext cx="2491273" cy="369332"/>
          </a:xfrm>
          <a:prstGeom prst="rect">
            <a:avLst/>
          </a:prstGeom>
          <a:noFill/>
        </p:spPr>
        <p:txBody>
          <a:bodyPr wrap="square" rtlCol="0">
            <a:spAutoFit/>
          </a:bodyPr>
          <a:lstStyle/>
          <a:p>
            <a:r>
              <a:rPr lang="en-IN" dirty="0"/>
              <a:t>Error</a:t>
            </a:r>
            <a:endParaRPr lang="en-US" dirty="0"/>
          </a:p>
        </p:txBody>
      </p:sp>
      <p:sp>
        <p:nvSpPr>
          <p:cNvPr id="8" name="Rectangle 7">
            <a:extLst>
              <a:ext uri="{FF2B5EF4-FFF2-40B4-BE49-F238E27FC236}">
                <a16:creationId xmlns:a16="http://schemas.microsoft.com/office/drawing/2014/main" id="{2E24730E-3EC7-17B2-CF57-D135805C94C5}"/>
              </a:ext>
            </a:extLst>
          </p:cNvPr>
          <p:cNvSpPr/>
          <p:nvPr/>
        </p:nvSpPr>
        <p:spPr>
          <a:xfrm>
            <a:off x="177281" y="4646645"/>
            <a:ext cx="11837438" cy="21180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F050ECA-D505-A3A2-EB44-8269B4A70690}"/>
              </a:ext>
            </a:extLst>
          </p:cNvPr>
          <p:cNvSpPr txBox="1"/>
          <p:nvPr/>
        </p:nvSpPr>
        <p:spPr>
          <a:xfrm>
            <a:off x="3862873" y="3825551"/>
            <a:ext cx="3498980" cy="369332"/>
          </a:xfrm>
          <a:prstGeom prst="rect">
            <a:avLst/>
          </a:prstGeom>
          <a:noFill/>
        </p:spPr>
        <p:txBody>
          <a:bodyPr wrap="square" rtlCol="0">
            <a:spAutoFit/>
          </a:bodyPr>
          <a:lstStyle/>
          <a:p>
            <a:pPr algn="ctr"/>
            <a:r>
              <a:rPr lang="en-IN" b="1" dirty="0"/>
              <a:t>HTTP Header</a:t>
            </a:r>
            <a:endParaRPr lang="en-US" b="1" dirty="0"/>
          </a:p>
        </p:txBody>
      </p:sp>
      <p:cxnSp>
        <p:nvCxnSpPr>
          <p:cNvPr id="11" name="Connector: Elbow 10">
            <a:extLst>
              <a:ext uri="{FF2B5EF4-FFF2-40B4-BE49-F238E27FC236}">
                <a16:creationId xmlns:a16="http://schemas.microsoft.com/office/drawing/2014/main" id="{A5D58BFF-A1B8-5E97-CBAF-0D86C6FBCC11}"/>
              </a:ext>
            </a:extLst>
          </p:cNvPr>
          <p:cNvCxnSpPr>
            <a:cxnSpLocks/>
            <a:stCxn id="6" idx="2"/>
            <a:endCxn id="8" idx="0"/>
          </p:cNvCxnSpPr>
          <p:nvPr/>
        </p:nvCxnSpPr>
        <p:spPr>
          <a:xfrm rot="16200000" flipH="1">
            <a:off x="2351701" y="902345"/>
            <a:ext cx="3089215" cy="439938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EB76A9A-8A72-3A6D-BE4B-8BF97658B6CD}"/>
              </a:ext>
            </a:extLst>
          </p:cNvPr>
          <p:cNvSpPr/>
          <p:nvPr/>
        </p:nvSpPr>
        <p:spPr>
          <a:xfrm>
            <a:off x="2184917" y="4646645"/>
            <a:ext cx="443668" cy="21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B4B7495-3877-340E-CE17-6367D0E2ED7D}"/>
              </a:ext>
            </a:extLst>
          </p:cNvPr>
          <p:cNvSpPr txBox="1"/>
          <p:nvPr/>
        </p:nvSpPr>
        <p:spPr>
          <a:xfrm>
            <a:off x="314131" y="4777273"/>
            <a:ext cx="1775926" cy="1600438"/>
          </a:xfrm>
          <a:prstGeom prst="rect">
            <a:avLst/>
          </a:prstGeom>
          <a:noFill/>
        </p:spPr>
        <p:txBody>
          <a:bodyPr wrap="square" rtlCol="0">
            <a:spAutoFit/>
          </a:bodyPr>
          <a:lstStyle/>
          <a:p>
            <a:r>
              <a:rPr lang="en-IN" sz="1400" dirty="0"/>
              <a:t>Target URL aka URL of REST API</a:t>
            </a:r>
          </a:p>
          <a:p>
            <a:endParaRPr lang="en-IN" sz="1400" dirty="0"/>
          </a:p>
          <a:p>
            <a:r>
              <a:rPr lang="en-IN" sz="1400" dirty="0"/>
              <a:t>Contains URL Parameters in QueryString or Route Parameters </a:t>
            </a:r>
            <a:endParaRPr lang="en-US" sz="1400" dirty="0"/>
          </a:p>
        </p:txBody>
      </p:sp>
      <p:sp>
        <p:nvSpPr>
          <p:cNvPr id="14" name="Rectangle 13">
            <a:extLst>
              <a:ext uri="{FF2B5EF4-FFF2-40B4-BE49-F238E27FC236}">
                <a16:creationId xmlns:a16="http://schemas.microsoft.com/office/drawing/2014/main" id="{A715886A-074A-BFB0-2FE5-3AA5563D019F}"/>
              </a:ext>
            </a:extLst>
          </p:cNvPr>
          <p:cNvSpPr/>
          <p:nvPr/>
        </p:nvSpPr>
        <p:spPr>
          <a:xfrm>
            <a:off x="6497994" y="4646645"/>
            <a:ext cx="443668" cy="2118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F6F44B8-8E9B-3CDF-97A3-97072D76DD42}"/>
              </a:ext>
            </a:extLst>
          </p:cNvPr>
          <p:cNvSpPr txBox="1"/>
          <p:nvPr/>
        </p:nvSpPr>
        <p:spPr>
          <a:xfrm>
            <a:off x="2623456" y="4669199"/>
            <a:ext cx="3842658" cy="2031325"/>
          </a:xfrm>
          <a:prstGeom prst="rect">
            <a:avLst/>
          </a:prstGeom>
          <a:noFill/>
        </p:spPr>
        <p:txBody>
          <a:bodyPr wrap="square" rtlCol="0">
            <a:spAutoFit/>
          </a:bodyPr>
          <a:lstStyle/>
          <a:p>
            <a:r>
              <a:rPr lang="en-IN" dirty="0"/>
              <a:t>Header Values</a:t>
            </a:r>
          </a:p>
          <a:p>
            <a:pPr marL="342900" indent="-342900">
              <a:buAutoNum type="arabicPeriod"/>
            </a:pPr>
            <a:r>
              <a:rPr lang="en-IN" dirty="0"/>
              <a:t>Method: GET/POST/PUT/DELETE</a:t>
            </a:r>
          </a:p>
          <a:p>
            <a:pPr marL="342900" indent="-342900">
              <a:buAutoNum type="arabicPeriod"/>
            </a:pPr>
            <a:r>
              <a:rPr lang="en-IN" dirty="0"/>
              <a:t>MIME-TYPE aka Message Format used in POST and PUT Request</a:t>
            </a:r>
          </a:p>
          <a:p>
            <a:pPr marL="800100" lvl="1" indent="-342900">
              <a:buAutoNum type="arabicPeriod"/>
            </a:pPr>
            <a:r>
              <a:rPr lang="en-IN" dirty="0"/>
              <a:t>E.g. </a:t>
            </a:r>
            <a:r>
              <a:rPr lang="en-IN" dirty="0" err="1"/>
              <a:t>Content-Type:application</a:t>
            </a:r>
            <a:r>
              <a:rPr lang="en-IN" dirty="0"/>
              <a:t>/json</a:t>
            </a:r>
          </a:p>
          <a:p>
            <a:pPr marL="800100" lvl="1" indent="-342900">
              <a:buAutoNum type="arabicPeriod"/>
            </a:pPr>
            <a:r>
              <a:rPr lang="en-IN" dirty="0"/>
              <a:t>AUTHORIZATION value</a:t>
            </a:r>
            <a:endParaRPr lang="en-US" dirty="0"/>
          </a:p>
        </p:txBody>
      </p:sp>
      <p:sp>
        <p:nvSpPr>
          <p:cNvPr id="17" name="TextBox 16">
            <a:extLst>
              <a:ext uri="{FF2B5EF4-FFF2-40B4-BE49-F238E27FC236}">
                <a16:creationId xmlns:a16="http://schemas.microsoft.com/office/drawing/2014/main" id="{2BFA047D-694B-4350-49D4-943FC88A130A}"/>
              </a:ext>
            </a:extLst>
          </p:cNvPr>
          <p:cNvSpPr txBox="1"/>
          <p:nvPr/>
        </p:nvSpPr>
        <p:spPr>
          <a:xfrm>
            <a:off x="7044612" y="4733369"/>
            <a:ext cx="4767943" cy="923330"/>
          </a:xfrm>
          <a:prstGeom prst="rect">
            <a:avLst/>
          </a:prstGeom>
          <a:noFill/>
        </p:spPr>
        <p:txBody>
          <a:bodyPr wrap="square" rtlCol="0">
            <a:spAutoFit/>
          </a:bodyPr>
          <a:lstStyle/>
          <a:p>
            <a:r>
              <a:rPr lang="en-IN" dirty="0"/>
              <a:t>Custom Headers</a:t>
            </a:r>
          </a:p>
          <a:p>
            <a:r>
              <a:rPr lang="en-IN" dirty="0"/>
              <a:t>e.g. API Version</a:t>
            </a:r>
          </a:p>
          <a:p>
            <a:r>
              <a:rPr lang="en-IN" dirty="0"/>
              <a:t>Any other  custom value</a:t>
            </a:r>
            <a:endParaRPr lang="en-US" dirty="0"/>
          </a:p>
        </p:txBody>
      </p:sp>
    </p:spTree>
    <p:extLst>
      <p:ext uri="{BB962C8B-B14F-4D97-AF65-F5344CB8AC3E}">
        <p14:creationId xmlns:p14="http://schemas.microsoft.com/office/powerpoint/2010/main" val="1355795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337466-6042-7DF4-5998-EF620422936C}"/>
              </a:ext>
            </a:extLst>
          </p:cNvPr>
          <p:cNvSpPr/>
          <p:nvPr/>
        </p:nvSpPr>
        <p:spPr>
          <a:xfrm>
            <a:off x="5831632" y="587829"/>
            <a:ext cx="3377682" cy="2687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MVC App with MVC Views and jQuery in it</a:t>
            </a:r>
            <a:endParaRPr lang="en-US" b="1" dirty="0"/>
          </a:p>
        </p:txBody>
      </p:sp>
      <p:sp>
        <p:nvSpPr>
          <p:cNvPr id="3" name="Arrow: Right 2">
            <a:extLst>
              <a:ext uri="{FF2B5EF4-FFF2-40B4-BE49-F238E27FC236}">
                <a16:creationId xmlns:a16="http://schemas.microsoft.com/office/drawing/2014/main" id="{E5B46D91-9AC2-1FA9-D9C1-55FAECD72C8B}"/>
              </a:ext>
            </a:extLst>
          </p:cNvPr>
          <p:cNvSpPr/>
          <p:nvPr/>
        </p:nvSpPr>
        <p:spPr>
          <a:xfrm>
            <a:off x="1772814" y="849086"/>
            <a:ext cx="4058817" cy="6344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http://localhost:port/ctrl/action</a:t>
            </a:r>
            <a:endParaRPr lang="en-US" dirty="0"/>
          </a:p>
        </p:txBody>
      </p:sp>
      <p:sp>
        <p:nvSpPr>
          <p:cNvPr id="4" name="Rectangle 3">
            <a:extLst>
              <a:ext uri="{FF2B5EF4-FFF2-40B4-BE49-F238E27FC236}">
                <a16:creationId xmlns:a16="http://schemas.microsoft.com/office/drawing/2014/main" id="{9F3C4D7A-2409-4A5D-BE1E-3AA19298D352}"/>
              </a:ext>
            </a:extLst>
          </p:cNvPr>
          <p:cNvSpPr/>
          <p:nvPr/>
        </p:nvSpPr>
        <p:spPr>
          <a:xfrm>
            <a:off x="121298" y="587828"/>
            <a:ext cx="1660849" cy="2841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Browser</a:t>
            </a:r>
          </a:p>
          <a:p>
            <a:pPr algn="ctr"/>
            <a:r>
              <a:rPr lang="en-IN" dirty="0"/>
              <a:t>MVC View + jQuery</a:t>
            </a:r>
            <a:endParaRPr lang="en-US" dirty="0"/>
          </a:p>
        </p:txBody>
      </p:sp>
      <p:sp>
        <p:nvSpPr>
          <p:cNvPr id="5" name="Arrow: Left 4">
            <a:extLst>
              <a:ext uri="{FF2B5EF4-FFF2-40B4-BE49-F238E27FC236}">
                <a16:creationId xmlns:a16="http://schemas.microsoft.com/office/drawing/2014/main" id="{1E403119-1104-4ACB-0AA9-A7E1038CBC8C}"/>
              </a:ext>
            </a:extLst>
          </p:cNvPr>
          <p:cNvSpPr/>
          <p:nvPr/>
        </p:nvSpPr>
        <p:spPr>
          <a:xfrm>
            <a:off x="1772814" y="1884784"/>
            <a:ext cx="4058817" cy="63448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Respond the View + jQuery in it</a:t>
            </a:r>
            <a:endParaRPr lang="en-US" dirty="0"/>
          </a:p>
        </p:txBody>
      </p:sp>
      <p:sp>
        <p:nvSpPr>
          <p:cNvPr id="6" name="Rectangle 5">
            <a:extLst>
              <a:ext uri="{FF2B5EF4-FFF2-40B4-BE49-F238E27FC236}">
                <a16:creationId xmlns:a16="http://schemas.microsoft.com/office/drawing/2014/main" id="{927611E7-7EDC-03CB-E6C0-68435D98E5D4}"/>
              </a:ext>
            </a:extLst>
          </p:cNvPr>
          <p:cNvSpPr/>
          <p:nvPr/>
        </p:nvSpPr>
        <p:spPr>
          <a:xfrm>
            <a:off x="7355632" y="3791340"/>
            <a:ext cx="3377682" cy="26872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ASP.NET WEB API App that will contain APIs which will be invoked using jQuery</a:t>
            </a:r>
            <a:endParaRPr lang="en-US" b="1" dirty="0"/>
          </a:p>
        </p:txBody>
      </p:sp>
      <p:cxnSp>
        <p:nvCxnSpPr>
          <p:cNvPr id="8" name="Connector: Elbow 7">
            <a:extLst>
              <a:ext uri="{FF2B5EF4-FFF2-40B4-BE49-F238E27FC236}">
                <a16:creationId xmlns:a16="http://schemas.microsoft.com/office/drawing/2014/main" id="{E4BA5BB4-D1FB-D2AE-41D9-9777A351FF2B}"/>
              </a:ext>
            </a:extLst>
          </p:cNvPr>
          <p:cNvCxnSpPr>
            <a:stCxn id="4" idx="2"/>
            <a:endCxn id="6" idx="1"/>
          </p:cNvCxnSpPr>
          <p:nvPr/>
        </p:nvCxnSpPr>
        <p:spPr>
          <a:xfrm rot="16200000" flipH="1">
            <a:off x="3300703" y="1080018"/>
            <a:ext cx="1705949" cy="6403909"/>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6072B70-0E64-2A5C-89B1-6F5499CF5AF5}"/>
              </a:ext>
            </a:extLst>
          </p:cNvPr>
          <p:cNvSpPr txBox="1"/>
          <p:nvPr/>
        </p:nvSpPr>
        <p:spPr>
          <a:xfrm>
            <a:off x="2034073" y="4450702"/>
            <a:ext cx="3498980" cy="369332"/>
          </a:xfrm>
          <a:prstGeom prst="rect">
            <a:avLst/>
          </a:prstGeom>
          <a:noFill/>
        </p:spPr>
        <p:txBody>
          <a:bodyPr wrap="square" rtlCol="0">
            <a:spAutoFit/>
          </a:bodyPr>
          <a:lstStyle/>
          <a:p>
            <a:pPr algn="ctr"/>
            <a:r>
              <a:rPr lang="en-IN" b="1" dirty="0"/>
              <a:t>Call API using jQuery</a:t>
            </a:r>
            <a:endParaRPr lang="en-US" b="1" dirty="0"/>
          </a:p>
        </p:txBody>
      </p:sp>
    </p:spTree>
    <p:extLst>
      <p:ext uri="{BB962C8B-B14F-4D97-AF65-F5344CB8AC3E}">
        <p14:creationId xmlns:p14="http://schemas.microsoft.com/office/powerpoint/2010/main" val="4190899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DDC25A-25F9-E4A7-F0E0-A17A1C08AB93}"/>
              </a:ext>
            </a:extLst>
          </p:cNvPr>
          <p:cNvSpPr/>
          <p:nvPr/>
        </p:nvSpPr>
        <p:spPr>
          <a:xfrm>
            <a:off x="4226767" y="457199"/>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Base Class</a:t>
            </a:r>
            <a:endParaRPr lang="en-US" b="1" dirty="0"/>
          </a:p>
        </p:txBody>
      </p:sp>
      <p:sp>
        <p:nvSpPr>
          <p:cNvPr id="3" name="Rectangle 2">
            <a:extLst>
              <a:ext uri="{FF2B5EF4-FFF2-40B4-BE49-F238E27FC236}">
                <a16:creationId xmlns:a16="http://schemas.microsoft.com/office/drawing/2014/main" id="{B382C868-42C1-730F-2A62-72C6665FBCAA}"/>
              </a:ext>
            </a:extLst>
          </p:cNvPr>
          <p:cNvSpPr/>
          <p:nvPr/>
        </p:nvSpPr>
        <p:spPr>
          <a:xfrm>
            <a:off x="4226767" y="3735354"/>
            <a:ext cx="2537927" cy="142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Derive  Class</a:t>
            </a:r>
            <a:endParaRPr lang="en-US" b="1" dirty="0"/>
          </a:p>
        </p:txBody>
      </p:sp>
      <p:sp>
        <p:nvSpPr>
          <p:cNvPr id="4" name="Arrow: Up 3">
            <a:extLst>
              <a:ext uri="{FF2B5EF4-FFF2-40B4-BE49-F238E27FC236}">
                <a16:creationId xmlns:a16="http://schemas.microsoft.com/office/drawing/2014/main" id="{86BC94BB-E089-6FBA-32BC-4235BEAA3C34}"/>
              </a:ext>
            </a:extLst>
          </p:cNvPr>
          <p:cNvSpPr/>
          <p:nvPr/>
        </p:nvSpPr>
        <p:spPr>
          <a:xfrm>
            <a:off x="5299788" y="1884783"/>
            <a:ext cx="494522" cy="185679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B2FDF8-E4FE-2AD4-6F29-CE9DEDA9F5DE}"/>
              </a:ext>
            </a:extLst>
          </p:cNvPr>
          <p:cNvSpPr txBox="1"/>
          <p:nvPr/>
        </p:nvSpPr>
        <p:spPr>
          <a:xfrm>
            <a:off x="7996335" y="1222310"/>
            <a:ext cx="3433665" cy="3477875"/>
          </a:xfrm>
          <a:prstGeom prst="rect">
            <a:avLst/>
          </a:prstGeom>
          <a:noFill/>
        </p:spPr>
        <p:txBody>
          <a:bodyPr wrap="square" rtlCol="0">
            <a:spAutoFit/>
          </a:bodyPr>
          <a:lstStyle/>
          <a:p>
            <a:r>
              <a:rPr lang="en-IN" sz="4400" dirty="0"/>
              <a:t>Simple</a:t>
            </a:r>
          </a:p>
          <a:p>
            <a:r>
              <a:rPr lang="en-IN" sz="4400" dirty="0"/>
              <a:t>Inheritance</a:t>
            </a:r>
          </a:p>
          <a:p>
            <a:endParaRPr lang="en-IN" sz="4400" dirty="0"/>
          </a:p>
          <a:p>
            <a:r>
              <a:rPr lang="en-IN" sz="4400" dirty="0"/>
              <a:t>One-Base-One-Derive</a:t>
            </a:r>
            <a:endParaRPr lang="en-US" sz="4400" dirty="0"/>
          </a:p>
        </p:txBody>
      </p:sp>
    </p:spTree>
    <p:extLst>
      <p:ext uri="{BB962C8B-B14F-4D97-AF65-F5344CB8AC3E}">
        <p14:creationId xmlns:p14="http://schemas.microsoft.com/office/powerpoint/2010/main" val="230109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F6517C6-DFDA-CDEE-1920-CD6A28347535}"/>
              </a:ext>
            </a:extLst>
          </p:cNvPr>
          <p:cNvSpPr/>
          <p:nvPr/>
        </p:nvSpPr>
        <p:spPr>
          <a:xfrm>
            <a:off x="2761860" y="4282750"/>
            <a:ext cx="2416629" cy="19500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Hospital</a:t>
            </a:r>
          </a:p>
          <a:p>
            <a:pPr algn="ctr"/>
            <a:r>
              <a:rPr lang="en-IN" dirty="0"/>
              <a:t>Management</a:t>
            </a:r>
          </a:p>
          <a:p>
            <a:pPr algn="ctr"/>
            <a:r>
              <a:rPr lang="en-IN" dirty="0"/>
              <a:t>System</a:t>
            </a:r>
            <a:endParaRPr lang="en-US" dirty="0"/>
          </a:p>
        </p:txBody>
      </p:sp>
      <p:sp>
        <p:nvSpPr>
          <p:cNvPr id="3" name="Oval 2">
            <a:extLst>
              <a:ext uri="{FF2B5EF4-FFF2-40B4-BE49-F238E27FC236}">
                <a16:creationId xmlns:a16="http://schemas.microsoft.com/office/drawing/2014/main" id="{D30D5156-CD31-15D2-C8B5-7E8BD75DF0E2}"/>
              </a:ext>
            </a:extLst>
          </p:cNvPr>
          <p:cNvSpPr/>
          <p:nvPr/>
        </p:nvSpPr>
        <p:spPr>
          <a:xfrm>
            <a:off x="494522" y="1791478"/>
            <a:ext cx="1632857" cy="14275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Staff</a:t>
            </a:r>
            <a:endParaRPr lang="en-US" dirty="0"/>
          </a:p>
        </p:txBody>
      </p:sp>
      <p:cxnSp>
        <p:nvCxnSpPr>
          <p:cNvPr id="5" name="Connector: Elbow 4">
            <a:extLst>
              <a:ext uri="{FF2B5EF4-FFF2-40B4-BE49-F238E27FC236}">
                <a16:creationId xmlns:a16="http://schemas.microsoft.com/office/drawing/2014/main" id="{A9F8F107-766C-77C3-ED38-340399E110BB}"/>
              </a:ext>
            </a:extLst>
          </p:cNvPr>
          <p:cNvCxnSpPr>
            <a:stCxn id="3" idx="6"/>
            <a:endCxn id="2" idx="2"/>
          </p:cNvCxnSpPr>
          <p:nvPr/>
        </p:nvCxnSpPr>
        <p:spPr>
          <a:xfrm>
            <a:off x="2127379" y="2505270"/>
            <a:ext cx="634481" cy="27525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87A30EB3-74B5-706E-8E34-0B95248755F8}"/>
              </a:ext>
            </a:extLst>
          </p:cNvPr>
          <p:cNvSpPr/>
          <p:nvPr/>
        </p:nvSpPr>
        <p:spPr>
          <a:xfrm>
            <a:off x="13062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9" name="Oval 8">
            <a:extLst>
              <a:ext uri="{FF2B5EF4-FFF2-40B4-BE49-F238E27FC236}">
                <a16:creationId xmlns:a16="http://schemas.microsoft.com/office/drawing/2014/main" id="{7E5026C3-A41D-05C6-1B18-FCB899F0B458}"/>
              </a:ext>
            </a:extLst>
          </p:cNvPr>
          <p:cNvSpPr/>
          <p:nvPr/>
        </p:nvSpPr>
        <p:spPr>
          <a:xfrm>
            <a:off x="2127379" y="177282"/>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Nurse</a:t>
            </a:r>
            <a:endParaRPr lang="en-US" dirty="0"/>
          </a:p>
        </p:txBody>
      </p:sp>
      <p:cxnSp>
        <p:nvCxnSpPr>
          <p:cNvPr id="11" name="Connector: Elbow 10">
            <a:extLst>
              <a:ext uri="{FF2B5EF4-FFF2-40B4-BE49-F238E27FC236}">
                <a16:creationId xmlns:a16="http://schemas.microsoft.com/office/drawing/2014/main" id="{179914D6-5CF8-F013-9907-3B4FF873ADA7}"/>
              </a:ext>
            </a:extLst>
          </p:cNvPr>
          <p:cNvCxnSpPr>
            <a:stCxn id="3" idx="2"/>
            <a:endCxn id="7" idx="4"/>
          </p:cNvCxnSpPr>
          <p:nvPr/>
        </p:nvCxnSpPr>
        <p:spPr>
          <a:xfrm rot="10800000" flipH="1">
            <a:off x="494521" y="1212980"/>
            <a:ext cx="270589" cy="1292290"/>
          </a:xfrm>
          <a:prstGeom prst="bentConnector4">
            <a:avLst>
              <a:gd name="adj1" fmla="val -84482"/>
              <a:gd name="adj2" fmla="val 77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84F4D351-FA0A-8060-5D23-A3ED9B5B10B9}"/>
              </a:ext>
            </a:extLst>
          </p:cNvPr>
          <p:cNvCxnSpPr>
            <a:stCxn id="3" idx="6"/>
          </p:cNvCxnSpPr>
          <p:nvPr/>
        </p:nvCxnSpPr>
        <p:spPr>
          <a:xfrm flipV="1">
            <a:off x="2127379" y="1212980"/>
            <a:ext cx="727787" cy="12922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A438752-FF69-14AE-46E5-198DBB47BCD9}"/>
              </a:ext>
            </a:extLst>
          </p:cNvPr>
          <p:cNvSpPr/>
          <p:nvPr/>
        </p:nvSpPr>
        <p:spPr>
          <a:xfrm>
            <a:off x="9280850" y="124407"/>
            <a:ext cx="1268963" cy="10356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Doctor</a:t>
            </a:r>
            <a:endParaRPr lang="en-US" dirty="0"/>
          </a:p>
        </p:txBody>
      </p:sp>
      <p:sp>
        <p:nvSpPr>
          <p:cNvPr id="15" name="Oval 14">
            <a:extLst>
              <a:ext uri="{FF2B5EF4-FFF2-40B4-BE49-F238E27FC236}">
                <a16:creationId xmlns:a16="http://schemas.microsoft.com/office/drawing/2014/main" id="{991FD56E-47E4-082A-45F5-5215A9B342F3}"/>
              </a:ext>
            </a:extLst>
          </p:cNvPr>
          <p:cNvSpPr/>
          <p:nvPr/>
        </p:nvSpPr>
        <p:spPr>
          <a:xfrm>
            <a:off x="7623109" y="1604865"/>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General</a:t>
            </a:r>
          </a:p>
          <a:p>
            <a:pPr algn="ctr"/>
            <a:r>
              <a:rPr lang="en-IN" dirty="0"/>
              <a:t>Physician</a:t>
            </a:r>
            <a:endParaRPr lang="en-US" dirty="0"/>
          </a:p>
        </p:txBody>
      </p:sp>
      <p:sp>
        <p:nvSpPr>
          <p:cNvPr id="16" name="Oval 15">
            <a:extLst>
              <a:ext uri="{FF2B5EF4-FFF2-40B4-BE49-F238E27FC236}">
                <a16:creationId xmlns:a16="http://schemas.microsoft.com/office/drawing/2014/main" id="{2A26BE3F-AEF7-10B9-AAB9-7D3BAE9F040F}"/>
              </a:ext>
            </a:extLst>
          </p:cNvPr>
          <p:cNvSpPr/>
          <p:nvPr/>
        </p:nvSpPr>
        <p:spPr>
          <a:xfrm>
            <a:off x="10198358" y="1604866"/>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Cancer Specialist</a:t>
            </a:r>
            <a:endParaRPr lang="en-US" dirty="0"/>
          </a:p>
        </p:txBody>
      </p:sp>
      <p:sp>
        <p:nvSpPr>
          <p:cNvPr id="17" name="Oval 16">
            <a:extLst>
              <a:ext uri="{FF2B5EF4-FFF2-40B4-BE49-F238E27FC236}">
                <a16:creationId xmlns:a16="http://schemas.microsoft.com/office/drawing/2014/main" id="{6EC2E8D9-056D-AAE0-E6BE-5CD519EDD6AB}"/>
              </a:ext>
            </a:extLst>
          </p:cNvPr>
          <p:cNvSpPr/>
          <p:nvPr/>
        </p:nvSpPr>
        <p:spPr>
          <a:xfrm>
            <a:off x="7623109" y="3463991"/>
            <a:ext cx="1866123"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Heart Specialist</a:t>
            </a:r>
            <a:endParaRPr lang="en-US" dirty="0"/>
          </a:p>
        </p:txBody>
      </p:sp>
      <p:sp>
        <p:nvSpPr>
          <p:cNvPr id="19" name="Oval 18">
            <a:extLst>
              <a:ext uri="{FF2B5EF4-FFF2-40B4-BE49-F238E27FC236}">
                <a16:creationId xmlns:a16="http://schemas.microsoft.com/office/drawing/2014/main" id="{20F9C20F-5719-FA2A-0D85-B2E03EF35BCE}"/>
              </a:ext>
            </a:extLst>
          </p:cNvPr>
          <p:cNvSpPr/>
          <p:nvPr/>
        </p:nvSpPr>
        <p:spPr>
          <a:xfrm>
            <a:off x="10195248" y="3463991"/>
            <a:ext cx="1996752" cy="1292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Orthopaedic</a:t>
            </a:r>
            <a:endParaRPr lang="en-US" dirty="0"/>
          </a:p>
        </p:txBody>
      </p:sp>
      <p:cxnSp>
        <p:nvCxnSpPr>
          <p:cNvPr id="21" name="Connector: Elbow 20">
            <a:extLst>
              <a:ext uri="{FF2B5EF4-FFF2-40B4-BE49-F238E27FC236}">
                <a16:creationId xmlns:a16="http://schemas.microsoft.com/office/drawing/2014/main" id="{3F320C08-B003-3B31-E2FB-70F06B1164B7}"/>
              </a:ext>
            </a:extLst>
          </p:cNvPr>
          <p:cNvCxnSpPr>
            <a:stCxn id="15" idx="0"/>
            <a:endCxn id="14" idx="4"/>
          </p:cNvCxnSpPr>
          <p:nvPr/>
        </p:nvCxnSpPr>
        <p:spPr>
          <a:xfrm rot="5400000" flipH="1" flipV="1">
            <a:off x="9013371" y="702905"/>
            <a:ext cx="444760" cy="13591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658E596-C4BB-467D-089F-B6E43DED5F2A}"/>
              </a:ext>
            </a:extLst>
          </p:cNvPr>
          <p:cNvCxnSpPr>
            <a:stCxn id="16" idx="0"/>
            <a:endCxn id="14" idx="4"/>
          </p:cNvCxnSpPr>
          <p:nvPr/>
        </p:nvCxnSpPr>
        <p:spPr>
          <a:xfrm rot="16200000" flipV="1">
            <a:off x="10300996" y="774442"/>
            <a:ext cx="444761" cy="12160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45D571E-8EC5-DFD3-78F7-7DB4CF31767C}"/>
              </a:ext>
            </a:extLst>
          </p:cNvPr>
          <p:cNvCxnSpPr>
            <a:stCxn id="17" idx="6"/>
            <a:endCxn id="14" idx="4"/>
          </p:cNvCxnSpPr>
          <p:nvPr/>
        </p:nvCxnSpPr>
        <p:spPr>
          <a:xfrm flipV="1">
            <a:off x="9489232" y="1160105"/>
            <a:ext cx="426100" cy="29500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140C23D-2D1C-5BE5-B991-BB4EAD915FCB}"/>
              </a:ext>
            </a:extLst>
          </p:cNvPr>
          <p:cNvCxnSpPr>
            <a:cxnSpLocks/>
            <a:stCxn id="19" idx="2"/>
          </p:cNvCxnSpPr>
          <p:nvPr/>
        </p:nvCxnSpPr>
        <p:spPr>
          <a:xfrm rot="10800000">
            <a:off x="9912222" y="1247980"/>
            <a:ext cx="283026" cy="286215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34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E2995-2E2F-178A-48A6-9E0ECBF6B5E4}"/>
              </a:ext>
            </a:extLst>
          </p:cNvPr>
          <p:cNvSpPr/>
          <p:nvPr/>
        </p:nvSpPr>
        <p:spPr>
          <a:xfrm>
            <a:off x="1704392" y="289249"/>
            <a:ext cx="9249748" cy="5374433"/>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3C0E85-E188-8839-CE08-5C86DD79BE36}"/>
              </a:ext>
            </a:extLst>
          </p:cNvPr>
          <p:cNvSpPr txBox="1"/>
          <p:nvPr/>
        </p:nvSpPr>
        <p:spPr>
          <a:xfrm>
            <a:off x="2911151" y="-37806"/>
            <a:ext cx="7361853" cy="369332"/>
          </a:xfrm>
          <a:prstGeom prst="rect">
            <a:avLst/>
          </a:prstGeom>
          <a:noFill/>
        </p:spPr>
        <p:txBody>
          <a:bodyPr wrap="square" rtlCol="0">
            <a:spAutoFit/>
          </a:bodyPr>
          <a:lstStyle/>
          <a:p>
            <a:pPr algn="ctr"/>
            <a:r>
              <a:rPr lang="en-US" b="1" dirty="0"/>
              <a:t>Server-Side App</a:t>
            </a:r>
          </a:p>
        </p:txBody>
      </p:sp>
      <p:sp>
        <p:nvSpPr>
          <p:cNvPr id="4" name="Rectangle 3">
            <a:extLst>
              <a:ext uri="{FF2B5EF4-FFF2-40B4-BE49-F238E27FC236}">
                <a16:creationId xmlns:a16="http://schemas.microsoft.com/office/drawing/2014/main" id="{DD1F2253-5A48-C365-5E59-A403D7407AE7}"/>
              </a:ext>
            </a:extLst>
          </p:cNvPr>
          <p:cNvSpPr/>
          <p:nvPr/>
        </p:nvSpPr>
        <p:spPr>
          <a:xfrm>
            <a:off x="8770776" y="1194318"/>
            <a:ext cx="1716832" cy="4264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a:t>
            </a:r>
          </a:p>
          <a:p>
            <a:pPr algn="ctr"/>
            <a:r>
              <a:rPr lang="en-US" b="1" dirty="0"/>
              <a:t>Access</a:t>
            </a:r>
          </a:p>
          <a:p>
            <a:pPr algn="ctr"/>
            <a:r>
              <a:rPr lang="en-US" b="1" dirty="0"/>
              <a:t>Layer</a:t>
            </a:r>
          </a:p>
        </p:txBody>
      </p:sp>
      <p:sp>
        <p:nvSpPr>
          <p:cNvPr id="5" name="Rectangle 4">
            <a:extLst>
              <a:ext uri="{FF2B5EF4-FFF2-40B4-BE49-F238E27FC236}">
                <a16:creationId xmlns:a16="http://schemas.microsoft.com/office/drawing/2014/main" id="{83C99E6B-B4C5-99C8-2D8D-AB6C5D60CC25}"/>
              </a:ext>
            </a:extLst>
          </p:cNvPr>
          <p:cNvSpPr/>
          <p:nvPr/>
        </p:nvSpPr>
        <p:spPr>
          <a:xfrm>
            <a:off x="6366588" y="1194318"/>
            <a:ext cx="1716832" cy="42640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Business Workflows</a:t>
            </a:r>
          </a:p>
        </p:txBody>
      </p:sp>
      <p:sp>
        <p:nvSpPr>
          <p:cNvPr id="6" name="Rectangle 5">
            <a:extLst>
              <a:ext uri="{FF2B5EF4-FFF2-40B4-BE49-F238E27FC236}">
                <a16:creationId xmlns:a16="http://schemas.microsoft.com/office/drawing/2014/main" id="{86DE1A5B-2412-BCB3-5359-028C4138D665}"/>
              </a:ext>
            </a:extLst>
          </p:cNvPr>
          <p:cNvSpPr/>
          <p:nvPr/>
        </p:nvSpPr>
        <p:spPr>
          <a:xfrm>
            <a:off x="3962400" y="1194318"/>
            <a:ext cx="1716832" cy="42640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t>Controllers for Handling Requests</a:t>
            </a:r>
          </a:p>
        </p:txBody>
      </p:sp>
      <p:sp>
        <p:nvSpPr>
          <p:cNvPr id="7" name="Rectangle 6">
            <a:extLst>
              <a:ext uri="{FF2B5EF4-FFF2-40B4-BE49-F238E27FC236}">
                <a16:creationId xmlns:a16="http://schemas.microsoft.com/office/drawing/2014/main" id="{9DBE9C88-97A3-D233-7069-E9DB95926432}"/>
              </a:ext>
            </a:extLst>
          </p:cNvPr>
          <p:cNvSpPr/>
          <p:nvPr/>
        </p:nvSpPr>
        <p:spPr>
          <a:xfrm>
            <a:off x="1901890" y="1155049"/>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Presentation</a:t>
            </a:r>
          </a:p>
          <a:p>
            <a:pPr algn="ctr"/>
            <a:r>
              <a:rPr lang="en-US" b="1" dirty="0"/>
              <a:t>Layer</a:t>
            </a:r>
          </a:p>
        </p:txBody>
      </p:sp>
      <p:sp>
        <p:nvSpPr>
          <p:cNvPr id="8" name="Rectangle 7">
            <a:extLst>
              <a:ext uri="{FF2B5EF4-FFF2-40B4-BE49-F238E27FC236}">
                <a16:creationId xmlns:a16="http://schemas.microsoft.com/office/drawing/2014/main" id="{F8E5F2F5-ACE5-8722-3055-13E96B4458BB}"/>
              </a:ext>
            </a:extLst>
          </p:cNvPr>
          <p:cNvSpPr/>
          <p:nvPr/>
        </p:nvSpPr>
        <p:spPr>
          <a:xfrm>
            <a:off x="1901890" y="3429000"/>
            <a:ext cx="1716832" cy="16577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API Layer</a:t>
            </a:r>
          </a:p>
        </p:txBody>
      </p:sp>
      <p:sp>
        <p:nvSpPr>
          <p:cNvPr id="9" name="Arrow: Left-Right 8">
            <a:extLst>
              <a:ext uri="{FF2B5EF4-FFF2-40B4-BE49-F238E27FC236}">
                <a16:creationId xmlns:a16="http://schemas.microsoft.com/office/drawing/2014/main" id="{38C50108-AF6E-1D76-599F-E5E6C0C6A019}"/>
              </a:ext>
            </a:extLst>
          </p:cNvPr>
          <p:cNvSpPr/>
          <p:nvPr/>
        </p:nvSpPr>
        <p:spPr>
          <a:xfrm>
            <a:off x="3421225" y="1856792"/>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DF2401DE-4CCE-95F8-0496-532D1619186B}"/>
              </a:ext>
            </a:extLst>
          </p:cNvPr>
          <p:cNvSpPr/>
          <p:nvPr/>
        </p:nvSpPr>
        <p:spPr>
          <a:xfrm>
            <a:off x="3364464" y="4110145"/>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Right 10">
            <a:extLst>
              <a:ext uri="{FF2B5EF4-FFF2-40B4-BE49-F238E27FC236}">
                <a16:creationId xmlns:a16="http://schemas.microsoft.com/office/drawing/2014/main" id="{1CC71D6B-71BA-7453-5BE3-00BCAC56EB9E}"/>
              </a:ext>
            </a:extLst>
          </p:cNvPr>
          <p:cNvSpPr/>
          <p:nvPr/>
        </p:nvSpPr>
        <p:spPr>
          <a:xfrm>
            <a:off x="562247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Right 11">
            <a:extLst>
              <a:ext uri="{FF2B5EF4-FFF2-40B4-BE49-F238E27FC236}">
                <a16:creationId xmlns:a16="http://schemas.microsoft.com/office/drawing/2014/main" id="{37D31D7B-CD41-D524-FF10-CBCC760C5E68}"/>
              </a:ext>
            </a:extLst>
          </p:cNvPr>
          <p:cNvSpPr/>
          <p:nvPr/>
        </p:nvSpPr>
        <p:spPr>
          <a:xfrm>
            <a:off x="556571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B816CD1D-BC19-02E8-96FB-C508BC5E76C1}"/>
              </a:ext>
            </a:extLst>
          </p:cNvPr>
          <p:cNvSpPr/>
          <p:nvPr/>
        </p:nvSpPr>
        <p:spPr>
          <a:xfrm>
            <a:off x="7975342" y="1960983"/>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Right 13">
            <a:extLst>
              <a:ext uri="{FF2B5EF4-FFF2-40B4-BE49-F238E27FC236}">
                <a16:creationId xmlns:a16="http://schemas.microsoft.com/office/drawing/2014/main" id="{3FE0DC8B-5007-6DD1-8321-0089D23F8197}"/>
              </a:ext>
            </a:extLst>
          </p:cNvPr>
          <p:cNvSpPr/>
          <p:nvPr/>
        </p:nvSpPr>
        <p:spPr>
          <a:xfrm>
            <a:off x="7918581" y="4214336"/>
            <a:ext cx="85219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6AA1DF3-B198-2792-D716-0786C1C3285A}"/>
              </a:ext>
            </a:extLst>
          </p:cNvPr>
          <p:cNvSpPr txBox="1"/>
          <p:nvPr/>
        </p:nvSpPr>
        <p:spPr>
          <a:xfrm>
            <a:off x="180392" y="5694805"/>
            <a:ext cx="11831216" cy="1077218"/>
          </a:xfrm>
          <a:prstGeom prst="rect">
            <a:avLst/>
          </a:prstGeom>
          <a:noFill/>
        </p:spPr>
        <p:txBody>
          <a:bodyPr wrap="square" rtlCol="0">
            <a:spAutoFit/>
          </a:bodyPr>
          <a:lstStyle/>
          <a:p>
            <a:pPr marL="342900" indent="-342900">
              <a:buAutoNum type="arabicPeriod"/>
            </a:pPr>
            <a:r>
              <a:rPr lang="en-US" sz="1600" dirty="0"/>
              <a:t>What classes or logical blocks will be scoped limited to the declaring layer withing the namespace or within the declaring class only?</a:t>
            </a:r>
          </a:p>
          <a:p>
            <a:pPr marL="800100" lvl="1" indent="-342900">
              <a:buAutoNum type="arabicPeriod"/>
            </a:pPr>
            <a:r>
              <a:rPr lang="en-US" sz="1600" dirty="0"/>
              <a:t>Private: Only in declaring layer, </a:t>
            </a:r>
            <a:r>
              <a:rPr lang="en-US" sz="1600" b="1" dirty="0"/>
              <a:t>Internal: </a:t>
            </a:r>
            <a:r>
              <a:rPr lang="en-US" sz="1600" dirty="0"/>
              <a:t>Only classes in declaring namespace</a:t>
            </a:r>
            <a:endParaRPr lang="en-US" sz="1600" b="1" dirty="0"/>
          </a:p>
          <a:p>
            <a:r>
              <a:rPr lang="en-US" sz="1600" dirty="0"/>
              <a:t>2. What classes will be exposed everywhere?, </a:t>
            </a:r>
            <a:r>
              <a:rPr lang="en-US" sz="1600" b="1" dirty="0"/>
              <a:t>Public</a:t>
            </a:r>
          </a:p>
          <a:p>
            <a:r>
              <a:rPr lang="en-US" sz="1600" dirty="0"/>
              <a:t>3. What classes will be exposed out of the declaring layer by only in specific consumer classes? </a:t>
            </a:r>
            <a:r>
              <a:rPr lang="en-US" sz="1600" b="1" dirty="0"/>
              <a:t>Protected internal</a:t>
            </a:r>
          </a:p>
        </p:txBody>
      </p:sp>
      <p:sp>
        <p:nvSpPr>
          <p:cNvPr id="16" name="Rectangle 15">
            <a:extLst>
              <a:ext uri="{FF2B5EF4-FFF2-40B4-BE49-F238E27FC236}">
                <a16:creationId xmlns:a16="http://schemas.microsoft.com/office/drawing/2014/main" id="{5F04C3AC-626B-50BB-6497-0F6FC1A7D5BA}"/>
              </a:ext>
            </a:extLst>
          </p:cNvPr>
          <p:cNvSpPr/>
          <p:nvPr/>
        </p:nvSpPr>
        <p:spPr>
          <a:xfrm>
            <a:off x="1913553" y="534686"/>
            <a:ext cx="8688355" cy="4130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Entity Classes AKA Data Transfer Objects (DTO) AKA Plain Old CLR Objects (POCO)</a:t>
            </a:r>
          </a:p>
        </p:txBody>
      </p:sp>
      <p:sp>
        <p:nvSpPr>
          <p:cNvPr id="17" name="Arrow: Down 16">
            <a:extLst>
              <a:ext uri="{FF2B5EF4-FFF2-40B4-BE49-F238E27FC236}">
                <a16:creationId xmlns:a16="http://schemas.microsoft.com/office/drawing/2014/main" id="{A7E1C4E5-F25D-2C05-3424-1A8DBD61181F}"/>
              </a:ext>
            </a:extLst>
          </p:cNvPr>
          <p:cNvSpPr/>
          <p:nvPr/>
        </p:nvSpPr>
        <p:spPr>
          <a:xfrm>
            <a:off x="2765748" y="877861"/>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Down 17">
            <a:extLst>
              <a:ext uri="{FF2B5EF4-FFF2-40B4-BE49-F238E27FC236}">
                <a16:creationId xmlns:a16="http://schemas.microsoft.com/office/drawing/2014/main" id="{8B72B0B6-0063-EA39-85FD-3F00778B70D5}"/>
              </a:ext>
            </a:extLst>
          </p:cNvPr>
          <p:cNvSpPr/>
          <p:nvPr/>
        </p:nvSpPr>
        <p:spPr>
          <a:xfrm>
            <a:off x="4688631" y="827706"/>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C3ABD85C-73F3-5132-A82A-630592C39054}"/>
              </a:ext>
            </a:extLst>
          </p:cNvPr>
          <p:cNvSpPr/>
          <p:nvPr/>
        </p:nvSpPr>
        <p:spPr>
          <a:xfrm>
            <a:off x="7047336"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580C9C6B-4E91-4287-B2C2-AC322FC48437}"/>
              </a:ext>
            </a:extLst>
          </p:cNvPr>
          <p:cNvSpPr/>
          <p:nvPr/>
        </p:nvSpPr>
        <p:spPr>
          <a:xfrm>
            <a:off x="9426252" y="890423"/>
            <a:ext cx="304023" cy="447086"/>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584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75913-9BC2-6DEB-7742-46DA79AAC94E}"/>
              </a:ext>
            </a:extLst>
          </p:cNvPr>
          <p:cNvSpPr/>
          <p:nvPr/>
        </p:nvSpPr>
        <p:spPr>
          <a:xfrm>
            <a:off x="7436498" y="877078"/>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Rectangle 3">
            <a:extLst>
              <a:ext uri="{FF2B5EF4-FFF2-40B4-BE49-F238E27FC236}">
                <a16:creationId xmlns:a16="http://schemas.microsoft.com/office/drawing/2014/main" id="{6D4F2137-0D0F-19B2-5CFE-2D6325AA8990}"/>
              </a:ext>
            </a:extLst>
          </p:cNvPr>
          <p:cNvSpPr/>
          <p:nvPr/>
        </p:nvSpPr>
        <p:spPr>
          <a:xfrm>
            <a:off x="7455160" y="1362269"/>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6ADE43-B4B9-D7A0-8244-06B696E9CBB0}"/>
              </a:ext>
            </a:extLst>
          </p:cNvPr>
          <p:cNvSpPr txBox="1"/>
          <p:nvPr/>
        </p:nvSpPr>
        <p:spPr>
          <a:xfrm>
            <a:off x="7595118" y="961053"/>
            <a:ext cx="2817845" cy="369332"/>
          </a:xfrm>
          <a:prstGeom prst="rect">
            <a:avLst/>
          </a:prstGeom>
          <a:noFill/>
        </p:spPr>
        <p:txBody>
          <a:bodyPr wrap="square" rtlCol="0">
            <a:spAutoFit/>
          </a:bodyPr>
          <a:lstStyle/>
          <a:p>
            <a:pPr algn="ctr"/>
            <a:r>
              <a:rPr lang="en-US" b="1" dirty="0" err="1"/>
              <a:t>DoctorLogic</a:t>
            </a:r>
            <a:endParaRPr lang="en-US" b="1" dirty="0"/>
          </a:p>
        </p:txBody>
      </p:sp>
      <p:sp>
        <p:nvSpPr>
          <p:cNvPr id="6" name="TextBox 5">
            <a:extLst>
              <a:ext uri="{FF2B5EF4-FFF2-40B4-BE49-F238E27FC236}">
                <a16:creationId xmlns:a16="http://schemas.microsoft.com/office/drawing/2014/main" id="{27132E88-4CE4-BCE7-F41E-4AFF8D6E6883}"/>
              </a:ext>
            </a:extLst>
          </p:cNvPr>
          <p:cNvSpPr txBox="1"/>
          <p:nvPr/>
        </p:nvSpPr>
        <p:spPr>
          <a:xfrm>
            <a:off x="7455160" y="1614196"/>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7" name="Rectangle 6">
            <a:extLst>
              <a:ext uri="{FF2B5EF4-FFF2-40B4-BE49-F238E27FC236}">
                <a16:creationId xmlns:a16="http://schemas.microsoft.com/office/drawing/2014/main" id="{40B32750-B4A7-64D6-6AFA-71BF033F39B7}"/>
              </a:ext>
            </a:extLst>
          </p:cNvPr>
          <p:cNvSpPr/>
          <p:nvPr/>
        </p:nvSpPr>
        <p:spPr>
          <a:xfrm>
            <a:off x="7448940" y="267399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61B487D2-C1D2-F893-CDFC-F810AF8571A8}"/>
              </a:ext>
            </a:extLst>
          </p:cNvPr>
          <p:cNvSpPr/>
          <p:nvPr/>
        </p:nvSpPr>
        <p:spPr>
          <a:xfrm>
            <a:off x="7467602" y="315918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7279891-4ED9-FB9A-8C74-CBCDFB5D452A}"/>
              </a:ext>
            </a:extLst>
          </p:cNvPr>
          <p:cNvSpPr txBox="1"/>
          <p:nvPr/>
        </p:nvSpPr>
        <p:spPr>
          <a:xfrm>
            <a:off x="7607560" y="2757968"/>
            <a:ext cx="2817845" cy="369332"/>
          </a:xfrm>
          <a:prstGeom prst="rect">
            <a:avLst/>
          </a:prstGeom>
          <a:noFill/>
        </p:spPr>
        <p:txBody>
          <a:bodyPr wrap="square" rtlCol="0">
            <a:spAutoFit/>
          </a:bodyPr>
          <a:lstStyle/>
          <a:p>
            <a:pPr algn="ctr"/>
            <a:r>
              <a:rPr lang="en-US" b="1" dirty="0" err="1"/>
              <a:t>NurseLogic</a:t>
            </a:r>
            <a:endParaRPr lang="en-US" b="1" dirty="0"/>
          </a:p>
        </p:txBody>
      </p:sp>
      <p:sp>
        <p:nvSpPr>
          <p:cNvPr id="10" name="TextBox 9">
            <a:extLst>
              <a:ext uri="{FF2B5EF4-FFF2-40B4-BE49-F238E27FC236}">
                <a16:creationId xmlns:a16="http://schemas.microsoft.com/office/drawing/2014/main" id="{EB2AAB68-E4FF-6C71-A737-084B429E4865}"/>
              </a:ext>
            </a:extLst>
          </p:cNvPr>
          <p:cNvSpPr txBox="1"/>
          <p:nvPr/>
        </p:nvSpPr>
        <p:spPr>
          <a:xfrm>
            <a:off x="7467602" y="341111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1" name="Rectangle 10">
            <a:extLst>
              <a:ext uri="{FF2B5EF4-FFF2-40B4-BE49-F238E27FC236}">
                <a16:creationId xmlns:a16="http://schemas.microsoft.com/office/drawing/2014/main" id="{CECD31D9-18A5-9F4E-1829-D9C812064A40}"/>
              </a:ext>
            </a:extLst>
          </p:cNvPr>
          <p:cNvSpPr/>
          <p:nvPr/>
        </p:nvSpPr>
        <p:spPr>
          <a:xfrm>
            <a:off x="7427168" y="438693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EBD3E54-8C07-580C-2539-814100A0800E}"/>
              </a:ext>
            </a:extLst>
          </p:cNvPr>
          <p:cNvSpPr/>
          <p:nvPr/>
        </p:nvSpPr>
        <p:spPr>
          <a:xfrm>
            <a:off x="7445830" y="487212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2884564-112C-116B-8BCE-4BD154DA3DCA}"/>
              </a:ext>
            </a:extLst>
          </p:cNvPr>
          <p:cNvSpPr txBox="1"/>
          <p:nvPr/>
        </p:nvSpPr>
        <p:spPr>
          <a:xfrm>
            <a:off x="7585788" y="4470908"/>
            <a:ext cx="2817845" cy="369332"/>
          </a:xfrm>
          <a:prstGeom prst="rect">
            <a:avLst/>
          </a:prstGeom>
          <a:noFill/>
        </p:spPr>
        <p:txBody>
          <a:bodyPr wrap="square" rtlCol="0">
            <a:spAutoFit/>
          </a:bodyPr>
          <a:lstStyle/>
          <a:p>
            <a:pPr algn="ctr"/>
            <a:r>
              <a:rPr lang="en-US" b="1" dirty="0" err="1"/>
              <a:t>WardboyLogic</a:t>
            </a:r>
            <a:endParaRPr lang="en-US" b="1" dirty="0"/>
          </a:p>
        </p:txBody>
      </p:sp>
      <p:sp>
        <p:nvSpPr>
          <p:cNvPr id="14" name="TextBox 13">
            <a:extLst>
              <a:ext uri="{FF2B5EF4-FFF2-40B4-BE49-F238E27FC236}">
                <a16:creationId xmlns:a16="http://schemas.microsoft.com/office/drawing/2014/main" id="{49E12BA4-68C6-9004-DFE9-0B0C2886E0D3}"/>
              </a:ext>
            </a:extLst>
          </p:cNvPr>
          <p:cNvSpPr txBox="1"/>
          <p:nvPr/>
        </p:nvSpPr>
        <p:spPr>
          <a:xfrm>
            <a:off x="7445830" y="512405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sp>
        <p:nvSpPr>
          <p:cNvPr id="16" name="Rectangle 15">
            <a:extLst>
              <a:ext uri="{FF2B5EF4-FFF2-40B4-BE49-F238E27FC236}">
                <a16:creationId xmlns:a16="http://schemas.microsoft.com/office/drawing/2014/main" id="{11BBCCF6-EFC5-FA9E-70F5-B0F48AFFD276}"/>
              </a:ext>
            </a:extLst>
          </p:cNvPr>
          <p:cNvSpPr/>
          <p:nvPr/>
        </p:nvSpPr>
        <p:spPr>
          <a:xfrm>
            <a:off x="3707363" y="89413"/>
            <a:ext cx="3135086" cy="12689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662D49A-F677-837E-3257-0F69F0B3BF1F}"/>
              </a:ext>
            </a:extLst>
          </p:cNvPr>
          <p:cNvSpPr/>
          <p:nvPr/>
        </p:nvSpPr>
        <p:spPr>
          <a:xfrm>
            <a:off x="3726025" y="574604"/>
            <a:ext cx="3107094" cy="186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7CA1389-52A7-1EF8-DB23-5C7C77FB4985}"/>
              </a:ext>
            </a:extLst>
          </p:cNvPr>
          <p:cNvSpPr txBox="1"/>
          <p:nvPr/>
        </p:nvSpPr>
        <p:spPr>
          <a:xfrm>
            <a:off x="3865983" y="173388"/>
            <a:ext cx="2817845" cy="369332"/>
          </a:xfrm>
          <a:prstGeom prst="rect">
            <a:avLst/>
          </a:prstGeom>
          <a:noFill/>
        </p:spPr>
        <p:txBody>
          <a:bodyPr wrap="square" rtlCol="0">
            <a:spAutoFit/>
          </a:bodyPr>
          <a:lstStyle/>
          <a:p>
            <a:pPr algn="ctr"/>
            <a:r>
              <a:rPr lang="en-US" b="1" dirty="0" err="1"/>
              <a:t>StaffLogic</a:t>
            </a:r>
            <a:endParaRPr lang="en-US" b="1" dirty="0"/>
          </a:p>
        </p:txBody>
      </p:sp>
      <p:sp>
        <p:nvSpPr>
          <p:cNvPr id="19" name="TextBox 18">
            <a:extLst>
              <a:ext uri="{FF2B5EF4-FFF2-40B4-BE49-F238E27FC236}">
                <a16:creationId xmlns:a16="http://schemas.microsoft.com/office/drawing/2014/main" id="{679184A6-6410-B932-C3E6-2F06D21DD233}"/>
              </a:ext>
            </a:extLst>
          </p:cNvPr>
          <p:cNvSpPr txBox="1"/>
          <p:nvPr/>
        </p:nvSpPr>
        <p:spPr>
          <a:xfrm>
            <a:off x="3726025" y="826531"/>
            <a:ext cx="3107094" cy="369332"/>
          </a:xfrm>
          <a:prstGeom prst="rect">
            <a:avLst/>
          </a:prstGeom>
          <a:noFill/>
        </p:spPr>
        <p:txBody>
          <a:bodyPr wrap="square" rtlCol="0">
            <a:spAutoFit/>
          </a:bodyPr>
          <a:lstStyle/>
          <a:p>
            <a:r>
              <a:rPr lang="en-US" dirty="0"/>
              <a:t>+ </a:t>
            </a:r>
            <a:r>
              <a:rPr lang="en-US" dirty="0" err="1"/>
              <a:t>GetIncome</a:t>
            </a:r>
            <a:r>
              <a:rPr lang="en-US" dirty="0"/>
              <a:t>(staff)</a:t>
            </a:r>
          </a:p>
        </p:txBody>
      </p:sp>
      <p:cxnSp>
        <p:nvCxnSpPr>
          <p:cNvPr id="21" name="Connector: Elbow 20">
            <a:extLst>
              <a:ext uri="{FF2B5EF4-FFF2-40B4-BE49-F238E27FC236}">
                <a16:creationId xmlns:a16="http://schemas.microsoft.com/office/drawing/2014/main" id="{262C84FE-52DB-7E59-25A0-ACC83B22BCBC}"/>
              </a:ext>
            </a:extLst>
          </p:cNvPr>
          <p:cNvCxnSpPr>
            <a:stCxn id="2" idx="1"/>
            <a:endCxn id="17" idx="3"/>
          </p:cNvCxnSpPr>
          <p:nvPr/>
        </p:nvCxnSpPr>
        <p:spPr>
          <a:xfrm rot="10800000">
            <a:off x="6833120" y="667912"/>
            <a:ext cx="603379" cy="8436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D135A0A-076A-092D-3088-F468D97AEB68}"/>
              </a:ext>
            </a:extLst>
          </p:cNvPr>
          <p:cNvCxnSpPr>
            <a:stCxn id="8" idx="1"/>
            <a:endCxn id="17" idx="3"/>
          </p:cNvCxnSpPr>
          <p:nvPr/>
        </p:nvCxnSpPr>
        <p:spPr>
          <a:xfrm rot="10800000">
            <a:off x="6833120" y="667911"/>
            <a:ext cx="634483" cy="25845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819A211-3779-85B2-E8E0-37A6E01FF6E1}"/>
              </a:ext>
            </a:extLst>
          </p:cNvPr>
          <p:cNvCxnSpPr>
            <a:stCxn id="12" idx="1"/>
            <a:endCxn id="16" idx="3"/>
          </p:cNvCxnSpPr>
          <p:nvPr/>
        </p:nvCxnSpPr>
        <p:spPr>
          <a:xfrm rot="10800000">
            <a:off x="6833120" y="667911"/>
            <a:ext cx="612711" cy="42975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4D105F76-C481-BC28-66C6-8E93B2A56BF2}"/>
              </a:ext>
            </a:extLst>
          </p:cNvPr>
          <p:cNvSpPr/>
          <p:nvPr/>
        </p:nvSpPr>
        <p:spPr>
          <a:xfrm>
            <a:off x="541176" y="2142148"/>
            <a:ext cx="3620277" cy="163829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108B714D-6FE4-D163-4882-D33D411920E4}"/>
              </a:ext>
            </a:extLst>
          </p:cNvPr>
          <p:cNvSpPr/>
          <p:nvPr/>
        </p:nvSpPr>
        <p:spPr>
          <a:xfrm>
            <a:off x="559837" y="2793811"/>
            <a:ext cx="3601616" cy="108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833B804-F6E2-AF5F-0BF2-DE1FE89602F5}"/>
              </a:ext>
            </a:extLst>
          </p:cNvPr>
          <p:cNvSpPr txBox="1"/>
          <p:nvPr/>
        </p:nvSpPr>
        <p:spPr>
          <a:xfrm>
            <a:off x="1091681" y="2267339"/>
            <a:ext cx="2453951" cy="369332"/>
          </a:xfrm>
          <a:prstGeom prst="rect">
            <a:avLst/>
          </a:prstGeom>
          <a:noFill/>
        </p:spPr>
        <p:txBody>
          <a:bodyPr wrap="square" rtlCol="0">
            <a:spAutoFit/>
          </a:bodyPr>
          <a:lstStyle/>
          <a:p>
            <a:pPr algn="ctr"/>
            <a:r>
              <a:rPr lang="en-US" dirty="0"/>
              <a:t>Accounts</a:t>
            </a:r>
          </a:p>
        </p:txBody>
      </p:sp>
      <p:sp>
        <p:nvSpPr>
          <p:cNvPr id="29" name="TextBox 28">
            <a:extLst>
              <a:ext uri="{FF2B5EF4-FFF2-40B4-BE49-F238E27FC236}">
                <a16:creationId xmlns:a16="http://schemas.microsoft.com/office/drawing/2014/main" id="{5F0E6365-6D0A-47BD-02D3-A4777965F47B}"/>
              </a:ext>
            </a:extLst>
          </p:cNvPr>
          <p:cNvSpPr txBox="1"/>
          <p:nvPr/>
        </p:nvSpPr>
        <p:spPr>
          <a:xfrm>
            <a:off x="541175" y="2901820"/>
            <a:ext cx="3545633" cy="646331"/>
          </a:xfrm>
          <a:prstGeom prst="rect">
            <a:avLst/>
          </a:prstGeom>
          <a:noFill/>
        </p:spPr>
        <p:txBody>
          <a:bodyPr wrap="square" rtlCol="0">
            <a:spAutoFit/>
          </a:bodyPr>
          <a:lstStyle/>
          <a:p>
            <a:r>
              <a:rPr lang="en-US" dirty="0"/>
              <a:t>+ </a:t>
            </a:r>
            <a:r>
              <a:rPr lang="en-US" dirty="0" err="1"/>
              <a:t>GetTDS</a:t>
            </a:r>
            <a:r>
              <a:rPr lang="en-US" dirty="0"/>
              <a:t>(</a:t>
            </a:r>
            <a:r>
              <a:rPr lang="en-US" dirty="0" err="1"/>
              <a:t>StaffLogic</a:t>
            </a:r>
            <a:r>
              <a:rPr lang="en-US" dirty="0"/>
              <a:t> logic)</a:t>
            </a:r>
          </a:p>
          <a:p>
            <a:r>
              <a:rPr lang="en-US" dirty="0"/>
              <a:t>+ </a:t>
            </a:r>
            <a:r>
              <a:rPr lang="en-US" dirty="0" err="1"/>
              <a:t>GetNetIncome</a:t>
            </a:r>
            <a:r>
              <a:rPr lang="en-US" dirty="0"/>
              <a:t>(</a:t>
            </a:r>
            <a:r>
              <a:rPr lang="en-US" dirty="0" err="1"/>
              <a:t>StaffLogic</a:t>
            </a:r>
            <a:r>
              <a:rPr lang="en-US" dirty="0"/>
              <a:t> logic)</a:t>
            </a:r>
          </a:p>
        </p:txBody>
      </p:sp>
      <p:cxnSp>
        <p:nvCxnSpPr>
          <p:cNvPr id="33" name="Connector: Elbow 32">
            <a:extLst>
              <a:ext uri="{FF2B5EF4-FFF2-40B4-BE49-F238E27FC236}">
                <a16:creationId xmlns:a16="http://schemas.microsoft.com/office/drawing/2014/main" id="{F6E08ACC-CC9C-4436-E873-DF2FE55D5564}"/>
              </a:ext>
            </a:extLst>
          </p:cNvPr>
          <p:cNvCxnSpPr>
            <a:stCxn id="17" idx="1"/>
            <a:endCxn id="26" idx="0"/>
          </p:cNvCxnSpPr>
          <p:nvPr/>
        </p:nvCxnSpPr>
        <p:spPr>
          <a:xfrm rot="10800000" flipV="1">
            <a:off x="2351315" y="667910"/>
            <a:ext cx="1374710" cy="147423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B053EB1-7C22-17D6-A8BD-AB2131B4EA77}"/>
              </a:ext>
            </a:extLst>
          </p:cNvPr>
          <p:cNvSpPr txBox="1"/>
          <p:nvPr/>
        </p:nvSpPr>
        <p:spPr>
          <a:xfrm>
            <a:off x="1091681" y="1358376"/>
            <a:ext cx="2323323" cy="369332"/>
          </a:xfrm>
          <a:prstGeom prst="rect">
            <a:avLst/>
          </a:prstGeom>
          <a:noFill/>
        </p:spPr>
        <p:txBody>
          <a:bodyPr wrap="square" rtlCol="0">
            <a:spAutoFit/>
          </a:bodyPr>
          <a:lstStyle/>
          <a:p>
            <a:r>
              <a:rPr lang="en-US" dirty="0"/>
              <a:t>Uses </a:t>
            </a:r>
            <a:r>
              <a:rPr lang="en-US" dirty="0" err="1"/>
              <a:t>StaffLogic</a:t>
            </a:r>
            <a:r>
              <a:rPr lang="en-US" dirty="0"/>
              <a:t> Class</a:t>
            </a:r>
          </a:p>
        </p:txBody>
      </p:sp>
      <p:sp>
        <p:nvSpPr>
          <p:cNvPr id="35" name="TextBox 34">
            <a:extLst>
              <a:ext uri="{FF2B5EF4-FFF2-40B4-BE49-F238E27FC236}">
                <a16:creationId xmlns:a16="http://schemas.microsoft.com/office/drawing/2014/main" id="{DBA73B14-F671-6FEC-A03A-BEF7C9229D1A}"/>
              </a:ext>
            </a:extLst>
          </p:cNvPr>
          <p:cNvSpPr txBox="1"/>
          <p:nvPr/>
        </p:nvSpPr>
        <p:spPr>
          <a:xfrm>
            <a:off x="7436498" y="266695"/>
            <a:ext cx="3704252" cy="369332"/>
          </a:xfrm>
          <a:prstGeom prst="rect">
            <a:avLst/>
          </a:prstGeom>
          <a:noFill/>
        </p:spPr>
        <p:txBody>
          <a:bodyPr wrap="square" rtlCol="0">
            <a:spAutoFit/>
          </a:bodyPr>
          <a:lstStyle/>
          <a:p>
            <a:r>
              <a:rPr lang="en-US" dirty="0"/>
              <a:t>The </a:t>
            </a:r>
            <a:r>
              <a:rPr lang="en-US" b="1" dirty="0"/>
              <a:t>‘Is-</a:t>
            </a:r>
            <a:r>
              <a:rPr lang="en-US" b="1" dirty="0" err="1"/>
              <a:t>a’</a:t>
            </a:r>
            <a:r>
              <a:rPr lang="en-US" b="1" dirty="0"/>
              <a:t> </a:t>
            </a:r>
            <a:r>
              <a:rPr lang="en-US" dirty="0"/>
              <a:t>Relationship</a:t>
            </a:r>
          </a:p>
        </p:txBody>
      </p:sp>
      <p:sp>
        <p:nvSpPr>
          <p:cNvPr id="36" name="Rectangle 35">
            <a:extLst>
              <a:ext uri="{FF2B5EF4-FFF2-40B4-BE49-F238E27FC236}">
                <a16:creationId xmlns:a16="http://schemas.microsoft.com/office/drawing/2014/main" id="{68A163C9-BF74-2354-C2EE-66053F74C49E}"/>
              </a:ext>
            </a:extLst>
          </p:cNvPr>
          <p:cNvSpPr/>
          <p:nvPr/>
        </p:nvSpPr>
        <p:spPr>
          <a:xfrm>
            <a:off x="690465" y="5325430"/>
            <a:ext cx="3601616" cy="94084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The Client App</a:t>
            </a:r>
          </a:p>
        </p:txBody>
      </p:sp>
      <p:sp>
        <p:nvSpPr>
          <p:cNvPr id="37" name="Arrow: Up 36">
            <a:extLst>
              <a:ext uri="{FF2B5EF4-FFF2-40B4-BE49-F238E27FC236}">
                <a16:creationId xmlns:a16="http://schemas.microsoft.com/office/drawing/2014/main" id="{1B499DD8-8B2A-28C9-441A-6257E0C8B762}"/>
              </a:ext>
            </a:extLst>
          </p:cNvPr>
          <p:cNvSpPr/>
          <p:nvPr/>
        </p:nvSpPr>
        <p:spPr>
          <a:xfrm>
            <a:off x="1987420" y="3780443"/>
            <a:ext cx="612712" cy="1500684"/>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02E31BF7-0204-684D-261C-CB0B39BB96C1}"/>
              </a:ext>
            </a:extLst>
          </p:cNvPr>
          <p:cNvSpPr txBox="1"/>
          <p:nvPr/>
        </p:nvSpPr>
        <p:spPr>
          <a:xfrm>
            <a:off x="559837" y="4307823"/>
            <a:ext cx="3620277" cy="1200329"/>
          </a:xfrm>
          <a:prstGeom prst="rect">
            <a:avLst/>
          </a:prstGeom>
          <a:noFill/>
        </p:spPr>
        <p:txBody>
          <a:bodyPr wrap="square" rtlCol="0">
            <a:spAutoFit/>
          </a:bodyPr>
          <a:lstStyle/>
          <a:p>
            <a:pPr algn="ctr"/>
            <a:r>
              <a:rPr lang="en-US" b="1" dirty="0"/>
              <a:t>Access Accounts Class To Calculate TDS and </a:t>
            </a:r>
            <a:r>
              <a:rPr lang="en-US" b="1" dirty="0" err="1"/>
              <a:t>NetIncome</a:t>
            </a:r>
            <a:endParaRPr lang="en-US" b="1" dirty="0"/>
          </a:p>
          <a:p>
            <a:pPr algn="ctr"/>
            <a:r>
              <a:rPr lang="en-US" b="1" dirty="0"/>
              <a:t>By Passing The </a:t>
            </a:r>
            <a:r>
              <a:rPr lang="en-US" b="1" dirty="0" err="1"/>
              <a:t>typeof</a:t>
            </a:r>
            <a:r>
              <a:rPr lang="en-US" b="1" dirty="0"/>
              <a:t> </a:t>
            </a:r>
            <a:r>
              <a:rPr lang="en-US" b="1" dirty="0" err="1"/>
              <a:t>StaffLogic</a:t>
            </a:r>
            <a:r>
              <a:rPr lang="en-US" b="1" dirty="0"/>
              <a:t> Instance</a:t>
            </a:r>
          </a:p>
        </p:txBody>
      </p:sp>
      <p:sp>
        <p:nvSpPr>
          <p:cNvPr id="39" name="TextBox 38">
            <a:extLst>
              <a:ext uri="{FF2B5EF4-FFF2-40B4-BE49-F238E27FC236}">
                <a16:creationId xmlns:a16="http://schemas.microsoft.com/office/drawing/2014/main" id="{AAF01D76-28F0-58BC-5E25-1D704B405B2C}"/>
              </a:ext>
            </a:extLst>
          </p:cNvPr>
          <p:cNvSpPr txBox="1"/>
          <p:nvPr/>
        </p:nvSpPr>
        <p:spPr>
          <a:xfrm>
            <a:off x="5057189" y="2524649"/>
            <a:ext cx="1617309" cy="646331"/>
          </a:xfrm>
          <a:prstGeom prst="rect">
            <a:avLst/>
          </a:prstGeom>
          <a:noFill/>
        </p:spPr>
        <p:txBody>
          <a:bodyPr wrap="square" rtlCol="0">
            <a:spAutoFit/>
          </a:bodyPr>
          <a:lstStyle/>
          <a:p>
            <a:r>
              <a:rPr lang="en-US" dirty="0"/>
              <a:t>Dynamic</a:t>
            </a:r>
          </a:p>
          <a:p>
            <a:r>
              <a:rPr lang="en-US" dirty="0"/>
              <a:t>Polymorphism</a:t>
            </a:r>
          </a:p>
        </p:txBody>
      </p:sp>
      <p:cxnSp>
        <p:nvCxnSpPr>
          <p:cNvPr id="42" name="Connector: Elbow 41">
            <a:extLst>
              <a:ext uri="{FF2B5EF4-FFF2-40B4-BE49-F238E27FC236}">
                <a16:creationId xmlns:a16="http://schemas.microsoft.com/office/drawing/2014/main" id="{991D2C8B-2BC7-04DD-3CC5-BBC79F8C1DFE}"/>
              </a:ext>
            </a:extLst>
          </p:cNvPr>
          <p:cNvCxnSpPr>
            <a:stCxn id="39" idx="1"/>
            <a:endCxn id="29" idx="3"/>
          </p:cNvCxnSpPr>
          <p:nvPr/>
        </p:nvCxnSpPr>
        <p:spPr>
          <a:xfrm rot="10800000" flipV="1">
            <a:off x="4086809" y="2847814"/>
            <a:ext cx="970381" cy="3771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7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8B601F-EDB5-73E1-A5EC-9111F96AD1C7}"/>
              </a:ext>
            </a:extLst>
          </p:cNvPr>
          <p:cNvSpPr/>
          <p:nvPr/>
        </p:nvSpPr>
        <p:spPr>
          <a:xfrm>
            <a:off x="8117633" y="951722"/>
            <a:ext cx="1838130" cy="51411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Static</a:t>
            </a:r>
          </a:p>
          <a:p>
            <a:pPr algn="ctr"/>
            <a:r>
              <a:rPr lang="en-US" b="1" dirty="0"/>
              <a:t>Declaration</a:t>
            </a:r>
          </a:p>
        </p:txBody>
      </p:sp>
      <p:sp>
        <p:nvSpPr>
          <p:cNvPr id="3" name="Arrow: Right 2">
            <a:extLst>
              <a:ext uri="{FF2B5EF4-FFF2-40B4-BE49-F238E27FC236}">
                <a16:creationId xmlns:a16="http://schemas.microsoft.com/office/drawing/2014/main" id="{8C181FEB-DF32-1F04-38FB-6E456139F1F8}"/>
              </a:ext>
            </a:extLst>
          </p:cNvPr>
          <p:cNvSpPr/>
          <p:nvPr/>
        </p:nvSpPr>
        <p:spPr>
          <a:xfrm>
            <a:off x="1682621" y="1115009"/>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4" name="Arrow: Right 3">
            <a:extLst>
              <a:ext uri="{FF2B5EF4-FFF2-40B4-BE49-F238E27FC236}">
                <a16:creationId xmlns:a16="http://schemas.microsoft.com/office/drawing/2014/main" id="{8905E43D-BB05-ABBE-3A53-2E2CD7DE852F}"/>
              </a:ext>
            </a:extLst>
          </p:cNvPr>
          <p:cNvSpPr/>
          <p:nvPr/>
        </p:nvSpPr>
        <p:spPr>
          <a:xfrm>
            <a:off x="1676401" y="2052736"/>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5" name="Arrow: Right 4">
            <a:extLst>
              <a:ext uri="{FF2B5EF4-FFF2-40B4-BE49-F238E27FC236}">
                <a16:creationId xmlns:a16="http://schemas.microsoft.com/office/drawing/2014/main" id="{0923DD4C-EFA5-609F-8E16-36CFE76B6408}"/>
              </a:ext>
            </a:extLst>
          </p:cNvPr>
          <p:cNvSpPr/>
          <p:nvPr/>
        </p:nvSpPr>
        <p:spPr>
          <a:xfrm>
            <a:off x="1676400" y="3072883"/>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6" name="Arrow: Right 5">
            <a:extLst>
              <a:ext uri="{FF2B5EF4-FFF2-40B4-BE49-F238E27FC236}">
                <a16:creationId xmlns:a16="http://schemas.microsoft.com/office/drawing/2014/main" id="{24E4E510-13CA-7C32-491D-31DAD11AED76}"/>
              </a:ext>
            </a:extLst>
          </p:cNvPr>
          <p:cNvSpPr/>
          <p:nvPr/>
        </p:nvSpPr>
        <p:spPr>
          <a:xfrm>
            <a:off x="1670180" y="4055707"/>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
        <p:nvSpPr>
          <p:cNvPr id="7" name="Arrow: Right 6">
            <a:extLst>
              <a:ext uri="{FF2B5EF4-FFF2-40B4-BE49-F238E27FC236}">
                <a16:creationId xmlns:a16="http://schemas.microsoft.com/office/drawing/2014/main" id="{49FF3847-CF66-F5CF-77AF-477FEF6D7213}"/>
              </a:ext>
            </a:extLst>
          </p:cNvPr>
          <p:cNvSpPr/>
          <p:nvPr/>
        </p:nvSpPr>
        <p:spPr>
          <a:xfrm>
            <a:off x="1670179" y="5075854"/>
            <a:ext cx="6447453" cy="10170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 1</a:t>
            </a:r>
          </a:p>
        </p:txBody>
      </p:sp>
    </p:spTree>
    <p:extLst>
      <p:ext uri="{BB962C8B-B14F-4D97-AF65-F5344CB8AC3E}">
        <p14:creationId xmlns:p14="http://schemas.microsoft.com/office/powerpoint/2010/main" val="1452565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be 1">
            <a:extLst>
              <a:ext uri="{FF2B5EF4-FFF2-40B4-BE49-F238E27FC236}">
                <a16:creationId xmlns:a16="http://schemas.microsoft.com/office/drawing/2014/main" id="{4D51D390-CE44-52B7-224E-02F1F4FF0D6F}"/>
              </a:ext>
            </a:extLst>
          </p:cNvPr>
          <p:cNvSpPr/>
          <p:nvPr/>
        </p:nvSpPr>
        <p:spPr>
          <a:xfrm>
            <a:off x="6568751" y="1175657"/>
            <a:ext cx="3470988" cy="3610947"/>
          </a:xfrm>
          <a:prstGeom prst="cube">
            <a:avLst>
              <a:gd name="adj" fmla="val 12903"/>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824F901-8328-6B4A-1B15-F94E27D9B77C}"/>
              </a:ext>
            </a:extLst>
          </p:cNvPr>
          <p:cNvSpPr txBox="1"/>
          <p:nvPr/>
        </p:nvSpPr>
        <p:spPr>
          <a:xfrm>
            <a:off x="6764694" y="298580"/>
            <a:ext cx="3331028" cy="369332"/>
          </a:xfrm>
          <a:prstGeom prst="rect">
            <a:avLst/>
          </a:prstGeom>
          <a:noFill/>
        </p:spPr>
        <p:txBody>
          <a:bodyPr wrap="square" rtlCol="0">
            <a:spAutoFit/>
          </a:bodyPr>
          <a:lstStyle/>
          <a:p>
            <a:pPr algn="ctr"/>
            <a:r>
              <a:rPr lang="en-US" b="1" dirty="0"/>
              <a:t>CPU </a:t>
            </a:r>
            <a:r>
              <a:rPr lang="en-US" b="1" dirty="0" err="1"/>
              <a:t>Cabinate</a:t>
            </a:r>
            <a:endParaRPr lang="en-US" b="1" dirty="0"/>
          </a:p>
        </p:txBody>
      </p:sp>
      <p:sp>
        <p:nvSpPr>
          <p:cNvPr id="5" name="Flowchart: Magnetic Disk 4">
            <a:extLst>
              <a:ext uri="{FF2B5EF4-FFF2-40B4-BE49-F238E27FC236}">
                <a16:creationId xmlns:a16="http://schemas.microsoft.com/office/drawing/2014/main" id="{595767C6-2B5F-0869-AC63-6944C2413CC9}"/>
              </a:ext>
            </a:extLst>
          </p:cNvPr>
          <p:cNvSpPr/>
          <p:nvPr/>
        </p:nvSpPr>
        <p:spPr>
          <a:xfrm rot="5400000">
            <a:off x="5373266" y="2898321"/>
            <a:ext cx="1931437" cy="85141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7A015E7-9075-0435-8BAF-2A3B440476EE}"/>
              </a:ext>
            </a:extLst>
          </p:cNvPr>
          <p:cNvSpPr txBox="1"/>
          <p:nvPr/>
        </p:nvSpPr>
        <p:spPr>
          <a:xfrm>
            <a:off x="6466115" y="3068998"/>
            <a:ext cx="1390261" cy="369332"/>
          </a:xfrm>
          <a:prstGeom prst="rect">
            <a:avLst/>
          </a:prstGeom>
          <a:noFill/>
        </p:spPr>
        <p:txBody>
          <a:bodyPr wrap="square" rtlCol="0">
            <a:spAutoFit/>
          </a:bodyPr>
          <a:lstStyle/>
          <a:p>
            <a:pPr algn="ctr"/>
            <a:r>
              <a:rPr lang="en-US" b="1" dirty="0"/>
              <a:t>USB Socket</a:t>
            </a:r>
          </a:p>
        </p:txBody>
      </p:sp>
      <p:sp>
        <p:nvSpPr>
          <p:cNvPr id="7" name="Rectangle: Rounded Corners 6">
            <a:extLst>
              <a:ext uri="{FF2B5EF4-FFF2-40B4-BE49-F238E27FC236}">
                <a16:creationId xmlns:a16="http://schemas.microsoft.com/office/drawing/2014/main" id="{8A15CDD1-AF50-2814-9AC2-AC9F2EDD2401}"/>
              </a:ext>
            </a:extLst>
          </p:cNvPr>
          <p:cNvSpPr/>
          <p:nvPr/>
        </p:nvSpPr>
        <p:spPr>
          <a:xfrm>
            <a:off x="690465" y="76511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Hard Disk</a:t>
            </a:r>
          </a:p>
        </p:txBody>
      </p:sp>
      <p:sp>
        <p:nvSpPr>
          <p:cNvPr id="8" name="Rectangle: Rounded Corners 7">
            <a:extLst>
              <a:ext uri="{FF2B5EF4-FFF2-40B4-BE49-F238E27FC236}">
                <a16:creationId xmlns:a16="http://schemas.microsoft.com/office/drawing/2014/main" id="{0811524D-3B28-2079-799E-C8A665F18DC3}"/>
              </a:ext>
            </a:extLst>
          </p:cNvPr>
          <p:cNvSpPr/>
          <p:nvPr/>
        </p:nvSpPr>
        <p:spPr>
          <a:xfrm>
            <a:off x="696684" y="2126212"/>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Pen Drive</a:t>
            </a:r>
          </a:p>
        </p:txBody>
      </p:sp>
      <p:sp>
        <p:nvSpPr>
          <p:cNvPr id="9" name="Rectangle: Rounded Corners 8">
            <a:extLst>
              <a:ext uri="{FF2B5EF4-FFF2-40B4-BE49-F238E27FC236}">
                <a16:creationId xmlns:a16="http://schemas.microsoft.com/office/drawing/2014/main" id="{80E4DF3E-FFEF-E04D-A12F-6E73FB553BBD}"/>
              </a:ext>
            </a:extLst>
          </p:cNvPr>
          <p:cNvSpPr/>
          <p:nvPr/>
        </p:nvSpPr>
        <p:spPr>
          <a:xfrm>
            <a:off x="690465" y="332403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Network Connection</a:t>
            </a:r>
          </a:p>
        </p:txBody>
      </p:sp>
      <p:sp>
        <p:nvSpPr>
          <p:cNvPr id="10" name="Rectangle: Rounded Corners 9">
            <a:extLst>
              <a:ext uri="{FF2B5EF4-FFF2-40B4-BE49-F238E27FC236}">
                <a16:creationId xmlns:a16="http://schemas.microsoft.com/office/drawing/2014/main" id="{CA75ADFD-5D18-B685-002A-9BBE7D7BA223}"/>
              </a:ext>
            </a:extLst>
          </p:cNvPr>
          <p:cNvSpPr/>
          <p:nvPr/>
        </p:nvSpPr>
        <p:spPr>
          <a:xfrm>
            <a:off x="690465" y="4491523"/>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Mouse</a:t>
            </a:r>
          </a:p>
        </p:txBody>
      </p:sp>
      <p:sp>
        <p:nvSpPr>
          <p:cNvPr id="11" name="Rectangle: Rounded Corners 10">
            <a:extLst>
              <a:ext uri="{FF2B5EF4-FFF2-40B4-BE49-F238E27FC236}">
                <a16:creationId xmlns:a16="http://schemas.microsoft.com/office/drawing/2014/main" id="{6CA6C476-3127-3439-A60A-2B213CEFC034}"/>
              </a:ext>
            </a:extLst>
          </p:cNvPr>
          <p:cNvSpPr/>
          <p:nvPr/>
        </p:nvSpPr>
        <p:spPr>
          <a:xfrm>
            <a:off x="690465" y="5654350"/>
            <a:ext cx="1427584" cy="867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USB Headphones</a:t>
            </a:r>
          </a:p>
        </p:txBody>
      </p:sp>
      <p:sp>
        <p:nvSpPr>
          <p:cNvPr id="12" name="TextBox 11">
            <a:extLst>
              <a:ext uri="{FF2B5EF4-FFF2-40B4-BE49-F238E27FC236}">
                <a16:creationId xmlns:a16="http://schemas.microsoft.com/office/drawing/2014/main" id="{653FC129-0B46-9DD9-F52D-D82EA6AA3503}"/>
              </a:ext>
            </a:extLst>
          </p:cNvPr>
          <p:cNvSpPr txBox="1"/>
          <p:nvPr/>
        </p:nvSpPr>
        <p:spPr>
          <a:xfrm>
            <a:off x="4198775" y="5216978"/>
            <a:ext cx="7884368" cy="1477328"/>
          </a:xfrm>
          <a:prstGeom prst="rect">
            <a:avLst/>
          </a:prstGeom>
          <a:noFill/>
        </p:spPr>
        <p:txBody>
          <a:bodyPr wrap="square" rtlCol="0">
            <a:spAutoFit/>
          </a:bodyPr>
          <a:lstStyle/>
          <a:p>
            <a:r>
              <a:rPr lang="en-US" b="1" dirty="0"/>
              <a:t>All the USB Devices MUS have USB  </a:t>
            </a:r>
            <a:r>
              <a:rPr lang="en-US" b="1" dirty="0" err="1"/>
              <a:t>PlugNPlay</a:t>
            </a:r>
            <a:r>
              <a:rPr lang="en-US" b="1" dirty="0"/>
              <a:t> Connector, The USB Socker is an interface that will accept connection from various Device to machine.</a:t>
            </a:r>
          </a:p>
          <a:p>
            <a:r>
              <a:rPr lang="en-US" b="1" dirty="0"/>
              <a:t>If Hard-Disk and Pen Drive, then Large Data Read/Write, If USB Network Connector (</a:t>
            </a:r>
            <a:r>
              <a:rPr lang="en-US" b="1" dirty="0" err="1"/>
              <a:t>WiFi</a:t>
            </a:r>
            <a:r>
              <a:rPr lang="en-US" b="1" dirty="0"/>
              <a:t>) then Internet or Network Connection, USB Mouse then pointers, </a:t>
            </a:r>
            <a:r>
              <a:rPr lang="en-US" b="1" dirty="0" err="1"/>
              <a:t>HeadPhones</a:t>
            </a:r>
            <a:r>
              <a:rPr lang="en-US" b="1" dirty="0"/>
              <a:t> the Audio Speak/Hear </a:t>
            </a:r>
          </a:p>
        </p:txBody>
      </p:sp>
      <p:cxnSp>
        <p:nvCxnSpPr>
          <p:cNvPr id="14" name="Connector: Elbow 13">
            <a:extLst>
              <a:ext uri="{FF2B5EF4-FFF2-40B4-BE49-F238E27FC236}">
                <a16:creationId xmlns:a16="http://schemas.microsoft.com/office/drawing/2014/main" id="{BE15564B-92B5-C223-AF66-7F9517A12419}"/>
              </a:ext>
            </a:extLst>
          </p:cNvPr>
          <p:cNvCxnSpPr>
            <a:stCxn id="7" idx="3"/>
            <a:endCxn id="5" idx="3"/>
          </p:cNvCxnSpPr>
          <p:nvPr/>
        </p:nvCxnSpPr>
        <p:spPr>
          <a:xfrm>
            <a:off x="2118049" y="1198984"/>
            <a:ext cx="3795226" cy="21250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990E0BB-BD27-052D-F18C-8F02E858A1D2}"/>
              </a:ext>
            </a:extLst>
          </p:cNvPr>
          <p:cNvCxnSpPr>
            <a:stCxn id="8" idx="3"/>
            <a:endCxn id="5" idx="3"/>
          </p:cNvCxnSpPr>
          <p:nvPr/>
        </p:nvCxnSpPr>
        <p:spPr>
          <a:xfrm>
            <a:off x="2124268" y="2560086"/>
            <a:ext cx="3789007" cy="7639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AD15DBE-E701-1AEC-F89A-440BBA944E41}"/>
              </a:ext>
            </a:extLst>
          </p:cNvPr>
          <p:cNvCxnSpPr>
            <a:stCxn id="9" idx="3"/>
            <a:endCxn id="5" idx="3"/>
          </p:cNvCxnSpPr>
          <p:nvPr/>
        </p:nvCxnSpPr>
        <p:spPr>
          <a:xfrm flipV="1">
            <a:off x="2118049" y="3324031"/>
            <a:ext cx="3795226" cy="4338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23946B43-6EB4-56D6-E072-7B9E8F88A36B}"/>
              </a:ext>
            </a:extLst>
          </p:cNvPr>
          <p:cNvCxnSpPr>
            <a:stCxn id="10" idx="3"/>
            <a:endCxn id="5" idx="3"/>
          </p:cNvCxnSpPr>
          <p:nvPr/>
        </p:nvCxnSpPr>
        <p:spPr>
          <a:xfrm flipV="1">
            <a:off x="2118049" y="3324031"/>
            <a:ext cx="3795226" cy="1601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A9F3F96-30F9-6985-3E07-4E29D323F3F1}"/>
              </a:ext>
            </a:extLst>
          </p:cNvPr>
          <p:cNvCxnSpPr>
            <a:stCxn id="11" idx="3"/>
            <a:endCxn id="5" idx="3"/>
          </p:cNvCxnSpPr>
          <p:nvPr/>
        </p:nvCxnSpPr>
        <p:spPr>
          <a:xfrm flipV="1">
            <a:off x="2118049" y="3324031"/>
            <a:ext cx="3795226" cy="27641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C27B5B5-2504-CAB5-97DE-EBCF05F0F1C7}"/>
              </a:ext>
            </a:extLst>
          </p:cNvPr>
          <p:cNvSpPr txBox="1"/>
          <p:nvPr/>
        </p:nvSpPr>
        <p:spPr>
          <a:xfrm>
            <a:off x="4329404" y="1901505"/>
            <a:ext cx="2239347" cy="369332"/>
          </a:xfrm>
          <a:prstGeom prst="rect">
            <a:avLst/>
          </a:prstGeom>
          <a:noFill/>
        </p:spPr>
        <p:txBody>
          <a:bodyPr wrap="square" rtlCol="0">
            <a:spAutoFit/>
          </a:bodyPr>
          <a:lstStyle/>
          <a:p>
            <a:r>
              <a:rPr lang="en-US" dirty="0" err="1"/>
              <a:t>AcceptConnection</a:t>
            </a:r>
            <a:r>
              <a:rPr lang="en-US" dirty="0"/>
              <a:t>()</a:t>
            </a:r>
          </a:p>
        </p:txBody>
      </p:sp>
    </p:spTree>
    <p:extLst>
      <p:ext uri="{BB962C8B-B14F-4D97-AF65-F5344CB8AC3E}">
        <p14:creationId xmlns:p14="http://schemas.microsoft.com/office/powerpoint/2010/main" val="34624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2541</TotalTime>
  <Words>2255</Words>
  <Application>Microsoft Office PowerPoint</Application>
  <PresentationFormat>Widescreen</PresentationFormat>
  <Paragraphs>490</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152</cp:revision>
  <dcterms:created xsi:type="dcterms:W3CDTF">2022-09-22T09:47:18Z</dcterms:created>
  <dcterms:modified xsi:type="dcterms:W3CDTF">2022-10-08T09:13:45Z</dcterms:modified>
</cp:coreProperties>
</file>