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 Server process each request concurrently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AFBA5-CD50-53F7-A78D-049C41668DC3}"/>
              </a:ext>
            </a:extLst>
          </p:cNvPr>
          <p:cNvSpPr/>
          <p:nvPr/>
        </p:nvSpPr>
        <p:spPr>
          <a:xfrm>
            <a:off x="7142582" y="5290457"/>
            <a:ext cx="1782147" cy="690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Large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2782-A562-849E-14BA-99A53E196C5F}"/>
              </a:ext>
            </a:extLst>
          </p:cNvPr>
          <p:cNvSpPr txBox="1"/>
          <p:nvPr/>
        </p:nvSpPr>
        <p:spPr>
          <a:xfrm>
            <a:off x="9311951" y="51444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Seconds Per request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F7AE26-7398-7DF2-DB17-FBBFB0C230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924729" y="5329078"/>
            <a:ext cx="387222" cy="306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7ACB2A-2F92-2BCC-33E2-784B4AF1F1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5160539" y="-294625"/>
            <a:ext cx="1421498" cy="945657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CE5A-ACB3-9E21-845C-970EAA5690CF}"/>
              </a:ext>
            </a:extLst>
          </p:cNvPr>
          <p:cNvSpPr txBox="1"/>
          <p:nvPr/>
        </p:nvSpPr>
        <p:spPr>
          <a:xfrm>
            <a:off x="251927" y="223935"/>
            <a:ext cx="11775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Staff:</a:t>
            </a:r>
          </a:p>
          <a:p>
            <a:r>
              <a:rPr lang="en-IN" dirty="0" err="1"/>
              <a:t>StaffId</a:t>
            </a:r>
            <a:r>
              <a:rPr lang="en-IN" dirty="0"/>
              <a:t>, </a:t>
            </a:r>
            <a:r>
              <a:rPr lang="en-IN" dirty="0" err="1"/>
              <a:t>StaffName</a:t>
            </a:r>
            <a:r>
              <a:rPr lang="en-IN" dirty="0"/>
              <a:t>, </a:t>
            </a:r>
            <a:r>
              <a:rPr lang="en-IN" dirty="0" err="1"/>
              <a:t>StaffType</a:t>
            </a:r>
            <a:r>
              <a:rPr lang="en-IN" dirty="0"/>
              <a:t>, Address, Contact no, Email, Qualifications, Gender, </a:t>
            </a:r>
            <a:r>
              <a:rPr lang="en-IN" dirty="0" err="1"/>
              <a:t>DateOfBirth</a:t>
            </a:r>
            <a:r>
              <a:rPr lang="en-IN" dirty="0"/>
              <a:t>, specialization, Fees, </a:t>
            </a:r>
            <a:r>
              <a:rPr lang="en-IN" dirty="0" err="1"/>
              <a:t>Alloewanceas</a:t>
            </a:r>
            <a:r>
              <a:rPr lang="en-IN" dirty="0"/>
              <a:t>, </a:t>
            </a:r>
            <a:r>
              <a:rPr lang="en-IN" dirty="0" err="1"/>
              <a:t>NoOfPatients</a:t>
            </a:r>
            <a:r>
              <a:rPr lang="en-IN" dirty="0"/>
              <a:t>, </a:t>
            </a:r>
            <a:r>
              <a:rPr lang="en-IN" dirty="0" err="1"/>
              <a:t>BasicPay</a:t>
            </a:r>
            <a:r>
              <a:rPr lang="en-IN" dirty="0"/>
              <a:t>, TDS, GST, </a:t>
            </a:r>
            <a:r>
              <a:rPr lang="en-IN" dirty="0" err="1"/>
              <a:t>GrossIncome</a:t>
            </a:r>
            <a:r>
              <a:rPr lang="en-IN" dirty="0"/>
              <a:t>, </a:t>
            </a:r>
            <a:r>
              <a:rPr lang="en-IN" dirty="0" err="1"/>
              <a:t>NetIncome</a:t>
            </a:r>
            <a:r>
              <a:rPr lang="en-IN" dirty="0"/>
              <a:t>, </a:t>
            </a:r>
            <a:r>
              <a:rPr lang="en-IN" dirty="0" err="1"/>
              <a:t>ShareToHospital</a:t>
            </a:r>
            <a:endParaRPr lang="en-IN" dirty="0"/>
          </a:p>
          <a:p>
            <a:endParaRPr lang="en-IN" dirty="0"/>
          </a:p>
          <a:p>
            <a:r>
              <a:rPr lang="en-IN" dirty="0"/>
              <a:t>2. Ward:</a:t>
            </a:r>
          </a:p>
          <a:p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WardName</a:t>
            </a:r>
            <a:r>
              <a:rPr lang="en-IN" dirty="0"/>
              <a:t>, </a:t>
            </a:r>
            <a:r>
              <a:rPr lang="en-IN" dirty="0" err="1"/>
              <a:t>NoofRooms</a:t>
            </a:r>
            <a:r>
              <a:rPr lang="en-IN" dirty="0"/>
              <a:t>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RoomType</a:t>
            </a:r>
            <a:r>
              <a:rPr lang="en-IN" dirty="0"/>
              <a:t>, Capacity, </a:t>
            </a:r>
            <a:r>
              <a:rPr lang="en-IN" dirty="0" err="1"/>
              <a:t>Avaialble</a:t>
            </a:r>
            <a:r>
              <a:rPr lang="en-IN" dirty="0"/>
              <a:t>, </a:t>
            </a:r>
            <a:r>
              <a:rPr lang="en-IN" dirty="0" err="1"/>
              <a:t>NurseAllocated</a:t>
            </a:r>
            <a:r>
              <a:rPr lang="en-IN" dirty="0"/>
              <a:t>, </a:t>
            </a:r>
            <a:r>
              <a:rPr lang="en-IN" dirty="0" err="1"/>
              <a:t>DoctorAllocated</a:t>
            </a:r>
            <a:r>
              <a:rPr lang="en-IN" dirty="0"/>
              <a:t>, </a:t>
            </a:r>
            <a:r>
              <a:rPr lang="en-IN" dirty="0" err="1"/>
              <a:t>WardboyAllocated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Patient:</a:t>
            </a:r>
          </a:p>
          <a:p>
            <a:r>
              <a:rPr lang="en-IN" dirty="0" err="1"/>
              <a:t>PatientId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Address, City, </a:t>
            </a:r>
            <a:r>
              <a:rPr lang="en-IN" dirty="0" err="1"/>
              <a:t>Contactno,Email,Gender,DateOfBirth</a:t>
            </a:r>
            <a:r>
              <a:rPr lang="en-IN" dirty="0"/>
              <a:t>, Dieses,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DoctorName</a:t>
            </a:r>
            <a:r>
              <a:rPr lang="en-IN" dirty="0"/>
              <a:t>, </a:t>
            </a:r>
            <a:r>
              <a:rPr lang="en-IN" dirty="0" err="1"/>
              <a:t>TypeOfMoideineProvides</a:t>
            </a:r>
            <a:r>
              <a:rPr lang="en-IN" dirty="0"/>
              <a:t>,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Biil</a:t>
            </a:r>
            <a:endParaRPr lang="en-IN" dirty="0"/>
          </a:p>
          <a:p>
            <a:r>
              <a:rPr lang="en-IN" dirty="0" err="1"/>
              <a:t>BillId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</a:t>
            </a:r>
            <a:r>
              <a:rPr lang="en-IN" dirty="0" err="1"/>
              <a:t>RoomBill</a:t>
            </a:r>
            <a:r>
              <a:rPr lang="en-IN" dirty="0"/>
              <a:t>, </a:t>
            </a:r>
            <a:r>
              <a:rPr lang="en-IN" dirty="0" err="1"/>
              <a:t>DoctorBill</a:t>
            </a:r>
            <a:r>
              <a:rPr lang="en-IN" dirty="0"/>
              <a:t>, </a:t>
            </a:r>
            <a:r>
              <a:rPr lang="en-IN" dirty="0" err="1"/>
              <a:t>MedicineBill</a:t>
            </a:r>
            <a:r>
              <a:rPr lang="en-IN" dirty="0"/>
              <a:t>, </a:t>
            </a:r>
            <a:r>
              <a:rPr lang="en-IN" dirty="0" err="1"/>
              <a:t>TotalBill</a:t>
            </a:r>
            <a:r>
              <a:rPr lang="en-IN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E1222-A973-2B72-3282-0DA920D4C055}"/>
              </a:ext>
            </a:extLst>
          </p:cNvPr>
          <p:cNvSpPr txBox="1"/>
          <p:nvPr/>
        </p:nvSpPr>
        <p:spPr>
          <a:xfrm>
            <a:off x="214604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C1454-F435-014E-5EF8-BCC907EEC40A}"/>
              </a:ext>
            </a:extLst>
          </p:cNvPr>
          <p:cNvSpPr txBox="1"/>
          <p:nvPr/>
        </p:nvSpPr>
        <p:spPr>
          <a:xfrm>
            <a:off x="4491135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046E-248A-EB0B-06C3-1B1E5D166B51}"/>
              </a:ext>
            </a:extLst>
          </p:cNvPr>
          <p:cNvSpPr txBox="1"/>
          <p:nvPr/>
        </p:nvSpPr>
        <p:spPr>
          <a:xfrm>
            <a:off x="2404188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1837-A48C-454D-5205-5B7C6CE4611E}"/>
              </a:ext>
            </a:extLst>
          </p:cNvPr>
          <p:cNvSpPr txBox="1"/>
          <p:nvPr/>
        </p:nvSpPr>
        <p:spPr>
          <a:xfrm>
            <a:off x="5340221" y="80554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569F-6342-99E7-0DC2-9FFE0A1D4495}"/>
              </a:ext>
            </a:extLst>
          </p:cNvPr>
          <p:cNvSpPr txBox="1"/>
          <p:nvPr/>
        </p:nvSpPr>
        <p:spPr>
          <a:xfrm>
            <a:off x="7853265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Wardboy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6270044-429E-140C-C1AD-887AB56B111A}"/>
              </a:ext>
            </a:extLst>
          </p:cNvPr>
          <p:cNvSpPr/>
          <p:nvPr/>
        </p:nvSpPr>
        <p:spPr>
          <a:xfrm>
            <a:off x="9349273" y="2202024"/>
            <a:ext cx="2351315" cy="2230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C2E8B-5D2F-7D0A-AAB0-6BE04CF9A2BC}"/>
              </a:ext>
            </a:extLst>
          </p:cNvPr>
          <p:cNvSpPr/>
          <p:nvPr/>
        </p:nvSpPr>
        <p:spPr>
          <a:xfrm>
            <a:off x="6167535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233F7-D3EF-1444-EABD-0F7E4FE32C3E}"/>
              </a:ext>
            </a:extLst>
          </p:cNvPr>
          <p:cNvSpPr/>
          <p:nvPr/>
        </p:nvSpPr>
        <p:spPr>
          <a:xfrm>
            <a:off x="2957804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Biz Workflows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A459C-59D2-F0B3-53BF-04FE1B4A4797}"/>
              </a:ext>
            </a:extLst>
          </p:cNvPr>
          <p:cNvSpPr/>
          <p:nvPr/>
        </p:nvSpPr>
        <p:spPr>
          <a:xfrm>
            <a:off x="522514" y="2817845"/>
            <a:ext cx="1287625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671C68-BADB-2E02-CF81-744CD3F14631}"/>
              </a:ext>
            </a:extLst>
          </p:cNvPr>
          <p:cNvSpPr/>
          <p:nvPr/>
        </p:nvSpPr>
        <p:spPr>
          <a:xfrm>
            <a:off x="1810139" y="2752528"/>
            <a:ext cx="7539134" cy="3452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0E1ADE-42EA-B20B-EDDC-F2CDFD6327C1}"/>
              </a:ext>
            </a:extLst>
          </p:cNvPr>
          <p:cNvSpPr/>
          <p:nvPr/>
        </p:nvSpPr>
        <p:spPr>
          <a:xfrm>
            <a:off x="1810139" y="3354352"/>
            <a:ext cx="7539134" cy="35922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CDB7065-5DCD-CF12-D296-87D437D0989A}"/>
              </a:ext>
            </a:extLst>
          </p:cNvPr>
          <p:cNvSpPr/>
          <p:nvPr/>
        </p:nvSpPr>
        <p:spPr>
          <a:xfrm>
            <a:off x="8108302" y="279918"/>
            <a:ext cx="3769567" cy="6167535"/>
          </a:xfrm>
          <a:prstGeom prst="can">
            <a:avLst>
              <a:gd name="adj" fmla="val 76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FB5822-630B-A20A-D476-E95E194CD77B}"/>
              </a:ext>
            </a:extLst>
          </p:cNvPr>
          <p:cNvSpPr/>
          <p:nvPr/>
        </p:nvSpPr>
        <p:spPr>
          <a:xfrm>
            <a:off x="382555" y="419878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C1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01D9A2D-F470-607F-3A57-F47C66E2FECC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2230016" y="1040364"/>
            <a:ext cx="5878286" cy="23233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B93FC-03DE-89F6-8B44-8A062B25C8FA}"/>
              </a:ext>
            </a:extLst>
          </p:cNvPr>
          <p:cNvSpPr/>
          <p:nvPr/>
        </p:nvSpPr>
        <p:spPr>
          <a:xfrm>
            <a:off x="382555" y="218802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C2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97DCD4-7C13-4110-EA25-4D298405B02C}"/>
              </a:ext>
            </a:extLst>
          </p:cNvPr>
          <p:cNvSpPr/>
          <p:nvPr/>
        </p:nvSpPr>
        <p:spPr>
          <a:xfrm>
            <a:off x="382555" y="386753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C3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24560-C06F-911D-5F91-5C8BA329DA8F}"/>
              </a:ext>
            </a:extLst>
          </p:cNvPr>
          <p:cNvSpPr/>
          <p:nvPr/>
        </p:nvSpPr>
        <p:spPr>
          <a:xfrm>
            <a:off x="382555" y="5435080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Cn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F91B03-711E-5B9C-1A6C-718C9017A808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>
            <a:off x="2230016" y="2808515"/>
            <a:ext cx="5878286" cy="5551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869051-DBF4-81FB-ECB7-8450CDC45BAE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 flipV="1">
            <a:off x="2230016" y="3363686"/>
            <a:ext cx="5878286" cy="11243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DA977B-0248-BE57-0164-BEF62C309F58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2230016" y="3363686"/>
            <a:ext cx="5878286" cy="2691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9E8AC673-CE76-F05F-0261-7B3D6EAA7AF4}"/>
              </a:ext>
            </a:extLst>
          </p:cNvPr>
          <p:cNvSpPr/>
          <p:nvPr/>
        </p:nvSpPr>
        <p:spPr>
          <a:xfrm>
            <a:off x="8378890" y="1040364"/>
            <a:ext cx="914400" cy="4098469"/>
          </a:xfrm>
          <a:prstGeom prst="can">
            <a:avLst>
              <a:gd name="adj" fmla="val 1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A22F1-176C-5267-E164-9C6BBC814CD9}"/>
              </a:ext>
            </a:extLst>
          </p:cNvPr>
          <p:cNvSpPr txBox="1"/>
          <p:nvPr/>
        </p:nvSpPr>
        <p:spPr>
          <a:xfrm>
            <a:off x="6096000" y="5435080"/>
            <a:ext cx="17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Schedular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77C4C75-7BB3-C5EC-9ADE-F9FEB0AAEADE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7113037" y="5138833"/>
            <a:ext cx="1723053" cy="480913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E1572C-1EA7-7C09-66E3-D6F250E54843}"/>
              </a:ext>
            </a:extLst>
          </p:cNvPr>
          <p:cNvSpPr txBox="1"/>
          <p:nvPr/>
        </p:nvSpPr>
        <p:spPr>
          <a:xfrm>
            <a:off x="2603241" y="419878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81CE8B-A877-B20D-C92F-96980F6E6A96}"/>
              </a:ext>
            </a:extLst>
          </p:cNvPr>
          <p:cNvSpPr txBox="1"/>
          <p:nvPr/>
        </p:nvSpPr>
        <p:spPr>
          <a:xfrm>
            <a:off x="2726093" y="237269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29774-F7DF-425F-8D85-A5DAA7A090EE}"/>
              </a:ext>
            </a:extLst>
          </p:cNvPr>
          <p:cNvSpPr txBox="1"/>
          <p:nvPr/>
        </p:nvSpPr>
        <p:spPr>
          <a:xfrm>
            <a:off x="2688770" y="408835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59732-194B-05F6-61F2-129318ACE0B0}"/>
              </a:ext>
            </a:extLst>
          </p:cNvPr>
          <p:cNvSpPr txBox="1"/>
          <p:nvPr/>
        </p:nvSpPr>
        <p:spPr>
          <a:xfrm>
            <a:off x="2656114" y="5619746"/>
            <a:ext cx="20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Insert, Update</a:t>
            </a:r>
            <a:endParaRPr lang="en-US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8B627CF0-B58C-A47B-9D4B-D4EF88787D08}"/>
              </a:ext>
            </a:extLst>
          </p:cNvPr>
          <p:cNvSpPr/>
          <p:nvPr/>
        </p:nvSpPr>
        <p:spPr>
          <a:xfrm rot="16200000">
            <a:off x="5468515" y="-1953210"/>
            <a:ext cx="513961" cy="4476364"/>
          </a:xfrm>
          <a:prstGeom prst="can">
            <a:avLst>
              <a:gd name="adj" fmla="val 1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5C573-FD63-9C3E-30EE-F777B0B859FF}"/>
              </a:ext>
            </a:extLst>
          </p:cNvPr>
          <p:cNvSpPr txBox="1"/>
          <p:nvPr/>
        </p:nvSpPr>
        <p:spPr>
          <a:xfrm>
            <a:off x="3825551" y="168724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Connection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3FC6-05E1-7762-317E-DDB34DA8B3E3}"/>
              </a:ext>
            </a:extLst>
          </p:cNvPr>
          <p:cNvSpPr txBox="1"/>
          <p:nvPr/>
        </p:nvSpPr>
        <p:spPr>
          <a:xfrm>
            <a:off x="8980714" y="5804412"/>
            <a:ext cx="23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ThreadPool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93612D40-D976-8F32-0471-DD304C1F068B}"/>
              </a:ext>
            </a:extLst>
          </p:cNvPr>
          <p:cNvSpPr/>
          <p:nvPr/>
        </p:nvSpPr>
        <p:spPr>
          <a:xfrm>
            <a:off x="8378890" y="1276447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A001AAD-5126-8B58-25E2-D8300F85380F}"/>
              </a:ext>
            </a:extLst>
          </p:cNvPr>
          <p:cNvSpPr/>
          <p:nvPr/>
        </p:nvSpPr>
        <p:spPr>
          <a:xfrm>
            <a:off x="8378890" y="2141425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51612675-6637-B7F2-F769-00DF0D0A24D8}"/>
              </a:ext>
            </a:extLst>
          </p:cNvPr>
          <p:cNvSpPr/>
          <p:nvPr/>
        </p:nvSpPr>
        <p:spPr>
          <a:xfrm>
            <a:off x="8378890" y="3006403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9DF6AC5C-FA38-8F76-2DBD-411EFD2B2605}"/>
              </a:ext>
            </a:extLst>
          </p:cNvPr>
          <p:cNvSpPr/>
          <p:nvPr/>
        </p:nvSpPr>
        <p:spPr>
          <a:xfrm>
            <a:off x="8378890" y="3976200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Star: 16 Points 43">
            <a:extLst>
              <a:ext uri="{FF2B5EF4-FFF2-40B4-BE49-F238E27FC236}">
                <a16:creationId xmlns:a16="http://schemas.microsoft.com/office/drawing/2014/main" id="{303BA8E1-6F32-1BBA-8E9A-8FE8D2B9DB58}"/>
              </a:ext>
            </a:extLst>
          </p:cNvPr>
          <p:cNvSpPr/>
          <p:nvPr/>
        </p:nvSpPr>
        <p:spPr>
          <a:xfrm>
            <a:off x="9501673" y="3240728"/>
            <a:ext cx="2307772" cy="2194351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Query</a:t>
            </a:r>
          </a:p>
          <a:p>
            <a:pPr algn="ctr"/>
            <a:r>
              <a:rPr lang="en-IN" b="1" dirty="0"/>
              <a:t>Processing</a:t>
            </a:r>
          </a:p>
          <a:p>
            <a:pPr algn="ctr"/>
            <a:r>
              <a:rPr lang="en-IN" b="1" dirty="0"/>
              <a:t>Engine</a:t>
            </a:r>
          </a:p>
          <a:p>
            <a:pPr algn="ctr"/>
            <a:r>
              <a:rPr lang="en-IN" b="1" dirty="0"/>
              <a:t>(QPE)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A75043-F2D7-4077-F2B9-BF66C99C42C3}"/>
              </a:ext>
            </a:extLst>
          </p:cNvPr>
          <p:cNvCxnSpPr>
            <a:stCxn id="38" idx="0"/>
            <a:endCxn id="27" idx="3"/>
          </p:cNvCxnSpPr>
          <p:nvPr/>
        </p:nvCxnSpPr>
        <p:spPr>
          <a:xfrm flipH="1" flipV="1">
            <a:off x="8836090" y="5138833"/>
            <a:ext cx="1308618" cy="66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8673206-3F73-EB53-A31A-A20A0DA0C37C}"/>
              </a:ext>
            </a:extLst>
          </p:cNvPr>
          <p:cNvCxnSpPr>
            <a:stCxn id="39" idx="4"/>
            <a:endCxn id="44" idx="14"/>
          </p:cNvCxnSpPr>
          <p:nvPr/>
        </p:nvCxnSpPr>
        <p:spPr>
          <a:xfrm>
            <a:off x="9293290" y="1643160"/>
            <a:ext cx="1362269" cy="159756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60EE1E-F79C-9991-AC81-0B9ABBC924D1}"/>
              </a:ext>
            </a:extLst>
          </p:cNvPr>
          <p:cNvCxnSpPr>
            <a:endCxn id="44" idx="14"/>
          </p:cNvCxnSpPr>
          <p:nvPr/>
        </p:nvCxnSpPr>
        <p:spPr>
          <a:xfrm>
            <a:off x="9293290" y="2507302"/>
            <a:ext cx="1362269" cy="73342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68F4C6B-AB85-64A2-2CAF-9EF264553BB9}"/>
              </a:ext>
            </a:extLst>
          </p:cNvPr>
          <p:cNvCxnSpPr>
            <a:stCxn id="41" idx="4"/>
            <a:endCxn id="44" idx="14"/>
          </p:cNvCxnSpPr>
          <p:nvPr/>
        </p:nvCxnSpPr>
        <p:spPr>
          <a:xfrm flipV="1">
            <a:off x="9293290" y="3240728"/>
            <a:ext cx="1362269" cy="132388"/>
          </a:xfrm>
          <a:prstGeom prst="bentConnector4">
            <a:avLst>
              <a:gd name="adj1" fmla="val 7648"/>
              <a:gd name="adj2" fmla="val 44967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077F314-E983-65AC-DDD2-6D604B2F26AE}"/>
              </a:ext>
            </a:extLst>
          </p:cNvPr>
          <p:cNvCxnSpPr>
            <a:endCxn id="44" idx="14"/>
          </p:cNvCxnSpPr>
          <p:nvPr/>
        </p:nvCxnSpPr>
        <p:spPr>
          <a:xfrm flipV="1">
            <a:off x="9293290" y="3240728"/>
            <a:ext cx="1362269" cy="1216959"/>
          </a:xfrm>
          <a:prstGeom prst="bentConnector4">
            <a:avLst>
              <a:gd name="adj1" fmla="val 7648"/>
              <a:gd name="adj2" fmla="val 11878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A220BE-6295-B307-4FF5-E9C635310AB1}"/>
              </a:ext>
            </a:extLst>
          </p:cNvPr>
          <p:cNvSpPr txBox="1"/>
          <p:nvPr/>
        </p:nvSpPr>
        <p:spPr>
          <a:xfrm>
            <a:off x="5379876" y="2279546"/>
            <a:ext cx="2583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Concurrent Queries Result into The Collision while processing in QPE</a:t>
            </a:r>
          </a:p>
          <a:p>
            <a:endParaRPr lang="en-IN" dirty="0"/>
          </a:p>
          <a:p>
            <a:r>
              <a:rPr lang="en-IN" dirty="0"/>
              <a:t>IMPACT</a:t>
            </a:r>
          </a:p>
          <a:p>
            <a:pPr marL="342900" indent="-342900">
              <a:buAutoNum type="arabicPeriod"/>
            </a:pPr>
            <a:r>
              <a:rPr lang="en-IN" dirty="0"/>
              <a:t>Query is been denied to Process</a:t>
            </a:r>
          </a:p>
          <a:p>
            <a:pPr marL="342900" indent="-342900">
              <a:buAutoNum type="arabicPeriod"/>
            </a:pPr>
            <a:r>
              <a:rPr lang="en-IN" dirty="0"/>
              <a:t>DML Operations are incomplete</a:t>
            </a:r>
          </a:p>
          <a:p>
            <a:pPr marL="342900" indent="-342900">
              <a:buAutoNum type="arabicPeriod"/>
            </a:pPr>
            <a:r>
              <a:rPr lang="en-IN" dirty="0"/>
              <a:t>No Data send back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657FFE6-B18F-A3DD-1C5E-085EB0869C77}"/>
              </a:ext>
            </a:extLst>
          </p:cNvPr>
          <p:cNvSpPr/>
          <p:nvPr/>
        </p:nvSpPr>
        <p:spPr>
          <a:xfrm>
            <a:off x="7744408" y="1469571"/>
            <a:ext cx="4068147" cy="3918857"/>
          </a:xfrm>
          <a:prstGeom prst="can">
            <a:avLst>
              <a:gd name="adj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4D742-05BC-8C87-F0DC-81C35AC9DDDB}"/>
              </a:ext>
            </a:extLst>
          </p:cNvPr>
          <p:cNvSpPr/>
          <p:nvPr/>
        </p:nvSpPr>
        <p:spPr>
          <a:xfrm>
            <a:off x="164840" y="1800808"/>
            <a:ext cx="3147527" cy="301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58150DC-672A-CA2B-0514-EC0749FA47B0}"/>
              </a:ext>
            </a:extLst>
          </p:cNvPr>
          <p:cNvSpPr/>
          <p:nvPr/>
        </p:nvSpPr>
        <p:spPr>
          <a:xfrm>
            <a:off x="3676261" y="513184"/>
            <a:ext cx="3974841" cy="5831632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36F140-1523-8492-45C9-C40EBB05F7CE}"/>
              </a:ext>
            </a:extLst>
          </p:cNvPr>
          <p:cNvSpPr/>
          <p:nvPr/>
        </p:nvSpPr>
        <p:spPr>
          <a:xfrm>
            <a:off x="3676261" y="2043404"/>
            <a:ext cx="397484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13CD-1AE1-DD15-1615-A3DF1FD5E0AF}"/>
              </a:ext>
            </a:extLst>
          </p:cNvPr>
          <p:cNvSpPr txBox="1"/>
          <p:nvPr/>
        </p:nvSpPr>
        <p:spPr>
          <a:xfrm>
            <a:off x="3676261" y="223935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Transaction Scope </a:t>
            </a:r>
            <a:r>
              <a:rPr lang="en-IN" b="1" dirty="0" err="1"/>
              <a:t>w.r.t.</a:t>
            </a:r>
            <a:r>
              <a:rPr lang="en-IN" b="1" dirty="0"/>
              <a:t> Client</a:t>
            </a:r>
            <a:endParaRPr lang="en-US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90352C0-9FE5-BEBA-0B90-EDC05827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39307"/>
              </p:ext>
            </p:extLst>
          </p:nvPr>
        </p:nvGraphicFramePr>
        <p:xfrm>
          <a:off x="8014996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85AB3-BEF1-8512-F1A7-6EB13F05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8437"/>
              </p:ext>
            </p:extLst>
          </p:nvPr>
        </p:nvGraphicFramePr>
        <p:xfrm>
          <a:off x="9892522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0ECFB74-A1DD-A298-DC31-47BABFC01968}"/>
              </a:ext>
            </a:extLst>
          </p:cNvPr>
          <p:cNvSpPr txBox="1"/>
          <p:nvPr/>
        </p:nvSpPr>
        <p:spPr>
          <a:xfrm>
            <a:off x="8406881" y="204340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Transaction Object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1C14C-1779-5DB2-F575-29E5CBB84F2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8837126" y="2412736"/>
            <a:ext cx="941355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5A656D-CBD5-E11A-BAC3-37CE072C00A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9778481" y="2412736"/>
            <a:ext cx="936171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C7B402-FF44-6042-93EC-8BA6D2D83813}"/>
              </a:ext>
            </a:extLst>
          </p:cNvPr>
          <p:cNvSpPr txBox="1"/>
          <p:nvPr/>
        </p:nvSpPr>
        <p:spPr>
          <a:xfrm>
            <a:off x="8014996" y="5635690"/>
            <a:ext cx="329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If Both Tables Notifies Successful Accept Transaction w/o any exception then The Transaction Object Set Commit Else Rollback </a:t>
            </a:r>
            <a:endParaRPr lang="en-US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3EFDDFC-DE71-F079-D91F-8931A54BEB2A}"/>
              </a:ext>
            </a:extLst>
          </p:cNvPr>
          <p:cNvSpPr/>
          <p:nvPr/>
        </p:nvSpPr>
        <p:spPr>
          <a:xfrm>
            <a:off x="3676261" y="4058816"/>
            <a:ext cx="3948923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03F205-C602-EFF6-030E-79B19D799712}"/>
              </a:ext>
            </a:extLst>
          </p:cNvPr>
          <p:cNvCxnSpPr>
            <a:stCxn id="15" idx="2"/>
          </p:cNvCxnSpPr>
          <p:nvPr/>
        </p:nvCxnSpPr>
        <p:spPr>
          <a:xfrm flipH="1">
            <a:off x="6522098" y="2412736"/>
            <a:ext cx="3256383" cy="8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933D6F-E4B4-AAAF-E3CD-86C370C6DBE7}"/>
              </a:ext>
            </a:extLst>
          </p:cNvPr>
          <p:cNvSpPr txBox="1"/>
          <p:nvPr/>
        </p:nvSpPr>
        <p:spPr>
          <a:xfrm>
            <a:off x="4357396" y="2957804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is Either Committed or Rolled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421D4BC-F92B-F2D4-8EEB-CD3DFCBD1CFD}"/>
              </a:ext>
            </a:extLst>
          </p:cNvPr>
          <p:cNvSpPr/>
          <p:nvPr/>
        </p:nvSpPr>
        <p:spPr>
          <a:xfrm>
            <a:off x="8285584" y="1129004"/>
            <a:ext cx="3396343" cy="4833257"/>
          </a:xfrm>
          <a:prstGeom prst="can">
            <a:avLst>
              <a:gd name="adj" fmla="val 7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54520E-6C69-04AD-D0A6-A5B2DB4A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80372"/>
              </p:ext>
            </p:extLst>
          </p:nvPr>
        </p:nvGraphicFramePr>
        <p:xfrm>
          <a:off x="8591420" y="2557797"/>
          <a:ext cx="26053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3">
                  <a:extLst>
                    <a:ext uri="{9D8B030D-6E8A-4147-A177-3AD203B41FA5}">
                      <a16:colId xmlns:a16="http://schemas.microsoft.com/office/drawing/2014/main" val="1242890285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194341167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462185220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2161874711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9860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569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68DA150-76CB-9FE1-F4EE-7638C78A2EFD}"/>
              </a:ext>
            </a:extLst>
          </p:cNvPr>
          <p:cNvSpPr/>
          <p:nvPr/>
        </p:nvSpPr>
        <p:spPr>
          <a:xfrm>
            <a:off x="419878" y="1866122"/>
            <a:ext cx="2668555" cy="2873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CAD556-9816-D4C8-86B8-5C5A093E8D3E}"/>
              </a:ext>
            </a:extLst>
          </p:cNvPr>
          <p:cNvSpPr/>
          <p:nvPr/>
        </p:nvSpPr>
        <p:spPr>
          <a:xfrm>
            <a:off x="2993052" y="2313991"/>
            <a:ext cx="5292532" cy="143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73615-034A-F052-E270-46549515D590}"/>
              </a:ext>
            </a:extLst>
          </p:cNvPr>
          <p:cNvSpPr txBox="1"/>
          <p:nvPr/>
        </p:nvSpPr>
        <p:spPr>
          <a:xfrm>
            <a:off x="3267789" y="102637"/>
            <a:ext cx="4534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* from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 into Employees Values(101,’ddd’)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Client was sending these queries to 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 was processing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Check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Parse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Execute Query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F5C49-03D5-84E6-12D4-D9654543F997}"/>
              </a:ext>
            </a:extLst>
          </p:cNvPr>
          <p:cNvSpPr txBox="1"/>
          <p:nvPr/>
        </p:nvSpPr>
        <p:spPr>
          <a:xfrm>
            <a:off x="3230465" y="3545632"/>
            <a:ext cx="3898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is responsible to pass data in Order for Insert and Update</a:t>
            </a:r>
          </a:p>
          <a:p>
            <a:endParaRPr lang="en-IN" dirty="0"/>
          </a:p>
          <a:p>
            <a:r>
              <a:rPr lang="en-IN" dirty="0"/>
              <a:t>Client was responsible to Pass Select Statements with Join, Where, Order by, etc. to DB Server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ACC61-A952-2A92-A4BE-BD9E47CB8586}"/>
              </a:ext>
            </a:extLst>
          </p:cNvPr>
          <p:cNvSpPr txBox="1"/>
          <p:nvPr/>
        </p:nvSpPr>
        <p:spPr>
          <a:xfrm>
            <a:off x="510073" y="1996751"/>
            <a:ext cx="248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C1, C2, C3, C4, C5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351A5F-A07B-F13A-69FF-B7A599B6D80E}"/>
              </a:ext>
            </a:extLst>
          </p:cNvPr>
          <p:cNvSpPr/>
          <p:nvPr/>
        </p:nvSpPr>
        <p:spPr>
          <a:xfrm>
            <a:off x="886408" y="3197080"/>
            <a:ext cx="298580" cy="55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0F4F0-4C55-7D65-1DE0-6A5F7E9C789D}"/>
              </a:ext>
            </a:extLst>
          </p:cNvPr>
          <p:cNvSpPr txBox="1"/>
          <p:nvPr/>
        </p:nvSpPr>
        <p:spPr>
          <a:xfrm>
            <a:off x="510073" y="3816220"/>
            <a:ext cx="257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Properties are concatenated with Query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d = new Data();</a:t>
            </a:r>
          </a:p>
          <a:p>
            <a:r>
              <a:rPr lang="en-IN" dirty="0"/>
              <a:t>Insert into DataTable Values (d.C1, d.C2, d.C3, d.C4, d.C5)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56DFC-777C-AA09-BA2C-4DCD44D168B3}"/>
              </a:ext>
            </a:extLst>
          </p:cNvPr>
          <p:cNvSpPr txBox="1"/>
          <p:nvPr/>
        </p:nvSpPr>
        <p:spPr>
          <a:xfrm>
            <a:off x="8591420" y="1996751"/>
            <a:ext cx="26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DataTable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006DC6-5A4C-5BE8-76C4-1520A44A3542}"/>
              </a:ext>
            </a:extLst>
          </p:cNvPr>
          <p:cNvSpPr/>
          <p:nvPr/>
        </p:nvSpPr>
        <p:spPr>
          <a:xfrm>
            <a:off x="709127" y="1129004"/>
            <a:ext cx="905069" cy="737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F3CA6-1A1B-3EF0-1DE1-46A6F759F4D8}"/>
              </a:ext>
            </a:extLst>
          </p:cNvPr>
          <p:cNvSpPr txBox="1"/>
          <p:nvPr/>
        </p:nvSpPr>
        <p:spPr>
          <a:xfrm>
            <a:off x="139959" y="223935"/>
            <a:ext cx="264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App has the Model as Class and client must pass properties to Table in Query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DB72B-5364-6187-28FF-3B711879B72D}"/>
              </a:ext>
            </a:extLst>
          </p:cNvPr>
          <p:cNvSpPr txBox="1"/>
          <p:nvPr/>
        </p:nvSpPr>
        <p:spPr>
          <a:xfrm>
            <a:off x="3073921" y="5822302"/>
            <a:ext cx="455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Changing Database from SQL Server to MySQL or Oracle has considerable changes in 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4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BD3AD-4973-39D6-50A2-01643D54756A}"/>
              </a:ext>
            </a:extLst>
          </p:cNvPr>
          <p:cNvSpPr txBox="1"/>
          <p:nvPr/>
        </p:nvSpPr>
        <p:spPr>
          <a:xfrm>
            <a:off x="457200" y="354563"/>
            <a:ext cx="1130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Object Relational Mapping (ORM)</a:t>
            </a:r>
            <a:endParaRPr lang="en-US" sz="3200" b="1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9F2F7F1-C3F0-562C-276F-C2E0A56B7E70}"/>
              </a:ext>
            </a:extLst>
          </p:cNvPr>
          <p:cNvSpPr/>
          <p:nvPr/>
        </p:nvSpPr>
        <p:spPr>
          <a:xfrm>
            <a:off x="8285584" y="1129004"/>
            <a:ext cx="3396343" cy="4833257"/>
          </a:xfrm>
          <a:prstGeom prst="can">
            <a:avLst>
              <a:gd name="adj" fmla="val 7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3FF3ED-D132-B4EF-6BB4-5CAF5EEE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58414"/>
              </p:ext>
            </p:extLst>
          </p:nvPr>
        </p:nvGraphicFramePr>
        <p:xfrm>
          <a:off x="8591420" y="2557797"/>
          <a:ext cx="26053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3">
                  <a:extLst>
                    <a:ext uri="{9D8B030D-6E8A-4147-A177-3AD203B41FA5}">
                      <a16:colId xmlns:a16="http://schemas.microsoft.com/office/drawing/2014/main" val="1242890285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194341167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462185220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2161874711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9860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56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B3DD3B-D75C-C53C-9F4E-4F572EDFFBB6}"/>
              </a:ext>
            </a:extLst>
          </p:cNvPr>
          <p:cNvSpPr txBox="1"/>
          <p:nvPr/>
        </p:nvSpPr>
        <p:spPr>
          <a:xfrm>
            <a:off x="8591420" y="1996751"/>
            <a:ext cx="26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DB95C-B882-684C-7A01-2C425966EA23}"/>
              </a:ext>
            </a:extLst>
          </p:cNvPr>
          <p:cNvSpPr/>
          <p:nvPr/>
        </p:nvSpPr>
        <p:spPr>
          <a:xfrm>
            <a:off x="419878" y="1866122"/>
            <a:ext cx="2668555" cy="2873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EB73A-B2B5-5F04-48B3-F4F702A71ED9}"/>
              </a:ext>
            </a:extLst>
          </p:cNvPr>
          <p:cNvSpPr txBox="1"/>
          <p:nvPr/>
        </p:nvSpPr>
        <p:spPr>
          <a:xfrm>
            <a:off x="510073" y="1996751"/>
            <a:ext cx="248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C1, C2, C3, C4, C5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69BD0-BC4E-4E64-624E-F479313881F7}"/>
              </a:ext>
            </a:extLst>
          </p:cNvPr>
          <p:cNvSpPr txBox="1"/>
          <p:nvPr/>
        </p:nvSpPr>
        <p:spPr>
          <a:xfrm>
            <a:off x="510073" y="1324947"/>
            <a:ext cx="24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704DEE1-9CD4-BE32-5F95-1B2A31F99225}"/>
              </a:ext>
            </a:extLst>
          </p:cNvPr>
          <p:cNvSpPr/>
          <p:nvPr/>
        </p:nvSpPr>
        <p:spPr>
          <a:xfrm>
            <a:off x="2435290" y="2366083"/>
            <a:ext cx="6064898" cy="100284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Map Class with Table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D86B6-9936-730D-D357-E1F53784A188}"/>
              </a:ext>
            </a:extLst>
          </p:cNvPr>
          <p:cNvSpPr txBox="1"/>
          <p:nvPr/>
        </p:nvSpPr>
        <p:spPr>
          <a:xfrm>
            <a:off x="3298888" y="3558589"/>
            <a:ext cx="4548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each public property of Logical Model aka Entity class (Data Class) with Columns from the DataTable in database</a:t>
            </a:r>
          </a:p>
          <a:p>
            <a:endParaRPr lang="en-IN" dirty="0"/>
          </a:p>
          <a:p>
            <a:r>
              <a:rPr lang="en-IN" dirty="0"/>
              <a:t>Do not use Queries for CRUD  Operations, instead directly pass instance of </a:t>
            </a:r>
            <a:r>
              <a:rPr lang="en-IN" b="1" dirty="0"/>
              <a:t>Data </a:t>
            </a:r>
            <a:r>
              <a:rPr lang="en-IN" dirty="0"/>
              <a:t>class to the ORM   Framework which manages connection with Database as well as map with Table </a:t>
            </a:r>
            <a:r>
              <a:rPr lang="en-IN"/>
              <a:t>(DataTable)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47BCA2-9BAC-53EC-9742-89E5A624472F}"/>
              </a:ext>
            </a:extLst>
          </p:cNvPr>
          <p:cNvCxnSpPr>
            <a:endCxn id="5" idx="1"/>
          </p:cNvCxnSpPr>
          <p:nvPr/>
        </p:nvCxnSpPr>
        <p:spPr>
          <a:xfrm>
            <a:off x="1670180" y="2176417"/>
            <a:ext cx="6921240" cy="500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3E6ED-4707-7703-EBCE-3DF59B6DC0D1}"/>
              </a:ext>
            </a:extLst>
          </p:cNvPr>
          <p:cNvSpPr/>
          <p:nvPr/>
        </p:nvSpPr>
        <p:spPr>
          <a:xfrm>
            <a:off x="2920481" y="513185"/>
            <a:ext cx="4096139" cy="395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6C016-7D6B-BAFF-085C-88EA940C4A1E}"/>
              </a:ext>
            </a:extLst>
          </p:cNvPr>
          <p:cNvSpPr txBox="1"/>
          <p:nvPr/>
        </p:nvSpPr>
        <p:spPr>
          <a:xfrm>
            <a:off x="3032449" y="727788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Logical Model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53A07-6470-BC15-F069-CA16EA2E8703}"/>
              </a:ext>
            </a:extLst>
          </p:cNvPr>
          <p:cNvSpPr/>
          <p:nvPr/>
        </p:nvSpPr>
        <p:spPr>
          <a:xfrm>
            <a:off x="3032449" y="1231641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F656D-EDCA-05DC-41B4-4D0936A54131}"/>
              </a:ext>
            </a:extLst>
          </p:cNvPr>
          <p:cNvSpPr/>
          <p:nvPr/>
        </p:nvSpPr>
        <p:spPr>
          <a:xfrm>
            <a:off x="4327847" y="1231639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F58F8-F3F8-8AF0-EB76-13D50EB223AF}"/>
              </a:ext>
            </a:extLst>
          </p:cNvPr>
          <p:cNvSpPr/>
          <p:nvPr/>
        </p:nvSpPr>
        <p:spPr>
          <a:xfrm>
            <a:off x="5682339" y="1231639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75035-393C-0AB8-8674-DFD63E802D08}"/>
              </a:ext>
            </a:extLst>
          </p:cNvPr>
          <p:cNvSpPr/>
          <p:nvPr/>
        </p:nvSpPr>
        <p:spPr>
          <a:xfrm>
            <a:off x="3032449" y="2332652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E735E-5ADE-A604-8490-F3041E979BA6}"/>
              </a:ext>
            </a:extLst>
          </p:cNvPr>
          <p:cNvSpPr/>
          <p:nvPr/>
        </p:nvSpPr>
        <p:spPr>
          <a:xfrm>
            <a:off x="4327847" y="2332651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1CFE3-629B-F211-F571-7CA05C7DCD2F}"/>
              </a:ext>
            </a:extLst>
          </p:cNvPr>
          <p:cNvSpPr/>
          <p:nvPr/>
        </p:nvSpPr>
        <p:spPr>
          <a:xfrm>
            <a:off x="5707221" y="2332651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3066F-9E0F-BD46-131C-E9BB239C8767}"/>
              </a:ext>
            </a:extLst>
          </p:cNvPr>
          <p:cNvSpPr/>
          <p:nvPr/>
        </p:nvSpPr>
        <p:spPr>
          <a:xfrm>
            <a:off x="4327847" y="3429000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A94AEB-912E-A96B-CEE5-0CFC8B8CB2F8}"/>
              </a:ext>
            </a:extLst>
          </p:cNvPr>
          <p:cNvSpPr/>
          <p:nvPr/>
        </p:nvSpPr>
        <p:spPr>
          <a:xfrm>
            <a:off x="7212563" y="494522"/>
            <a:ext cx="373225" cy="394684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6E9FB-6B33-266D-8F98-B1B89155CA51}"/>
              </a:ext>
            </a:extLst>
          </p:cNvPr>
          <p:cNvSpPr txBox="1"/>
          <p:nvPr/>
        </p:nvSpPr>
        <p:spPr>
          <a:xfrm>
            <a:off x="7080377" y="912454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Entities </a:t>
            </a:r>
            <a:r>
              <a:rPr lang="en-IN" b="1" dirty="0" err="1"/>
              <a:t>aks</a:t>
            </a:r>
            <a:r>
              <a:rPr lang="en-IN" b="1" dirty="0"/>
              <a:t> Conceptual Role Players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8661E8AF-C573-E460-B772-6D458D157A71}"/>
              </a:ext>
            </a:extLst>
          </p:cNvPr>
          <p:cNvSpPr/>
          <p:nvPr/>
        </p:nvSpPr>
        <p:spPr>
          <a:xfrm>
            <a:off x="8938726" y="2901419"/>
            <a:ext cx="3097763" cy="3536302"/>
          </a:xfrm>
          <a:prstGeom prst="can">
            <a:avLst>
              <a:gd name="adj" fmla="val 662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Hospital Database</a:t>
            </a:r>
          </a:p>
          <a:p>
            <a:pPr algn="ctr"/>
            <a:r>
              <a:rPr lang="en-IN" b="1" dirty="0"/>
              <a:t>Contains Tables those are defined/Designed based on Conceptual Model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9A8E67-0042-C54A-2756-179B8EDB30B0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7016620" y="2491274"/>
            <a:ext cx="3470988" cy="4101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B2831E-AFF9-CD28-7E33-1AF7D9577685}"/>
              </a:ext>
            </a:extLst>
          </p:cNvPr>
          <p:cNvSpPr/>
          <p:nvPr/>
        </p:nvSpPr>
        <p:spPr>
          <a:xfrm>
            <a:off x="755780" y="4945224"/>
            <a:ext cx="2948473" cy="174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CE1DE-FFD1-484E-023D-258CC68B76E9}"/>
              </a:ext>
            </a:extLst>
          </p:cNvPr>
          <p:cNvSpPr txBox="1"/>
          <p:nvPr/>
        </p:nvSpPr>
        <p:spPr>
          <a:xfrm>
            <a:off x="625151" y="4525349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Enhancements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75FAFE-DA09-10DE-3408-5478A30E14CE}"/>
              </a:ext>
            </a:extLst>
          </p:cNvPr>
          <p:cNvSpPr/>
          <p:nvPr/>
        </p:nvSpPr>
        <p:spPr>
          <a:xfrm>
            <a:off x="833535" y="5050972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</a:t>
            </a:r>
          </a:p>
          <a:p>
            <a:pPr algn="ctr"/>
            <a:r>
              <a:rPr lang="en-IN" dirty="0"/>
              <a:t>Types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907E9F-6C10-670F-3A9A-3444C004D8B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384041" y="1665514"/>
            <a:ext cx="1648408" cy="3385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16E1E8-1A04-3DB3-BF76-C8FD095C01B9}"/>
              </a:ext>
            </a:extLst>
          </p:cNvPr>
          <p:cNvSpPr/>
          <p:nvPr/>
        </p:nvSpPr>
        <p:spPr>
          <a:xfrm>
            <a:off x="2369975" y="5050972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</a:t>
            </a:r>
          </a:p>
          <a:p>
            <a:pPr algn="ctr"/>
            <a:r>
              <a:rPr lang="en-IN" dirty="0"/>
              <a:t>Types</a:t>
            </a:r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4DCB2F-9037-56C6-B356-8C1C48ED24C1}"/>
              </a:ext>
            </a:extLst>
          </p:cNvPr>
          <p:cNvCxnSpPr>
            <a:endCxn id="22" idx="0"/>
          </p:cNvCxnSpPr>
          <p:nvPr/>
        </p:nvCxnSpPr>
        <p:spPr>
          <a:xfrm rot="5400000">
            <a:off x="1929102" y="2652227"/>
            <a:ext cx="3390124" cy="1407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D324C5C-2861-46AE-42AE-5744FFDE77CF}"/>
              </a:ext>
            </a:extLst>
          </p:cNvPr>
          <p:cNvCxnSpPr>
            <a:stCxn id="16" idx="3"/>
            <a:endCxn id="13" idx="2"/>
          </p:cNvCxnSpPr>
          <p:nvPr/>
        </p:nvCxnSpPr>
        <p:spPr>
          <a:xfrm flipV="1">
            <a:off x="3704253" y="4669570"/>
            <a:ext cx="5234473" cy="1148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0724CF-D298-33BC-937A-B6ED2B73A99D}"/>
              </a:ext>
            </a:extLst>
          </p:cNvPr>
          <p:cNvSpPr txBox="1"/>
          <p:nvPr/>
        </p:nvSpPr>
        <p:spPr>
          <a:xfrm>
            <a:off x="6652726" y="489468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Specialized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8497B3-3AA0-3609-87FB-CECF91DB3D6A}"/>
              </a:ext>
            </a:extLst>
          </p:cNvPr>
          <p:cNvSpPr/>
          <p:nvPr/>
        </p:nvSpPr>
        <p:spPr>
          <a:xfrm>
            <a:off x="10552923" y="1231640"/>
            <a:ext cx="1558212" cy="1259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1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C82ABA9-C49E-64E8-F0CB-E2A07A7710FD}"/>
              </a:ext>
            </a:extLst>
          </p:cNvPr>
          <p:cNvSpPr/>
          <p:nvPr/>
        </p:nvSpPr>
        <p:spPr>
          <a:xfrm>
            <a:off x="10552923" y="3139752"/>
            <a:ext cx="1558212" cy="1259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2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0E18BDA-6EA8-241A-26EC-4DE24320AE19}"/>
              </a:ext>
            </a:extLst>
          </p:cNvPr>
          <p:cNvSpPr/>
          <p:nvPr/>
        </p:nvSpPr>
        <p:spPr>
          <a:xfrm>
            <a:off x="10552923" y="4841034"/>
            <a:ext cx="1558212" cy="1259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4B442-7697-86B6-734B-BA6A13548D75}"/>
              </a:ext>
            </a:extLst>
          </p:cNvPr>
          <p:cNvSpPr/>
          <p:nvPr/>
        </p:nvSpPr>
        <p:spPr>
          <a:xfrm>
            <a:off x="7632441" y="657808"/>
            <a:ext cx="2351315" cy="5719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A50CA-8528-01F9-793F-AC408D5977C7}"/>
              </a:ext>
            </a:extLst>
          </p:cNvPr>
          <p:cNvSpPr txBox="1"/>
          <p:nvPr/>
        </p:nvSpPr>
        <p:spPr>
          <a:xfrm>
            <a:off x="7697755" y="80243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399D2-36B5-769D-713F-F89660BC7980}"/>
              </a:ext>
            </a:extLst>
          </p:cNvPr>
          <p:cNvSpPr/>
          <p:nvPr/>
        </p:nvSpPr>
        <p:spPr>
          <a:xfrm>
            <a:off x="7781731" y="1315616"/>
            <a:ext cx="2006081" cy="1175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 1 for DB 1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72BD9-D042-FAA3-D622-0AED43BA217A}"/>
              </a:ext>
            </a:extLst>
          </p:cNvPr>
          <p:cNvSpPr/>
          <p:nvPr/>
        </p:nvSpPr>
        <p:spPr>
          <a:xfrm>
            <a:off x="9769151" y="1735494"/>
            <a:ext cx="783772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61EBB-A031-31BD-9096-F171257620DF}"/>
              </a:ext>
            </a:extLst>
          </p:cNvPr>
          <p:cNvSpPr/>
          <p:nvPr/>
        </p:nvSpPr>
        <p:spPr>
          <a:xfrm>
            <a:off x="7781731" y="3223728"/>
            <a:ext cx="2006081" cy="1175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 2 for DB 2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53C20E5-4596-BE27-D231-8E9B3DC66CFD}"/>
              </a:ext>
            </a:extLst>
          </p:cNvPr>
          <p:cNvSpPr/>
          <p:nvPr/>
        </p:nvSpPr>
        <p:spPr>
          <a:xfrm>
            <a:off x="9769151" y="3674711"/>
            <a:ext cx="783772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6779B-E035-AD58-B6D8-30B042E46B71}"/>
              </a:ext>
            </a:extLst>
          </p:cNvPr>
          <p:cNvSpPr/>
          <p:nvPr/>
        </p:nvSpPr>
        <p:spPr>
          <a:xfrm>
            <a:off x="7781731" y="4796323"/>
            <a:ext cx="2006081" cy="1175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 3 for DB 3</a:t>
            </a:r>
            <a:endParaRPr lang="en-US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580C194-E85B-50E8-7F56-A33F0769484A}"/>
              </a:ext>
            </a:extLst>
          </p:cNvPr>
          <p:cNvSpPr/>
          <p:nvPr/>
        </p:nvSpPr>
        <p:spPr>
          <a:xfrm>
            <a:off x="9769151" y="5247306"/>
            <a:ext cx="783772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4D324-C85B-841C-F379-FCA44B5AAA86}"/>
              </a:ext>
            </a:extLst>
          </p:cNvPr>
          <p:cNvSpPr/>
          <p:nvPr/>
        </p:nvSpPr>
        <p:spPr>
          <a:xfrm>
            <a:off x="4320073" y="1822383"/>
            <a:ext cx="2537927" cy="33905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Repository Layer That will Separate the DAL from the MAIN UI Application so that, the UI application can use any DAL Dynamically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C61F86A-02BF-FF99-5A13-EED09DDE2661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6858000" y="1903445"/>
            <a:ext cx="923731" cy="16141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832DD2-8104-2769-D31B-8B6E9353C53B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6858000" y="3517640"/>
            <a:ext cx="923731" cy="29391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CEC2076-D76A-6615-19CB-270887788848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6858000" y="3517640"/>
            <a:ext cx="923731" cy="186651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BBE0AE-DDEE-AA41-6770-75D170C41A91}"/>
              </a:ext>
            </a:extLst>
          </p:cNvPr>
          <p:cNvSpPr/>
          <p:nvPr/>
        </p:nvSpPr>
        <p:spPr>
          <a:xfrm>
            <a:off x="2416629" y="1987420"/>
            <a:ext cx="1464906" cy="2808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Domain Layer</a:t>
            </a:r>
          </a:p>
          <a:p>
            <a:pPr algn="ctr"/>
            <a:r>
              <a:rPr lang="en-IN" dirty="0"/>
              <a:t>AKA</a:t>
            </a:r>
          </a:p>
          <a:p>
            <a:pPr algn="ctr"/>
            <a:r>
              <a:rPr lang="en-IN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1159</Words>
  <Application>Microsoft Office PowerPoint</Application>
  <PresentationFormat>Widescreen</PresentationFormat>
  <Paragraphs>281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76</cp:revision>
  <dcterms:created xsi:type="dcterms:W3CDTF">2022-09-22T09:47:18Z</dcterms:created>
  <dcterms:modified xsi:type="dcterms:W3CDTF">2022-10-01T05:47:57Z</dcterms:modified>
</cp:coreProperties>
</file>