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9685B1-0A25-8C2F-03DA-C3EAFAE8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4133"/>
              </p:ext>
            </p:extLst>
          </p:nvPr>
        </p:nvGraphicFramePr>
        <p:xfrm>
          <a:off x="249855" y="887617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52CA4-3833-E18F-B759-8E448D515B33}"/>
              </a:ext>
            </a:extLst>
          </p:cNvPr>
          <p:cNvSpPr txBox="1"/>
          <p:nvPr/>
        </p:nvSpPr>
        <p:spPr>
          <a:xfrm>
            <a:off x="251927" y="279918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collection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515864-6DC5-AF68-CC59-A4B98A51045E}"/>
              </a:ext>
            </a:extLst>
          </p:cNvPr>
          <p:cNvSpPr/>
          <p:nvPr/>
        </p:nvSpPr>
        <p:spPr>
          <a:xfrm>
            <a:off x="3517641" y="1259633"/>
            <a:ext cx="1884783" cy="802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8445E-6D25-6FA9-9C16-43FBCAA133D5}"/>
              </a:ext>
            </a:extLst>
          </p:cNvPr>
          <p:cNvCxnSpPr/>
          <p:nvPr/>
        </p:nvCxnSpPr>
        <p:spPr>
          <a:xfrm rot="16200000" flipH="1">
            <a:off x="3107598" y="1670682"/>
            <a:ext cx="1547879" cy="134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4DFC3E-4AFC-C0BE-350F-0AC4C9037910}"/>
              </a:ext>
            </a:extLst>
          </p:cNvPr>
          <p:cNvSpPr/>
          <p:nvPr/>
        </p:nvSpPr>
        <p:spPr>
          <a:xfrm>
            <a:off x="3153747" y="3098763"/>
            <a:ext cx="2957804" cy="88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ExpressionTree</a:t>
            </a:r>
            <a:endParaRPr lang="en-US" dirty="0"/>
          </a:p>
          <a:p>
            <a:pPr algn="ctr"/>
            <a:r>
              <a:rPr lang="en-US" dirty="0"/>
              <a:t>Range Operator is a Single Record 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B7DFA-9CAC-45C8-FFAE-67B0AADFEF7D}"/>
              </a:ext>
            </a:extLst>
          </p:cNvPr>
          <p:cNvSpPr txBox="1"/>
          <p:nvPr/>
        </p:nvSpPr>
        <p:spPr>
          <a:xfrm>
            <a:off x="6587412" y="24912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Collection, Range Operator, Where condition, Order By, Groups and finally select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A0E591-D0C3-F11D-D737-8CA6CC7B2C2C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290499" y="1958657"/>
            <a:ext cx="403966" cy="2761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17460-2330-1ABE-5381-344319004FBA}"/>
              </a:ext>
            </a:extLst>
          </p:cNvPr>
          <p:cNvCxnSpPr>
            <a:stCxn id="9" idx="2"/>
          </p:cNvCxnSpPr>
          <p:nvPr/>
        </p:nvCxnSpPr>
        <p:spPr>
          <a:xfrm flipH="1">
            <a:off x="4627984" y="3984377"/>
            <a:ext cx="4665" cy="5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D0DFD-20EA-76FC-690D-D41B2FEFA48D}"/>
              </a:ext>
            </a:extLst>
          </p:cNvPr>
          <p:cNvSpPr/>
          <p:nvPr/>
        </p:nvSpPr>
        <p:spPr>
          <a:xfrm>
            <a:off x="3004457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Resultant of Where 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59D0B-C3C0-132D-9597-4EB776CEFF89}"/>
              </a:ext>
            </a:extLst>
          </p:cNvPr>
          <p:cNvSpPr/>
          <p:nvPr/>
        </p:nvSpPr>
        <p:spPr>
          <a:xfrm>
            <a:off x="7249885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8D016-15F1-4D44-5D48-14F70869FEF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251510" y="4869991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4C3DA-87DD-55D8-2B9D-257B1F6D250B}"/>
              </a:ext>
            </a:extLst>
          </p:cNvPr>
          <p:cNvSpPr/>
          <p:nvPr/>
        </p:nvSpPr>
        <p:spPr>
          <a:xfrm>
            <a:off x="2929813" y="5686522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A15739-81DB-2B9C-F1B5-D62CBFA7E80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482142" y="3295251"/>
            <a:ext cx="462469" cy="43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184F8-ED39-7DC7-B8B4-F0061B8642A1}"/>
              </a:ext>
            </a:extLst>
          </p:cNvPr>
          <p:cNvSpPr/>
          <p:nvPr/>
        </p:nvSpPr>
        <p:spPr>
          <a:xfrm>
            <a:off x="7221894" y="5844347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4A7375-4A41-594D-88AF-FF9412B24F5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176866" y="6040585"/>
            <a:ext cx="1045028" cy="1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B30173C-86E7-D93C-C2F6-D47050A73CDF}"/>
              </a:ext>
            </a:extLst>
          </p:cNvPr>
          <p:cNvSpPr/>
          <p:nvPr/>
        </p:nvSpPr>
        <p:spPr>
          <a:xfrm>
            <a:off x="2304663" y="4448707"/>
            <a:ext cx="303244" cy="210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C0A59-1A41-9FF1-41AD-516E463F97BC}"/>
              </a:ext>
            </a:extLst>
          </p:cNvPr>
          <p:cNvSpPr txBox="1"/>
          <p:nvPr/>
        </p:nvSpPr>
        <p:spPr>
          <a:xfrm>
            <a:off x="249855" y="5069112"/>
            <a:ext cx="18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Deferred Execution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0F0BF76-D7CD-775F-6F83-FDA8E692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01250"/>
              </p:ext>
            </p:extLst>
          </p:nvPr>
        </p:nvGraphicFramePr>
        <p:xfrm>
          <a:off x="7120295" y="564363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26BFA03-7B9B-124E-6994-216AB1FD0886}"/>
              </a:ext>
            </a:extLst>
          </p:cNvPr>
          <p:cNvSpPr txBox="1"/>
          <p:nvPr/>
        </p:nvSpPr>
        <p:spPr>
          <a:xfrm>
            <a:off x="6879772" y="6955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collection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71BB5B-96A0-9998-DD9A-D92BD4EB93C5}"/>
              </a:ext>
            </a:extLst>
          </p:cNvPr>
          <p:cNvCxnSpPr>
            <a:stCxn id="22" idx="3"/>
            <a:endCxn id="27" idx="3"/>
          </p:cNvCxnSpPr>
          <p:nvPr/>
        </p:nvCxnSpPr>
        <p:spPr>
          <a:xfrm flipH="1" flipV="1">
            <a:off x="10080175" y="1306043"/>
            <a:ext cx="388772" cy="4892367"/>
          </a:xfrm>
          <a:prstGeom prst="bentConnector3">
            <a:avLst>
              <a:gd name="adj1" fmla="val -58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6DD50A0-3198-5EEF-6F74-D9C78201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09077"/>
              </p:ext>
            </p:extLst>
          </p:nvPr>
        </p:nvGraphicFramePr>
        <p:xfrm>
          <a:off x="145793" y="3938384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349E108-0555-1807-7D27-462F3EB8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62784"/>
              </p:ext>
            </p:extLst>
          </p:nvPr>
        </p:nvGraphicFramePr>
        <p:xfrm>
          <a:off x="131409" y="5734206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B9F2B-C261-B255-6CD6-C762944A81A3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rot="10800000">
            <a:off x="1796533" y="4487025"/>
            <a:ext cx="1133280" cy="155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C4D46D-5623-0AA5-91BC-4A69AC3C79E0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rot="10800000" flipV="1">
            <a:off x="1782149" y="6040584"/>
            <a:ext cx="1147664" cy="24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23B56A-08A3-50DD-0EF8-1EA6285FF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66649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047716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402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3273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42169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67362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3017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9792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15149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89574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Rec1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9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6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8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6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2E9E3E6-A1A9-4088-2F91-FABE049958C4}"/>
              </a:ext>
            </a:extLst>
          </p:cNvPr>
          <p:cNvSpPr/>
          <p:nvPr/>
        </p:nvSpPr>
        <p:spPr>
          <a:xfrm>
            <a:off x="149290" y="410547"/>
            <a:ext cx="188271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For..each</a:t>
            </a:r>
            <a:endParaRPr lang="en-US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F5A610D3-50DB-37A3-6D8B-CB28D061B6D4}"/>
              </a:ext>
            </a:extLst>
          </p:cNvPr>
          <p:cNvSpPr/>
          <p:nvPr/>
        </p:nvSpPr>
        <p:spPr>
          <a:xfrm>
            <a:off x="10159999" y="839755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3D6E3092-E2EB-70D2-62D6-1203B0DBDA52}"/>
              </a:ext>
            </a:extLst>
          </p:cNvPr>
          <p:cNvSpPr/>
          <p:nvPr/>
        </p:nvSpPr>
        <p:spPr>
          <a:xfrm>
            <a:off x="10159999" y="1301274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175449-A626-C723-4CE4-14E0067FF88C}"/>
              </a:ext>
            </a:extLst>
          </p:cNvPr>
          <p:cNvSpPr/>
          <p:nvPr/>
        </p:nvSpPr>
        <p:spPr>
          <a:xfrm>
            <a:off x="10159999" y="1749143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008E9182-EC19-5C3E-D491-7D327EFA684D}"/>
              </a:ext>
            </a:extLst>
          </p:cNvPr>
          <p:cNvSpPr/>
          <p:nvPr/>
        </p:nvSpPr>
        <p:spPr>
          <a:xfrm>
            <a:off x="10159999" y="2197010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EA543776-8E9A-5014-F152-2EA07228961E}"/>
              </a:ext>
            </a:extLst>
          </p:cNvPr>
          <p:cNvSpPr/>
          <p:nvPr/>
        </p:nvSpPr>
        <p:spPr>
          <a:xfrm>
            <a:off x="10159999" y="2756278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8AAB80-DEF9-A49F-0608-40473C1B264C}"/>
              </a:ext>
            </a:extLst>
          </p:cNvPr>
          <p:cNvSpPr/>
          <p:nvPr/>
        </p:nvSpPr>
        <p:spPr>
          <a:xfrm>
            <a:off x="783771" y="1129004"/>
            <a:ext cx="718458" cy="259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55802-CA1E-3758-D0B6-28B75B9C84ED}"/>
              </a:ext>
            </a:extLst>
          </p:cNvPr>
          <p:cNvSpPr txBox="1"/>
          <p:nvPr/>
        </p:nvSpPr>
        <p:spPr>
          <a:xfrm>
            <a:off x="83976" y="3722914"/>
            <a:ext cx="572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Sequential Iteration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162D-3C78-20EF-260F-4215FCBD12AB}"/>
              </a:ext>
            </a:extLst>
          </p:cNvPr>
          <p:cNvSpPr/>
          <p:nvPr/>
        </p:nvSpPr>
        <p:spPr>
          <a:xfrm>
            <a:off x="7142582" y="3429000"/>
            <a:ext cx="1782147" cy="281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</a:t>
            </a:r>
          </a:p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D4C38C-A28C-FE4D-4E16-05D0B44C57D3}"/>
              </a:ext>
            </a:extLst>
          </p:cNvPr>
          <p:cNvSpPr/>
          <p:nvPr/>
        </p:nvSpPr>
        <p:spPr>
          <a:xfrm>
            <a:off x="3769567" y="3542455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1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1B80D6-02FA-4375-5746-14282FB521D3}"/>
              </a:ext>
            </a:extLst>
          </p:cNvPr>
          <p:cNvSpPr/>
          <p:nvPr/>
        </p:nvSpPr>
        <p:spPr>
          <a:xfrm>
            <a:off x="3727578" y="4357463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2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383DF1-1CC1-527C-59A5-A4F03B6FA8D2}"/>
              </a:ext>
            </a:extLst>
          </p:cNvPr>
          <p:cNvSpPr/>
          <p:nvPr/>
        </p:nvSpPr>
        <p:spPr>
          <a:xfrm>
            <a:off x="3748573" y="5194014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E71C1-90CC-64A9-7797-48916BA2799B}"/>
              </a:ext>
            </a:extLst>
          </p:cNvPr>
          <p:cNvSpPr txBox="1"/>
          <p:nvPr/>
        </p:nvSpPr>
        <p:spPr>
          <a:xfrm>
            <a:off x="1772816" y="6138334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Web Server process each request concurrently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AFBA5-CD50-53F7-A78D-049C41668DC3}"/>
              </a:ext>
            </a:extLst>
          </p:cNvPr>
          <p:cNvSpPr/>
          <p:nvPr/>
        </p:nvSpPr>
        <p:spPr>
          <a:xfrm>
            <a:off x="7142582" y="5290457"/>
            <a:ext cx="1782147" cy="690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Large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82782-A562-849E-14BA-99A53E196C5F}"/>
              </a:ext>
            </a:extLst>
          </p:cNvPr>
          <p:cNvSpPr txBox="1"/>
          <p:nvPr/>
        </p:nvSpPr>
        <p:spPr>
          <a:xfrm>
            <a:off x="9311951" y="514441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Seconds Per request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F7AE26-7398-7DF2-DB17-FBBFB0C230D1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8924729" y="5329078"/>
            <a:ext cx="387222" cy="306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7ACB2A-2F92-2BCC-33E2-784B4AF1F197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5160539" y="-294625"/>
            <a:ext cx="1421498" cy="9456576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FCE5A-ACB3-9E21-845C-970EAA5690CF}"/>
              </a:ext>
            </a:extLst>
          </p:cNvPr>
          <p:cNvSpPr txBox="1"/>
          <p:nvPr/>
        </p:nvSpPr>
        <p:spPr>
          <a:xfrm>
            <a:off x="251927" y="223935"/>
            <a:ext cx="11775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Staff:</a:t>
            </a:r>
          </a:p>
          <a:p>
            <a:r>
              <a:rPr lang="en-IN" dirty="0" err="1"/>
              <a:t>StaffId</a:t>
            </a:r>
            <a:r>
              <a:rPr lang="en-IN" dirty="0"/>
              <a:t>, </a:t>
            </a:r>
            <a:r>
              <a:rPr lang="en-IN" dirty="0" err="1"/>
              <a:t>StaffName</a:t>
            </a:r>
            <a:r>
              <a:rPr lang="en-IN" dirty="0"/>
              <a:t>, </a:t>
            </a:r>
            <a:r>
              <a:rPr lang="en-IN" dirty="0" err="1"/>
              <a:t>StaffType</a:t>
            </a:r>
            <a:r>
              <a:rPr lang="en-IN" dirty="0"/>
              <a:t>, Address, Contact no, Email, Qualifications, Gender, </a:t>
            </a:r>
            <a:r>
              <a:rPr lang="en-IN" dirty="0" err="1"/>
              <a:t>DateOfBirth</a:t>
            </a:r>
            <a:r>
              <a:rPr lang="en-IN" dirty="0"/>
              <a:t>, specialization, Fees, </a:t>
            </a:r>
            <a:r>
              <a:rPr lang="en-IN" dirty="0" err="1"/>
              <a:t>Alloewanceas</a:t>
            </a:r>
            <a:r>
              <a:rPr lang="en-IN" dirty="0"/>
              <a:t>, </a:t>
            </a:r>
            <a:r>
              <a:rPr lang="en-IN" dirty="0" err="1"/>
              <a:t>NoOfPatients</a:t>
            </a:r>
            <a:r>
              <a:rPr lang="en-IN" dirty="0"/>
              <a:t>, </a:t>
            </a:r>
            <a:r>
              <a:rPr lang="en-IN" dirty="0" err="1"/>
              <a:t>BasicPay</a:t>
            </a:r>
            <a:r>
              <a:rPr lang="en-IN" dirty="0"/>
              <a:t>, TDS, GST, </a:t>
            </a:r>
            <a:r>
              <a:rPr lang="en-IN" dirty="0" err="1"/>
              <a:t>GrossIncome</a:t>
            </a:r>
            <a:r>
              <a:rPr lang="en-IN" dirty="0"/>
              <a:t>, </a:t>
            </a:r>
            <a:r>
              <a:rPr lang="en-IN" dirty="0" err="1"/>
              <a:t>NetIncome</a:t>
            </a:r>
            <a:r>
              <a:rPr lang="en-IN" dirty="0"/>
              <a:t>, </a:t>
            </a:r>
            <a:r>
              <a:rPr lang="en-IN" dirty="0" err="1"/>
              <a:t>ShareToHospital</a:t>
            </a:r>
            <a:endParaRPr lang="en-IN" dirty="0"/>
          </a:p>
          <a:p>
            <a:endParaRPr lang="en-IN" dirty="0"/>
          </a:p>
          <a:p>
            <a:r>
              <a:rPr lang="en-IN" dirty="0"/>
              <a:t>2. Ward:</a:t>
            </a:r>
          </a:p>
          <a:p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WardName</a:t>
            </a:r>
            <a:r>
              <a:rPr lang="en-IN" dirty="0"/>
              <a:t>, </a:t>
            </a:r>
            <a:r>
              <a:rPr lang="en-IN" dirty="0" err="1"/>
              <a:t>NoofRooms</a:t>
            </a:r>
            <a:r>
              <a:rPr lang="en-IN" dirty="0"/>
              <a:t>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RoomType</a:t>
            </a:r>
            <a:r>
              <a:rPr lang="en-IN" dirty="0"/>
              <a:t>, Capacity, </a:t>
            </a:r>
            <a:r>
              <a:rPr lang="en-IN" dirty="0" err="1"/>
              <a:t>Avaialble</a:t>
            </a:r>
            <a:r>
              <a:rPr lang="en-IN" dirty="0"/>
              <a:t>, </a:t>
            </a:r>
            <a:r>
              <a:rPr lang="en-IN" dirty="0" err="1"/>
              <a:t>NurseAllocated</a:t>
            </a:r>
            <a:r>
              <a:rPr lang="en-IN" dirty="0"/>
              <a:t>, </a:t>
            </a:r>
            <a:r>
              <a:rPr lang="en-IN" dirty="0" err="1"/>
              <a:t>DoctorAllocated</a:t>
            </a:r>
            <a:r>
              <a:rPr lang="en-IN" dirty="0"/>
              <a:t>, </a:t>
            </a:r>
            <a:r>
              <a:rPr lang="en-IN" dirty="0" err="1"/>
              <a:t>WardboyAllocated</a:t>
            </a:r>
            <a:endParaRPr lang="en-IN" dirty="0"/>
          </a:p>
          <a:p>
            <a:endParaRPr lang="en-IN" dirty="0"/>
          </a:p>
          <a:p>
            <a:r>
              <a:rPr lang="en-IN" dirty="0"/>
              <a:t>3. Patient:</a:t>
            </a:r>
          </a:p>
          <a:p>
            <a:r>
              <a:rPr lang="en-IN" dirty="0" err="1"/>
              <a:t>PatientId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Address, City, </a:t>
            </a:r>
            <a:r>
              <a:rPr lang="en-IN" dirty="0" err="1"/>
              <a:t>Contactno,Email,Gender,DateOfBirth</a:t>
            </a:r>
            <a:r>
              <a:rPr lang="en-IN" dirty="0"/>
              <a:t>, Dieses,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DoctorName</a:t>
            </a:r>
            <a:r>
              <a:rPr lang="en-IN" dirty="0"/>
              <a:t>, </a:t>
            </a:r>
            <a:r>
              <a:rPr lang="en-IN" dirty="0" err="1"/>
              <a:t>TypeOfMoideineProvides</a:t>
            </a:r>
            <a:r>
              <a:rPr lang="en-IN" dirty="0"/>
              <a:t>,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dirty="0" err="1"/>
              <a:t>Biil</a:t>
            </a:r>
            <a:endParaRPr lang="en-IN" dirty="0"/>
          </a:p>
          <a:p>
            <a:r>
              <a:rPr lang="en-IN" dirty="0" err="1"/>
              <a:t>BillId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</a:t>
            </a:r>
            <a:r>
              <a:rPr lang="en-IN" dirty="0" err="1"/>
              <a:t>RoomBill</a:t>
            </a:r>
            <a:r>
              <a:rPr lang="en-IN" dirty="0"/>
              <a:t>, </a:t>
            </a:r>
            <a:r>
              <a:rPr lang="en-IN" dirty="0" err="1"/>
              <a:t>DoctorBill</a:t>
            </a:r>
            <a:r>
              <a:rPr lang="en-IN" dirty="0"/>
              <a:t>, </a:t>
            </a:r>
            <a:r>
              <a:rPr lang="en-IN" dirty="0" err="1"/>
              <a:t>MedicineBill</a:t>
            </a:r>
            <a:r>
              <a:rPr lang="en-IN" dirty="0"/>
              <a:t>, </a:t>
            </a:r>
            <a:r>
              <a:rPr lang="en-IN" dirty="0" err="1"/>
              <a:t>TotalBill</a:t>
            </a:r>
            <a:r>
              <a:rPr lang="en-IN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E1222-A973-2B72-3282-0DA920D4C055}"/>
              </a:ext>
            </a:extLst>
          </p:cNvPr>
          <p:cNvSpPr txBox="1"/>
          <p:nvPr/>
        </p:nvSpPr>
        <p:spPr>
          <a:xfrm>
            <a:off x="214604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C1454-F435-014E-5EF8-BCC907EEC40A}"/>
              </a:ext>
            </a:extLst>
          </p:cNvPr>
          <p:cNvSpPr txBox="1"/>
          <p:nvPr/>
        </p:nvSpPr>
        <p:spPr>
          <a:xfrm>
            <a:off x="4491135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046E-248A-EB0B-06C3-1B1E5D166B51}"/>
              </a:ext>
            </a:extLst>
          </p:cNvPr>
          <p:cNvSpPr txBox="1"/>
          <p:nvPr/>
        </p:nvSpPr>
        <p:spPr>
          <a:xfrm>
            <a:off x="2404188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21837-A48C-454D-5205-5B7C6CE4611E}"/>
              </a:ext>
            </a:extLst>
          </p:cNvPr>
          <p:cNvSpPr txBox="1"/>
          <p:nvPr/>
        </p:nvSpPr>
        <p:spPr>
          <a:xfrm>
            <a:off x="5340221" y="805542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569F-6342-99E7-0DC2-9FFE0A1D4495}"/>
              </a:ext>
            </a:extLst>
          </p:cNvPr>
          <p:cNvSpPr txBox="1"/>
          <p:nvPr/>
        </p:nvSpPr>
        <p:spPr>
          <a:xfrm>
            <a:off x="7853265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Wardboy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6270044-429E-140C-C1AD-887AB56B111A}"/>
              </a:ext>
            </a:extLst>
          </p:cNvPr>
          <p:cNvSpPr/>
          <p:nvPr/>
        </p:nvSpPr>
        <p:spPr>
          <a:xfrm>
            <a:off x="9349273" y="2202024"/>
            <a:ext cx="2351315" cy="2230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C2E8B-5D2F-7D0A-AAB0-6BE04CF9A2BC}"/>
              </a:ext>
            </a:extLst>
          </p:cNvPr>
          <p:cNvSpPr/>
          <p:nvPr/>
        </p:nvSpPr>
        <p:spPr>
          <a:xfrm>
            <a:off x="6167535" y="886408"/>
            <a:ext cx="2621902" cy="45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233F7-D3EF-1444-EABD-0F7E4FE32C3E}"/>
              </a:ext>
            </a:extLst>
          </p:cNvPr>
          <p:cNvSpPr/>
          <p:nvPr/>
        </p:nvSpPr>
        <p:spPr>
          <a:xfrm>
            <a:off x="2957804" y="886408"/>
            <a:ext cx="2621902" cy="45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Biz Workflows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A459C-59D2-F0B3-53BF-04FE1B4A4797}"/>
              </a:ext>
            </a:extLst>
          </p:cNvPr>
          <p:cNvSpPr/>
          <p:nvPr/>
        </p:nvSpPr>
        <p:spPr>
          <a:xfrm>
            <a:off x="522514" y="2817845"/>
            <a:ext cx="1287625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671C68-BADB-2E02-CF81-744CD3F14631}"/>
              </a:ext>
            </a:extLst>
          </p:cNvPr>
          <p:cNvSpPr/>
          <p:nvPr/>
        </p:nvSpPr>
        <p:spPr>
          <a:xfrm>
            <a:off x="1810139" y="2752528"/>
            <a:ext cx="7539134" cy="3452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20E1ADE-42EA-B20B-EDDC-F2CDFD6327C1}"/>
              </a:ext>
            </a:extLst>
          </p:cNvPr>
          <p:cNvSpPr/>
          <p:nvPr/>
        </p:nvSpPr>
        <p:spPr>
          <a:xfrm>
            <a:off x="1810139" y="3354352"/>
            <a:ext cx="7539134" cy="35922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CDB7065-5DCD-CF12-D296-87D437D0989A}"/>
              </a:ext>
            </a:extLst>
          </p:cNvPr>
          <p:cNvSpPr/>
          <p:nvPr/>
        </p:nvSpPr>
        <p:spPr>
          <a:xfrm>
            <a:off x="8108302" y="279918"/>
            <a:ext cx="3769567" cy="6167535"/>
          </a:xfrm>
          <a:prstGeom prst="can">
            <a:avLst>
              <a:gd name="adj" fmla="val 767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FB5822-630B-A20A-D476-E95E194CD77B}"/>
              </a:ext>
            </a:extLst>
          </p:cNvPr>
          <p:cNvSpPr/>
          <p:nvPr/>
        </p:nvSpPr>
        <p:spPr>
          <a:xfrm>
            <a:off x="382555" y="419878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C1</a:t>
            </a:r>
            <a:endParaRPr lang="en-US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01D9A2D-F470-607F-3A57-F47C66E2FECC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2230016" y="1040364"/>
            <a:ext cx="5878286" cy="23233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B93FC-03DE-89F6-8B44-8A062B25C8FA}"/>
              </a:ext>
            </a:extLst>
          </p:cNvPr>
          <p:cNvSpPr/>
          <p:nvPr/>
        </p:nvSpPr>
        <p:spPr>
          <a:xfrm>
            <a:off x="382555" y="2188029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C2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97DCD4-7C13-4110-EA25-4D298405B02C}"/>
              </a:ext>
            </a:extLst>
          </p:cNvPr>
          <p:cNvSpPr/>
          <p:nvPr/>
        </p:nvSpPr>
        <p:spPr>
          <a:xfrm>
            <a:off x="382555" y="3867539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C3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24560-C06F-911D-5F91-5C8BA329DA8F}"/>
              </a:ext>
            </a:extLst>
          </p:cNvPr>
          <p:cNvSpPr/>
          <p:nvPr/>
        </p:nvSpPr>
        <p:spPr>
          <a:xfrm>
            <a:off x="382555" y="5435080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Cn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F91B03-711E-5B9C-1A6C-718C9017A808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>
            <a:off x="2230016" y="2808515"/>
            <a:ext cx="5878286" cy="5551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869051-DBF4-81FB-ECB7-8450CDC45BAE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 flipV="1">
            <a:off x="2230016" y="3363686"/>
            <a:ext cx="5878286" cy="11243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DA977B-0248-BE57-0164-BEF62C309F58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 flipV="1">
            <a:off x="2230016" y="3363686"/>
            <a:ext cx="5878286" cy="26918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9E8AC673-CE76-F05F-0261-7B3D6EAA7AF4}"/>
              </a:ext>
            </a:extLst>
          </p:cNvPr>
          <p:cNvSpPr/>
          <p:nvPr/>
        </p:nvSpPr>
        <p:spPr>
          <a:xfrm>
            <a:off x="8378890" y="1040364"/>
            <a:ext cx="914400" cy="4098469"/>
          </a:xfrm>
          <a:prstGeom prst="can">
            <a:avLst>
              <a:gd name="adj" fmla="val 1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A22F1-176C-5267-E164-9C6BBC814CD9}"/>
              </a:ext>
            </a:extLst>
          </p:cNvPr>
          <p:cNvSpPr txBox="1"/>
          <p:nvPr/>
        </p:nvSpPr>
        <p:spPr>
          <a:xfrm>
            <a:off x="6096000" y="5435080"/>
            <a:ext cx="172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Schedular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77C4C75-7BB3-C5EC-9ADE-F9FEB0AAEADE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7113037" y="5138833"/>
            <a:ext cx="1723053" cy="480913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E1572C-1EA7-7C09-66E3-D6F250E54843}"/>
              </a:ext>
            </a:extLst>
          </p:cNvPr>
          <p:cNvSpPr txBox="1"/>
          <p:nvPr/>
        </p:nvSpPr>
        <p:spPr>
          <a:xfrm>
            <a:off x="2603241" y="419878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81CE8B-A877-B20D-C92F-96980F6E6A96}"/>
              </a:ext>
            </a:extLst>
          </p:cNvPr>
          <p:cNvSpPr txBox="1"/>
          <p:nvPr/>
        </p:nvSpPr>
        <p:spPr>
          <a:xfrm>
            <a:off x="2726093" y="2372695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29774-F7DF-425F-8D85-A5DAA7A090EE}"/>
              </a:ext>
            </a:extLst>
          </p:cNvPr>
          <p:cNvSpPr txBox="1"/>
          <p:nvPr/>
        </p:nvSpPr>
        <p:spPr>
          <a:xfrm>
            <a:off x="2688770" y="4088355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959732-194B-05F6-61F2-129318ACE0B0}"/>
              </a:ext>
            </a:extLst>
          </p:cNvPr>
          <p:cNvSpPr txBox="1"/>
          <p:nvPr/>
        </p:nvSpPr>
        <p:spPr>
          <a:xfrm>
            <a:off x="2656114" y="5619746"/>
            <a:ext cx="204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Insert, Update</a:t>
            </a:r>
            <a:endParaRPr lang="en-US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8B627CF0-B58C-A47B-9D4B-D4EF88787D08}"/>
              </a:ext>
            </a:extLst>
          </p:cNvPr>
          <p:cNvSpPr/>
          <p:nvPr/>
        </p:nvSpPr>
        <p:spPr>
          <a:xfrm rot="16200000">
            <a:off x="5468515" y="-1953210"/>
            <a:ext cx="513961" cy="4476364"/>
          </a:xfrm>
          <a:prstGeom prst="can">
            <a:avLst>
              <a:gd name="adj" fmla="val 1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B5C573-FD63-9C3E-30EE-F777B0B859FF}"/>
              </a:ext>
            </a:extLst>
          </p:cNvPr>
          <p:cNvSpPr txBox="1"/>
          <p:nvPr/>
        </p:nvSpPr>
        <p:spPr>
          <a:xfrm>
            <a:off x="3825551" y="168724"/>
            <a:ext cx="376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Connection 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73FC6-05E1-7762-317E-DDB34DA8B3E3}"/>
              </a:ext>
            </a:extLst>
          </p:cNvPr>
          <p:cNvSpPr txBox="1"/>
          <p:nvPr/>
        </p:nvSpPr>
        <p:spPr>
          <a:xfrm>
            <a:off x="8980714" y="5804412"/>
            <a:ext cx="232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ThreadPool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93612D40-D976-8F32-0471-DD304C1F068B}"/>
              </a:ext>
            </a:extLst>
          </p:cNvPr>
          <p:cNvSpPr/>
          <p:nvPr/>
        </p:nvSpPr>
        <p:spPr>
          <a:xfrm>
            <a:off x="8378890" y="1276447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1A001AAD-5126-8B58-25E2-D8300F85380F}"/>
              </a:ext>
            </a:extLst>
          </p:cNvPr>
          <p:cNvSpPr/>
          <p:nvPr/>
        </p:nvSpPr>
        <p:spPr>
          <a:xfrm>
            <a:off x="8378890" y="2141425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Delete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51612675-6637-B7F2-F769-00DF0D0A24D8}"/>
              </a:ext>
            </a:extLst>
          </p:cNvPr>
          <p:cNvSpPr/>
          <p:nvPr/>
        </p:nvSpPr>
        <p:spPr>
          <a:xfrm>
            <a:off x="8378890" y="3006403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9DF6AC5C-FA38-8F76-2DBD-411EFD2B2605}"/>
              </a:ext>
            </a:extLst>
          </p:cNvPr>
          <p:cNvSpPr/>
          <p:nvPr/>
        </p:nvSpPr>
        <p:spPr>
          <a:xfrm>
            <a:off x="8378890" y="3976200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Insert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Star: 16 Points 43">
            <a:extLst>
              <a:ext uri="{FF2B5EF4-FFF2-40B4-BE49-F238E27FC236}">
                <a16:creationId xmlns:a16="http://schemas.microsoft.com/office/drawing/2014/main" id="{303BA8E1-6F32-1BBA-8E9A-8FE8D2B9DB58}"/>
              </a:ext>
            </a:extLst>
          </p:cNvPr>
          <p:cNvSpPr/>
          <p:nvPr/>
        </p:nvSpPr>
        <p:spPr>
          <a:xfrm>
            <a:off x="9501673" y="3240728"/>
            <a:ext cx="2307772" cy="2194351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Query</a:t>
            </a:r>
          </a:p>
          <a:p>
            <a:pPr algn="ctr"/>
            <a:r>
              <a:rPr lang="en-IN" b="1" dirty="0"/>
              <a:t>Processing</a:t>
            </a:r>
          </a:p>
          <a:p>
            <a:pPr algn="ctr"/>
            <a:r>
              <a:rPr lang="en-IN" b="1" dirty="0"/>
              <a:t>Engine</a:t>
            </a:r>
          </a:p>
          <a:p>
            <a:pPr algn="ctr"/>
            <a:r>
              <a:rPr lang="en-IN" b="1" dirty="0"/>
              <a:t>(QPE)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A75043-F2D7-4077-F2B9-BF66C99C42C3}"/>
              </a:ext>
            </a:extLst>
          </p:cNvPr>
          <p:cNvCxnSpPr>
            <a:stCxn id="38" idx="0"/>
            <a:endCxn id="27" idx="3"/>
          </p:cNvCxnSpPr>
          <p:nvPr/>
        </p:nvCxnSpPr>
        <p:spPr>
          <a:xfrm flipH="1" flipV="1">
            <a:off x="8836090" y="5138833"/>
            <a:ext cx="1308618" cy="66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8673206-3F73-EB53-A31A-A20A0DA0C37C}"/>
              </a:ext>
            </a:extLst>
          </p:cNvPr>
          <p:cNvCxnSpPr>
            <a:stCxn id="39" idx="4"/>
            <a:endCxn id="44" idx="14"/>
          </p:cNvCxnSpPr>
          <p:nvPr/>
        </p:nvCxnSpPr>
        <p:spPr>
          <a:xfrm>
            <a:off x="9293290" y="1643160"/>
            <a:ext cx="1362269" cy="1597568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760EE1E-F79C-9991-AC81-0B9ABBC924D1}"/>
              </a:ext>
            </a:extLst>
          </p:cNvPr>
          <p:cNvCxnSpPr>
            <a:endCxn id="44" idx="14"/>
          </p:cNvCxnSpPr>
          <p:nvPr/>
        </p:nvCxnSpPr>
        <p:spPr>
          <a:xfrm>
            <a:off x="9293290" y="2507302"/>
            <a:ext cx="1362269" cy="733426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68F4C6B-AB85-64A2-2CAF-9EF264553BB9}"/>
              </a:ext>
            </a:extLst>
          </p:cNvPr>
          <p:cNvCxnSpPr>
            <a:stCxn id="41" idx="4"/>
            <a:endCxn id="44" idx="14"/>
          </p:cNvCxnSpPr>
          <p:nvPr/>
        </p:nvCxnSpPr>
        <p:spPr>
          <a:xfrm flipV="1">
            <a:off x="9293290" y="3240728"/>
            <a:ext cx="1362269" cy="132388"/>
          </a:xfrm>
          <a:prstGeom prst="bentConnector4">
            <a:avLst>
              <a:gd name="adj1" fmla="val 7648"/>
              <a:gd name="adj2" fmla="val 44967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077F314-E983-65AC-DDD2-6D604B2F26AE}"/>
              </a:ext>
            </a:extLst>
          </p:cNvPr>
          <p:cNvCxnSpPr>
            <a:endCxn id="44" idx="14"/>
          </p:cNvCxnSpPr>
          <p:nvPr/>
        </p:nvCxnSpPr>
        <p:spPr>
          <a:xfrm flipV="1">
            <a:off x="9293290" y="3240728"/>
            <a:ext cx="1362269" cy="1216959"/>
          </a:xfrm>
          <a:prstGeom prst="bentConnector4">
            <a:avLst>
              <a:gd name="adj1" fmla="val 7648"/>
              <a:gd name="adj2" fmla="val 11878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CA220BE-6295-B307-4FF5-E9C635310AB1}"/>
              </a:ext>
            </a:extLst>
          </p:cNvPr>
          <p:cNvSpPr txBox="1"/>
          <p:nvPr/>
        </p:nvSpPr>
        <p:spPr>
          <a:xfrm>
            <a:off x="5379876" y="2279546"/>
            <a:ext cx="2583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Concurrent Queries Result into The Collision while processing in QPE</a:t>
            </a:r>
          </a:p>
          <a:p>
            <a:endParaRPr lang="en-IN" dirty="0"/>
          </a:p>
          <a:p>
            <a:r>
              <a:rPr lang="en-IN" dirty="0"/>
              <a:t>IMPACT</a:t>
            </a:r>
          </a:p>
          <a:p>
            <a:pPr marL="342900" indent="-342900">
              <a:buAutoNum type="arabicPeriod"/>
            </a:pPr>
            <a:r>
              <a:rPr lang="en-IN" dirty="0"/>
              <a:t>Query is been denied to Process</a:t>
            </a:r>
          </a:p>
          <a:p>
            <a:pPr marL="342900" indent="-342900">
              <a:buAutoNum type="arabicPeriod"/>
            </a:pPr>
            <a:r>
              <a:rPr lang="en-IN" dirty="0"/>
              <a:t>DML Operations are incomplete</a:t>
            </a:r>
          </a:p>
          <a:p>
            <a:pPr marL="342900" indent="-342900">
              <a:buAutoNum type="arabicPeriod"/>
            </a:pPr>
            <a:r>
              <a:rPr lang="en-IN" dirty="0"/>
              <a:t>No Data send back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0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657FFE6-B18F-A3DD-1C5E-085EB0869C77}"/>
              </a:ext>
            </a:extLst>
          </p:cNvPr>
          <p:cNvSpPr/>
          <p:nvPr/>
        </p:nvSpPr>
        <p:spPr>
          <a:xfrm>
            <a:off x="7744408" y="1469571"/>
            <a:ext cx="4068147" cy="3918857"/>
          </a:xfrm>
          <a:prstGeom prst="can">
            <a:avLst>
              <a:gd name="adj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4D742-05BC-8C87-F0DC-81C35AC9DDDB}"/>
              </a:ext>
            </a:extLst>
          </p:cNvPr>
          <p:cNvSpPr/>
          <p:nvPr/>
        </p:nvSpPr>
        <p:spPr>
          <a:xfrm>
            <a:off x="164840" y="1800808"/>
            <a:ext cx="3147527" cy="301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58150DC-672A-CA2B-0514-EC0749FA47B0}"/>
              </a:ext>
            </a:extLst>
          </p:cNvPr>
          <p:cNvSpPr/>
          <p:nvPr/>
        </p:nvSpPr>
        <p:spPr>
          <a:xfrm>
            <a:off x="3676261" y="513184"/>
            <a:ext cx="3974841" cy="5831632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36F140-1523-8492-45C9-C40EBB05F7CE}"/>
              </a:ext>
            </a:extLst>
          </p:cNvPr>
          <p:cNvSpPr/>
          <p:nvPr/>
        </p:nvSpPr>
        <p:spPr>
          <a:xfrm>
            <a:off x="3676261" y="2043404"/>
            <a:ext cx="397484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E13CD-1AE1-DD15-1615-A3DF1FD5E0AF}"/>
              </a:ext>
            </a:extLst>
          </p:cNvPr>
          <p:cNvSpPr txBox="1"/>
          <p:nvPr/>
        </p:nvSpPr>
        <p:spPr>
          <a:xfrm>
            <a:off x="3676261" y="223935"/>
            <a:ext cx="406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Transaction Scope </a:t>
            </a:r>
            <a:r>
              <a:rPr lang="en-IN" b="1" dirty="0" err="1"/>
              <a:t>w.r.t.</a:t>
            </a:r>
            <a:r>
              <a:rPr lang="en-IN" b="1" dirty="0"/>
              <a:t> Client</a:t>
            </a:r>
            <a:endParaRPr lang="en-US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90352C0-9FE5-BEBA-0B90-EDC058279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39307"/>
              </p:ext>
            </p:extLst>
          </p:nvPr>
        </p:nvGraphicFramePr>
        <p:xfrm>
          <a:off x="8014996" y="3873413"/>
          <a:ext cx="16442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87">
                  <a:extLst>
                    <a:ext uri="{9D8B030D-6E8A-4147-A177-3AD203B41FA5}">
                      <a16:colId xmlns:a16="http://schemas.microsoft.com/office/drawing/2014/main" val="4227161484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1677754560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228188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61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685AB3-BEF1-8512-F1A7-6EB13F05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8437"/>
              </p:ext>
            </p:extLst>
          </p:nvPr>
        </p:nvGraphicFramePr>
        <p:xfrm>
          <a:off x="9892522" y="3873413"/>
          <a:ext cx="16442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87">
                  <a:extLst>
                    <a:ext uri="{9D8B030D-6E8A-4147-A177-3AD203B41FA5}">
                      <a16:colId xmlns:a16="http://schemas.microsoft.com/office/drawing/2014/main" val="4227161484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1677754560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228188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61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0ECFB74-A1DD-A298-DC31-47BABFC01968}"/>
              </a:ext>
            </a:extLst>
          </p:cNvPr>
          <p:cNvSpPr txBox="1"/>
          <p:nvPr/>
        </p:nvSpPr>
        <p:spPr>
          <a:xfrm>
            <a:off x="8406881" y="204340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Transaction Object</a:t>
            </a:r>
            <a:endParaRPr lang="en-US" b="1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1C14C-1779-5DB2-F575-29E5CBB84F27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8837126" y="2412736"/>
            <a:ext cx="941355" cy="14606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5A656D-CBD5-E11A-BAC3-37CE072C00A0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9778481" y="2412736"/>
            <a:ext cx="936171" cy="14606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C7B402-FF44-6042-93EC-8BA6D2D83813}"/>
              </a:ext>
            </a:extLst>
          </p:cNvPr>
          <p:cNvSpPr txBox="1"/>
          <p:nvPr/>
        </p:nvSpPr>
        <p:spPr>
          <a:xfrm>
            <a:off x="8014996" y="5635690"/>
            <a:ext cx="329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If Both Tables Notifies Successful Accept Transaction w/o any exception then The Transaction Object Set Commit Else Rollback </a:t>
            </a:r>
            <a:endParaRPr lang="en-US" b="1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3EFDDFC-DE71-F079-D91F-8931A54BEB2A}"/>
              </a:ext>
            </a:extLst>
          </p:cNvPr>
          <p:cNvSpPr/>
          <p:nvPr/>
        </p:nvSpPr>
        <p:spPr>
          <a:xfrm>
            <a:off x="3676261" y="4058816"/>
            <a:ext cx="3948923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03F205-C602-EFF6-030E-79B19D799712}"/>
              </a:ext>
            </a:extLst>
          </p:cNvPr>
          <p:cNvCxnSpPr>
            <a:stCxn id="15" idx="2"/>
          </p:cNvCxnSpPr>
          <p:nvPr/>
        </p:nvCxnSpPr>
        <p:spPr>
          <a:xfrm flipH="1">
            <a:off x="6522098" y="2412736"/>
            <a:ext cx="3256383" cy="88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933D6F-E4B4-AAAF-E3CD-86C370C6DBE7}"/>
              </a:ext>
            </a:extLst>
          </p:cNvPr>
          <p:cNvSpPr txBox="1"/>
          <p:nvPr/>
        </p:nvSpPr>
        <p:spPr>
          <a:xfrm>
            <a:off x="4357396" y="2957804"/>
            <a:ext cx="2164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 is Either Committed or Rolled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E2995-2E2F-178A-48A6-9E0ECBF6B5E4}"/>
              </a:ext>
            </a:extLst>
          </p:cNvPr>
          <p:cNvSpPr/>
          <p:nvPr/>
        </p:nvSpPr>
        <p:spPr>
          <a:xfrm>
            <a:off x="1704392" y="289249"/>
            <a:ext cx="9249748" cy="53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0E85-E188-8839-CE08-5C86DD79BE36}"/>
              </a:ext>
            </a:extLst>
          </p:cNvPr>
          <p:cNvSpPr txBox="1"/>
          <p:nvPr/>
        </p:nvSpPr>
        <p:spPr>
          <a:xfrm>
            <a:off x="2911151" y="-37806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F2253-5A48-C365-5E59-A403D7407AE7}"/>
              </a:ext>
            </a:extLst>
          </p:cNvPr>
          <p:cNvSpPr/>
          <p:nvPr/>
        </p:nvSpPr>
        <p:spPr>
          <a:xfrm>
            <a:off x="8770776" y="1194318"/>
            <a:ext cx="1716832" cy="42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99E6B-B4C5-99C8-2D8D-AB6C5D60CC25}"/>
              </a:ext>
            </a:extLst>
          </p:cNvPr>
          <p:cNvSpPr/>
          <p:nvPr/>
        </p:nvSpPr>
        <p:spPr>
          <a:xfrm>
            <a:off x="6366588" y="1194318"/>
            <a:ext cx="1716832" cy="4264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E1A5B-2412-BCB3-5359-028C4138D665}"/>
              </a:ext>
            </a:extLst>
          </p:cNvPr>
          <p:cNvSpPr/>
          <p:nvPr/>
        </p:nvSpPr>
        <p:spPr>
          <a:xfrm>
            <a:off x="3962400" y="1194318"/>
            <a:ext cx="1716832" cy="4264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 for Handling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E9C88-97A3-D233-7069-E9DB95926432}"/>
              </a:ext>
            </a:extLst>
          </p:cNvPr>
          <p:cNvSpPr/>
          <p:nvPr/>
        </p:nvSpPr>
        <p:spPr>
          <a:xfrm>
            <a:off x="1901890" y="1155049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F2F5-ACE5-8722-3055-13E96B4458BB}"/>
              </a:ext>
            </a:extLst>
          </p:cNvPr>
          <p:cNvSpPr/>
          <p:nvPr/>
        </p:nvSpPr>
        <p:spPr>
          <a:xfrm>
            <a:off x="1901890" y="3429000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Layer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8C50108-AF6E-1D76-599F-E5E6C0C6A019}"/>
              </a:ext>
            </a:extLst>
          </p:cNvPr>
          <p:cNvSpPr/>
          <p:nvPr/>
        </p:nvSpPr>
        <p:spPr>
          <a:xfrm>
            <a:off x="3421225" y="1856792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F2401DE-4CCE-95F8-0496-532D1619186B}"/>
              </a:ext>
            </a:extLst>
          </p:cNvPr>
          <p:cNvSpPr/>
          <p:nvPr/>
        </p:nvSpPr>
        <p:spPr>
          <a:xfrm>
            <a:off x="3364464" y="4110145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CC71D6B-71BA-7453-5BE3-00BCAC56EB9E}"/>
              </a:ext>
            </a:extLst>
          </p:cNvPr>
          <p:cNvSpPr/>
          <p:nvPr/>
        </p:nvSpPr>
        <p:spPr>
          <a:xfrm>
            <a:off x="562247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7D31D7B-CD41-D524-FF10-CBCC760C5E68}"/>
              </a:ext>
            </a:extLst>
          </p:cNvPr>
          <p:cNvSpPr/>
          <p:nvPr/>
        </p:nvSpPr>
        <p:spPr>
          <a:xfrm>
            <a:off x="556571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16CD1D-BC19-02E8-96FB-C508BC5E76C1}"/>
              </a:ext>
            </a:extLst>
          </p:cNvPr>
          <p:cNvSpPr/>
          <p:nvPr/>
        </p:nvSpPr>
        <p:spPr>
          <a:xfrm>
            <a:off x="797534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FE0DC8B-5007-6DD1-8321-0089D23F8197}"/>
              </a:ext>
            </a:extLst>
          </p:cNvPr>
          <p:cNvSpPr/>
          <p:nvPr/>
        </p:nvSpPr>
        <p:spPr>
          <a:xfrm>
            <a:off x="791858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1DF3-B198-2792-D716-0786C1C3285A}"/>
              </a:ext>
            </a:extLst>
          </p:cNvPr>
          <p:cNvSpPr txBox="1"/>
          <p:nvPr/>
        </p:nvSpPr>
        <p:spPr>
          <a:xfrm>
            <a:off x="180392" y="5694805"/>
            <a:ext cx="11831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What classes or logical blocks will be scoped limited to the declaring layer withing the namespace or within the declaring class only?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Private: Only in declaring layer, </a:t>
            </a:r>
            <a:r>
              <a:rPr lang="en-US" sz="1600" b="1" dirty="0"/>
              <a:t>Internal: </a:t>
            </a:r>
            <a:r>
              <a:rPr lang="en-US" sz="1600" dirty="0"/>
              <a:t>Only classes in declaring namespace</a:t>
            </a:r>
            <a:endParaRPr lang="en-US" sz="1600" b="1" dirty="0"/>
          </a:p>
          <a:p>
            <a:r>
              <a:rPr lang="en-US" sz="1600" dirty="0"/>
              <a:t>2. What classes will be exposed everywhere?, </a:t>
            </a:r>
            <a:r>
              <a:rPr lang="en-US" sz="1600" b="1" dirty="0"/>
              <a:t>Public</a:t>
            </a:r>
          </a:p>
          <a:p>
            <a:r>
              <a:rPr lang="en-US" sz="1600" dirty="0"/>
              <a:t>3. What classes will be exposed out of the declaring layer by only in specific consumer classes? </a:t>
            </a:r>
            <a:r>
              <a:rPr lang="en-US" sz="1600" b="1" dirty="0"/>
              <a:t>Protected 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4C3AC-626B-50BB-6497-0F6FC1A7D5BA}"/>
              </a:ext>
            </a:extLst>
          </p:cNvPr>
          <p:cNvSpPr/>
          <p:nvPr/>
        </p:nvSpPr>
        <p:spPr>
          <a:xfrm>
            <a:off x="1913553" y="534686"/>
            <a:ext cx="8688355" cy="413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Classes AKA Data Transfer Objects (DTO) AKA Plain Old CLR Objects (POCO)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E1C4E5-F25D-2C05-3424-1A8DBD61181F}"/>
              </a:ext>
            </a:extLst>
          </p:cNvPr>
          <p:cNvSpPr/>
          <p:nvPr/>
        </p:nvSpPr>
        <p:spPr>
          <a:xfrm>
            <a:off x="2765748" y="877861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72B0B6-0063-EA39-85FD-3F00778B70D5}"/>
              </a:ext>
            </a:extLst>
          </p:cNvPr>
          <p:cNvSpPr/>
          <p:nvPr/>
        </p:nvSpPr>
        <p:spPr>
          <a:xfrm>
            <a:off x="4688631" y="827706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ABD85C-73F3-5132-A82A-630592C39054}"/>
              </a:ext>
            </a:extLst>
          </p:cNvPr>
          <p:cNvSpPr/>
          <p:nvPr/>
        </p:nvSpPr>
        <p:spPr>
          <a:xfrm>
            <a:off x="7047336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0C9C6B-4E91-4287-B2C2-AC322FC48437}"/>
              </a:ext>
            </a:extLst>
          </p:cNvPr>
          <p:cNvSpPr/>
          <p:nvPr/>
        </p:nvSpPr>
        <p:spPr>
          <a:xfrm>
            <a:off x="9426252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5913-9BC2-6DEB-7742-46DA79AAC94E}"/>
              </a:ext>
            </a:extLst>
          </p:cNvPr>
          <p:cNvSpPr/>
          <p:nvPr/>
        </p:nvSpPr>
        <p:spPr>
          <a:xfrm>
            <a:off x="7436498" y="877078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F2137-0D0F-19B2-5CFE-2D6325AA8990}"/>
              </a:ext>
            </a:extLst>
          </p:cNvPr>
          <p:cNvSpPr/>
          <p:nvPr/>
        </p:nvSpPr>
        <p:spPr>
          <a:xfrm>
            <a:off x="7455160" y="1362269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DE43-B4B9-D7A0-8244-06B696E9CBB0}"/>
              </a:ext>
            </a:extLst>
          </p:cNvPr>
          <p:cNvSpPr txBox="1"/>
          <p:nvPr/>
        </p:nvSpPr>
        <p:spPr>
          <a:xfrm>
            <a:off x="7595118" y="961053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DoctorLogic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2E88-4CE4-BCE7-F41E-4AFF8D6E6883}"/>
              </a:ext>
            </a:extLst>
          </p:cNvPr>
          <p:cNvSpPr txBox="1"/>
          <p:nvPr/>
        </p:nvSpPr>
        <p:spPr>
          <a:xfrm>
            <a:off x="7455160" y="161419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32750-B4A7-64D6-6AFA-71BF033F39B7}"/>
              </a:ext>
            </a:extLst>
          </p:cNvPr>
          <p:cNvSpPr/>
          <p:nvPr/>
        </p:nvSpPr>
        <p:spPr>
          <a:xfrm>
            <a:off x="7448940" y="267399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87D2-C1D2-F893-CDFC-F810AF8571A8}"/>
              </a:ext>
            </a:extLst>
          </p:cNvPr>
          <p:cNvSpPr/>
          <p:nvPr/>
        </p:nvSpPr>
        <p:spPr>
          <a:xfrm>
            <a:off x="7467602" y="315918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9891-4ED9-FB9A-8C74-CBCDFB5D452A}"/>
              </a:ext>
            </a:extLst>
          </p:cNvPr>
          <p:cNvSpPr txBox="1"/>
          <p:nvPr/>
        </p:nvSpPr>
        <p:spPr>
          <a:xfrm>
            <a:off x="7607560" y="275796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NurseLogic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AB68-E4FF-6C71-A737-084B429E4865}"/>
              </a:ext>
            </a:extLst>
          </p:cNvPr>
          <p:cNvSpPr txBox="1"/>
          <p:nvPr/>
        </p:nvSpPr>
        <p:spPr>
          <a:xfrm>
            <a:off x="7467602" y="34111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31D9-18A5-9F4E-1829-D9C812064A40}"/>
              </a:ext>
            </a:extLst>
          </p:cNvPr>
          <p:cNvSpPr/>
          <p:nvPr/>
        </p:nvSpPr>
        <p:spPr>
          <a:xfrm>
            <a:off x="7427168" y="438693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D3E54-8C07-580C-2539-814100A0800E}"/>
              </a:ext>
            </a:extLst>
          </p:cNvPr>
          <p:cNvSpPr/>
          <p:nvPr/>
        </p:nvSpPr>
        <p:spPr>
          <a:xfrm>
            <a:off x="7445830" y="487212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4564-112C-116B-8BCE-4BD154DA3DCA}"/>
              </a:ext>
            </a:extLst>
          </p:cNvPr>
          <p:cNvSpPr txBox="1"/>
          <p:nvPr/>
        </p:nvSpPr>
        <p:spPr>
          <a:xfrm>
            <a:off x="7585788" y="447090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WardboyLogic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12BA4-68C6-9004-DFE9-0B0C2886E0D3}"/>
              </a:ext>
            </a:extLst>
          </p:cNvPr>
          <p:cNvSpPr txBox="1"/>
          <p:nvPr/>
        </p:nvSpPr>
        <p:spPr>
          <a:xfrm>
            <a:off x="7445830" y="51240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BCCF6-EFC5-FA9E-70F5-B0F48AFFD276}"/>
              </a:ext>
            </a:extLst>
          </p:cNvPr>
          <p:cNvSpPr/>
          <p:nvPr/>
        </p:nvSpPr>
        <p:spPr>
          <a:xfrm>
            <a:off x="3707363" y="8941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2D49A-F677-837E-3257-0F69F0B3BF1F}"/>
              </a:ext>
            </a:extLst>
          </p:cNvPr>
          <p:cNvSpPr/>
          <p:nvPr/>
        </p:nvSpPr>
        <p:spPr>
          <a:xfrm>
            <a:off x="3726025" y="57460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A1389-52A7-1EF8-DB23-5C7C77FB4985}"/>
              </a:ext>
            </a:extLst>
          </p:cNvPr>
          <p:cNvSpPr txBox="1"/>
          <p:nvPr/>
        </p:nvSpPr>
        <p:spPr>
          <a:xfrm>
            <a:off x="3865983" y="17338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StaffLogic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84A6-6410-B932-C3E6-2F06D21DD233}"/>
              </a:ext>
            </a:extLst>
          </p:cNvPr>
          <p:cNvSpPr txBox="1"/>
          <p:nvPr/>
        </p:nvSpPr>
        <p:spPr>
          <a:xfrm>
            <a:off x="3726025" y="82653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2C84FE-52DB-7E59-25A0-ACC83B22BCBC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6833120" y="667912"/>
            <a:ext cx="603379" cy="84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135A0A-076A-092D-3088-F468D97AEB6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>
            <a:off x="6833120" y="667911"/>
            <a:ext cx="634483" cy="25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9A211-3779-85B2-E8E0-37A6E01FF6E1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>
            <a:off x="6833120" y="667911"/>
            <a:ext cx="612711" cy="429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05F76-C481-BC28-66C6-8E93B2A56BF2}"/>
              </a:ext>
            </a:extLst>
          </p:cNvPr>
          <p:cNvSpPr/>
          <p:nvPr/>
        </p:nvSpPr>
        <p:spPr>
          <a:xfrm>
            <a:off x="541176" y="2142148"/>
            <a:ext cx="3620277" cy="1638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B714D-6FE4-D163-4882-D33D411920E4}"/>
              </a:ext>
            </a:extLst>
          </p:cNvPr>
          <p:cNvSpPr/>
          <p:nvPr/>
        </p:nvSpPr>
        <p:spPr>
          <a:xfrm>
            <a:off x="559837" y="2793811"/>
            <a:ext cx="3601616" cy="1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3B804-F6E2-AF5F-0BF2-DE1FE89602F5}"/>
              </a:ext>
            </a:extLst>
          </p:cNvPr>
          <p:cNvSpPr txBox="1"/>
          <p:nvPr/>
        </p:nvSpPr>
        <p:spPr>
          <a:xfrm>
            <a:off x="1091681" y="226733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E6365-6D0A-47BD-02D3-A4777965F47B}"/>
              </a:ext>
            </a:extLst>
          </p:cNvPr>
          <p:cNvSpPr txBox="1"/>
          <p:nvPr/>
        </p:nvSpPr>
        <p:spPr>
          <a:xfrm>
            <a:off x="541175" y="2901820"/>
            <a:ext cx="35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GetTDS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  <a:p>
            <a:r>
              <a:rPr lang="en-US" dirty="0"/>
              <a:t>+ </a:t>
            </a:r>
            <a:r>
              <a:rPr lang="en-US" dirty="0" err="1"/>
              <a:t>GetNetIncome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E08ACC-CC9C-4436-E873-DF2FE55D5564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351315" y="667910"/>
            <a:ext cx="1374710" cy="147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53EB1-7C22-17D6-A8BD-AB2131B4EA77}"/>
              </a:ext>
            </a:extLst>
          </p:cNvPr>
          <p:cNvSpPr txBox="1"/>
          <p:nvPr/>
        </p:nvSpPr>
        <p:spPr>
          <a:xfrm>
            <a:off x="1091681" y="1358376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StaffLogic</a:t>
            </a:r>
            <a:r>
              <a:rPr lang="en-US" dirty="0"/>
              <a:t>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3B14-F671-6FEC-A03A-BEF7C9229D1A}"/>
              </a:ext>
            </a:extLst>
          </p:cNvPr>
          <p:cNvSpPr txBox="1"/>
          <p:nvPr/>
        </p:nvSpPr>
        <p:spPr>
          <a:xfrm>
            <a:off x="7436498" y="266695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‘Is-</a:t>
            </a:r>
            <a:r>
              <a:rPr lang="en-US" b="1" dirty="0" err="1"/>
              <a:t>a’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A163C9-BF74-2354-C2EE-66053F74C49E}"/>
              </a:ext>
            </a:extLst>
          </p:cNvPr>
          <p:cNvSpPr/>
          <p:nvPr/>
        </p:nvSpPr>
        <p:spPr>
          <a:xfrm>
            <a:off x="690465" y="5325430"/>
            <a:ext cx="3601616" cy="940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Client App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B499DD8-8B2A-28C9-441A-6257E0C8B762}"/>
              </a:ext>
            </a:extLst>
          </p:cNvPr>
          <p:cNvSpPr/>
          <p:nvPr/>
        </p:nvSpPr>
        <p:spPr>
          <a:xfrm>
            <a:off x="1987420" y="3780443"/>
            <a:ext cx="612712" cy="15006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31BF7-0204-684D-261C-CB0B39BB96C1}"/>
              </a:ext>
            </a:extLst>
          </p:cNvPr>
          <p:cNvSpPr txBox="1"/>
          <p:nvPr/>
        </p:nvSpPr>
        <p:spPr>
          <a:xfrm>
            <a:off x="559837" y="4307823"/>
            <a:ext cx="362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Accounts Class To Calculate TDS and </a:t>
            </a:r>
            <a:r>
              <a:rPr lang="en-US" b="1" dirty="0" err="1"/>
              <a:t>NetIncome</a:t>
            </a:r>
            <a:endParaRPr lang="en-US" b="1" dirty="0"/>
          </a:p>
          <a:p>
            <a:pPr algn="ctr"/>
            <a:r>
              <a:rPr lang="en-US" b="1" dirty="0"/>
              <a:t>By Passing 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err="1"/>
              <a:t>StaffLogic</a:t>
            </a:r>
            <a:r>
              <a:rPr lang="en-US" b="1" dirty="0"/>
              <a:t> Instance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01D76-28F0-58BC-5E25-1D704B405B2C}"/>
              </a:ext>
            </a:extLst>
          </p:cNvPr>
          <p:cNvSpPr txBox="1"/>
          <p:nvPr/>
        </p:nvSpPr>
        <p:spPr>
          <a:xfrm>
            <a:off x="5057189" y="2524649"/>
            <a:ext cx="16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Polymorphism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1D2C8B-2BC7-04DD-3CC5-BBC79F8C1DFE}"/>
              </a:ext>
            </a:extLst>
          </p:cNvPr>
          <p:cNvCxnSpPr>
            <a:stCxn id="39" idx="1"/>
            <a:endCxn id="29" idx="3"/>
          </p:cNvCxnSpPr>
          <p:nvPr/>
        </p:nvCxnSpPr>
        <p:spPr>
          <a:xfrm rot="10800000" flipV="1">
            <a:off x="4086809" y="2847814"/>
            <a:ext cx="970381" cy="37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B601F-EDB5-73E1-A5EC-9111F96AD1C7}"/>
              </a:ext>
            </a:extLst>
          </p:cNvPr>
          <p:cNvSpPr/>
          <p:nvPr/>
        </p:nvSpPr>
        <p:spPr>
          <a:xfrm>
            <a:off x="8117633" y="951722"/>
            <a:ext cx="1838130" cy="514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</a:t>
            </a:r>
          </a:p>
          <a:p>
            <a:pPr algn="ctr"/>
            <a:r>
              <a:rPr lang="en-US" b="1" dirty="0"/>
              <a:t>Declaration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1FEB-DF32-1F04-38FB-6E456139F1F8}"/>
              </a:ext>
            </a:extLst>
          </p:cNvPr>
          <p:cNvSpPr/>
          <p:nvPr/>
        </p:nvSpPr>
        <p:spPr>
          <a:xfrm>
            <a:off x="1682621" y="1115009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05E43D-BB05-ABBE-3A53-2E2CD7DE852F}"/>
              </a:ext>
            </a:extLst>
          </p:cNvPr>
          <p:cNvSpPr/>
          <p:nvPr/>
        </p:nvSpPr>
        <p:spPr>
          <a:xfrm>
            <a:off x="1676401" y="2052736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23DD4C-EFA5-609F-8E16-36CFE76B6408}"/>
              </a:ext>
            </a:extLst>
          </p:cNvPr>
          <p:cNvSpPr/>
          <p:nvPr/>
        </p:nvSpPr>
        <p:spPr>
          <a:xfrm>
            <a:off x="1676400" y="3072883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E4E510-13CA-7C32-491D-31DAD11AED76}"/>
              </a:ext>
            </a:extLst>
          </p:cNvPr>
          <p:cNvSpPr/>
          <p:nvPr/>
        </p:nvSpPr>
        <p:spPr>
          <a:xfrm>
            <a:off x="1670180" y="4055707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F3847-CF66-F5CF-77AF-477FEF6D7213}"/>
              </a:ext>
            </a:extLst>
          </p:cNvPr>
          <p:cNvSpPr/>
          <p:nvPr/>
        </p:nvSpPr>
        <p:spPr>
          <a:xfrm>
            <a:off x="1670179" y="5075854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</p:spTree>
    <p:extLst>
      <p:ext uri="{BB962C8B-B14F-4D97-AF65-F5344CB8AC3E}">
        <p14:creationId xmlns:p14="http://schemas.microsoft.com/office/powerpoint/2010/main" val="14525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4D51D390-CE44-52B7-224E-02F1F4FF0D6F}"/>
              </a:ext>
            </a:extLst>
          </p:cNvPr>
          <p:cNvSpPr/>
          <p:nvPr/>
        </p:nvSpPr>
        <p:spPr>
          <a:xfrm>
            <a:off x="6568751" y="1175657"/>
            <a:ext cx="3470988" cy="3610947"/>
          </a:xfrm>
          <a:prstGeom prst="cube">
            <a:avLst>
              <a:gd name="adj" fmla="val 1290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F901-8328-6B4A-1B15-F94E27D9B77C}"/>
              </a:ext>
            </a:extLst>
          </p:cNvPr>
          <p:cNvSpPr txBox="1"/>
          <p:nvPr/>
        </p:nvSpPr>
        <p:spPr>
          <a:xfrm>
            <a:off x="6764694" y="298580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</a:t>
            </a:r>
            <a:r>
              <a:rPr lang="en-US" b="1" dirty="0" err="1"/>
              <a:t>Cabinate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5767C6-2B5F-0869-AC63-6944C2413CC9}"/>
              </a:ext>
            </a:extLst>
          </p:cNvPr>
          <p:cNvSpPr/>
          <p:nvPr/>
        </p:nvSpPr>
        <p:spPr>
          <a:xfrm rot="5400000">
            <a:off x="5373266" y="2898321"/>
            <a:ext cx="1931437" cy="85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15E7-9075-0435-8BAF-2A3B440476EE}"/>
              </a:ext>
            </a:extLst>
          </p:cNvPr>
          <p:cNvSpPr txBox="1"/>
          <p:nvPr/>
        </p:nvSpPr>
        <p:spPr>
          <a:xfrm>
            <a:off x="6466115" y="306899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Socket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5CDD1-AF50-2814-9AC2-AC9F2EDD2401}"/>
              </a:ext>
            </a:extLst>
          </p:cNvPr>
          <p:cNvSpPr/>
          <p:nvPr/>
        </p:nvSpPr>
        <p:spPr>
          <a:xfrm>
            <a:off x="690465" y="76511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Hard Disk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1524D-3B28-2079-799E-C8A665F18DC3}"/>
              </a:ext>
            </a:extLst>
          </p:cNvPr>
          <p:cNvSpPr/>
          <p:nvPr/>
        </p:nvSpPr>
        <p:spPr>
          <a:xfrm>
            <a:off x="696684" y="2126212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Pen Drive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4DF3E-FFEF-E04D-A12F-6E73FB553BBD}"/>
              </a:ext>
            </a:extLst>
          </p:cNvPr>
          <p:cNvSpPr/>
          <p:nvPr/>
        </p:nvSpPr>
        <p:spPr>
          <a:xfrm>
            <a:off x="690465" y="332403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Network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5ADFD-5D18-B685-002A-9BBE7D7BA223}"/>
              </a:ext>
            </a:extLst>
          </p:cNvPr>
          <p:cNvSpPr/>
          <p:nvPr/>
        </p:nvSpPr>
        <p:spPr>
          <a:xfrm>
            <a:off x="690465" y="4491523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A6C476-3127-3439-A60A-2B213CEFC034}"/>
              </a:ext>
            </a:extLst>
          </p:cNvPr>
          <p:cNvSpPr/>
          <p:nvPr/>
        </p:nvSpPr>
        <p:spPr>
          <a:xfrm>
            <a:off x="690465" y="565435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Headphones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FC129-0B46-9DD9-F52D-D82EA6AA3503}"/>
              </a:ext>
            </a:extLst>
          </p:cNvPr>
          <p:cNvSpPr txBox="1"/>
          <p:nvPr/>
        </p:nvSpPr>
        <p:spPr>
          <a:xfrm>
            <a:off x="4198775" y="5216978"/>
            <a:ext cx="78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USB Devices MUS have USB  </a:t>
            </a:r>
            <a:r>
              <a:rPr lang="en-US" b="1" dirty="0" err="1"/>
              <a:t>PlugNPlay</a:t>
            </a:r>
            <a:r>
              <a:rPr lang="en-US" b="1" dirty="0"/>
              <a:t> Connector, The USB Socker is an interface that will accept connection from various Device to machine.</a:t>
            </a:r>
          </a:p>
          <a:p>
            <a:r>
              <a:rPr lang="en-US" b="1" dirty="0"/>
              <a:t>If Hard-Disk and Pen Drive, then Large Data Read/Write, If USB Network Connector (</a:t>
            </a:r>
            <a:r>
              <a:rPr lang="en-US" b="1" dirty="0" err="1"/>
              <a:t>WiFi</a:t>
            </a:r>
            <a:r>
              <a:rPr lang="en-US" b="1" dirty="0"/>
              <a:t>) then Internet or Network Connection, USB Mouse then pointers, </a:t>
            </a:r>
            <a:r>
              <a:rPr lang="en-US" b="1" dirty="0" err="1"/>
              <a:t>HeadPhones</a:t>
            </a:r>
            <a:r>
              <a:rPr lang="en-US" b="1" dirty="0"/>
              <a:t> the Audio Speak/Hear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5564B-92B5-C223-AF66-7F9517A12419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2118049" y="1198984"/>
            <a:ext cx="3795226" cy="2125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0E0BB-BD27-052D-F18C-8F02E858A1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2124268" y="2560086"/>
            <a:ext cx="3789007" cy="76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D15DBE-E701-1AEC-F89A-440BBA944E41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2118049" y="3324031"/>
            <a:ext cx="3795226" cy="43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946B43-6EB4-56D6-E072-7B9E8F88A36B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2118049" y="3324031"/>
            <a:ext cx="3795226" cy="160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9F3F96-30F9-6985-3E07-4E29D323F3F1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2118049" y="3324031"/>
            <a:ext cx="3795226" cy="276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7B5B5-2504-CAB5-97DE-EBCF05F0F1C7}"/>
              </a:ext>
            </a:extLst>
          </p:cNvPr>
          <p:cNvSpPr txBox="1"/>
          <p:nvPr/>
        </p:nvSpPr>
        <p:spPr>
          <a:xfrm>
            <a:off x="4329404" y="190150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AcceptConnection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24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825</Words>
  <Application>Microsoft Office PowerPoint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65</cp:revision>
  <dcterms:created xsi:type="dcterms:W3CDTF">2022-09-22T09:47:18Z</dcterms:created>
  <dcterms:modified xsi:type="dcterms:W3CDTF">2022-09-29T11:54:51Z</dcterms:modified>
</cp:coreProperties>
</file>