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324" r:id="rId6"/>
    <p:sldId id="323" r:id="rId7"/>
    <p:sldId id="350" r:id="rId8"/>
    <p:sldId id="369" r:id="rId9"/>
    <p:sldId id="388" r:id="rId10"/>
    <p:sldId id="371" r:id="rId11"/>
    <p:sldId id="389" r:id="rId12"/>
    <p:sldId id="391" r:id="rId13"/>
    <p:sldId id="393" r:id="rId14"/>
    <p:sldId id="377" r:id="rId15"/>
    <p:sldId id="376" r:id="rId16"/>
    <p:sldId id="372" r:id="rId17"/>
    <p:sldId id="394" r:id="rId18"/>
    <p:sldId id="325" r:id="rId19"/>
    <p:sldId id="348" r:id="rId20"/>
    <p:sldId id="341" r:id="rId21"/>
    <p:sldId id="361" r:id="rId22"/>
    <p:sldId id="367" r:id="rId23"/>
    <p:sldId id="357" r:id="rId24"/>
    <p:sldId id="358" r:id="rId25"/>
    <p:sldId id="359" r:id="rId26"/>
    <p:sldId id="360" r:id="rId27"/>
    <p:sldId id="352" r:id="rId28"/>
    <p:sldId id="353" r:id="rId29"/>
    <p:sldId id="399" r:id="rId30"/>
    <p:sldId id="354" r:id="rId31"/>
    <p:sldId id="351" r:id="rId32"/>
    <p:sldId id="363" r:id="rId33"/>
    <p:sldId id="396" r:id="rId34"/>
    <p:sldId id="3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D8C2-9BBD-0A44-B45C-64E836B9B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A76DA-ACC3-4546-80D2-DF324CD6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8847-2159-8746-90E2-A1DE9C3C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7D60-92E2-6C40-9118-8E143BF0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BEDD-66B5-0F47-8272-FE5CF3F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ABD1-C788-2242-8501-2CD86E1E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953EF-495B-1841-9D94-9E793E80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ACB7-42EE-194D-9407-B60FBCE8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5C31-9E0D-5B48-A3DD-68F7546D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FA5E-EFD9-FC44-8BA5-6FC6AED3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ED59A-F50C-5242-8872-1AB03AEC6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60DC8-FC81-3642-A518-4E4E200A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EA52-30B6-5441-9D9D-C57C642D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1AC8-6D16-7946-869E-9C694CA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8802-56DC-0F4D-93B0-7DF61FC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C4F0-055D-5E48-8463-8578EA60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F28F-732D-AF40-B71B-64897C29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1B1A-ED3F-8E45-A141-D50514B8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AF3-217A-D647-8698-FB3F957E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448A-29D6-C94B-B9CD-D2D334F0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ACAE-45E8-CC4F-BA99-A91225EC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B9D8-15AE-044F-9821-EBDC7722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4A89-2674-DA40-A631-A634B7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F28F-E659-E84B-BD76-F64A025D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7D8E-9BF6-A348-BCED-9F206D4B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9EB-2F5B-4540-9BDC-05F4C4C6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0940-FC9F-4944-A1E0-06727C3A6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2313-80AD-9C46-B13B-39A2FFCC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6560-7674-2A40-936B-9EC03DB5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0D754-162F-7447-A945-C53B6D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A744-711F-814F-9E95-91BE19A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30A-E951-5843-8AEF-92E0CE38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5F3B-39F9-8240-990A-FF8CF8AF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34E23-E4E7-8A41-A216-EA147B91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89557-6242-D040-BB8C-4E9AE7AE6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B8059-18EB-BD45-85BC-C82EA1172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AA878-F497-C448-9BEF-DD5C7AD0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10BAE-C4C8-3344-BD68-18B69543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6B05D-B65C-594A-ACA1-6E59A155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C8AC-6CC9-9A41-BD34-C582E031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3C8A0-FF3D-8745-82F2-F3833087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2FC3C-7BD6-BC41-AD3B-C0BFFEA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4C680-9D7B-3A4D-8C77-7FF1C23A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54865-6D92-E048-A1DE-E1DAE2EE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99260-027E-F343-81D2-6CC7FC02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D248-26AD-BF43-ADAF-5EB9DA6A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DB48-995E-614E-B853-E509E766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48DD-3605-0C4C-AABD-0FC759F5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43B4A-973D-5E44-9663-4B2789F5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7AD4-07F7-A94B-836B-EAD5FAC0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F4E05-DFF5-A74D-9E62-E0B9FEBD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5874-6BF7-C841-92C3-E7ED6D7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81FE-B671-C24D-86ED-8B0ADF8B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C7627-CD13-B845-9AA1-50FB065A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29984-EF52-314F-87C7-B5F032B6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FDE2-C2CE-E040-88D3-AABE3491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9381-1954-FA41-95D2-61BB1EFE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4B9D-339B-B549-BF48-5F3E75C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6A7D-7E30-3940-8CDC-A0BE2477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627C-71C9-C747-B6DB-40FDB500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6978D-ABC7-814D-B002-35EC20D97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16A7-9C33-EA45-A772-0E66E4877417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870B-B77A-E045-823E-669E7BB4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C192-6647-CB4F-A2A8-DCC2A1260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2AC5-60AD-B046-BECA-D356C2F8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9840-B2AB-0F44-B2B2-B38B94513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PPTs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DF7F9-2272-8C4A-B06E-B4A6AB331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4CE61-AED6-40D5-A0DB-4A31B275BFA6}"/>
              </a:ext>
            </a:extLst>
          </p:cNvPr>
          <p:cNvSpPr/>
          <p:nvPr/>
        </p:nvSpPr>
        <p:spPr>
          <a:xfrm>
            <a:off x="304800" y="4876800"/>
            <a:ext cx="1165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Windows OS / Linux /Mac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6E43A0-299B-4F1D-8A5D-16781147E448}"/>
              </a:ext>
            </a:extLst>
          </p:cNvPr>
          <p:cNvSpPr/>
          <p:nvPr/>
        </p:nvSpPr>
        <p:spPr>
          <a:xfrm>
            <a:off x="381000" y="304800"/>
            <a:ext cx="115824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1DF4A-DED2-4646-A6FE-49FF450E4D86}"/>
              </a:ext>
            </a:extLst>
          </p:cNvPr>
          <p:cNvSpPr txBox="1"/>
          <p:nvPr/>
        </p:nvSpPr>
        <p:spPr>
          <a:xfrm>
            <a:off x="3886200" y="304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Dotnet.exe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57C23-115F-4466-ADBD-976AC7AED564}"/>
              </a:ext>
            </a:extLst>
          </p:cNvPr>
          <p:cNvSpPr/>
          <p:nvPr/>
        </p:nvSpPr>
        <p:spPr>
          <a:xfrm>
            <a:off x="1066800" y="1066800"/>
            <a:ext cx="3810000" cy="320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CC3BA-3301-4EFC-A8D3-D50229561662}"/>
              </a:ext>
            </a:extLst>
          </p:cNvPr>
          <p:cNvSpPr txBox="1"/>
          <p:nvPr/>
        </p:nvSpPr>
        <p:spPr>
          <a:xfrm>
            <a:off x="1371600" y="1295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Runtimeconfig.json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87C66D-54F9-4946-A6AC-B20C1FB02555}"/>
              </a:ext>
            </a:extLst>
          </p:cNvPr>
          <p:cNvSpPr/>
          <p:nvPr/>
        </p:nvSpPr>
        <p:spPr>
          <a:xfrm>
            <a:off x="1371600" y="2057400"/>
            <a:ext cx="32004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Application.dll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A79DC-C4DC-439B-9415-05EB5F6D24F0}"/>
              </a:ext>
            </a:extLst>
          </p:cNvPr>
          <p:cNvSpPr/>
          <p:nvPr/>
        </p:nvSpPr>
        <p:spPr>
          <a:xfrm>
            <a:off x="5486400" y="990600"/>
            <a:ext cx="4191000" cy="3124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575A3-005F-44E4-B660-7F3367F2BE3A}"/>
              </a:ext>
            </a:extLst>
          </p:cNvPr>
          <p:cNvSpPr txBox="1"/>
          <p:nvPr/>
        </p:nvSpPr>
        <p:spPr>
          <a:xfrm>
            <a:off x="6172200" y="11328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5D347-CB60-42C3-A0AC-FC0C28C05700}"/>
              </a:ext>
            </a:extLst>
          </p:cNvPr>
          <p:cNvSpPr/>
          <p:nvPr/>
        </p:nvSpPr>
        <p:spPr>
          <a:xfrm>
            <a:off x="5943600" y="1860415"/>
            <a:ext cx="32004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Application.dll</a:t>
            </a:r>
          </a:p>
        </p:txBody>
      </p:sp>
    </p:spTree>
    <p:extLst>
      <p:ext uri="{BB962C8B-B14F-4D97-AF65-F5344CB8AC3E}">
        <p14:creationId xmlns:p14="http://schemas.microsoft.com/office/powerpoint/2010/main" val="1614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58896-CEAE-4E8C-9321-1322883E44CC}"/>
              </a:ext>
            </a:extLst>
          </p:cNvPr>
          <p:cNvSpPr txBox="1"/>
          <p:nvPr/>
        </p:nvSpPr>
        <p:spPr>
          <a:xfrm>
            <a:off x="2743200" y="1524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Side-By-Side .NET Core Framework Hosting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BD5F7-0CB3-49AD-B466-376EBFD1C8BF}"/>
              </a:ext>
            </a:extLst>
          </p:cNvPr>
          <p:cNvSpPr/>
          <p:nvPr/>
        </p:nvSpPr>
        <p:spPr>
          <a:xfrm>
            <a:off x="304800" y="1295400"/>
            <a:ext cx="22098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0ED6A-0879-41F6-A3AA-20247C678E23}"/>
              </a:ext>
            </a:extLst>
          </p:cNvPr>
          <p:cNvSpPr txBox="1"/>
          <p:nvPr/>
        </p:nvSpPr>
        <p:spPr>
          <a:xfrm>
            <a:off x="457200" y="1524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Core 3.1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5A92D-1E65-43BF-9782-ED3371236381}"/>
              </a:ext>
            </a:extLst>
          </p:cNvPr>
          <p:cNvSpPr/>
          <p:nvPr/>
        </p:nvSpPr>
        <p:spPr>
          <a:xfrm>
            <a:off x="457200" y="2438400"/>
            <a:ext cx="1828800" cy="228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A96F4-DA43-4F4A-B191-BDC188A11A3B}"/>
              </a:ext>
            </a:extLst>
          </p:cNvPr>
          <p:cNvSpPr/>
          <p:nvPr/>
        </p:nvSpPr>
        <p:spPr>
          <a:xfrm>
            <a:off x="2711132" y="1295400"/>
            <a:ext cx="22098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FDBF6-9E3B-4A4C-AEB5-4416C3153026}"/>
              </a:ext>
            </a:extLst>
          </p:cNvPr>
          <p:cNvSpPr txBox="1"/>
          <p:nvPr/>
        </p:nvSpPr>
        <p:spPr>
          <a:xfrm>
            <a:off x="2863532" y="1524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Core 3.0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5D8D8-8AAB-4277-8BC3-BD49D83A3F6D}"/>
              </a:ext>
            </a:extLst>
          </p:cNvPr>
          <p:cNvSpPr/>
          <p:nvPr/>
        </p:nvSpPr>
        <p:spPr>
          <a:xfrm>
            <a:off x="2863532" y="2438400"/>
            <a:ext cx="1828800" cy="228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Apps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0A028-7D04-42ED-8AC9-54126D6416D7}"/>
              </a:ext>
            </a:extLst>
          </p:cNvPr>
          <p:cNvSpPr/>
          <p:nvPr/>
        </p:nvSpPr>
        <p:spPr>
          <a:xfrm>
            <a:off x="5334000" y="1320338"/>
            <a:ext cx="22098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4C630-1F47-4B0F-8B19-CC9C090D9F2C}"/>
              </a:ext>
            </a:extLst>
          </p:cNvPr>
          <p:cNvSpPr txBox="1"/>
          <p:nvPr/>
        </p:nvSpPr>
        <p:spPr>
          <a:xfrm>
            <a:off x="5486400" y="1548938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Core 2.1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974A32-1A36-4482-88A8-6B28E8862B0E}"/>
              </a:ext>
            </a:extLst>
          </p:cNvPr>
          <p:cNvSpPr/>
          <p:nvPr/>
        </p:nvSpPr>
        <p:spPr>
          <a:xfrm>
            <a:off x="5486400" y="2463338"/>
            <a:ext cx="1828800" cy="228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161928-EE11-47D5-B192-D1518AC9DDAC}"/>
              </a:ext>
            </a:extLst>
          </p:cNvPr>
          <p:cNvSpPr/>
          <p:nvPr/>
        </p:nvSpPr>
        <p:spPr>
          <a:xfrm>
            <a:off x="8001000" y="1295400"/>
            <a:ext cx="22098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919C0-0C89-4C29-9615-9396A47BC939}"/>
              </a:ext>
            </a:extLst>
          </p:cNvPr>
          <p:cNvSpPr txBox="1"/>
          <p:nvPr/>
        </p:nvSpPr>
        <p:spPr>
          <a:xfrm>
            <a:off x="8153400" y="1524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</a:t>
            </a:r>
            <a:r>
              <a:rPr lang="en-US"/>
              <a:t>Core 2.0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954853-28AA-4BD2-BA77-E6006EEA2DCD}"/>
              </a:ext>
            </a:extLst>
          </p:cNvPr>
          <p:cNvSpPr/>
          <p:nvPr/>
        </p:nvSpPr>
        <p:spPr>
          <a:xfrm>
            <a:off x="8153400" y="2438400"/>
            <a:ext cx="1828800" cy="228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Apps</a:t>
            </a:r>
          </a:p>
        </p:txBody>
      </p:sp>
    </p:spTree>
    <p:extLst>
      <p:ext uri="{BB962C8B-B14F-4D97-AF65-F5344CB8AC3E}">
        <p14:creationId xmlns:p14="http://schemas.microsoft.com/office/powerpoint/2010/main" val="23539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4BF6B4-7742-43EB-888D-8C90D3605D32}"/>
              </a:ext>
            </a:extLst>
          </p:cNvPr>
          <p:cNvSpPr/>
          <p:nvPr/>
        </p:nvSpPr>
        <p:spPr>
          <a:xfrm>
            <a:off x="3438497" y="-11669"/>
            <a:ext cx="8305800" cy="629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B51E5-0B0E-4DD8-9BBD-4A02400475F8}"/>
              </a:ext>
            </a:extLst>
          </p:cNvPr>
          <p:cNvSpPr/>
          <p:nvPr/>
        </p:nvSpPr>
        <p:spPr>
          <a:xfrm>
            <a:off x="5372100" y="476997"/>
            <a:ext cx="4953000" cy="2286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1134C-7632-426B-993B-C3A6C382C1B4}"/>
              </a:ext>
            </a:extLst>
          </p:cNvPr>
          <p:cNvSpPr txBox="1"/>
          <p:nvPr/>
        </p:nvSpPr>
        <p:spPr>
          <a:xfrm>
            <a:off x="5943600" y="57474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CD7549-68CA-4035-B691-BE36BC16FBB2}"/>
              </a:ext>
            </a:extLst>
          </p:cNvPr>
          <p:cNvSpPr/>
          <p:nvPr/>
        </p:nvSpPr>
        <p:spPr>
          <a:xfrm>
            <a:off x="5638800" y="990600"/>
            <a:ext cx="44196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Web.Config</a:t>
            </a:r>
            <a:r>
              <a:rPr lang="en-US" dirty="0"/>
              <a:t> File with</a:t>
            </a:r>
          </a:p>
          <a:p>
            <a:pPr algn="ctr"/>
            <a:r>
              <a:rPr lang="en-US" dirty="0" err="1"/>
              <a:t>AspNetCoreModule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5060D0-0FBE-4F9B-AA74-6D8A3C53738E}"/>
              </a:ext>
            </a:extLst>
          </p:cNvPr>
          <p:cNvSpPr/>
          <p:nvPr/>
        </p:nvSpPr>
        <p:spPr>
          <a:xfrm>
            <a:off x="3429000" y="1066800"/>
            <a:ext cx="2133600" cy="1066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 aka</a:t>
            </a:r>
          </a:p>
          <a:p>
            <a:pPr algn="ctr"/>
            <a:r>
              <a:rPr lang="en-US" dirty="0"/>
              <a:t>Reverse Proxy</a:t>
            </a:r>
          </a:p>
          <a:p>
            <a:pPr algn="ctr"/>
            <a:r>
              <a:rPr lang="en-US" dirty="0"/>
              <a:t>e.g. 192.168.90.10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7959AA-1498-431B-B7FD-448483B1C28C}"/>
              </a:ext>
            </a:extLst>
          </p:cNvPr>
          <p:cNvSpPr/>
          <p:nvPr/>
        </p:nvSpPr>
        <p:spPr>
          <a:xfrm>
            <a:off x="5410200" y="1359932"/>
            <a:ext cx="609600" cy="24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BB6C5FC-BC33-4737-9AA8-B5F9CC4A4632}"/>
              </a:ext>
            </a:extLst>
          </p:cNvPr>
          <p:cNvSpPr/>
          <p:nvPr/>
        </p:nvSpPr>
        <p:spPr>
          <a:xfrm>
            <a:off x="5410200" y="1752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DFCA5B-B3FE-49A5-8ADD-F71E6BA275BF}"/>
              </a:ext>
            </a:extLst>
          </p:cNvPr>
          <p:cNvSpPr/>
          <p:nvPr/>
        </p:nvSpPr>
        <p:spPr>
          <a:xfrm>
            <a:off x="457200" y="1219200"/>
            <a:ext cx="297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F4189A2-0C78-4691-A02C-A271001E7117}"/>
              </a:ext>
            </a:extLst>
          </p:cNvPr>
          <p:cNvSpPr/>
          <p:nvPr/>
        </p:nvSpPr>
        <p:spPr>
          <a:xfrm>
            <a:off x="457200" y="1676400"/>
            <a:ext cx="2971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9EBBA-6B51-4C2C-A736-7DC2FE24AD99}"/>
              </a:ext>
            </a:extLst>
          </p:cNvPr>
          <p:cNvSpPr txBox="1"/>
          <p:nvPr/>
        </p:nvSpPr>
        <p:spPr>
          <a:xfrm>
            <a:off x="5638800" y="3553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Windows OS (10/2016/2019)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58EEE4-B03C-4524-9205-BADD8EA04B29}"/>
              </a:ext>
            </a:extLst>
          </p:cNvPr>
          <p:cNvSpPr/>
          <p:nvPr/>
        </p:nvSpPr>
        <p:spPr>
          <a:xfrm>
            <a:off x="4800600" y="3124200"/>
            <a:ext cx="6019800" cy="289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92646-AC35-4C31-A08B-42F6FBCD119F}"/>
              </a:ext>
            </a:extLst>
          </p:cNvPr>
          <p:cNvSpPr txBox="1"/>
          <p:nvPr/>
        </p:nvSpPr>
        <p:spPr>
          <a:xfrm>
            <a:off x="5943600" y="325166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 (dotnetcore)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1ADC1-19BC-4998-8BD4-E8C71A277C0A}"/>
              </a:ext>
            </a:extLst>
          </p:cNvPr>
          <p:cNvSpPr/>
          <p:nvPr/>
        </p:nvSpPr>
        <p:spPr>
          <a:xfrm>
            <a:off x="5257800" y="3841466"/>
            <a:ext cx="5410200" cy="19497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Library</a:t>
            </a:r>
          </a:p>
          <a:p>
            <a:pPr algn="ctr"/>
            <a:r>
              <a:rPr lang="en-US" dirty="0"/>
              <a:t>Host Builder, DI, Sessions, Security, etc.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DF10E03D-D676-4591-B4FA-19A2C80D94ED}"/>
              </a:ext>
            </a:extLst>
          </p:cNvPr>
          <p:cNvSpPr/>
          <p:nvPr/>
        </p:nvSpPr>
        <p:spPr>
          <a:xfrm>
            <a:off x="7010400" y="6329773"/>
            <a:ext cx="2133600" cy="4670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7FDA4E9-0AE1-4395-8BE2-79C53D20D520}"/>
              </a:ext>
            </a:extLst>
          </p:cNvPr>
          <p:cNvSpPr/>
          <p:nvPr/>
        </p:nvSpPr>
        <p:spPr>
          <a:xfrm>
            <a:off x="8686800" y="5562600"/>
            <a:ext cx="228600" cy="81840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51A3E12-298F-46C3-AA76-666105DEAD4E}"/>
              </a:ext>
            </a:extLst>
          </p:cNvPr>
          <p:cNvSpPr/>
          <p:nvPr/>
        </p:nvSpPr>
        <p:spPr>
          <a:xfrm>
            <a:off x="7315200" y="5638800"/>
            <a:ext cx="304800" cy="81840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7E43462-1080-44FE-9F14-C443FEEA2387}"/>
              </a:ext>
            </a:extLst>
          </p:cNvPr>
          <p:cNvSpPr/>
          <p:nvPr/>
        </p:nvSpPr>
        <p:spPr>
          <a:xfrm>
            <a:off x="6248400" y="2057400"/>
            <a:ext cx="304800" cy="19050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AFE103C-4CE2-430E-B05F-D9BBFC5C7FE3}"/>
              </a:ext>
            </a:extLst>
          </p:cNvPr>
          <p:cNvSpPr/>
          <p:nvPr/>
        </p:nvSpPr>
        <p:spPr>
          <a:xfrm>
            <a:off x="9525000" y="2074626"/>
            <a:ext cx="228600" cy="1905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E090CF-55A7-4976-8898-E33B13221717}"/>
              </a:ext>
            </a:extLst>
          </p:cNvPr>
          <p:cNvSpPr/>
          <p:nvPr/>
        </p:nvSpPr>
        <p:spPr>
          <a:xfrm>
            <a:off x="6705600" y="25146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IP Port</a:t>
            </a:r>
          </a:p>
          <a:p>
            <a:pPr algn="ctr"/>
            <a:r>
              <a:rPr lang="en-US"/>
              <a:t>5000 / 5001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2AE93-5FF9-45D5-99ED-B1E9E61FC4FD}"/>
              </a:ext>
            </a:extLst>
          </p:cNvPr>
          <p:cNvSpPr/>
          <p:nvPr/>
        </p:nvSpPr>
        <p:spPr>
          <a:xfrm>
            <a:off x="5105400" y="381000"/>
            <a:ext cx="6858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 Web Server Hosting ASP.NET App</a:t>
            </a:r>
          </a:p>
          <a:p>
            <a:pPr algn="ctr"/>
            <a:r>
              <a:rPr lang="en-US" dirty="0"/>
              <a:t>HttpApplication </a:t>
            </a:r>
            <a:r>
              <a:rPr lang="en-US" dirty="0">
                <a:sym typeface="Wingdings" panose="05000000000000000000" pitchFamily="2" charset="2"/>
              </a:rPr>
              <a:t> HttpModule  HttpHandler Aspx Page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E038BA4-5848-4F50-9FA4-993CD398CFF2}"/>
              </a:ext>
            </a:extLst>
          </p:cNvPr>
          <p:cNvSpPr/>
          <p:nvPr/>
        </p:nvSpPr>
        <p:spPr>
          <a:xfrm>
            <a:off x="609600" y="393469"/>
            <a:ext cx="449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BB32FC6-A9AD-4EFC-AE64-BE229484D225}"/>
              </a:ext>
            </a:extLst>
          </p:cNvPr>
          <p:cNvSpPr/>
          <p:nvPr/>
        </p:nvSpPr>
        <p:spPr>
          <a:xfrm>
            <a:off x="609600" y="1663931"/>
            <a:ext cx="4495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8A960-EA38-45DD-B40D-153482F2D896}"/>
              </a:ext>
            </a:extLst>
          </p:cNvPr>
          <p:cNvSpPr/>
          <p:nvPr/>
        </p:nvSpPr>
        <p:spPr>
          <a:xfrm>
            <a:off x="5125979" y="2476500"/>
            <a:ext cx="6858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 Web Server Hosting ASP.NET MVC App</a:t>
            </a:r>
          </a:p>
          <a:p>
            <a:pPr algn="ctr"/>
            <a:r>
              <a:rPr lang="en-US" dirty="0"/>
              <a:t>HttpApplication </a:t>
            </a:r>
            <a:r>
              <a:rPr lang="en-US" dirty="0">
                <a:sym typeface="Wingdings" panose="05000000000000000000" pitchFamily="2" charset="2"/>
              </a:rPr>
              <a:t> HttpModule  RouteHandler  HttpHandler  Controller  ActionMethod  Views 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7D43E5-7A92-454B-A5E4-340E422E9876}"/>
              </a:ext>
            </a:extLst>
          </p:cNvPr>
          <p:cNvSpPr/>
          <p:nvPr/>
        </p:nvSpPr>
        <p:spPr>
          <a:xfrm>
            <a:off x="630179" y="2488969"/>
            <a:ext cx="449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DA27F6A-ED10-4306-BFC1-98989CA2B1FA}"/>
              </a:ext>
            </a:extLst>
          </p:cNvPr>
          <p:cNvSpPr/>
          <p:nvPr/>
        </p:nvSpPr>
        <p:spPr>
          <a:xfrm>
            <a:off x="630179" y="3759431"/>
            <a:ext cx="4495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BCE2D-419C-4486-BC9B-4DE30EAD13F2}"/>
              </a:ext>
            </a:extLst>
          </p:cNvPr>
          <p:cNvSpPr/>
          <p:nvPr/>
        </p:nvSpPr>
        <p:spPr>
          <a:xfrm>
            <a:off x="5105400" y="4520738"/>
            <a:ext cx="6858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 Web Server Hosting ASP.NET WEB API</a:t>
            </a:r>
          </a:p>
          <a:p>
            <a:pPr algn="ctr"/>
            <a:r>
              <a:rPr lang="en-US" dirty="0"/>
              <a:t>HttpApplication </a:t>
            </a:r>
            <a:r>
              <a:rPr lang="en-US" dirty="0">
                <a:sym typeface="Wingdings" panose="05000000000000000000" pitchFamily="2" charset="2"/>
              </a:rPr>
              <a:t> HttpModule  RouteHandler  HttpHandler  API Controller  ActionMethod  JSON Result 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1443B6C-64B8-46AC-92F3-181EDBB38229}"/>
              </a:ext>
            </a:extLst>
          </p:cNvPr>
          <p:cNvSpPr/>
          <p:nvPr/>
        </p:nvSpPr>
        <p:spPr>
          <a:xfrm>
            <a:off x="609600" y="4533207"/>
            <a:ext cx="449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BED2481-B0BD-4F06-9E5D-1C77EDC3D035}"/>
              </a:ext>
            </a:extLst>
          </p:cNvPr>
          <p:cNvSpPr/>
          <p:nvPr/>
        </p:nvSpPr>
        <p:spPr>
          <a:xfrm>
            <a:off x="609600" y="5803669"/>
            <a:ext cx="4495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782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FD31-EE09-4D4E-8045-A971532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.NET Framework VS .NET Core</a:t>
            </a:r>
            <a:br>
              <a:rPr lang="en-US" b="1" dirty="0"/>
            </a:br>
            <a:r>
              <a:rPr lang="en-US" b="1" dirty="0"/>
              <a:t>Need based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2E65-67E4-4AAA-8275-C513B0ED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/>
              <a:t>Use .NET 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9D5EC-ACE9-4F14-96DF-F810DB0D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Cross Platform Needs</a:t>
            </a:r>
          </a:p>
          <a:p>
            <a:r>
              <a:rPr lang="en-US" dirty="0"/>
              <a:t>Microservices Based App architectures</a:t>
            </a:r>
          </a:p>
          <a:p>
            <a:r>
              <a:rPr lang="en-US" dirty="0"/>
              <a:t>Using Dockers</a:t>
            </a:r>
          </a:p>
          <a:p>
            <a:r>
              <a:rPr lang="en-US" dirty="0"/>
              <a:t>High Performance and Scalable Systems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5C3B2-C9CF-43F6-A6C8-84F17DB9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/>
              <a:t>Use .NET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ADE64-50CB-456C-95A5-0D339EDCA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Apps are currently targeted .NET Frameworks</a:t>
            </a:r>
          </a:p>
          <a:p>
            <a:r>
              <a:rPr lang="en-US" dirty="0"/>
              <a:t>Apps are greatly depending on third party libs and NuGet packages.</a:t>
            </a:r>
          </a:p>
          <a:p>
            <a:r>
              <a:rPr lang="en-US" dirty="0"/>
              <a:t>Features required for your apps are not available on .NET Core</a:t>
            </a:r>
          </a:p>
          <a:p>
            <a:r>
              <a:rPr lang="en-US" dirty="0"/>
              <a:t>App does not need to go cross platform </a:t>
            </a:r>
          </a:p>
        </p:txBody>
      </p:sp>
    </p:spTree>
    <p:extLst>
      <p:ext uri="{BB962C8B-B14F-4D97-AF65-F5344CB8AC3E}">
        <p14:creationId xmlns:p14="http://schemas.microsoft.com/office/powerpoint/2010/main" val="9119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5BDEB45-D252-4845-97FD-4AFD17365FAF}"/>
              </a:ext>
            </a:extLst>
          </p:cNvPr>
          <p:cNvSpPr/>
          <p:nvPr/>
        </p:nvSpPr>
        <p:spPr>
          <a:xfrm>
            <a:off x="4191000" y="5410200"/>
            <a:ext cx="3429000" cy="1295400"/>
          </a:xfrm>
          <a:prstGeom prst="can">
            <a:avLst>
              <a:gd name="adj" fmla="val 28409"/>
            </a:avLst>
          </a:prstGeom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SQL</a:t>
            </a:r>
          </a:p>
          <a:p>
            <a:pPr algn="ctr"/>
            <a:r>
              <a:rPr lang="en-US" sz="2000" b="1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073BA-36BB-4806-8ED8-05FBF110EF0B}"/>
              </a:ext>
            </a:extLst>
          </p:cNvPr>
          <p:cNvSpPr/>
          <p:nvPr/>
        </p:nvSpPr>
        <p:spPr>
          <a:xfrm>
            <a:off x="2133600" y="3038475"/>
            <a:ext cx="7239000" cy="1828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AFB99-A9BF-47A7-80AE-F833E4E094D1}"/>
              </a:ext>
            </a:extLst>
          </p:cNvPr>
          <p:cNvSpPr/>
          <p:nvPr/>
        </p:nvSpPr>
        <p:spPr>
          <a:xfrm>
            <a:off x="2590800" y="3276600"/>
            <a:ext cx="2667000" cy="1295400"/>
          </a:xfrm>
          <a:prstGeom prst="rect">
            <a:avLst/>
          </a:prstGeom>
          <a:ln w="76200">
            <a:solidFill>
              <a:srgbClr val="FFFF00"/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b="1" dirty="0"/>
              <a:t>Domain Logic</a:t>
            </a:r>
          </a:p>
          <a:p>
            <a:pPr algn="ctr"/>
            <a:r>
              <a:rPr lang="en-US" b="1" dirty="0"/>
              <a:t>Model Classes and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9A212-8C39-4182-B7F5-CEF352F79A63}"/>
              </a:ext>
            </a:extLst>
          </p:cNvPr>
          <p:cNvSpPr/>
          <p:nvPr/>
        </p:nvSpPr>
        <p:spPr>
          <a:xfrm>
            <a:off x="6286500" y="3305175"/>
            <a:ext cx="2667000" cy="1295400"/>
          </a:xfrm>
          <a:prstGeom prst="rect">
            <a:avLst/>
          </a:prstGeom>
          <a:ln w="76200">
            <a:solidFill>
              <a:srgbClr val="FFFF00"/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Infrastructure with</a:t>
            </a:r>
          </a:p>
          <a:p>
            <a:pPr algn="ctr"/>
            <a:r>
              <a:rPr lang="en-US" b="1" dirty="0"/>
              <a:t>DbContext and </a:t>
            </a:r>
          </a:p>
          <a:p>
            <a:pPr algn="ctr"/>
            <a:r>
              <a:rPr lang="en-US" b="1" dirty="0"/>
              <a:t>EF Core Migrations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C78F2D81-1138-4FF2-B897-B5DAF3D25F7A}"/>
              </a:ext>
            </a:extLst>
          </p:cNvPr>
          <p:cNvSpPr/>
          <p:nvPr/>
        </p:nvSpPr>
        <p:spPr>
          <a:xfrm>
            <a:off x="5638800" y="4867276"/>
            <a:ext cx="457200" cy="695325"/>
          </a:xfrm>
          <a:prstGeom prst="upDown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B1BA7E-5867-4D49-89FE-DDCD293AA5EB}"/>
              </a:ext>
            </a:extLst>
          </p:cNvPr>
          <p:cNvSpPr/>
          <p:nvPr/>
        </p:nvSpPr>
        <p:spPr>
          <a:xfrm>
            <a:off x="2438400" y="990600"/>
            <a:ext cx="1752600" cy="150495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</a:t>
            </a:r>
          </a:p>
          <a:p>
            <a:pPr algn="ctr"/>
            <a:r>
              <a:rPr lang="en-US" b="1" dirty="0"/>
              <a:t>Web Applications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BF720E-E333-4B70-BEB4-069D36CD4576}"/>
              </a:ext>
            </a:extLst>
          </p:cNvPr>
          <p:cNvSpPr/>
          <p:nvPr/>
        </p:nvSpPr>
        <p:spPr>
          <a:xfrm>
            <a:off x="4991100" y="990600"/>
            <a:ext cx="1752600" cy="150495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Blazor Web Applications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15C345-DD4E-4CB4-A5D6-B6D85240C040}"/>
              </a:ext>
            </a:extLst>
          </p:cNvPr>
          <p:cNvSpPr/>
          <p:nvPr/>
        </p:nvSpPr>
        <p:spPr>
          <a:xfrm>
            <a:off x="7239000" y="1038225"/>
            <a:ext cx="1752600" cy="150495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Razor View Pages</a:t>
            </a:r>
          </a:p>
          <a:p>
            <a:pPr algn="ctr"/>
            <a:r>
              <a:rPr lang="en-US" b="1" dirty="0"/>
              <a:t>Web </a:t>
            </a:r>
          </a:p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5C6646-1D55-4413-9185-5CAF8FDAE944}"/>
              </a:ext>
            </a:extLst>
          </p:cNvPr>
          <p:cNvSpPr/>
          <p:nvPr/>
        </p:nvSpPr>
        <p:spPr>
          <a:xfrm>
            <a:off x="9677400" y="2057400"/>
            <a:ext cx="1752600" cy="150495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BFC5F-4E7E-4816-8DC4-4049D42A194A}"/>
              </a:ext>
            </a:extLst>
          </p:cNvPr>
          <p:cNvSpPr/>
          <p:nvPr/>
        </p:nvSpPr>
        <p:spPr>
          <a:xfrm>
            <a:off x="9677400" y="238125"/>
            <a:ext cx="1752600" cy="150495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Third Party Apps OR</a:t>
            </a:r>
          </a:p>
          <a:p>
            <a:pPr algn="ctr"/>
            <a:r>
              <a:rPr lang="en-US" b="1" dirty="0"/>
              <a:t>JS Front-End</a:t>
            </a:r>
          </a:p>
          <a:p>
            <a:pPr algn="ctr"/>
            <a:r>
              <a:rPr lang="en-US" b="1" dirty="0"/>
              <a:t>Web Applications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7F58BCE-AE0C-446D-8C1A-D1DD3D95120F}"/>
              </a:ext>
            </a:extLst>
          </p:cNvPr>
          <p:cNvSpPr/>
          <p:nvPr/>
        </p:nvSpPr>
        <p:spPr>
          <a:xfrm>
            <a:off x="3086100" y="2419351"/>
            <a:ext cx="457200" cy="695325"/>
          </a:xfrm>
          <a:prstGeom prst="upDown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C309896C-0550-4E75-9B57-859118A5D84C}"/>
              </a:ext>
            </a:extLst>
          </p:cNvPr>
          <p:cNvSpPr/>
          <p:nvPr/>
        </p:nvSpPr>
        <p:spPr>
          <a:xfrm>
            <a:off x="5581650" y="2419350"/>
            <a:ext cx="457200" cy="695325"/>
          </a:xfrm>
          <a:prstGeom prst="upDown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B9032F5-7B53-4CA5-A784-96A9D5BAEBA7}"/>
              </a:ext>
            </a:extLst>
          </p:cNvPr>
          <p:cNvSpPr/>
          <p:nvPr/>
        </p:nvSpPr>
        <p:spPr>
          <a:xfrm>
            <a:off x="7905750" y="2414588"/>
            <a:ext cx="457200" cy="695325"/>
          </a:xfrm>
          <a:prstGeom prst="upDown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E08C9DB-2F9C-4577-9D53-37EE749FFA5E}"/>
              </a:ext>
            </a:extLst>
          </p:cNvPr>
          <p:cNvSpPr/>
          <p:nvPr/>
        </p:nvSpPr>
        <p:spPr>
          <a:xfrm>
            <a:off x="10352087" y="1664494"/>
            <a:ext cx="457200" cy="695325"/>
          </a:xfrm>
          <a:prstGeom prst="upDown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6B75A778-0040-46F9-9916-01CCA401CBEB}"/>
              </a:ext>
            </a:extLst>
          </p:cNvPr>
          <p:cNvSpPr/>
          <p:nvPr/>
        </p:nvSpPr>
        <p:spPr>
          <a:xfrm>
            <a:off x="9410700" y="3562350"/>
            <a:ext cx="1398587" cy="933450"/>
          </a:xfrm>
          <a:prstGeom prst="leftUpArrow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1114A-80D6-4817-8B89-5EB09587C63C}"/>
              </a:ext>
            </a:extLst>
          </p:cNvPr>
          <p:cNvSpPr txBox="1"/>
          <p:nvPr/>
        </p:nvSpPr>
        <p:spPr>
          <a:xfrm>
            <a:off x="2133600" y="238125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Application Eco-System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5CD6EA3-74CA-4C2E-85BA-84EC804920FF}"/>
              </a:ext>
            </a:extLst>
          </p:cNvPr>
          <p:cNvSpPr/>
          <p:nvPr/>
        </p:nvSpPr>
        <p:spPr>
          <a:xfrm>
            <a:off x="1381126" y="1038225"/>
            <a:ext cx="571500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D52F9-872D-4537-B358-68CCD9EA0F13}"/>
              </a:ext>
            </a:extLst>
          </p:cNvPr>
          <p:cNvSpPr txBox="1"/>
          <p:nvPr/>
        </p:nvSpPr>
        <p:spPr>
          <a:xfrm>
            <a:off x="476250" y="1252447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Core</a:t>
            </a:r>
          </a:p>
          <a:p>
            <a:r>
              <a:rPr lang="en-US" b="1" dirty="0"/>
              <a:t>Web</a:t>
            </a:r>
          </a:p>
          <a:p>
            <a:r>
              <a:rPr lang="en-US" b="1" dirty="0"/>
              <a:t>Apps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CD42787-56C5-4055-A7BD-2CCB412CE2EE}"/>
              </a:ext>
            </a:extLst>
          </p:cNvPr>
          <p:cNvSpPr/>
          <p:nvPr/>
        </p:nvSpPr>
        <p:spPr>
          <a:xfrm>
            <a:off x="1352550" y="3038476"/>
            <a:ext cx="571500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62FE2-3609-4C79-9E38-710530657267}"/>
              </a:ext>
            </a:extLst>
          </p:cNvPr>
          <p:cNvSpPr txBox="1"/>
          <p:nvPr/>
        </p:nvSpPr>
        <p:spPr>
          <a:xfrm>
            <a:off x="228601" y="2986087"/>
            <a:ext cx="1323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Libraries for Domain Logic, Data Access and Infra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0C27E37-5BAA-4FCC-A2D3-81EBA731AE5F}"/>
              </a:ext>
            </a:extLst>
          </p:cNvPr>
          <p:cNvSpPr/>
          <p:nvPr/>
        </p:nvSpPr>
        <p:spPr>
          <a:xfrm>
            <a:off x="1352550" y="5095876"/>
            <a:ext cx="571500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3A5CBF-9053-4152-825A-E94C46FC012F}"/>
              </a:ext>
            </a:extLst>
          </p:cNvPr>
          <p:cNvSpPr txBox="1"/>
          <p:nvPr/>
        </p:nvSpPr>
        <p:spPr>
          <a:xfrm>
            <a:off x="228600" y="5310097"/>
            <a:ext cx="128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Persistent</a:t>
            </a:r>
          </a:p>
          <a:p>
            <a:r>
              <a:rPr lang="en-US" b="1" dirty="0"/>
              <a:t>Data</a:t>
            </a:r>
          </a:p>
          <a:p>
            <a:r>
              <a:rPr lang="en-US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8117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4C08F-C365-4FD6-8C5D-66185F9F7674}"/>
              </a:ext>
            </a:extLst>
          </p:cNvPr>
          <p:cNvSpPr/>
          <p:nvPr/>
        </p:nvSpPr>
        <p:spPr>
          <a:xfrm>
            <a:off x="228600" y="457200"/>
            <a:ext cx="11658600" cy="5486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9B546-04EE-40F4-9730-21B87B2936F3}"/>
              </a:ext>
            </a:extLst>
          </p:cNvPr>
          <p:cNvSpPr txBox="1"/>
          <p:nvPr/>
        </p:nvSpPr>
        <p:spPr>
          <a:xfrm>
            <a:off x="1600200" y="609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AE9D01-04AF-4627-AD91-D4D14B1AE4E9}"/>
              </a:ext>
            </a:extLst>
          </p:cNvPr>
          <p:cNvSpPr/>
          <p:nvPr/>
        </p:nvSpPr>
        <p:spPr>
          <a:xfrm>
            <a:off x="533400" y="14478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34593D-7FCC-4323-A3AC-D061C13F0C9C}"/>
              </a:ext>
            </a:extLst>
          </p:cNvPr>
          <p:cNvSpPr/>
          <p:nvPr/>
        </p:nvSpPr>
        <p:spPr>
          <a:xfrm>
            <a:off x="2286000" y="14478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FCAC04-7DDE-4868-9802-35CD9D1EC1D5}"/>
              </a:ext>
            </a:extLst>
          </p:cNvPr>
          <p:cNvSpPr/>
          <p:nvPr/>
        </p:nvSpPr>
        <p:spPr>
          <a:xfrm>
            <a:off x="4267200" y="1446489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9239B-4FEA-435D-ADDE-C4A2E18C908D}"/>
              </a:ext>
            </a:extLst>
          </p:cNvPr>
          <p:cNvSpPr/>
          <p:nvPr/>
        </p:nvSpPr>
        <p:spPr>
          <a:xfrm>
            <a:off x="6237934" y="1419856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67400D-44BC-45C4-B0E8-E177F848BF40}"/>
              </a:ext>
            </a:extLst>
          </p:cNvPr>
          <p:cNvSpPr/>
          <p:nvPr/>
        </p:nvSpPr>
        <p:spPr>
          <a:xfrm>
            <a:off x="8338667" y="1419856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Cookies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A3B927-E440-41BB-9B55-984D619F07C5}"/>
              </a:ext>
            </a:extLst>
          </p:cNvPr>
          <p:cNvSpPr/>
          <p:nvPr/>
        </p:nvSpPr>
        <p:spPr>
          <a:xfrm>
            <a:off x="533400" y="30099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Objects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686ED2-69C5-48B1-BE32-5AC215441220}"/>
              </a:ext>
            </a:extLst>
          </p:cNvPr>
          <p:cNvSpPr/>
          <p:nvPr/>
        </p:nvSpPr>
        <p:spPr>
          <a:xfrm>
            <a:off x="2321402" y="3117543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MVC Requests Processing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CA00B4-6E99-492F-A24C-FDDF86434545}"/>
              </a:ext>
            </a:extLst>
          </p:cNvPr>
          <p:cNvSpPr/>
          <p:nvPr/>
        </p:nvSpPr>
        <p:spPr>
          <a:xfrm>
            <a:off x="4267200" y="3117543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Web Form View Request Objects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4D816-3CF3-4D61-8114-1B9E961F2573}"/>
              </a:ext>
            </a:extLst>
          </p:cNvPr>
          <p:cNvSpPr/>
          <p:nvPr/>
        </p:nvSpPr>
        <p:spPr>
          <a:xfrm>
            <a:off x="6287393" y="3152145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WEB API Request Processing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04BB77-15CB-4364-A6DD-1FCF629AAE3E}"/>
              </a:ext>
            </a:extLst>
          </p:cNvPr>
          <p:cNvSpPr/>
          <p:nvPr/>
        </p:nvSpPr>
        <p:spPr>
          <a:xfrm>
            <a:off x="8363396" y="3185151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Filters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138B98-A4FB-4754-AEDA-D490B1E4D624}"/>
              </a:ext>
            </a:extLst>
          </p:cNvPr>
          <p:cNvSpPr/>
          <p:nvPr/>
        </p:nvSpPr>
        <p:spPr>
          <a:xfrm>
            <a:off x="564363" y="4449562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Logging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171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6A0C-BF2E-49C7-9E92-B010E404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468F2-A99D-491A-9FA6-658FF324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9" y="914401"/>
            <a:ext cx="10131009" cy="478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472CF-74A4-4063-BB02-52CEB708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52066"/>
            <a:ext cx="3162300" cy="71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88A5AE-09EB-4900-805F-64971478B69A}"/>
              </a:ext>
            </a:extLst>
          </p:cNvPr>
          <p:cNvSpPr/>
          <p:nvPr/>
        </p:nvSpPr>
        <p:spPr>
          <a:xfrm>
            <a:off x="515537" y="6050084"/>
            <a:ext cx="1127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Segoe UI" panose="020B0502040204020203" pitchFamily="34" charset="0"/>
              </a:rPr>
              <a:t>ASP.NET Core architecture diagram following Clean Architecture 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128CC-970D-4FBB-89A9-670983BDDC9E}"/>
              </a:ext>
            </a:extLst>
          </p:cNvPr>
          <p:cNvSpPr/>
          <p:nvPr/>
        </p:nvSpPr>
        <p:spPr>
          <a:xfrm>
            <a:off x="381000" y="653483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https://blogs.msdn.microsoft.com/dotnet/2017/08/09/web-apps-aspnetcore-architecture-guidance/</a:t>
            </a:r>
          </a:p>
        </p:txBody>
      </p:sp>
    </p:spTree>
    <p:extLst>
      <p:ext uri="{BB962C8B-B14F-4D97-AF65-F5344CB8AC3E}">
        <p14:creationId xmlns:p14="http://schemas.microsoft.com/office/powerpoint/2010/main" val="19833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66E4-F65B-463F-8FE6-8A2BAC1A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F2BDC-9944-4AAD-BA65-3257427A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11430000" cy="5290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F94F38-0A66-4C04-ACD9-68605375A40C}"/>
              </a:ext>
            </a:extLst>
          </p:cNvPr>
          <p:cNvSpPr/>
          <p:nvPr/>
        </p:nvSpPr>
        <p:spPr>
          <a:xfrm>
            <a:off x="228600" y="6172201"/>
            <a:ext cx="1150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A sample ASP.NET Core app’s runtime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23537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B9DA-B772-4DFD-98F9-C93E36B9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ASP.NET Core IIS Hosting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631E-03A2-40F5-A3F2-B7C5B2AD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9248"/>
            <a:ext cx="8610600" cy="5019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1B2FAF-7D99-44F0-A9B7-7F28C19717E4}"/>
              </a:ext>
            </a:extLst>
          </p:cNvPr>
          <p:cNvSpPr/>
          <p:nvPr/>
        </p:nvSpPr>
        <p:spPr>
          <a:xfrm>
            <a:off x="152400" y="6172201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https://weblog.west-wind.com/posts/2017/Mar/16/More-on-ASPNET-Core-Running-under-IIS#a-quick-review-of-iis-hosting-for-asp.net-core</a:t>
            </a:r>
          </a:p>
        </p:txBody>
      </p:sp>
    </p:spTree>
    <p:extLst>
      <p:ext uri="{BB962C8B-B14F-4D97-AF65-F5344CB8AC3E}">
        <p14:creationId xmlns:p14="http://schemas.microsoft.com/office/powerpoint/2010/main" val="18812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520-D122-492D-82B3-275E7031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Aps.net core model with </a:t>
            </a:r>
            <a:r>
              <a:rPr lang="en-US" dirty="0" err="1"/>
              <a:t>ef</a:t>
            </a:r>
            <a:r>
              <a:rPr lang="en-US" dirty="0"/>
              <a:t> core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DF6BA-DF6A-42E5-AEE4-8B4B52FE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1619"/>
            <a:ext cx="8001000" cy="52677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2CB7E-619E-4C2F-961E-41F684CA0C8B}"/>
              </a:ext>
            </a:extLst>
          </p:cNvPr>
          <p:cNvSpPr/>
          <p:nvPr/>
        </p:nvSpPr>
        <p:spPr>
          <a:xfrm>
            <a:off x="227228" y="6044537"/>
            <a:ext cx="11736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https://docs.microsoft.com/en-us/dotnet/standard/microservices-architecture/microservice-ddd-cqrs-patterns/infrastructure-persistence-layer-implemenation-entity-framework-core</a:t>
            </a:r>
          </a:p>
        </p:txBody>
      </p:sp>
    </p:spTree>
    <p:extLst>
      <p:ext uri="{BB962C8B-B14F-4D97-AF65-F5344CB8AC3E}">
        <p14:creationId xmlns:p14="http://schemas.microsoft.com/office/powerpoint/2010/main" val="34233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805E-B8CF-416D-8F91-EC4A973A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Request Pipeline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9FC9-5459-4D82-81AF-953830953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62B4-B25F-43A2-9E5F-FF8FDEB0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E0460-8217-4B44-B188-249C9DE5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990600"/>
            <a:ext cx="11885613" cy="51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C7F9-2E8B-49BC-8A06-5C1B5C14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pipeline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877D724-D8A0-4981-BD67-FA3CAD559D59}"/>
              </a:ext>
            </a:extLst>
          </p:cNvPr>
          <p:cNvSpPr/>
          <p:nvPr/>
        </p:nvSpPr>
        <p:spPr>
          <a:xfrm>
            <a:off x="342422" y="1436131"/>
            <a:ext cx="285797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098E-05BB-42C1-9EE3-FBB7AE8988F3}"/>
              </a:ext>
            </a:extLst>
          </p:cNvPr>
          <p:cNvSpPr txBox="1"/>
          <p:nvPr/>
        </p:nvSpPr>
        <p:spPr>
          <a:xfrm>
            <a:off x="304800" y="91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Request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70319A-33B1-4D46-B40A-28D0BF1414C9}"/>
              </a:ext>
            </a:extLst>
          </p:cNvPr>
          <p:cNvSpPr/>
          <p:nvPr/>
        </p:nvSpPr>
        <p:spPr>
          <a:xfrm>
            <a:off x="3200400" y="990600"/>
            <a:ext cx="8458201" cy="5029200"/>
          </a:xfrm>
          <a:prstGeom prst="roundRect">
            <a:avLst>
              <a:gd name="adj" fmla="val 6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BE56B-786A-4E30-8A56-C51AF9AAEBB4}"/>
              </a:ext>
            </a:extLst>
          </p:cNvPr>
          <p:cNvSpPr txBox="1"/>
          <p:nvPr/>
        </p:nvSpPr>
        <p:spPr>
          <a:xfrm>
            <a:off x="4953000" y="1066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ASP.NET Core Service Configurations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5ACFA-576E-4DD3-B763-7D0BAF5F1BE7}"/>
              </a:ext>
            </a:extLst>
          </p:cNvPr>
          <p:cNvSpPr/>
          <p:nvPr/>
        </p:nvSpPr>
        <p:spPr>
          <a:xfrm>
            <a:off x="3505200" y="1524000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Cookie Policies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49DBA0-C6D9-4909-8959-FD4826AAF401}"/>
              </a:ext>
            </a:extLst>
          </p:cNvPr>
          <p:cNvSpPr/>
          <p:nvPr/>
        </p:nvSpPr>
        <p:spPr>
          <a:xfrm>
            <a:off x="3505200" y="2280335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Database Connections Identity and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D6040-4C94-4D60-AE66-5A411772761B}"/>
              </a:ext>
            </a:extLst>
          </p:cNvPr>
          <p:cNvSpPr/>
          <p:nvPr/>
        </p:nvSpPr>
        <p:spPr>
          <a:xfrm>
            <a:off x="3505200" y="3036670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Identity Services (Users and Roles)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D0430-40F8-4B7F-A754-8F7140A0E98C}"/>
              </a:ext>
            </a:extLst>
          </p:cNvPr>
          <p:cNvSpPr/>
          <p:nvPr/>
        </p:nvSpPr>
        <p:spPr>
          <a:xfrm>
            <a:off x="3519148" y="3751439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Authentication and Authorization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79DF5-D4E5-40DC-A466-58D21BC356F8}"/>
              </a:ext>
            </a:extLst>
          </p:cNvPr>
          <p:cNvSpPr/>
          <p:nvPr/>
        </p:nvSpPr>
        <p:spPr>
          <a:xfrm>
            <a:off x="3522739" y="4466208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C4F14-251F-4ED6-A662-4A92BB7A5D7E}"/>
              </a:ext>
            </a:extLst>
          </p:cNvPr>
          <p:cNvSpPr/>
          <p:nvPr/>
        </p:nvSpPr>
        <p:spPr>
          <a:xfrm>
            <a:off x="3536795" y="5222543"/>
            <a:ext cx="792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MVC Services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79D3438-9530-4611-90EE-0162C8D56641}"/>
              </a:ext>
            </a:extLst>
          </p:cNvPr>
          <p:cNvSpPr/>
          <p:nvPr/>
        </p:nvSpPr>
        <p:spPr>
          <a:xfrm rot="5400000" flipV="1">
            <a:off x="1828801" y="4025858"/>
            <a:ext cx="685801" cy="20573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16A54-8471-4409-B798-774417921E50}"/>
              </a:ext>
            </a:extLst>
          </p:cNvPr>
          <p:cNvSpPr txBox="1"/>
          <p:nvPr/>
        </p:nvSpPr>
        <p:spPr>
          <a:xfrm>
            <a:off x="228601" y="5397456"/>
            <a:ext cx="263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Middlewares</a:t>
            </a:r>
          </a:p>
        </p:txBody>
      </p:sp>
    </p:spTree>
    <p:extLst>
      <p:ext uri="{BB962C8B-B14F-4D97-AF65-F5344CB8AC3E}">
        <p14:creationId xmlns:p14="http://schemas.microsoft.com/office/powerpoint/2010/main" val="17828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BFB4-3029-4893-81FE-C7F61BE1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pipeline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BEDEFB-EB2B-4D58-905F-FBBF2C27D252}"/>
              </a:ext>
            </a:extLst>
          </p:cNvPr>
          <p:cNvSpPr/>
          <p:nvPr/>
        </p:nvSpPr>
        <p:spPr>
          <a:xfrm>
            <a:off x="126398" y="838200"/>
            <a:ext cx="11913202" cy="5181601"/>
          </a:xfrm>
          <a:prstGeom prst="roundRect">
            <a:avLst>
              <a:gd name="adj" fmla="val 7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64371-36E5-4C58-A310-82C416DCB3BD}"/>
              </a:ext>
            </a:extLst>
          </p:cNvPr>
          <p:cNvSpPr txBox="1"/>
          <p:nvPr/>
        </p:nvSpPr>
        <p:spPr>
          <a:xfrm>
            <a:off x="3543300" y="99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ASP.NET Core Middleware Pipeline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6223F-FB8D-4513-AA03-770EE9305DEF}"/>
              </a:ext>
            </a:extLst>
          </p:cNvPr>
          <p:cNvSpPr/>
          <p:nvPr/>
        </p:nvSpPr>
        <p:spPr>
          <a:xfrm>
            <a:off x="381000" y="1600201"/>
            <a:ext cx="11506200" cy="20313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FA589-97A0-46F4-A710-73B453826BE6}"/>
              </a:ext>
            </a:extLst>
          </p:cNvPr>
          <p:cNvSpPr txBox="1"/>
          <p:nvPr/>
        </p:nvSpPr>
        <p:spPr>
          <a:xfrm>
            <a:off x="914400" y="1752600"/>
            <a:ext cx="1074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Exception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Static Transport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HTTPS Redirection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Static File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Cookie policy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CCDEC9-834A-428C-9899-BB30ACFC3E8D}"/>
              </a:ext>
            </a:extLst>
          </p:cNvPr>
          <p:cNvSpPr/>
          <p:nvPr/>
        </p:nvSpPr>
        <p:spPr>
          <a:xfrm>
            <a:off x="394948" y="3707724"/>
            <a:ext cx="11506200" cy="20313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8E38-4E95-446A-8D82-AB12378CAAF3}"/>
              </a:ext>
            </a:extLst>
          </p:cNvPr>
          <p:cNvSpPr txBox="1"/>
          <p:nvPr/>
        </p:nvSpPr>
        <p:spPr>
          <a:xfrm>
            <a:off x="3810000" y="38100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Routing Middleware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B587B-5AE7-4717-8CF6-6321F92CD7E8}"/>
              </a:ext>
            </a:extLst>
          </p:cNvPr>
          <p:cNvSpPr/>
          <p:nvPr/>
        </p:nvSpPr>
        <p:spPr>
          <a:xfrm>
            <a:off x="1447800" y="4191000"/>
            <a:ext cx="9753600" cy="5334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Matching to Route Entry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86C49-3FED-40CA-86C3-97FE282B5074}"/>
              </a:ext>
            </a:extLst>
          </p:cNvPr>
          <p:cNvSpPr/>
          <p:nvPr/>
        </p:nvSpPr>
        <p:spPr>
          <a:xfrm>
            <a:off x="1462488" y="4929513"/>
            <a:ext cx="9753600" cy="5334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Route Handler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942C4A-FC48-462F-82E5-7AFC6E66580C}"/>
              </a:ext>
            </a:extLst>
          </p:cNvPr>
          <p:cNvSpPr/>
          <p:nvPr/>
        </p:nvSpPr>
        <p:spPr>
          <a:xfrm rot="5400000">
            <a:off x="7925599" y="261836"/>
            <a:ext cx="68420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07A7-0554-4F67-BAAF-461A800D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pipeline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C55556-ED5F-49CA-81C5-6212CDF60240}"/>
              </a:ext>
            </a:extLst>
          </p:cNvPr>
          <p:cNvSpPr/>
          <p:nvPr/>
        </p:nvSpPr>
        <p:spPr>
          <a:xfrm>
            <a:off x="228600" y="838200"/>
            <a:ext cx="11506200" cy="5029200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791149-8921-498D-85ED-024CDFDF57C9}"/>
              </a:ext>
            </a:extLst>
          </p:cNvPr>
          <p:cNvSpPr/>
          <p:nvPr/>
        </p:nvSpPr>
        <p:spPr>
          <a:xfrm>
            <a:off x="609600" y="1219200"/>
            <a:ext cx="10896600" cy="441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5C6E1A-8C29-4426-8BFA-996A5C247302}"/>
              </a:ext>
            </a:extLst>
          </p:cNvPr>
          <p:cNvSpPr/>
          <p:nvPr/>
        </p:nvSpPr>
        <p:spPr>
          <a:xfrm>
            <a:off x="1295400" y="1447800"/>
            <a:ext cx="502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Controller Object with its dependencies if Authenticated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58BBB5-0EC0-47BA-8B9B-E03FAB60ECB5}"/>
              </a:ext>
            </a:extLst>
          </p:cNvPr>
          <p:cNvSpPr/>
          <p:nvPr/>
        </p:nvSpPr>
        <p:spPr>
          <a:xfrm>
            <a:off x="6324600" y="160020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6A5A2-04B8-4680-B710-A159F9CF8037}"/>
              </a:ext>
            </a:extLst>
          </p:cNvPr>
          <p:cNvSpPr/>
          <p:nvPr/>
        </p:nvSpPr>
        <p:spPr>
          <a:xfrm>
            <a:off x="7543800" y="14097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Authenticated </a:t>
            </a:r>
          </a:p>
          <a:p>
            <a:pPr algn="ctr"/>
            <a:r>
              <a:rPr lang="en-US" sz="1600" b="1" dirty="0"/>
              <a:t>Then</a:t>
            </a:r>
          </a:p>
          <a:p>
            <a:pPr algn="ctr"/>
            <a:r>
              <a:rPr lang="en-US" sz="1600" b="1" dirty="0"/>
              <a:t>Deny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8F167-CF9C-4A40-86D3-8B7737786257}"/>
              </a:ext>
            </a:extLst>
          </p:cNvPr>
          <p:cNvSpPr/>
          <p:nvPr/>
        </p:nvSpPr>
        <p:spPr>
          <a:xfrm>
            <a:off x="1288263" y="2322990"/>
            <a:ext cx="5029200" cy="171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Execute Action</a:t>
            </a:r>
          </a:p>
          <a:p>
            <a:pPr algn="ctr"/>
            <a:r>
              <a:rPr lang="en-US" b="1" dirty="0"/>
              <a:t>If Authenticated</a:t>
            </a:r>
          </a:p>
          <a:p>
            <a:pPr algn="ctr"/>
            <a:r>
              <a:rPr lang="en-US" b="1" dirty="0"/>
              <a:t>Execute Logic</a:t>
            </a:r>
          </a:p>
          <a:p>
            <a:pPr algn="ctr"/>
            <a:r>
              <a:rPr lang="en-US" b="1" dirty="0"/>
              <a:t>If exception Occurs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00025A9-6C20-418F-9EB1-7B4C61B050A7}"/>
              </a:ext>
            </a:extLst>
          </p:cNvPr>
          <p:cNvSpPr/>
          <p:nvPr/>
        </p:nvSpPr>
        <p:spPr>
          <a:xfrm rot="16200000" flipV="1">
            <a:off x="7216381" y="1272782"/>
            <a:ext cx="876300" cy="26741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A36E19-CBF8-48A7-B8EC-067DFBBF5EFA}"/>
              </a:ext>
            </a:extLst>
          </p:cNvPr>
          <p:cNvSpPr/>
          <p:nvPr/>
        </p:nvSpPr>
        <p:spPr>
          <a:xfrm>
            <a:off x="8001000" y="3221115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Go to Error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B35AEA-66FB-4D9D-910E-F21BD10122C6}"/>
              </a:ext>
            </a:extLst>
          </p:cNvPr>
          <p:cNvSpPr/>
          <p:nvPr/>
        </p:nvSpPr>
        <p:spPr>
          <a:xfrm>
            <a:off x="6324600" y="3352801"/>
            <a:ext cx="1676400" cy="45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53D424-56D1-493C-9DD2-21FEB21E060C}"/>
              </a:ext>
            </a:extLst>
          </p:cNvPr>
          <p:cNvSpPr/>
          <p:nvPr/>
        </p:nvSpPr>
        <p:spPr>
          <a:xfrm>
            <a:off x="3632338" y="4038600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E1D05-10C9-429B-8630-73C76C641E4B}"/>
              </a:ext>
            </a:extLst>
          </p:cNvPr>
          <p:cNvSpPr/>
          <p:nvPr/>
        </p:nvSpPr>
        <p:spPr>
          <a:xfrm>
            <a:off x="2679838" y="49530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Result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E1B04B-217E-4536-9DB8-2032B7A24689}"/>
              </a:ext>
            </a:extLst>
          </p:cNvPr>
          <p:cNvSpPr/>
          <p:nvPr/>
        </p:nvSpPr>
        <p:spPr>
          <a:xfrm>
            <a:off x="685800" y="1676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4D7C-3AE6-4FCD-8B9F-5F9AAF60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pipeline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3E8548-2725-4181-8CD2-D39D0EDE401E}"/>
              </a:ext>
            </a:extLst>
          </p:cNvPr>
          <p:cNvSpPr/>
          <p:nvPr/>
        </p:nvSpPr>
        <p:spPr>
          <a:xfrm>
            <a:off x="228600" y="838200"/>
            <a:ext cx="11506200" cy="5029200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3DA9C-C801-4163-9D26-3480E86029B6}"/>
              </a:ext>
            </a:extLst>
          </p:cNvPr>
          <p:cNvSpPr/>
          <p:nvPr/>
        </p:nvSpPr>
        <p:spPr>
          <a:xfrm>
            <a:off x="609600" y="1066800"/>
            <a:ext cx="10744200" cy="45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5C524-24BC-4596-8644-C2CDEE95E1A5}"/>
              </a:ext>
            </a:extLst>
          </p:cNvPr>
          <p:cNvSpPr/>
          <p:nvPr/>
        </p:nvSpPr>
        <p:spPr>
          <a:xfrm>
            <a:off x="1066800" y="12192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Detect Result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8FBF292-D75A-415E-B270-C07E2D1839CD}"/>
              </a:ext>
            </a:extLst>
          </p:cNvPr>
          <p:cNvSpPr/>
          <p:nvPr/>
        </p:nvSpPr>
        <p:spPr>
          <a:xfrm>
            <a:off x="2209800" y="1752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AFBB4-9500-4F33-BAE6-C219F8D11C96}"/>
              </a:ext>
            </a:extLst>
          </p:cNvPr>
          <p:cNvSpPr/>
          <p:nvPr/>
        </p:nvSpPr>
        <p:spPr>
          <a:xfrm>
            <a:off x="1143000" y="2477610"/>
            <a:ext cx="2667000" cy="186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 ViewResult then Load View Engine and Execute TagHelper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DF55873-15C7-4C61-9217-2A7DA8D93BBD}"/>
              </a:ext>
            </a:extLst>
          </p:cNvPr>
          <p:cNvSpPr/>
          <p:nvPr/>
        </p:nvSpPr>
        <p:spPr>
          <a:xfrm>
            <a:off x="2209800" y="4343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6E058-28DF-4F7C-868D-1460B5026514}"/>
              </a:ext>
            </a:extLst>
          </p:cNvPr>
          <p:cNvSpPr/>
          <p:nvPr/>
        </p:nvSpPr>
        <p:spPr>
          <a:xfrm>
            <a:off x="1081488" y="47244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Render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61C3E-5C53-4434-B822-0152C8E11917}"/>
              </a:ext>
            </a:extLst>
          </p:cNvPr>
          <p:cNvSpPr/>
          <p:nvPr/>
        </p:nvSpPr>
        <p:spPr>
          <a:xfrm>
            <a:off x="4267200" y="1238435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Detect Result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898CD88-A3F0-44AD-B331-4F12FE566BBE}"/>
              </a:ext>
            </a:extLst>
          </p:cNvPr>
          <p:cNvSpPr/>
          <p:nvPr/>
        </p:nvSpPr>
        <p:spPr>
          <a:xfrm>
            <a:off x="5410200" y="1771835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56604-8CD3-4C97-AA85-A4F8BEA74E8D}"/>
              </a:ext>
            </a:extLst>
          </p:cNvPr>
          <p:cNvSpPr/>
          <p:nvPr/>
        </p:nvSpPr>
        <p:spPr>
          <a:xfrm>
            <a:off x="4343400" y="2496845"/>
            <a:ext cx="2514600" cy="186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Different Action in Same Controller</a:t>
            </a:r>
          </a:p>
          <a:p>
            <a:pPr algn="ctr"/>
            <a:r>
              <a:rPr lang="en-US" b="1" dirty="0"/>
              <a:t>The Execute the Action If Action form Different Controller then start from ControllerContext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15586-74CF-4F1D-B374-11FB97AB9CE1}"/>
              </a:ext>
            </a:extLst>
          </p:cNvPr>
          <p:cNvSpPr/>
          <p:nvPr/>
        </p:nvSpPr>
        <p:spPr>
          <a:xfrm>
            <a:off x="5393924" y="437965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D2586-297A-4691-9264-4B2294BF743F}"/>
              </a:ext>
            </a:extLst>
          </p:cNvPr>
          <p:cNvSpPr/>
          <p:nvPr/>
        </p:nvSpPr>
        <p:spPr>
          <a:xfrm>
            <a:off x="3886200" y="4760650"/>
            <a:ext cx="289401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6950-4C4F-40FB-97AD-2F6F87B189AB}"/>
              </a:ext>
            </a:extLst>
          </p:cNvPr>
          <p:cNvSpPr/>
          <p:nvPr/>
        </p:nvSpPr>
        <p:spPr>
          <a:xfrm>
            <a:off x="7239000" y="1259889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Detect Result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8F703E8-2B10-441C-8E0C-AC5876C0B046}"/>
              </a:ext>
            </a:extLst>
          </p:cNvPr>
          <p:cNvSpPr/>
          <p:nvPr/>
        </p:nvSpPr>
        <p:spPr>
          <a:xfrm>
            <a:off x="8382000" y="1793289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FCF1E-2AE4-406A-A10F-66AD92F6C410}"/>
              </a:ext>
            </a:extLst>
          </p:cNvPr>
          <p:cNvSpPr/>
          <p:nvPr/>
        </p:nvSpPr>
        <p:spPr>
          <a:xfrm>
            <a:off x="7315200" y="2518299"/>
            <a:ext cx="2514600" cy="186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Result is Different then View</a:t>
            </a:r>
          </a:p>
          <a:p>
            <a:pPr algn="ctr"/>
            <a:r>
              <a:rPr lang="en-US" b="1" dirty="0"/>
              <a:t>Then Direct Resource Response </a:t>
            </a:r>
          </a:p>
          <a:p>
            <a:pPr algn="ctr"/>
            <a:r>
              <a:rPr lang="en-US" b="1" dirty="0"/>
              <a:t>e.g. JSON/File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347DB90C-4E02-467B-9242-1D9A7E50587D}"/>
              </a:ext>
            </a:extLst>
          </p:cNvPr>
          <p:cNvSpPr/>
          <p:nvPr/>
        </p:nvSpPr>
        <p:spPr>
          <a:xfrm flipH="1">
            <a:off x="3581400" y="1944950"/>
            <a:ext cx="685800" cy="28157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8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E58D14-C261-4424-9545-EB571043063A}"/>
              </a:ext>
            </a:extLst>
          </p:cNvPr>
          <p:cNvSpPr/>
          <p:nvPr/>
        </p:nvSpPr>
        <p:spPr>
          <a:xfrm>
            <a:off x="8409372" y="4365594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6B1D8-9983-49FB-B0C8-06979C798285}"/>
              </a:ext>
            </a:extLst>
          </p:cNvPr>
          <p:cNvSpPr/>
          <p:nvPr/>
        </p:nvSpPr>
        <p:spPr>
          <a:xfrm>
            <a:off x="7315200" y="4746594"/>
            <a:ext cx="248046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91348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5AA0-5908-4107-BA23-B4B47EA4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69B-4810-4BEC-A56C-C0BD62C7B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A9EA-3098-4BC9-B127-E4C7F918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20A0-377F-48F2-B9E6-1088544D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Middleware is software that's assembled into an app pipeline to handle requests and responses. Each component:</a:t>
            </a:r>
          </a:p>
          <a:p>
            <a:pPr lvl="1"/>
            <a:r>
              <a:rPr lang="en-US" sz="1200" dirty="0"/>
              <a:t>Chooses whether to pass the request to the next component in the pipeline.</a:t>
            </a:r>
          </a:p>
          <a:p>
            <a:pPr lvl="1"/>
            <a:r>
              <a:rPr lang="en-US" sz="1200" dirty="0"/>
              <a:t>Can perform work before and after the next component in the pipeline.</a:t>
            </a:r>
          </a:p>
          <a:p>
            <a:r>
              <a:rPr lang="en-US" sz="1400" b="1" dirty="0"/>
              <a:t>Middleware are simpler than HTTP modules and handlers</a:t>
            </a:r>
          </a:p>
          <a:p>
            <a:pPr lvl="1"/>
            <a:r>
              <a:rPr lang="en-US" sz="1200" dirty="0"/>
              <a:t>Modules, handlers, </a:t>
            </a:r>
            <a:r>
              <a:rPr lang="en-US" sz="1200" i="1" dirty="0" err="1"/>
              <a:t>Global.asax.cs</a:t>
            </a:r>
            <a:r>
              <a:rPr lang="en-US" sz="1200" dirty="0"/>
              <a:t>, </a:t>
            </a:r>
            <a:r>
              <a:rPr lang="en-US" sz="1200" i="1" dirty="0"/>
              <a:t>Web.config</a:t>
            </a:r>
            <a:r>
              <a:rPr lang="en-US" sz="1200" dirty="0"/>
              <a:t> (except for IIS configuration) and the application life cycle are gone.</a:t>
            </a:r>
          </a:p>
          <a:p>
            <a:pPr lvl="1"/>
            <a:r>
              <a:rPr lang="en-US" sz="1200" dirty="0"/>
              <a:t>The roles of both modules and handlers have been taken over by middleware</a:t>
            </a:r>
          </a:p>
          <a:p>
            <a:pPr lvl="1"/>
            <a:r>
              <a:rPr lang="en-US" sz="1200" dirty="0"/>
              <a:t>Middleware are configured using code rather than in </a:t>
            </a:r>
            <a:r>
              <a:rPr lang="en-US" sz="1200" i="1" dirty="0"/>
              <a:t>Web.config</a:t>
            </a:r>
          </a:p>
          <a:p>
            <a:pPr lvl="1"/>
            <a:r>
              <a:rPr lang="en-US" sz="1200" dirty="0"/>
              <a:t>Pipeline branching lets you send requests to specific middleware, based on not only the URL but also on request headers, query strings, etc.</a:t>
            </a:r>
            <a:endParaRPr lang="en-US" sz="1200" i="1" dirty="0"/>
          </a:p>
          <a:p>
            <a:r>
              <a:rPr lang="en-US" sz="1400" b="1" dirty="0"/>
              <a:t>Middleware are very similar to modules</a:t>
            </a:r>
          </a:p>
          <a:p>
            <a:pPr lvl="1"/>
            <a:r>
              <a:rPr lang="en-US" sz="1200" dirty="0"/>
              <a:t>Invoked in principle for every request</a:t>
            </a:r>
          </a:p>
          <a:p>
            <a:pPr lvl="1"/>
            <a:r>
              <a:rPr lang="en-US" sz="1200" dirty="0"/>
              <a:t>Able to short-circuit a request</a:t>
            </a:r>
          </a:p>
          <a:p>
            <a:pPr lvl="1"/>
            <a:r>
              <a:rPr lang="en-US" sz="1200" dirty="0"/>
              <a:t>Able to create their own HTTP response</a:t>
            </a:r>
          </a:p>
          <a:p>
            <a:pPr lvl="1"/>
            <a:endParaRPr lang="en-US" sz="1200" dirty="0"/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396B7-6890-4FC6-97C1-D7F08C8C7A53}"/>
              </a:ext>
            </a:extLst>
          </p:cNvPr>
          <p:cNvSpPr/>
          <p:nvPr/>
        </p:nvSpPr>
        <p:spPr>
          <a:xfrm>
            <a:off x="609600" y="6211669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https://docs.microsoft.com/en-us/aspnet/core/fundamentals/middleware/?view=aspnetcore-2.2</a:t>
            </a:r>
          </a:p>
        </p:txBody>
      </p:sp>
    </p:spTree>
    <p:extLst>
      <p:ext uri="{BB962C8B-B14F-4D97-AF65-F5344CB8AC3E}">
        <p14:creationId xmlns:p14="http://schemas.microsoft.com/office/powerpoint/2010/main" val="25410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A75C0-E971-C148-8274-4AF1DAFD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3" y="643467"/>
            <a:ext cx="99483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9D03-A53F-4340-80D3-51C87CE6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2309C-E9EF-4444-A77E-D30A991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5" y="1905000"/>
            <a:ext cx="5754601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DC792-1B88-4093-83BF-B8563CF08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905000"/>
            <a:ext cx="4782217" cy="417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F6E69-7B19-4555-A6C2-818E846C109F}"/>
              </a:ext>
            </a:extLst>
          </p:cNvPr>
          <p:cNvSpPr txBox="1"/>
          <p:nvPr/>
        </p:nvSpPr>
        <p:spPr>
          <a:xfrm>
            <a:off x="152401" y="1066800"/>
            <a:ext cx="592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Standard ASP.NET 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8025-013C-4847-A2BA-9B24EA7BACCA}"/>
              </a:ext>
            </a:extLst>
          </p:cNvPr>
          <p:cNvSpPr txBox="1"/>
          <p:nvPr/>
        </p:nvSpPr>
        <p:spPr>
          <a:xfrm>
            <a:off x="6858000" y="1143001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ASP.NET Core Middlewares</a:t>
            </a: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B5CC3-24A7-4C14-ACBE-F662E54F34FA}"/>
              </a:ext>
            </a:extLst>
          </p:cNvPr>
          <p:cNvSpPr/>
          <p:nvPr/>
        </p:nvSpPr>
        <p:spPr>
          <a:xfrm>
            <a:off x="342662" y="610281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https://docs.microsoft.com/en-us/aspnet/core/migration/http-modules?view=aspnetcore-2.2</a:t>
            </a:r>
          </a:p>
        </p:txBody>
      </p:sp>
    </p:spTree>
    <p:extLst>
      <p:ext uri="{BB962C8B-B14F-4D97-AF65-F5344CB8AC3E}">
        <p14:creationId xmlns:p14="http://schemas.microsoft.com/office/powerpoint/2010/main" val="20323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58F6-F228-412B-9CBA-2C5DB728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8127D-DA84-4C57-A090-E439954D66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7975"/>
            <a:ext cx="716280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03B9-22E5-4FE3-AB1D-478E2CEE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77FB-56F0-4A3F-9E64-BA07A56FF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F9FD-343A-492D-A5B2-8FC8AC8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C47B-FFEB-4BCE-B89D-4C92E236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1"/>
            <a:ext cx="11887200" cy="5410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Identity Based Security</a:t>
            </a:r>
          </a:p>
          <a:p>
            <a:pPr lvl="1"/>
            <a:r>
              <a:rPr lang="en-US" dirty="0"/>
              <a:t>User Based Security</a:t>
            </a:r>
          </a:p>
          <a:p>
            <a:pPr lvl="2"/>
            <a:r>
              <a:rPr lang="en-US" dirty="0"/>
              <a:t>Credentials Stored in DB</a:t>
            </a:r>
          </a:p>
          <a:p>
            <a:pPr lvl="3"/>
            <a:r>
              <a:rPr lang="en-US" dirty="0"/>
              <a:t>Proprietary Based Web Sites</a:t>
            </a:r>
          </a:p>
          <a:p>
            <a:pPr lvl="2"/>
            <a:r>
              <a:rPr lang="en-US" dirty="0"/>
              <a:t>External Credentials Authentication aka External Login Provider</a:t>
            </a:r>
          </a:p>
          <a:p>
            <a:pPr lvl="3"/>
            <a:r>
              <a:rPr lang="en-US" dirty="0"/>
              <a:t>Facebook, Google, Microsoft, Twitter, etc.</a:t>
            </a:r>
          </a:p>
          <a:p>
            <a:pPr lvl="3"/>
            <a:r>
              <a:rPr lang="en-US" dirty="0"/>
              <a:t>OAuth</a:t>
            </a:r>
          </a:p>
          <a:p>
            <a:pPr lvl="1"/>
            <a:r>
              <a:rPr lang="en-US" dirty="0"/>
              <a:t>Role Based Security</a:t>
            </a:r>
          </a:p>
          <a:p>
            <a:pPr lvl="2"/>
            <a:r>
              <a:rPr lang="en-US" dirty="0"/>
              <a:t>Proprietary based Web Sites where an organization creates a hierarchy of roles to grant access to the users.</a:t>
            </a:r>
          </a:p>
          <a:p>
            <a:pPr lvl="2"/>
            <a:r>
              <a:rPr lang="en-US" dirty="0"/>
              <a:t>Users are assigned to roles and app is restricted for specific roles.</a:t>
            </a:r>
          </a:p>
          <a:p>
            <a:pPr lvl="1"/>
            <a:r>
              <a:rPr lang="en-US" dirty="0"/>
              <a:t>Policy Based Authentications</a:t>
            </a:r>
          </a:p>
          <a:p>
            <a:pPr lvl="2"/>
            <a:r>
              <a:rPr lang="en-US" dirty="0"/>
              <a:t>One or more roles are granted access of specific module.</a:t>
            </a:r>
          </a:p>
          <a:p>
            <a:pPr lvl="2"/>
            <a:r>
              <a:rPr lang="en-US" dirty="0"/>
              <a:t>Rules for accessing an application dynamically.</a:t>
            </a:r>
          </a:p>
          <a:p>
            <a:pPr lvl="1"/>
            <a:r>
              <a:rPr lang="en-US" dirty="0"/>
              <a:t>Claim Based Security</a:t>
            </a:r>
          </a:p>
          <a:p>
            <a:pPr lvl="2"/>
            <a:r>
              <a:rPr lang="en-US" dirty="0"/>
              <a:t>The Access based on a specific type of identity.</a:t>
            </a:r>
          </a:p>
          <a:p>
            <a:pPr lvl="1"/>
            <a:r>
              <a:rPr lang="en-US" dirty="0"/>
              <a:t>Token Based Security</a:t>
            </a:r>
          </a:p>
          <a:p>
            <a:pPr lvl="2"/>
            <a:r>
              <a:rPr lang="en-US" dirty="0"/>
              <a:t>JSON Web Tokens contains claims for verifying users.</a:t>
            </a:r>
          </a:p>
          <a:p>
            <a:pPr lvl="2"/>
            <a:r>
              <a:rPr lang="en-US" dirty="0"/>
              <a:t>Used to grant access of WEB API to users.</a:t>
            </a:r>
          </a:p>
          <a:p>
            <a:pPr lvl="1"/>
            <a:r>
              <a:rPr lang="en-US" dirty="0"/>
              <a:t>B2C Security</a:t>
            </a:r>
          </a:p>
          <a:p>
            <a:pPr lvl="2"/>
            <a:r>
              <a:rPr lang="en-US" dirty="0"/>
              <a:t>Using Azure AD or Organizational aka On-Premises AD </a:t>
            </a:r>
          </a:p>
          <a:p>
            <a:pPr lvl="2"/>
            <a:r>
              <a:rPr lang="en-US" dirty="0"/>
              <a:t>Single Tenant App</a:t>
            </a:r>
          </a:p>
          <a:p>
            <a:pPr lvl="1"/>
            <a:r>
              <a:rPr lang="en-US" dirty="0"/>
              <a:t>B2B Security</a:t>
            </a:r>
          </a:p>
          <a:p>
            <a:pPr lvl="2"/>
            <a:r>
              <a:rPr lang="en-US" dirty="0"/>
              <a:t>Multi-tenant app</a:t>
            </a:r>
          </a:p>
          <a:p>
            <a:pPr lvl="2"/>
            <a:r>
              <a:rPr lang="en-US" dirty="0"/>
              <a:t>Multiple AD with Trust within each other</a:t>
            </a:r>
          </a:p>
          <a:p>
            <a:pPr lvl="2"/>
            <a:r>
              <a:rPr lang="en-US" dirty="0"/>
              <a:t>Azure </a:t>
            </a:r>
            <a:r>
              <a:rPr lang="en-US"/>
              <a:t>AD Multi-Tenant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69555D-3DBB-4A9E-BC31-C6E08504E73D}"/>
              </a:ext>
            </a:extLst>
          </p:cNvPr>
          <p:cNvSpPr/>
          <p:nvPr/>
        </p:nvSpPr>
        <p:spPr>
          <a:xfrm>
            <a:off x="205720" y="347032"/>
            <a:ext cx="976290" cy="6035244"/>
          </a:xfrm>
          <a:prstGeom prst="roundRect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C</a:t>
            </a:r>
          </a:p>
          <a:p>
            <a:pPr algn="ctr"/>
            <a:r>
              <a:rPr lang="en-US" sz="1799" b="1" dirty="0"/>
              <a:t>L</a:t>
            </a:r>
          </a:p>
          <a:p>
            <a:pPr algn="ctr"/>
            <a:r>
              <a:rPr lang="en-US" sz="1799" b="1" dirty="0"/>
              <a:t>I</a:t>
            </a:r>
          </a:p>
          <a:p>
            <a:pPr algn="ctr"/>
            <a:r>
              <a:rPr lang="en-US" sz="1799" b="1" dirty="0"/>
              <a:t>E</a:t>
            </a:r>
          </a:p>
          <a:p>
            <a:pPr algn="ctr"/>
            <a:r>
              <a:rPr lang="en-US" sz="1799" b="1" dirty="0"/>
              <a:t>N</a:t>
            </a:r>
          </a:p>
          <a:p>
            <a:pPr algn="ctr"/>
            <a:r>
              <a:rPr lang="en-US" sz="1799" b="1" dirty="0"/>
              <a:t>T</a:t>
            </a:r>
          </a:p>
          <a:p>
            <a:pPr algn="ctr"/>
            <a:endParaRPr lang="en-US" sz="1799" b="1" dirty="0"/>
          </a:p>
          <a:p>
            <a:pPr algn="ctr"/>
            <a:r>
              <a:rPr lang="en-US" sz="1799" b="1" dirty="0"/>
              <a:t>App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D66079E-C668-4388-A537-915439213D01}"/>
              </a:ext>
            </a:extLst>
          </p:cNvPr>
          <p:cNvSpPr/>
          <p:nvPr/>
        </p:nvSpPr>
        <p:spPr>
          <a:xfrm>
            <a:off x="1182010" y="808552"/>
            <a:ext cx="3878532" cy="417141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5190D-39ED-4129-965D-4631F9949B2E}"/>
              </a:ext>
            </a:extLst>
          </p:cNvPr>
          <p:cNvSpPr txBox="1"/>
          <p:nvPr/>
        </p:nvSpPr>
        <p:spPr>
          <a:xfrm>
            <a:off x="1417206" y="668324"/>
            <a:ext cx="3097500" cy="646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Makes Request With Credentials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5BCC52-3AB9-4F6A-9152-7AB0F9748E28}"/>
              </a:ext>
            </a:extLst>
          </p:cNvPr>
          <p:cNvSpPr/>
          <p:nvPr/>
        </p:nvSpPr>
        <p:spPr>
          <a:xfrm>
            <a:off x="5060543" y="240528"/>
            <a:ext cx="5218711" cy="6035244"/>
          </a:xfrm>
          <a:prstGeom prst="roundRect">
            <a:avLst>
              <a:gd name="adj" fmla="val 57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C7A87-D818-488E-958C-DE33E77B20F7}"/>
              </a:ext>
            </a:extLst>
          </p:cNvPr>
          <p:cNvSpPr/>
          <p:nvPr/>
        </p:nvSpPr>
        <p:spPr>
          <a:xfrm>
            <a:off x="5291301" y="627514"/>
            <a:ext cx="1295802" cy="935442"/>
          </a:xfrm>
          <a:prstGeom prst="rect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Verifies </a:t>
            </a:r>
          </a:p>
          <a:p>
            <a:pPr algn="ctr"/>
            <a:r>
              <a:rPr lang="en-US" sz="1799" b="1" dirty="0"/>
              <a:t>Request for Auth.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C3C0A38-5863-4D7C-B1F7-56A4CF2C8715}"/>
              </a:ext>
            </a:extLst>
          </p:cNvPr>
          <p:cNvSpPr/>
          <p:nvPr/>
        </p:nvSpPr>
        <p:spPr>
          <a:xfrm>
            <a:off x="7172877" y="600888"/>
            <a:ext cx="994040" cy="935442"/>
          </a:xfrm>
          <a:prstGeom prst="flowChartDecision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Y/N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DD7CDF-81D8-459F-A593-D650410E01F8}"/>
              </a:ext>
            </a:extLst>
          </p:cNvPr>
          <p:cNvSpPr/>
          <p:nvPr/>
        </p:nvSpPr>
        <p:spPr>
          <a:xfrm>
            <a:off x="6587104" y="941682"/>
            <a:ext cx="585773" cy="284011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181EB5-799B-4D84-8320-16C2972117F4}"/>
              </a:ext>
            </a:extLst>
          </p:cNvPr>
          <p:cNvSpPr/>
          <p:nvPr/>
        </p:nvSpPr>
        <p:spPr>
          <a:xfrm>
            <a:off x="8646186" y="658578"/>
            <a:ext cx="1366806" cy="3416104"/>
          </a:xfrm>
          <a:prstGeom prst="roundRect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Auth.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D8669B-5E70-4591-B37B-35174988281E}"/>
              </a:ext>
            </a:extLst>
          </p:cNvPr>
          <p:cNvSpPr/>
          <p:nvPr/>
        </p:nvSpPr>
        <p:spPr>
          <a:xfrm>
            <a:off x="8175793" y="926604"/>
            <a:ext cx="470393" cy="299089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B056A38-000D-448C-A2FC-17EFD9CF9229}"/>
              </a:ext>
            </a:extLst>
          </p:cNvPr>
          <p:cNvSpPr/>
          <p:nvPr/>
        </p:nvSpPr>
        <p:spPr>
          <a:xfrm>
            <a:off x="10581016" y="2903135"/>
            <a:ext cx="1405265" cy="967414"/>
          </a:xfrm>
          <a:prstGeom prst="flowChartMagneticDisk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Data</a:t>
            </a:r>
          </a:p>
          <a:p>
            <a:pPr algn="ctr"/>
            <a:r>
              <a:rPr lang="en-US" sz="1799" b="1" dirty="0"/>
              <a:t>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A1B3B-66C3-4C57-86F3-09375A2747CF}"/>
              </a:ext>
            </a:extLst>
          </p:cNvPr>
          <p:cNvSpPr txBox="1"/>
          <p:nvPr/>
        </p:nvSpPr>
        <p:spPr>
          <a:xfrm>
            <a:off x="10483386" y="1068610"/>
            <a:ext cx="1207049" cy="646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Access Database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F89DA-326C-4C0C-821D-9C05A8DF2C61}"/>
              </a:ext>
            </a:extLst>
          </p:cNvPr>
          <p:cNvSpPr/>
          <p:nvPr/>
        </p:nvSpPr>
        <p:spPr>
          <a:xfrm>
            <a:off x="8708314" y="2903135"/>
            <a:ext cx="1233673" cy="85203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rgbClr val="FF0000"/>
                </a:solidFill>
              </a:rPr>
              <a:t>Generate</a:t>
            </a:r>
          </a:p>
          <a:p>
            <a:pPr algn="ctr"/>
            <a:r>
              <a:rPr lang="en-US" sz="1799" b="1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489A2E-A307-43FA-896A-D818BBC43112}"/>
              </a:ext>
            </a:extLst>
          </p:cNvPr>
          <p:cNvSpPr/>
          <p:nvPr/>
        </p:nvSpPr>
        <p:spPr>
          <a:xfrm>
            <a:off x="1182010" y="2903135"/>
            <a:ext cx="7455298" cy="493490"/>
          </a:xfrm>
          <a:prstGeom prst="lef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0857-4A9B-4A0E-A39B-38CAA6E7A238}"/>
              </a:ext>
            </a:extLst>
          </p:cNvPr>
          <p:cNvSpPr txBox="1"/>
          <p:nvPr/>
        </p:nvSpPr>
        <p:spPr>
          <a:xfrm>
            <a:off x="5029478" y="2947497"/>
            <a:ext cx="3133001" cy="369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Token is send back to client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72B28D-79E3-480F-BB2C-FCD286060162}"/>
              </a:ext>
            </a:extLst>
          </p:cNvPr>
          <p:cNvSpPr/>
          <p:nvPr/>
        </p:nvSpPr>
        <p:spPr>
          <a:xfrm>
            <a:off x="1173133" y="3870550"/>
            <a:ext cx="4357803" cy="417141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42EBCE-B648-47C7-8ED0-AAE4211C1C37}"/>
              </a:ext>
            </a:extLst>
          </p:cNvPr>
          <p:cNvSpPr/>
          <p:nvPr/>
        </p:nvSpPr>
        <p:spPr>
          <a:xfrm>
            <a:off x="5530936" y="3755169"/>
            <a:ext cx="2644857" cy="1970330"/>
          </a:xfrm>
          <a:prstGeom prst="roundRect">
            <a:avLst/>
          </a:prstGeom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REST APIs using ASP.NET 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98182-136D-470E-8198-2D4CE71090CC}"/>
              </a:ext>
            </a:extLst>
          </p:cNvPr>
          <p:cNvSpPr txBox="1"/>
          <p:nvPr/>
        </p:nvSpPr>
        <p:spPr>
          <a:xfrm>
            <a:off x="1479336" y="3772920"/>
            <a:ext cx="3097500" cy="646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b="1" dirty="0"/>
              <a:t>Client request with Token in Http Request Header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7BC2463-4ECF-4422-B3B8-A9648597DE17}"/>
              </a:ext>
            </a:extLst>
          </p:cNvPr>
          <p:cNvSpPr/>
          <p:nvPr/>
        </p:nvSpPr>
        <p:spPr>
          <a:xfrm>
            <a:off x="9941987" y="3213774"/>
            <a:ext cx="639029" cy="310637"/>
          </a:xfrm>
          <a:prstGeom prst="lef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4E979B23-F5C3-4337-90BA-E279F94F020D}"/>
              </a:ext>
            </a:extLst>
          </p:cNvPr>
          <p:cNvSpPr/>
          <p:nvPr/>
        </p:nvSpPr>
        <p:spPr>
          <a:xfrm rot="10800000">
            <a:off x="1093257" y="1525715"/>
            <a:ext cx="6656519" cy="731256"/>
          </a:xfrm>
          <a:prstGeom prst="ben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1C3B2D-818F-4F09-86D9-5D8EB43307FD}"/>
              </a:ext>
            </a:extLst>
          </p:cNvPr>
          <p:cNvSpPr txBox="1"/>
          <p:nvPr/>
        </p:nvSpPr>
        <p:spPr>
          <a:xfrm>
            <a:off x="1621341" y="1901154"/>
            <a:ext cx="2928868" cy="369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b="1" dirty="0"/>
              <a:t>No Authentication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94A835A-C500-4554-9B93-C7502F63D089}"/>
              </a:ext>
            </a:extLst>
          </p:cNvPr>
          <p:cNvSpPr/>
          <p:nvPr/>
        </p:nvSpPr>
        <p:spPr>
          <a:xfrm rot="16200000" flipV="1">
            <a:off x="8301385" y="3648665"/>
            <a:ext cx="1153795" cy="136680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211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0737A-58E7-4BD9-B806-14D721989805}"/>
              </a:ext>
            </a:extLst>
          </p:cNvPr>
          <p:cNvSpPr txBox="1"/>
          <p:nvPr/>
        </p:nvSpPr>
        <p:spPr>
          <a:xfrm>
            <a:off x="8162479" y="4586780"/>
            <a:ext cx="1597563" cy="369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b="1" dirty="0"/>
              <a:t>Verify Token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0EFF352-A8AB-44E5-BDCC-D894CE3849E5}"/>
              </a:ext>
            </a:extLst>
          </p:cNvPr>
          <p:cNvSpPr/>
          <p:nvPr/>
        </p:nvSpPr>
        <p:spPr>
          <a:xfrm>
            <a:off x="1173133" y="5033224"/>
            <a:ext cx="4357803" cy="493490"/>
          </a:xfrm>
          <a:prstGeom prst="lef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4A0BCA-8054-4D79-83C5-3D01D3ECA780}"/>
              </a:ext>
            </a:extLst>
          </p:cNvPr>
          <p:cNvSpPr txBox="1"/>
          <p:nvPr/>
        </p:nvSpPr>
        <p:spPr>
          <a:xfrm>
            <a:off x="1776661" y="5033224"/>
            <a:ext cx="2564979" cy="646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Response to the Client based on Token</a:t>
            </a: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BFC4CD12-C871-4E11-AE11-71CDD51D1E1D}"/>
              </a:ext>
            </a:extLst>
          </p:cNvPr>
          <p:cNvSpPr/>
          <p:nvPr/>
        </p:nvSpPr>
        <p:spPr>
          <a:xfrm rot="5400000">
            <a:off x="9711087" y="1177334"/>
            <a:ext cx="2127412" cy="1570938"/>
          </a:xfrm>
          <a:prstGeom prst="bentArrow">
            <a:avLst>
              <a:gd name="adj1" fmla="val 13000"/>
              <a:gd name="adj2" fmla="val 13857"/>
              <a:gd name="adj3" fmla="val 20923"/>
              <a:gd name="adj4" fmla="val 5716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4B7068-26D3-4B31-AEEB-45917E5842FD}"/>
              </a:ext>
            </a:extLst>
          </p:cNvPr>
          <p:cNvSpPr txBox="1"/>
          <p:nvPr/>
        </p:nvSpPr>
        <p:spPr>
          <a:xfrm>
            <a:off x="10483386" y="1068611"/>
            <a:ext cx="1207049" cy="646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Access Database</a:t>
            </a:r>
          </a:p>
        </p:txBody>
      </p:sp>
    </p:spTree>
    <p:extLst>
      <p:ext uri="{BB962C8B-B14F-4D97-AF65-F5344CB8AC3E}">
        <p14:creationId xmlns:p14="http://schemas.microsoft.com/office/powerpoint/2010/main" val="34283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4E71C-0484-AF40-9E29-46DB9C277C09}"/>
              </a:ext>
            </a:extLst>
          </p:cNvPr>
          <p:cNvSpPr/>
          <p:nvPr/>
        </p:nvSpPr>
        <p:spPr>
          <a:xfrm>
            <a:off x="5042263" y="731521"/>
            <a:ext cx="5329645" cy="574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76368-2A5A-3844-A27D-3D6F068AF594}"/>
              </a:ext>
            </a:extLst>
          </p:cNvPr>
          <p:cNvSpPr txBox="1"/>
          <p:nvPr/>
        </p:nvSpPr>
        <p:spPr>
          <a:xfrm>
            <a:off x="5691050" y="905692"/>
            <a:ext cx="403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141EC0F-C682-604D-8C7A-C9D9A347C5E1}"/>
              </a:ext>
            </a:extLst>
          </p:cNvPr>
          <p:cNvSpPr/>
          <p:nvPr/>
        </p:nvSpPr>
        <p:spPr>
          <a:xfrm>
            <a:off x="7707085" y="4484914"/>
            <a:ext cx="2664823" cy="1802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Memory Cache</a:t>
            </a:r>
          </a:p>
          <a:p>
            <a:pPr algn="ctr"/>
            <a:r>
              <a:rPr lang="en-US" dirty="0"/>
              <a:t>Used to Cache the Session Data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9C04EE-B110-834C-8400-312308DC3E81}"/>
              </a:ext>
            </a:extLst>
          </p:cNvPr>
          <p:cNvSpPr/>
          <p:nvPr/>
        </p:nvSpPr>
        <p:spPr>
          <a:xfrm>
            <a:off x="5434148" y="1645920"/>
            <a:ext cx="4624251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Controller 1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C10BFD6-2A60-2F4D-BE25-29B8AFF30760}"/>
              </a:ext>
            </a:extLst>
          </p:cNvPr>
          <p:cNvSpPr/>
          <p:nvPr/>
        </p:nvSpPr>
        <p:spPr>
          <a:xfrm>
            <a:off x="9213669" y="2508069"/>
            <a:ext cx="252548" cy="197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5CE91-F6C5-3040-8F9C-C3AA78387767}"/>
              </a:ext>
            </a:extLst>
          </p:cNvPr>
          <p:cNvSpPr txBox="1"/>
          <p:nvPr/>
        </p:nvSpPr>
        <p:spPr>
          <a:xfrm>
            <a:off x="9723119" y="2882537"/>
            <a:ext cx="21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1 will store Data in Cache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A4123E-2C1B-1540-ACF7-6A509B808BA2}"/>
              </a:ext>
            </a:extLst>
          </p:cNvPr>
          <p:cNvSpPr/>
          <p:nvPr/>
        </p:nvSpPr>
        <p:spPr>
          <a:xfrm>
            <a:off x="5434148" y="3004457"/>
            <a:ext cx="3230881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Controller 2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8BDF7A4-0978-CB4B-88F9-66A28984C3F8}"/>
              </a:ext>
            </a:extLst>
          </p:cNvPr>
          <p:cNvSpPr/>
          <p:nvPr/>
        </p:nvSpPr>
        <p:spPr>
          <a:xfrm>
            <a:off x="8098971" y="3857897"/>
            <a:ext cx="252548" cy="8098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938B7-C2F1-4947-B007-90BD32968C10}"/>
              </a:ext>
            </a:extLst>
          </p:cNvPr>
          <p:cNvSpPr txBox="1"/>
          <p:nvPr/>
        </p:nvSpPr>
        <p:spPr>
          <a:xfrm>
            <a:off x="5434148" y="4093029"/>
            <a:ext cx="195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2 will receive data from Cache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F80408AA-753B-1E4F-B199-60C42277A843}"/>
              </a:ext>
            </a:extLst>
          </p:cNvPr>
          <p:cNvSpPr/>
          <p:nvPr/>
        </p:nvSpPr>
        <p:spPr>
          <a:xfrm>
            <a:off x="2595154" y="3213685"/>
            <a:ext cx="2838994" cy="644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86077C9-4932-4446-BE96-A4DD2C173A97}"/>
              </a:ext>
            </a:extLst>
          </p:cNvPr>
          <p:cNvSpPr/>
          <p:nvPr/>
        </p:nvSpPr>
        <p:spPr>
          <a:xfrm>
            <a:off x="2629989" y="1785479"/>
            <a:ext cx="2804159" cy="64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11963-1379-D14C-B2AC-4F8B2BDF4D41}"/>
              </a:ext>
            </a:extLst>
          </p:cNvPr>
          <p:cNvSpPr txBox="1"/>
          <p:nvPr/>
        </p:nvSpPr>
        <p:spPr>
          <a:xfrm>
            <a:off x="505097" y="4484914"/>
            <a:ext cx="407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Provider, using </a:t>
            </a:r>
            <a:r>
              <a:rPr lang="en-US" dirty="0" err="1"/>
              <a:t>ISession</a:t>
            </a:r>
            <a:r>
              <a:rPr lang="en-US" dirty="0"/>
              <a:t> Contract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DF26E-2180-024D-BCD5-2FBF768354E3}"/>
              </a:ext>
            </a:extLst>
          </p:cNvPr>
          <p:cNvCxnSpPr>
            <a:stCxn id="13" idx="3"/>
          </p:cNvCxnSpPr>
          <p:nvPr/>
        </p:nvCxnSpPr>
        <p:spPr>
          <a:xfrm>
            <a:off x="4580709" y="4808080"/>
            <a:ext cx="3126376" cy="878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8910A2-790D-7F4B-BD23-013BAF6292EE}"/>
              </a:ext>
            </a:extLst>
          </p:cNvPr>
          <p:cNvSpPr txBox="1"/>
          <p:nvPr/>
        </p:nvSpPr>
        <p:spPr>
          <a:xfrm>
            <a:off x="505097" y="5301735"/>
            <a:ext cx="4075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Data Provider using </a:t>
            </a:r>
            <a:r>
              <a:rPr lang="en-US" dirty="0" err="1"/>
              <a:t>IMemoryCache</a:t>
            </a:r>
            <a:r>
              <a:rPr lang="en-US" dirty="0"/>
              <a:t> Contract</a:t>
            </a:r>
          </a:p>
          <a:p>
            <a:endParaRPr lang="en-US" dirty="0"/>
          </a:p>
          <a:p>
            <a:r>
              <a:rPr lang="en-US" dirty="0"/>
              <a:t>Out of Process then it is </a:t>
            </a:r>
            <a:r>
              <a:rPr lang="en-US" dirty="0" err="1"/>
              <a:t>IDistributedCache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A515C-FFD2-3441-9920-A52D3A6964A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80709" y="5015634"/>
            <a:ext cx="3378925" cy="102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2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883BBA-47F7-D44C-9DD1-8D4B9E3FA82E}"/>
              </a:ext>
            </a:extLst>
          </p:cNvPr>
          <p:cNvSpPr/>
          <p:nvPr/>
        </p:nvSpPr>
        <p:spPr>
          <a:xfrm>
            <a:off x="4807131" y="607423"/>
            <a:ext cx="5451566" cy="5643153"/>
          </a:xfrm>
          <a:prstGeom prst="roundRect">
            <a:avLst>
              <a:gd name="adj" fmla="val 6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9485-80BB-7842-941C-C011F7615F0D}"/>
              </a:ext>
            </a:extLst>
          </p:cNvPr>
          <p:cNvSpPr txBox="1"/>
          <p:nvPr/>
        </p:nvSpPr>
        <p:spPr>
          <a:xfrm>
            <a:off x="5103223" y="792480"/>
            <a:ext cx="47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EF01CB9-D7AF-0746-8013-A24905C8BAE1}"/>
              </a:ext>
            </a:extLst>
          </p:cNvPr>
          <p:cNvSpPr/>
          <p:nvPr/>
        </p:nvSpPr>
        <p:spPr>
          <a:xfrm rot="16200000">
            <a:off x="2479766" y="3577044"/>
            <a:ext cx="4437017" cy="217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3DEBCC4-FCA9-854F-9098-4DC3514087CD}"/>
              </a:ext>
            </a:extLst>
          </p:cNvPr>
          <p:cNvSpPr/>
          <p:nvPr/>
        </p:nvSpPr>
        <p:spPr>
          <a:xfrm>
            <a:off x="409303" y="1405324"/>
            <a:ext cx="4197530" cy="100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delegated from the Reverse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33F5D-0602-9744-B015-E499D70BAEA1}"/>
              </a:ext>
            </a:extLst>
          </p:cNvPr>
          <p:cNvSpPr/>
          <p:nvPr/>
        </p:nvSpPr>
        <p:spPr>
          <a:xfrm>
            <a:off x="5024846" y="1240972"/>
            <a:ext cx="5033554" cy="4767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A8613-740B-6247-AA3F-FB0B871C695A}"/>
              </a:ext>
            </a:extLst>
          </p:cNvPr>
          <p:cNvSpPr txBox="1"/>
          <p:nvPr/>
        </p:nvSpPr>
        <p:spPr>
          <a:xfrm>
            <a:off x="5338354" y="1346869"/>
            <a:ext cx="450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Web Host Instance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2C86E-D2B3-D140-BD6B-F738A57C0E03}"/>
              </a:ext>
            </a:extLst>
          </p:cNvPr>
          <p:cNvSpPr/>
          <p:nvPr/>
        </p:nvSpPr>
        <p:spPr>
          <a:xfrm>
            <a:off x="5103223" y="1822098"/>
            <a:ext cx="4720046" cy="138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ConfigureServices()</a:t>
            </a:r>
          </a:p>
          <a:p>
            <a:pPr algn="ctr"/>
            <a:r>
              <a:rPr lang="en-US" dirty="0" err="1"/>
              <a:t>Services.AddRazorPages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Services.AddControllersWithViews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Services.AddControllers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A4E338-5E99-7C42-91CF-3C1E3CE2291A}"/>
              </a:ext>
            </a:extLst>
          </p:cNvPr>
          <p:cNvSpPr/>
          <p:nvPr/>
        </p:nvSpPr>
        <p:spPr>
          <a:xfrm>
            <a:off x="5120638" y="3542210"/>
            <a:ext cx="4720046" cy="185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()</a:t>
            </a:r>
          </a:p>
          <a:p>
            <a:pPr algn="ctr"/>
            <a:r>
              <a:rPr lang="en-US" dirty="0" err="1"/>
              <a:t>App.UseEndPoint</a:t>
            </a:r>
            <a:r>
              <a:rPr lang="en-US" dirty="0"/>
              <a:t>(()=&gt;{</a:t>
            </a:r>
          </a:p>
          <a:p>
            <a:pPr algn="ctr"/>
            <a:r>
              <a:rPr lang="en-US" dirty="0" err="1"/>
              <a:t>MapRAzorPages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MapControllerRoute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MapControllers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})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9F975-F9F9-9C49-A75C-201BDF621C78}"/>
              </a:ext>
            </a:extLst>
          </p:cNvPr>
          <p:cNvSpPr txBox="1"/>
          <p:nvPr/>
        </p:nvSpPr>
        <p:spPr>
          <a:xfrm>
            <a:off x="10476411" y="1716201"/>
            <a:ext cx="16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Razor Pages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4C7F66-989A-EC48-8095-86AF1BC83E0B}"/>
              </a:ext>
            </a:extLst>
          </p:cNvPr>
          <p:cNvCxnSpPr>
            <a:stCxn id="10" idx="1"/>
          </p:cNvCxnSpPr>
          <p:nvPr/>
        </p:nvCxnSpPr>
        <p:spPr>
          <a:xfrm flipH="1">
            <a:off x="8717280" y="1900867"/>
            <a:ext cx="1759131" cy="433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11F37-4FD5-7041-987F-0E4B7DC4B5E8}"/>
              </a:ext>
            </a:extLst>
          </p:cNvPr>
          <p:cNvCxnSpPr>
            <a:stCxn id="10" idx="1"/>
          </p:cNvCxnSpPr>
          <p:nvPr/>
        </p:nvCxnSpPr>
        <p:spPr>
          <a:xfrm flipH="1">
            <a:off x="8429897" y="1900867"/>
            <a:ext cx="2046514" cy="233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ED9D5-A6AD-3B49-ABBA-3C5458D2CC19}"/>
              </a:ext>
            </a:extLst>
          </p:cNvPr>
          <p:cNvSpPr txBox="1"/>
          <p:nvPr/>
        </p:nvSpPr>
        <p:spPr>
          <a:xfrm>
            <a:off x="10476411" y="2849710"/>
            <a:ext cx="1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MVC 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0C160-92F3-FD45-AB69-9E65E1C9C53C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9239794" y="2682240"/>
            <a:ext cx="1236617" cy="490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971467-0BB7-304E-9BBE-8E5C9BCF08E8}"/>
              </a:ext>
            </a:extLst>
          </p:cNvPr>
          <p:cNvCxnSpPr>
            <a:stCxn id="15" idx="1"/>
          </p:cNvCxnSpPr>
          <p:nvPr/>
        </p:nvCxnSpPr>
        <p:spPr>
          <a:xfrm flipH="1">
            <a:off x="8551817" y="3172876"/>
            <a:ext cx="1924594" cy="132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D87A14-219B-AA4B-AFD6-6F4F35D77D64}"/>
              </a:ext>
            </a:extLst>
          </p:cNvPr>
          <p:cNvSpPr txBox="1"/>
          <p:nvPr/>
        </p:nvSpPr>
        <p:spPr>
          <a:xfrm>
            <a:off x="10537371" y="403206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0BCB2-2B43-7A42-8F7D-126A32954ED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8717280" y="2943497"/>
            <a:ext cx="1820091" cy="1273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DBADD-FCE9-904C-A14A-5B95C15BA811}"/>
              </a:ext>
            </a:extLst>
          </p:cNvPr>
          <p:cNvCxnSpPr>
            <a:stCxn id="20" idx="1"/>
          </p:cNvCxnSpPr>
          <p:nvPr/>
        </p:nvCxnSpPr>
        <p:spPr>
          <a:xfrm flipH="1">
            <a:off x="8429897" y="4216735"/>
            <a:ext cx="2107474" cy="64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EA3979-39D2-B14E-A2FC-615A932DD538}"/>
              </a:ext>
            </a:extLst>
          </p:cNvPr>
          <p:cNvSpPr txBox="1"/>
          <p:nvPr/>
        </p:nvSpPr>
        <p:spPr>
          <a:xfrm>
            <a:off x="269966" y="2383417"/>
            <a:ext cx="411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RazorPages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View Compilation</a:t>
            </a:r>
          </a:p>
          <a:p>
            <a:pPr marL="800100" lvl="1" indent="-342900">
              <a:buAutoNum type="arabicPeriod"/>
            </a:pPr>
            <a:r>
              <a:rPr lang="en-US" sz="1200" dirty="0" err="1"/>
              <a:t>GetAsync</a:t>
            </a:r>
            <a:r>
              <a:rPr lang="en-US" sz="1200" dirty="0"/>
              <a:t> and </a:t>
            </a:r>
            <a:r>
              <a:rPr lang="en-US" sz="1200" dirty="0" err="1"/>
              <a:t>PostAsyc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Model Binders</a:t>
            </a:r>
          </a:p>
          <a:p>
            <a:pPr marL="800100" lvl="1" indent="-342900">
              <a:buAutoNum type="arabicPeriod"/>
            </a:pPr>
            <a:r>
              <a:rPr lang="en-US" sz="1200" dirty="0" err="1"/>
              <a:t>PageModel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Tag Helpers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Server-Side Attributes of HTML Elements</a:t>
            </a:r>
          </a:p>
          <a:p>
            <a:pPr marL="342900" indent="-342900">
              <a:buAutoNum type="arabicPeriod"/>
            </a:pPr>
            <a:r>
              <a:rPr lang="en-US" sz="1200" dirty="0"/>
              <a:t>State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32AE17-BC58-8B4C-A757-82E437F5C342}"/>
              </a:ext>
            </a:extLst>
          </p:cNvPr>
          <p:cNvSpPr txBox="1"/>
          <p:nvPr/>
        </p:nvSpPr>
        <p:spPr>
          <a:xfrm>
            <a:off x="269966" y="3857895"/>
            <a:ext cx="4119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MVC Controller</a:t>
            </a:r>
          </a:p>
          <a:p>
            <a:pPr marL="342900" indent="-342900">
              <a:buAutoNum type="arabicPeriod"/>
            </a:pPr>
            <a:r>
              <a:rPr lang="en-US" sz="1200" dirty="0"/>
              <a:t>View Compilation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Manages by Action Methods of The Controllers</a:t>
            </a:r>
          </a:p>
          <a:p>
            <a:pPr marL="342900" indent="-342900">
              <a:buAutoNum type="arabicPeriod"/>
            </a:pPr>
            <a:r>
              <a:rPr lang="en-US" sz="1200" dirty="0"/>
              <a:t>Model Binder, Model Class exposed to View</a:t>
            </a:r>
          </a:p>
          <a:p>
            <a:pPr marL="342900" indent="-342900">
              <a:buAutoNum type="arabicPeriod"/>
            </a:pPr>
            <a:r>
              <a:rPr lang="en-US" sz="1200" dirty="0"/>
              <a:t>Tag Helpers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Server-Side Attributes of HTML Elements</a:t>
            </a:r>
          </a:p>
          <a:p>
            <a:pPr marL="342900" indent="-342900">
              <a:buAutoNum type="arabicPeriod"/>
            </a:pPr>
            <a:r>
              <a:rPr lang="en-US" sz="1200" dirty="0"/>
              <a:t>State Management</a:t>
            </a:r>
          </a:p>
        </p:txBody>
      </p:sp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6AFAA7EB-E917-074E-B73B-553CDC5D09A3}"/>
              </a:ext>
            </a:extLst>
          </p:cNvPr>
          <p:cNvSpPr/>
          <p:nvPr/>
        </p:nvSpPr>
        <p:spPr>
          <a:xfrm>
            <a:off x="5103223" y="2064544"/>
            <a:ext cx="936171" cy="332061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F15015F8-CC16-244C-9FDF-A65E950C12EF}"/>
              </a:ext>
            </a:extLst>
          </p:cNvPr>
          <p:cNvSpPr/>
          <p:nvPr/>
        </p:nvSpPr>
        <p:spPr>
          <a:xfrm>
            <a:off x="269966" y="5242890"/>
            <a:ext cx="4319450" cy="887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some State on Server-Side</a:t>
            </a:r>
          </a:p>
        </p:txBody>
      </p:sp>
    </p:spTree>
    <p:extLst>
      <p:ext uri="{BB962C8B-B14F-4D97-AF65-F5344CB8AC3E}">
        <p14:creationId xmlns:p14="http://schemas.microsoft.com/office/powerpoint/2010/main" val="8083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4A21-FE82-4730-8FB2-96780482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Need for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C5016-D786-4C8C-9391-5F6A13817A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762002"/>
            <a:ext cx="111252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5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28B38-BA6A-4DCB-8A1B-4AFF9C3B8381}"/>
              </a:ext>
            </a:extLst>
          </p:cNvPr>
          <p:cNvSpPr/>
          <p:nvPr/>
        </p:nvSpPr>
        <p:spPr>
          <a:xfrm>
            <a:off x="1638300" y="533400"/>
            <a:ext cx="89154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60165-2CE2-4E30-A5D2-1C40C50CE788}"/>
              </a:ext>
            </a:extLst>
          </p:cNvPr>
          <p:cNvSpPr txBox="1"/>
          <p:nvPr/>
        </p:nvSpPr>
        <p:spPr>
          <a:xfrm>
            <a:off x="4648200" y="685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  <a:p>
            <a:pPr algn="ctr"/>
            <a:r>
              <a:rPr lang="en-US" b="1" dirty="0"/>
              <a:t>W3wp.exe</a:t>
            </a:r>
          </a:p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AACE49-95C6-4F58-9E4F-F329F1389614}"/>
              </a:ext>
            </a:extLst>
          </p:cNvPr>
          <p:cNvSpPr/>
          <p:nvPr/>
        </p:nvSpPr>
        <p:spPr>
          <a:xfrm>
            <a:off x="228600" y="1524000"/>
            <a:ext cx="2362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160CA-BF08-4742-BA14-5731B326B5B5}"/>
              </a:ext>
            </a:extLst>
          </p:cNvPr>
          <p:cNvSpPr/>
          <p:nvPr/>
        </p:nvSpPr>
        <p:spPr>
          <a:xfrm>
            <a:off x="2667000" y="18288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HttpApplication Block</a:t>
            </a:r>
          </a:p>
          <a:p>
            <a:pPr algn="ctr"/>
            <a:r>
              <a:rPr lang="en-US" b="1" dirty="0" err="1"/>
              <a:t>Web.Config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9EC44-90B3-4953-BFA7-031837681FD4}"/>
              </a:ext>
            </a:extLst>
          </p:cNvPr>
          <p:cNvSpPr/>
          <p:nvPr/>
        </p:nvSpPr>
        <p:spPr>
          <a:xfrm>
            <a:off x="6553200" y="21336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50158-B073-4C3D-96BA-293C900F8489}"/>
              </a:ext>
            </a:extLst>
          </p:cNvPr>
          <p:cNvSpPr/>
          <p:nvPr/>
        </p:nvSpPr>
        <p:spPr>
          <a:xfrm>
            <a:off x="6705600" y="22860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CA5DE7-E0E8-425D-B59E-D640D931F36F}"/>
              </a:ext>
            </a:extLst>
          </p:cNvPr>
          <p:cNvSpPr/>
          <p:nvPr/>
        </p:nvSpPr>
        <p:spPr>
          <a:xfrm>
            <a:off x="6858000" y="2438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452D6-9935-4426-A9A2-FE9C16245935}"/>
              </a:ext>
            </a:extLst>
          </p:cNvPr>
          <p:cNvSpPr/>
          <p:nvPr/>
        </p:nvSpPr>
        <p:spPr>
          <a:xfrm>
            <a:off x="7010400" y="25908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D72C4-0605-4EFA-A4DB-195657EB73E7}"/>
              </a:ext>
            </a:extLst>
          </p:cNvPr>
          <p:cNvSpPr/>
          <p:nvPr/>
        </p:nvSpPr>
        <p:spPr>
          <a:xfrm>
            <a:off x="7334250" y="2786479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HttpModule Block</a:t>
            </a:r>
          </a:p>
          <a:p>
            <a:pPr algn="ctr"/>
            <a:r>
              <a:rPr lang="en-US" b="1" dirty="0"/>
              <a:t>Process Request</a:t>
            </a:r>
          </a:p>
          <a:p>
            <a:pPr algn="ctr"/>
            <a:r>
              <a:rPr lang="en-US" b="1" dirty="0" err="1"/>
              <a:t>Global.asax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6EDAB6-6F6D-4838-ABB6-42871CB0D411}"/>
              </a:ext>
            </a:extLst>
          </p:cNvPr>
          <p:cNvSpPr/>
          <p:nvPr/>
        </p:nvSpPr>
        <p:spPr>
          <a:xfrm>
            <a:off x="5181600" y="21336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3E83579-7691-48D5-8175-A27CC768FE06}"/>
              </a:ext>
            </a:extLst>
          </p:cNvPr>
          <p:cNvSpPr/>
          <p:nvPr/>
        </p:nvSpPr>
        <p:spPr>
          <a:xfrm>
            <a:off x="5195918" y="2743201"/>
            <a:ext cx="1219200" cy="413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0B342A-FD95-4F89-91E8-FC0C30DB367A}"/>
              </a:ext>
            </a:extLst>
          </p:cNvPr>
          <p:cNvSpPr/>
          <p:nvPr/>
        </p:nvSpPr>
        <p:spPr>
          <a:xfrm>
            <a:off x="3605182" y="2933700"/>
            <a:ext cx="471518" cy="1819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AF8C9B-BAB0-4062-8AAC-BC2B42865E27}"/>
              </a:ext>
            </a:extLst>
          </p:cNvPr>
          <p:cNvSpPr/>
          <p:nvPr/>
        </p:nvSpPr>
        <p:spPr>
          <a:xfrm>
            <a:off x="1905000" y="4724400"/>
            <a:ext cx="8077200" cy="95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Handler</a:t>
            </a:r>
          </a:p>
          <a:p>
            <a:pPr algn="ctr"/>
            <a:r>
              <a:rPr lang="en-US" b="1" dirty="0"/>
              <a:t>Executes Page by using CLR and </a:t>
            </a:r>
            <a:r>
              <a:rPr lang="en-US" b="1" dirty="0" err="1"/>
              <a:t>Generte</a:t>
            </a:r>
            <a:r>
              <a:rPr lang="en-US" b="1" dirty="0"/>
              <a:t> Html Response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5A0EE30-DB73-4849-AABE-B9130395D055}"/>
              </a:ext>
            </a:extLst>
          </p:cNvPr>
          <p:cNvSpPr/>
          <p:nvPr/>
        </p:nvSpPr>
        <p:spPr>
          <a:xfrm>
            <a:off x="152400" y="4953000"/>
            <a:ext cx="1752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09BDF2-405F-4026-A349-6D699FBE5FB3}"/>
              </a:ext>
            </a:extLst>
          </p:cNvPr>
          <p:cNvSpPr/>
          <p:nvPr/>
        </p:nvSpPr>
        <p:spPr>
          <a:xfrm>
            <a:off x="2536578" y="3314699"/>
            <a:ext cx="38862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Handler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E8D0E2-790D-4AEA-9230-86EF2D1B73E2}"/>
              </a:ext>
            </a:extLst>
          </p:cNvPr>
          <p:cNvSpPr/>
          <p:nvPr/>
        </p:nvSpPr>
        <p:spPr>
          <a:xfrm>
            <a:off x="2458267" y="3886200"/>
            <a:ext cx="38862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method Mapper (Get/Post/Put/Delete)</a:t>
            </a:r>
          </a:p>
        </p:txBody>
      </p:sp>
    </p:spTree>
    <p:extLst>
      <p:ext uri="{BB962C8B-B14F-4D97-AF65-F5344CB8AC3E}">
        <p14:creationId xmlns:p14="http://schemas.microsoft.com/office/powerpoint/2010/main" val="3918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B5C764-0173-44FD-93C6-A00F741A0C17}"/>
              </a:ext>
            </a:extLst>
          </p:cNvPr>
          <p:cNvSpPr/>
          <p:nvPr/>
        </p:nvSpPr>
        <p:spPr>
          <a:xfrm>
            <a:off x="1447800" y="228600"/>
            <a:ext cx="6477000" cy="579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FE2A4-A957-47ED-92D7-0BD4B6CD299C}"/>
              </a:ext>
            </a:extLst>
          </p:cNvPr>
          <p:cNvSpPr txBox="1"/>
          <p:nvPr/>
        </p:nvSpPr>
        <p:spPr>
          <a:xfrm>
            <a:off x="8382000" y="457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EcoSystem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8ED3B1-4EA9-445E-BB03-03F3F9FF26C2}"/>
              </a:ext>
            </a:extLst>
          </p:cNvPr>
          <p:cNvSpPr/>
          <p:nvPr/>
        </p:nvSpPr>
        <p:spPr>
          <a:xfrm>
            <a:off x="3695700" y="483577"/>
            <a:ext cx="1981200" cy="18404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78FBEE-3962-4FBF-B0BA-EA51937E09F1}"/>
              </a:ext>
            </a:extLst>
          </p:cNvPr>
          <p:cNvSpPr/>
          <p:nvPr/>
        </p:nvSpPr>
        <p:spPr>
          <a:xfrm>
            <a:off x="1981200" y="2579022"/>
            <a:ext cx="1981200" cy="1840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MVC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B15E8-08CE-418E-B25B-E8ACD0B8AE60}"/>
              </a:ext>
            </a:extLst>
          </p:cNvPr>
          <p:cNvSpPr/>
          <p:nvPr/>
        </p:nvSpPr>
        <p:spPr>
          <a:xfrm>
            <a:off x="5486400" y="2579022"/>
            <a:ext cx="1981200" cy="1840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342E0-5566-4BC8-8157-8A55B0D5818A}"/>
              </a:ext>
            </a:extLst>
          </p:cNvPr>
          <p:cNvSpPr txBox="1"/>
          <p:nvPr/>
        </p:nvSpPr>
        <p:spPr>
          <a:xfrm>
            <a:off x="8153401" y="1143001"/>
            <a:ext cx="4037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Authentication /</a:t>
            </a:r>
            <a:r>
              <a:rPr lang="en-US" dirty="0" err="1"/>
              <a:t>Autho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AAD </a:t>
            </a:r>
            <a:r>
              <a:rPr lang="en-US" dirty="0" err="1"/>
              <a:t>OpendIDConnect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HTTP Pipeline for WebForms, API and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Cloud-Ready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MIcroServices</a:t>
            </a:r>
            <a:r>
              <a:rPr lang="en-US" dirty="0"/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1556</Words>
  <Application>Microsoft Macintosh PowerPoint</Application>
  <PresentationFormat>Widescreen</PresentationFormat>
  <Paragraphs>368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Office Theme</vt:lpstr>
      <vt:lpstr>Training PPTs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Modern Need for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Framework VS .NET Core Need based Comparison</vt:lpstr>
      <vt:lpstr>PowerPoint Presentation</vt:lpstr>
      <vt:lpstr>PowerPoint Presentation</vt:lpstr>
      <vt:lpstr>.NET Core Architecture</vt:lpstr>
      <vt:lpstr>.NET Core Architecture</vt:lpstr>
      <vt:lpstr>ASP.NET Core IIS Hosting  </vt:lpstr>
      <vt:lpstr>Aps.net core model with ef core</vt:lpstr>
      <vt:lpstr>ASP.NET Core Request Pipeline objects</vt:lpstr>
      <vt:lpstr>Request Processing</vt:lpstr>
      <vt:lpstr>Request pipeline</vt:lpstr>
      <vt:lpstr>Request pipeline</vt:lpstr>
      <vt:lpstr>Request pipeline</vt:lpstr>
      <vt:lpstr>Request pipeline</vt:lpstr>
      <vt:lpstr>Middlewares</vt:lpstr>
      <vt:lpstr>Middlewares</vt:lpstr>
      <vt:lpstr>PowerPoint Presentation</vt:lpstr>
      <vt:lpstr>middleware</vt:lpstr>
      <vt:lpstr>ASP.NET Core Middleware</vt:lpstr>
      <vt:lpstr>ASP.NET Core Security</vt:lpstr>
      <vt:lpstr>ASP.NET Core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</cp:revision>
  <dcterms:created xsi:type="dcterms:W3CDTF">2021-05-26T12:22:19Z</dcterms:created>
  <dcterms:modified xsi:type="dcterms:W3CDTF">2021-05-26T12:26:59Z</dcterms:modified>
</cp:coreProperties>
</file>