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1/27/21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5ECD3-5F8E-C343-927D-B5A2A00B30AC}"/>
              </a:ext>
            </a:extLst>
          </p:cNvPr>
          <p:cNvSpPr/>
          <p:nvPr/>
        </p:nvSpPr>
        <p:spPr>
          <a:xfrm>
            <a:off x="330926" y="627017"/>
            <a:ext cx="4319451"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EE02AA9-09C1-9247-A318-AC9973395D62}"/>
              </a:ext>
            </a:extLst>
          </p:cNvPr>
          <p:cNvSpPr txBox="1"/>
          <p:nvPr/>
        </p:nvSpPr>
        <p:spPr>
          <a:xfrm>
            <a:off x="487680" y="748937"/>
            <a:ext cx="4005943" cy="369332"/>
          </a:xfrm>
          <a:prstGeom prst="rect">
            <a:avLst/>
          </a:prstGeom>
          <a:noFill/>
        </p:spPr>
        <p:txBody>
          <a:bodyPr wrap="square" rtlCol="0">
            <a:spAutoFit/>
          </a:bodyPr>
          <a:lstStyle/>
          <a:p>
            <a:r>
              <a:rPr lang="en-US" dirty="0"/>
              <a:t>Provider store={store}</a:t>
            </a:r>
          </a:p>
        </p:txBody>
      </p:sp>
      <p:sp>
        <p:nvSpPr>
          <p:cNvPr id="4" name="Rounded Rectangle 3">
            <a:extLst>
              <a:ext uri="{FF2B5EF4-FFF2-40B4-BE49-F238E27FC236}">
                <a16:creationId xmlns:a16="http://schemas.microsoft.com/office/drawing/2014/main" id="{E5AC1733-BF6C-1B48-A01D-88793EC838B5}"/>
              </a:ext>
            </a:extLst>
          </p:cNvPr>
          <p:cNvSpPr/>
          <p:nvPr/>
        </p:nvSpPr>
        <p:spPr>
          <a:xfrm>
            <a:off x="444137" y="1297577"/>
            <a:ext cx="4119154" cy="4511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4A97186-228D-BA4C-BB35-98E75AB40EA9}"/>
              </a:ext>
            </a:extLst>
          </p:cNvPr>
          <p:cNvSpPr txBox="1"/>
          <p:nvPr/>
        </p:nvSpPr>
        <p:spPr>
          <a:xfrm>
            <a:off x="1001486" y="1402080"/>
            <a:ext cx="2952205" cy="369332"/>
          </a:xfrm>
          <a:prstGeom prst="rect">
            <a:avLst/>
          </a:prstGeom>
          <a:noFill/>
        </p:spPr>
        <p:txBody>
          <a:bodyPr wrap="square" rtlCol="0">
            <a:spAutoFit/>
          </a:bodyPr>
          <a:lstStyle/>
          <a:p>
            <a:r>
              <a:rPr lang="en-US" dirty="0" err="1"/>
              <a:t>MainComponent</a:t>
            </a:r>
            <a:endParaRPr lang="en-US" dirty="0"/>
          </a:p>
        </p:txBody>
      </p:sp>
      <p:cxnSp>
        <p:nvCxnSpPr>
          <p:cNvPr id="7" name="Straight Arrow Connector 6">
            <a:extLst>
              <a:ext uri="{FF2B5EF4-FFF2-40B4-BE49-F238E27FC236}">
                <a16:creationId xmlns:a16="http://schemas.microsoft.com/office/drawing/2014/main" id="{F37C4C86-94A2-8F47-85E2-1F60F943273D}"/>
              </a:ext>
            </a:extLst>
          </p:cNvPr>
          <p:cNvCxnSpPr/>
          <p:nvPr/>
        </p:nvCxnSpPr>
        <p:spPr>
          <a:xfrm>
            <a:off x="2412274" y="1118269"/>
            <a:ext cx="0" cy="38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Bent Arrow 7">
            <a:extLst>
              <a:ext uri="{FF2B5EF4-FFF2-40B4-BE49-F238E27FC236}">
                <a16:creationId xmlns:a16="http://schemas.microsoft.com/office/drawing/2014/main" id="{7AED0393-E0D8-2249-87F4-4B36EB556152}"/>
              </a:ext>
            </a:extLst>
          </p:cNvPr>
          <p:cNvSpPr/>
          <p:nvPr/>
        </p:nvSpPr>
        <p:spPr>
          <a:xfrm flipH="1">
            <a:off x="2769325" y="738445"/>
            <a:ext cx="6853639" cy="72638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4DA1DE6-BAF6-C844-89B4-5760E3361A4B}"/>
              </a:ext>
            </a:extLst>
          </p:cNvPr>
          <p:cNvSpPr txBox="1"/>
          <p:nvPr/>
        </p:nvSpPr>
        <p:spPr>
          <a:xfrm>
            <a:off x="8604069" y="1402080"/>
            <a:ext cx="2542902" cy="369332"/>
          </a:xfrm>
          <a:prstGeom prst="rect">
            <a:avLst/>
          </a:prstGeom>
          <a:noFill/>
        </p:spPr>
        <p:txBody>
          <a:bodyPr wrap="square" rtlCol="0">
            <a:spAutoFit/>
          </a:bodyPr>
          <a:lstStyle/>
          <a:p>
            <a:r>
              <a:rPr lang="en-US" dirty="0"/>
              <a:t>Reducer</a:t>
            </a:r>
          </a:p>
        </p:txBody>
      </p:sp>
      <p:sp>
        <p:nvSpPr>
          <p:cNvPr id="10" name="Rectangle 9">
            <a:extLst>
              <a:ext uri="{FF2B5EF4-FFF2-40B4-BE49-F238E27FC236}">
                <a16:creationId xmlns:a16="http://schemas.microsoft.com/office/drawing/2014/main" id="{C18AECC5-0F7F-8346-80BB-51940B1840BE}"/>
              </a:ext>
            </a:extLst>
          </p:cNvPr>
          <p:cNvSpPr/>
          <p:nvPr/>
        </p:nvSpPr>
        <p:spPr>
          <a:xfrm>
            <a:off x="583474" y="2194560"/>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CreateEmployee</a:t>
            </a:r>
            <a:endParaRPr lang="en-US" dirty="0"/>
          </a:p>
        </p:txBody>
      </p:sp>
      <p:sp>
        <p:nvSpPr>
          <p:cNvPr id="11" name="Rectangle 10">
            <a:extLst>
              <a:ext uri="{FF2B5EF4-FFF2-40B4-BE49-F238E27FC236}">
                <a16:creationId xmlns:a16="http://schemas.microsoft.com/office/drawing/2014/main" id="{E030B44B-7059-DE45-A0C7-D29D6134D7EC}"/>
              </a:ext>
            </a:extLst>
          </p:cNvPr>
          <p:cNvSpPr/>
          <p:nvPr/>
        </p:nvSpPr>
        <p:spPr>
          <a:xfrm>
            <a:off x="548639" y="4001588"/>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ListEmployee</a:t>
            </a:r>
            <a:endParaRPr lang="en-US" dirty="0"/>
          </a:p>
        </p:txBody>
      </p:sp>
      <p:sp>
        <p:nvSpPr>
          <p:cNvPr id="12" name="Rectangle 11">
            <a:extLst>
              <a:ext uri="{FF2B5EF4-FFF2-40B4-BE49-F238E27FC236}">
                <a16:creationId xmlns:a16="http://schemas.microsoft.com/office/drawing/2014/main" id="{F946B4EC-5201-8146-95D6-D4B93F4E76E6}"/>
              </a:ext>
            </a:extLst>
          </p:cNvPr>
          <p:cNvSpPr/>
          <p:nvPr/>
        </p:nvSpPr>
        <p:spPr>
          <a:xfrm>
            <a:off x="6392091" y="2421766"/>
            <a:ext cx="3448594" cy="2664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A334C5-FA2E-2341-A954-6F431E88C69E}"/>
              </a:ext>
            </a:extLst>
          </p:cNvPr>
          <p:cNvSpPr txBox="1"/>
          <p:nvPr/>
        </p:nvSpPr>
        <p:spPr>
          <a:xfrm>
            <a:off x="6801394" y="2551611"/>
            <a:ext cx="2577737" cy="369332"/>
          </a:xfrm>
          <a:prstGeom prst="rect">
            <a:avLst/>
          </a:prstGeom>
          <a:noFill/>
        </p:spPr>
        <p:txBody>
          <a:bodyPr wrap="square" rtlCol="0">
            <a:spAutoFit/>
          </a:bodyPr>
          <a:lstStyle/>
          <a:p>
            <a:r>
              <a:rPr lang="en-US" dirty="0"/>
              <a:t>Action(s)</a:t>
            </a:r>
          </a:p>
        </p:txBody>
      </p:sp>
      <p:sp>
        <p:nvSpPr>
          <p:cNvPr id="14" name="Rectangle 13">
            <a:extLst>
              <a:ext uri="{FF2B5EF4-FFF2-40B4-BE49-F238E27FC236}">
                <a16:creationId xmlns:a16="http://schemas.microsoft.com/office/drawing/2014/main" id="{2547F124-7478-9349-82BF-F58D44DD36D5}"/>
              </a:ext>
            </a:extLst>
          </p:cNvPr>
          <p:cNvSpPr/>
          <p:nvPr/>
        </p:nvSpPr>
        <p:spPr>
          <a:xfrm>
            <a:off x="6548846" y="3056708"/>
            <a:ext cx="2899954" cy="166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9A5982-5745-904A-966F-D09CBE6955EF}"/>
              </a:ext>
            </a:extLst>
          </p:cNvPr>
          <p:cNvSpPr txBox="1"/>
          <p:nvPr/>
        </p:nvSpPr>
        <p:spPr>
          <a:xfrm>
            <a:off x="6705600" y="3172097"/>
            <a:ext cx="2560320" cy="1200329"/>
          </a:xfrm>
          <a:prstGeom prst="rect">
            <a:avLst/>
          </a:prstGeom>
          <a:noFill/>
        </p:spPr>
        <p:txBody>
          <a:bodyPr wrap="square" rtlCol="0">
            <a:spAutoFit/>
          </a:bodyPr>
          <a:lstStyle/>
          <a:p>
            <a:r>
              <a:rPr lang="en-US" sz="1200" dirty="0" err="1"/>
              <a:t>addEmployee</a:t>
            </a:r>
            <a:r>
              <a:rPr lang="en-US" sz="1200" dirty="0"/>
              <a:t> =(employee)=&gt;{</a:t>
            </a:r>
          </a:p>
          <a:p>
            <a:r>
              <a:rPr lang="en-US" sz="1200" dirty="0"/>
              <a:t> return {</a:t>
            </a:r>
          </a:p>
          <a:p>
            <a:r>
              <a:rPr lang="en-US" sz="1200" dirty="0"/>
              <a:t> type: ‘ADD_EMPLOYEE’,</a:t>
            </a:r>
          </a:p>
          <a:p>
            <a:r>
              <a:rPr lang="en-US" sz="1200" dirty="0"/>
              <a:t>employee</a:t>
            </a:r>
          </a:p>
          <a:p>
            <a:r>
              <a:rPr lang="en-US" sz="1200" dirty="0"/>
              <a:t>}</a:t>
            </a:r>
          </a:p>
          <a:p>
            <a:r>
              <a:rPr lang="en-US" sz="1200" dirty="0"/>
              <a:t>}</a:t>
            </a:r>
          </a:p>
        </p:txBody>
      </p:sp>
      <p:sp>
        <p:nvSpPr>
          <p:cNvPr id="16" name="Right Arrow 15">
            <a:extLst>
              <a:ext uri="{FF2B5EF4-FFF2-40B4-BE49-F238E27FC236}">
                <a16:creationId xmlns:a16="http://schemas.microsoft.com/office/drawing/2014/main" id="{150203B7-2D4B-E746-85C2-646E35FBB526}"/>
              </a:ext>
            </a:extLst>
          </p:cNvPr>
          <p:cNvSpPr/>
          <p:nvPr/>
        </p:nvSpPr>
        <p:spPr>
          <a:xfrm>
            <a:off x="4458788" y="3056708"/>
            <a:ext cx="2090058" cy="1153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8342A-2FEB-0843-8642-56C260401660}"/>
              </a:ext>
            </a:extLst>
          </p:cNvPr>
          <p:cNvSpPr txBox="1"/>
          <p:nvPr/>
        </p:nvSpPr>
        <p:spPr>
          <a:xfrm>
            <a:off x="4650377" y="2673531"/>
            <a:ext cx="1545767" cy="383177"/>
          </a:xfrm>
          <a:prstGeom prst="rect">
            <a:avLst/>
          </a:prstGeom>
          <a:noFill/>
        </p:spPr>
        <p:txBody>
          <a:bodyPr wrap="square" rtlCol="0">
            <a:spAutoFit/>
          </a:bodyPr>
          <a:lstStyle/>
          <a:p>
            <a:r>
              <a:rPr lang="en-US" dirty="0"/>
              <a:t>Dispatch</a:t>
            </a:r>
          </a:p>
        </p:txBody>
      </p:sp>
      <p:sp>
        <p:nvSpPr>
          <p:cNvPr id="18" name="Curved Left Arrow 17">
            <a:extLst>
              <a:ext uri="{FF2B5EF4-FFF2-40B4-BE49-F238E27FC236}">
                <a16:creationId xmlns:a16="http://schemas.microsoft.com/office/drawing/2014/main" id="{DAA555B3-70CD-744F-B70E-BE7F592AF73E}"/>
              </a:ext>
            </a:extLst>
          </p:cNvPr>
          <p:cNvSpPr/>
          <p:nvPr/>
        </p:nvSpPr>
        <p:spPr>
          <a:xfrm>
            <a:off x="9535884" y="1518527"/>
            <a:ext cx="923109" cy="225373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Up Arrow 18">
            <a:extLst>
              <a:ext uri="{FF2B5EF4-FFF2-40B4-BE49-F238E27FC236}">
                <a16:creationId xmlns:a16="http://schemas.microsoft.com/office/drawing/2014/main" id="{429B8F69-E1D4-1646-ACF8-24BFDF12048A}"/>
              </a:ext>
            </a:extLst>
          </p:cNvPr>
          <p:cNvSpPr/>
          <p:nvPr/>
        </p:nvSpPr>
        <p:spPr>
          <a:xfrm>
            <a:off x="8464731" y="1771412"/>
            <a:ext cx="139338" cy="140068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3365DD-7587-F84F-932C-970D519CC56D}"/>
              </a:ext>
            </a:extLst>
          </p:cNvPr>
          <p:cNvSpPr txBox="1"/>
          <p:nvPr/>
        </p:nvSpPr>
        <p:spPr>
          <a:xfrm>
            <a:off x="5268686" y="191589"/>
            <a:ext cx="3544388" cy="646331"/>
          </a:xfrm>
          <a:prstGeom prst="rect">
            <a:avLst/>
          </a:prstGeom>
          <a:noFill/>
        </p:spPr>
        <p:txBody>
          <a:bodyPr wrap="square" rtlCol="0">
            <a:spAutoFit/>
          </a:bodyPr>
          <a:lstStyle/>
          <a:p>
            <a:r>
              <a:rPr lang="en-US" dirty="0"/>
              <a:t>Update the Store with new Employee</a:t>
            </a:r>
          </a:p>
        </p:txBody>
      </p:sp>
      <p:sp>
        <p:nvSpPr>
          <p:cNvPr id="21" name="Down Arrow 20">
            <a:extLst>
              <a:ext uri="{FF2B5EF4-FFF2-40B4-BE49-F238E27FC236}">
                <a16:creationId xmlns:a16="http://schemas.microsoft.com/office/drawing/2014/main" id="{D3F99E88-7F70-9043-9ABB-353A1EC8134C}"/>
              </a:ext>
            </a:extLst>
          </p:cNvPr>
          <p:cNvSpPr/>
          <p:nvPr/>
        </p:nvSpPr>
        <p:spPr>
          <a:xfrm>
            <a:off x="2698569" y="1093091"/>
            <a:ext cx="123004" cy="310460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3B24D9-D7F6-CE46-8E22-FDF71ADF09E3}"/>
              </a:ext>
            </a:extLst>
          </p:cNvPr>
          <p:cNvSpPr txBox="1"/>
          <p:nvPr/>
        </p:nvSpPr>
        <p:spPr>
          <a:xfrm>
            <a:off x="1341120" y="3429000"/>
            <a:ext cx="2708366" cy="646331"/>
          </a:xfrm>
          <a:prstGeom prst="rect">
            <a:avLst/>
          </a:prstGeom>
          <a:noFill/>
        </p:spPr>
        <p:txBody>
          <a:bodyPr wrap="square" rtlCol="0">
            <a:spAutoFit/>
          </a:bodyPr>
          <a:lstStyle/>
          <a:p>
            <a:r>
              <a:rPr lang="en-US" dirty="0"/>
              <a:t>Receive the updated data from the Store</a:t>
            </a:r>
          </a:p>
        </p:txBody>
      </p:sp>
      <p:sp>
        <p:nvSpPr>
          <p:cNvPr id="23" name="TextBox 22">
            <a:extLst>
              <a:ext uri="{FF2B5EF4-FFF2-40B4-BE49-F238E27FC236}">
                <a16:creationId xmlns:a16="http://schemas.microsoft.com/office/drawing/2014/main" id="{E0305173-A4DD-3840-832C-C8CC56D1078E}"/>
              </a:ext>
            </a:extLst>
          </p:cNvPr>
          <p:cNvSpPr txBox="1"/>
          <p:nvPr/>
        </p:nvSpPr>
        <p:spPr>
          <a:xfrm>
            <a:off x="4720043" y="2194560"/>
            <a:ext cx="1672047" cy="369332"/>
          </a:xfrm>
          <a:prstGeom prst="rect">
            <a:avLst/>
          </a:prstGeom>
          <a:noFill/>
        </p:spPr>
        <p:txBody>
          <a:bodyPr wrap="square" rtlCol="0">
            <a:spAutoFit/>
          </a:bodyPr>
          <a:lstStyle/>
          <a:p>
            <a:r>
              <a:rPr lang="en-US" dirty="0" err="1"/>
              <a:t>useDispatcher</a:t>
            </a:r>
            <a:r>
              <a:rPr lang="en-US" dirty="0"/>
              <a:t>()</a:t>
            </a:r>
          </a:p>
        </p:txBody>
      </p:sp>
    </p:spTree>
    <p:extLst>
      <p:ext uri="{BB962C8B-B14F-4D97-AF65-F5344CB8AC3E}">
        <p14:creationId xmlns:p14="http://schemas.microsoft.com/office/powerpoint/2010/main" val="102652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2159296392"/>
              </p:ext>
            </p:extLst>
          </p:nvPr>
        </p:nvGraphicFramePr>
        <p:xfrm>
          <a:off x="6499498" y="2208832"/>
          <a:ext cx="2252616" cy="4023360"/>
        </p:xfrm>
        <a:graphic>
          <a:graphicData uri="http://schemas.openxmlformats.org/drawingml/2006/table">
            <a:tbl>
              <a:tblPr firstRow="1" bandRow="1">
                <a:tableStyleId>{5C22544A-7EE6-4342-B048-85BDC9FD1C3A}</a:tableStyleId>
              </a:tblPr>
              <a:tblGrid>
                <a:gridCol w="563154">
                  <a:extLst>
                    <a:ext uri="{9D8B030D-6E8A-4147-A177-3AD203B41FA5}">
                      <a16:colId xmlns:a16="http://schemas.microsoft.com/office/drawing/2014/main" val="351560522"/>
                    </a:ext>
                  </a:extLst>
                </a:gridCol>
                <a:gridCol w="563154">
                  <a:extLst>
                    <a:ext uri="{9D8B030D-6E8A-4147-A177-3AD203B41FA5}">
                      <a16:colId xmlns:a16="http://schemas.microsoft.com/office/drawing/2014/main" val="590622630"/>
                    </a:ext>
                  </a:extLst>
                </a:gridCol>
                <a:gridCol w="563154">
                  <a:extLst>
                    <a:ext uri="{9D8B030D-6E8A-4147-A177-3AD203B41FA5}">
                      <a16:colId xmlns:a16="http://schemas.microsoft.com/office/drawing/2014/main" val="1986847620"/>
                    </a:ext>
                  </a:extLst>
                </a:gridCol>
                <a:gridCol w="563154">
                  <a:extLst>
                    <a:ext uri="{9D8B030D-6E8A-4147-A177-3AD203B41FA5}">
                      <a16:colId xmlns:a16="http://schemas.microsoft.com/office/drawing/2014/main" val="195475044"/>
                    </a:ext>
                  </a:extLst>
                </a:gridCol>
              </a:tblGrid>
              <a:tr h="2375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37502">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37502">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37502">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37502">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37502">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34071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5671380"/>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068707"/>
                  </a:ext>
                </a:extLst>
              </a:tr>
              <a:tr h="237502">
                <a:tc>
                  <a:txBody>
                    <a:bodyPr/>
                    <a:lstStyle/>
                    <a:p>
                      <a:r>
                        <a:rPr lang="en-US" dirty="0"/>
                        <a:t>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5487819"/>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499498" y="1285502"/>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1"/>
            <a:ext cx="7402286" cy="200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2635793" y="369166"/>
            <a:ext cx="3831771" cy="646331"/>
          </a:xfrm>
          <a:prstGeom prst="rect">
            <a:avLst/>
          </a:prstGeom>
          <a:noFill/>
        </p:spPr>
        <p:txBody>
          <a:bodyPr wrap="square" rtlCol="0">
            <a:spAutoFit/>
          </a:bodyPr>
          <a:lstStyle/>
          <a:p>
            <a:r>
              <a:rPr lang="en-US" dirty="0"/>
              <a:t>HTTP Async </a:t>
            </a:r>
          </a:p>
          <a:p>
            <a:r>
              <a:rPr lang="en-US" dirty="0"/>
              <a:t>Request</a:t>
            </a:r>
          </a:p>
        </p:txBody>
      </p:sp>
      <p:sp>
        <p:nvSpPr>
          <p:cNvPr id="8" name="Left Arrow 7">
            <a:extLst>
              <a:ext uri="{FF2B5EF4-FFF2-40B4-BE49-F238E27FC236}">
                <a16:creationId xmlns:a16="http://schemas.microsoft.com/office/drawing/2014/main" id="{498E7521-68AE-A44A-9010-7A4692044137}"/>
              </a:ext>
            </a:extLst>
          </p:cNvPr>
          <p:cNvSpPr/>
          <p:nvPr/>
        </p:nvSpPr>
        <p:spPr>
          <a:xfrm>
            <a:off x="8752114" y="2882537"/>
            <a:ext cx="862149" cy="240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1E6725AD-7546-9042-BB19-7838507C3957}"/>
              </a:ext>
            </a:extLst>
          </p:cNvPr>
          <p:cNvSpPr/>
          <p:nvPr/>
        </p:nvSpPr>
        <p:spPr>
          <a:xfrm>
            <a:off x="3936274" y="2656114"/>
            <a:ext cx="2563224" cy="3657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05A990-E3BB-CE47-81A1-BD7173F7155A}"/>
              </a:ext>
            </a:extLst>
          </p:cNvPr>
          <p:cNvSpPr txBox="1"/>
          <p:nvPr/>
        </p:nvSpPr>
        <p:spPr>
          <a:xfrm>
            <a:off x="4040777" y="3123232"/>
            <a:ext cx="2133600" cy="646331"/>
          </a:xfrm>
          <a:prstGeom prst="rect">
            <a:avLst/>
          </a:prstGeom>
          <a:noFill/>
        </p:spPr>
        <p:txBody>
          <a:bodyPr wrap="square" rtlCol="0">
            <a:spAutoFit/>
          </a:bodyPr>
          <a:lstStyle/>
          <a:p>
            <a:r>
              <a:rPr lang="en-US" dirty="0"/>
              <a:t>Collection must be shown on UI</a:t>
            </a:r>
          </a:p>
        </p:txBody>
      </p:sp>
      <p:sp>
        <p:nvSpPr>
          <p:cNvPr id="11" name="Right Brace 10">
            <a:extLst>
              <a:ext uri="{FF2B5EF4-FFF2-40B4-BE49-F238E27FC236}">
                <a16:creationId xmlns:a16="http://schemas.microsoft.com/office/drawing/2014/main" id="{041CCB9E-033B-FB45-A417-28F1C69B0AAA}"/>
              </a:ext>
            </a:extLst>
          </p:cNvPr>
          <p:cNvSpPr/>
          <p:nvPr/>
        </p:nvSpPr>
        <p:spPr>
          <a:xfrm rot="5400000">
            <a:off x="4203336" y="2803920"/>
            <a:ext cx="200300" cy="2667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20FED21C-28C1-274A-85F0-1F1475EB514C}"/>
              </a:ext>
            </a:extLst>
          </p:cNvPr>
          <p:cNvSpPr/>
          <p:nvPr/>
        </p:nvSpPr>
        <p:spPr>
          <a:xfrm>
            <a:off x="2885441" y="2208832"/>
            <a:ext cx="1068250" cy="130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sp>
        <p:nvSpPr>
          <p:cNvPr id="13" name="Right Arrow 12">
            <a:extLst>
              <a:ext uri="{FF2B5EF4-FFF2-40B4-BE49-F238E27FC236}">
                <a16:creationId xmlns:a16="http://schemas.microsoft.com/office/drawing/2014/main" id="{FD61F706-13AF-4240-95EF-BA58804D8B5A}"/>
              </a:ext>
            </a:extLst>
          </p:cNvPr>
          <p:cNvSpPr/>
          <p:nvPr/>
        </p:nvSpPr>
        <p:spPr>
          <a:xfrm>
            <a:off x="2211977" y="2368731"/>
            <a:ext cx="673464"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71095643-56AD-C348-9230-C66B2FDE46A8}"/>
              </a:ext>
            </a:extLst>
          </p:cNvPr>
          <p:cNvSpPr/>
          <p:nvPr/>
        </p:nvSpPr>
        <p:spPr>
          <a:xfrm>
            <a:off x="2211977" y="2952206"/>
            <a:ext cx="673464" cy="296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D1D8CE-7D12-C240-8FB6-4BB3A61D1911}"/>
              </a:ext>
            </a:extLst>
          </p:cNvPr>
          <p:cNvSpPr txBox="1"/>
          <p:nvPr/>
        </p:nvSpPr>
        <p:spPr>
          <a:xfrm>
            <a:off x="2290354" y="1541417"/>
            <a:ext cx="1576252" cy="646331"/>
          </a:xfrm>
          <a:prstGeom prst="rect">
            <a:avLst/>
          </a:prstGeom>
          <a:noFill/>
        </p:spPr>
        <p:txBody>
          <a:bodyPr wrap="square" rtlCol="0">
            <a:spAutoFit/>
          </a:bodyPr>
          <a:lstStyle/>
          <a:p>
            <a:r>
              <a:rPr lang="en-US" dirty="0"/>
              <a:t>Subscribe to Promise</a:t>
            </a:r>
          </a:p>
        </p:txBody>
      </p:sp>
      <p:cxnSp>
        <p:nvCxnSpPr>
          <p:cNvPr id="17" name="Straight Arrow Connector 16">
            <a:extLst>
              <a:ext uri="{FF2B5EF4-FFF2-40B4-BE49-F238E27FC236}">
                <a16:creationId xmlns:a16="http://schemas.microsoft.com/office/drawing/2014/main" id="{D8C483D7-3B3D-0E4C-B966-CE221DE5B6DA}"/>
              </a:ext>
            </a:extLst>
          </p:cNvPr>
          <p:cNvCxnSpPr/>
          <p:nvPr/>
        </p:nvCxnSpPr>
        <p:spPr>
          <a:xfrm flipH="1">
            <a:off x="2481943" y="2090057"/>
            <a:ext cx="243840" cy="35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26FF6-1E67-C141-B79A-CD4A0CF1DF78}"/>
              </a:ext>
            </a:extLst>
          </p:cNvPr>
          <p:cNvSpPr txBox="1"/>
          <p:nvPr/>
        </p:nvSpPr>
        <p:spPr>
          <a:xfrm>
            <a:off x="2290354" y="3509554"/>
            <a:ext cx="1018903" cy="646331"/>
          </a:xfrm>
          <a:prstGeom prst="rect">
            <a:avLst/>
          </a:prstGeom>
          <a:noFill/>
        </p:spPr>
        <p:txBody>
          <a:bodyPr wrap="square" rtlCol="0">
            <a:spAutoFit/>
          </a:bodyPr>
          <a:lstStyle/>
          <a:p>
            <a:r>
              <a:rPr lang="en-US" dirty="0"/>
              <a:t>Data to UI</a:t>
            </a:r>
          </a:p>
        </p:txBody>
      </p:sp>
      <p:cxnSp>
        <p:nvCxnSpPr>
          <p:cNvPr id="20" name="Straight Arrow Connector 19">
            <a:extLst>
              <a:ext uri="{FF2B5EF4-FFF2-40B4-BE49-F238E27FC236}">
                <a16:creationId xmlns:a16="http://schemas.microsoft.com/office/drawing/2014/main" id="{C42B4CB6-2380-244D-BF5F-D0CE179D7089}"/>
              </a:ext>
            </a:extLst>
          </p:cNvPr>
          <p:cNvCxnSpPr>
            <a:cxnSpLocks/>
          </p:cNvCxnSpPr>
          <p:nvPr/>
        </p:nvCxnSpPr>
        <p:spPr>
          <a:xfrm flipV="1">
            <a:off x="2635793" y="3123232"/>
            <a:ext cx="0" cy="38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D5240-1D75-124A-B32D-00A66F65839E}"/>
              </a:ext>
            </a:extLst>
          </p:cNvPr>
          <p:cNvSpPr txBox="1"/>
          <p:nvPr/>
        </p:nvSpPr>
        <p:spPr>
          <a:xfrm>
            <a:off x="5916024" y="87086"/>
            <a:ext cx="2891245" cy="646331"/>
          </a:xfrm>
          <a:prstGeom prst="rect">
            <a:avLst/>
          </a:prstGeom>
          <a:noFill/>
        </p:spPr>
        <p:txBody>
          <a:bodyPr wrap="square" rtlCol="0">
            <a:spAutoFit/>
          </a:bodyPr>
          <a:lstStyle/>
          <a:p>
            <a:r>
              <a:rPr lang="en-US" dirty="0"/>
              <a:t>ASYNC Responses with Promises</a:t>
            </a:r>
          </a:p>
        </p:txBody>
      </p:sp>
    </p:spTree>
    <p:extLst>
      <p:ext uri="{BB962C8B-B14F-4D97-AF65-F5344CB8AC3E}">
        <p14:creationId xmlns:p14="http://schemas.microsoft.com/office/powerpoint/2010/main" val="3945022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1490880399"/>
              </p:ext>
            </p:extLst>
          </p:nvPr>
        </p:nvGraphicFramePr>
        <p:xfrm>
          <a:off x="6499498" y="2208832"/>
          <a:ext cx="2275840" cy="2560320"/>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351560522"/>
                    </a:ext>
                  </a:extLst>
                </a:gridCol>
                <a:gridCol w="568960">
                  <a:extLst>
                    <a:ext uri="{9D8B030D-6E8A-4147-A177-3AD203B41FA5}">
                      <a16:colId xmlns:a16="http://schemas.microsoft.com/office/drawing/2014/main" val="590622630"/>
                    </a:ext>
                  </a:extLst>
                </a:gridCol>
                <a:gridCol w="568960">
                  <a:extLst>
                    <a:ext uri="{9D8B030D-6E8A-4147-A177-3AD203B41FA5}">
                      <a16:colId xmlns:a16="http://schemas.microsoft.com/office/drawing/2014/main" val="1986847620"/>
                    </a:ext>
                  </a:extLst>
                </a:gridCol>
                <a:gridCol w="568960">
                  <a:extLst>
                    <a:ext uri="{9D8B030D-6E8A-4147-A177-3AD203B41FA5}">
                      <a16:colId xmlns:a16="http://schemas.microsoft.com/office/drawing/2014/main" val="195475044"/>
                    </a:ext>
                  </a:extLst>
                </a:gridCol>
              </a:tblGrid>
              <a:tr h="2013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01375">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01375">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01375">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01375">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01375">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01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972936" y="3286296"/>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0"/>
            <a:ext cx="862149" cy="31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7220857" y="622005"/>
            <a:ext cx="2185852" cy="246221"/>
          </a:xfrm>
          <a:prstGeom prst="rect">
            <a:avLst/>
          </a:prstGeom>
          <a:noFill/>
        </p:spPr>
        <p:txBody>
          <a:bodyPr wrap="square" rtlCol="0">
            <a:spAutoFit/>
          </a:bodyPr>
          <a:lstStyle/>
          <a:p>
            <a:r>
              <a:rPr lang="en-US" sz="1000" dirty="0"/>
              <a:t>3. HTTP Async Request</a:t>
            </a:r>
          </a:p>
        </p:txBody>
      </p:sp>
      <p:sp>
        <p:nvSpPr>
          <p:cNvPr id="22" name="TextBox 21">
            <a:extLst>
              <a:ext uri="{FF2B5EF4-FFF2-40B4-BE49-F238E27FC236}">
                <a16:creationId xmlns:a16="http://schemas.microsoft.com/office/drawing/2014/main" id="{EF5D5240-1D75-124A-B32D-00A66F65839E}"/>
              </a:ext>
            </a:extLst>
          </p:cNvPr>
          <p:cNvSpPr txBox="1"/>
          <p:nvPr/>
        </p:nvSpPr>
        <p:spPr>
          <a:xfrm>
            <a:off x="4329612" y="10445"/>
            <a:ext cx="2891245" cy="646331"/>
          </a:xfrm>
          <a:prstGeom prst="rect">
            <a:avLst/>
          </a:prstGeom>
          <a:noFill/>
        </p:spPr>
        <p:txBody>
          <a:bodyPr wrap="square" rtlCol="0">
            <a:spAutoFit/>
          </a:bodyPr>
          <a:lstStyle/>
          <a:p>
            <a:r>
              <a:rPr lang="en-US" dirty="0"/>
              <a:t>ASYNC Responses with Promises using Middlewares</a:t>
            </a:r>
          </a:p>
        </p:txBody>
      </p:sp>
      <p:sp>
        <p:nvSpPr>
          <p:cNvPr id="16" name="Can 15">
            <a:extLst>
              <a:ext uri="{FF2B5EF4-FFF2-40B4-BE49-F238E27FC236}">
                <a16:creationId xmlns:a16="http://schemas.microsoft.com/office/drawing/2014/main" id="{A3409488-574C-F740-88A2-0018520C8827}"/>
              </a:ext>
            </a:extLst>
          </p:cNvPr>
          <p:cNvSpPr/>
          <p:nvPr/>
        </p:nvSpPr>
        <p:spPr>
          <a:xfrm>
            <a:off x="2821577" y="5024846"/>
            <a:ext cx="3187337" cy="992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23" name="Bent Arrow 22">
            <a:extLst>
              <a:ext uri="{FF2B5EF4-FFF2-40B4-BE49-F238E27FC236}">
                <a16:creationId xmlns:a16="http://schemas.microsoft.com/office/drawing/2014/main" id="{ABC8CA76-CAE4-4548-91E4-EE0043D8C509}"/>
              </a:ext>
            </a:extLst>
          </p:cNvPr>
          <p:cNvSpPr/>
          <p:nvPr/>
        </p:nvSpPr>
        <p:spPr>
          <a:xfrm flipH="1">
            <a:off x="2205386" y="4069209"/>
            <a:ext cx="1071154" cy="1065591"/>
          </a:xfrm>
          <a:prstGeom prst="bentArrow">
            <a:avLst>
              <a:gd name="adj1" fmla="val 25000"/>
              <a:gd name="adj2" fmla="val 168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5C965C0-1FE0-384F-9636-F2C96E0AB5C9}"/>
              </a:ext>
            </a:extLst>
          </p:cNvPr>
          <p:cNvSpPr txBox="1"/>
          <p:nvPr/>
        </p:nvSpPr>
        <p:spPr>
          <a:xfrm>
            <a:off x="4981303" y="3587931"/>
            <a:ext cx="1358537" cy="646331"/>
          </a:xfrm>
          <a:prstGeom prst="rect">
            <a:avLst/>
          </a:prstGeom>
          <a:noFill/>
        </p:spPr>
        <p:txBody>
          <a:bodyPr wrap="square" rtlCol="0">
            <a:spAutoFit/>
          </a:bodyPr>
          <a:lstStyle/>
          <a:p>
            <a:r>
              <a:rPr lang="en-US" dirty="0"/>
              <a:t>6. Put data in store</a:t>
            </a:r>
          </a:p>
        </p:txBody>
      </p:sp>
      <p:sp>
        <p:nvSpPr>
          <p:cNvPr id="25" name="TextBox 24">
            <a:extLst>
              <a:ext uri="{FF2B5EF4-FFF2-40B4-BE49-F238E27FC236}">
                <a16:creationId xmlns:a16="http://schemas.microsoft.com/office/drawing/2014/main" id="{4CBCCBA2-1689-A744-8CE2-AA2E1C8A9EA2}"/>
              </a:ext>
            </a:extLst>
          </p:cNvPr>
          <p:cNvSpPr txBox="1"/>
          <p:nvPr/>
        </p:nvSpPr>
        <p:spPr>
          <a:xfrm>
            <a:off x="2306593" y="3429000"/>
            <a:ext cx="1358537" cy="646331"/>
          </a:xfrm>
          <a:prstGeom prst="rect">
            <a:avLst/>
          </a:prstGeom>
          <a:noFill/>
        </p:spPr>
        <p:txBody>
          <a:bodyPr wrap="square" rtlCol="0">
            <a:spAutoFit/>
          </a:bodyPr>
          <a:lstStyle/>
          <a:p>
            <a:r>
              <a:rPr lang="en-US" dirty="0"/>
              <a:t>7. Notify data to UI</a:t>
            </a:r>
          </a:p>
        </p:txBody>
      </p:sp>
      <p:sp>
        <p:nvSpPr>
          <p:cNvPr id="26" name="Rounded Rectangle 25">
            <a:extLst>
              <a:ext uri="{FF2B5EF4-FFF2-40B4-BE49-F238E27FC236}">
                <a16:creationId xmlns:a16="http://schemas.microsoft.com/office/drawing/2014/main" id="{9B36B30B-6777-C346-8F8F-D58314EFD3E1}"/>
              </a:ext>
            </a:extLst>
          </p:cNvPr>
          <p:cNvSpPr/>
          <p:nvPr/>
        </p:nvSpPr>
        <p:spPr>
          <a:xfrm>
            <a:off x="3074126" y="840377"/>
            <a:ext cx="1323702"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a:p>
            <a:pPr algn="ctr"/>
            <a:r>
              <a:rPr lang="en-US" dirty="0"/>
              <a:t>Creator</a:t>
            </a:r>
          </a:p>
        </p:txBody>
      </p:sp>
      <p:sp>
        <p:nvSpPr>
          <p:cNvPr id="27" name="TextBox 26">
            <a:extLst>
              <a:ext uri="{FF2B5EF4-FFF2-40B4-BE49-F238E27FC236}">
                <a16:creationId xmlns:a16="http://schemas.microsoft.com/office/drawing/2014/main" id="{8E5AEF75-CCBF-7148-B722-B7F9CD0F01DF}"/>
              </a:ext>
            </a:extLst>
          </p:cNvPr>
          <p:cNvSpPr txBox="1"/>
          <p:nvPr/>
        </p:nvSpPr>
        <p:spPr>
          <a:xfrm>
            <a:off x="2088879" y="427668"/>
            <a:ext cx="1593668" cy="369332"/>
          </a:xfrm>
          <a:prstGeom prst="rect">
            <a:avLst/>
          </a:prstGeom>
          <a:noFill/>
        </p:spPr>
        <p:txBody>
          <a:bodyPr wrap="square" rtlCol="0">
            <a:spAutoFit/>
          </a:bodyPr>
          <a:lstStyle/>
          <a:p>
            <a:r>
              <a:rPr lang="en-US" dirty="0"/>
              <a:t>1. Dispatched</a:t>
            </a:r>
          </a:p>
        </p:txBody>
      </p:sp>
      <p:sp>
        <p:nvSpPr>
          <p:cNvPr id="28" name="TextBox 27">
            <a:extLst>
              <a:ext uri="{FF2B5EF4-FFF2-40B4-BE49-F238E27FC236}">
                <a16:creationId xmlns:a16="http://schemas.microsoft.com/office/drawing/2014/main" id="{21B24CE7-3271-0C40-B7F5-97AA1A6A16A6}"/>
              </a:ext>
            </a:extLst>
          </p:cNvPr>
          <p:cNvSpPr txBox="1"/>
          <p:nvPr/>
        </p:nvSpPr>
        <p:spPr>
          <a:xfrm>
            <a:off x="2377440" y="1584198"/>
            <a:ext cx="1717041" cy="400110"/>
          </a:xfrm>
          <a:prstGeom prst="rect">
            <a:avLst/>
          </a:prstGeom>
          <a:noFill/>
        </p:spPr>
        <p:txBody>
          <a:bodyPr wrap="square" rtlCol="0">
            <a:spAutoFit/>
          </a:bodyPr>
          <a:lstStyle/>
          <a:p>
            <a:r>
              <a:rPr lang="en-US" sz="1000" dirty="0"/>
              <a:t>UI does not know if the action is Sync /Async</a:t>
            </a:r>
          </a:p>
        </p:txBody>
      </p:sp>
      <p:sp>
        <p:nvSpPr>
          <p:cNvPr id="29" name="Rounded Rectangle 28">
            <a:extLst>
              <a:ext uri="{FF2B5EF4-FFF2-40B4-BE49-F238E27FC236}">
                <a16:creationId xmlns:a16="http://schemas.microsoft.com/office/drawing/2014/main" id="{A95D9319-39B8-9C43-8923-0FBEC517AB2F}"/>
              </a:ext>
            </a:extLst>
          </p:cNvPr>
          <p:cNvSpPr/>
          <p:nvPr/>
        </p:nvSpPr>
        <p:spPr>
          <a:xfrm>
            <a:off x="5004524" y="833454"/>
            <a:ext cx="1494974" cy="73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30" name="Right Arrow 29">
            <a:extLst>
              <a:ext uri="{FF2B5EF4-FFF2-40B4-BE49-F238E27FC236}">
                <a16:creationId xmlns:a16="http://schemas.microsoft.com/office/drawing/2014/main" id="{07759602-8380-734C-958A-1B3CA557A002}"/>
              </a:ext>
            </a:extLst>
          </p:cNvPr>
          <p:cNvSpPr/>
          <p:nvPr/>
        </p:nvSpPr>
        <p:spPr>
          <a:xfrm>
            <a:off x="4397828" y="1062446"/>
            <a:ext cx="583475" cy="22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58FD11-4B08-A342-BDD2-9E6026917EB5}"/>
              </a:ext>
            </a:extLst>
          </p:cNvPr>
          <p:cNvSpPr txBox="1"/>
          <p:nvPr/>
        </p:nvSpPr>
        <p:spPr>
          <a:xfrm>
            <a:off x="4394924" y="1299169"/>
            <a:ext cx="1518196" cy="246221"/>
          </a:xfrm>
          <a:prstGeom prst="rect">
            <a:avLst/>
          </a:prstGeom>
          <a:noFill/>
        </p:spPr>
        <p:txBody>
          <a:bodyPr wrap="square" rtlCol="0">
            <a:spAutoFit/>
          </a:bodyPr>
          <a:lstStyle/>
          <a:p>
            <a:r>
              <a:rPr lang="en-US" sz="1000" dirty="0"/>
              <a:t>2. Listen Action</a:t>
            </a:r>
          </a:p>
        </p:txBody>
      </p:sp>
      <p:sp>
        <p:nvSpPr>
          <p:cNvPr id="32" name="Right Arrow 31">
            <a:extLst>
              <a:ext uri="{FF2B5EF4-FFF2-40B4-BE49-F238E27FC236}">
                <a16:creationId xmlns:a16="http://schemas.microsoft.com/office/drawing/2014/main" id="{9DF33CDB-51D1-B04B-B105-A6DE0E77E5D9}"/>
              </a:ext>
            </a:extLst>
          </p:cNvPr>
          <p:cNvSpPr/>
          <p:nvPr/>
        </p:nvSpPr>
        <p:spPr>
          <a:xfrm>
            <a:off x="6499498" y="886349"/>
            <a:ext cx="3114765" cy="176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a:extLst>
              <a:ext uri="{FF2B5EF4-FFF2-40B4-BE49-F238E27FC236}">
                <a16:creationId xmlns:a16="http://schemas.microsoft.com/office/drawing/2014/main" id="{7031D12E-A831-B844-958C-33C3E6498CBD}"/>
              </a:ext>
            </a:extLst>
          </p:cNvPr>
          <p:cNvSpPr/>
          <p:nvPr/>
        </p:nvSpPr>
        <p:spPr>
          <a:xfrm>
            <a:off x="6522719" y="1173480"/>
            <a:ext cx="3091544" cy="1185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8C8ABB-033B-D142-971E-AE058E75BEAC}"/>
              </a:ext>
            </a:extLst>
          </p:cNvPr>
          <p:cNvSpPr txBox="1"/>
          <p:nvPr/>
        </p:nvSpPr>
        <p:spPr>
          <a:xfrm>
            <a:off x="6859724" y="1356675"/>
            <a:ext cx="2185852" cy="246221"/>
          </a:xfrm>
          <a:prstGeom prst="rect">
            <a:avLst/>
          </a:prstGeom>
          <a:noFill/>
        </p:spPr>
        <p:txBody>
          <a:bodyPr wrap="square" rtlCol="0">
            <a:spAutoFit/>
          </a:bodyPr>
          <a:lstStyle/>
          <a:p>
            <a:r>
              <a:rPr lang="en-US" sz="1000" dirty="0"/>
              <a:t>4. Promise Response</a:t>
            </a:r>
          </a:p>
        </p:txBody>
      </p:sp>
      <p:sp>
        <p:nvSpPr>
          <p:cNvPr id="35" name="Rectangle 34">
            <a:extLst>
              <a:ext uri="{FF2B5EF4-FFF2-40B4-BE49-F238E27FC236}">
                <a16:creationId xmlns:a16="http://schemas.microsoft.com/office/drawing/2014/main" id="{A996F168-D1CA-2249-A5B0-E321348D9BB0}"/>
              </a:ext>
            </a:extLst>
          </p:cNvPr>
          <p:cNvSpPr/>
          <p:nvPr/>
        </p:nvSpPr>
        <p:spPr>
          <a:xfrm>
            <a:off x="3013166" y="2200449"/>
            <a:ext cx="3082833" cy="80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6" name="Down Arrow 35">
            <a:extLst>
              <a:ext uri="{FF2B5EF4-FFF2-40B4-BE49-F238E27FC236}">
                <a16:creationId xmlns:a16="http://schemas.microsoft.com/office/drawing/2014/main" id="{AC88C852-A9A8-4E47-BA46-28819DBE38DE}"/>
              </a:ext>
            </a:extLst>
          </p:cNvPr>
          <p:cNvSpPr/>
          <p:nvPr/>
        </p:nvSpPr>
        <p:spPr>
          <a:xfrm>
            <a:off x="5692503" y="1568705"/>
            <a:ext cx="72571" cy="64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21A2E3-FA33-A645-8BCB-4051353FD58A}"/>
              </a:ext>
            </a:extLst>
          </p:cNvPr>
          <p:cNvSpPr txBox="1"/>
          <p:nvPr/>
        </p:nvSpPr>
        <p:spPr>
          <a:xfrm>
            <a:off x="5692503" y="1657650"/>
            <a:ext cx="2185852" cy="400110"/>
          </a:xfrm>
          <a:prstGeom prst="rect">
            <a:avLst/>
          </a:prstGeom>
          <a:noFill/>
        </p:spPr>
        <p:txBody>
          <a:bodyPr wrap="square" rtlCol="0">
            <a:spAutoFit/>
          </a:bodyPr>
          <a:lstStyle/>
          <a:p>
            <a:r>
              <a:rPr lang="en-US" sz="1000" dirty="0"/>
              <a:t>5. Output Action (Success / Error) is given to Reducer</a:t>
            </a:r>
          </a:p>
        </p:txBody>
      </p:sp>
      <p:sp>
        <p:nvSpPr>
          <p:cNvPr id="38" name="Down Arrow 37">
            <a:extLst>
              <a:ext uri="{FF2B5EF4-FFF2-40B4-BE49-F238E27FC236}">
                <a16:creationId xmlns:a16="http://schemas.microsoft.com/office/drawing/2014/main" id="{49877192-570B-E441-8BC8-930CA4D7033E}"/>
              </a:ext>
            </a:extLst>
          </p:cNvPr>
          <p:cNvSpPr/>
          <p:nvPr/>
        </p:nvSpPr>
        <p:spPr>
          <a:xfrm>
            <a:off x="4747896" y="3002884"/>
            <a:ext cx="76653" cy="213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99198F5-FE30-E848-9258-0C4A6AE4D9A1}"/>
              </a:ext>
            </a:extLst>
          </p:cNvPr>
          <p:cNvSpPr txBox="1"/>
          <p:nvPr/>
        </p:nvSpPr>
        <p:spPr>
          <a:xfrm>
            <a:off x="6499498" y="4963886"/>
            <a:ext cx="2809965" cy="1200329"/>
          </a:xfrm>
          <a:prstGeom prst="rect">
            <a:avLst/>
          </a:prstGeom>
          <a:noFill/>
        </p:spPr>
        <p:txBody>
          <a:bodyPr wrap="square" rtlCol="0">
            <a:spAutoFit/>
          </a:bodyPr>
          <a:lstStyle/>
          <a:p>
            <a:r>
              <a:rPr lang="en-US" dirty="0"/>
              <a:t>Middleware will read data from collection using generators where each row will be read and returned </a:t>
            </a:r>
          </a:p>
        </p:txBody>
      </p:sp>
      <p:sp>
        <p:nvSpPr>
          <p:cNvPr id="40" name="Up Arrow 39">
            <a:extLst>
              <a:ext uri="{FF2B5EF4-FFF2-40B4-BE49-F238E27FC236}">
                <a16:creationId xmlns:a16="http://schemas.microsoft.com/office/drawing/2014/main" id="{DF56C253-5611-D744-B802-92DC9B504B96}"/>
              </a:ext>
            </a:extLst>
          </p:cNvPr>
          <p:cNvSpPr/>
          <p:nvPr/>
        </p:nvSpPr>
        <p:spPr>
          <a:xfrm>
            <a:off x="7376160" y="1872343"/>
            <a:ext cx="95794" cy="3281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 Arrow 40">
            <a:extLst>
              <a:ext uri="{FF2B5EF4-FFF2-40B4-BE49-F238E27FC236}">
                <a16:creationId xmlns:a16="http://schemas.microsoft.com/office/drawing/2014/main" id="{C2973780-03EE-2145-893F-14A2F7895E31}"/>
              </a:ext>
            </a:extLst>
          </p:cNvPr>
          <p:cNvSpPr/>
          <p:nvPr/>
        </p:nvSpPr>
        <p:spPr>
          <a:xfrm flipV="1">
            <a:off x="1301931" y="5582154"/>
            <a:ext cx="1519646" cy="309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51DA4989-67E9-D743-89FF-763E78D24178}"/>
              </a:ext>
            </a:extLst>
          </p:cNvPr>
          <p:cNvSpPr txBox="1"/>
          <p:nvPr/>
        </p:nvSpPr>
        <p:spPr>
          <a:xfrm>
            <a:off x="1001486" y="5925384"/>
            <a:ext cx="1820091" cy="646331"/>
          </a:xfrm>
          <a:prstGeom prst="rect">
            <a:avLst/>
          </a:prstGeom>
          <a:noFill/>
        </p:spPr>
        <p:txBody>
          <a:bodyPr wrap="square" rtlCol="0">
            <a:spAutoFit/>
          </a:bodyPr>
          <a:lstStyle/>
          <a:p>
            <a:r>
              <a:rPr lang="en-US" dirty="0"/>
              <a:t>Subscription </a:t>
            </a:r>
            <a:r>
              <a:rPr lang="en-US"/>
              <a:t>to Store</a:t>
            </a:r>
          </a:p>
        </p:txBody>
      </p:sp>
    </p:spTree>
    <p:extLst>
      <p:ext uri="{BB962C8B-B14F-4D97-AF65-F5344CB8AC3E}">
        <p14:creationId xmlns:p14="http://schemas.microsoft.com/office/powerpoint/2010/main" val="56789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7909</TotalTime>
  <Words>4834</Words>
  <Application>Microsoft Macintosh PowerPoint</Application>
  <PresentationFormat>Widescreen</PresentationFormat>
  <Paragraphs>1029</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371</cp:revision>
  <dcterms:created xsi:type="dcterms:W3CDTF">2021-01-04T06:22:42Z</dcterms:created>
  <dcterms:modified xsi:type="dcterms:W3CDTF">2021-01-27T04:43:27Z</dcterms:modified>
</cp:coreProperties>
</file>