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2" r:id="rId77"/>
    <p:sldId id="333" r:id="rId78"/>
    <p:sldId id="331"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1/29/21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myserver2/myserv/readwrite" TargetMode="External"/><Relationship Id="rId2" Type="http://schemas.openxmlformats.org/officeDocument/2006/relationships/hyperlink" Target="http://myserver/myserv/readwrite"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5ECD3-5F8E-C343-927D-B5A2A00B30AC}"/>
              </a:ext>
            </a:extLst>
          </p:cNvPr>
          <p:cNvSpPr/>
          <p:nvPr/>
        </p:nvSpPr>
        <p:spPr>
          <a:xfrm>
            <a:off x="330926" y="627017"/>
            <a:ext cx="4319451"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EE02AA9-09C1-9247-A318-AC9973395D62}"/>
              </a:ext>
            </a:extLst>
          </p:cNvPr>
          <p:cNvSpPr txBox="1"/>
          <p:nvPr/>
        </p:nvSpPr>
        <p:spPr>
          <a:xfrm>
            <a:off x="487680" y="748937"/>
            <a:ext cx="4005943" cy="369332"/>
          </a:xfrm>
          <a:prstGeom prst="rect">
            <a:avLst/>
          </a:prstGeom>
          <a:noFill/>
        </p:spPr>
        <p:txBody>
          <a:bodyPr wrap="square" rtlCol="0">
            <a:spAutoFit/>
          </a:bodyPr>
          <a:lstStyle/>
          <a:p>
            <a:r>
              <a:rPr lang="en-US" dirty="0"/>
              <a:t>Provider store={store}</a:t>
            </a:r>
          </a:p>
        </p:txBody>
      </p:sp>
      <p:sp>
        <p:nvSpPr>
          <p:cNvPr id="4" name="Rounded Rectangle 3">
            <a:extLst>
              <a:ext uri="{FF2B5EF4-FFF2-40B4-BE49-F238E27FC236}">
                <a16:creationId xmlns:a16="http://schemas.microsoft.com/office/drawing/2014/main" id="{E5AC1733-BF6C-1B48-A01D-88793EC838B5}"/>
              </a:ext>
            </a:extLst>
          </p:cNvPr>
          <p:cNvSpPr/>
          <p:nvPr/>
        </p:nvSpPr>
        <p:spPr>
          <a:xfrm>
            <a:off x="444137" y="1297577"/>
            <a:ext cx="4119154" cy="4511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4A97186-228D-BA4C-BB35-98E75AB40EA9}"/>
              </a:ext>
            </a:extLst>
          </p:cNvPr>
          <p:cNvSpPr txBox="1"/>
          <p:nvPr/>
        </p:nvSpPr>
        <p:spPr>
          <a:xfrm>
            <a:off x="1001486" y="1402080"/>
            <a:ext cx="2952205" cy="369332"/>
          </a:xfrm>
          <a:prstGeom prst="rect">
            <a:avLst/>
          </a:prstGeom>
          <a:noFill/>
        </p:spPr>
        <p:txBody>
          <a:bodyPr wrap="square" rtlCol="0">
            <a:spAutoFit/>
          </a:bodyPr>
          <a:lstStyle/>
          <a:p>
            <a:r>
              <a:rPr lang="en-US" dirty="0" err="1"/>
              <a:t>MainComponent</a:t>
            </a:r>
            <a:endParaRPr lang="en-US" dirty="0"/>
          </a:p>
        </p:txBody>
      </p:sp>
      <p:cxnSp>
        <p:nvCxnSpPr>
          <p:cNvPr id="7" name="Straight Arrow Connector 6">
            <a:extLst>
              <a:ext uri="{FF2B5EF4-FFF2-40B4-BE49-F238E27FC236}">
                <a16:creationId xmlns:a16="http://schemas.microsoft.com/office/drawing/2014/main" id="{F37C4C86-94A2-8F47-85E2-1F60F943273D}"/>
              </a:ext>
            </a:extLst>
          </p:cNvPr>
          <p:cNvCxnSpPr/>
          <p:nvPr/>
        </p:nvCxnSpPr>
        <p:spPr>
          <a:xfrm>
            <a:off x="2412274" y="1118269"/>
            <a:ext cx="0" cy="38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Bent Arrow 7">
            <a:extLst>
              <a:ext uri="{FF2B5EF4-FFF2-40B4-BE49-F238E27FC236}">
                <a16:creationId xmlns:a16="http://schemas.microsoft.com/office/drawing/2014/main" id="{7AED0393-E0D8-2249-87F4-4B36EB556152}"/>
              </a:ext>
            </a:extLst>
          </p:cNvPr>
          <p:cNvSpPr/>
          <p:nvPr/>
        </p:nvSpPr>
        <p:spPr>
          <a:xfrm flipH="1">
            <a:off x="2769325" y="738445"/>
            <a:ext cx="6853639" cy="72638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4DA1DE6-BAF6-C844-89B4-5760E3361A4B}"/>
              </a:ext>
            </a:extLst>
          </p:cNvPr>
          <p:cNvSpPr txBox="1"/>
          <p:nvPr/>
        </p:nvSpPr>
        <p:spPr>
          <a:xfrm>
            <a:off x="8604069" y="1402080"/>
            <a:ext cx="2542902" cy="369332"/>
          </a:xfrm>
          <a:prstGeom prst="rect">
            <a:avLst/>
          </a:prstGeom>
          <a:noFill/>
        </p:spPr>
        <p:txBody>
          <a:bodyPr wrap="square" rtlCol="0">
            <a:spAutoFit/>
          </a:bodyPr>
          <a:lstStyle/>
          <a:p>
            <a:r>
              <a:rPr lang="en-US" dirty="0"/>
              <a:t>Reducer</a:t>
            </a:r>
          </a:p>
        </p:txBody>
      </p:sp>
      <p:sp>
        <p:nvSpPr>
          <p:cNvPr id="10" name="Rectangle 9">
            <a:extLst>
              <a:ext uri="{FF2B5EF4-FFF2-40B4-BE49-F238E27FC236}">
                <a16:creationId xmlns:a16="http://schemas.microsoft.com/office/drawing/2014/main" id="{C18AECC5-0F7F-8346-80BB-51940B1840BE}"/>
              </a:ext>
            </a:extLst>
          </p:cNvPr>
          <p:cNvSpPr/>
          <p:nvPr/>
        </p:nvSpPr>
        <p:spPr>
          <a:xfrm>
            <a:off x="583474" y="2194560"/>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CreateEmployee</a:t>
            </a:r>
            <a:endParaRPr lang="en-US" dirty="0"/>
          </a:p>
        </p:txBody>
      </p:sp>
      <p:sp>
        <p:nvSpPr>
          <p:cNvPr id="11" name="Rectangle 10">
            <a:extLst>
              <a:ext uri="{FF2B5EF4-FFF2-40B4-BE49-F238E27FC236}">
                <a16:creationId xmlns:a16="http://schemas.microsoft.com/office/drawing/2014/main" id="{E030B44B-7059-DE45-A0C7-D29D6134D7EC}"/>
              </a:ext>
            </a:extLst>
          </p:cNvPr>
          <p:cNvSpPr/>
          <p:nvPr/>
        </p:nvSpPr>
        <p:spPr>
          <a:xfrm>
            <a:off x="548639" y="4001588"/>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ListEmployee</a:t>
            </a:r>
            <a:endParaRPr lang="en-US" dirty="0"/>
          </a:p>
        </p:txBody>
      </p:sp>
      <p:sp>
        <p:nvSpPr>
          <p:cNvPr id="12" name="Rectangle 11">
            <a:extLst>
              <a:ext uri="{FF2B5EF4-FFF2-40B4-BE49-F238E27FC236}">
                <a16:creationId xmlns:a16="http://schemas.microsoft.com/office/drawing/2014/main" id="{F946B4EC-5201-8146-95D6-D4B93F4E76E6}"/>
              </a:ext>
            </a:extLst>
          </p:cNvPr>
          <p:cNvSpPr/>
          <p:nvPr/>
        </p:nvSpPr>
        <p:spPr>
          <a:xfrm>
            <a:off x="6392091" y="2421766"/>
            <a:ext cx="3448594" cy="2664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A334C5-FA2E-2341-A954-6F431E88C69E}"/>
              </a:ext>
            </a:extLst>
          </p:cNvPr>
          <p:cNvSpPr txBox="1"/>
          <p:nvPr/>
        </p:nvSpPr>
        <p:spPr>
          <a:xfrm>
            <a:off x="6801394" y="2551611"/>
            <a:ext cx="2577737" cy="369332"/>
          </a:xfrm>
          <a:prstGeom prst="rect">
            <a:avLst/>
          </a:prstGeom>
          <a:noFill/>
        </p:spPr>
        <p:txBody>
          <a:bodyPr wrap="square" rtlCol="0">
            <a:spAutoFit/>
          </a:bodyPr>
          <a:lstStyle/>
          <a:p>
            <a:r>
              <a:rPr lang="en-US" dirty="0"/>
              <a:t>Action(s)</a:t>
            </a:r>
          </a:p>
        </p:txBody>
      </p:sp>
      <p:sp>
        <p:nvSpPr>
          <p:cNvPr id="14" name="Rectangle 13">
            <a:extLst>
              <a:ext uri="{FF2B5EF4-FFF2-40B4-BE49-F238E27FC236}">
                <a16:creationId xmlns:a16="http://schemas.microsoft.com/office/drawing/2014/main" id="{2547F124-7478-9349-82BF-F58D44DD36D5}"/>
              </a:ext>
            </a:extLst>
          </p:cNvPr>
          <p:cNvSpPr/>
          <p:nvPr/>
        </p:nvSpPr>
        <p:spPr>
          <a:xfrm>
            <a:off x="6548846" y="3056708"/>
            <a:ext cx="2899954" cy="166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9A5982-5745-904A-966F-D09CBE6955EF}"/>
              </a:ext>
            </a:extLst>
          </p:cNvPr>
          <p:cNvSpPr txBox="1"/>
          <p:nvPr/>
        </p:nvSpPr>
        <p:spPr>
          <a:xfrm>
            <a:off x="6705600" y="3172097"/>
            <a:ext cx="2560320" cy="1200329"/>
          </a:xfrm>
          <a:prstGeom prst="rect">
            <a:avLst/>
          </a:prstGeom>
          <a:noFill/>
        </p:spPr>
        <p:txBody>
          <a:bodyPr wrap="square" rtlCol="0">
            <a:spAutoFit/>
          </a:bodyPr>
          <a:lstStyle/>
          <a:p>
            <a:r>
              <a:rPr lang="en-US" sz="1200" dirty="0" err="1"/>
              <a:t>addEmployee</a:t>
            </a:r>
            <a:r>
              <a:rPr lang="en-US" sz="1200" dirty="0"/>
              <a:t> =(employee)=&gt;{</a:t>
            </a:r>
          </a:p>
          <a:p>
            <a:r>
              <a:rPr lang="en-US" sz="1200" dirty="0"/>
              <a:t> return {</a:t>
            </a:r>
          </a:p>
          <a:p>
            <a:r>
              <a:rPr lang="en-US" sz="1200" dirty="0"/>
              <a:t> type: ‘ADD_EMPLOYEE’,</a:t>
            </a:r>
          </a:p>
          <a:p>
            <a:r>
              <a:rPr lang="en-US" sz="1200" dirty="0"/>
              <a:t>employee</a:t>
            </a:r>
          </a:p>
          <a:p>
            <a:r>
              <a:rPr lang="en-US" sz="1200" dirty="0"/>
              <a:t>}</a:t>
            </a:r>
          </a:p>
          <a:p>
            <a:r>
              <a:rPr lang="en-US" sz="1200" dirty="0"/>
              <a:t>}</a:t>
            </a:r>
          </a:p>
        </p:txBody>
      </p:sp>
      <p:sp>
        <p:nvSpPr>
          <p:cNvPr id="16" name="Right Arrow 15">
            <a:extLst>
              <a:ext uri="{FF2B5EF4-FFF2-40B4-BE49-F238E27FC236}">
                <a16:creationId xmlns:a16="http://schemas.microsoft.com/office/drawing/2014/main" id="{150203B7-2D4B-E746-85C2-646E35FBB526}"/>
              </a:ext>
            </a:extLst>
          </p:cNvPr>
          <p:cNvSpPr/>
          <p:nvPr/>
        </p:nvSpPr>
        <p:spPr>
          <a:xfrm>
            <a:off x="4458788" y="3056708"/>
            <a:ext cx="2090058" cy="1153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8342A-2FEB-0843-8642-56C260401660}"/>
              </a:ext>
            </a:extLst>
          </p:cNvPr>
          <p:cNvSpPr txBox="1"/>
          <p:nvPr/>
        </p:nvSpPr>
        <p:spPr>
          <a:xfrm>
            <a:off x="4650377" y="2673531"/>
            <a:ext cx="1545767" cy="383177"/>
          </a:xfrm>
          <a:prstGeom prst="rect">
            <a:avLst/>
          </a:prstGeom>
          <a:noFill/>
        </p:spPr>
        <p:txBody>
          <a:bodyPr wrap="square" rtlCol="0">
            <a:spAutoFit/>
          </a:bodyPr>
          <a:lstStyle/>
          <a:p>
            <a:r>
              <a:rPr lang="en-US" dirty="0"/>
              <a:t>Dispatch</a:t>
            </a:r>
          </a:p>
        </p:txBody>
      </p:sp>
      <p:sp>
        <p:nvSpPr>
          <p:cNvPr id="18" name="Curved Left Arrow 17">
            <a:extLst>
              <a:ext uri="{FF2B5EF4-FFF2-40B4-BE49-F238E27FC236}">
                <a16:creationId xmlns:a16="http://schemas.microsoft.com/office/drawing/2014/main" id="{DAA555B3-70CD-744F-B70E-BE7F592AF73E}"/>
              </a:ext>
            </a:extLst>
          </p:cNvPr>
          <p:cNvSpPr/>
          <p:nvPr/>
        </p:nvSpPr>
        <p:spPr>
          <a:xfrm>
            <a:off x="9535884" y="1518527"/>
            <a:ext cx="923109" cy="225373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Up Arrow 18">
            <a:extLst>
              <a:ext uri="{FF2B5EF4-FFF2-40B4-BE49-F238E27FC236}">
                <a16:creationId xmlns:a16="http://schemas.microsoft.com/office/drawing/2014/main" id="{429B8F69-E1D4-1646-ACF8-24BFDF12048A}"/>
              </a:ext>
            </a:extLst>
          </p:cNvPr>
          <p:cNvSpPr/>
          <p:nvPr/>
        </p:nvSpPr>
        <p:spPr>
          <a:xfrm>
            <a:off x="8464731" y="1771412"/>
            <a:ext cx="139338" cy="140068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3365DD-7587-F84F-932C-970D519CC56D}"/>
              </a:ext>
            </a:extLst>
          </p:cNvPr>
          <p:cNvSpPr txBox="1"/>
          <p:nvPr/>
        </p:nvSpPr>
        <p:spPr>
          <a:xfrm>
            <a:off x="5268686" y="191589"/>
            <a:ext cx="3544388" cy="646331"/>
          </a:xfrm>
          <a:prstGeom prst="rect">
            <a:avLst/>
          </a:prstGeom>
          <a:noFill/>
        </p:spPr>
        <p:txBody>
          <a:bodyPr wrap="square" rtlCol="0">
            <a:spAutoFit/>
          </a:bodyPr>
          <a:lstStyle/>
          <a:p>
            <a:r>
              <a:rPr lang="en-US" dirty="0"/>
              <a:t>Update the Store with new Employee</a:t>
            </a:r>
          </a:p>
        </p:txBody>
      </p:sp>
      <p:sp>
        <p:nvSpPr>
          <p:cNvPr id="21" name="Down Arrow 20">
            <a:extLst>
              <a:ext uri="{FF2B5EF4-FFF2-40B4-BE49-F238E27FC236}">
                <a16:creationId xmlns:a16="http://schemas.microsoft.com/office/drawing/2014/main" id="{D3F99E88-7F70-9043-9ABB-353A1EC8134C}"/>
              </a:ext>
            </a:extLst>
          </p:cNvPr>
          <p:cNvSpPr/>
          <p:nvPr/>
        </p:nvSpPr>
        <p:spPr>
          <a:xfrm>
            <a:off x="2698569" y="1093091"/>
            <a:ext cx="123004" cy="310460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3B24D9-D7F6-CE46-8E22-FDF71ADF09E3}"/>
              </a:ext>
            </a:extLst>
          </p:cNvPr>
          <p:cNvSpPr txBox="1"/>
          <p:nvPr/>
        </p:nvSpPr>
        <p:spPr>
          <a:xfrm>
            <a:off x="1341120" y="3429000"/>
            <a:ext cx="2708366" cy="646331"/>
          </a:xfrm>
          <a:prstGeom prst="rect">
            <a:avLst/>
          </a:prstGeom>
          <a:noFill/>
        </p:spPr>
        <p:txBody>
          <a:bodyPr wrap="square" rtlCol="0">
            <a:spAutoFit/>
          </a:bodyPr>
          <a:lstStyle/>
          <a:p>
            <a:r>
              <a:rPr lang="en-US" dirty="0"/>
              <a:t>Receive the updated data from the Store</a:t>
            </a:r>
          </a:p>
        </p:txBody>
      </p:sp>
      <p:sp>
        <p:nvSpPr>
          <p:cNvPr id="23" name="TextBox 22">
            <a:extLst>
              <a:ext uri="{FF2B5EF4-FFF2-40B4-BE49-F238E27FC236}">
                <a16:creationId xmlns:a16="http://schemas.microsoft.com/office/drawing/2014/main" id="{E0305173-A4DD-3840-832C-C8CC56D1078E}"/>
              </a:ext>
            </a:extLst>
          </p:cNvPr>
          <p:cNvSpPr txBox="1"/>
          <p:nvPr/>
        </p:nvSpPr>
        <p:spPr>
          <a:xfrm>
            <a:off x="4720043" y="2194560"/>
            <a:ext cx="1672047" cy="369332"/>
          </a:xfrm>
          <a:prstGeom prst="rect">
            <a:avLst/>
          </a:prstGeom>
          <a:noFill/>
        </p:spPr>
        <p:txBody>
          <a:bodyPr wrap="square" rtlCol="0">
            <a:spAutoFit/>
          </a:bodyPr>
          <a:lstStyle/>
          <a:p>
            <a:r>
              <a:rPr lang="en-US" dirty="0" err="1"/>
              <a:t>useDispatcher</a:t>
            </a:r>
            <a:r>
              <a:rPr lang="en-US" dirty="0"/>
              <a:t>()</a:t>
            </a:r>
          </a:p>
        </p:txBody>
      </p:sp>
    </p:spTree>
    <p:extLst>
      <p:ext uri="{BB962C8B-B14F-4D97-AF65-F5344CB8AC3E}">
        <p14:creationId xmlns:p14="http://schemas.microsoft.com/office/powerpoint/2010/main" val="102652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2159296392"/>
              </p:ext>
            </p:extLst>
          </p:nvPr>
        </p:nvGraphicFramePr>
        <p:xfrm>
          <a:off x="6499498" y="2208832"/>
          <a:ext cx="2252616" cy="4023360"/>
        </p:xfrm>
        <a:graphic>
          <a:graphicData uri="http://schemas.openxmlformats.org/drawingml/2006/table">
            <a:tbl>
              <a:tblPr firstRow="1" bandRow="1">
                <a:tableStyleId>{5C22544A-7EE6-4342-B048-85BDC9FD1C3A}</a:tableStyleId>
              </a:tblPr>
              <a:tblGrid>
                <a:gridCol w="563154">
                  <a:extLst>
                    <a:ext uri="{9D8B030D-6E8A-4147-A177-3AD203B41FA5}">
                      <a16:colId xmlns:a16="http://schemas.microsoft.com/office/drawing/2014/main" val="351560522"/>
                    </a:ext>
                  </a:extLst>
                </a:gridCol>
                <a:gridCol w="563154">
                  <a:extLst>
                    <a:ext uri="{9D8B030D-6E8A-4147-A177-3AD203B41FA5}">
                      <a16:colId xmlns:a16="http://schemas.microsoft.com/office/drawing/2014/main" val="590622630"/>
                    </a:ext>
                  </a:extLst>
                </a:gridCol>
                <a:gridCol w="563154">
                  <a:extLst>
                    <a:ext uri="{9D8B030D-6E8A-4147-A177-3AD203B41FA5}">
                      <a16:colId xmlns:a16="http://schemas.microsoft.com/office/drawing/2014/main" val="1986847620"/>
                    </a:ext>
                  </a:extLst>
                </a:gridCol>
                <a:gridCol w="563154">
                  <a:extLst>
                    <a:ext uri="{9D8B030D-6E8A-4147-A177-3AD203B41FA5}">
                      <a16:colId xmlns:a16="http://schemas.microsoft.com/office/drawing/2014/main" val="195475044"/>
                    </a:ext>
                  </a:extLst>
                </a:gridCol>
              </a:tblGrid>
              <a:tr h="2375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37502">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37502">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37502">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37502">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37502">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34071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5671380"/>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068707"/>
                  </a:ext>
                </a:extLst>
              </a:tr>
              <a:tr h="237502">
                <a:tc>
                  <a:txBody>
                    <a:bodyPr/>
                    <a:lstStyle/>
                    <a:p>
                      <a:r>
                        <a:rPr lang="en-US" dirty="0"/>
                        <a:t>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5487819"/>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499498" y="1285502"/>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1"/>
            <a:ext cx="7402286" cy="200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2635793" y="369166"/>
            <a:ext cx="3831771" cy="646331"/>
          </a:xfrm>
          <a:prstGeom prst="rect">
            <a:avLst/>
          </a:prstGeom>
          <a:noFill/>
        </p:spPr>
        <p:txBody>
          <a:bodyPr wrap="square" rtlCol="0">
            <a:spAutoFit/>
          </a:bodyPr>
          <a:lstStyle/>
          <a:p>
            <a:r>
              <a:rPr lang="en-US" dirty="0"/>
              <a:t>HTTP Async </a:t>
            </a:r>
          </a:p>
          <a:p>
            <a:r>
              <a:rPr lang="en-US" dirty="0"/>
              <a:t>Request</a:t>
            </a:r>
          </a:p>
        </p:txBody>
      </p:sp>
      <p:sp>
        <p:nvSpPr>
          <p:cNvPr id="8" name="Left Arrow 7">
            <a:extLst>
              <a:ext uri="{FF2B5EF4-FFF2-40B4-BE49-F238E27FC236}">
                <a16:creationId xmlns:a16="http://schemas.microsoft.com/office/drawing/2014/main" id="{498E7521-68AE-A44A-9010-7A4692044137}"/>
              </a:ext>
            </a:extLst>
          </p:cNvPr>
          <p:cNvSpPr/>
          <p:nvPr/>
        </p:nvSpPr>
        <p:spPr>
          <a:xfrm>
            <a:off x="8752114" y="2882537"/>
            <a:ext cx="862149" cy="240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1E6725AD-7546-9042-BB19-7838507C3957}"/>
              </a:ext>
            </a:extLst>
          </p:cNvPr>
          <p:cNvSpPr/>
          <p:nvPr/>
        </p:nvSpPr>
        <p:spPr>
          <a:xfrm>
            <a:off x="3936274" y="2656114"/>
            <a:ext cx="2563224" cy="3657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05A990-E3BB-CE47-81A1-BD7173F7155A}"/>
              </a:ext>
            </a:extLst>
          </p:cNvPr>
          <p:cNvSpPr txBox="1"/>
          <p:nvPr/>
        </p:nvSpPr>
        <p:spPr>
          <a:xfrm>
            <a:off x="4040777" y="3123232"/>
            <a:ext cx="2133600" cy="646331"/>
          </a:xfrm>
          <a:prstGeom prst="rect">
            <a:avLst/>
          </a:prstGeom>
          <a:noFill/>
        </p:spPr>
        <p:txBody>
          <a:bodyPr wrap="square" rtlCol="0">
            <a:spAutoFit/>
          </a:bodyPr>
          <a:lstStyle/>
          <a:p>
            <a:r>
              <a:rPr lang="en-US" dirty="0"/>
              <a:t>Collection must be shown on UI</a:t>
            </a:r>
          </a:p>
        </p:txBody>
      </p:sp>
      <p:sp>
        <p:nvSpPr>
          <p:cNvPr id="11" name="Right Brace 10">
            <a:extLst>
              <a:ext uri="{FF2B5EF4-FFF2-40B4-BE49-F238E27FC236}">
                <a16:creationId xmlns:a16="http://schemas.microsoft.com/office/drawing/2014/main" id="{041CCB9E-033B-FB45-A417-28F1C69B0AAA}"/>
              </a:ext>
            </a:extLst>
          </p:cNvPr>
          <p:cNvSpPr/>
          <p:nvPr/>
        </p:nvSpPr>
        <p:spPr>
          <a:xfrm rot="5400000">
            <a:off x="4203336" y="2803920"/>
            <a:ext cx="200300" cy="2667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20FED21C-28C1-274A-85F0-1F1475EB514C}"/>
              </a:ext>
            </a:extLst>
          </p:cNvPr>
          <p:cNvSpPr/>
          <p:nvPr/>
        </p:nvSpPr>
        <p:spPr>
          <a:xfrm>
            <a:off x="2885441" y="2208832"/>
            <a:ext cx="1068250" cy="130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sp>
        <p:nvSpPr>
          <p:cNvPr id="13" name="Right Arrow 12">
            <a:extLst>
              <a:ext uri="{FF2B5EF4-FFF2-40B4-BE49-F238E27FC236}">
                <a16:creationId xmlns:a16="http://schemas.microsoft.com/office/drawing/2014/main" id="{FD61F706-13AF-4240-95EF-BA58804D8B5A}"/>
              </a:ext>
            </a:extLst>
          </p:cNvPr>
          <p:cNvSpPr/>
          <p:nvPr/>
        </p:nvSpPr>
        <p:spPr>
          <a:xfrm>
            <a:off x="2211977" y="2368731"/>
            <a:ext cx="673464"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71095643-56AD-C348-9230-C66B2FDE46A8}"/>
              </a:ext>
            </a:extLst>
          </p:cNvPr>
          <p:cNvSpPr/>
          <p:nvPr/>
        </p:nvSpPr>
        <p:spPr>
          <a:xfrm>
            <a:off x="2211977" y="2952206"/>
            <a:ext cx="673464" cy="296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D1D8CE-7D12-C240-8FB6-4BB3A61D1911}"/>
              </a:ext>
            </a:extLst>
          </p:cNvPr>
          <p:cNvSpPr txBox="1"/>
          <p:nvPr/>
        </p:nvSpPr>
        <p:spPr>
          <a:xfrm>
            <a:off x="2290354" y="1541417"/>
            <a:ext cx="1576252" cy="646331"/>
          </a:xfrm>
          <a:prstGeom prst="rect">
            <a:avLst/>
          </a:prstGeom>
          <a:noFill/>
        </p:spPr>
        <p:txBody>
          <a:bodyPr wrap="square" rtlCol="0">
            <a:spAutoFit/>
          </a:bodyPr>
          <a:lstStyle/>
          <a:p>
            <a:r>
              <a:rPr lang="en-US" dirty="0"/>
              <a:t>Subscribe to Promise</a:t>
            </a:r>
          </a:p>
        </p:txBody>
      </p:sp>
      <p:cxnSp>
        <p:nvCxnSpPr>
          <p:cNvPr id="17" name="Straight Arrow Connector 16">
            <a:extLst>
              <a:ext uri="{FF2B5EF4-FFF2-40B4-BE49-F238E27FC236}">
                <a16:creationId xmlns:a16="http://schemas.microsoft.com/office/drawing/2014/main" id="{D8C483D7-3B3D-0E4C-B966-CE221DE5B6DA}"/>
              </a:ext>
            </a:extLst>
          </p:cNvPr>
          <p:cNvCxnSpPr/>
          <p:nvPr/>
        </p:nvCxnSpPr>
        <p:spPr>
          <a:xfrm flipH="1">
            <a:off x="2481943" y="2090057"/>
            <a:ext cx="243840" cy="35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26FF6-1E67-C141-B79A-CD4A0CF1DF78}"/>
              </a:ext>
            </a:extLst>
          </p:cNvPr>
          <p:cNvSpPr txBox="1"/>
          <p:nvPr/>
        </p:nvSpPr>
        <p:spPr>
          <a:xfrm>
            <a:off x="2290354" y="3509554"/>
            <a:ext cx="1018903" cy="646331"/>
          </a:xfrm>
          <a:prstGeom prst="rect">
            <a:avLst/>
          </a:prstGeom>
          <a:noFill/>
        </p:spPr>
        <p:txBody>
          <a:bodyPr wrap="square" rtlCol="0">
            <a:spAutoFit/>
          </a:bodyPr>
          <a:lstStyle/>
          <a:p>
            <a:r>
              <a:rPr lang="en-US" dirty="0"/>
              <a:t>Data to UI</a:t>
            </a:r>
          </a:p>
        </p:txBody>
      </p:sp>
      <p:cxnSp>
        <p:nvCxnSpPr>
          <p:cNvPr id="20" name="Straight Arrow Connector 19">
            <a:extLst>
              <a:ext uri="{FF2B5EF4-FFF2-40B4-BE49-F238E27FC236}">
                <a16:creationId xmlns:a16="http://schemas.microsoft.com/office/drawing/2014/main" id="{C42B4CB6-2380-244D-BF5F-D0CE179D7089}"/>
              </a:ext>
            </a:extLst>
          </p:cNvPr>
          <p:cNvCxnSpPr>
            <a:cxnSpLocks/>
          </p:cNvCxnSpPr>
          <p:nvPr/>
        </p:nvCxnSpPr>
        <p:spPr>
          <a:xfrm flipV="1">
            <a:off x="2635793" y="3123232"/>
            <a:ext cx="0" cy="38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D5240-1D75-124A-B32D-00A66F65839E}"/>
              </a:ext>
            </a:extLst>
          </p:cNvPr>
          <p:cNvSpPr txBox="1"/>
          <p:nvPr/>
        </p:nvSpPr>
        <p:spPr>
          <a:xfrm>
            <a:off x="5916024" y="87086"/>
            <a:ext cx="2891245" cy="646331"/>
          </a:xfrm>
          <a:prstGeom prst="rect">
            <a:avLst/>
          </a:prstGeom>
          <a:noFill/>
        </p:spPr>
        <p:txBody>
          <a:bodyPr wrap="square" rtlCol="0">
            <a:spAutoFit/>
          </a:bodyPr>
          <a:lstStyle/>
          <a:p>
            <a:r>
              <a:rPr lang="en-US" dirty="0"/>
              <a:t>ASYNC Responses with Promises</a:t>
            </a:r>
          </a:p>
        </p:txBody>
      </p:sp>
    </p:spTree>
    <p:extLst>
      <p:ext uri="{BB962C8B-B14F-4D97-AF65-F5344CB8AC3E}">
        <p14:creationId xmlns:p14="http://schemas.microsoft.com/office/powerpoint/2010/main" val="3945022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Server</a:t>
            </a:r>
          </a:p>
          <a:p>
            <a:pPr algn="ctr"/>
            <a:r>
              <a:rPr lang="en-US" dirty="0"/>
              <a:t>e.g. Node.js / .NET </a:t>
            </a:r>
            <a:r>
              <a:rPr lang="en-US" dirty="0" err="1"/>
              <a:t>Frwk</a:t>
            </a:r>
            <a:r>
              <a:rPr lang="en-US" dirty="0"/>
              <a:t> / JRE</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1490880399"/>
              </p:ext>
            </p:extLst>
          </p:nvPr>
        </p:nvGraphicFramePr>
        <p:xfrm>
          <a:off x="6499498" y="2208832"/>
          <a:ext cx="2275840" cy="2560320"/>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351560522"/>
                    </a:ext>
                  </a:extLst>
                </a:gridCol>
                <a:gridCol w="568960">
                  <a:extLst>
                    <a:ext uri="{9D8B030D-6E8A-4147-A177-3AD203B41FA5}">
                      <a16:colId xmlns:a16="http://schemas.microsoft.com/office/drawing/2014/main" val="590622630"/>
                    </a:ext>
                  </a:extLst>
                </a:gridCol>
                <a:gridCol w="568960">
                  <a:extLst>
                    <a:ext uri="{9D8B030D-6E8A-4147-A177-3AD203B41FA5}">
                      <a16:colId xmlns:a16="http://schemas.microsoft.com/office/drawing/2014/main" val="1986847620"/>
                    </a:ext>
                  </a:extLst>
                </a:gridCol>
                <a:gridCol w="568960">
                  <a:extLst>
                    <a:ext uri="{9D8B030D-6E8A-4147-A177-3AD203B41FA5}">
                      <a16:colId xmlns:a16="http://schemas.microsoft.com/office/drawing/2014/main" val="195475044"/>
                    </a:ext>
                  </a:extLst>
                </a:gridCol>
              </a:tblGrid>
              <a:tr h="2013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01375">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01375">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01375">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01375">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01375">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01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972936" y="3286296"/>
            <a:ext cx="1959429" cy="923330"/>
          </a:xfrm>
          <a:prstGeom prst="rect">
            <a:avLst/>
          </a:prstGeom>
          <a:noFill/>
        </p:spPr>
        <p:txBody>
          <a:bodyPr wrap="square" rtlCol="0">
            <a:spAutoFit/>
          </a:bodyPr>
          <a:lstStyle/>
          <a:p>
            <a:r>
              <a:rPr lang="en-US" dirty="0"/>
              <a:t>Collection Received from REST Calls</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0"/>
            <a:ext cx="862149" cy="31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7220857" y="622005"/>
            <a:ext cx="2185852" cy="246221"/>
          </a:xfrm>
          <a:prstGeom prst="rect">
            <a:avLst/>
          </a:prstGeom>
          <a:noFill/>
        </p:spPr>
        <p:txBody>
          <a:bodyPr wrap="square" rtlCol="0">
            <a:spAutoFit/>
          </a:bodyPr>
          <a:lstStyle/>
          <a:p>
            <a:r>
              <a:rPr lang="en-US" sz="1000" dirty="0"/>
              <a:t>3. HTTP Async Request</a:t>
            </a:r>
          </a:p>
        </p:txBody>
      </p:sp>
      <p:sp>
        <p:nvSpPr>
          <p:cNvPr id="22" name="TextBox 21">
            <a:extLst>
              <a:ext uri="{FF2B5EF4-FFF2-40B4-BE49-F238E27FC236}">
                <a16:creationId xmlns:a16="http://schemas.microsoft.com/office/drawing/2014/main" id="{EF5D5240-1D75-124A-B32D-00A66F65839E}"/>
              </a:ext>
            </a:extLst>
          </p:cNvPr>
          <p:cNvSpPr txBox="1"/>
          <p:nvPr/>
        </p:nvSpPr>
        <p:spPr>
          <a:xfrm>
            <a:off x="4329612" y="10445"/>
            <a:ext cx="2891245" cy="646331"/>
          </a:xfrm>
          <a:prstGeom prst="rect">
            <a:avLst/>
          </a:prstGeom>
          <a:noFill/>
        </p:spPr>
        <p:txBody>
          <a:bodyPr wrap="square" rtlCol="0">
            <a:spAutoFit/>
          </a:bodyPr>
          <a:lstStyle/>
          <a:p>
            <a:r>
              <a:rPr lang="en-US" dirty="0"/>
              <a:t>ASYNC Responses with Promises using Middlewares</a:t>
            </a:r>
          </a:p>
        </p:txBody>
      </p:sp>
      <p:sp>
        <p:nvSpPr>
          <p:cNvPr id="16" name="Can 15">
            <a:extLst>
              <a:ext uri="{FF2B5EF4-FFF2-40B4-BE49-F238E27FC236}">
                <a16:creationId xmlns:a16="http://schemas.microsoft.com/office/drawing/2014/main" id="{A3409488-574C-F740-88A2-0018520C8827}"/>
              </a:ext>
            </a:extLst>
          </p:cNvPr>
          <p:cNvSpPr/>
          <p:nvPr/>
        </p:nvSpPr>
        <p:spPr>
          <a:xfrm>
            <a:off x="2821577" y="5024846"/>
            <a:ext cx="3187337" cy="992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23" name="Bent Arrow 22">
            <a:extLst>
              <a:ext uri="{FF2B5EF4-FFF2-40B4-BE49-F238E27FC236}">
                <a16:creationId xmlns:a16="http://schemas.microsoft.com/office/drawing/2014/main" id="{ABC8CA76-CAE4-4548-91E4-EE0043D8C509}"/>
              </a:ext>
            </a:extLst>
          </p:cNvPr>
          <p:cNvSpPr/>
          <p:nvPr/>
        </p:nvSpPr>
        <p:spPr>
          <a:xfrm flipH="1">
            <a:off x="2278742" y="4069209"/>
            <a:ext cx="997798" cy="1065591"/>
          </a:xfrm>
          <a:prstGeom prst="bentArrow">
            <a:avLst>
              <a:gd name="adj1" fmla="val 25000"/>
              <a:gd name="adj2" fmla="val 168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5C965C0-1FE0-384F-9636-F2C96E0AB5C9}"/>
              </a:ext>
            </a:extLst>
          </p:cNvPr>
          <p:cNvSpPr txBox="1"/>
          <p:nvPr/>
        </p:nvSpPr>
        <p:spPr>
          <a:xfrm>
            <a:off x="4981303" y="3587931"/>
            <a:ext cx="1358537" cy="646331"/>
          </a:xfrm>
          <a:prstGeom prst="rect">
            <a:avLst/>
          </a:prstGeom>
          <a:noFill/>
        </p:spPr>
        <p:txBody>
          <a:bodyPr wrap="square" rtlCol="0">
            <a:spAutoFit/>
          </a:bodyPr>
          <a:lstStyle/>
          <a:p>
            <a:r>
              <a:rPr lang="en-US" dirty="0"/>
              <a:t>6. Put data in store</a:t>
            </a:r>
          </a:p>
        </p:txBody>
      </p:sp>
      <p:sp>
        <p:nvSpPr>
          <p:cNvPr id="25" name="TextBox 24">
            <a:extLst>
              <a:ext uri="{FF2B5EF4-FFF2-40B4-BE49-F238E27FC236}">
                <a16:creationId xmlns:a16="http://schemas.microsoft.com/office/drawing/2014/main" id="{4CBCCBA2-1689-A744-8CE2-AA2E1C8A9EA2}"/>
              </a:ext>
            </a:extLst>
          </p:cNvPr>
          <p:cNvSpPr txBox="1"/>
          <p:nvPr/>
        </p:nvSpPr>
        <p:spPr>
          <a:xfrm>
            <a:off x="2306593" y="3429000"/>
            <a:ext cx="1358537" cy="646331"/>
          </a:xfrm>
          <a:prstGeom prst="rect">
            <a:avLst/>
          </a:prstGeom>
          <a:noFill/>
        </p:spPr>
        <p:txBody>
          <a:bodyPr wrap="square" rtlCol="0">
            <a:spAutoFit/>
          </a:bodyPr>
          <a:lstStyle/>
          <a:p>
            <a:r>
              <a:rPr lang="en-US" dirty="0"/>
              <a:t>7. Notify data to UI</a:t>
            </a:r>
          </a:p>
        </p:txBody>
      </p:sp>
      <p:sp>
        <p:nvSpPr>
          <p:cNvPr id="26" name="Rounded Rectangle 25">
            <a:extLst>
              <a:ext uri="{FF2B5EF4-FFF2-40B4-BE49-F238E27FC236}">
                <a16:creationId xmlns:a16="http://schemas.microsoft.com/office/drawing/2014/main" id="{9B36B30B-6777-C346-8F8F-D58314EFD3E1}"/>
              </a:ext>
            </a:extLst>
          </p:cNvPr>
          <p:cNvSpPr/>
          <p:nvPr/>
        </p:nvSpPr>
        <p:spPr>
          <a:xfrm>
            <a:off x="3074126" y="840377"/>
            <a:ext cx="1323702"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a:p>
            <a:pPr algn="ctr"/>
            <a:r>
              <a:rPr lang="en-US" dirty="0"/>
              <a:t>Creator</a:t>
            </a:r>
          </a:p>
        </p:txBody>
      </p:sp>
      <p:sp>
        <p:nvSpPr>
          <p:cNvPr id="27" name="TextBox 26">
            <a:extLst>
              <a:ext uri="{FF2B5EF4-FFF2-40B4-BE49-F238E27FC236}">
                <a16:creationId xmlns:a16="http://schemas.microsoft.com/office/drawing/2014/main" id="{8E5AEF75-CCBF-7148-B722-B7F9CD0F01DF}"/>
              </a:ext>
            </a:extLst>
          </p:cNvPr>
          <p:cNvSpPr txBox="1"/>
          <p:nvPr/>
        </p:nvSpPr>
        <p:spPr>
          <a:xfrm>
            <a:off x="2088879" y="427668"/>
            <a:ext cx="1593668" cy="369332"/>
          </a:xfrm>
          <a:prstGeom prst="rect">
            <a:avLst/>
          </a:prstGeom>
          <a:noFill/>
        </p:spPr>
        <p:txBody>
          <a:bodyPr wrap="square" rtlCol="0">
            <a:spAutoFit/>
          </a:bodyPr>
          <a:lstStyle/>
          <a:p>
            <a:r>
              <a:rPr lang="en-US" dirty="0"/>
              <a:t>1. Dispatched</a:t>
            </a:r>
          </a:p>
        </p:txBody>
      </p:sp>
      <p:sp>
        <p:nvSpPr>
          <p:cNvPr id="28" name="TextBox 27">
            <a:extLst>
              <a:ext uri="{FF2B5EF4-FFF2-40B4-BE49-F238E27FC236}">
                <a16:creationId xmlns:a16="http://schemas.microsoft.com/office/drawing/2014/main" id="{21B24CE7-3271-0C40-B7F5-97AA1A6A16A6}"/>
              </a:ext>
            </a:extLst>
          </p:cNvPr>
          <p:cNvSpPr txBox="1"/>
          <p:nvPr/>
        </p:nvSpPr>
        <p:spPr>
          <a:xfrm>
            <a:off x="2377440" y="1584198"/>
            <a:ext cx="1717041" cy="400110"/>
          </a:xfrm>
          <a:prstGeom prst="rect">
            <a:avLst/>
          </a:prstGeom>
          <a:noFill/>
        </p:spPr>
        <p:txBody>
          <a:bodyPr wrap="square" rtlCol="0">
            <a:spAutoFit/>
          </a:bodyPr>
          <a:lstStyle/>
          <a:p>
            <a:r>
              <a:rPr lang="en-US" sz="1000" dirty="0"/>
              <a:t>UI does not know if the action is Sync /Async</a:t>
            </a:r>
          </a:p>
        </p:txBody>
      </p:sp>
      <p:sp>
        <p:nvSpPr>
          <p:cNvPr id="29" name="Rounded Rectangle 28">
            <a:extLst>
              <a:ext uri="{FF2B5EF4-FFF2-40B4-BE49-F238E27FC236}">
                <a16:creationId xmlns:a16="http://schemas.microsoft.com/office/drawing/2014/main" id="{A95D9319-39B8-9C43-8923-0FBEC517AB2F}"/>
              </a:ext>
            </a:extLst>
          </p:cNvPr>
          <p:cNvSpPr/>
          <p:nvPr/>
        </p:nvSpPr>
        <p:spPr>
          <a:xfrm>
            <a:off x="5004524" y="833454"/>
            <a:ext cx="1494974" cy="73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30" name="Right Arrow 29">
            <a:extLst>
              <a:ext uri="{FF2B5EF4-FFF2-40B4-BE49-F238E27FC236}">
                <a16:creationId xmlns:a16="http://schemas.microsoft.com/office/drawing/2014/main" id="{07759602-8380-734C-958A-1B3CA557A002}"/>
              </a:ext>
            </a:extLst>
          </p:cNvPr>
          <p:cNvSpPr/>
          <p:nvPr/>
        </p:nvSpPr>
        <p:spPr>
          <a:xfrm>
            <a:off x="4397828" y="1062446"/>
            <a:ext cx="583475" cy="22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58FD11-4B08-A342-BDD2-9E6026917EB5}"/>
              </a:ext>
            </a:extLst>
          </p:cNvPr>
          <p:cNvSpPr txBox="1"/>
          <p:nvPr/>
        </p:nvSpPr>
        <p:spPr>
          <a:xfrm>
            <a:off x="4394924" y="1299169"/>
            <a:ext cx="1518196" cy="246221"/>
          </a:xfrm>
          <a:prstGeom prst="rect">
            <a:avLst/>
          </a:prstGeom>
          <a:noFill/>
        </p:spPr>
        <p:txBody>
          <a:bodyPr wrap="square" rtlCol="0">
            <a:spAutoFit/>
          </a:bodyPr>
          <a:lstStyle/>
          <a:p>
            <a:r>
              <a:rPr lang="en-US" sz="1000" dirty="0"/>
              <a:t>2. Listen Action</a:t>
            </a:r>
          </a:p>
        </p:txBody>
      </p:sp>
      <p:sp>
        <p:nvSpPr>
          <p:cNvPr id="32" name="Right Arrow 31">
            <a:extLst>
              <a:ext uri="{FF2B5EF4-FFF2-40B4-BE49-F238E27FC236}">
                <a16:creationId xmlns:a16="http://schemas.microsoft.com/office/drawing/2014/main" id="{9DF33CDB-51D1-B04B-B105-A6DE0E77E5D9}"/>
              </a:ext>
            </a:extLst>
          </p:cNvPr>
          <p:cNvSpPr/>
          <p:nvPr/>
        </p:nvSpPr>
        <p:spPr>
          <a:xfrm>
            <a:off x="6499498" y="886349"/>
            <a:ext cx="3114765" cy="176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a:extLst>
              <a:ext uri="{FF2B5EF4-FFF2-40B4-BE49-F238E27FC236}">
                <a16:creationId xmlns:a16="http://schemas.microsoft.com/office/drawing/2014/main" id="{7031D12E-A831-B844-958C-33C3E6498CBD}"/>
              </a:ext>
            </a:extLst>
          </p:cNvPr>
          <p:cNvSpPr/>
          <p:nvPr/>
        </p:nvSpPr>
        <p:spPr>
          <a:xfrm>
            <a:off x="6522719" y="1173480"/>
            <a:ext cx="3091544" cy="1185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8C8ABB-033B-D142-971E-AE058E75BEAC}"/>
              </a:ext>
            </a:extLst>
          </p:cNvPr>
          <p:cNvSpPr txBox="1"/>
          <p:nvPr/>
        </p:nvSpPr>
        <p:spPr>
          <a:xfrm>
            <a:off x="6859724" y="1356675"/>
            <a:ext cx="2185852" cy="246221"/>
          </a:xfrm>
          <a:prstGeom prst="rect">
            <a:avLst/>
          </a:prstGeom>
          <a:noFill/>
        </p:spPr>
        <p:txBody>
          <a:bodyPr wrap="square" rtlCol="0">
            <a:spAutoFit/>
          </a:bodyPr>
          <a:lstStyle/>
          <a:p>
            <a:r>
              <a:rPr lang="en-US" sz="1000" dirty="0"/>
              <a:t>4. Promise Response</a:t>
            </a:r>
          </a:p>
        </p:txBody>
      </p:sp>
      <p:sp>
        <p:nvSpPr>
          <p:cNvPr id="35" name="Rectangle 34">
            <a:extLst>
              <a:ext uri="{FF2B5EF4-FFF2-40B4-BE49-F238E27FC236}">
                <a16:creationId xmlns:a16="http://schemas.microsoft.com/office/drawing/2014/main" id="{A996F168-D1CA-2249-A5B0-E321348D9BB0}"/>
              </a:ext>
            </a:extLst>
          </p:cNvPr>
          <p:cNvSpPr/>
          <p:nvPr/>
        </p:nvSpPr>
        <p:spPr>
          <a:xfrm>
            <a:off x="3013166" y="2200449"/>
            <a:ext cx="3082833" cy="80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6" name="Down Arrow 35">
            <a:extLst>
              <a:ext uri="{FF2B5EF4-FFF2-40B4-BE49-F238E27FC236}">
                <a16:creationId xmlns:a16="http://schemas.microsoft.com/office/drawing/2014/main" id="{AC88C852-A9A8-4E47-BA46-28819DBE38DE}"/>
              </a:ext>
            </a:extLst>
          </p:cNvPr>
          <p:cNvSpPr/>
          <p:nvPr/>
        </p:nvSpPr>
        <p:spPr>
          <a:xfrm>
            <a:off x="5692503" y="1568705"/>
            <a:ext cx="72571" cy="64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21A2E3-FA33-A645-8BCB-4051353FD58A}"/>
              </a:ext>
            </a:extLst>
          </p:cNvPr>
          <p:cNvSpPr txBox="1"/>
          <p:nvPr/>
        </p:nvSpPr>
        <p:spPr>
          <a:xfrm>
            <a:off x="5692503" y="1657650"/>
            <a:ext cx="2185852" cy="400110"/>
          </a:xfrm>
          <a:prstGeom prst="rect">
            <a:avLst/>
          </a:prstGeom>
          <a:noFill/>
        </p:spPr>
        <p:txBody>
          <a:bodyPr wrap="square" rtlCol="0">
            <a:spAutoFit/>
          </a:bodyPr>
          <a:lstStyle/>
          <a:p>
            <a:r>
              <a:rPr lang="en-US" sz="1000" dirty="0"/>
              <a:t>5. Output Action (Success / Error) is given to Reducer</a:t>
            </a:r>
          </a:p>
        </p:txBody>
      </p:sp>
      <p:sp>
        <p:nvSpPr>
          <p:cNvPr id="38" name="Down Arrow 37">
            <a:extLst>
              <a:ext uri="{FF2B5EF4-FFF2-40B4-BE49-F238E27FC236}">
                <a16:creationId xmlns:a16="http://schemas.microsoft.com/office/drawing/2014/main" id="{49877192-570B-E441-8BC8-930CA4D7033E}"/>
              </a:ext>
            </a:extLst>
          </p:cNvPr>
          <p:cNvSpPr/>
          <p:nvPr/>
        </p:nvSpPr>
        <p:spPr>
          <a:xfrm>
            <a:off x="4747896" y="3002884"/>
            <a:ext cx="76653" cy="213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99198F5-FE30-E848-9258-0C4A6AE4D9A1}"/>
              </a:ext>
            </a:extLst>
          </p:cNvPr>
          <p:cNvSpPr txBox="1"/>
          <p:nvPr/>
        </p:nvSpPr>
        <p:spPr>
          <a:xfrm>
            <a:off x="6499498" y="4963886"/>
            <a:ext cx="2809965" cy="1200329"/>
          </a:xfrm>
          <a:prstGeom prst="rect">
            <a:avLst/>
          </a:prstGeom>
          <a:noFill/>
        </p:spPr>
        <p:txBody>
          <a:bodyPr wrap="square" rtlCol="0">
            <a:spAutoFit/>
          </a:bodyPr>
          <a:lstStyle/>
          <a:p>
            <a:r>
              <a:rPr lang="en-US" dirty="0"/>
              <a:t>Middleware will read data from collection using generators where each row will be read and returned </a:t>
            </a:r>
          </a:p>
        </p:txBody>
      </p:sp>
      <p:sp>
        <p:nvSpPr>
          <p:cNvPr id="40" name="Up Arrow 39">
            <a:extLst>
              <a:ext uri="{FF2B5EF4-FFF2-40B4-BE49-F238E27FC236}">
                <a16:creationId xmlns:a16="http://schemas.microsoft.com/office/drawing/2014/main" id="{DF56C253-5611-D744-B802-92DC9B504B96}"/>
              </a:ext>
            </a:extLst>
          </p:cNvPr>
          <p:cNvSpPr/>
          <p:nvPr/>
        </p:nvSpPr>
        <p:spPr>
          <a:xfrm>
            <a:off x="7376160" y="1872343"/>
            <a:ext cx="95794" cy="3281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 Arrow 40">
            <a:extLst>
              <a:ext uri="{FF2B5EF4-FFF2-40B4-BE49-F238E27FC236}">
                <a16:creationId xmlns:a16="http://schemas.microsoft.com/office/drawing/2014/main" id="{C2973780-03EE-2145-893F-14A2F7895E31}"/>
              </a:ext>
            </a:extLst>
          </p:cNvPr>
          <p:cNvSpPr/>
          <p:nvPr/>
        </p:nvSpPr>
        <p:spPr>
          <a:xfrm flipV="1">
            <a:off x="1301931" y="5582154"/>
            <a:ext cx="1519646" cy="309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51DA4989-67E9-D743-89FF-763E78D24178}"/>
              </a:ext>
            </a:extLst>
          </p:cNvPr>
          <p:cNvSpPr txBox="1"/>
          <p:nvPr/>
        </p:nvSpPr>
        <p:spPr>
          <a:xfrm>
            <a:off x="1001486" y="5925384"/>
            <a:ext cx="1820091" cy="646331"/>
          </a:xfrm>
          <a:prstGeom prst="rect">
            <a:avLst/>
          </a:prstGeom>
          <a:noFill/>
        </p:spPr>
        <p:txBody>
          <a:bodyPr wrap="square" rtlCol="0">
            <a:spAutoFit/>
          </a:bodyPr>
          <a:lstStyle/>
          <a:p>
            <a:r>
              <a:rPr lang="en-US" dirty="0"/>
              <a:t>Subscription to Store</a:t>
            </a:r>
          </a:p>
        </p:txBody>
      </p:sp>
      <p:sp>
        <p:nvSpPr>
          <p:cNvPr id="46" name="Rectangle 45">
            <a:extLst>
              <a:ext uri="{FF2B5EF4-FFF2-40B4-BE49-F238E27FC236}">
                <a16:creationId xmlns:a16="http://schemas.microsoft.com/office/drawing/2014/main" id="{E9D7B40F-BCA1-1B4F-A5AF-F45D20D4D65F}"/>
              </a:ext>
            </a:extLst>
          </p:cNvPr>
          <p:cNvSpPr/>
          <p:nvPr/>
        </p:nvSpPr>
        <p:spPr>
          <a:xfrm>
            <a:off x="264159" y="612334"/>
            <a:ext cx="2014583" cy="508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1E8499C-FE5D-274D-82DD-59CFC70B2322}"/>
              </a:ext>
            </a:extLst>
          </p:cNvPr>
          <p:cNvSpPr/>
          <p:nvPr/>
        </p:nvSpPr>
        <p:spPr>
          <a:xfrm>
            <a:off x="391886" y="74893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ReadWrite</a:t>
            </a:r>
            <a:r>
              <a:rPr lang="en-US" dirty="0">
                <a:ln w="0"/>
                <a:solidFill>
                  <a:schemeClr val="accent1"/>
                </a:solidFill>
                <a:effectLst>
                  <a:outerShdw blurRad="38100" dist="25400" dir="5400000" algn="ctr" rotWithShape="0">
                    <a:srgbClr val="6E747A">
                      <a:alpha val="43000"/>
                    </a:srgbClr>
                  </a:outerShdw>
                </a:effectLst>
              </a:rPr>
              <a:t> Component </a:t>
            </a:r>
          </a:p>
        </p:txBody>
      </p:sp>
      <p:sp>
        <p:nvSpPr>
          <p:cNvPr id="48" name="Rounded Rectangle 47">
            <a:extLst>
              <a:ext uri="{FF2B5EF4-FFF2-40B4-BE49-F238E27FC236}">
                <a16:creationId xmlns:a16="http://schemas.microsoft.com/office/drawing/2014/main" id="{6E3F53D1-EF66-C440-A042-4A3F344D7345}"/>
              </a:ext>
            </a:extLst>
          </p:cNvPr>
          <p:cNvSpPr/>
          <p:nvPr/>
        </p:nvSpPr>
        <p:spPr>
          <a:xfrm>
            <a:off x="385295" y="328629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ListData</a:t>
            </a:r>
            <a:r>
              <a:rPr lang="en-US" dirty="0">
                <a:ln w="0"/>
                <a:solidFill>
                  <a:schemeClr val="accent1"/>
                </a:solidFill>
                <a:effectLst>
                  <a:outerShdw blurRad="38100" dist="25400" dir="5400000" algn="ctr" rotWithShape="0">
                    <a:srgbClr val="6E747A">
                      <a:alpha val="43000"/>
                    </a:srgbClr>
                  </a:outerShdw>
                </a:effectLst>
              </a:rPr>
              <a:t> Component </a:t>
            </a:r>
          </a:p>
        </p:txBody>
      </p:sp>
    </p:spTree>
    <p:extLst>
      <p:ext uri="{BB962C8B-B14F-4D97-AF65-F5344CB8AC3E}">
        <p14:creationId xmlns:p14="http://schemas.microsoft.com/office/powerpoint/2010/main" val="567897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7CF047-E2CE-274C-BE06-A488DA14B19E}"/>
              </a:ext>
            </a:extLst>
          </p:cNvPr>
          <p:cNvSpPr/>
          <p:nvPr/>
        </p:nvSpPr>
        <p:spPr>
          <a:xfrm>
            <a:off x="348343" y="400594"/>
            <a:ext cx="5660571" cy="53731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AF7C0C3-4AD4-2C4C-B905-DBA7DF4DED5D}"/>
              </a:ext>
            </a:extLst>
          </p:cNvPr>
          <p:cNvSpPr/>
          <p:nvPr/>
        </p:nvSpPr>
        <p:spPr>
          <a:xfrm>
            <a:off x="583474"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sp>
        <p:nvSpPr>
          <p:cNvPr id="4" name="Rectangle 3">
            <a:extLst>
              <a:ext uri="{FF2B5EF4-FFF2-40B4-BE49-F238E27FC236}">
                <a16:creationId xmlns:a16="http://schemas.microsoft.com/office/drawing/2014/main" id="{756AA949-8268-BE40-8437-295E100EB0B8}"/>
              </a:ext>
            </a:extLst>
          </p:cNvPr>
          <p:cNvSpPr/>
          <p:nvPr/>
        </p:nvSpPr>
        <p:spPr>
          <a:xfrm>
            <a:off x="2690948"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sp>
        <p:nvSpPr>
          <p:cNvPr id="5" name="Rectangle 4">
            <a:extLst>
              <a:ext uri="{FF2B5EF4-FFF2-40B4-BE49-F238E27FC236}">
                <a16:creationId xmlns:a16="http://schemas.microsoft.com/office/drawing/2014/main" id="{64B99C21-3B12-B44A-82EB-4E16DC76DD4E}"/>
              </a:ext>
            </a:extLst>
          </p:cNvPr>
          <p:cNvSpPr/>
          <p:nvPr/>
        </p:nvSpPr>
        <p:spPr>
          <a:xfrm>
            <a:off x="583474"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Payments</a:t>
            </a:r>
          </a:p>
          <a:p>
            <a:pPr algn="ctr"/>
            <a:r>
              <a:rPr lang="en-US" dirty="0"/>
              <a:t>Bill</a:t>
            </a:r>
          </a:p>
        </p:txBody>
      </p:sp>
      <p:sp>
        <p:nvSpPr>
          <p:cNvPr id="6" name="Rectangle 5">
            <a:extLst>
              <a:ext uri="{FF2B5EF4-FFF2-40B4-BE49-F238E27FC236}">
                <a16:creationId xmlns:a16="http://schemas.microsoft.com/office/drawing/2014/main" id="{753E7434-08DC-154C-9BF4-AD2FDBE18AE8}"/>
              </a:ext>
            </a:extLst>
          </p:cNvPr>
          <p:cNvSpPr/>
          <p:nvPr/>
        </p:nvSpPr>
        <p:spPr>
          <a:xfrm>
            <a:off x="2690948"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a:t>
            </a:r>
          </a:p>
        </p:txBody>
      </p:sp>
      <p:sp>
        <p:nvSpPr>
          <p:cNvPr id="7" name="Rectangle 6">
            <a:extLst>
              <a:ext uri="{FF2B5EF4-FFF2-40B4-BE49-F238E27FC236}">
                <a16:creationId xmlns:a16="http://schemas.microsoft.com/office/drawing/2014/main" id="{8885BE26-3D80-0947-8B42-961AE8A7257D}"/>
              </a:ext>
            </a:extLst>
          </p:cNvPr>
          <p:cNvSpPr/>
          <p:nvPr/>
        </p:nvSpPr>
        <p:spPr>
          <a:xfrm>
            <a:off x="583474"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a:t>
            </a:r>
          </a:p>
        </p:txBody>
      </p:sp>
      <p:sp>
        <p:nvSpPr>
          <p:cNvPr id="8" name="Rectangle 7">
            <a:extLst>
              <a:ext uri="{FF2B5EF4-FFF2-40B4-BE49-F238E27FC236}">
                <a16:creationId xmlns:a16="http://schemas.microsoft.com/office/drawing/2014/main" id="{600C6598-F386-744A-AE78-EB0F759AD5FC}"/>
              </a:ext>
            </a:extLst>
          </p:cNvPr>
          <p:cNvSpPr/>
          <p:nvPr/>
        </p:nvSpPr>
        <p:spPr>
          <a:xfrm>
            <a:off x="2690948"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FDs</a:t>
            </a:r>
          </a:p>
        </p:txBody>
      </p:sp>
      <p:sp>
        <p:nvSpPr>
          <p:cNvPr id="9" name="TextBox 8">
            <a:extLst>
              <a:ext uri="{FF2B5EF4-FFF2-40B4-BE49-F238E27FC236}">
                <a16:creationId xmlns:a16="http://schemas.microsoft.com/office/drawing/2014/main" id="{30A9E8A7-D23F-6148-8090-26E42CACADE6}"/>
              </a:ext>
            </a:extLst>
          </p:cNvPr>
          <p:cNvSpPr txBox="1"/>
          <p:nvPr/>
        </p:nvSpPr>
        <p:spPr>
          <a:xfrm>
            <a:off x="5560423" y="0"/>
            <a:ext cx="4106091" cy="646331"/>
          </a:xfrm>
          <a:prstGeom prst="rect">
            <a:avLst/>
          </a:prstGeom>
          <a:noFill/>
        </p:spPr>
        <p:txBody>
          <a:bodyPr wrap="square" rtlCol="0">
            <a:spAutoFit/>
          </a:bodyPr>
          <a:lstStyle/>
          <a:p>
            <a:r>
              <a:rPr lang="en-US" dirty="0"/>
              <a:t>Account-No, </a:t>
            </a:r>
            <a:r>
              <a:rPr lang="en-US" b="1" dirty="0" err="1"/>
              <a:t>CustomerId</a:t>
            </a:r>
            <a:r>
              <a:rPr lang="en-US" dirty="0"/>
              <a:t>, Banking, Loans, Investments, Tax, Cards</a:t>
            </a:r>
          </a:p>
        </p:txBody>
      </p:sp>
      <p:sp>
        <p:nvSpPr>
          <p:cNvPr id="10" name="Rectangle 9">
            <a:extLst>
              <a:ext uri="{FF2B5EF4-FFF2-40B4-BE49-F238E27FC236}">
                <a16:creationId xmlns:a16="http://schemas.microsoft.com/office/drawing/2014/main" id="{6E99F128-93A1-BA49-A3D9-6E4C382AE58C}"/>
              </a:ext>
            </a:extLst>
          </p:cNvPr>
          <p:cNvSpPr/>
          <p:nvPr/>
        </p:nvSpPr>
        <p:spPr>
          <a:xfrm>
            <a:off x="4349931"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1" name="Can 10">
            <a:extLst>
              <a:ext uri="{FF2B5EF4-FFF2-40B4-BE49-F238E27FC236}">
                <a16:creationId xmlns:a16="http://schemas.microsoft.com/office/drawing/2014/main" id="{317F2C4B-5CEA-1E44-B03C-73E1AAD023F9}"/>
              </a:ext>
            </a:extLst>
          </p:cNvPr>
          <p:cNvSpPr/>
          <p:nvPr/>
        </p:nvSpPr>
        <p:spPr>
          <a:xfrm>
            <a:off x="9666514"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FB92A431-987E-014F-847F-F72A800C04A7}"/>
              </a:ext>
            </a:extLst>
          </p:cNvPr>
          <p:cNvSpPr/>
          <p:nvPr/>
        </p:nvSpPr>
        <p:spPr>
          <a:xfrm>
            <a:off x="9657806" y="251024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 / Investment</a:t>
            </a:r>
          </a:p>
        </p:txBody>
      </p:sp>
      <p:sp>
        <p:nvSpPr>
          <p:cNvPr id="13" name="Can 12">
            <a:extLst>
              <a:ext uri="{FF2B5EF4-FFF2-40B4-BE49-F238E27FC236}">
                <a16:creationId xmlns:a16="http://schemas.microsoft.com/office/drawing/2014/main" id="{D8EA0DF3-E44C-2543-9852-666705F28A55}"/>
              </a:ext>
            </a:extLst>
          </p:cNvPr>
          <p:cNvSpPr/>
          <p:nvPr/>
        </p:nvSpPr>
        <p:spPr>
          <a:xfrm>
            <a:off x="9666514" y="434775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5" name="Left-right Arrow 14">
            <a:extLst>
              <a:ext uri="{FF2B5EF4-FFF2-40B4-BE49-F238E27FC236}">
                <a16:creationId xmlns:a16="http://schemas.microsoft.com/office/drawing/2014/main" id="{3794FA4B-AFBF-3C47-BCB3-0B21EF87119A}"/>
              </a:ext>
            </a:extLst>
          </p:cNvPr>
          <p:cNvSpPr/>
          <p:nvPr/>
        </p:nvSpPr>
        <p:spPr>
          <a:xfrm>
            <a:off x="6000206" y="88758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Accounts, Bank Transactions</a:t>
            </a:r>
            <a:endParaRPr lang="en-US" dirty="0"/>
          </a:p>
        </p:txBody>
      </p:sp>
      <p:sp>
        <p:nvSpPr>
          <p:cNvPr id="16" name="Left-right Arrow 15">
            <a:extLst>
              <a:ext uri="{FF2B5EF4-FFF2-40B4-BE49-F238E27FC236}">
                <a16:creationId xmlns:a16="http://schemas.microsoft.com/office/drawing/2014/main" id="{09E703E7-D8F9-5446-9405-4E8E8538416E}"/>
              </a:ext>
            </a:extLst>
          </p:cNvPr>
          <p:cNvSpPr/>
          <p:nvPr/>
        </p:nvSpPr>
        <p:spPr>
          <a:xfrm>
            <a:off x="5991498" y="268590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Mutual Funds and investment</a:t>
            </a:r>
          </a:p>
        </p:txBody>
      </p:sp>
      <p:sp>
        <p:nvSpPr>
          <p:cNvPr id="17" name="Left-right Arrow 16">
            <a:extLst>
              <a:ext uri="{FF2B5EF4-FFF2-40B4-BE49-F238E27FC236}">
                <a16:creationId xmlns:a16="http://schemas.microsoft.com/office/drawing/2014/main" id="{5F4B7E38-6518-DF4E-A6FB-1D9207CA02CF}"/>
              </a:ext>
            </a:extLst>
          </p:cNvPr>
          <p:cNvSpPr/>
          <p:nvPr/>
        </p:nvSpPr>
        <p:spPr>
          <a:xfrm>
            <a:off x="5991498" y="4504913"/>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Various Loans</a:t>
            </a:r>
          </a:p>
        </p:txBody>
      </p:sp>
    </p:spTree>
    <p:extLst>
      <p:ext uri="{BB962C8B-B14F-4D97-AF65-F5344CB8AC3E}">
        <p14:creationId xmlns:p14="http://schemas.microsoft.com/office/powerpoint/2010/main" val="2473780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D59BF-822A-D441-BD9F-543A5D689F00}"/>
              </a:ext>
            </a:extLst>
          </p:cNvPr>
          <p:cNvSpPr txBox="1"/>
          <p:nvPr/>
        </p:nvSpPr>
        <p:spPr>
          <a:xfrm>
            <a:off x="269966" y="182880"/>
            <a:ext cx="11747863" cy="5909310"/>
          </a:xfrm>
          <a:prstGeom prst="rect">
            <a:avLst/>
          </a:prstGeom>
          <a:noFill/>
        </p:spPr>
        <p:txBody>
          <a:bodyPr wrap="square" rtlCol="0">
            <a:spAutoFit/>
          </a:bodyPr>
          <a:lstStyle/>
          <a:p>
            <a:r>
              <a:rPr lang="en-US" dirty="0"/>
              <a:t>I want Banking App</a:t>
            </a:r>
          </a:p>
          <a:p>
            <a:pPr marL="342900" indent="-342900">
              <a:buAutoNum type="arabicPeriod"/>
            </a:pPr>
            <a:r>
              <a:rPr lang="en-US" dirty="0"/>
              <a:t>Manage Customers</a:t>
            </a:r>
          </a:p>
          <a:p>
            <a:pPr marL="342900" indent="-342900">
              <a:buAutoNum type="arabicPeriod"/>
            </a:pPr>
            <a:r>
              <a:rPr lang="en-US" dirty="0"/>
              <a:t>Manage Accounts</a:t>
            </a:r>
          </a:p>
          <a:p>
            <a:pPr marL="800100" lvl="1" indent="-342900">
              <a:buAutoNum type="arabicPeriod"/>
            </a:pPr>
            <a:r>
              <a:rPr lang="en-US" dirty="0"/>
              <a:t>Transactions</a:t>
            </a:r>
          </a:p>
          <a:p>
            <a:pPr marL="800100" lvl="1" indent="-342900">
              <a:buAutoNum type="arabicPeriod"/>
            </a:pPr>
            <a:r>
              <a:rPr lang="en-US" dirty="0"/>
              <a:t>Statements</a:t>
            </a:r>
          </a:p>
          <a:p>
            <a:pPr marL="800100" lvl="1" indent="-342900">
              <a:buAutoNum type="arabicPeriod"/>
            </a:pPr>
            <a:r>
              <a:rPr lang="en-US" dirty="0"/>
              <a:t>Bills</a:t>
            </a:r>
          </a:p>
          <a:p>
            <a:pPr marL="342900" indent="-342900">
              <a:buAutoNum type="arabicPeriod"/>
            </a:pPr>
            <a:r>
              <a:rPr lang="en-US" dirty="0"/>
              <a:t>Investment</a:t>
            </a:r>
          </a:p>
          <a:p>
            <a:pPr marL="800100" lvl="1" indent="-342900">
              <a:buAutoNum type="arabicPeriod"/>
            </a:pPr>
            <a:r>
              <a:rPr lang="en-US" dirty="0"/>
              <a:t>PPF</a:t>
            </a:r>
          </a:p>
          <a:p>
            <a:pPr marL="800100" lvl="1" indent="-342900">
              <a:buAutoNum type="arabicPeriod"/>
            </a:pPr>
            <a:r>
              <a:rPr lang="en-US" dirty="0"/>
              <a:t>RD</a:t>
            </a:r>
          </a:p>
          <a:p>
            <a:pPr marL="800100" lvl="1" indent="-342900">
              <a:buAutoNum type="arabicPeriod"/>
            </a:pPr>
            <a:r>
              <a:rPr lang="en-US" dirty="0"/>
              <a:t>FD</a:t>
            </a:r>
          </a:p>
          <a:p>
            <a:pPr marL="800100" lvl="1" indent="-342900">
              <a:buAutoNum type="arabicPeriod"/>
            </a:pPr>
            <a:r>
              <a:rPr lang="en-US" dirty="0"/>
              <a:t>Mutual Funds</a:t>
            </a:r>
          </a:p>
          <a:p>
            <a:pPr marL="342900" indent="-342900">
              <a:buAutoNum type="arabicPeriod"/>
            </a:pPr>
            <a:r>
              <a:rPr lang="en-US" dirty="0"/>
              <a:t>Loans</a:t>
            </a:r>
          </a:p>
          <a:p>
            <a:pPr marL="800100" lvl="1" indent="-342900">
              <a:buAutoNum type="arabicPeriod"/>
            </a:pPr>
            <a:r>
              <a:rPr lang="en-US" dirty="0"/>
              <a:t>Home</a:t>
            </a:r>
          </a:p>
          <a:p>
            <a:pPr marL="800100" lvl="1" indent="-342900">
              <a:buAutoNum type="arabicPeriod"/>
            </a:pPr>
            <a:r>
              <a:rPr lang="en-US" dirty="0"/>
              <a:t>Personal</a:t>
            </a:r>
          </a:p>
          <a:p>
            <a:pPr marL="800100" lvl="1" indent="-342900">
              <a:buAutoNum type="arabicPeriod"/>
            </a:pPr>
            <a:r>
              <a:rPr lang="en-US" dirty="0"/>
              <a:t>Gold</a:t>
            </a:r>
          </a:p>
          <a:p>
            <a:pPr marL="800100" lvl="1" indent="-342900">
              <a:buAutoNum type="arabicPeriod"/>
            </a:pPr>
            <a:r>
              <a:rPr lang="en-US" dirty="0"/>
              <a:t>Festival</a:t>
            </a:r>
          </a:p>
          <a:p>
            <a:pPr marL="800100" lvl="1" indent="-342900">
              <a:buAutoNum type="arabicPeriod"/>
            </a:pPr>
            <a:r>
              <a:rPr lang="en-US" dirty="0" err="1"/>
              <a:t>Leasure</a:t>
            </a:r>
            <a:r>
              <a:rPr lang="en-US" dirty="0"/>
              <a:t> / Tourist</a:t>
            </a:r>
          </a:p>
          <a:p>
            <a:pPr marL="342900" indent="-342900">
              <a:buAutoNum type="arabicPeriod"/>
            </a:pPr>
            <a:r>
              <a:rPr lang="en-US" dirty="0"/>
              <a:t>Tax</a:t>
            </a:r>
          </a:p>
          <a:p>
            <a:pPr marL="800100" lvl="1" indent="-342900">
              <a:buAutoNum type="arabicPeriod"/>
            </a:pPr>
            <a:r>
              <a:rPr lang="en-US" dirty="0"/>
              <a:t>Sales Tax</a:t>
            </a:r>
          </a:p>
          <a:p>
            <a:pPr marL="800100" lvl="1" indent="-342900">
              <a:buAutoNum type="arabicPeriod"/>
            </a:pPr>
            <a:r>
              <a:rPr lang="en-US" dirty="0"/>
              <a:t>I-T</a:t>
            </a:r>
          </a:p>
          <a:p>
            <a:pPr marL="800100" lvl="1" indent="-342900">
              <a:buAutoNum type="arabicPeriod"/>
            </a:pPr>
            <a:r>
              <a:rPr lang="en-US" dirty="0"/>
              <a:t>GST</a:t>
            </a:r>
          </a:p>
        </p:txBody>
      </p:sp>
    </p:spTree>
    <p:extLst>
      <p:ext uri="{BB962C8B-B14F-4D97-AF65-F5344CB8AC3E}">
        <p14:creationId xmlns:p14="http://schemas.microsoft.com/office/powerpoint/2010/main" val="3505998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5B39EC62-41B9-124F-9FC4-8D200FA4FF4D}"/>
              </a:ext>
            </a:extLst>
          </p:cNvPr>
          <p:cNvSpPr/>
          <p:nvPr/>
        </p:nvSpPr>
        <p:spPr>
          <a:xfrm>
            <a:off x="9666514" y="66621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a:t>
            </a:r>
          </a:p>
        </p:txBody>
      </p:sp>
      <p:sp>
        <p:nvSpPr>
          <p:cNvPr id="3" name="Can 2">
            <a:extLst>
              <a:ext uri="{FF2B5EF4-FFF2-40B4-BE49-F238E27FC236}">
                <a16:creationId xmlns:a16="http://schemas.microsoft.com/office/drawing/2014/main" id="{E0399542-95B8-CA4E-AE67-412370A4972C}"/>
              </a:ext>
            </a:extLst>
          </p:cNvPr>
          <p:cNvSpPr/>
          <p:nvPr/>
        </p:nvSpPr>
        <p:spPr>
          <a:xfrm>
            <a:off x="9742714" y="3772986"/>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Can 3">
            <a:extLst>
              <a:ext uri="{FF2B5EF4-FFF2-40B4-BE49-F238E27FC236}">
                <a16:creationId xmlns:a16="http://schemas.microsoft.com/office/drawing/2014/main" id="{FF0DA136-16E6-6346-9E51-B5A30BF73055}"/>
              </a:ext>
            </a:extLst>
          </p:cNvPr>
          <p:cNvSpPr/>
          <p:nvPr/>
        </p:nvSpPr>
        <p:spPr>
          <a:xfrm>
            <a:off x="9742714" y="2391592"/>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5" name="Can 4">
            <a:extLst>
              <a:ext uri="{FF2B5EF4-FFF2-40B4-BE49-F238E27FC236}">
                <a16:creationId xmlns:a16="http://schemas.microsoft.com/office/drawing/2014/main" id="{29DE9CE5-B5C2-704A-A6B6-9C72E64BA382}"/>
              </a:ext>
            </a:extLst>
          </p:cNvPr>
          <p:cNvSpPr/>
          <p:nvPr/>
        </p:nvSpPr>
        <p:spPr>
          <a:xfrm>
            <a:off x="6975565"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MF</a:t>
            </a:r>
          </a:p>
        </p:txBody>
      </p:sp>
      <p:sp>
        <p:nvSpPr>
          <p:cNvPr id="6" name="Can 5">
            <a:extLst>
              <a:ext uri="{FF2B5EF4-FFF2-40B4-BE49-F238E27FC236}">
                <a16:creationId xmlns:a16="http://schemas.microsoft.com/office/drawing/2014/main" id="{EF44D61E-9EEA-4047-A0D9-5A6337FF8DCA}"/>
              </a:ext>
            </a:extLst>
          </p:cNvPr>
          <p:cNvSpPr/>
          <p:nvPr/>
        </p:nvSpPr>
        <p:spPr>
          <a:xfrm>
            <a:off x="4145280" y="63899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PPF</a:t>
            </a:r>
          </a:p>
        </p:txBody>
      </p:sp>
      <p:sp>
        <p:nvSpPr>
          <p:cNvPr id="7" name="Can 6">
            <a:extLst>
              <a:ext uri="{FF2B5EF4-FFF2-40B4-BE49-F238E27FC236}">
                <a16:creationId xmlns:a16="http://schemas.microsoft.com/office/drawing/2014/main" id="{35E4BF25-02C5-DA44-B180-03FA848C7E13}"/>
              </a:ext>
            </a:extLst>
          </p:cNvPr>
          <p:cNvSpPr/>
          <p:nvPr/>
        </p:nvSpPr>
        <p:spPr>
          <a:xfrm>
            <a:off x="1454331" y="63899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8" name="Can 7">
            <a:extLst>
              <a:ext uri="{FF2B5EF4-FFF2-40B4-BE49-F238E27FC236}">
                <a16:creationId xmlns:a16="http://schemas.microsoft.com/office/drawing/2014/main" id="{67078AC2-695D-2145-A159-14D91AE6AFE6}"/>
              </a:ext>
            </a:extLst>
          </p:cNvPr>
          <p:cNvSpPr/>
          <p:nvPr/>
        </p:nvSpPr>
        <p:spPr>
          <a:xfrm>
            <a:off x="1454331" y="267135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Loan</a:t>
            </a:r>
          </a:p>
        </p:txBody>
      </p:sp>
      <p:sp>
        <p:nvSpPr>
          <p:cNvPr id="9" name="Can 8">
            <a:extLst>
              <a:ext uri="{FF2B5EF4-FFF2-40B4-BE49-F238E27FC236}">
                <a16:creationId xmlns:a16="http://schemas.microsoft.com/office/drawing/2014/main" id="{D3096C3D-8EA3-B747-8F1D-82EAB495B53F}"/>
              </a:ext>
            </a:extLst>
          </p:cNvPr>
          <p:cNvSpPr/>
          <p:nvPr/>
        </p:nvSpPr>
        <p:spPr>
          <a:xfrm>
            <a:off x="1454331"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 Loan</a:t>
            </a:r>
          </a:p>
        </p:txBody>
      </p:sp>
      <p:sp>
        <p:nvSpPr>
          <p:cNvPr id="10" name="Can 9">
            <a:extLst>
              <a:ext uri="{FF2B5EF4-FFF2-40B4-BE49-F238E27FC236}">
                <a16:creationId xmlns:a16="http://schemas.microsoft.com/office/drawing/2014/main" id="{33AEBF1B-312C-9141-BDEF-A52602E77AC2}"/>
              </a:ext>
            </a:extLst>
          </p:cNvPr>
          <p:cNvSpPr/>
          <p:nvPr/>
        </p:nvSpPr>
        <p:spPr>
          <a:xfrm>
            <a:off x="9742714" y="4987830"/>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1" name="Can 10">
            <a:extLst>
              <a:ext uri="{FF2B5EF4-FFF2-40B4-BE49-F238E27FC236}">
                <a16:creationId xmlns:a16="http://schemas.microsoft.com/office/drawing/2014/main" id="{FCF5E989-9A21-0A40-BEC7-EAFCD3F29980}"/>
              </a:ext>
            </a:extLst>
          </p:cNvPr>
          <p:cNvSpPr/>
          <p:nvPr/>
        </p:nvSpPr>
        <p:spPr>
          <a:xfrm>
            <a:off x="6905896"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1B102F9E-CD5F-D34D-9196-73B04EEFF54E}"/>
              </a:ext>
            </a:extLst>
          </p:cNvPr>
          <p:cNvSpPr/>
          <p:nvPr/>
        </p:nvSpPr>
        <p:spPr>
          <a:xfrm>
            <a:off x="4145280"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3" name="Oval 12">
            <a:extLst>
              <a:ext uri="{FF2B5EF4-FFF2-40B4-BE49-F238E27FC236}">
                <a16:creationId xmlns:a16="http://schemas.microsoft.com/office/drawing/2014/main" id="{8DDED6FC-4550-CD43-8557-8076AC6E0B16}"/>
              </a:ext>
            </a:extLst>
          </p:cNvPr>
          <p:cNvSpPr/>
          <p:nvPr/>
        </p:nvSpPr>
        <p:spPr>
          <a:xfrm>
            <a:off x="5259977" y="2464526"/>
            <a:ext cx="2220686"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a:t>
            </a:r>
          </a:p>
        </p:txBody>
      </p:sp>
      <p:cxnSp>
        <p:nvCxnSpPr>
          <p:cNvPr id="15" name="Straight Arrow Connector 14">
            <a:extLst>
              <a:ext uri="{FF2B5EF4-FFF2-40B4-BE49-F238E27FC236}">
                <a16:creationId xmlns:a16="http://schemas.microsoft.com/office/drawing/2014/main" id="{4883FDC1-616A-BC4E-B0A4-9EC7181B032B}"/>
              </a:ext>
            </a:extLst>
          </p:cNvPr>
          <p:cNvCxnSpPr>
            <a:cxnSpLocks/>
            <a:stCxn id="13" idx="2"/>
            <a:endCxn id="8" idx="4"/>
          </p:cNvCxnSpPr>
          <p:nvPr/>
        </p:nvCxnSpPr>
        <p:spPr>
          <a:xfrm flipH="1" flipV="1">
            <a:off x="3405051" y="3106787"/>
            <a:ext cx="1854926" cy="119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663C8C-D613-CE4F-BA25-262B1429DD88}"/>
              </a:ext>
            </a:extLst>
          </p:cNvPr>
          <p:cNvCxnSpPr>
            <a:stCxn id="13" idx="1"/>
            <a:endCxn id="7" idx="3"/>
          </p:cNvCxnSpPr>
          <p:nvPr/>
        </p:nvCxnSpPr>
        <p:spPr>
          <a:xfrm flipH="1" flipV="1">
            <a:off x="2429691" y="1509855"/>
            <a:ext cx="3155498" cy="11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CD8B2-6F07-AF4C-8E39-4A824FF58862}"/>
              </a:ext>
            </a:extLst>
          </p:cNvPr>
          <p:cNvCxnSpPr>
            <a:stCxn id="13" idx="0"/>
            <a:endCxn id="6" idx="3"/>
          </p:cNvCxnSpPr>
          <p:nvPr/>
        </p:nvCxnSpPr>
        <p:spPr>
          <a:xfrm flipH="1" flipV="1">
            <a:off x="5120640" y="1509854"/>
            <a:ext cx="1249680" cy="95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9EB498-1ED5-B449-9BEB-055D916C49C1}"/>
              </a:ext>
            </a:extLst>
          </p:cNvPr>
          <p:cNvCxnSpPr>
            <a:cxnSpLocks/>
            <a:stCxn id="13" idx="7"/>
            <a:endCxn id="5" idx="3"/>
          </p:cNvCxnSpPr>
          <p:nvPr/>
        </p:nvCxnSpPr>
        <p:spPr>
          <a:xfrm flipV="1">
            <a:off x="7155451" y="1543598"/>
            <a:ext cx="795474" cy="114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773A62-F6BC-2040-B3A8-3B6BCEA44EE9}"/>
              </a:ext>
            </a:extLst>
          </p:cNvPr>
          <p:cNvCxnSpPr>
            <a:stCxn id="13" idx="6"/>
            <a:endCxn id="2" idx="2"/>
          </p:cNvCxnSpPr>
          <p:nvPr/>
        </p:nvCxnSpPr>
        <p:spPr>
          <a:xfrm flipV="1">
            <a:off x="7480663" y="1101642"/>
            <a:ext cx="2185851" cy="212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7834D4-D0CA-2A42-839F-EBD59299150F}"/>
              </a:ext>
            </a:extLst>
          </p:cNvPr>
          <p:cNvCxnSpPr>
            <a:stCxn id="13" idx="3"/>
            <a:endCxn id="9" idx="1"/>
          </p:cNvCxnSpPr>
          <p:nvPr/>
        </p:nvCxnSpPr>
        <p:spPr>
          <a:xfrm flipH="1">
            <a:off x="2429691" y="3765341"/>
            <a:ext cx="3155498"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63F745-4900-4C46-BCE8-0BB461857E0D}"/>
              </a:ext>
            </a:extLst>
          </p:cNvPr>
          <p:cNvCxnSpPr>
            <a:stCxn id="13" idx="4"/>
            <a:endCxn id="12" idx="1"/>
          </p:cNvCxnSpPr>
          <p:nvPr/>
        </p:nvCxnSpPr>
        <p:spPr>
          <a:xfrm flipH="1">
            <a:off x="5120640" y="3988526"/>
            <a:ext cx="1249680" cy="100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16400F-5EE4-B84F-BDDC-57B3F23D6549}"/>
              </a:ext>
            </a:extLst>
          </p:cNvPr>
          <p:cNvCxnSpPr>
            <a:stCxn id="13" idx="5"/>
            <a:endCxn id="11" idx="1"/>
          </p:cNvCxnSpPr>
          <p:nvPr/>
        </p:nvCxnSpPr>
        <p:spPr>
          <a:xfrm>
            <a:off x="7155451" y="3765341"/>
            <a:ext cx="725805"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39991C-FFB1-984A-B77F-C9D0790EB2AD}"/>
              </a:ext>
            </a:extLst>
          </p:cNvPr>
          <p:cNvCxnSpPr>
            <a:endCxn id="4" idx="2"/>
          </p:cNvCxnSpPr>
          <p:nvPr/>
        </p:nvCxnSpPr>
        <p:spPr>
          <a:xfrm flipV="1">
            <a:off x="7480663" y="2827021"/>
            <a:ext cx="2262051" cy="60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BD884B-F305-7B44-A552-F7BA11A34A31}"/>
              </a:ext>
            </a:extLst>
          </p:cNvPr>
          <p:cNvCxnSpPr>
            <a:endCxn id="10" idx="2"/>
          </p:cNvCxnSpPr>
          <p:nvPr/>
        </p:nvCxnSpPr>
        <p:spPr>
          <a:xfrm>
            <a:off x="7350034" y="3606436"/>
            <a:ext cx="2392680" cy="181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408EC0-7AF0-9D4D-B935-7CB51B971B61}"/>
              </a:ext>
            </a:extLst>
          </p:cNvPr>
          <p:cNvCxnSpPr>
            <a:endCxn id="3" idx="2"/>
          </p:cNvCxnSpPr>
          <p:nvPr/>
        </p:nvCxnSpPr>
        <p:spPr>
          <a:xfrm>
            <a:off x="7440115" y="3542215"/>
            <a:ext cx="2302599" cy="66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6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195E-D8FF-3F4B-82F8-DCCEA45137D9}"/>
              </a:ext>
            </a:extLst>
          </p:cNvPr>
          <p:cNvSpPr txBox="1"/>
          <p:nvPr/>
        </p:nvSpPr>
        <p:spPr>
          <a:xfrm>
            <a:off x="461554" y="165463"/>
            <a:ext cx="3648892" cy="369332"/>
          </a:xfrm>
          <a:prstGeom prst="rect">
            <a:avLst/>
          </a:prstGeom>
          <a:noFill/>
        </p:spPr>
        <p:txBody>
          <a:bodyPr wrap="square" rtlCol="0">
            <a:spAutoFit/>
          </a:bodyPr>
          <a:lstStyle/>
          <a:p>
            <a:r>
              <a:rPr lang="en-US" dirty="0"/>
              <a:t>Monolithic</a:t>
            </a:r>
          </a:p>
        </p:txBody>
      </p:sp>
      <p:sp>
        <p:nvSpPr>
          <p:cNvPr id="4" name="Can 3">
            <a:extLst>
              <a:ext uri="{FF2B5EF4-FFF2-40B4-BE49-F238E27FC236}">
                <a16:creationId xmlns:a16="http://schemas.microsoft.com/office/drawing/2014/main" id="{B505DBD6-2C51-3949-B073-95C569D97810}"/>
              </a:ext>
            </a:extLst>
          </p:cNvPr>
          <p:cNvSpPr/>
          <p:nvPr/>
        </p:nvSpPr>
        <p:spPr>
          <a:xfrm>
            <a:off x="252548" y="5399314"/>
            <a:ext cx="2978331" cy="5747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Database</a:t>
            </a:r>
          </a:p>
        </p:txBody>
      </p:sp>
      <p:sp>
        <p:nvSpPr>
          <p:cNvPr id="7" name="Rounded Rectangle 6">
            <a:extLst>
              <a:ext uri="{FF2B5EF4-FFF2-40B4-BE49-F238E27FC236}">
                <a16:creationId xmlns:a16="http://schemas.microsoft.com/office/drawing/2014/main" id="{AC515527-FB90-A64C-BBED-890E451E0BDE}"/>
              </a:ext>
            </a:extLst>
          </p:cNvPr>
          <p:cNvSpPr/>
          <p:nvPr/>
        </p:nvSpPr>
        <p:spPr>
          <a:xfrm>
            <a:off x="252548" y="2690949"/>
            <a:ext cx="3056709" cy="24471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ight Brace 7">
            <a:extLst>
              <a:ext uri="{FF2B5EF4-FFF2-40B4-BE49-F238E27FC236}">
                <a16:creationId xmlns:a16="http://schemas.microsoft.com/office/drawing/2014/main" id="{9CE54C97-C7CD-6346-96D4-C653BA7EF7F5}"/>
              </a:ext>
            </a:extLst>
          </p:cNvPr>
          <p:cNvSpPr/>
          <p:nvPr/>
        </p:nvSpPr>
        <p:spPr>
          <a:xfrm>
            <a:off x="3622766" y="2708366"/>
            <a:ext cx="487680" cy="25254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0D5973-4035-C040-B6B5-6C536EA19B4F}"/>
              </a:ext>
            </a:extLst>
          </p:cNvPr>
          <p:cNvSpPr txBox="1"/>
          <p:nvPr/>
        </p:nvSpPr>
        <p:spPr>
          <a:xfrm>
            <a:off x="4232366" y="3657600"/>
            <a:ext cx="2168434" cy="646331"/>
          </a:xfrm>
          <a:prstGeom prst="rect">
            <a:avLst/>
          </a:prstGeom>
          <a:noFill/>
        </p:spPr>
        <p:txBody>
          <a:bodyPr wrap="square" rtlCol="0">
            <a:spAutoFit/>
          </a:bodyPr>
          <a:lstStyle/>
          <a:p>
            <a:r>
              <a:rPr lang="en-US" dirty="0"/>
              <a:t>Application Layer on App Server</a:t>
            </a:r>
          </a:p>
        </p:txBody>
      </p:sp>
      <p:sp>
        <p:nvSpPr>
          <p:cNvPr id="10" name="Rectangle 9">
            <a:extLst>
              <a:ext uri="{FF2B5EF4-FFF2-40B4-BE49-F238E27FC236}">
                <a16:creationId xmlns:a16="http://schemas.microsoft.com/office/drawing/2014/main" id="{4BB35684-8C66-E744-8FDD-BB8520BFCA13}"/>
              </a:ext>
            </a:extLst>
          </p:cNvPr>
          <p:cNvSpPr/>
          <p:nvPr/>
        </p:nvSpPr>
        <p:spPr>
          <a:xfrm>
            <a:off x="461554" y="4511040"/>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Layer</a:t>
            </a:r>
          </a:p>
        </p:txBody>
      </p:sp>
      <p:sp>
        <p:nvSpPr>
          <p:cNvPr id="11" name="Rectangle 10">
            <a:extLst>
              <a:ext uri="{FF2B5EF4-FFF2-40B4-BE49-F238E27FC236}">
                <a16:creationId xmlns:a16="http://schemas.microsoft.com/office/drawing/2014/main" id="{73A7C87C-839E-AB4D-99DF-7DB0ACDA8E15}"/>
              </a:ext>
            </a:extLst>
          </p:cNvPr>
          <p:cNvSpPr/>
          <p:nvPr/>
        </p:nvSpPr>
        <p:spPr>
          <a:xfrm>
            <a:off x="470261" y="3914503"/>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 Layer</a:t>
            </a:r>
          </a:p>
        </p:txBody>
      </p:sp>
      <p:sp>
        <p:nvSpPr>
          <p:cNvPr id="12" name="Rectangle 11">
            <a:extLst>
              <a:ext uri="{FF2B5EF4-FFF2-40B4-BE49-F238E27FC236}">
                <a16:creationId xmlns:a16="http://schemas.microsoft.com/office/drawing/2014/main" id="{0B71E276-07C4-C14D-91D1-F6F0D8A12F21}"/>
              </a:ext>
            </a:extLst>
          </p:cNvPr>
          <p:cNvSpPr/>
          <p:nvPr/>
        </p:nvSpPr>
        <p:spPr>
          <a:xfrm>
            <a:off x="461553" y="3348445"/>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Workflows</a:t>
            </a:r>
          </a:p>
        </p:txBody>
      </p:sp>
      <p:sp>
        <p:nvSpPr>
          <p:cNvPr id="13" name="Rectangle 12">
            <a:extLst>
              <a:ext uri="{FF2B5EF4-FFF2-40B4-BE49-F238E27FC236}">
                <a16:creationId xmlns:a16="http://schemas.microsoft.com/office/drawing/2014/main" id="{C9462EF3-5E9E-5B42-88DB-3549FE9A9973}"/>
              </a:ext>
            </a:extLst>
          </p:cNvPr>
          <p:cNvSpPr/>
          <p:nvPr/>
        </p:nvSpPr>
        <p:spPr>
          <a:xfrm>
            <a:off x="470261" y="2847701"/>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APIs</a:t>
            </a:r>
          </a:p>
        </p:txBody>
      </p:sp>
      <p:sp>
        <p:nvSpPr>
          <p:cNvPr id="14" name="Rounded Rectangle 13">
            <a:extLst>
              <a:ext uri="{FF2B5EF4-FFF2-40B4-BE49-F238E27FC236}">
                <a16:creationId xmlns:a16="http://schemas.microsoft.com/office/drawing/2014/main" id="{37F983C1-5690-094A-BA32-710C4F1CEE9A}"/>
              </a:ext>
            </a:extLst>
          </p:cNvPr>
          <p:cNvSpPr/>
          <p:nvPr/>
        </p:nvSpPr>
        <p:spPr>
          <a:xfrm>
            <a:off x="252548" y="792480"/>
            <a:ext cx="3152503" cy="16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Layer </a:t>
            </a:r>
          </a:p>
          <a:p>
            <a:pPr algn="ctr"/>
            <a:r>
              <a:rPr lang="en-US" dirty="0"/>
              <a:t>React / Angular / Vue / Ember</a:t>
            </a:r>
          </a:p>
        </p:txBody>
      </p:sp>
      <p:sp>
        <p:nvSpPr>
          <p:cNvPr id="15" name="Right Brace 14">
            <a:extLst>
              <a:ext uri="{FF2B5EF4-FFF2-40B4-BE49-F238E27FC236}">
                <a16:creationId xmlns:a16="http://schemas.microsoft.com/office/drawing/2014/main" id="{7AA20892-811C-C24F-8002-A2B2048508F1}"/>
              </a:ext>
            </a:extLst>
          </p:cNvPr>
          <p:cNvSpPr/>
          <p:nvPr/>
        </p:nvSpPr>
        <p:spPr>
          <a:xfrm>
            <a:off x="3622766" y="822960"/>
            <a:ext cx="487680" cy="1580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Down Arrow 15">
            <a:extLst>
              <a:ext uri="{FF2B5EF4-FFF2-40B4-BE49-F238E27FC236}">
                <a16:creationId xmlns:a16="http://schemas.microsoft.com/office/drawing/2014/main" id="{A3B04B93-F2CA-F546-90CF-AD4FC9323F11}"/>
              </a:ext>
            </a:extLst>
          </p:cNvPr>
          <p:cNvSpPr/>
          <p:nvPr/>
        </p:nvSpPr>
        <p:spPr>
          <a:xfrm>
            <a:off x="853440" y="2333897"/>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F056D49-FBBA-1247-B19B-20C8D0014783}"/>
              </a:ext>
            </a:extLst>
          </p:cNvPr>
          <p:cNvSpPr/>
          <p:nvPr/>
        </p:nvSpPr>
        <p:spPr>
          <a:xfrm>
            <a:off x="2286000" y="2331719"/>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F41C340F-6EFD-C843-98ED-6BF2435A2A46}"/>
              </a:ext>
            </a:extLst>
          </p:cNvPr>
          <p:cNvSpPr/>
          <p:nvPr/>
        </p:nvSpPr>
        <p:spPr>
          <a:xfrm>
            <a:off x="853440" y="5074920"/>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D0B90474-2354-5249-9627-92E6A882E8E8}"/>
              </a:ext>
            </a:extLst>
          </p:cNvPr>
          <p:cNvSpPr/>
          <p:nvPr/>
        </p:nvSpPr>
        <p:spPr>
          <a:xfrm>
            <a:off x="2286000" y="5072742"/>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A473B2-4361-1E46-8715-21C6DABB3217}"/>
              </a:ext>
            </a:extLst>
          </p:cNvPr>
          <p:cNvSpPr txBox="1"/>
          <p:nvPr/>
        </p:nvSpPr>
        <p:spPr>
          <a:xfrm>
            <a:off x="6522720" y="119385"/>
            <a:ext cx="4885508" cy="4462760"/>
          </a:xfrm>
          <a:prstGeom prst="rect">
            <a:avLst/>
          </a:prstGeom>
          <a:noFill/>
        </p:spPr>
        <p:txBody>
          <a:bodyPr wrap="square" rtlCol="0">
            <a:spAutoFit/>
          </a:bodyPr>
          <a:lstStyle/>
          <a:p>
            <a:r>
              <a:rPr lang="en-US" sz="1400" dirty="0"/>
              <a:t>Challenges</a:t>
            </a:r>
          </a:p>
          <a:p>
            <a:pPr marL="342900" indent="-342900">
              <a:buFont typeface="+mj-lt"/>
              <a:buAutoNum type="arabicPeriod"/>
            </a:pPr>
            <a:r>
              <a:rPr lang="en-US" sz="1400" dirty="0"/>
              <a:t>Each layer is dependent on other layer, hence if any layer is modified it will impact the stability of entire app.</a:t>
            </a:r>
          </a:p>
          <a:p>
            <a:pPr marL="342900" indent="-342900">
              <a:buFont typeface="+mj-lt"/>
              <a:buAutoNum type="arabicPeriod"/>
            </a:pPr>
            <a:r>
              <a:rPr lang="en-US" sz="1400" dirty="0"/>
              <a:t>Scalability Challenges</a:t>
            </a:r>
          </a:p>
          <a:p>
            <a:pPr marL="800100" lvl="1" indent="-342900">
              <a:buFont typeface="+mj-lt"/>
              <a:buAutoNum type="arabicPeriod"/>
            </a:pPr>
            <a:r>
              <a:rPr lang="en-US" sz="1400" dirty="0"/>
              <a:t>Limited Databases</a:t>
            </a:r>
          </a:p>
          <a:p>
            <a:pPr marL="800100" lvl="1" indent="-342900">
              <a:buFont typeface="+mj-lt"/>
              <a:buAutoNum type="arabicPeriod"/>
            </a:pPr>
            <a:r>
              <a:rPr lang="en-US" sz="1400" dirty="0"/>
              <a:t>All app data is stored in single DB will limit number of concurrent requests to database</a:t>
            </a:r>
          </a:p>
          <a:p>
            <a:pPr marL="800100" lvl="1" indent="-342900">
              <a:buFont typeface="+mj-lt"/>
              <a:buAutoNum type="arabicPeriod"/>
            </a:pPr>
            <a:r>
              <a:rPr lang="en-US" sz="1400" dirty="0"/>
              <a:t>Redundancy of the data in Database</a:t>
            </a:r>
          </a:p>
          <a:p>
            <a:pPr marL="342900" indent="-342900">
              <a:buFont typeface="+mj-lt"/>
              <a:buAutoNum type="arabicPeriod"/>
            </a:pPr>
            <a:r>
              <a:rPr lang="en-US" sz="1400" dirty="0"/>
              <a:t>Business Logic Modifications or Domain Workflow Modifications</a:t>
            </a:r>
          </a:p>
          <a:p>
            <a:pPr marL="342900" indent="-342900">
              <a:buFont typeface="+mj-lt"/>
              <a:buAutoNum type="arabicPeriod"/>
            </a:pPr>
            <a:r>
              <a:rPr lang="en-US" sz="1400" dirty="0"/>
              <a:t>Security</a:t>
            </a:r>
          </a:p>
          <a:p>
            <a:pPr marL="800100" lvl="1" indent="-342900">
              <a:buFont typeface="+mj-lt"/>
              <a:buAutoNum type="arabicPeriod"/>
            </a:pPr>
            <a:r>
              <a:rPr lang="en-US" sz="1400" dirty="0"/>
              <a:t>User Name and Password (Basic Auth)</a:t>
            </a:r>
          </a:p>
          <a:p>
            <a:pPr marL="800100" lvl="1" indent="-342900">
              <a:buFont typeface="+mj-lt"/>
              <a:buAutoNum type="arabicPeriod"/>
            </a:pPr>
            <a:r>
              <a:rPr lang="en-US" sz="1400" dirty="0"/>
              <a:t>Platform Specific Auth Providers</a:t>
            </a:r>
          </a:p>
          <a:p>
            <a:pPr marL="1257300" lvl="2" indent="-342900">
              <a:buFont typeface="+mj-lt"/>
              <a:buAutoNum type="arabicPeriod"/>
            </a:pPr>
            <a:r>
              <a:rPr lang="en-US" sz="1400" dirty="0"/>
              <a:t>Windows Server, Active Directory</a:t>
            </a:r>
          </a:p>
          <a:p>
            <a:pPr marL="1714500" lvl="3" indent="-342900">
              <a:buFont typeface="+mj-lt"/>
              <a:buAutoNum type="arabicPeriod"/>
            </a:pPr>
            <a:r>
              <a:rPr lang="en-US" sz="1400" dirty="0"/>
              <a:t>Contains User Identity Info e.g. Credentials, roles, claims, etc.</a:t>
            </a:r>
          </a:p>
          <a:p>
            <a:pPr marL="1257300" lvl="2" indent="-342900">
              <a:buFont typeface="+mj-lt"/>
              <a:buAutoNum type="arabicPeriod"/>
            </a:pPr>
            <a:r>
              <a:rPr lang="en-US" sz="1400" dirty="0"/>
              <a:t>Third-Party Auth Providers</a:t>
            </a:r>
          </a:p>
          <a:p>
            <a:pPr marL="800100" lvl="1" indent="-342900">
              <a:buFont typeface="+mj-lt"/>
              <a:buAutoNum type="arabicPeriod"/>
            </a:pPr>
            <a:r>
              <a:rPr lang="en-US" sz="1400" dirty="0"/>
              <a:t>Token Based Authentication </a:t>
            </a:r>
          </a:p>
          <a:p>
            <a:pPr marL="1257300" lvl="2" indent="-342900">
              <a:buFont typeface="+mj-lt"/>
              <a:buAutoNum type="arabicPeriod"/>
            </a:pPr>
            <a:r>
              <a:rPr lang="en-US" sz="1400" dirty="0"/>
              <a:t>JSON WEB TOKENS (JWT)</a:t>
            </a:r>
          </a:p>
          <a:p>
            <a:pPr marL="1257300" lvl="2" indent="-342900">
              <a:buFont typeface="+mj-lt"/>
              <a:buAutoNum type="arabicPeriod"/>
            </a:pPr>
            <a:endParaRPr lang="en-US" dirty="0"/>
          </a:p>
        </p:txBody>
      </p:sp>
    </p:spTree>
    <p:extLst>
      <p:ext uri="{BB962C8B-B14F-4D97-AF65-F5344CB8AC3E}">
        <p14:creationId xmlns:p14="http://schemas.microsoft.com/office/powerpoint/2010/main" val="525603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582B9-5061-CC42-888E-4CF88712D31A}"/>
              </a:ext>
            </a:extLst>
          </p:cNvPr>
          <p:cNvSpPr txBox="1"/>
          <p:nvPr/>
        </p:nvSpPr>
        <p:spPr>
          <a:xfrm>
            <a:off x="3648891" y="95794"/>
            <a:ext cx="5277395" cy="369332"/>
          </a:xfrm>
          <a:prstGeom prst="rect">
            <a:avLst/>
          </a:prstGeom>
          <a:noFill/>
        </p:spPr>
        <p:txBody>
          <a:bodyPr wrap="square" rtlCol="0">
            <a:spAutoFit/>
          </a:bodyPr>
          <a:lstStyle/>
          <a:p>
            <a:r>
              <a:rPr lang="en-US" dirty="0"/>
              <a:t>Session</a:t>
            </a:r>
          </a:p>
        </p:txBody>
      </p:sp>
      <p:sp>
        <p:nvSpPr>
          <p:cNvPr id="3" name="Rectangle 2">
            <a:extLst>
              <a:ext uri="{FF2B5EF4-FFF2-40B4-BE49-F238E27FC236}">
                <a16:creationId xmlns:a16="http://schemas.microsoft.com/office/drawing/2014/main" id="{90DB0F4F-5297-4444-9627-9400420E4965}"/>
              </a:ext>
            </a:extLst>
          </p:cNvPr>
          <p:cNvSpPr/>
          <p:nvPr/>
        </p:nvSpPr>
        <p:spPr>
          <a:xfrm>
            <a:off x="6836229" y="465126"/>
            <a:ext cx="3910148" cy="4881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1CB059B-BCA6-944C-835C-C25DA7AE52E4}"/>
              </a:ext>
            </a:extLst>
          </p:cNvPr>
          <p:cNvSpPr txBox="1"/>
          <p:nvPr/>
        </p:nvSpPr>
        <p:spPr>
          <a:xfrm>
            <a:off x="7846424" y="574766"/>
            <a:ext cx="2952205" cy="369332"/>
          </a:xfrm>
          <a:prstGeom prst="rect">
            <a:avLst/>
          </a:prstGeom>
          <a:noFill/>
        </p:spPr>
        <p:txBody>
          <a:bodyPr wrap="square" rtlCol="0">
            <a:spAutoFit/>
          </a:bodyPr>
          <a:lstStyle/>
          <a:p>
            <a:r>
              <a:rPr lang="en-US" dirty="0" err="1"/>
              <a:t>WebServer</a:t>
            </a:r>
            <a:endParaRPr lang="en-US" dirty="0"/>
          </a:p>
        </p:txBody>
      </p:sp>
      <p:sp>
        <p:nvSpPr>
          <p:cNvPr id="5" name="Right Arrow 4">
            <a:extLst>
              <a:ext uri="{FF2B5EF4-FFF2-40B4-BE49-F238E27FC236}">
                <a16:creationId xmlns:a16="http://schemas.microsoft.com/office/drawing/2014/main" id="{7B1A09AA-2409-4C47-8136-CE3931775E4F}"/>
              </a:ext>
            </a:extLst>
          </p:cNvPr>
          <p:cNvSpPr/>
          <p:nvPr/>
        </p:nvSpPr>
        <p:spPr>
          <a:xfrm>
            <a:off x="566057" y="574766"/>
            <a:ext cx="6270172" cy="513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No. 1</a:t>
            </a:r>
          </a:p>
        </p:txBody>
      </p:sp>
      <p:sp>
        <p:nvSpPr>
          <p:cNvPr id="6" name="Bent Arrow 5">
            <a:extLst>
              <a:ext uri="{FF2B5EF4-FFF2-40B4-BE49-F238E27FC236}">
                <a16:creationId xmlns:a16="http://schemas.microsoft.com/office/drawing/2014/main" id="{5BF3D0ED-9E56-6F42-A532-B9A04958DA9C}"/>
              </a:ext>
            </a:extLst>
          </p:cNvPr>
          <p:cNvSpPr/>
          <p:nvPr/>
        </p:nvSpPr>
        <p:spPr>
          <a:xfrm rot="5400000">
            <a:off x="5834742" y="1813172"/>
            <a:ext cx="2525490" cy="41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638638AA-D45D-5F4B-B596-CE6BE505C12C}"/>
              </a:ext>
            </a:extLst>
          </p:cNvPr>
          <p:cNvSpPr/>
          <p:nvPr/>
        </p:nvSpPr>
        <p:spPr>
          <a:xfrm>
            <a:off x="6888481" y="3284920"/>
            <a:ext cx="3675017" cy="16615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Runtime</a:t>
            </a:r>
          </a:p>
          <a:p>
            <a:pPr algn="ctr"/>
            <a:r>
              <a:rPr lang="en-US" dirty="0"/>
              <a:t>ASP.NET App, JSP, Sprint-Boot, Node.js</a:t>
            </a:r>
          </a:p>
          <a:p>
            <a:pPr algn="ctr"/>
            <a:r>
              <a:rPr lang="en-US" dirty="0"/>
              <a:t>Express.js </a:t>
            </a:r>
          </a:p>
          <a:p>
            <a:pPr algn="ctr"/>
            <a:r>
              <a:rPr lang="en-US" dirty="0"/>
              <a:t>REST API + STATIC PAGES</a:t>
            </a:r>
          </a:p>
        </p:txBody>
      </p:sp>
      <p:sp>
        <p:nvSpPr>
          <p:cNvPr id="8" name="Rectangle 7">
            <a:extLst>
              <a:ext uri="{FF2B5EF4-FFF2-40B4-BE49-F238E27FC236}">
                <a16:creationId xmlns:a16="http://schemas.microsoft.com/office/drawing/2014/main" id="{58CEF74D-C647-D247-93A0-2867828FCC2F}"/>
              </a:ext>
            </a:extLst>
          </p:cNvPr>
          <p:cNvSpPr/>
          <p:nvPr/>
        </p:nvSpPr>
        <p:spPr>
          <a:xfrm>
            <a:off x="7559040" y="1689463"/>
            <a:ext cx="3004458" cy="14717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Metabase</a:t>
            </a:r>
            <a:endParaRPr lang="en-US" dirty="0"/>
          </a:p>
          <a:p>
            <a:pPr algn="ctr"/>
            <a:r>
              <a:rPr lang="en-US" dirty="0"/>
              <a:t>Create and maintain Session Information inside the servers Process</a:t>
            </a:r>
          </a:p>
        </p:txBody>
      </p:sp>
      <p:sp>
        <p:nvSpPr>
          <p:cNvPr id="9" name="Up Arrow 8">
            <a:extLst>
              <a:ext uri="{FF2B5EF4-FFF2-40B4-BE49-F238E27FC236}">
                <a16:creationId xmlns:a16="http://schemas.microsoft.com/office/drawing/2014/main" id="{44E4AB11-11F3-2B49-B7D5-CA6A1751479A}"/>
              </a:ext>
            </a:extLst>
          </p:cNvPr>
          <p:cNvSpPr/>
          <p:nvPr/>
        </p:nvSpPr>
        <p:spPr>
          <a:xfrm>
            <a:off x="9831977" y="2990615"/>
            <a:ext cx="182880" cy="5798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AD5E468-8492-4143-92AA-D446B7157E6E}"/>
              </a:ext>
            </a:extLst>
          </p:cNvPr>
          <p:cNvCxnSpPr/>
          <p:nvPr/>
        </p:nvCxnSpPr>
        <p:spPr>
          <a:xfrm>
            <a:off x="9988731" y="3161211"/>
            <a:ext cx="1132115" cy="123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D9AA1BE-F459-3548-8FDC-DA02A9A98A58}"/>
              </a:ext>
            </a:extLst>
          </p:cNvPr>
          <p:cNvSpPr txBox="1"/>
          <p:nvPr/>
        </p:nvSpPr>
        <p:spPr>
          <a:xfrm>
            <a:off x="11016344" y="1088571"/>
            <a:ext cx="1105989" cy="3416320"/>
          </a:xfrm>
          <a:prstGeom prst="rect">
            <a:avLst/>
          </a:prstGeom>
          <a:noFill/>
        </p:spPr>
        <p:txBody>
          <a:bodyPr wrap="square" rtlCol="0">
            <a:spAutoFit/>
          </a:bodyPr>
          <a:lstStyle/>
          <a:p>
            <a:r>
              <a:rPr lang="en-US" dirty="0"/>
              <a:t>If the server does not see session info in header it ask the </a:t>
            </a:r>
            <a:r>
              <a:rPr lang="en-US" dirty="0" err="1"/>
              <a:t>metabase</a:t>
            </a:r>
            <a:r>
              <a:rPr lang="en-US" dirty="0"/>
              <a:t> for new Session Info</a:t>
            </a:r>
          </a:p>
        </p:txBody>
      </p:sp>
      <p:sp>
        <p:nvSpPr>
          <p:cNvPr id="13" name="Down Arrow 12">
            <a:extLst>
              <a:ext uri="{FF2B5EF4-FFF2-40B4-BE49-F238E27FC236}">
                <a16:creationId xmlns:a16="http://schemas.microsoft.com/office/drawing/2014/main" id="{48BC6B3F-9D28-C149-A87F-634B4CEE6AD3}"/>
              </a:ext>
            </a:extLst>
          </p:cNvPr>
          <p:cNvSpPr/>
          <p:nvPr/>
        </p:nvSpPr>
        <p:spPr>
          <a:xfrm>
            <a:off x="7846424" y="2990615"/>
            <a:ext cx="191587" cy="579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D5654A2-E099-CA4B-A815-470CC8AB0AFC}"/>
              </a:ext>
            </a:extLst>
          </p:cNvPr>
          <p:cNvCxnSpPr>
            <a:cxnSpLocks/>
            <a:endCxn id="16" idx="3"/>
          </p:cNvCxnSpPr>
          <p:nvPr/>
        </p:nvCxnSpPr>
        <p:spPr>
          <a:xfrm flipH="1" flipV="1">
            <a:off x="6396446" y="3324279"/>
            <a:ext cx="1524002" cy="124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E645BF22-D9DC-614A-BFFD-41E1287F20B0}"/>
              </a:ext>
            </a:extLst>
          </p:cNvPr>
          <p:cNvSpPr txBox="1"/>
          <p:nvPr/>
        </p:nvSpPr>
        <p:spPr>
          <a:xfrm>
            <a:off x="4236723" y="3001113"/>
            <a:ext cx="2159723" cy="646331"/>
          </a:xfrm>
          <a:prstGeom prst="rect">
            <a:avLst/>
          </a:prstGeom>
          <a:noFill/>
        </p:spPr>
        <p:txBody>
          <a:bodyPr wrap="square" rtlCol="0">
            <a:spAutoFit/>
          </a:bodyPr>
          <a:lstStyle/>
          <a:p>
            <a:r>
              <a:rPr lang="en-US" sz="1200" dirty="0"/>
              <a:t>Session Info</a:t>
            </a:r>
          </a:p>
          <a:p>
            <a:r>
              <a:rPr lang="en-US" sz="1200" dirty="0"/>
              <a:t>Secret, save, cookies info, </a:t>
            </a:r>
            <a:r>
              <a:rPr lang="en-US" sz="1200" dirty="0" err="1"/>
              <a:t>saveUnInitialized</a:t>
            </a:r>
            <a:r>
              <a:rPr lang="en-US" sz="1200" dirty="0"/>
              <a:t>, etc.</a:t>
            </a:r>
          </a:p>
        </p:txBody>
      </p:sp>
      <p:sp>
        <p:nvSpPr>
          <p:cNvPr id="18" name="Left Arrow 17">
            <a:extLst>
              <a:ext uri="{FF2B5EF4-FFF2-40B4-BE49-F238E27FC236}">
                <a16:creationId xmlns:a16="http://schemas.microsoft.com/office/drawing/2014/main" id="{B0EABC01-50D5-5A43-944F-9E70FFE8A2EA}"/>
              </a:ext>
            </a:extLst>
          </p:cNvPr>
          <p:cNvSpPr/>
          <p:nvPr/>
        </p:nvSpPr>
        <p:spPr>
          <a:xfrm>
            <a:off x="461554" y="3849664"/>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1 with Session Info in Response Header</a:t>
            </a:r>
          </a:p>
        </p:txBody>
      </p:sp>
      <p:sp>
        <p:nvSpPr>
          <p:cNvPr id="19" name="Rectangle 18">
            <a:extLst>
              <a:ext uri="{FF2B5EF4-FFF2-40B4-BE49-F238E27FC236}">
                <a16:creationId xmlns:a16="http://schemas.microsoft.com/office/drawing/2014/main" id="{97246DDE-6C72-6543-A30B-0B0339841DB6}"/>
              </a:ext>
            </a:extLst>
          </p:cNvPr>
          <p:cNvSpPr/>
          <p:nvPr/>
        </p:nvSpPr>
        <p:spPr>
          <a:xfrm>
            <a:off x="165463" y="1232265"/>
            <a:ext cx="1367246" cy="2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With Cookie with Session Info e.g. </a:t>
            </a:r>
            <a:r>
              <a:rPr lang="en-US" dirty="0" err="1"/>
              <a:t>SessionID</a:t>
            </a:r>
            <a:r>
              <a:rPr lang="en-US" dirty="0"/>
              <a:t>, Session name, </a:t>
            </a:r>
            <a:r>
              <a:rPr lang="en-US" dirty="0" err="1"/>
              <a:t>etc</a:t>
            </a:r>
            <a:endParaRPr lang="en-US" dirty="0"/>
          </a:p>
        </p:txBody>
      </p:sp>
      <p:sp>
        <p:nvSpPr>
          <p:cNvPr id="20" name="Rectangle 19">
            <a:extLst>
              <a:ext uri="{FF2B5EF4-FFF2-40B4-BE49-F238E27FC236}">
                <a16:creationId xmlns:a16="http://schemas.microsoft.com/office/drawing/2014/main" id="{505322B5-6BFC-704B-95DF-6A77CD3C33E9}"/>
              </a:ext>
            </a:extLst>
          </p:cNvPr>
          <p:cNvSpPr/>
          <p:nvPr/>
        </p:nvSpPr>
        <p:spPr>
          <a:xfrm>
            <a:off x="3248299" y="1127928"/>
            <a:ext cx="2847701" cy="56153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E4B5B1-B14F-4E42-91E7-7C2BB573020B}"/>
              </a:ext>
            </a:extLst>
          </p:cNvPr>
          <p:cNvSpPr/>
          <p:nvPr/>
        </p:nvSpPr>
        <p:spPr>
          <a:xfrm>
            <a:off x="4014651" y="1127927"/>
            <a:ext cx="69668" cy="56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90E0A1-A08F-0C4B-B94B-5308EA637F3B}"/>
              </a:ext>
            </a:extLst>
          </p:cNvPr>
          <p:cNvSpPr txBox="1"/>
          <p:nvPr/>
        </p:nvSpPr>
        <p:spPr>
          <a:xfrm>
            <a:off x="3248299" y="1220678"/>
            <a:ext cx="618308" cy="380497"/>
          </a:xfrm>
          <a:prstGeom prst="rect">
            <a:avLst/>
          </a:prstGeom>
          <a:noFill/>
        </p:spPr>
        <p:txBody>
          <a:bodyPr wrap="square" rtlCol="0">
            <a:spAutoFit/>
          </a:bodyPr>
          <a:lstStyle/>
          <a:p>
            <a:r>
              <a:rPr lang="en-US" dirty="0"/>
              <a:t>URL</a:t>
            </a:r>
          </a:p>
        </p:txBody>
      </p:sp>
      <p:sp>
        <p:nvSpPr>
          <p:cNvPr id="24" name="TextBox 23">
            <a:extLst>
              <a:ext uri="{FF2B5EF4-FFF2-40B4-BE49-F238E27FC236}">
                <a16:creationId xmlns:a16="http://schemas.microsoft.com/office/drawing/2014/main" id="{03F8EBB8-A8A2-1042-94A9-44520ED2A7A1}"/>
              </a:ext>
            </a:extLst>
          </p:cNvPr>
          <p:cNvSpPr txBox="1"/>
          <p:nvPr/>
        </p:nvSpPr>
        <p:spPr>
          <a:xfrm>
            <a:off x="4149635" y="1198211"/>
            <a:ext cx="1528354" cy="369332"/>
          </a:xfrm>
          <a:prstGeom prst="rect">
            <a:avLst/>
          </a:prstGeom>
          <a:noFill/>
        </p:spPr>
        <p:txBody>
          <a:bodyPr wrap="square" rtlCol="0">
            <a:spAutoFit/>
          </a:bodyPr>
          <a:lstStyle/>
          <a:p>
            <a:r>
              <a:rPr lang="en-US" dirty="0"/>
              <a:t>Session Info</a:t>
            </a:r>
          </a:p>
        </p:txBody>
      </p:sp>
      <p:sp>
        <p:nvSpPr>
          <p:cNvPr id="25" name="Right Arrow 24">
            <a:extLst>
              <a:ext uri="{FF2B5EF4-FFF2-40B4-BE49-F238E27FC236}">
                <a16:creationId xmlns:a16="http://schemas.microsoft.com/office/drawing/2014/main" id="{B94F2E14-858F-9540-AF54-91C8B0759CC9}"/>
              </a:ext>
            </a:extLst>
          </p:cNvPr>
          <p:cNvSpPr/>
          <p:nvPr/>
        </p:nvSpPr>
        <p:spPr>
          <a:xfrm>
            <a:off x="1532709" y="1950720"/>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2 with session info in header</a:t>
            </a:r>
          </a:p>
        </p:txBody>
      </p:sp>
      <p:cxnSp>
        <p:nvCxnSpPr>
          <p:cNvPr id="27" name="Straight Arrow Connector 26">
            <a:extLst>
              <a:ext uri="{FF2B5EF4-FFF2-40B4-BE49-F238E27FC236}">
                <a16:creationId xmlns:a16="http://schemas.microsoft.com/office/drawing/2014/main" id="{0125AEFD-FD03-4B4E-9AC4-07C61A75DBCB}"/>
              </a:ext>
            </a:extLst>
          </p:cNvPr>
          <p:cNvCxnSpPr>
            <a:stCxn id="9" idx="2"/>
          </p:cNvCxnSpPr>
          <p:nvPr/>
        </p:nvCxnSpPr>
        <p:spPr>
          <a:xfrm>
            <a:off x="9923417" y="3570514"/>
            <a:ext cx="1092927" cy="1479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237C55FE-66D3-A341-A5DE-9117691098FA}"/>
              </a:ext>
            </a:extLst>
          </p:cNvPr>
          <p:cNvSpPr txBox="1"/>
          <p:nvPr/>
        </p:nvSpPr>
        <p:spPr>
          <a:xfrm>
            <a:off x="10914017" y="5070178"/>
            <a:ext cx="1208316" cy="923330"/>
          </a:xfrm>
          <a:prstGeom prst="rect">
            <a:avLst/>
          </a:prstGeom>
          <a:noFill/>
        </p:spPr>
        <p:txBody>
          <a:bodyPr wrap="square" rtlCol="0">
            <a:spAutoFit/>
          </a:bodyPr>
          <a:lstStyle/>
          <a:p>
            <a:r>
              <a:rPr lang="en-US" dirty="0"/>
              <a:t>Session info is verified</a:t>
            </a:r>
          </a:p>
        </p:txBody>
      </p:sp>
      <p:sp>
        <p:nvSpPr>
          <p:cNvPr id="29" name="Left Arrow 28">
            <a:extLst>
              <a:ext uri="{FF2B5EF4-FFF2-40B4-BE49-F238E27FC236}">
                <a16:creationId xmlns:a16="http://schemas.microsoft.com/office/drawing/2014/main" id="{1DD40978-2087-4846-BC36-B599D7634A9A}"/>
              </a:ext>
            </a:extLst>
          </p:cNvPr>
          <p:cNvSpPr/>
          <p:nvPr/>
        </p:nvSpPr>
        <p:spPr>
          <a:xfrm>
            <a:off x="444138" y="4263628"/>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2 Based on Session Info Verification Status</a:t>
            </a:r>
          </a:p>
        </p:txBody>
      </p:sp>
      <p:sp>
        <p:nvSpPr>
          <p:cNvPr id="30" name="TextBox 29">
            <a:extLst>
              <a:ext uri="{FF2B5EF4-FFF2-40B4-BE49-F238E27FC236}">
                <a16:creationId xmlns:a16="http://schemas.microsoft.com/office/drawing/2014/main" id="{31A2D7A2-F41F-1948-AABD-2132F425F497}"/>
              </a:ext>
            </a:extLst>
          </p:cNvPr>
          <p:cNvSpPr txBox="1"/>
          <p:nvPr/>
        </p:nvSpPr>
        <p:spPr>
          <a:xfrm>
            <a:off x="143692" y="4823571"/>
            <a:ext cx="6096001" cy="1200329"/>
          </a:xfrm>
          <a:prstGeom prst="rect">
            <a:avLst/>
          </a:prstGeom>
          <a:noFill/>
        </p:spPr>
        <p:txBody>
          <a:bodyPr wrap="square" rtlCol="0">
            <a:spAutoFit/>
          </a:bodyPr>
          <a:lstStyle/>
          <a:p>
            <a:r>
              <a:rPr lang="en-US" dirty="0"/>
              <a:t>Session Info Verification</a:t>
            </a:r>
          </a:p>
          <a:p>
            <a:pPr marL="342900" indent="-342900">
              <a:buAutoNum type="arabicPeriod"/>
            </a:pPr>
            <a:r>
              <a:rPr lang="en-US" dirty="0"/>
              <a:t>Session not Expired</a:t>
            </a:r>
          </a:p>
          <a:p>
            <a:pPr marL="342900" indent="-342900">
              <a:buAutoNum type="arabicPeriod"/>
            </a:pPr>
            <a:r>
              <a:rPr lang="en-US" dirty="0"/>
              <a:t>Cookie is not invalidated with info</a:t>
            </a:r>
          </a:p>
          <a:p>
            <a:pPr marL="342900" indent="-342900">
              <a:buAutoNum type="arabicPeriod"/>
            </a:pPr>
            <a:r>
              <a:rPr lang="en-US" dirty="0"/>
              <a:t>Session ID / Session Name is valid</a:t>
            </a:r>
          </a:p>
        </p:txBody>
      </p:sp>
      <p:sp>
        <p:nvSpPr>
          <p:cNvPr id="31" name="Right Arrow 30">
            <a:extLst>
              <a:ext uri="{FF2B5EF4-FFF2-40B4-BE49-F238E27FC236}">
                <a16:creationId xmlns:a16="http://schemas.microsoft.com/office/drawing/2014/main" id="{27D58837-C0D7-6A45-B3EC-A32FC779258B}"/>
              </a:ext>
            </a:extLst>
          </p:cNvPr>
          <p:cNvSpPr/>
          <p:nvPr/>
        </p:nvSpPr>
        <p:spPr>
          <a:xfrm>
            <a:off x="1532709" y="2413004"/>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3 for logoff aka destroy session</a:t>
            </a:r>
          </a:p>
        </p:txBody>
      </p:sp>
    </p:spTree>
    <p:extLst>
      <p:ext uri="{BB962C8B-B14F-4D97-AF65-F5344CB8AC3E}">
        <p14:creationId xmlns:p14="http://schemas.microsoft.com/office/powerpoint/2010/main" val="3255525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13C90-0A78-114F-A700-60AFD6890672}"/>
              </a:ext>
            </a:extLst>
          </p:cNvPr>
          <p:cNvSpPr/>
          <p:nvPr/>
        </p:nvSpPr>
        <p:spPr>
          <a:xfrm>
            <a:off x="6287588" y="635725"/>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1</a:t>
            </a:r>
          </a:p>
        </p:txBody>
      </p:sp>
      <p:sp>
        <p:nvSpPr>
          <p:cNvPr id="3" name="Rectangle 2">
            <a:extLst>
              <a:ext uri="{FF2B5EF4-FFF2-40B4-BE49-F238E27FC236}">
                <a16:creationId xmlns:a16="http://schemas.microsoft.com/office/drawing/2014/main" id="{D27F7442-206B-BF44-9091-4D7B390FC113}"/>
              </a:ext>
            </a:extLst>
          </p:cNvPr>
          <p:cNvSpPr/>
          <p:nvPr/>
        </p:nvSpPr>
        <p:spPr>
          <a:xfrm>
            <a:off x="6287588" y="3095896"/>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2</a:t>
            </a:r>
          </a:p>
        </p:txBody>
      </p:sp>
      <p:sp>
        <p:nvSpPr>
          <p:cNvPr id="4" name="Rounded Rectangle 3">
            <a:extLst>
              <a:ext uri="{FF2B5EF4-FFF2-40B4-BE49-F238E27FC236}">
                <a16:creationId xmlns:a16="http://schemas.microsoft.com/office/drawing/2014/main" id="{B368737E-EF21-6F4D-9C3D-3A15252CF7F4}"/>
              </a:ext>
            </a:extLst>
          </p:cNvPr>
          <p:cNvSpPr/>
          <p:nvPr/>
        </p:nvSpPr>
        <p:spPr>
          <a:xfrm>
            <a:off x="3413760" y="2055223"/>
            <a:ext cx="1985554" cy="167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5" name="Right Arrow 4">
            <a:extLst>
              <a:ext uri="{FF2B5EF4-FFF2-40B4-BE49-F238E27FC236}">
                <a16:creationId xmlns:a16="http://schemas.microsoft.com/office/drawing/2014/main" id="{051058A1-B0AE-FB4C-807D-1624E569F852}"/>
              </a:ext>
            </a:extLst>
          </p:cNvPr>
          <p:cNvSpPr/>
          <p:nvPr/>
        </p:nvSpPr>
        <p:spPr>
          <a:xfrm>
            <a:off x="670560" y="2168434"/>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6" name="Bent Arrow 5">
            <a:extLst>
              <a:ext uri="{FF2B5EF4-FFF2-40B4-BE49-F238E27FC236}">
                <a16:creationId xmlns:a16="http://schemas.microsoft.com/office/drawing/2014/main" id="{AA9941F2-0ADF-5B40-8C80-B4009518951D}"/>
              </a:ext>
            </a:extLst>
          </p:cNvPr>
          <p:cNvSpPr/>
          <p:nvPr/>
        </p:nvSpPr>
        <p:spPr>
          <a:xfrm>
            <a:off x="4406537" y="1602376"/>
            <a:ext cx="1881051" cy="4528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Route to serverv1</a:t>
            </a:r>
          </a:p>
        </p:txBody>
      </p:sp>
      <p:sp>
        <p:nvSpPr>
          <p:cNvPr id="7" name="Left Arrow 6">
            <a:extLst>
              <a:ext uri="{FF2B5EF4-FFF2-40B4-BE49-F238E27FC236}">
                <a16:creationId xmlns:a16="http://schemas.microsoft.com/office/drawing/2014/main" id="{E37CABD0-23D2-FE4F-AE6A-778500971381}"/>
              </a:ext>
            </a:extLst>
          </p:cNvPr>
          <p:cNvSpPr/>
          <p:nvPr/>
        </p:nvSpPr>
        <p:spPr>
          <a:xfrm>
            <a:off x="644434" y="2725783"/>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1</a:t>
            </a:r>
          </a:p>
        </p:txBody>
      </p:sp>
      <p:sp>
        <p:nvSpPr>
          <p:cNvPr id="8" name="Right Arrow 7">
            <a:extLst>
              <a:ext uri="{FF2B5EF4-FFF2-40B4-BE49-F238E27FC236}">
                <a16:creationId xmlns:a16="http://schemas.microsoft.com/office/drawing/2014/main" id="{621254AF-6598-824E-AF21-719FE47EBCDB}"/>
              </a:ext>
            </a:extLst>
          </p:cNvPr>
          <p:cNvSpPr/>
          <p:nvPr/>
        </p:nvSpPr>
        <p:spPr>
          <a:xfrm>
            <a:off x="644434" y="3228703"/>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9" name="Bent Arrow 8">
            <a:extLst>
              <a:ext uri="{FF2B5EF4-FFF2-40B4-BE49-F238E27FC236}">
                <a16:creationId xmlns:a16="http://schemas.microsoft.com/office/drawing/2014/main" id="{59F4BC1F-4C96-F543-9795-56B2447EE2B8}"/>
              </a:ext>
            </a:extLst>
          </p:cNvPr>
          <p:cNvSpPr/>
          <p:nvPr/>
        </p:nvSpPr>
        <p:spPr>
          <a:xfrm flipV="1">
            <a:off x="4319451" y="3727269"/>
            <a:ext cx="1985554" cy="7663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36131A49-E13F-E747-A175-46A6AD0B2E0B}"/>
              </a:ext>
            </a:extLst>
          </p:cNvPr>
          <p:cNvSpPr txBox="1"/>
          <p:nvPr/>
        </p:nvSpPr>
        <p:spPr>
          <a:xfrm>
            <a:off x="4711337" y="3831771"/>
            <a:ext cx="1314994" cy="646331"/>
          </a:xfrm>
          <a:prstGeom prst="rect">
            <a:avLst/>
          </a:prstGeom>
          <a:noFill/>
        </p:spPr>
        <p:txBody>
          <a:bodyPr wrap="square" rtlCol="0">
            <a:spAutoFit/>
          </a:bodyPr>
          <a:lstStyle/>
          <a:p>
            <a:r>
              <a:rPr lang="en-US" dirty="0"/>
              <a:t>Router to WS 2</a:t>
            </a:r>
          </a:p>
        </p:txBody>
      </p:sp>
      <p:sp>
        <p:nvSpPr>
          <p:cNvPr id="11" name="TextBox 10">
            <a:extLst>
              <a:ext uri="{FF2B5EF4-FFF2-40B4-BE49-F238E27FC236}">
                <a16:creationId xmlns:a16="http://schemas.microsoft.com/office/drawing/2014/main" id="{9F70A34E-AF2E-994A-8F1A-F9F1F1C73D3E}"/>
              </a:ext>
            </a:extLst>
          </p:cNvPr>
          <p:cNvSpPr txBox="1"/>
          <p:nvPr/>
        </p:nvSpPr>
        <p:spPr>
          <a:xfrm>
            <a:off x="296091" y="121920"/>
            <a:ext cx="4737463" cy="646331"/>
          </a:xfrm>
          <a:prstGeom prst="rect">
            <a:avLst/>
          </a:prstGeom>
          <a:noFill/>
        </p:spPr>
        <p:txBody>
          <a:bodyPr wrap="square" rtlCol="0">
            <a:spAutoFit/>
          </a:bodyPr>
          <a:lstStyle/>
          <a:p>
            <a:r>
              <a:rPr lang="en-US" dirty="0"/>
              <a:t>Saving the Session Information in External Storage Service aka out-of-the-process store </a:t>
            </a:r>
          </a:p>
        </p:txBody>
      </p:sp>
      <p:sp>
        <p:nvSpPr>
          <p:cNvPr id="12" name="Can 11">
            <a:extLst>
              <a:ext uri="{FF2B5EF4-FFF2-40B4-BE49-F238E27FC236}">
                <a16:creationId xmlns:a16="http://schemas.microsoft.com/office/drawing/2014/main" id="{F80EC7FB-D3F8-6341-8996-339C32719794}"/>
              </a:ext>
            </a:extLst>
          </p:cNvPr>
          <p:cNvSpPr/>
          <p:nvPr/>
        </p:nvSpPr>
        <p:spPr>
          <a:xfrm>
            <a:off x="9892937" y="1706880"/>
            <a:ext cx="1968137" cy="26212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session Info</a:t>
            </a:r>
          </a:p>
        </p:txBody>
      </p:sp>
      <p:sp>
        <p:nvSpPr>
          <p:cNvPr id="13" name="Bent Arrow 12">
            <a:extLst>
              <a:ext uri="{FF2B5EF4-FFF2-40B4-BE49-F238E27FC236}">
                <a16:creationId xmlns:a16="http://schemas.microsoft.com/office/drawing/2014/main" id="{A0900BDF-316C-0544-BCF5-A4CECBCA111F}"/>
              </a:ext>
            </a:extLst>
          </p:cNvPr>
          <p:cNvSpPr/>
          <p:nvPr/>
        </p:nvSpPr>
        <p:spPr>
          <a:xfrm rot="5400000">
            <a:off x="9535885" y="923109"/>
            <a:ext cx="742126" cy="1282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F3E75B2D-5227-0B49-BD82-E983F002EB98}"/>
              </a:ext>
            </a:extLst>
          </p:cNvPr>
          <p:cNvSpPr/>
          <p:nvPr/>
        </p:nvSpPr>
        <p:spPr>
          <a:xfrm rot="5400000" flipH="1">
            <a:off x="9521874" y="3851084"/>
            <a:ext cx="742125" cy="12540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333E0C39-80AD-324C-8F79-E753A7C8FF4A}"/>
              </a:ext>
            </a:extLst>
          </p:cNvPr>
          <p:cNvSpPr txBox="1"/>
          <p:nvPr/>
        </p:nvSpPr>
        <p:spPr>
          <a:xfrm>
            <a:off x="9527177" y="339634"/>
            <a:ext cx="2333897" cy="369332"/>
          </a:xfrm>
          <a:prstGeom prst="rect">
            <a:avLst/>
          </a:prstGeom>
          <a:noFill/>
        </p:spPr>
        <p:txBody>
          <a:bodyPr wrap="square" rtlCol="0">
            <a:spAutoFit/>
          </a:bodyPr>
          <a:lstStyle/>
          <a:p>
            <a:r>
              <a:rPr lang="en-US" dirty="0"/>
              <a:t>Save Session Info</a:t>
            </a:r>
          </a:p>
        </p:txBody>
      </p:sp>
      <p:sp>
        <p:nvSpPr>
          <p:cNvPr id="16" name="TextBox 15">
            <a:extLst>
              <a:ext uri="{FF2B5EF4-FFF2-40B4-BE49-F238E27FC236}">
                <a16:creationId xmlns:a16="http://schemas.microsoft.com/office/drawing/2014/main" id="{6241C323-CB0B-AB43-BDCB-134420E1664F}"/>
              </a:ext>
            </a:extLst>
          </p:cNvPr>
          <p:cNvSpPr txBox="1"/>
          <p:nvPr/>
        </p:nvSpPr>
        <p:spPr>
          <a:xfrm>
            <a:off x="9718766" y="5029199"/>
            <a:ext cx="2072640" cy="646331"/>
          </a:xfrm>
          <a:prstGeom prst="rect">
            <a:avLst/>
          </a:prstGeom>
          <a:noFill/>
        </p:spPr>
        <p:txBody>
          <a:bodyPr wrap="square" rtlCol="0">
            <a:spAutoFit/>
          </a:bodyPr>
          <a:lstStyle/>
          <a:p>
            <a:r>
              <a:rPr lang="en-US" dirty="0"/>
              <a:t>Verify the session info</a:t>
            </a:r>
          </a:p>
        </p:txBody>
      </p:sp>
      <p:sp>
        <p:nvSpPr>
          <p:cNvPr id="17" name="TextBox 16">
            <a:extLst>
              <a:ext uri="{FF2B5EF4-FFF2-40B4-BE49-F238E27FC236}">
                <a16:creationId xmlns:a16="http://schemas.microsoft.com/office/drawing/2014/main" id="{A26C3A83-E36E-9245-B18D-894D87D42614}"/>
              </a:ext>
            </a:extLst>
          </p:cNvPr>
          <p:cNvSpPr txBox="1"/>
          <p:nvPr/>
        </p:nvSpPr>
        <p:spPr>
          <a:xfrm>
            <a:off x="156754" y="4849164"/>
            <a:ext cx="5242560" cy="769441"/>
          </a:xfrm>
          <a:prstGeom prst="rect">
            <a:avLst/>
          </a:prstGeom>
          <a:noFill/>
        </p:spPr>
        <p:txBody>
          <a:bodyPr wrap="square" rtlCol="0">
            <a:spAutoFit/>
          </a:bodyPr>
          <a:lstStyle/>
          <a:p>
            <a:r>
              <a:rPr lang="en-US" sz="4400" dirty="0"/>
              <a:t>WEB FARM</a:t>
            </a:r>
          </a:p>
        </p:txBody>
      </p:sp>
      <p:sp>
        <p:nvSpPr>
          <p:cNvPr id="18" name="Left Arrow 17">
            <a:extLst>
              <a:ext uri="{FF2B5EF4-FFF2-40B4-BE49-F238E27FC236}">
                <a16:creationId xmlns:a16="http://schemas.microsoft.com/office/drawing/2014/main" id="{394C950E-6E88-6C45-A5F0-A9ED8FC49328}"/>
              </a:ext>
            </a:extLst>
          </p:cNvPr>
          <p:cNvSpPr/>
          <p:nvPr/>
        </p:nvSpPr>
        <p:spPr>
          <a:xfrm>
            <a:off x="592183" y="3565404"/>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2</a:t>
            </a:r>
          </a:p>
        </p:txBody>
      </p:sp>
    </p:spTree>
    <p:extLst>
      <p:ext uri="{BB962C8B-B14F-4D97-AF65-F5344CB8AC3E}">
        <p14:creationId xmlns:p14="http://schemas.microsoft.com/office/powerpoint/2010/main" val="4274148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C652B933-494E-144F-8B2A-751212AA1396}"/>
              </a:ext>
            </a:extLst>
          </p:cNvPr>
          <p:cNvSpPr/>
          <p:nvPr/>
        </p:nvSpPr>
        <p:spPr>
          <a:xfrm>
            <a:off x="10162903" y="923109"/>
            <a:ext cx="1654628"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ECT</a:t>
            </a:r>
          </a:p>
          <a:p>
            <a:pPr algn="ctr"/>
            <a:r>
              <a:rPr lang="en-US" dirty="0"/>
              <a:t>TATA Router</a:t>
            </a:r>
          </a:p>
        </p:txBody>
      </p:sp>
      <p:sp>
        <p:nvSpPr>
          <p:cNvPr id="3" name="Can 2">
            <a:extLst>
              <a:ext uri="{FF2B5EF4-FFF2-40B4-BE49-F238E27FC236}">
                <a16:creationId xmlns:a16="http://schemas.microsoft.com/office/drawing/2014/main" id="{9946C216-CF48-CD40-92F9-64B94C19B9A5}"/>
              </a:ext>
            </a:extLst>
          </p:cNvPr>
          <p:cNvSpPr/>
          <p:nvPr/>
        </p:nvSpPr>
        <p:spPr>
          <a:xfrm>
            <a:off x="10162902" y="2120537"/>
            <a:ext cx="1654627"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Fashion</a:t>
            </a:r>
          </a:p>
          <a:p>
            <a:pPr algn="ctr"/>
            <a:r>
              <a:rPr lang="en-US" dirty="0"/>
              <a:t>TATA Tie</a:t>
            </a:r>
          </a:p>
        </p:txBody>
      </p:sp>
      <p:sp>
        <p:nvSpPr>
          <p:cNvPr id="4" name="Can 3">
            <a:extLst>
              <a:ext uri="{FF2B5EF4-FFF2-40B4-BE49-F238E27FC236}">
                <a16:creationId xmlns:a16="http://schemas.microsoft.com/office/drawing/2014/main" id="{0B466304-009C-ED44-ACD7-430B2C9FE613}"/>
              </a:ext>
            </a:extLst>
          </p:cNvPr>
          <p:cNvSpPr/>
          <p:nvPr/>
        </p:nvSpPr>
        <p:spPr>
          <a:xfrm>
            <a:off x="10162903" y="3429000"/>
            <a:ext cx="1654626"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Household</a:t>
            </a:r>
          </a:p>
          <a:p>
            <a:pPr algn="ctr"/>
            <a:r>
              <a:rPr lang="en-US" dirty="0"/>
              <a:t>TATA Tea</a:t>
            </a:r>
          </a:p>
        </p:txBody>
      </p:sp>
      <p:sp>
        <p:nvSpPr>
          <p:cNvPr id="5" name="Can 4">
            <a:extLst>
              <a:ext uri="{FF2B5EF4-FFF2-40B4-BE49-F238E27FC236}">
                <a16:creationId xmlns:a16="http://schemas.microsoft.com/office/drawing/2014/main" id="{6C0EC76C-C25C-394C-A275-40259B0DB497}"/>
              </a:ext>
            </a:extLst>
          </p:cNvPr>
          <p:cNvSpPr/>
          <p:nvPr/>
        </p:nvSpPr>
        <p:spPr>
          <a:xfrm>
            <a:off x="10162902" y="4609011"/>
            <a:ext cx="1654625"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a:t>
            </a:r>
          </a:p>
          <a:p>
            <a:pPr algn="ctr"/>
            <a:r>
              <a:rPr lang="en-US" dirty="0" err="1"/>
              <a:t>Tataian</a:t>
            </a:r>
            <a:endParaRPr lang="en-US" dirty="0"/>
          </a:p>
        </p:txBody>
      </p:sp>
      <p:sp>
        <p:nvSpPr>
          <p:cNvPr id="6" name="Rounded Rectangle 5">
            <a:extLst>
              <a:ext uri="{FF2B5EF4-FFF2-40B4-BE49-F238E27FC236}">
                <a16:creationId xmlns:a16="http://schemas.microsoft.com/office/drawing/2014/main" id="{E1F35D04-8281-AD48-8983-96EBCC30B5CC}"/>
              </a:ext>
            </a:extLst>
          </p:cNvPr>
          <p:cNvSpPr/>
          <p:nvPr/>
        </p:nvSpPr>
        <p:spPr>
          <a:xfrm>
            <a:off x="261257" y="1828800"/>
            <a:ext cx="2455817" cy="25951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Browser Client App</a:t>
            </a:r>
          </a:p>
          <a:p>
            <a:pPr algn="ctr"/>
            <a:r>
              <a:rPr lang="en-US" dirty="0"/>
              <a:t>React / Angular</a:t>
            </a:r>
          </a:p>
        </p:txBody>
      </p:sp>
      <p:sp>
        <p:nvSpPr>
          <p:cNvPr id="7" name="Right Arrow 6">
            <a:extLst>
              <a:ext uri="{FF2B5EF4-FFF2-40B4-BE49-F238E27FC236}">
                <a16:creationId xmlns:a16="http://schemas.microsoft.com/office/drawing/2014/main" id="{78E2C70E-F704-B04C-A4AF-E8F274BAFB66}"/>
              </a:ext>
            </a:extLst>
          </p:cNvPr>
          <p:cNvSpPr/>
          <p:nvPr/>
        </p:nvSpPr>
        <p:spPr>
          <a:xfrm>
            <a:off x="2717074" y="2743200"/>
            <a:ext cx="2629988" cy="66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09EBBD-6384-A740-B01D-B340C22D1E23}"/>
              </a:ext>
            </a:extLst>
          </p:cNvPr>
          <p:cNvSpPr txBox="1"/>
          <p:nvPr/>
        </p:nvSpPr>
        <p:spPr>
          <a:xfrm>
            <a:off x="2969623" y="1950720"/>
            <a:ext cx="3283131" cy="369332"/>
          </a:xfrm>
          <a:prstGeom prst="rect">
            <a:avLst/>
          </a:prstGeom>
          <a:noFill/>
        </p:spPr>
        <p:txBody>
          <a:bodyPr wrap="square" rtlCol="0">
            <a:spAutoFit/>
          </a:bodyPr>
          <a:lstStyle/>
          <a:p>
            <a:r>
              <a:rPr lang="en-US" dirty="0"/>
              <a:t>Manufacturer = “Tata”</a:t>
            </a:r>
          </a:p>
        </p:txBody>
      </p:sp>
      <p:cxnSp>
        <p:nvCxnSpPr>
          <p:cNvPr id="10" name="Straight Arrow Connector 9">
            <a:extLst>
              <a:ext uri="{FF2B5EF4-FFF2-40B4-BE49-F238E27FC236}">
                <a16:creationId xmlns:a16="http://schemas.microsoft.com/office/drawing/2014/main" id="{690781FF-EDBB-8B4D-8DE8-E5B909BE1EB2}"/>
              </a:ext>
            </a:extLst>
          </p:cNvPr>
          <p:cNvCxnSpPr>
            <a:cxnSpLocks/>
            <a:endCxn id="2" idx="2"/>
          </p:cNvCxnSpPr>
          <p:nvPr/>
        </p:nvCxnSpPr>
        <p:spPr>
          <a:xfrm flipV="1">
            <a:off x="6426926" y="1306286"/>
            <a:ext cx="3735977" cy="158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F7BB40-42B5-D04F-9356-33DDAA23FE90}"/>
              </a:ext>
            </a:extLst>
          </p:cNvPr>
          <p:cNvCxnSpPr>
            <a:cxnSpLocks/>
            <a:endCxn id="3" idx="2"/>
          </p:cNvCxnSpPr>
          <p:nvPr/>
        </p:nvCxnSpPr>
        <p:spPr>
          <a:xfrm flipV="1">
            <a:off x="6426925" y="2503714"/>
            <a:ext cx="3735977" cy="40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7F4A9E-A38C-7B4B-8A38-7FBEE97E02CB}"/>
              </a:ext>
            </a:extLst>
          </p:cNvPr>
          <p:cNvCxnSpPr>
            <a:cxnSpLocks/>
            <a:stCxn id="29" idx="3"/>
            <a:endCxn id="4" idx="2"/>
          </p:cNvCxnSpPr>
          <p:nvPr/>
        </p:nvCxnSpPr>
        <p:spPr>
          <a:xfrm>
            <a:off x="6426926" y="3052495"/>
            <a:ext cx="3735977" cy="75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596319-15B5-4841-800B-A5B499F51AF6}"/>
              </a:ext>
            </a:extLst>
          </p:cNvPr>
          <p:cNvSpPr txBox="1"/>
          <p:nvPr/>
        </p:nvSpPr>
        <p:spPr>
          <a:xfrm>
            <a:off x="5747657" y="95794"/>
            <a:ext cx="3378926" cy="646331"/>
          </a:xfrm>
          <a:prstGeom prst="rect">
            <a:avLst/>
          </a:prstGeom>
          <a:noFill/>
        </p:spPr>
        <p:txBody>
          <a:bodyPr wrap="square" rtlCol="0">
            <a:spAutoFit/>
          </a:bodyPr>
          <a:lstStyle/>
          <a:p>
            <a:r>
              <a:rPr lang="en-US" dirty="0"/>
              <a:t>Data Access Service to read specific Information</a:t>
            </a:r>
          </a:p>
        </p:txBody>
      </p:sp>
      <p:sp>
        <p:nvSpPr>
          <p:cNvPr id="16" name="TextBox 15">
            <a:extLst>
              <a:ext uri="{FF2B5EF4-FFF2-40B4-BE49-F238E27FC236}">
                <a16:creationId xmlns:a16="http://schemas.microsoft.com/office/drawing/2014/main" id="{32150AB6-0DB6-8647-A66A-A109B6D4D324}"/>
              </a:ext>
            </a:extLst>
          </p:cNvPr>
          <p:cNvSpPr txBox="1"/>
          <p:nvPr/>
        </p:nvSpPr>
        <p:spPr>
          <a:xfrm>
            <a:off x="2969623" y="3518263"/>
            <a:ext cx="2987040" cy="646331"/>
          </a:xfrm>
          <a:prstGeom prst="rect">
            <a:avLst/>
          </a:prstGeom>
          <a:noFill/>
        </p:spPr>
        <p:txBody>
          <a:bodyPr wrap="square" rtlCol="0">
            <a:spAutoFit/>
          </a:bodyPr>
          <a:lstStyle/>
          <a:p>
            <a:r>
              <a:rPr lang="en-US" dirty="0"/>
              <a:t>Backup Manufacturer = “Tata” into the NoSQL Store</a:t>
            </a:r>
          </a:p>
        </p:txBody>
      </p:sp>
      <p:cxnSp>
        <p:nvCxnSpPr>
          <p:cNvPr id="18" name="Straight Arrow Connector 17">
            <a:extLst>
              <a:ext uri="{FF2B5EF4-FFF2-40B4-BE49-F238E27FC236}">
                <a16:creationId xmlns:a16="http://schemas.microsoft.com/office/drawing/2014/main" id="{10182D7A-FC28-F648-B024-20850251BF86}"/>
              </a:ext>
            </a:extLst>
          </p:cNvPr>
          <p:cNvCxnSpPr>
            <a:cxnSpLocks/>
            <a:stCxn id="29" idx="3"/>
            <a:endCxn id="5" idx="2"/>
          </p:cNvCxnSpPr>
          <p:nvPr/>
        </p:nvCxnSpPr>
        <p:spPr>
          <a:xfrm>
            <a:off x="6426926" y="3052495"/>
            <a:ext cx="3735976" cy="193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Multi-document 19">
            <a:extLst>
              <a:ext uri="{FF2B5EF4-FFF2-40B4-BE49-F238E27FC236}">
                <a16:creationId xmlns:a16="http://schemas.microsoft.com/office/drawing/2014/main" id="{CF844729-538A-5E42-9511-3A85940E0060}"/>
              </a:ext>
            </a:extLst>
          </p:cNvPr>
          <p:cNvSpPr/>
          <p:nvPr/>
        </p:nvSpPr>
        <p:spPr>
          <a:xfrm>
            <a:off x="5529943" y="4833257"/>
            <a:ext cx="2830286" cy="110598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1F3A071-D3FD-E44C-A166-783BA422DB58}"/>
              </a:ext>
            </a:extLst>
          </p:cNvPr>
          <p:cNvSpPr txBox="1"/>
          <p:nvPr/>
        </p:nvSpPr>
        <p:spPr>
          <a:xfrm>
            <a:off x="5747657" y="5172892"/>
            <a:ext cx="1793966" cy="646331"/>
          </a:xfrm>
          <a:prstGeom prst="rect">
            <a:avLst/>
          </a:prstGeom>
          <a:noFill/>
        </p:spPr>
        <p:txBody>
          <a:bodyPr wrap="square" rtlCol="0">
            <a:spAutoFit/>
          </a:bodyPr>
          <a:lstStyle/>
          <a:p>
            <a:r>
              <a:rPr lang="en-US" dirty="0"/>
              <a:t>TATA Product Info</a:t>
            </a:r>
          </a:p>
        </p:txBody>
      </p:sp>
      <p:sp>
        <p:nvSpPr>
          <p:cNvPr id="22" name="Rounded Rectangle 21">
            <a:extLst>
              <a:ext uri="{FF2B5EF4-FFF2-40B4-BE49-F238E27FC236}">
                <a16:creationId xmlns:a16="http://schemas.microsoft.com/office/drawing/2014/main" id="{9336609C-9825-9749-B689-C0D4DDF3E879}"/>
              </a:ext>
            </a:extLst>
          </p:cNvPr>
          <p:cNvSpPr/>
          <p:nvPr/>
        </p:nvSpPr>
        <p:spPr>
          <a:xfrm>
            <a:off x="7193279" y="1480457"/>
            <a:ext cx="2382885" cy="1547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Data &amp; Write Data</a:t>
            </a:r>
          </a:p>
          <a:p>
            <a:pPr algn="ctr"/>
            <a:r>
              <a:rPr lang="en-US" sz="1400" dirty="0"/>
              <a:t>Service</a:t>
            </a:r>
          </a:p>
          <a:p>
            <a:pPr algn="ctr"/>
            <a:r>
              <a:rPr lang="en-US" sz="1400" dirty="0">
                <a:hlinkClick r:id="rId2"/>
              </a:rPr>
              <a:t>http://myserver1/myserv/readwrite</a:t>
            </a:r>
            <a:endParaRPr lang="en-US" sz="1400" dirty="0"/>
          </a:p>
          <a:p>
            <a:pPr algn="ctr"/>
            <a:r>
              <a:rPr lang="en-US" sz="1400" dirty="0"/>
              <a:t>Instance 1</a:t>
            </a:r>
          </a:p>
        </p:txBody>
      </p:sp>
      <p:sp>
        <p:nvSpPr>
          <p:cNvPr id="23" name="TextBox 22">
            <a:extLst>
              <a:ext uri="{FF2B5EF4-FFF2-40B4-BE49-F238E27FC236}">
                <a16:creationId xmlns:a16="http://schemas.microsoft.com/office/drawing/2014/main" id="{EA5D9279-9E66-3844-BE9F-8FF95436AB19}"/>
              </a:ext>
            </a:extLst>
          </p:cNvPr>
          <p:cNvSpPr txBox="1"/>
          <p:nvPr/>
        </p:nvSpPr>
        <p:spPr>
          <a:xfrm>
            <a:off x="9251" y="4423954"/>
            <a:ext cx="5213170" cy="1754326"/>
          </a:xfrm>
          <a:prstGeom prst="rect">
            <a:avLst/>
          </a:prstGeom>
          <a:noFill/>
        </p:spPr>
        <p:txBody>
          <a:bodyPr wrap="square" rtlCol="0">
            <a:spAutoFit/>
          </a:bodyPr>
          <a:lstStyle/>
          <a:p>
            <a:pPr marL="342900" indent="-342900">
              <a:buAutoNum type="arabicPeriod"/>
            </a:pPr>
            <a:r>
              <a:rPr lang="en-US" dirty="0"/>
              <a:t>If a single service performing Read /Write operations executing at at time, then if one operation failed all other operations will stop execution. </a:t>
            </a:r>
          </a:p>
          <a:p>
            <a:pPr marL="342900" indent="-342900">
              <a:buAutoNum type="arabicPeriod"/>
            </a:pPr>
            <a:r>
              <a:rPr lang="en-US" dirty="0"/>
              <a:t>If the physical server crash, then the whole app will crash, and clients will be disconnected </a:t>
            </a:r>
          </a:p>
        </p:txBody>
      </p:sp>
      <p:sp>
        <p:nvSpPr>
          <p:cNvPr id="24" name="Rounded Rectangle 23">
            <a:extLst>
              <a:ext uri="{FF2B5EF4-FFF2-40B4-BE49-F238E27FC236}">
                <a16:creationId xmlns:a16="http://schemas.microsoft.com/office/drawing/2014/main" id="{5EEB542D-C3D1-E24A-AD1E-849BD1BB5FDD}"/>
              </a:ext>
            </a:extLst>
          </p:cNvPr>
          <p:cNvSpPr/>
          <p:nvPr/>
        </p:nvSpPr>
        <p:spPr>
          <a:xfrm>
            <a:off x="7193279" y="3143794"/>
            <a:ext cx="2382885" cy="1547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Data &amp; Write Data</a:t>
            </a:r>
          </a:p>
          <a:p>
            <a:pPr algn="ctr"/>
            <a:r>
              <a:rPr lang="en-US" sz="1400" dirty="0"/>
              <a:t>Service</a:t>
            </a:r>
          </a:p>
          <a:p>
            <a:pPr algn="ctr"/>
            <a:r>
              <a:rPr lang="en-US" sz="1400" dirty="0">
                <a:hlinkClick r:id="rId3"/>
              </a:rPr>
              <a:t>http://myserver2/myserv/readwrite</a:t>
            </a:r>
            <a:r>
              <a:rPr lang="en-US" sz="1400" dirty="0"/>
              <a:t> </a:t>
            </a:r>
          </a:p>
          <a:p>
            <a:pPr algn="ctr"/>
            <a:r>
              <a:rPr lang="en-US" sz="1400" dirty="0"/>
              <a:t>Instance 2</a:t>
            </a:r>
          </a:p>
        </p:txBody>
      </p:sp>
      <p:sp>
        <p:nvSpPr>
          <p:cNvPr id="29" name="Rounded Rectangle 28">
            <a:extLst>
              <a:ext uri="{FF2B5EF4-FFF2-40B4-BE49-F238E27FC236}">
                <a16:creationId xmlns:a16="http://schemas.microsoft.com/office/drawing/2014/main" id="{AFEB7F23-6D81-314D-873F-20B17B0C2280}"/>
              </a:ext>
            </a:extLst>
          </p:cNvPr>
          <p:cNvSpPr/>
          <p:nvPr/>
        </p:nvSpPr>
        <p:spPr>
          <a:xfrm>
            <a:off x="5347063" y="2765252"/>
            <a:ext cx="1079863" cy="574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Balancer</a:t>
            </a:r>
          </a:p>
        </p:txBody>
      </p:sp>
    </p:spTree>
    <p:extLst>
      <p:ext uri="{BB962C8B-B14F-4D97-AF65-F5344CB8AC3E}">
        <p14:creationId xmlns:p14="http://schemas.microsoft.com/office/powerpoint/2010/main" val="3463122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2C296A-5DAF-6F4C-892F-C33AFE901FB4}"/>
              </a:ext>
            </a:extLst>
          </p:cNvPr>
          <p:cNvSpPr/>
          <p:nvPr/>
        </p:nvSpPr>
        <p:spPr>
          <a:xfrm>
            <a:off x="1210491" y="4963886"/>
            <a:ext cx="9805852" cy="99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a:p>
            <a:pPr algn="ctr"/>
            <a:r>
              <a:rPr lang="en-US" dirty="0"/>
              <a:t>Core i9 64 bit + 16 GB RAM + 1 TB SSD</a:t>
            </a:r>
          </a:p>
        </p:txBody>
      </p:sp>
      <p:sp>
        <p:nvSpPr>
          <p:cNvPr id="3" name="Rectangle 2">
            <a:extLst>
              <a:ext uri="{FF2B5EF4-FFF2-40B4-BE49-F238E27FC236}">
                <a16:creationId xmlns:a16="http://schemas.microsoft.com/office/drawing/2014/main" id="{40329A72-06C0-8B49-828F-188441B6347E}"/>
              </a:ext>
            </a:extLst>
          </p:cNvPr>
          <p:cNvSpPr/>
          <p:nvPr/>
        </p:nvSpPr>
        <p:spPr>
          <a:xfrm>
            <a:off x="801189" y="3840480"/>
            <a:ext cx="10607040"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Windows / Linux / macOS</a:t>
            </a:r>
            <a:endParaRPr lang="en-US" dirty="0"/>
          </a:p>
        </p:txBody>
      </p:sp>
      <p:sp>
        <p:nvSpPr>
          <p:cNvPr id="4" name="Rectangle 3">
            <a:extLst>
              <a:ext uri="{FF2B5EF4-FFF2-40B4-BE49-F238E27FC236}">
                <a16:creationId xmlns:a16="http://schemas.microsoft.com/office/drawing/2014/main" id="{5EBFE296-3D88-C34F-83FF-BB341346ACAC}"/>
              </a:ext>
            </a:extLst>
          </p:cNvPr>
          <p:cNvSpPr/>
          <p:nvPr/>
        </p:nvSpPr>
        <p:spPr>
          <a:xfrm>
            <a:off x="1985553" y="2734491"/>
            <a:ext cx="7715795"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Application Server</a:t>
            </a:r>
          </a:p>
          <a:p>
            <a:pPr algn="ctr"/>
            <a:r>
              <a:rPr lang="en-US" dirty="0">
                <a:ln w="0"/>
                <a:solidFill>
                  <a:schemeClr val="accent1"/>
                </a:solidFill>
                <a:effectLst>
                  <a:outerShdw blurRad="38100" dist="25400" dir="5400000" algn="ctr" rotWithShape="0">
                    <a:srgbClr val="6E747A">
                      <a:alpha val="43000"/>
                    </a:srgbClr>
                  </a:outerShdw>
                </a:effectLst>
              </a:rPr>
              <a:t>IIS , Node.js,  Apache, </a:t>
            </a:r>
            <a:r>
              <a:rPr lang="en-US" dirty="0" err="1">
                <a:ln w="0"/>
                <a:solidFill>
                  <a:schemeClr val="accent1"/>
                </a:solidFill>
                <a:effectLst>
                  <a:outerShdw blurRad="38100" dist="25400" dir="5400000" algn="ctr" rotWithShape="0">
                    <a:srgbClr val="6E747A">
                      <a:alpha val="43000"/>
                    </a:srgbClr>
                  </a:outerShdw>
                </a:effectLst>
              </a:rPr>
              <a:t>nGinx</a:t>
            </a:r>
            <a:endParaRPr lang="en-US" dirty="0"/>
          </a:p>
        </p:txBody>
      </p:sp>
      <p:sp>
        <p:nvSpPr>
          <p:cNvPr id="5" name="Rectangle 4">
            <a:extLst>
              <a:ext uri="{FF2B5EF4-FFF2-40B4-BE49-F238E27FC236}">
                <a16:creationId xmlns:a16="http://schemas.microsoft.com/office/drawing/2014/main" id="{87965341-9884-A143-A472-9E14D350E471}"/>
              </a:ext>
            </a:extLst>
          </p:cNvPr>
          <p:cNvSpPr/>
          <p:nvPr/>
        </p:nvSpPr>
        <p:spPr>
          <a:xfrm>
            <a:off x="2917371" y="1611085"/>
            <a:ext cx="5373189"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Application</a:t>
            </a:r>
          </a:p>
          <a:p>
            <a:pPr algn="ctr"/>
            <a:r>
              <a:rPr lang="en-US" dirty="0">
                <a:ln w="0"/>
                <a:solidFill>
                  <a:schemeClr val="accent1"/>
                </a:solidFill>
                <a:effectLst>
                  <a:outerShdw blurRad="38100" dist="25400" dir="5400000" algn="ctr" rotWithShape="0">
                    <a:srgbClr val="6E747A">
                      <a:alpha val="43000"/>
                    </a:srgbClr>
                  </a:outerShdw>
                </a:effectLst>
              </a:rPr>
              <a:t>Node + Express + MySQL + </a:t>
            </a:r>
            <a:r>
              <a:rPr lang="en-US" dirty="0" err="1">
                <a:ln w="0"/>
                <a:solidFill>
                  <a:schemeClr val="accent1"/>
                </a:solidFill>
                <a:effectLst>
                  <a:outerShdw blurRad="38100" dist="25400" dir="5400000" algn="ctr" rotWithShape="0">
                    <a:srgbClr val="6E747A">
                      <a:alpha val="43000"/>
                    </a:srgbClr>
                  </a:outerShdw>
                </a:effectLst>
              </a:rPr>
              <a:t>React.js</a:t>
            </a:r>
            <a:endParaRPr lang="en-US" dirty="0"/>
          </a:p>
        </p:txBody>
      </p:sp>
    </p:spTree>
    <p:extLst>
      <p:ext uri="{BB962C8B-B14F-4D97-AF65-F5344CB8AC3E}">
        <p14:creationId xmlns:p14="http://schemas.microsoft.com/office/powerpoint/2010/main" val="1785798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01742-17D7-3642-B228-4D7DD42F5E9B}"/>
              </a:ext>
            </a:extLst>
          </p:cNvPr>
          <p:cNvSpPr txBox="1"/>
          <p:nvPr/>
        </p:nvSpPr>
        <p:spPr>
          <a:xfrm>
            <a:off x="200297" y="139337"/>
            <a:ext cx="5965372" cy="1200329"/>
          </a:xfrm>
          <a:prstGeom prst="rect">
            <a:avLst/>
          </a:prstGeom>
          <a:noFill/>
        </p:spPr>
        <p:txBody>
          <a:bodyPr wrap="square" rtlCol="0">
            <a:spAutoFit/>
          </a:bodyPr>
          <a:lstStyle/>
          <a:p>
            <a:r>
              <a:rPr lang="en-US" dirty="0"/>
              <a:t>DOCKER IMAGE</a:t>
            </a:r>
          </a:p>
          <a:p>
            <a:endParaRPr lang="en-US" dirty="0"/>
          </a:p>
          <a:p>
            <a:r>
              <a:rPr lang="en-US" dirty="0">
                <a:hlinkClick r:id="rId2"/>
              </a:rPr>
              <a:t>https://hub.docker.com</a:t>
            </a:r>
            <a:endParaRPr lang="en-US" dirty="0"/>
          </a:p>
          <a:p>
            <a:r>
              <a:rPr lang="en-US" dirty="0"/>
              <a:t>		</a:t>
            </a:r>
          </a:p>
        </p:txBody>
      </p:sp>
      <p:sp>
        <p:nvSpPr>
          <p:cNvPr id="3" name="Rectangle 2">
            <a:extLst>
              <a:ext uri="{FF2B5EF4-FFF2-40B4-BE49-F238E27FC236}">
                <a16:creationId xmlns:a16="http://schemas.microsoft.com/office/drawing/2014/main" id="{432E4831-2155-B64C-BC0B-E2F9EEEC2685}"/>
              </a:ext>
            </a:extLst>
          </p:cNvPr>
          <p:cNvSpPr/>
          <p:nvPr/>
        </p:nvSpPr>
        <p:spPr>
          <a:xfrm>
            <a:off x="696686" y="4345578"/>
            <a:ext cx="10572205" cy="1489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 Services with Basic File System , User Management and Kernel Service</a:t>
            </a:r>
          </a:p>
          <a:p>
            <a:pPr algn="ctr"/>
            <a:r>
              <a:rPr lang="en-US" dirty="0"/>
              <a:t>Window Image, Linux  </a:t>
            </a:r>
          </a:p>
        </p:txBody>
      </p:sp>
      <p:sp>
        <p:nvSpPr>
          <p:cNvPr id="4" name="Rectangle 3">
            <a:extLst>
              <a:ext uri="{FF2B5EF4-FFF2-40B4-BE49-F238E27FC236}">
                <a16:creationId xmlns:a16="http://schemas.microsoft.com/office/drawing/2014/main" id="{2168BE4D-EB3D-5B4B-AF1D-F93A523264CA}"/>
              </a:ext>
            </a:extLst>
          </p:cNvPr>
          <p:cNvSpPr/>
          <p:nvPr/>
        </p:nvSpPr>
        <p:spPr>
          <a:xfrm>
            <a:off x="1262742" y="2926080"/>
            <a:ext cx="9126583" cy="14194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The Application Software with all its dependencies auto-resolved</a:t>
            </a:r>
          </a:p>
          <a:p>
            <a:pPr algn="ctr"/>
            <a:r>
              <a:rPr lang="en-US" dirty="0">
                <a:ln w="0"/>
                <a:solidFill>
                  <a:schemeClr val="tx1"/>
                </a:solidFill>
                <a:effectLst>
                  <a:outerShdw blurRad="38100" dist="19050" dir="2700000" algn="tl" rotWithShape="0">
                    <a:schemeClr val="dk1">
                      <a:alpha val="40000"/>
                    </a:schemeClr>
                  </a:outerShdw>
                </a:effectLst>
              </a:rPr>
              <a:t>E.g. Node.js, </a:t>
            </a:r>
            <a:r>
              <a:rPr lang="en-US" dirty="0" err="1">
                <a:ln w="0"/>
                <a:solidFill>
                  <a:schemeClr val="tx1"/>
                </a:solidFill>
                <a:effectLst>
                  <a:outerShdw blurRad="38100" dist="19050" dir="2700000" algn="tl" rotWithShape="0">
                    <a:schemeClr val="dk1">
                      <a:alpha val="40000"/>
                    </a:schemeClr>
                  </a:outerShdw>
                </a:effectLst>
              </a:rPr>
              <a:t>RabbitMq</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MySql</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Orcale</a:t>
            </a:r>
            <a:r>
              <a:rPr lang="en-US" dirty="0">
                <a:ln w="0"/>
                <a:solidFill>
                  <a:schemeClr val="tx1"/>
                </a:solidFill>
                <a:effectLst>
                  <a:outerShdw blurRad="38100" dist="19050" dir="2700000" algn="tl" rotWithShape="0">
                    <a:schemeClr val="dk1">
                      <a:alpha val="40000"/>
                    </a:schemeClr>
                  </a:outerShdw>
                </a:effectLst>
              </a:rPr>
              <a:t>, .NET Core, Java, etc. </a:t>
            </a:r>
          </a:p>
        </p:txBody>
      </p:sp>
    </p:spTree>
    <p:extLst>
      <p:ext uri="{BB962C8B-B14F-4D97-AF65-F5344CB8AC3E}">
        <p14:creationId xmlns:p14="http://schemas.microsoft.com/office/powerpoint/2010/main" val="986274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8C17C-1B23-234F-B2C3-7ED40F17DCE6}"/>
              </a:ext>
            </a:extLst>
          </p:cNvPr>
          <p:cNvSpPr txBox="1"/>
          <p:nvPr/>
        </p:nvSpPr>
        <p:spPr>
          <a:xfrm>
            <a:off x="43544" y="60849"/>
            <a:ext cx="11564982" cy="1200329"/>
          </a:xfrm>
          <a:prstGeom prst="rect">
            <a:avLst/>
          </a:prstGeom>
          <a:noFill/>
        </p:spPr>
        <p:txBody>
          <a:bodyPr wrap="square" rtlCol="0">
            <a:spAutoFit/>
          </a:bodyPr>
          <a:lstStyle/>
          <a:p>
            <a:r>
              <a:rPr lang="en-US" dirty="0"/>
              <a:t>Microservices implemented  using Docker-Compose</a:t>
            </a:r>
          </a:p>
          <a:p>
            <a:endParaRPr lang="en-US" dirty="0"/>
          </a:p>
          <a:p>
            <a:r>
              <a:rPr lang="en-US" b="1" dirty="0">
                <a:solidFill>
                  <a:srgbClr val="FF0000"/>
                </a:solidFill>
              </a:rPr>
              <a:t>Docker-Compose create a bundle of Bunch of Microservices and run them simultaneously using Network resources and Dependencies.</a:t>
            </a:r>
          </a:p>
        </p:txBody>
      </p:sp>
      <p:sp>
        <p:nvSpPr>
          <p:cNvPr id="3" name="Rounded Rectangle 2">
            <a:extLst>
              <a:ext uri="{FF2B5EF4-FFF2-40B4-BE49-F238E27FC236}">
                <a16:creationId xmlns:a16="http://schemas.microsoft.com/office/drawing/2014/main" id="{966C24DA-65A3-FF46-A2F8-613608E6FB10}"/>
              </a:ext>
            </a:extLst>
          </p:cNvPr>
          <p:cNvSpPr/>
          <p:nvPr/>
        </p:nvSpPr>
        <p:spPr>
          <a:xfrm>
            <a:off x="5512525" y="1053737"/>
            <a:ext cx="2194560" cy="1759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1</a:t>
            </a:r>
          </a:p>
          <a:p>
            <a:pPr algn="ctr"/>
            <a:r>
              <a:rPr lang="en-US" dirty="0"/>
              <a:t>Docker</a:t>
            </a:r>
          </a:p>
          <a:p>
            <a:pPr algn="ctr"/>
            <a:r>
              <a:rPr lang="en-US" dirty="0"/>
              <a:t>Images</a:t>
            </a:r>
          </a:p>
        </p:txBody>
      </p:sp>
      <p:sp>
        <p:nvSpPr>
          <p:cNvPr id="4" name="Rounded Rectangle 3">
            <a:extLst>
              <a:ext uri="{FF2B5EF4-FFF2-40B4-BE49-F238E27FC236}">
                <a16:creationId xmlns:a16="http://schemas.microsoft.com/office/drawing/2014/main" id="{7911B884-569E-5647-AC1E-02C7DBEF0E29}"/>
              </a:ext>
            </a:extLst>
          </p:cNvPr>
          <p:cNvSpPr/>
          <p:nvPr/>
        </p:nvSpPr>
        <p:spPr>
          <a:xfrm>
            <a:off x="5512525" y="3940630"/>
            <a:ext cx="2194560" cy="1759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2</a:t>
            </a:r>
          </a:p>
          <a:p>
            <a:pPr algn="ctr"/>
            <a:r>
              <a:rPr lang="en-US" dirty="0"/>
              <a:t>Docker </a:t>
            </a:r>
          </a:p>
          <a:p>
            <a:pPr algn="ctr"/>
            <a:r>
              <a:rPr lang="en-US" dirty="0"/>
              <a:t>Image</a:t>
            </a:r>
          </a:p>
        </p:txBody>
      </p:sp>
      <p:sp>
        <p:nvSpPr>
          <p:cNvPr id="5" name="Can 4">
            <a:extLst>
              <a:ext uri="{FF2B5EF4-FFF2-40B4-BE49-F238E27FC236}">
                <a16:creationId xmlns:a16="http://schemas.microsoft.com/office/drawing/2014/main" id="{C41247B6-7CFB-9845-9909-8BF7898FBE46}"/>
              </a:ext>
            </a:extLst>
          </p:cNvPr>
          <p:cNvSpPr/>
          <p:nvPr/>
        </p:nvSpPr>
        <p:spPr>
          <a:xfrm>
            <a:off x="9866811" y="1550125"/>
            <a:ext cx="182009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ProductsDB</a:t>
            </a:r>
            <a:endParaRPr lang="en-US" dirty="0"/>
          </a:p>
        </p:txBody>
      </p:sp>
      <p:sp>
        <p:nvSpPr>
          <p:cNvPr id="6" name="Can 5">
            <a:extLst>
              <a:ext uri="{FF2B5EF4-FFF2-40B4-BE49-F238E27FC236}">
                <a16:creationId xmlns:a16="http://schemas.microsoft.com/office/drawing/2014/main" id="{0CEB05C5-2D5C-3C4B-AA2E-9C353E1581AA}"/>
              </a:ext>
            </a:extLst>
          </p:cNvPr>
          <p:cNvSpPr/>
          <p:nvPr/>
        </p:nvSpPr>
        <p:spPr>
          <a:xfrm>
            <a:off x="9866811" y="4541521"/>
            <a:ext cx="182009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OrdersDB</a:t>
            </a:r>
            <a:endParaRPr lang="en-US" dirty="0"/>
          </a:p>
        </p:txBody>
      </p:sp>
      <p:sp>
        <p:nvSpPr>
          <p:cNvPr id="7" name="Left-right Arrow 6">
            <a:extLst>
              <a:ext uri="{FF2B5EF4-FFF2-40B4-BE49-F238E27FC236}">
                <a16:creationId xmlns:a16="http://schemas.microsoft.com/office/drawing/2014/main" id="{1CA0EAD1-4CE4-814C-AADA-9BC12ABDC730}"/>
              </a:ext>
            </a:extLst>
          </p:cNvPr>
          <p:cNvSpPr/>
          <p:nvPr/>
        </p:nvSpPr>
        <p:spPr>
          <a:xfrm>
            <a:off x="7707085" y="1680754"/>
            <a:ext cx="2159726" cy="2525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a:extLst>
              <a:ext uri="{FF2B5EF4-FFF2-40B4-BE49-F238E27FC236}">
                <a16:creationId xmlns:a16="http://schemas.microsoft.com/office/drawing/2014/main" id="{3F5606F0-5307-9F48-B35E-FCFBBB244E82}"/>
              </a:ext>
            </a:extLst>
          </p:cNvPr>
          <p:cNvSpPr/>
          <p:nvPr/>
        </p:nvSpPr>
        <p:spPr>
          <a:xfrm>
            <a:off x="7707085" y="4833259"/>
            <a:ext cx="2159726" cy="2525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04C4CE-97E9-B941-BA04-4E6EE75A6962}"/>
              </a:ext>
            </a:extLst>
          </p:cNvPr>
          <p:cNvSpPr/>
          <p:nvPr/>
        </p:nvSpPr>
        <p:spPr>
          <a:xfrm>
            <a:off x="8151223" y="3087188"/>
            <a:ext cx="3108960" cy="5921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B4D320-2063-D445-95EE-25065E95ECE9}"/>
              </a:ext>
            </a:extLst>
          </p:cNvPr>
          <p:cNvSpPr txBox="1"/>
          <p:nvPr/>
        </p:nvSpPr>
        <p:spPr>
          <a:xfrm>
            <a:off x="8682447" y="2381268"/>
            <a:ext cx="3701143" cy="646331"/>
          </a:xfrm>
          <a:prstGeom prst="rect">
            <a:avLst/>
          </a:prstGeom>
          <a:noFill/>
        </p:spPr>
        <p:txBody>
          <a:bodyPr wrap="square" rtlCol="0">
            <a:spAutoFit/>
          </a:bodyPr>
          <a:lstStyle/>
          <a:p>
            <a:r>
              <a:rPr lang="en-US" dirty="0"/>
              <a:t>Enterprise Messaging Service (EMS) e.g. RabbitMQ</a:t>
            </a:r>
          </a:p>
        </p:txBody>
      </p:sp>
      <p:sp>
        <p:nvSpPr>
          <p:cNvPr id="11" name="Rectangle 10">
            <a:extLst>
              <a:ext uri="{FF2B5EF4-FFF2-40B4-BE49-F238E27FC236}">
                <a16:creationId xmlns:a16="http://schemas.microsoft.com/office/drawing/2014/main" id="{76F29C71-D4E2-FD45-8A29-F9FBE5C1DE49}"/>
              </a:ext>
            </a:extLst>
          </p:cNvPr>
          <p:cNvSpPr/>
          <p:nvPr/>
        </p:nvSpPr>
        <p:spPr>
          <a:xfrm>
            <a:off x="8682447" y="3087188"/>
            <a:ext cx="156753" cy="59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90A98D-C2E0-CF42-8A9F-0C86FB5B90AC}"/>
              </a:ext>
            </a:extLst>
          </p:cNvPr>
          <p:cNvSpPr/>
          <p:nvPr/>
        </p:nvSpPr>
        <p:spPr>
          <a:xfrm>
            <a:off x="9292047" y="3079261"/>
            <a:ext cx="156753" cy="59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246210-D120-9D4E-95EC-7B23F6D03D95}"/>
              </a:ext>
            </a:extLst>
          </p:cNvPr>
          <p:cNvSpPr/>
          <p:nvPr/>
        </p:nvSpPr>
        <p:spPr>
          <a:xfrm>
            <a:off x="9980024" y="3079261"/>
            <a:ext cx="156753" cy="59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ECE5CC-E230-BF42-9484-735F10DE439B}"/>
              </a:ext>
            </a:extLst>
          </p:cNvPr>
          <p:cNvSpPr/>
          <p:nvPr/>
        </p:nvSpPr>
        <p:spPr>
          <a:xfrm>
            <a:off x="10593980" y="3075521"/>
            <a:ext cx="156753" cy="59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0CA4A8C7-CA96-AE4B-8625-128A28CF00F2}"/>
              </a:ext>
            </a:extLst>
          </p:cNvPr>
          <p:cNvSpPr/>
          <p:nvPr/>
        </p:nvSpPr>
        <p:spPr>
          <a:xfrm rot="5400000">
            <a:off x="7556862" y="2179321"/>
            <a:ext cx="1062448" cy="7532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831F7002-63C4-9149-9B7E-B8B64C038224}"/>
              </a:ext>
            </a:extLst>
          </p:cNvPr>
          <p:cNvSpPr/>
          <p:nvPr/>
        </p:nvSpPr>
        <p:spPr>
          <a:xfrm rot="10800000">
            <a:off x="7707085" y="3667704"/>
            <a:ext cx="1443449" cy="78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8B28D4C8-DD76-F843-9C9F-E9BCBD7CFE79}"/>
              </a:ext>
            </a:extLst>
          </p:cNvPr>
          <p:cNvSpPr/>
          <p:nvPr/>
        </p:nvSpPr>
        <p:spPr>
          <a:xfrm>
            <a:off x="8090263" y="2180971"/>
            <a:ext cx="313508" cy="40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A32A8122-5294-5941-AAFB-E246C32249D8}"/>
              </a:ext>
            </a:extLst>
          </p:cNvPr>
          <p:cNvSpPr/>
          <p:nvPr/>
        </p:nvSpPr>
        <p:spPr>
          <a:xfrm>
            <a:off x="8351521" y="4048963"/>
            <a:ext cx="313508" cy="40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9" name="TextBox 18">
            <a:extLst>
              <a:ext uri="{FF2B5EF4-FFF2-40B4-BE49-F238E27FC236}">
                <a16:creationId xmlns:a16="http://schemas.microsoft.com/office/drawing/2014/main" id="{44EEAF06-C4F4-6346-BABE-F0B42C1D1935}"/>
              </a:ext>
            </a:extLst>
          </p:cNvPr>
          <p:cNvSpPr txBox="1"/>
          <p:nvPr/>
        </p:nvSpPr>
        <p:spPr>
          <a:xfrm>
            <a:off x="357051" y="1341120"/>
            <a:ext cx="3944983" cy="1200329"/>
          </a:xfrm>
          <a:prstGeom prst="rect">
            <a:avLst/>
          </a:prstGeom>
          <a:noFill/>
        </p:spPr>
        <p:txBody>
          <a:bodyPr wrap="square" rtlCol="0">
            <a:spAutoFit/>
          </a:bodyPr>
          <a:lstStyle/>
          <a:p>
            <a:pPr marL="342900" indent="-342900">
              <a:buAutoNum type="alphaUcPeriod"/>
            </a:pPr>
            <a:r>
              <a:rPr lang="en-US" dirty="0"/>
              <a:t>The Service 1 sends message to EMS.</a:t>
            </a:r>
          </a:p>
          <a:p>
            <a:pPr marL="342900" indent="-342900">
              <a:buAutoNum type="alphaUcPeriod"/>
            </a:pPr>
            <a:r>
              <a:rPr lang="en-US" dirty="0"/>
              <a:t>The Service 2 is having subscription of EMS and receive message from it</a:t>
            </a:r>
          </a:p>
        </p:txBody>
      </p:sp>
      <p:sp>
        <p:nvSpPr>
          <p:cNvPr id="20" name="TextBox 19">
            <a:extLst>
              <a:ext uri="{FF2B5EF4-FFF2-40B4-BE49-F238E27FC236}">
                <a16:creationId xmlns:a16="http://schemas.microsoft.com/office/drawing/2014/main" id="{0A5FC746-0119-7449-A926-2B54B3C22D0E}"/>
              </a:ext>
            </a:extLst>
          </p:cNvPr>
          <p:cNvSpPr txBox="1"/>
          <p:nvPr/>
        </p:nvSpPr>
        <p:spPr>
          <a:xfrm>
            <a:off x="357051" y="2812869"/>
            <a:ext cx="3831772" cy="646331"/>
          </a:xfrm>
          <a:prstGeom prst="rect">
            <a:avLst/>
          </a:prstGeom>
          <a:noFill/>
        </p:spPr>
        <p:txBody>
          <a:bodyPr wrap="square" rtlCol="0">
            <a:spAutoFit/>
          </a:bodyPr>
          <a:lstStyle/>
          <a:p>
            <a:r>
              <a:rPr lang="en-US" dirty="0"/>
              <a:t>Each service has its own Database Server</a:t>
            </a:r>
          </a:p>
        </p:txBody>
      </p:sp>
      <p:sp>
        <p:nvSpPr>
          <p:cNvPr id="21" name="TextBox 20">
            <a:extLst>
              <a:ext uri="{FF2B5EF4-FFF2-40B4-BE49-F238E27FC236}">
                <a16:creationId xmlns:a16="http://schemas.microsoft.com/office/drawing/2014/main" id="{B8AA102B-EBAC-754C-94AD-8497E60C8B1E}"/>
              </a:ext>
            </a:extLst>
          </p:cNvPr>
          <p:cNvSpPr txBox="1"/>
          <p:nvPr/>
        </p:nvSpPr>
        <p:spPr>
          <a:xfrm>
            <a:off x="176348" y="3429000"/>
            <a:ext cx="4878974" cy="2308324"/>
          </a:xfrm>
          <a:prstGeom prst="rect">
            <a:avLst/>
          </a:prstGeom>
          <a:noFill/>
        </p:spPr>
        <p:txBody>
          <a:bodyPr wrap="square" rtlCol="0">
            <a:spAutoFit/>
          </a:bodyPr>
          <a:lstStyle/>
          <a:p>
            <a:r>
              <a:rPr lang="en-US" dirty="0"/>
              <a:t>Recommendations for Microservices with dependencies</a:t>
            </a:r>
          </a:p>
          <a:p>
            <a:endParaRPr lang="en-US" dirty="0"/>
          </a:p>
          <a:p>
            <a:pPr marL="342900" indent="-342900">
              <a:buAutoNum type="arabicPeriod"/>
            </a:pPr>
            <a:r>
              <a:rPr lang="en-US" dirty="0"/>
              <a:t>The Database must be on Cloud or accessible through IP Address. (Note: Please do not use Database Image in Production) </a:t>
            </a:r>
          </a:p>
          <a:p>
            <a:pPr marL="342900" indent="-342900">
              <a:buAutoNum type="arabicPeriod"/>
            </a:pPr>
            <a:r>
              <a:rPr lang="en-US" dirty="0"/>
              <a:t>The EMS must be chosen from Enterprise providers. E.g. RabbitMQ, Service Bus, Kafka</a:t>
            </a:r>
          </a:p>
        </p:txBody>
      </p:sp>
    </p:spTree>
    <p:extLst>
      <p:ext uri="{BB962C8B-B14F-4D97-AF65-F5344CB8AC3E}">
        <p14:creationId xmlns:p14="http://schemas.microsoft.com/office/powerpoint/2010/main" val="1449831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1020EB-5AF2-0D40-A141-DF3F16FE5793}"/>
              </a:ext>
            </a:extLst>
          </p:cNvPr>
          <p:cNvSpPr/>
          <p:nvPr/>
        </p:nvSpPr>
        <p:spPr>
          <a:xfrm>
            <a:off x="957943" y="4815840"/>
            <a:ext cx="9701348" cy="1053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 with CPU, RAM, STORAGE, NETWORKING</a:t>
            </a:r>
          </a:p>
        </p:txBody>
      </p:sp>
      <p:sp>
        <p:nvSpPr>
          <p:cNvPr id="3" name="Rectangle 2">
            <a:extLst>
              <a:ext uri="{FF2B5EF4-FFF2-40B4-BE49-F238E27FC236}">
                <a16:creationId xmlns:a16="http://schemas.microsoft.com/office/drawing/2014/main" id="{FD434E3E-3830-E540-A74C-6FC845022D45}"/>
              </a:ext>
            </a:extLst>
          </p:cNvPr>
          <p:cNvSpPr/>
          <p:nvPr/>
        </p:nvSpPr>
        <p:spPr>
          <a:xfrm>
            <a:off x="1410789" y="3979817"/>
            <a:ext cx="8229600" cy="8360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a:p>
            <a:pPr algn="ctr"/>
            <a:r>
              <a:rPr lang="en-US" dirty="0"/>
              <a:t>MacOS</a:t>
            </a:r>
          </a:p>
        </p:txBody>
      </p:sp>
      <p:sp>
        <p:nvSpPr>
          <p:cNvPr id="4" name="Rectangle 3">
            <a:extLst>
              <a:ext uri="{FF2B5EF4-FFF2-40B4-BE49-F238E27FC236}">
                <a16:creationId xmlns:a16="http://schemas.microsoft.com/office/drawing/2014/main" id="{402173CC-3D16-BF44-9ED3-C25412C7776C}"/>
              </a:ext>
            </a:extLst>
          </p:cNvPr>
          <p:cNvSpPr/>
          <p:nvPr/>
        </p:nvSpPr>
        <p:spPr>
          <a:xfrm>
            <a:off x="1933303" y="1637211"/>
            <a:ext cx="6975566" cy="2342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2B7D40A-8CC7-2B4B-82E5-3C113DF39F16}"/>
              </a:ext>
            </a:extLst>
          </p:cNvPr>
          <p:cNvSpPr txBox="1"/>
          <p:nvPr/>
        </p:nvSpPr>
        <p:spPr>
          <a:xfrm>
            <a:off x="3823063" y="1689463"/>
            <a:ext cx="3492137" cy="369332"/>
          </a:xfrm>
          <a:prstGeom prst="rect">
            <a:avLst/>
          </a:prstGeom>
          <a:noFill/>
        </p:spPr>
        <p:txBody>
          <a:bodyPr wrap="square" rtlCol="0">
            <a:spAutoFit/>
          </a:bodyPr>
          <a:lstStyle/>
          <a:p>
            <a:pPr algn="ctr"/>
            <a:r>
              <a:rPr lang="en-US" dirty="0"/>
              <a:t>Docker</a:t>
            </a:r>
          </a:p>
        </p:txBody>
      </p:sp>
      <p:sp>
        <p:nvSpPr>
          <p:cNvPr id="6" name="Rounded Rectangle 5">
            <a:extLst>
              <a:ext uri="{FF2B5EF4-FFF2-40B4-BE49-F238E27FC236}">
                <a16:creationId xmlns:a16="http://schemas.microsoft.com/office/drawing/2014/main" id="{05058B8D-EE17-8C47-8E69-FEC7249C7E41}"/>
              </a:ext>
            </a:extLst>
          </p:cNvPr>
          <p:cNvSpPr/>
          <p:nvPr/>
        </p:nvSpPr>
        <p:spPr>
          <a:xfrm>
            <a:off x="2220686" y="2058795"/>
            <a:ext cx="2168434" cy="160751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EmpService</a:t>
            </a:r>
            <a:endParaRPr lang="en-US" dirty="0"/>
          </a:p>
          <a:p>
            <a:pPr algn="ctr"/>
            <a:r>
              <a:rPr lang="en-US" dirty="0"/>
              <a:t>Container with </a:t>
            </a:r>
            <a:r>
              <a:rPr lang="en-US" dirty="0" err="1"/>
              <a:t>EmpService</a:t>
            </a:r>
            <a:r>
              <a:rPr lang="en-US" dirty="0"/>
              <a:t> Image</a:t>
            </a:r>
          </a:p>
        </p:txBody>
      </p:sp>
      <p:sp>
        <p:nvSpPr>
          <p:cNvPr id="7" name="Rounded Rectangle 6">
            <a:extLst>
              <a:ext uri="{FF2B5EF4-FFF2-40B4-BE49-F238E27FC236}">
                <a16:creationId xmlns:a16="http://schemas.microsoft.com/office/drawing/2014/main" id="{C4FF63D6-E2AD-FC4C-950A-73664CAA8AB3}"/>
              </a:ext>
            </a:extLst>
          </p:cNvPr>
          <p:cNvSpPr/>
          <p:nvPr/>
        </p:nvSpPr>
        <p:spPr>
          <a:xfrm>
            <a:off x="6370320" y="2113837"/>
            <a:ext cx="2168434" cy="160751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DeptService</a:t>
            </a:r>
            <a:endParaRPr lang="en-US" dirty="0"/>
          </a:p>
          <a:p>
            <a:pPr algn="ctr"/>
            <a:r>
              <a:rPr lang="en-US" dirty="0"/>
              <a:t>Container with </a:t>
            </a:r>
            <a:r>
              <a:rPr lang="en-US" dirty="0" err="1"/>
              <a:t>DeptService</a:t>
            </a:r>
            <a:r>
              <a:rPr lang="en-US" dirty="0"/>
              <a:t> Image</a:t>
            </a:r>
          </a:p>
        </p:txBody>
      </p:sp>
      <p:sp>
        <p:nvSpPr>
          <p:cNvPr id="10" name="Rounded Rectangle 9">
            <a:extLst>
              <a:ext uri="{FF2B5EF4-FFF2-40B4-BE49-F238E27FC236}">
                <a16:creationId xmlns:a16="http://schemas.microsoft.com/office/drawing/2014/main" id="{0DE36D31-3C08-714E-B04C-3AFB3368E3CE}"/>
              </a:ext>
            </a:extLst>
          </p:cNvPr>
          <p:cNvSpPr/>
          <p:nvPr/>
        </p:nvSpPr>
        <p:spPr>
          <a:xfrm>
            <a:off x="4765765" y="2570814"/>
            <a:ext cx="1234440" cy="85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a:p>
            <a:pPr algn="ctr"/>
            <a:r>
              <a:rPr lang="en-US" dirty="0"/>
              <a:t>Resources</a:t>
            </a:r>
          </a:p>
        </p:txBody>
      </p:sp>
      <p:sp>
        <p:nvSpPr>
          <p:cNvPr id="11" name="Left-right Arrow 10">
            <a:extLst>
              <a:ext uri="{FF2B5EF4-FFF2-40B4-BE49-F238E27FC236}">
                <a16:creationId xmlns:a16="http://schemas.microsoft.com/office/drawing/2014/main" id="{F66B143B-A727-8948-B7C6-B32CA1FC4C37}"/>
              </a:ext>
            </a:extLst>
          </p:cNvPr>
          <p:cNvSpPr/>
          <p:nvPr/>
        </p:nvSpPr>
        <p:spPr>
          <a:xfrm>
            <a:off x="4319451" y="2908663"/>
            <a:ext cx="539932" cy="22642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a:extLst>
              <a:ext uri="{FF2B5EF4-FFF2-40B4-BE49-F238E27FC236}">
                <a16:creationId xmlns:a16="http://schemas.microsoft.com/office/drawing/2014/main" id="{EFC22601-9A7C-DC49-8E99-D7AE07CC9BD0}"/>
              </a:ext>
            </a:extLst>
          </p:cNvPr>
          <p:cNvSpPr/>
          <p:nvPr/>
        </p:nvSpPr>
        <p:spPr>
          <a:xfrm>
            <a:off x="5915297" y="2886695"/>
            <a:ext cx="539932" cy="22642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757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A653B7-E232-4F45-9973-6FA81D68920E}"/>
              </a:ext>
            </a:extLst>
          </p:cNvPr>
          <p:cNvSpPr/>
          <p:nvPr/>
        </p:nvSpPr>
        <p:spPr>
          <a:xfrm>
            <a:off x="3544390" y="365760"/>
            <a:ext cx="7959634" cy="5651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ube 2">
            <a:extLst>
              <a:ext uri="{FF2B5EF4-FFF2-40B4-BE49-F238E27FC236}">
                <a16:creationId xmlns:a16="http://schemas.microsoft.com/office/drawing/2014/main" id="{3D20F333-E699-AF4B-926B-805414FCDA2A}"/>
              </a:ext>
            </a:extLst>
          </p:cNvPr>
          <p:cNvSpPr/>
          <p:nvPr/>
        </p:nvSpPr>
        <p:spPr>
          <a:xfrm>
            <a:off x="3884023" y="665423"/>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C098D4-FA64-9544-B2D3-F28F38C6D8F3}"/>
              </a:ext>
            </a:extLst>
          </p:cNvPr>
          <p:cNvSpPr txBox="1"/>
          <p:nvPr/>
        </p:nvSpPr>
        <p:spPr>
          <a:xfrm>
            <a:off x="4101738" y="1092143"/>
            <a:ext cx="1764060" cy="369332"/>
          </a:xfrm>
          <a:prstGeom prst="rect">
            <a:avLst/>
          </a:prstGeom>
          <a:noFill/>
        </p:spPr>
        <p:txBody>
          <a:bodyPr wrap="square" rtlCol="0">
            <a:spAutoFit/>
          </a:bodyPr>
          <a:lstStyle/>
          <a:p>
            <a:r>
              <a:rPr lang="en-US" dirty="0"/>
              <a:t>Node 1</a:t>
            </a:r>
          </a:p>
        </p:txBody>
      </p:sp>
      <p:sp>
        <p:nvSpPr>
          <p:cNvPr id="5" name="TextBox 4">
            <a:extLst>
              <a:ext uri="{FF2B5EF4-FFF2-40B4-BE49-F238E27FC236}">
                <a16:creationId xmlns:a16="http://schemas.microsoft.com/office/drawing/2014/main" id="{6EE6234A-83B4-FE44-A12A-7E417F776DC7}"/>
              </a:ext>
            </a:extLst>
          </p:cNvPr>
          <p:cNvSpPr txBox="1"/>
          <p:nvPr/>
        </p:nvSpPr>
        <p:spPr>
          <a:xfrm>
            <a:off x="261257" y="296091"/>
            <a:ext cx="2586446" cy="1754326"/>
          </a:xfrm>
          <a:prstGeom prst="rect">
            <a:avLst/>
          </a:prstGeom>
          <a:noFill/>
        </p:spPr>
        <p:txBody>
          <a:bodyPr wrap="square" rtlCol="0">
            <a:spAutoFit/>
          </a:bodyPr>
          <a:lstStyle/>
          <a:p>
            <a:r>
              <a:rPr lang="en-US" dirty="0"/>
              <a:t>Node =&gt; Virtual Machine</a:t>
            </a:r>
          </a:p>
          <a:p>
            <a:r>
              <a:rPr lang="en-US" dirty="0"/>
              <a:t>Container Images are Docker Images</a:t>
            </a:r>
          </a:p>
          <a:p>
            <a:endParaRPr lang="en-US" dirty="0"/>
          </a:p>
          <a:p>
            <a:r>
              <a:rPr lang="en-US" dirty="0"/>
              <a:t>Kubernetes (Azure / AWS / GCP)</a:t>
            </a:r>
          </a:p>
        </p:txBody>
      </p:sp>
      <p:sp>
        <p:nvSpPr>
          <p:cNvPr id="6" name="Rectangle 5">
            <a:extLst>
              <a:ext uri="{FF2B5EF4-FFF2-40B4-BE49-F238E27FC236}">
                <a16:creationId xmlns:a16="http://schemas.microsoft.com/office/drawing/2014/main" id="{88896306-11E3-3D46-AA5C-58E462EAEA3F}"/>
              </a:ext>
            </a:extLst>
          </p:cNvPr>
          <p:cNvSpPr/>
          <p:nvPr/>
        </p:nvSpPr>
        <p:spPr>
          <a:xfrm>
            <a:off x="3962400" y="159366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7" name="Rounded Rectangle 6">
            <a:extLst>
              <a:ext uri="{FF2B5EF4-FFF2-40B4-BE49-F238E27FC236}">
                <a16:creationId xmlns:a16="http://schemas.microsoft.com/office/drawing/2014/main" id="{556E1367-03EB-234B-BE34-C15CF5D6500F}"/>
              </a:ext>
            </a:extLst>
          </p:cNvPr>
          <p:cNvSpPr/>
          <p:nvPr/>
        </p:nvSpPr>
        <p:spPr>
          <a:xfrm>
            <a:off x="4101738" y="189489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8" name="Rectangle 7">
            <a:extLst>
              <a:ext uri="{FF2B5EF4-FFF2-40B4-BE49-F238E27FC236}">
                <a16:creationId xmlns:a16="http://schemas.microsoft.com/office/drawing/2014/main" id="{99B8FB6B-FFF9-0D46-87BD-8BC96243F23F}"/>
              </a:ext>
            </a:extLst>
          </p:cNvPr>
          <p:cNvSpPr/>
          <p:nvPr/>
        </p:nvSpPr>
        <p:spPr>
          <a:xfrm>
            <a:off x="3962400" y="238972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9" name="Rounded Rectangle 8">
            <a:extLst>
              <a:ext uri="{FF2B5EF4-FFF2-40B4-BE49-F238E27FC236}">
                <a16:creationId xmlns:a16="http://schemas.microsoft.com/office/drawing/2014/main" id="{C9AC2BD6-076F-C144-ACF4-D5E660DF8619}"/>
              </a:ext>
            </a:extLst>
          </p:cNvPr>
          <p:cNvSpPr/>
          <p:nvPr/>
        </p:nvSpPr>
        <p:spPr>
          <a:xfrm>
            <a:off x="4101738" y="269094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0" name="Cube 9">
            <a:extLst>
              <a:ext uri="{FF2B5EF4-FFF2-40B4-BE49-F238E27FC236}">
                <a16:creationId xmlns:a16="http://schemas.microsoft.com/office/drawing/2014/main" id="{6BD6F09D-6FE1-974A-A308-B0B58394B062}"/>
              </a:ext>
            </a:extLst>
          </p:cNvPr>
          <p:cNvSpPr/>
          <p:nvPr/>
        </p:nvSpPr>
        <p:spPr>
          <a:xfrm>
            <a:off x="7572105" y="665423"/>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DA1B32-9072-C44B-B711-20338D615C1A}"/>
              </a:ext>
            </a:extLst>
          </p:cNvPr>
          <p:cNvSpPr txBox="1"/>
          <p:nvPr/>
        </p:nvSpPr>
        <p:spPr>
          <a:xfrm>
            <a:off x="7789820" y="1092143"/>
            <a:ext cx="1764060" cy="369332"/>
          </a:xfrm>
          <a:prstGeom prst="rect">
            <a:avLst/>
          </a:prstGeom>
          <a:noFill/>
        </p:spPr>
        <p:txBody>
          <a:bodyPr wrap="square" rtlCol="0">
            <a:spAutoFit/>
          </a:bodyPr>
          <a:lstStyle/>
          <a:p>
            <a:r>
              <a:rPr lang="en-US" dirty="0"/>
              <a:t>Node 2</a:t>
            </a:r>
          </a:p>
        </p:txBody>
      </p:sp>
      <p:sp>
        <p:nvSpPr>
          <p:cNvPr id="12" name="Rectangle 11">
            <a:extLst>
              <a:ext uri="{FF2B5EF4-FFF2-40B4-BE49-F238E27FC236}">
                <a16:creationId xmlns:a16="http://schemas.microsoft.com/office/drawing/2014/main" id="{07BD3696-9175-5844-82F4-0E1E9195706F}"/>
              </a:ext>
            </a:extLst>
          </p:cNvPr>
          <p:cNvSpPr/>
          <p:nvPr/>
        </p:nvSpPr>
        <p:spPr>
          <a:xfrm>
            <a:off x="7650482" y="159366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13" name="Rounded Rectangle 12">
            <a:extLst>
              <a:ext uri="{FF2B5EF4-FFF2-40B4-BE49-F238E27FC236}">
                <a16:creationId xmlns:a16="http://schemas.microsoft.com/office/drawing/2014/main" id="{5122764E-A4A9-B74C-968B-6E6AD8429886}"/>
              </a:ext>
            </a:extLst>
          </p:cNvPr>
          <p:cNvSpPr/>
          <p:nvPr/>
        </p:nvSpPr>
        <p:spPr>
          <a:xfrm>
            <a:off x="7789820" y="189489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4" name="Rectangle 13">
            <a:extLst>
              <a:ext uri="{FF2B5EF4-FFF2-40B4-BE49-F238E27FC236}">
                <a16:creationId xmlns:a16="http://schemas.microsoft.com/office/drawing/2014/main" id="{F48C8281-400E-C04F-B7BC-26CF031E13C0}"/>
              </a:ext>
            </a:extLst>
          </p:cNvPr>
          <p:cNvSpPr/>
          <p:nvPr/>
        </p:nvSpPr>
        <p:spPr>
          <a:xfrm>
            <a:off x="7650482" y="238972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15" name="Rounded Rectangle 14">
            <a:extLst>
              <a:ext uri="{FF2B5EF4-FFF2-40B4-BE49-F238E27FC236}">
                <a16:creationId xmlns:a16="http://schemas.microsoft.com/office/drawing/2014/main" id="{6FE3CC5F-5D74-6242-A2B9-77C4FB417A3B}"/>
              </a:ext>
            </a:extLst>
          </p:cNvPr>
          <p:cNvSpPr/>
          <p:nvPr/>
        </p:nvSpPr>
        <p:spPr>
          <a:xfrm>
            <a:off x="7789820" y="269094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6" name="Cube 15">
            <a:extLst>
              <a:ext uri="{FF2B5EF4-FFF2-40B4-BE49-F238E27FC236}">
                <a16:creationId xmlns:a16="http://schemas.microsoft.com/office/drawing/2014/main" id="{2AA1ED11-C10F-714D-9604-FF9FD795BD29}"/>
              </a:ext>
            </a:extLst>
          </p:cNvPr>
          <p:cNvSpPr/>
          <p:nvPr/>
        </p:nvSpPr>
        <p:spPr>
          <a:xfrm>
            <a:off x="3810000" y="3396955"/>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A63994-AED8-5D4D-AFBA-FF500E87C231}"/>
              </a:ext>
            </a:extLst>
          </p:cNvPr>
          <p:cNvSpPr txBox="1"/>
          <p:nvPr/>
        </p:nvSpPr>
        <p:spPr>
          <a:xfrm>
            <a:off x="4027715" y="3823675"/>
            <a:ext cx="1764060" cy="369332"/>
          </a:xfrm>
          <a:prstGeom prst="rect">
            <a:avLst/>
          </a:prstGeom>
          <a:noFill/>
        </p:spPr>
        <p:txBody>
          <a:bodyPr wrap="square" rtlCol="0">
            <a:spAutoFit/>
          </a:bodyPr>
          <a:lstStyle/>
          <a:p>
            <a:r>
              <a:rPr lang="en-US" dirty="0"/>
              <a:t>Node 3</a:t>
            </a:r>
          </a:p>
        </p:txBody>
      </p:sp>
      <p:sp>
        <p:nvSpPr>
          <p:cNvPr id="18" name="Rectangle 17">
            <a:extLst>
              <a:ext uri="{FF2B5EF4-FFF2-40B4-BE49-F238E27FC236}">
                <a16:creationId xmlns:a16="http://schemas.microsoft.com/office/drawing/2014/main" id="{7DEB6160-3EB5-3442-A05D-ECE0A4AEF190}"/>
              </a:ext>
            </a:extLst>
          </p:cNvPr>
          <p:cNvSpPr/>
          <p:nvPr/>
        </p:nvSpPr>
        <p:spPr>
          <a:xfrm>
            <a:off x="3888377" y="432520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19" name="Rounded Rectangle 18">
            <a:extLst>
              <a:ext uri="{FF2B5EF4-FFF2-40B4-BE49-F238E27FC236}">
                <a16:creationId xmlns:a16="http://schemas.microsoft.com/office/drawing/2014/main" id="{8B5ECEE4-9131-E74C-99E8-0A16C39743D0}"/>
              </a:ext>
            </a:extLst>
          </p:cNvPr>
          <p:cNvSpPr/>
          <p:nvPr/>
        </p:nvSpPr>
        <p:spPr>
          <a:xfrm>
            <a:off x="4027715" y="462642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0" name="Rectangle 19">
            <a:extLst>
              <a:ext uri="{FF2B5EF4-FFF2-40B4-BE49-F238E27FC236}">
                <a16:creationId xmlns:a16="http://schemas.microsoft.com/office/drawing/2014/main" id="{E728F0FA-2F20-9142-8E0C-EB97B370AF45}"/>
              </a:ext>
            </a:extLst>
          </p:cNvPr>
          <p:cNvSpPr/>
          <p:nvPr/>
        </p:nvSpPr>
        <p:spPr>
          <a:xfrm>
            <a:off x="3888377" y="5121253"/>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21" name="Rounded Rectangle 20">
            <a:extLst>
              <a:ext uri="{FF2B5EF4-FFF2-40B4-BE49-F238E27FC236}">
                <a16:creationId xmlns:a16="http://schemas.microsoft.com/office/drawing/2014/main" id="{282B5B27-F26D-5849-8FAC-E08F89733360}"/>
              </a:ext>
            </a:extLst>
          </p:cNvPr>
          <p:cNvSpPr/>
          <p:nvPr/>
        </p:nvSpPr>
        <p:spPr>
          <a:xfrm>
            <a:off x="4027715" y="5422481"/>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2" name="Cube 21">
            <a:extLst>
              <a:ext uri="{FF2B5EF4-FFF2-40B4-BE49-F238E27FC236}">
                <a16:creationId xmlns:a16="http://schemas.microsoft.com/office/drawing/2014/main" id="{299DAD7E-3D7E-BF41-B5DE-78F5A9536398}"/>
              </a:ext>
            </a:extLst>
          </p:cNvPr>
          <p:cNvSpPr/>
          <p:nvPr/>
        </p:nvSpPr>
        <p:spPr>
          <a:xfrm>
            <a:off x="7567753" y="3408011"/>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7AB4FB3-3748-D747-BBFD-AD3A26D5A15B}"/>
              </a:ext>
            </a:extLst>
          </p:cNvPr>
          <p:cNvSpPr txBox="1"/>
          <p:nvPr/>
        </p:nvSpPr>
        <p:spPr>
          <a:xfrm>
            <a:off x="7785468" y="3834731"/>
            <a:ext cx="1764060" cy="369332"/>
          </a:xfrm>
          <a:prstGeom prst="rect">
            <a:avLst/>
          </a:prstGeom>
          <a:noFill/>
        </p:spPr>
        <p:txBody>
          <a:bodyPr wrap="square" rtlCol="0">
            <a:spAutoFit/>
          </a:bodyPr>
          <a:lstStyle/>
          <a:p>
            <a:r>
              <a:rPr lang="en-US" dirty="0"/>
              <a:t>Node 4</a:t>
            </a:r>
          </a:p>
        </p:txBody>
      </p:sp>
      <p:sp>
        <p:nvSpPr>
          <p:cNvPr id="24" name="Rectangle 23">
            <a:extLst>
              <a:ext uri="{FF2B5EF4-FFF2-40B4-BE49-F238E27FC236}">
                <a16:creationId xmlns:a16="http://schemas.microsoft.com/office/drawing/2014/main" id="{9EE7EB5A-599B-754D-90AA-768A55B86473}"/>
              </a:ext>
            </a:extLst>
          </p:cNvPr>
          <p:cNvSpPr/>
          <p:nvPr/>
        </p:nvSpPr>
        <p:spPr>
          <a:xfrm>
            <a:off x="7646130" y="4336257"/>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25" name="Rounded Rectangle 24">
            <a:extLst>
              <a:ext uri="{FF2B5EF4-FFF2-40B4-BE49-F238E27FC236}">
                <a16:creationId xmlns:a16="http://schemas.microsoft.com/office/drawing/2014/main" id="{7EF907B4-2AED-F84D-B2F7-C945ADA92F6D}"/>
              </a:ext>
            </a:extLst>
          </p:cNvPr>
          <p:cNvSpPr/>
          <p:nvPr/>
        </p:nvSpPr>
        <p:spPr>
          <a:xfrm>
            <a:off x="7785468" y="4637485"/>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6" name="Rectangle 25">
            <a:extLst>
              <a:ext uri="{FF2B5EF4-FFF2-40B4-BE49-F238E27FC236}">
                <a16:creationId xmlns:a16="http://schemas.microsoft.com/office/drawing/2014/main" id="{6B4100BF-C18E-DD43-87F8-DB3A8D938329}"/>
              </a:ext>
            </a:extLst>
          </p:cNvPr>
          <p:cNvSpPr/>
          <p:nvPr/>
        </p:nvSpPr>
        <p:spPr>
          <a:xfrm>
            <a:off x="7646130" y="513230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3</a:t>
            </a:r>
          </a:p>
          <a:p>
            <a:pPr algn="ctr"/>
            <a:endParaRPr lang="en-US" dirty="0"/>
          </a:p>
        </p:txBody>
      </p:sp>
      <p:sp>
        <p:nvSpPr>
          <p:cNvPr id="27" name="Rounded Rectangle 26">
            <a:extLst>
              <a:ext uri="{FF2B5EF4-FFF2-40B4-BE49-F238E27FC236}">
                <a16:creationId xmlns:a16="http://schemas.microsoft.com/office/drawing/2014/main" id="{BBC79570-B1F4-A14E-98CA-0A8F42B5CD28}"/>
              </a:ext>
            </a:extLst>
          </p:cNvPr>
          <p:cNvSpPr/>
          <p:nvPr/>
        </p:nvSpPr>
        <p:spPr>
          <a:xfrm>
            <a:off x="7785468" y="543353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9" name="Sun 28">
            <a:extLst>
              <a:ext uri="{FF2B5EF4-FFF2-40B4-BE49-F238E27FC236}">
                <a16:creationId xmlns:a16="http://schemas.microsoft.com/office/drawing/2014/main" id="{C683FC11-E8A2-2A40-9353-FCEE17C2B6E0}"/>
              </a:ext>
            </a:extLst>
          </p:cNvPr>
          <p:cNvSpPr/>
          <p:nvPr/>
        </p:nvSpPr>
        <p:spPr>
          <a:xfrm>
            <a:off x="6235338" y="2769326"/>
            <a:ext cx="1550130" cy="123901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a:t>
            </a:r>
          </a:p>
        </p:txBody>
      </p:sp>
      <p:sp>
        <p:nvSpPr>
          <p:cNvPr id="30" name="Cube 29">
            <a:extLst>
              <a:ext uri="{FF2B5EF4-FFF2-40B4-BE49-F238E27FC236}">
                <a16:creationId xmlns:a16="http://schemas.microsoft.com/office/drawing/2014/main" id="{6C7247C7-C448-1B45-8F33-196AA06E58DE}"/>
              </a:ext>
            </a:extLst>
          </p:cNvPr>
          <p:cNvSpPr/>
          <p:nvPr/>
        </p:nvSpPr>
        <p:spPr>
          <a:xfrm>
            <a:off x="2193695" y="2264229"/>
            <a:ext cx="1463901" cy="2077776"/>
          </a:xfrm>
          <a:prstGeom prst="cube">
            <a:avLst>
              <a:gd name="adj" fmla="val 13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a:t>
            </a:r>
          </a:p>
          <a:p>
            <a:pPr algn="ctr"/>
            <a:r>
              <a:rPr lang="en-US" dirty="0"/>
              <a:t>Server</a:t>
            </a:r>
          </a:p>
        </p:txBody>
      </p:sp>
      <p:sp>
        <p:nvSpPr>
          <p:cNvPr id="31" name="Right Arrow 30">
            <a:extLst>
              <a:ext uri="{FF2B5EF4-FFF2-40B4-BE49-F238E27FC236}">
                <a16:creationId xmlns:a16="http://schemas.microsoft.com/office/drawing/2014/main" id="{6B7009A0-B158-3A4B-811A-6BE84E4FA2B8}"/>
              </a:ext>
            </a:extLst>
          </p:cNvPr>
          <p:cNvSpPr/>
          <p:nvPr/>
        </p:nvSpPr>
        <p:spPr>
          <a:xfrm>
            <a:off x="309159" y="2551611"/>
            <a:ext cx="1847960" cy="421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CA921187-CD93-EC45-8AB2-28CB13F77A64}"/>
              </a:ext>
            </a:extLst>
          </p:cNvPr>
          <p:cNvSpPr/>
          <p:nvPr/>
        </p:nvSpPr>
        <p:spPr>
          <a:xfrm>
            <a:off x="261257" y="3666309"/>
            <a:ext cx="1928086" cy="4354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4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9528</TotalTime>
  <Words>5690</Words>
  <Application>Microsoft Macintosh PowerPoint</Application>
  <PresentationFormat>Widescreen</PresentationFormat>
  <Paragraphs>1242</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450</cp:revision>
  <dcterms:created xsi:type="dcterms:W3CDTF">2021-01-04T06:22:42Z</dcterms:created>
  <dcterms:modified xsi:type="dcterms:W3CDTF">2021-01-29T09:39:21Z</dcterms:modified>
</cp:coreProperties>
</file>