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1/27/21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1/27/21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369332"/>
          </a:xfrm>
          <a:prstGeom prst="rect">
            <a:avLst/>
          </a:prstGeom>
          <a:noFill/>
        </p:spPr>
        <p:txBody>
          <a:bodyPr wrap="square" rtlCol="0">
            <a:spAutoFit/>
          </a:bodyPr>
          <a:lstStyle/>
          <a:p>
            <a:r>
              <a:rPr lang="en-US" dirty="0"/>
              <a:t>Parent component</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4" name="&quot;No&quot; Symbol 13">
            <a:extLst>
              <a:ext uri="{FF2B5EF4-FFF2-40B4-BE49-F238E27FC236}">
                <a16:creationId xmlns:a16="http://schemas.microsoft.com/office/drawing/2014/main" id="{8B407B59-F074-0049-A96C-82779F1B5FDC}"/>
              </a:ext>
            </a:extLst>
          </p:cNvPr>
          <p:cNvSpPr/>
          <p:nvPr/>
        </p:nvSpPr>
        <p:spPr>
          <a:xfrm>
            <a:off x="3483429" y="1550126"/>
            <a:ext cx="1663335" cy="146304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49471785-706B-FA4E-AF57-B2609F40A915}"/>
              </a:ext>
            </a:extLst>
          </p:cNvPr>
          <p:cNvSpPr txBox="1"/>
          <p:nvPr/>
        </p:nvSpPr>
        <p:spPr>
          <a:xfrm>
            <a:off x="879566" y="5103223"/>
            <a:ext cx="10363200" cy="646331"/>
          </a:xfrm>
          <a:prstGeom prst="rect">
            <a:avLst/>
          </a:prstGeom>
          <a:noFill/>
        </p:spPr>
        <p:txBody>
          <a:bodyPr wrap="square" rtlCol="0">
            <a:spAutoFit/>
          </a:bodyPr>
          <a:lstStyle/>
          <a:p>
            <a:r>
              <a:rPr lang="en-US" dirty="0"/>
              <a:t>The </a:t>
            </a:r>
            <a:r>
              <a:rPr lang="en-US" dirty="0" err="1"/>
              <a:t>ParentComponent</a:t>
            </a:r>
            <a:r>
              <a:rPr lang="en-US" dirty="0"/>
              <a:t> will use the Global </a:t>
            </a:r>
            <a:r>
              <a:rPr lang="en-US" dirty="0" err="1"/>
              <a:t>Boundry</a:t>
            </a:r>
            <a:r>
              <a:rPr lang="en-US" dirty="0"/>
              <a:t> </a:t>
            </a:r>
            <a:r>
              <a:rPr lang="en-US" dirty="0" err="1"/>
              <a:t>Componenty</a:t>
            </a:r>
            <a:r>
              <a:rPr lang="en-US" dirty="0"/>
              <a:t> aka ErrorBoundry Component to handle exception </a:t>
            </a:r>
            <a:r>
              <a:rPr lang="en-US"/>
              <a:t>and render </a:t>
            </a:r>
            <a:r>
              <a:rPr lang="en-US" dirty="0"/>
              <a:t>fallback UI</a:t>
            </a:r>
          </a:p>
        </p:txBody>
      </p:sp>
    </p:spTree>
    <p:extLst>
      <p:ext uri="{BB962C8B-B14F-4D97-AF65-F5344CB8AC3E}">
        <p14:creationId xmlns:p14="http://schemas.microsoft.com/office/powerpoint/2010/main" val="1326316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4E258A-7AAB-B047-A605-CDE438EA6DC7}"/>
              </a:ext>
            </a:extLst>
          </p:cNvPr>
          <p:cNvSpPr/>
          <p:nvPr/>
        </p:nvSpPr>
        <p:spPr>
          <a:xfrm>
            <a:off x="1254034" y="391886"/>
            <a:ext cx="7933509" cy="539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A043BE5-0168-6D4E-ABD9-D13BA0D1C0C6}"/>
              </a:ext>
            </a:extLst>
          </p:cNvPr>
          <p:cNvSpPr txBox="1"/>
          <p:nvPr/>
        </p:nvSpPr>
        <p:spPr>
          <a:xfrm>
            <a:off x="3257006" y="487680"/>
            <a:ext cx="4249783" cy="646331"/>
          </a:xfrm>
          <a:prstGeom prst="rect">
            <a:avLst/>
          </a:prstGeom>
          <a:noFill/>
        </p:spPr>
        <p:txBody>
          <a:bodyPr wrap="square" rtlCol="0">
            <a:spAutoFit/>
          </a:bodyPr>
          <a:lstStyle/>
          <a:p>
            <a:r>
              <a:rPr lang="en-US" dirty="0"/>
              <a:t>Parent Component</a:t>
            </a:r>
          </a:p>
          <a:p>
            <a:r>
              <a:rPr lang="en-US" dirty="0"/>
              <a:t>Msg1, msg2, msg3……</a:t>
            </a:r>
          </a:p>
        </p:txBody>
      </p:sp>
      <p:sp>
        <p:nvSpPr>
          <p:cNvPr id="4" name="Rectangle 3">
            <a:extLst>
              <a:ext uri="{FF2B5EF4-FFF2-40B4-BE49-F238E27FC236}">
                <a16:creationId xmlns:a16="http://schemas.microsoft.com/office/drawing/2014/main" id="{27B0DAB5-61CE-F447-B651-51958099044C}"/>
              </a:ext>
            </a:extLst>
          </p:cNvPr>
          <p:cNvSpPr/>
          <p:nvPr/>
        </p:nvSpPr>
        <p:spPr>
          <a:xfrm>
            <a:off x="1558834" y="1593669"/>
            <a:ext cx="2891246" cy="379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1</a:t>
            </a:r>
          </a:p>
          <a:p>
            <a:pPr algn="ctr"/>
            <a:r>
              <a:rPr lang="en-US" dirty="0"/>
              <a:t>This.props.msg1, this.props.msg2, </a:t>
            </a:r>
            <a:r>
              <a:rPr lang="en-US" dirty="0" err="1"/>
              <a:t>this.props.msg</a:t>
            </a:r>
            <a:endParaRPr lang="en-US" dirty="0"/>
          </a:p>
        </p:txBody>
      </p:sp>
      <p:sp>
        <p:nvSpPr>
          <p:cNvPr id="5" name="Rectangle 4">
            <a:extLst>
              <a:ext uri="{FF2B5EF4-FFF2-40B4-BE49-F238E27FC236}">
                <a16:creationId xmlns:a16="http://schemas.microsoft.com/office/drawing/2014/main" id="{B724A9EE-F6C3-7649-A02B-6864B6E63D27}"/>
              </a:ext>
            </a:extLst>
          </p:cNvPr>
          <p:cNvSpPr/>
          <p:nvPr/>
        </p:nvSpPr>
        <p:spPr>
          <a:xfrm>
            <a:off x="5656217" y="1593669"/>
            <a:ext cx="2891246" cy="386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2</a:t>
            </a:r>
          </a:p>
          <a:p>
            <a:pPr algn="ctr"/>
            <a:r>
              <a:rPr lang="en-US" dirty="0"/>
              <a:t>This.props.msg1, this.props.msg2, </a:t>
            </a:r>
            <a:r>
              <a:rPr lang="en-US" dirty="0" err="1"/>
              <a:t>this.props.msg</a:t>
            </a:r>
            <a:endParaRPr lang="en-US" dirty="0"/>
          </a:p>
          <a:p>
            <a:pPr algn="ctr"/>
            <a:endParaRPr lang="en-US" dirty="0"/>
          </a:p>
        </p:txBody>
      </p:sp>
      <p:sp>
        <p:nvSpPr>
          <p:cNvPr id="6" name="Rounded Rectangle 5">
            <a:extLst>
              <a:ext uri="{FF2B5EF4-FFF2-40B4-BE49-F238E27FC236}">
                <a16:creationId xmlns:a16="http://schemas.microsoft.com/office/drawing/2014/main" id="{FA764046-88B9-2143-8678-B7938E24A75D}"/>
              </a:ext>
            </a:extLst>
          </p:cNvPr>
          <p:cNvSpPr/>
          <p:nvPr/>
        </p:nvSpPr>
        <p:spPr>
          <a:xfrm>
            <a:off x="1776549" y="4284617"/>
            <a:ext cx="2521131" cy="81860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11B65-938B-ED4A-9FB3-F4F57D8B7EFB}"/>
              </a:ext>
            </a:extLst>
          </p:cNvPr>
          <p:cNvSpPr txBox="1"/>
          <p:nvPr/>
        </p:nvSpPr>
        <p:spPr>
          <a:xfrm>
            <a:off x="9579429" y="992777"/>
            <a:ext cx="2325188" cy="1200329"/>
          </a:xfrm>
          <a:prstGeom prst="rect">
            <a:avLst/>
          </a:prstGeom>
          <a:noFill/>
        </p:spPr>
        <p:txBody>
          <a:bodyPr wrap="square" rtlCol="0">
            <a:spAutoFit/>
          </a:bodyPr>
          <a:lstStyle/>
          <a:p>
            <a:r>
              <a:rPr lang="en-US" dirty="0" err="1"/>
              <a:t>React.createContext</a:t>
            </a:r>
            <a:r>
              <a:rPr lang="en-US" dirty="0"/>
              <a:t>()</a:t>
            </a:r>
          </a:p>
          <a:p>
            <a:r>
              <a:rPr lang="en-US" dirty="0"/>
              <a:t>- Define a scope of data to be shared across components</a:t>
            </a:r>
          </a:p>
        </p:txBody>
      </p:sp>
    </p:spTree>
    <p:extLst>
      <p:ext uri="{BB962C8B-B14F-4D97-AF65-F5344CB8AC3E}">
        <p14:creationId xmlns:p14="http://schemas.microsoft.com/office/powerpoint/2010/main" val="462429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C2B9A-3E7E-914D-AB00-DD42F7ED5828}"/>
              </a:ext>
            </a:extLst>
          </p:cNvPr>
          <p:cNvSpPr/>
          <p:nvPr/>
        </p:nvSpPr>
        <p:spPr>
          <a:xfrm>
            <a:off x="409303" y="1105989"/>
            <a:ext cx="11530148" cy="44587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EE4BD6A-FC99-8046-8D9D-F59AFE875AD6}"/>
              </a:ext>
            </a:extLst>
          </p:cNvPr>
          <p:cNvSpPr txBox="1"/>
          <p:nvPr/>
        </p:nvSpPr>
        <p:spPr>
          <a:xfrm>
            <a:off x="2932612" y="1105989"/>
            <a:ext cx="6923314" cy="369332"/>
          </a:xfrm>
          <a:prstGeom prst="rect">
            <a:avLst/>
          </a:prstGeom>
          <a:noFill/>
        </p:spPr>
        <p:txBody>
          <a:bodyPr wrap="square" rtlCol="0">
            <a:spAutoFit/>
          </a:bodyPr>
          <a:lstStyle/>
          <a:p>
            <a:r>
              <a:rPr lang="en-US" dirty="0"/>
              <a:t>Parent Component , data1=[], data2={}</a:t>
            </a:r>
          </a:p>
        </p:txBody>
      </p:sp>
      <p:sp>
        <p:nvSpPr>
          <p:cNvPr id="4" name="Rectangle 3">
            <a:extLst>
              <a:ext uri="{FF2B5EF4-FFF2-40B4-BE49-F238E27FC236}">
                <a16:creationId xmlns:a16="http://schemas.microsoft.com/office/drawing/2014/main" id="{A76F6B24-F4C4-3A49-B4D7-19413DD377D0}"/>
              </a:ext>
            </a:extLst>
          </p:cNvPr>
          <p:cNvSpPr/>
          <p:nvPr/>
        </p:nvSpPr>
        <p:spPr>
          <a:xfrm>
            <a:off x="722811" y="1567543"/>
            <a:ext cx="3936275"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DC55480-0FE9-3743-9899-8AC2F7D97BFF}"/>
              </a:ext>
            </a:extLst>
          </p:cNvPr>
          <p:cNvSpPr txBox="1"/>
          <p:nvPr/>
        </p:nvSpPr>
        <p:spPr>
          <a:xfrm>
            <a:off x="1105989" y="1698171"/>
            <a:ext cx="3309257" cy="374469"/>
          </a:xfrm>
          <a:prstGeom prst="rect">
            <a:avLst/>
          </a:prstGeom>
          <a:noFill/>
        </p:spPr>
        <p:txBody>
          <a:bodyPr wrap="square" rtlCol="0">
            <a:spAutoFit/>
          </a:bodyPr>
          <a:lstStyle/>
          <a:p>
            <a:r>
              <a:rPr lang="en-US" dirty="0"/>
              <a:t>Child Component 1</a:t>
            </a:r>
          </a:p>
        </p:txBody>
      </p:sp>
      <p:sp>
        <p:nvSpPr>
          <p:cNvPr id="6" name="Rectangle 5">
            <a:extLst>
              <a:ext uri="{FF2B5EF4-FFF2-40B4-BE49-F238E27FC236}">
                <a16:creationId xmlns:a16="http://schemas.microsoft.com/office/drawing/2014/main" id="{F4F9865C-B4F8-4C42-94F0-4FE08A6EFA3C}"/>
              </a:ext>
            </a:extLst>
          </p:cNvPr>
          <p:cNvSpPr/>
          <p:nvPr/>
        </p:nvSpPr>
        <p:spPr>
          <a:xfrm>
            <a:off x="8068492" y="1526177"/>
            <a:ext cx="3309257" cy="38056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4F9825C-8246-0E4F-BDE8-FD91F188337E}"/>
              </a:ext>
            </a:extLst>
          </p:cNvPr>
          <p:cNvSpPr txBox="1"/>
          <p:nvPr/>
        </p:nvSpPr>
        <p:spPr>
          <a:xfrm>
            <a:off x="8377646" y="1698170"/>
            <a:ext cx="2246811" cy="374469"/>
          </a:xfrm>
          <a:prstGeom prst="rect">
            <a:avLst/>
          </a:prstGeom>
          <a:noFill/>
        </p:spPr>
        <p:txBody>
          <a:bodyPr wrap="square" rtlCol="0">
            <a:spAutoFit/>
          </a:bodyPr>
          <a:lstStyle/>
          <a:p>
            <a:r>
              <a:rPr lang="en-US" dirty="0"/>
              <a:t>Child Component 2</a:t>
            </a:r>
          </a:p>
        </p:txBody>
      </p:sp>
      <p:cxnSp>
        <p:nvCxnSpPr>
          <p:cNvPr id="9" name="Straight Arrow Connector 8">
            <a:extLst>
              <a:ext uri="{FF2B5EF4-FFF2-40B4-BE49-F238E27FC236}">
                <a16:creationId xmlns:a16="http://schemas.microsoft.com/office/drawing/2014/main" id="{69C5C356-E84C-EE42-88BB-DB84B8454BE8}"/>
              </a:ext>
            </a:extLst>
          </p:cNvPr>
          <p:cNvCxnSpPr>
            <a:cxnSpLocks/>
            <a:endCxn id="4" idx="0"/>
          </p:cNvCxnSpPr>
          <p:nvPr/>
        </p:nvCxnSpPr>
        <p:spPr>
          <a:xfrm flipH="1">
            <a:off x="2690949" y="1384663"/>
            <a:ext cx="2536374"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41BE9-51B0-4F42-AA83-5BB080A20BF2}"/>
              </a:ext>
            </a:extLst>
          </p:cNvPr>
          <p:cNvCxnSpPr>
            <a:cxnSpLocks/>
            <a:endCxn id="6" idx="0"/>
          </p:cNvCxnSpPr>
          <p:nvPr/>
        </p:nvCxnSpPr>
        <p:spPr>
          <a:xfrm>
            <a:off x="6174377" y="1384663"/>
            <a:ext cx="3548744" cy="141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0F1B4D-885B-2740-B03D-63E916C6AE64}"/>
              </a:ext>
            </a:extLst>
          </p:cNvPr>
          <p:cNvSpPr/>
          <p:nvPr/>
        </p:nvSpPr>
        <p:spPr>
          <a:xfrm>
            <a:off x="6905898" y="48986"/>
            <a:ext cx="3126377" cy="990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React.Context</a:t>
            </a:r>
            <a:endParaRPr lang="en-US" dirty="0"/>
          </a:p>
          <a:p>
            <a:pPr algn="ctr"/>
            <a:r>
              <a:rPr lang="en-US" dirty="0" err="1"/>
              <a:t>createContext</a:t>
            </a:r>
            <a:r>
              <a:rPr lang="en-US" dirty="0"/>
              <a:t>(null)</a:t>
            </a:r>
          </a:p>
        </p:txBody>
      </p:sp>
      <p:sp>
        <p:nvSpPr>
          <p:cNvPr id="16" name="Bent Arrow 15">
            <a:extLst>
              <a:ext uri="{FF2B5EF4-FFF2-40B4-BE49-F238E27FC236}">
                <a16:creationId xmlns:a16="http://schemas.microsoft.com/office/drawing/2014/main" id="{8CEF788F-67B5-9241-85DA-FDBFAB13E326}"/>
              </a:ext>
            </a:extLst>
          </p:cNvPr>
          <p:cNvSpPr/>
          <p:nvPr/>
        </p:nvSpPr>
        <p:spPr>
          <a:xfrm>
            <a:off x="5227324" y="348343"/>
            <a:ext cx="1678574" cy="7576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396A6C61-7116-A34E-819D-5AFDF140DD84}"/>
              </a:ext>
            </a:extLst>
          </p:cNvPr>
          <p:cNvSpPr txBox="1"/>
          <p:nvPr/>
        </p:nvSpPr>
        <p:spPr>
          <a:xfrm>
            <a:off x="3257006" y="48986"/>
            <a:ext cx="2142308" cy="369332"/>
          </a:xfrm>
          <a:prstGeom prst="rect">
            <a:avLst/>
          </a:prstGeom>
          <a:noFill/>
        </p:spPr>
        <p:txBody>
          <a:bodyPr wrap="square" rtlCol="0">
            <a:spAutoFit/>
          </a:bodyPr>
          <a:lstStyle/>
          <a:p>
            <a:r>
              <a:rPr lang="en-US" dirty="0"/>
              <a:t>data1</a:t>
            </a:r>
          </a:p>
        </p:txBody>
      </p:sp>
      <p:sp>
        <p:nvSpPr>
          <p:cNvPr id="19" name="Bent Arrow 18">
            <a:extLst>
              <a:ext uri="{FF2B5EF4-FFF2-40B4-BE49-F238E27FC236}">
                <a16:creationId xmlns:a16="http://schemas.microsoft.com/office/drawing/2014/main" id="{9FDE232C-B3E2-5244-8E19-E1DB7F2E757E}"/>
              </a:ext>
            </a:extLst>
          </p:cNvPr>
          <p:cNvSpPr/>
          <p:nvPr/>
        </p:nvSpPr>
        <p:spPr>
          <a:xfrm rot="10800000">
            <a:off x="3735977" y="1039586"/>
            <a:ext cx="3858988" cy="198228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EB46D0E-5ADC-AF45-850A-2E91A637BC60}"/>
              </a:ext>
            </a:extLst>
          </p:cNvPr>
          <p:cNvSpPr txBox="1"/>
          <p:nvPr/>
        </p:nvSpPr>
        <p:spPr>
          <a:xfrm>
            <a:off x="2932612" y="3088277"/>
            <a:ext cx="2806337" cy="646331"/>
          </a:xfrm>
          <a:prstGeom prst="rect">
            <a:avLst/>
          </a:prstGeom>
          <a:noFill/>
        </p:spPr>
        <p:txBody>
          <a:bodyPr wrap="square" rtlCol="0">
            <a:spAutoFit/>
          </a:bodyPr>
          <a:lstStyle/>
          <a:p>
            <a:r>
              <a:rPr lang="en-US" dirty="0"/>
              <a:t>Subscribe to Context and Consuming data1</a:t>
            </a:r>
          </a:p>
        </p:txBody>
      </p:sp>
    </p:spTree>
    <p:extLst>
      <p:ext uri="{BB962C8B-B14F-4D97-AF65-F5344CB8AC3E}">
        <p14:creationId xmlns:p14="http://schemas.microsoft.com/office/powerpoint/2010/main" val="3843088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C411F9-1907-5C40-84F1-D10D878086C1}"/>
              </a:ext>
            </a:extLst>
          </p:cNvPr>
          <p:cNvSpPr/>
          <p:nvPr/>
        </p:nvSpPr>
        <p:spPr>
          <a:xfrm>
            <a:off x="313509" y="243840"/>
            <a:ext cx="11634651" cy="5643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BC15080-E22E-6949-88A7-027175F154E3}"/>
              </a:ext>
            </a:extLst>
          </p:cNvPr>
          <p:cNvSpPr txBox="1"/>
          <p:nvPr/>
        </p:nvSpPr>
        <p:spPr>
          <a:xfrm>
            <a:off x="3535680" y="409303"/>
            <a:ext cx="5773783" cy="369332"/>
          </a:xfrm>
          <a:prstGeom prst="rect">
            <a:avLst/>
          </a:prstGeom>
          <a:noFill/>
        </p:spPr>
        <p:txBody>
          <a:bodyPr wrap="square" rtlCol="0">
            <a:spAutoFit/>
          </a:bodyPr>
          <a:lstStyle/>
          <a:p>
            <a:r>
              <a:rPr lang="en-US" dirty="0"/>
              <a:t>Parent Component</a:t>
            </a:r>
          </a:p>
        </p:txBody>
      </p:sp>
      <p:sp>
        <p:nvSpPr>
          <p:cNvPr id="5" name="Rectangle 4">
            <a:extLst>
              <a:ext uri="{FF2B5EF4-FFF2-40B4-BE49-F238E27FC236}">
                <a16:creationId xmlns:a16="http://schemas.microsoft.com/office/drawing/2014/main" id="{4C2E8DE2-DF80-3241-A261-EA145C8C83CC}"/>
              </a:ext>
            </a:extLst>
          </p:cNvPr>
          <p:cNvSpPr/>
          <p:nvPr/>
        </p:nvSpPr>
        <p:spPr>
          <a:xfrm>
            <a:off x="618309" y="1027611"/>
            <a:ext cx="10981508" cy="4702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F6CF863-3AB0-D84C-9369-03159DFF975D}"/>
              </a:ext>
            </a:extLst>
          </p:cNvPr>
          <p:cNvSpPr txBox="1"/>
          <p:nvPr/>
        </p:nvSpPr>
        <p:spPr>
          <a:xfrm>
            <a:off x="3413760" y="1140823"/>
            <a:ext cx="5259977" cy="369332"/>
          </a:xfrm>
          <a:prstGeom prst="rect">
            <a:avLst/>
          </a:prstGeom>
          <a:noFill/>
        </p:spPr>
        <p:txBody>
          <a:bodyPr wrap="square" rtlCol="0">
            <a:spAutoFit/>
          </a:bodyPr>
          <a:lstStyle/>
          <a:p>
            <a:r>
              <a:rPr lang="en-US" dirty="0"/>
              <a:t>Child 1</a:t>
            </a:r>
          </a:p>
        </p:txBody>
      </p:sp>
      <p:sp>
        <p:nvSpPr>
          <p:cNvPr id="7" name="Rectangle 6">
            <a:extLst>
              <a:ext uri="{FF2B5EF4-FFF2-40B4-BE49-F238E27FC236}">
                <a16:creationId xmlns:a16="http://schemas.microsoft.com/office/drawing/2014/main" id="{53657F65-2D66-5740-B05C-C0AEBFD80C96}"/>
              </a:ext>
            </a:extLst>
          </p:cNvPr>
          <p:cNvSpPr/>
          <p:nvPr/>
        </p:nvSpPr>
        <p:spPr>
          <a:xfrm>
            <a:off x="1097280" y="2011680"/>
            <a:ext cx="10180320" cy="34660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227EE9-9C14-6E46-A210-12028219EDE3}"/>
              </a:ext>
            </a:extLst>
          </p:cNvPr>
          <p:cNvSpPr txBox="1"/>
          <p:nvPr/>
        </p:nvSpPr>
        <p:spPr>
          <a:xfrm>
            <a:off x="3344091" y="2151017"/>
            <a:ext cx="5782492" cy="369332"/>
          </a:xfrm>
          <a:prstGeom prst="rect">
            <a:avLst/>
          </a:prstGeom>
          <a:noFill/>
        </p:spPr>
        <p:txBody>
          <a:bodyPr wrap="square" rtlCol="0">
            <a:spAutoFit/>
          </a:bodyPr>
          <a:lstStyle/>
          <a:p>
            <a:r>
              <a:rPr lang="en-US" dirty="0"/>
              <a:t>Child 2</a:t>
            </a:r>
          </a:p>
        </p:txBody>
      </p:sp>
      <p:sp>
        <p:nvSpPr>
          <p:cNvPr id="9" name="Curved Right Arrow 8">
            <a:extLst>
              <a:ext uri="{FF2B5EF4-FFF2-40B4-BE49-F238E27FC236}">
                <a16:creationId xmlns:a16="http://schemas.microsoft.com/office/drawing/2014/main" id="{97856CB1-7E23-1A4F-86CA-B3A9C99F9B4C}"/>
              </a:ext>
            </a:extLst>
          </p:cNvPr>
          <p:cNvSpPr/>
          <p:nvPr/>
        </p:nvSpPr>
        <p:spPr>
          <a:xfrm>
            <a:off x="2046514" y="53122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A00DF2FE-11A7-AA48-A2D1-977D26FD511C}"/>
              </a:ext>
            </a:extLst>
          </p:cNvPr>
          <p:cNvSpPr txBox="1"/>
          <p:nvPr/>
        </p:nvSpPr>
        <p:spPr>
          <a:xfrm>
            <a:off x="1097280" y="705394"/>
            <a:ext cx="1785257" cy="369332"/>
          </a:xfrm>
          <a:prstGeom prst="rect">
            <a:avLst/>
          </a:prstGeom>
          <a:noFill/>
        </p:spPr>
        <p:txBody>
          <a:bodyPr wrap="square" rtlCol="0">
            <a:spAutoFit/>
          </a:bodyPr>
          <a:lstStyle/>
          <a:p>
            <a:r>
              <a:rPr lang="en-US" dirty="0"/>
              <a:t>Render of Parent</a:t>
            </a:r>
          </a:p>
        </p:txBody>
      </p:sp>
      <p:sp>
        <p:nvSpPr>
          <p:cNvPr id="11" name="TextBox 10">
            <a:extLst>
              <a:ext uri="{FF2B5EF4-FFF2-40B4-BE49-F238E27FC236}">
                <a16:creationId xmlns:a16="http://schemas.microsoft.com/office/drawing/2014/main" id="{A09E238F-BF6D-AB43-945F-76A9C2AE40D1}"/>
              </a:ext>
            </a:extLst>
          </p:cNvPr>
          <p:cNvSpPr txBox="1"/>
          <p:nvPr/>
        </p:nvSpPr>
        <p:spPr>
          <a:xfrm>
            <a:off x="840377" y="1481240"/>
            <a:ext cx="1785257" cy="369332"/>
          </a:xfrm>
          <a:prstGeom prst="rect">
            <a:avLst/>
          </a:prstGeom>
          <a:noFill/>
        </p:spPr>
        <p:txBody>
          <a:bodyPr wrap="square" rtlCol="0">
            <a:spAutoFit/>
          </a:bodyPr>
          <a:lstStyle/>
          <a:p>
            <a:r>
              <a:rPr lang="en-US" dirty="0"/>
              <a:t>Render ofChild1</a:t>
            </a:r>
          </a:p>
        </p:txBody>
      </p:sp>
      <p:sp>
        <p:nvSpPr>
          <p:cNvPr id="12" name="Curved Right Arrow 11">
            <a:extLst>
              <a:ext uri="{FF2B5EF4-FFF2-40B4-BE49-F238E27FC236}">
                <a16:creationId xmlns:a16="http://schemas.microsoft.com/office/drawing/2014/main" id="{96ACFA83-694D-054A-9201-F1873A9DE173}"/>
              </a:ext>
            </a:extLst>
          </p:cNvPr>
          <p:cNvSpPr/>
          <p:nvPr/>
        </p:nvSpPr>
        <p:spPr>
          <a:xfrm>
            <a:off x="2068285" y="1845435"/>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E45BE29B-BA03-DC4E-9D7C-0882745AB7A0}"/>
              </a:ext>
            </a:extLst>
          </p:cNvPr>
          <p:cNvSpPr txBox="1"/>
          <p:nvPr/>
        </p:nvSpPr>
        <p:spPr>
          <a:xfrm>
            <a:off x="1097279" y="3058665"/>
            <a:ext cx="1785257" cy="369332"/>
          </a:xfrm>
          <a:prstGeom prst="rect">
            <a:avLst/>
          </a:prstGeom>
          <a:noFill/>
        </p:spPr>
        <p:txBody>
          <a:bodyPr wrap="square" rtlCol="0">
            <a:spAutoFit/>
          </a:bodyPr>
          <a:lstStyle/>
          <a:p>
            <a:r>
              <a:rPr lang="en-US" dirty="0"/>
              <a:t>Render ofChild2</a:t>
            </a:r>
          </a:p>
        </p:txBody>
      </p:sp>
      <p:sp>
        <p:nvSpPr>
          <p:cNvPr id="14" name="Curved Right Arrow 13">
            <a:extLst>
              <a:ext uri="{FF2B5EF4-FFF2-40B4-BE49-F238E27FC236}">
                <a16:creationId xmlns:a16="http://schemas.microsoft.com/office/drawing/2014/main" id="{AAFD106B-8E07-834A-9AB5-C77A4D449020}"/>
              </a:ext>
            </a:extLst>
          </p:cNvPr>
          <p:cNvSpPr/>
          <p:nvPr/>
        </p:nvSpPr>
        <p:spPr>
          <a:xfrm rot="10800000">
            <a:off x="7027816" y="1415143"/>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91261189-06FA-FB43-B1E1-AA2D0A21E693}"/>
              </a:ext>
            </a:extLst>
          </p:cNvPr>
          <p:cNvSpPr txBox="1"/>
          <p:nvPr/>
        </p:nvSpPr>
        <p:spPr>
          <a:xfrm>
            <a:off x="7593874" y="2194951"/>
            <a:ext cx="1959428" cy="369332"/>
          </a:xfrm>
          <a:prstGeom prst="rect">
            <a:avLst/>
          </a:prstGeom>
          <a:noFill/>
        </p:spPr>
        <p:txBody>
          <a:bodyPr wrap="square" rtlCol="0">
            <a:spAutoFit/>
          </a:bodyPr>
          <a:lstStyle/>
          <a:p>
            <a:r>
              <a:rPr lang="en-US" dirty="0"/>
              <a:t>Child 2 Mount</a:t>
            </a:r>
          </a:p>
        </p:txBody>
      </p:sp>
      <p:sp>
        <p:nvSpPr>
          <p:cNvPr id="16" name="Curved Right Arrow 15">
            <a:extLst>
              <a:ext uri="{FF2B5EF4-FFF2-40B4-BE49-F238E27FC236}">
                <a16:creationId xmlns:a16="http://schemas.microsoft.com/office/drawing/2014/main" id="{9AB6858D-418F-AD44-AF99-C9256E9C696D}"/>
              </a:ext>
            </a:extLst>
          </p:cNvPr>
          <p:cNvSpPr/>
          <p:nvPr/>
        </p:nvSpPr>
        <p:spPr>
          <a:xfrm rot="10800000">
            <a:off x="6884124" y="296092"/>
            <a:ext cx="478972" cy="119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08CF7BEB-6831-7E42-9D2B-789C0B56548B}"/>
              </a:ext>
            </a:extLst>
          </p:cNvPr>
          <p:cNvSpPr txBox="1"/>
          <p:nvPr/>
        </p:nvSpPr>
        <p:spPr>
          <a:xfrm>
            <a:off x="7522028" y="1296574"/>
            <a:ext cx="1959428" cy="369332"/>
          </a:xfrm>
          <a:prstGeom prst="rect">
            <a:avLst/>
          </a:prstGeom>
          <a:noFill/>
        </p:spPr>
        <p:txBody>
          <a:bodyPr wrap="square" rtlCol="0">
            <a:spAutoFit/>
          </a:bodyPr>
          <a:lstStyle/>
          <a:p>
            <a:r>
              <a:rPr lang="en-US" dirty="0"/>
              <a:t>Child 1 Mount</a:t>
            </a:r>
          </a:p>
        </p:txBody>
      </p:sp>
      <p:sp>
        <p:nvSpPr>
          <p:cNvPr id="18" name="TextBox 17">
            <a:extLst>
              <a:ext uri="{FF2B5EF4-FFF2-40B4-BE49-F238E27FC236}">
                <a16:creationId xmlns:a16="http://schemas.microsoft.com/office/drawing/2014/main" id="{6ED673C3-00B4-554F-8B2D-824AD91AAA39}"/>
              </a:ext>
            </a:extLst>
          </p:cNvPr>
          <p:cNvSpPr txBox="1"/>
          <p:nvPr/>
        </p:nvSpPr>
        <p:spPr>
          <a:xfrm>
            <a:off x="7593874" y="508950"/>
            <a:ext cx="1959428" cy="369332"/>
          </a:xfrm>
          <a:prstGeom prst="rect">
            <a:avLst/>
          </a:prstGeom>
          <a:noFill/>
        </p:spPr>
        <p:txBody>
          <a:bodyPr wrap="square" rtlCol="0">
            <a:spAutoFit/>
          </a:bodyPr>
          <a:lstStyle/>
          <a:p>
            <a:r>
              <a:rPr lang="en-US" dirty="0"/>
              <a:t>Parent Mount</a:t>
            </a:r>
          </a:p>
        </p:txBody>
      </p:sp>
      <p:cxnSp>
        <p:nvCxnSpPr>
          <p:cNvPr id="20" name="Straight Arrow Connector 19">
            <a:extLst>
              <a:ext uri="{FF2B5EF4-FFF2-40B4-BE49-F238E27FC236}">
                <a16:creationId xmlns:a16="http://schemas.microsoft.com/office/drawing/2014/main" id="{77A66A55-6BF1-5249-B205-7A238301C139}"/>
              </a:ext>
            </a:extLst>
          </p:cNvPr>
          <p:cNvCxnSpPr/>
          <p:nvPr/>
        </p:nvCxnSpPr>
        <p:spPr>
          <a:xfrm>
            <a:off x="3178629" y="795049"/>
            <a:ext cx="0" cy="92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0E6D34-186F-DE42-86C3-21360C815CAC}"/>
              </a:ext>
            </a:extLst>
          </p:cNvPr>
          <p:cNvSpPr txBox="1"/>
          <p:nvPr/>
        </p:nvSpPr>
        <p:spPr>
          <a:xfrm>
            <a:off x="3505197" y="7914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
        <p:nvSpPr>
          <p:cNvPr id="22" name="TextBox 21">
            <a:extLst>
              <a:ext uri="{FF2B5EF4-FFF2-40B4-BE49-F238E27FC236}">
                <a16:creationId xmlns:a16="http://schemas.microsoft.com/office/drawing/2014/main" id="{AF7EFF3F-1B14-5E46-9D39-CCB9EAE5D571}"/>
              </a:ext>
            </a:extLst>
          </p:cNvPr>
          <p:cNvSpPr txBox="1"/>
          <p:nvPr/>
        </p:nvSpPr>
        <p:spPr>
          <a:xfrm>
            <a:off x="3364772" y="1602377"/>
            <a:ext cx="3583578" cy="369332"/>
          </a:xfrm>
          <a:prstGeom prst="rect">
            <a:avLst/>
          </a:prstGeom>
          <a:noFill/>
        </p:spPr>
        <p:txBody>
          <a:bodyPr wrap="square" rtlCol="0">
            <a:spAutoFit/>
          </a:bodyPr>
          <a:lstStyle/>
          <a:p>
            <a:r>
              <a:rPr lang="en-US" dirty="0"/>
              <a:t>Prop Changed </a:t>
            </a:r>
            <a:r>
              <a:rPr lang="en-US" dirty="0">
                <a:sym typeface="Wingdings" pitchFamily="2" charset="2"/>
              </a:rPr>
              <a:t> State Changed</a:t>
            </a:r>
            <a:endParaRPr lang="en-US" dirty="0"/>
          </a:p>
        </p:txBody>
      </p:sp>
    </p:spTree>
    <p:extLst>
      <p:ext uri="{BB962C8B-B14F-4D97-AF65-F5344CB8AC3E}">
        <p14:creationId xmlns:p14="http://schemas.microsoft.com/office/powerpoint/2010/main" val="3954807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45BC-0F32-674C-BC1A-3D77524187B3}"/>
              </a:ext>
            </a:extLst>
          </p:cNvPr>
          <p:cNvSpPr txBox="1"/>
          <p:nvPr/>
        </p:nvSpPr>
        <p:spPr>
          <a:xfrm>
            <a:off x="3439886" y="69669"/>
            <a:ext cx="6287588" cy="369332"/>
          </a:xfrm>
          <a:prstGeom prst="rect">
            <a:avLst/>
          </a:prstGeom>
          <a:noFill/>
        </p:spPr>
        <p:txBody>
          <a:bodyPr wrap="square" rtlCol="0">
            <a:spAutoFit/>
          </a:bodyPr>
          <a:lstStyle/>
          <a:p>
            <a:r>
              <a:rPr lang="en-US" dirty="0" err="1"/>
              <a:t>NetFlix</a:t>
            </a:r>
            <a:endParaRPr lang="en-US" dirty="0"/>
          </a:p>
        </p:txBody>
      </p:sp>
      <p:sp>
        <p:nvSpPr>
          <p:cNvPr id="3" name="Rectangle 2">
            <a:extLst>
              <a:ext uri="{FF2B5EF4-FFF2-40B4-BE49-F238E27FC236}">
                <a16:creationId xmlns:a16="http://schemas.microsoft.com/office/drawing/2014/main" id="{428C9113-6BFB-CA43-A09C-68317C294502}"/>
              </a:ext>
            </a:extLst>
          </p:cNvPr>
          <p:cNvSpPr/>
          <p:nvPr/>
        </p:nvSpPr>
        <p:spPr>
          <a:xfrm>
            <a:off x="304800" y="505098"/>
            <a:ext cx="7654834" cy="42834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774CAD1-CCBE-034C-AA7B-728A0BEF865A}"/>
              </a:ext>
            </a:extLst>
          </p:cNvPr>
          <p:cNvSpPr/>
          <p:nvPr/>
        </p:nvSpPr>
        <p:spPr>
          <a:xfrm flipV="1">
            <a:off x="304800" y="1844041"/>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DA7421-E76F-9B43-B239-25A3953D77A1}"/>
              </a:ext>
            </a:extLst>
          </p:cNvPr>
          <p:cNvSpPr/>
          <p:nvPr/>
        </p:nvSpPr>
        <p:spPr>
          <a:xfrm flipV="1">
            <a:off x="304800" y="3163389"/>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014AD7-82D6-374E-8CBF-D7B74BA34A4A}"/>
              </a:ext>
            </a:extLst>
          </p:cNvPr>
          <p:cNvSpPr/>
          <p:nvPr/>
        </p:nvSpPr>
        <p:spPr>
          <a:xfrm flipV="1">
            <a:off x="304800" y="4726578"/>
            <a:ext cx="76548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692D7A-90D6-3E41-97EA-88896F88239D}"/>
              </a:ext>
            </a:extLst>
          </p:cNvPr>
          <p:cNvSpPr txBox="1"/>
          <p:nvPr/>
        </p:nvSpPr>
        <p:spPr>
          <a:xfrm>
            <a:off x="496389" y="616131"/>
            <a:ext cx="1332411" cy="369332"/>
          </a:xfrm>
          <a:prstGeom prst="rect">
            <a:avLst/>
          </a:prstGeom>
          <a:noFill/>
        </p:spPr>
        <p:txBody>
          <a:bodyPr wrap="square" rtlCol="0">
            <a:spAutoFit/>
          </a:bodyPr>
          <a:lstStyle/>
          <a:p>
            <a:r>
              <a:rPr lang="en-US" dirty="0"/>
              <a:t>Action</a:t>
            </a:r>
          </a:p>
        </p:txBody>
      </p:sp>
      <p:sp>
        <p:nvSpPr>
          <p:cNvPr id="8" name="Rounded Rectangle 7">
            <a:extLst>
              <a:ext uri="{FF2B5EF4-FFF2-40B4-BE49-F238E27FC236}">
                <a16:creationId xmlns:a16="http://schemas.microsoft.com/office/drawing/2014/main" id="{93FD1C15-B9B0-2249-8CAD-FF1B655FE117}"/>
              </a:ext>
            </a:extLst>
          </p:cNvPr>
          <p:cNvSpPr/>
          <p:nvPr/>
        </p:nvSpPr>
        <p:spPr>
          <a:xfrm>
            <a:off x="548640"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London Has </a:t>
            </a:r>
            <a:r>
              <a:rPr lang="en-US" dirty="0" err="1"/>
              <a:t>Fallan</a:t>
            </a:r>
            <a:endParaRPr lang="en-US" dirty="0"/>
          </a:p>
        </p:txBody>
      </p:sp>
      <p:sp>
        <p:nvSpPr>
          <p:cNvPr id="9" name="Rounded Rectangle 8">
            <a:extLst>
              <a:ext uri="{FF2B5EF4-FFF2-40B4-BE49-F238E27FC236}">
                <a16:creationId xmlns:a16="http://schemas.microsoft.com/office/drawing/2014/main" id="{FCEF3643-3746-9848-AF3A-3D638B19B8A1}"/>
              </a:ext>
            </a:extLst>
          </p:cNvPr>
          <p:cNvSpPr/>
          <p:nvPr/>
        </p:nvSpPr>
        <p:spPr>
          <a:xfrm>
            <a:off x="2351314" y="106828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Spy Games 50%</a:t>
            </a:r>
          </a:p>
        </p:txBody>
      </p:sp>
      <p:sp>
        <p:nvSpPr>
          <p:cNvPr id="10" name="Rounded Rectangle 9">
            <a:extLst>
              <a:ext uri="{FF2B5EF4-FFF2-40B4-BE49-F238E27FC236}">
                <a16:creationId xmlns:a16="http://schemas.microsoft.com/office/drawing/2014/main" id="{8013A25B-2E56-034B-A8DB-139BE76809A3}"/>
              </a:ext>
            </a:extLst>
          </p:cNvPr>
          <p:cNvSpPr/>
          <p:nvPr/>
        </p:nvSpPr>
        <p:spPr>
          <a:xfrm>
            <a:off x="4254137"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Bourn Identity 60%</a:t>
            </a:r>
          </a:p>
        </p:txBody>
      </p:sp>
      <p:sp>
        <p:nvSpPr>
          <p:cNvPr id="11" name="Rounded Rectangle 10">
            <a:extLst>
              <a:ext uri="{FF2B5EF4-FFF2-40B4-BE49-F238E27FC236}">
                <a16:creationId xmlns:a16="http://schemas.microsoft.com/office/drawing/2014/main" id="{DAB82536-0E4E-9F4A-AF49-1A2D2EE9E872}"/>
              </a:ext>
            </a:extLst>
          </p:cNvPr>
          <p:cNvSpPr/>
          <p:nvPr/>
        </p:nvSpPr>
        <p:spPr>
          <a:xfrm>
            <a:off x="6056811" y="1086395"/>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Ghost </a:t>
            </a:r>
            <a:r>
              <a:rPr lang="en-US" dirty="0" err="1"/>
              <a:t>Proticol</a:t>
            </a:r>
            <a:r>
              <a:rPr lang="en-US" dirty="0"/>
              <a:t> 40%</a:t>
            </a:r>
          </a:p>
        </p:txBody>
      </p:sp>
      <p:sp>
        <p:nvSpPr>
          <p:cNvPr id="14" name="Rounded Rectangle 13">
            <a:extLst>
              <a:ext uri="{FF2B5EF4-FFF2-40B4-BE49-F238E27FC236}">
                <a16:creationId xmlns:a16="http://schemas.microsoft.com/office/drawing/2014/main" id="{D9359A84-FE9F-B043-B315-91010B7773AA}"/>
              </a:ext>
            </a:extLst>
          </p:cNvPr>
          <p:cNvSpPr/>
          <p:nvPr/>
        </p:nvSpPr>
        <p:spPr>
          <a:xfrm>
            <a:off x="518160" y="2369387"/>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of Cards</a:t>
            </a:r>
          </a:p>
        </p:txBody>
      </p:sp>
      <p:sp>
        <p:nvSpPr>
          <p:cNvPr id="15" name="Rounded Rectangle 14">
            <a:extLst>
              <a:ext uri="{FF2B5EF4-FFF2-40B4-BE49-F238E27FC236}">
                <a16:creationId xmlns:a16="http://schemas.microsoft.com/office/drawing/2014/main" id="{2CFE9BAA-340B-1348-BFDD-D97DD8E30B2E}"/>
              </a:ext>
            </a:extLst>
          </p:cNvPr>
          <p:cNvSpPr/>
          <p:nvPr/>
        </p:nvSpPr>
        <p:spPr>
          <a:xfrm>
            <a:off x="2290354" y="2372609"/>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Blacklist 20%</a:t>
            </a:r>
          </a:p>
        </p:txBody>
      </p:sp>
      <p:sp>
        <p:nvSpPr>
          <p:cNvPr id="16" name="TextBox 15">
            <a:extLst>
              <a:ext uri="{FF2B5EF4-FFF2-40B4-BE49-F238E27FC236}">
                <a16:creationId xmlns:a16="http://schemas.microsoft.com/office/drawing/2014/main" id="{2F3D38BC-5828-AC4B-A866-59EE5E4F5889}"/>
              </a:ext>
            </a:extLst>
          </p:cNvPr>
          <p:cNvSpPr txBox="1"/>
          <p:nvPr/>
        </p:nvSpPr>
        <p:spPr>
          <a:xfrm>
            <a:off x="439783" y="3410021"/>
            <a:ext cx="1332411" cy="369332"/>
          </a:xfrm>
          <a:prstGeom prst="rect">
            <a:avLst/>
          </a:prstGeom>
          <a:noFill/>
        </p:spPr>
        <p:txBody>
          <a:bodyPr wrap="square" rtlCol="0">
            <a:spAutoFit/>
          </a:bodyPr>
          <a:lstStyle/>
          <a:p>
            <a:r>
              <a:rPr lang="en-US" dirty="0"/>
              <a:t>Horror</a:t>
            </a:r>
          </a:p>
        </p:txBody>
      </p:sp>
      <p:sp>
        <p:nvSpPr>
          <p:cNvPr id="17" name="Rounded Rectangle 16">
            <a:extLst>
              <a:ext uri="{FF2B5EF4-FFF2-40B4-BE49-F238E27FC236}">
                <a16:creationId xmlns:a16="http://schemas.microsoft.com/office/drawing/2014/main" id="{9EF8BC4F-B81C-834A-8911-6666D96797BB}"/>
              </a:ext>
            </a:extLst>
          </p:cNvPr>
          <p:cNvSpPr/>
          <p:nvPr/>
        </p:nvSpPr>
        <p:spPr>
          <a:xfrm>
            <a:off x="579120" y="3761198"/>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Conjuring 5%</a:t>
            </a:r>
          </a:p>
        </p:txBody>
      </p:sp>
      <p:sp>
        <p:nvSpPr>
          <p:cNvPr id="18" name="Rounded Rectangle 17">
            <a:extLst>
              <a:ext uri="{FF2B5EF4-FFF2-40B4-BE49-F238E27FC236}">
                <a16:creationId xmlns:a16="http://schemas.microsoft.com/office/drawing/2014/main" id="{C5F45B55-ABD2-6A4F-AA95-B62A37D491A8}"/>
              </a:ext>
            </a:extLst>
          </p:cNvPr>
          <p:cNvSpPr/>
          <p:nvPr/>
        </p:nvSpPr>
        <p:spPr>
          <a:xfrm>
            <a:off x="2351314" y="3764420"/>
            <a:ext cx="1558834" cy="699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Amevilly</a:t>
            </a:r>
            <a:r>
              <a:rPr lang="en-US" dirty="0"/>
              <a:t> Horror</a:t>
            </a:r>
          </a:p>
        </p:txBody>
      </p:sp>
      <p:sp>
        <p:nvSpPr>
          <p:cNvPr id="19" name="Rounded Rectangle 18">
            <a:extLst>
              <a:ext uri="{FF2B5EF4-FFF2-40B4-BE49-F238E27FC236}">
                <a16:creationId xmlns:a16="http://schemas.microsoft.com/office/drawing/2014/main" id="{1D72D6BE-767A-0B41-8BD5-2472B14E691B}"/>
              </a:ext>
            </a:extLst>
          </p:cNvPr>
          <p:cNvSpPr/>
          <p:nvPr/>
        </p:nvSpPr>
        <p:spPr>
          <a:xfrm>
            <a:off x="5704114" y="7316"/>
            <a:ext cx="2050869"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Mahesh</a:t>
            </a:r>
          </a:p>
        </p:txBody>
      </p:sp>
      <p:sp>
        <p:nvSpPr>
          <p:cNvPr id="20" name="Rectangle 19">
            <a:extLst>
              <a:ext uri="{FF2B5EF4-FFF2-40B4-BE49-F238E27FC236}">
                <a16:creationId xmlns:a16="http://schemas.microsoft.com/office/drawing/2014/main" id="{AE421F4C-A4A4-7D45-9E07-CECE13AC7246}"/>
              </a:ext>
            </a:extLst>
          </p:cNvPr>
          <p:cNvSpPr/>
          <p:nvPr/>
        </p:nvSpPr>
        <p:spPr>
          <a:xfrm>
            <a:off x="9126583" y="501354"/>
            <a:ext cx="2830286" cy="53225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549695C-1948-5740-BC62-59824186B638}"/>
              </a:ext>
            </a:extLst>
          </p:cNvPr>
          <p:cNvSpPr txBox="1"/>
          <p:nvPr/>
        </p:nvSpPr>
        <p:spPr>
          <a:xfrm>
            <a:off x="9248503" y="616131"/>
            <a:ext cx="2534194" cy="646331"/>
          </a:xfrm>
          <a:prstGeom prst="rect">
            <a:avLst/>
          </a:prstGeom>
          <a:noFill/>
        </p:spPr>
        <p:txBody>
          <a:bodyPr wrap="square" rtlCol="0">
            <a:spAutoFit/>
          </a:bodyPr>
          <a:lstStyle/>
          <a:p>
            <a:pPr algn="ctr"/>
            <a:r>
              <a:rPr lang="en-US" dirty="0"/>
              <a:t>Netflix Media Streaming Server</a:t>
            </a:r>
          </a:p>
        </p:txBody>
      </p:sp>
      <p:sp>
        <p:nvSpPr>
          <p:cNvPr id="22" name="Can 21">
            <a:extLst>
              <a:ext uri="{FF2B5EF4-FFF2-40B4-BE49-F238E27FC236}">
                <a16:creationId xmlns:a16="http://schemas.microsoft.com/office/drawing/2014/main" id="{88924D6E-B856-3E45-B551-EAF91523278F}"/>
              </a:ext>
            </a:extLst>
          </p:cNvPr>
          <p:cNvSpPr/>
          <p:nvPr/>
        </p:nvSpPr>
        <p:spPr>
          <a:xfrm>
            <a:off x="9248503"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9456EB2-069B-3E48-82FB-144F694E1256}"/>
              </a:ext>
            </a:extLst>
          </p:cNvPr>
          <p:cNvSpPr txBox="1"/>
          <p:nvPr/>
        </p:nvSpPr>
        <p:spPr>
          <a:xfrm>
            <a:off x="487680" y="1980980"/>
            <a:ext cx="1332411" cy="369332"/>
          </a:xfrm>
          <a:prstGeom prst="rect">
            <a:avLst/>
          </a:prstGeom>
          <a:noFill/>
        </p:spPr>
        <p:txBody>
          <a:bodyPr wrap="square" rtlCol="0">
            <a:spAutoFit/>
          </a:bodyPr>
          <a:lstStyle/>
          <a:p>
            <a:r>
              <a:rPr lang="en-US" dirty="0"/>
              <a:t>Dramas</a:t>
            </a:r>
          </a:p>
        </p:txBody>
      </p:sp>
      <p:sp>
        <p:nvSpPr>
          <p:cNvPr id="26" name="Can 25">
            <a:extLst>
              <a:ext uri="{FF2B5EF4-FFF2-40B4-BE49-F238E27FC236}">
                <a16:creationId xmlns:a16="http://schemas.microsoft.com/office/drawing/2014/main" id="{755A1D6A-7B71-634A-9B48-B65E3A605490}"/>
              </a:ext>
            </a:extLst>
          </p:cNvPr>
          <p:cNvSpPr/>
          <p:nvPr/>
        </p:nvSpPr>
        <p:spPr>
          <a:xfrm>
            <a:off x="10212976"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9F1C1AD-797A-E544-A1FC-3F471BB95685}"/>
              </a:ext>
            </a:extLst>
          </p:cNvPr>
          <p:cNvSpPr/>
          <p:nvPr/>
        </p:nvSpPr>
        <p:spPr>
          <a:xfrm>
            <a:off x="11151325" y="1785955"/>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an 27">
            <a:extLst>
              <a:ext uri="{FF2B5EF4-FFF2-40B4-BE49-F238E27FC236}">
                <a16:creationId xmlns:a16="http://schemas.microsoft.com/office/drawing/2014/main" id="{580B8737-FFBD-AD45-B1EE-DDE344FA3DB1}"/>
              </a:ext>
            </a:extLst>
          </p:cNvPr>
          <p:cNvSpPr/>
          <p:nvPr/>
        </p:nvSpPr>
        <p:spPr>
          <a:xfrm>
            <a:off x="9248503"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a:extLst>
              <a:ext uri="{FF2B5EF4-FFF2-40B4-BE49-F238E27FC236}">
                <a16:creationId xmlns:a16="http://schemas.microsoft.com/office/drawing/2014/main" id="{79653315-0ABD-1842-9BD9-26C3B9AD47DE}"/>
              </a:ext>
            </a:extLst>
          </p:cNvPr>
          <p:cNvSpPr/>
          <p:nvPr/>
        </p:nvSpPr>
        <p:spPr>
          <a:xfrm>
            <a:off x="10212976"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an 29">
            <a:extLst>
              <a:ext uri="{FF2B5EF4-FFF2-40B4-BE49-F238E27FC236}">
                <a16:creationId xmlns:a16="http://schemas.microsoft.com/office/drawing/2014/main" id="{ADF27DE7-89DC-2D48-A165-1CAE08528CC8}"/>
              </a:ext>
            </a:extLst>
          </p:cNvPr>
          <p:cNvSpPr/>
          <p:nvPr/>
        </p:nvSpPr>
        <p:spPr>
          <a:xfrm>
            <a:off x="11151325" y="2900403"/>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an 30">
            <a:extLst>
              <a:ext uri="{FF2B5EF4-FFF2-40B4-BE49-F238E27FC236}">
                <a16:creationId xmlns:a16="http://schemas.microsoft.com/office/drawing/2014/main" id="{668E6116-78BC-5247-806E-A8C3A6CB9950}"/>
              </a:ext>
            </a:extLst>
          </p:cNvPr>
          <p:cNvSpPr/>
          <p:nvPr/>
        </p:nvSpPr>
        <p:spPr>
          <a:xfrm>
            <a:off x="9244149"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an 31">
            <a:extLst>
              <a:ext uri="{FF2B5EF4-FFF2-40B4-BE49-F238E27FC236}">
                <a16:creationId xmlns:a16="http://schemas.microsoft.com/office/drawing/2014/main" id="{15712576-400E-3E45-9F2B-DB224FCE41F5}"/>
              </a:ext>
            </a:extLst>
          </p:cNvPr>
          <p:cNvSpPr/>
          <p:nvPr/>
        </p:nvSpPr>
        <p:spPr>
          <a:xfrm>
            <a:off x="10208622"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an 32">
            <a:extLst>
              <a:ext uri="{FF2B5EF4-FFF2-40B4-BE49-F238E27FC236}">
                <a16:creationId xmlns:a16="http://schemas.microsoft.com/office/drawing/2014/main" id="{818AC5E0-DFCE-2C49-BAEA-9D6D2D5712AA}"/>
              </a:ext>
            </a:extLst>
          </p:cNvPr>
          <p:cNvSpPr/>
          <p:nvPr/>
        </p:nvSpPr>
        <p:spPr>
          <a:xfrm>
            <a:off x="11146971" y="393576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an 33">
            <a:extLst>
              <a:ext uri="{FF2B5EF4-FFF2-40B4-BE49-F238E27FC236}">
                <a16:creationId xmlns:a16="http://schemas.microsoft.com/office/drawing/2014/main" id="{47C951F1-0833-6A47-9FFB-656175EE757F}"/>
              </a:ext>
            </a:extLst>
          </p:cNvPr>
          <p:cNvSpPr/>
          <p:nvPr/>
        </p:nvSpPr>
        <p:spPr>
          <a:xfrm>
            <a:off x="9274629"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an 34">
            <a:extLst>
              <a:ext uri="{FF2B5EF4-FFF2-40B4-BE49-F238E27FC236}">
                <a16:creationId xmlns:a16="http://schemas.microsoft.com/office/drawing/2014/main" id="{B53FAB56-460C-694E-9F46-444D6CBD803D}"/>
              </a:ext>
            </a:extLst>
          </p:cNvPr>
          <p:cNvSpPr/>
          <p:nvPr/>
        </p:nvSpPr>
        <p:spPr>
          <a:xfrm>
            <a:off x="10239102"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an 35">
            <a:extLst>
              <a:ext uri="{FF2B5EF4-FFF2-40B4-BE49-F238E27FC236}">
                <a16:creationId xmlns:a16="http://schemas.microsoft.com/office/drawing/2014/main" id="{55B95F26-BF31-CF41-894C-609B733801DA}"/>
              </a:ext>
            </a:extLst>
          </p:cNvPr>
          <p:cNvSpPr/>
          <p:nvPr/>
        </p:nvSpPr>
        <p:spPr>
          <a:xfrm>
            <a:off x="11177451" y="4858700"/>
            <a:ext cx="687977" cy="8527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Left-right Arrow 36">
            <a:extLst>
              <a:ext uri="{FF2B5EF4-FFF2-40B4-BE49-F238E27FC236}">
                <a16:creationId xmlns:a16="http://schemas.microsoft.com/office/drawing/2014/main" id="{4103BD56-075C-FF49-8814-0DCB90E299E5}"/>
              </a:ext>
            </a:extLst>
          </p:cNvPr>
          <p:cNvSpPr/>
          <p:nvPr/>
        </p:nvSpPr>
        <p:spPr>
          <a:xfrm>
            <a:off x="7959634" y="2900402"/>
            <a:ext cx="1166949" cy="49136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48CF18A-72A2-2C49-A432-4FA5D01C7DA6}"/>
              </a:ext>
            </a:extLst>
          </p:cNvPr>
          <p:cNvSpPr/>
          <p:nvPr/>
        </p:nvSpPr>
        <p:spPr>
          <a:xfrm>
            <a:off x="304800" y="5094514"/>
            <a:ext cx="7654834" cy="914400"/>
          </a:xfrm>
          <a:prstGeom prst="can">
            <a:avLst>
              <a:gd name="adj" fmla="val 12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Server Against My Profile in Client To maintain the Progress</a:t>
            </a:r>
          </a:p>
        </p:txBody>
      </p:sp>
      <p:sp>
        <p:nvSpPr>
          <p:cNvPr id="39" name="Up-down Arrow 38">
            <a:extLst>
              <a:ext uri="{FF2B5EF4-FFF2-40B4-BE49-F238E27FC236}">
                <a16:creationId xmlns:a16="http://schemas.microsoft.com/office/drawing/2014/main" id="{B65211DD-DD63-984B-BB0C-634092A5D7FB}"/>
              </a:ext>
            </a:extLst>
          </p:cNvPr>
          <p:cNvSpPr/>
          <p:nvPr/>
        </p:nvSpPr>
        <p:spPr>
          <a:xfrm>
            <a:off x="4014651" y="4543917"/>
            <a:ext cx="239486" cy="7966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958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A6517-6374-564D-AEFF-759CD25DF4A4}"/>
              </a:ext>
            </a:extLst>
          </p:cNvPr>
          <p:cNvSpPr txBox="1"/>
          <p:nvPr/>
        </p:nvSpPr>
        <p:spPr>
          <a:xfrm>
            <a:off x="3361509" y="69669"/>
            <a:ext cx="5425440" cy="369332"/>
          </a:xfrm>
          <a:prstGeom prst="rect">
            <a:avLst/>
          </a:prstGeom>
          <a:noFill/>
        </p:spPr>
        <p:txBody>
          <a:bodyPr wrap="square" rtlCol="0">
            <a:spAutoFit/>
          </a:bodyPr>
          <a:lstStyle/>
          <a:p>
            <a:r>
              <a:rPr lang="en-US" dirty="0"/>
              <a:t>Application State for Sharing Data Across Components</a:t>
            </a:r>
          </a:p>
        </p:txBody>
      </p:sp>
      <p:sp>
        <p:nvSpPr>
          <p:cNvPr id="3" name="Rectangle 2">
            <a:extLst>
              <a:ext uri="{FF2B5EF4-FFF2-40B4-BE49-F238E27FC236}">
                <a16:creationId xmlns:a16="http://schemas.microsoft.com/office/drawing/2014/main" id="{163135FC-D271-784F-99E2-5D75A31527C5}"/>
              </a:ext>
            </a:extLst>
          </p:cNvPr>
          <p:cNvSpPr/>
          <p:nvPr/>
        </p:nvSpPr>
        <p:spPr>
          <a:xfrm>
            <a:off x="361405" y="827312"/>
            <a:ext cx="11752217" cy="2342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5CA0997-C9E5-0E41-B007-D7D2326A0A49}"/>
              </a:ext>
            </a:extLst>
          </p:cNvPr>
          <p:cNvSpPr txBox="1"/>
          <p:nvPr/>
        </p:nvSpPr>
        <p:spPr>
          <a:xfrm>
            <a:off x="3640183" y="827314"/>
            <a:ext cx="4841966" cy="369332"/>
          </a:xfrm>
          <a:prstGeom prst="rect">
            <a:avLst/>
          </a:prstGeom>
          <a:noFill/>
        </p:spPr>
        <p:txBody>
          <a:bodyPr wrap="square" rtlCol="0">
            <a:spAutoFit/>
          </a:bodyPr>
          <a:lstStyle/>
          <a:p>
            <a:pPr algn="ctr"/>
            <a:r>
              <a:rPr lang="en-US" dirty="0"/>
              <a:t>Main Application Component</a:t>
            </a:r>
          </a:p>
        </p:txBody>
      </p:sp>
      <p:sp>
        <p:nvSpPr>
          <p:cNvPr id="6" name="Rounded Rectangle 5">
            <a:extLst>
              <a:ext uri="{FF2B5EF4-FFF2-40B4-BE49-F238E27FC236}">
                <a16:creationId xmlns:a16="http://schemas.microsoft.com/office/drawing/2014/main" id="{F8E247B0-1CBA-8446-8350-C807FAB54846}"/>
              </a:ext>
            </a:extLst>
          </p:cNvPr>
          <p:cNvSpPr/>
          <p:nvPr/>
        </p:nvSpPr>
        <p:spPr>
          <a:xfrm>
            <a:off x="539932" y="1419497"/>
            <a:ext cx="229035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7" name="Rounded Rectangle 6">
            <a:extLst>
              <a:ext uri="{FF2B5EF4-FFF2-40B4-BE49-F238E27FC236}">
                <a16:creationId xmlns:a16="http://schemas.microsoft.com/office/drawing/2014/main" id="{D4BB5086-DF7B-7041-941D-0CF802809C02}"/>
              </a:ext>
            </a:extLst>
          </p:cNvPr>
          <p:cNvSpPr/>
          <p:nvPr/>
        </p:nvSpPr>
        <p:spPr>
          <a:xfrm>
            <a:off x="3553097" y="1419496"/>
            <a:ext cx="1994264"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Product</a:t>
            </a:r>
          </a:p>
        </p:txBody>
      </p:sp>
      <p:sp>
        <p:nvSpPr>
          <p:cNvPr id="8" name="Rounded Rectangle 7">
            <a:extLst>
              <a:ext uri="{FF2B5EF4-FFF2-40B4-BE49-F238E27FC236}">
                <a16:creationId xmlns:a16="http://schemas.microsoft.com/office/drawing/2014/main" id="{C645B50C-D6D8-FB4F-9EDA-2810AECB28C9}"/>
              </a:ext>
            </a:extLst>
          </p:cNvPr>
          <p:cNvSpPr/>
          <p:nvPr/>
        </p:nvSpPr>
        <p:spPr>
          <a:xfrm>
            <a:off x="6096000" y="1419496"/>
            <a:ext cx="2053046"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Product</a:t>
            </a:r>
          </a:p>
        </p:txBody>
      </p:sp>
      <p:sp>
        <p:nvSpPr>
          <p:cNvPr id="9" name="Rounded Rectangle 8">
            <a:extLst>
              <a:ext uri="{FF2B5EF4-FFF2-40B4-BE49-F238E27FC236}">
                <a16:creationId xmlns:a16="http://schemas.microsoft.com/office/drawing/2014/main" id="{46875682-772F-ED43-B3C4-924F69CF1BBC}"/>
              </a:ext>
            </a:extLst>
          </p:cNvPr>
          <p:cNvSpPr/>
          <p:nvPr/>
        </p:nvSpPr>
        <p:spPr>
          <a:xfrm>
            <a:off x="9117873" y="1401573"/>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Product</a:t>
            </a:r>
          </a:p>
        </p:txBody>
      </p:sp>
      <p:sp>
        <p:nvSpPr>
          <p:cNvPr id="10" name="Rounded Rectangle 9">
            <a:extLst>
              <a:ext uri="{FF2B5EF4-FFF2-40B4-BE49-F238E27FC236}">
                <a16:creationId xmlns:a16="http://schemas.microsoft.com/office/drawing/2014/main" id="{99060BBA-6187-634B-A65C-91ABAFC9D868}"/>
              </a:ext>
            </a:extLst>
          </p:cNvPr>
          <p:cNvSpPr/>
          <p:nvPr/>
        </p:nvSpPr>
        <p:spPr>
          <a:xfrm>
            <a:off x="8843553" y="2987040"/>
            <a:ext cx="2207624" cy="2865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Service for CRUD Operation using HTTP Calls </a:t>
            </a:r>
          </a:p>
        </p:txBody>
      </p:sp>
      <p:sp>
        <p:nvSpPr>
          <p:cNvPr id="11" name="Bent Up Arrow 10">
            <a:extLst>
              <a:ext uri="{FF2B5EF4-FFF2-40B4-BE49-F238E27FC236}">
                <a16:creationId xmlns:a16="http://schemas.microsoft.com/office/drawing/2014/main" id="{B8B5B969-ADF4-B944-8005-9E9558E486DA}"/>
              </a:ext>
            </a:extLst>
          </p:cNvPr>
          <p:cNvSpPr/>
          <p:nvPr/>
        </p:nvSpPr>
        <p:spPr>
          <a:xfrm rot="5400000">
            <a:off x="4149477" y="274163"/>
            <a:ext cx="2342608" cy="7280676"/>
          </a:xfrm>
          <a:prstGeom prst="bentUpArrow">
            <a:avLst>
              <a:gd name="adj1" fmla="val 15335"/>
              <a:gd name="adj2" fmla="val 25372"/>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 Up Arrow 11">
            <a:extLst>
              <a:ext uri="{FF2B5EF4-FFF2-40B4-BE49-F238E27FC236}">
                <a16:creationId xmlns:a16="http://schemas.microsoft.com/office/drawing/2014/main" id="{ACF76A05-8950-7047-A690-06BF2DF07F3C}"/>
              </a:ext>
            </a:extLst>
          </p:cNvPr>
          <p:cNvSpPr/>
          <p:nvPr/>
        </p:nvSpPr>
        <p:spPr>
          <a:xfrm rot="5400000">
            <a:off x="5754227" y="1097319"/>
            <a:ext cx="1443057" cy="4792203"/>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nt Up Arrow 12">
            <a:extLst>
              <a:ext uri="{FF2B5EF4-FFF2-40B4-BE49-F238E27FC236}">
                <a16:creationId xmlns:a16="http://schemas.microsoft.com/office/drawing/2014/main" id="{B1DED6B1-17D1-2144-9651-326E99F3F357}"/>
              </a:ext>
            </a:extLst>
          </p:cNvPr>
          <p:cNvSpPr/>
          <p:nvPr/>
        </p:nvSpPr>
        <p:spPr>
          <a:xfrm rot="5400000">
            <a:off x="7211355" y="2083098"/>
            <a:ext cx="1003277" cy="2206691"/>
          </a:xfrm>
          <a:prstGeom prst="bentUpArrow">
            <a:avLst>
              <a:gd name="adj1" fmla="val 15335"/>
              <a:gd name="adj2" fmla="val 2537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a:extLst>
              <a:ext uri="{FF2B5EF4-FFF2-40B4-BE49-F238E27FC236}">
                <a16:creationId xmlns:a16="http://schemas.microsoft.com/office/drawing/2014/main" id="{1008F494-03E8-0B49-9531-EF4F90E6EC9D}"/>
              </a:ext>
            </a:extLst>
          </p:cNvPr>
          <p:cNvSpPr/>
          <p:nvPr/>
        </p:nvSpPr>
        <p:spPr>
          <a:xfrm>
            <a:off x="9762309" y="2743196"/>
            <a:ext cx="250059" cy="815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D2D3B02-FABB-5D4E-BB36-EF602AF02D65}"/>
              </a:ext>
            </a:extLst>
          </p:cNvPr>
          <p:cNvSpPr/>
          <p:nvPr/>
        </p:nvSpPr>
        <p:spPr>
          <a:xfrm>
            <a:off x="10574227" y="1419496"/>
            <a:ext cx="1393681" cy="1323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Product Catalog</a:t>
            </a:r>
          </a:p>
        </p:txBody>
      </p:sp>
      <p:sp>
        <p:nvSpPr>
          <p:cNvPr id="17" name="Can 16">
            <a:extLst>
              <a:ext uri="{FF2B5EF4-FFF2-40B4-BE49-F238E27FC236}">
                <a16:creationId xmlns:a16="http://schemas.microsoft.com/office/drawing/2014/main" id="{10DAF2FE-CEB8-3D4D-8FB8-2F46DB2AD75F}"/>
              </a:ext>
            </a:extLst>
          </p:cNvPr>
          <p:cNvSpPr/>
          <p:nvPr/>
        </p:nvSpPr>
        <p:spPr>
          <a:xfrm>
            <a:off x="444137" y="5011782"/>
            <a:ext cx="5249092" cy="10189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 to Provide data to each Component and also receive the data Updates</a:t>
            </a:r>
          </a:p>
        </p:txBody>
      </p:sp>
      <p:sp>
        <p:nvSpPr>
          <p:cNvPr id="18" name="Left Arrow 17">
            <a:extLst>
              <a:ext uri="{FF2B5EF4-FFF2-40B4-BE49-F238E27FC236}">
                <a16:creationId xmlns:a16="http://schemas.microsoft.com/office/drawing/2014/main" id="{070B7056-DD32-614C-A409-FB3C44FE949E}"/>
              </a:ext>
            </a:extLst>
          </p:cNvPr>
          <p:cNvSpPr/>
          <p:nvPr/>
        </p:nvSpPr>
        <p:spPr>
          <a:xfrm>
            <a:off x="5693229" y="5329648"/>
            <a:ext cx="3178628" cy="391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CD92CD6-A104-3841-B4B2-796DE8DF4A0C}"/>
              </a:ext>
            </a:extLst>
          </p:cNvPr>
          <p:cNvCxnSpPr/>
          <p:nvPr/>
        </p:nvCxnSpPr>
        <p:spPr>
          <a:xfrm flipH="1" flipV="1">
            <a:off x="1071154" y="2360023"/>
            <a:ext cx="539932" cy="2725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EBB95F6-78EA-7348-8731-3D44E71DF997}"/>
              </a:ext>
            </a:extLst>
          </p:cNvPr>
          <p:cNvCxnSpPr>
            <a:cxnSpLocks/>
          </p:cNvCxnSpPr>
          <p:nvPr/>
        </p:nvCxnSpPr>
        <p:spPr>
          <a:xfrm flipV="1">
            <a:off x="3646403" y="2743196"/>
            <a:ext cx="1021391" cy="2381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703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E9B61-DE95-3B45-A1A5-BC4ACC1DE5F8}"/>
              </a:ext>
            </a:extLst>
          </p:cNvPr>
          <p:cNvSpPr/>
          <p:nvPr/>
        </p:nvSpPr>
        <p:spPr>
          <a:xfrm>
            <a:off x="522514" y="923109"/>
            <a:ext cx="3265715" cy="2137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1</a:t>
            </a:r>
          </a:p>
        </p:txBody>
      </p:sp>
      <p:sp>
        <p:nvSpPr>
          <p:cNvPr id="3" name="Rectangle 2">
            <a:extLst>
              <a:ext uri="{FF2B5EF4-FFF2-40B4-BE49-F238E27FC236}">
                <a16:creationId xmlns:a16="http://schemas.microsoft.com/office/drawing/2014/main" id="{F6802FCE-FB27-7346-8F5F-0268968A815D}"/>
              </a:ext>
            </a:extLst>
          </p:cNvPr>
          <p:cNvSpPr/>
          <p:nvPr/>
        </p:nvSpPr>
        <p:spPr>
          <a:xfrm>
            <a:off x="522514" y="3670664"/>
            <a:ext cx="3265715" cy="2198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 2</a:t>
            </a:r>
          </a:p>
        </p:txBody>
      </p:sp>
      <p:sp>
        <p:nvSpPr>
          <p:cNvPr id="4" name="Can 3">
            <a:extLst>
              <a:ext uri="{FF2B5EF4-FFF2-40B4-BE49-F238E27FC236}">
                <a16:creationId xmlns:a16="http://schemas.microsoft.com/office/drawing/2014/main" id="{C9F4C4E7-609E-6343-8B3F-9E3F17967E7C}"/>
              </a:ext>
            </a:extLst>
          </p:cNvPr>
          <p:cNvSpPr/>
          <p:nvPr/>
        </p:nvSpPr>
        <p:spPr>
          <a:xfrm>
            <a:off x="6365966" y="923108"/>
            <a:ext cx="4641668" cy="5085805"/>
          </a:xfrm>
          <a:prstGeom prst="can">
            <a:avLst>
              <a:gd name="adj" fmla="val 13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720A83-9CF7-174F-9C1F-8BA6D0F4E2D6}"/>
              </a:ext>
            </a:extLst>
          </p:cNvPr>
          <p:cNvSpPr txBox="1"/>
          <p:nvPr/>
        </p:nvSpPr>
        <p:spPr>
          <a:xfrm>
            <a:off x="7262949" y="261257"/>
            <a:ext cx="2856411" cy="646331"/>
          </a:xfrm>
          <a:prstGeom prst="rect">
            <a:avLst/>
          </a:prstGeom>
          <a:noFill/>
        </p:spPr>
        <p:txBody>
          <a:bodyPr wrap="square" rtlCol="0">
            <a:spAutoFit/>
          </a:bodyPr>
          <a:lstStyle/>
          <a:p>
            <a:pPr algn="ctr"/>
            <a:r>
              <a:rPr lang="en-US" dirty="0"/>
              <a:t>Store that maintains the Application State</a:t>
            </a:r>
          </a:p>
        </p:txBody>
      </p:sp>
      <p:sp>
        <p:nvSpPr>
          <p:cNvPr id="6" name="Right Arrow 5">
            <a:extLst>
              <a:ext uri="{FF2B5EF4-FFF2-40B4-BE49-F238E27FC236}">
                <a16:creationId xmlns:a16="http://schemas.microsoft.com/office/drawing/2014/main" id="{A3D189FC-046F-0B4D-96BE-4BBA10E8FB31}"/>
              </a:ext>
            </a:extLst>
          </p:cNvPr>
          <p:cNvSpPr/>
          <p:nvPr/>
        </p:nvSpPr>
        <p:spPr>
          <a:xfrm>
            <a:off x="3788229" y="1567542"/>
            <a:ext cx="2577737" cy="905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Publish Data</a:t>
            </a:r>
          </a:p>
        </p:txBody>
      </p:sp>
      <p:sp>
        <p:nvSpPr>
          <p:cNvPr id="7" name="Rectangle 6">
            <a:extLst>
              <a:ext uri="{FF2B5EF4-FFF2-40B4-BE49-F238E27FC236}">
                <a16:creationId xmlns:a16="http://schemas.microsoft.com/office/drawing/2014/main" id="{CC0276A8-942D-6F45-A3D9-DFCB630A63AB}"/>
              </a:ext>
            </a:extLst>
          </p:cNvPr>
          <p:cNvSpPr/>
          <p:nvPr/>
        </p:nvSpPr>
        <p:spPr>
          <a:xfrm>
            <a:off x="7463247" y="2307771"/>
            <a:ext cx="2656114" cy="19681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 Store Accept the Data</a:t>
            </a:r>
          </a:p>
        </p:txBody>
      </p:sp>
      <p:sp>
        <p:nvSpPr>
          <p:cNvPr id="8" name="Left-right Arrow 7">
            <a:extLst>
              <a:ext uri="{FF2B5EF4-FFF2-40B4-BE49-F238E27FC236}">
                <a16:creationId xmlns:a16="http://schemas.microsoft.com/office/drawing/2014/main" id="{6D5CEEAF-B08C-2B48-93DF-F1BFB38B3A2D}"/>
              </a:ext>
            </a:extLst>
          </p:cNvPr>
          <p:cNvSpPr/>
          <p:nvPr/>
        </p:nvSpPr>
        <p:spPr>
          <a:xfrm>
            <a:off x="3788229" y="3762103"/>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Store Subscription</a:t>
            </a:r>
          </a:p>
        </p:txBody>
      </p:sp>
      <p:sp>
        <p:nvSpPr>
          <p:cNvPr id="9" name="Left Arrow 8">
            <a:extLst>
              <a:ext uri="{FF2B5EF4-FFF2-40B4-BE49-F238E27FC236}">
                <a16:creationId xmlns:a16="http://schemas.microsoft.com/office/drawing/2014/main" id="{5312E6B2-7554-1B4F-A4AA-637A7ED5924F}"/>
              </a:ext>
            </a:extLst>
          </p:cNvPr>
          <p:cNvSpPr/>
          <p:nvPr/>
        </p:nvSpPr>
        <p:spPr>
          <a:xfrm>
            <a:off x="3788229" y="4511040"/>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Notify the data</a:t>
            </a:r>
          </a:p>
        </p:txBody>
      </p:sp>
      <p:sp>
        <p:nvSpPr>
          <p:cNvPr id="10" name="Left-right Arrow 9">
            <a:extLst>
              <a:ext uri="{FF2B5EF4-FFF2-40B4-BE49-F238E27FC236}">
                <a16:creationId xmlns:a16="http://schemas.microsoft.com/office/drawing/2014/main" id="{527A4ED0-9130-4246-B465-0F1D28948028}"/>
              </a:ext>
            </a:extLst>
          </p:cNvPr>
          <p:cNvSpPr/>
          <p:nvPr/>
        </p:nvSpPr>
        <p:spPr>
          <a:xfrm>
            <a:off x="3788228" y="923109"/>
            <a:ext cx="2577737" cy="7489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Store Subscription</a:t>
            </a:r>
          </a:p>
        </p:txBody>
      </p:sp>
      <p:sp>
        <p:nvSpPr>
          <p:cNvPr id="11" name="Right Arrow 10">
            <a:extLst>
              <a:ext uri="{FF2B5EF4-FFF2-40B4-BE49-F238E27FC236}">
                <a16:creationId xmlns:a16="http://schemas.microsoft.com/office/drawing/2014/main" id="{AA7A5042-03F5-194D-8D29-E4EDB6EFB7EB}"/>
              </a:ext>
            </a:extLst>
          </p:cNvPr>
          <p:cNvSpPr/>
          <p:nvPr/>
        </p:nvSpPr>
        <p:spPr>
          <a:xfrm>
            <a:off x="3788227" y="5159829"/>
            <a:ext cx="2577737" cy="709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Publish Data</a:t>
            </a:r>
          </a:p>
        </p:txBody>
      </p:sp>
      <p:sp>
        <p:nvSpPr>
          <p:cNvPr id="12" name="Left Arrow 11">
            <a:extLst>
              <a:ext uri="{FF2B5EF4-FFF2-40B4-BE49-F238E27FC236}">
                <a16:creationId xmlns:a16="http://schemas.microsoft.com/office/drawing/2014/main" id="{98786593-6B25-8347-998F-0099F1992570}"/>
              </a:ext>
            </a:extLst>
          </p:cNvPr>
          <p:cNvSpPr/>
          <p:nvPr/>
        </p:nvSpPr>
        <p:spPr>
          <a:xfrm>
            <a:off x="3788226" y="2364377"/>
            <a:ext cx="2577737" cy="7489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Notify the data</a:t>
            </a:r>
          </a:p>
        </p:txBody>
      </p:sp>
      <p:sp>
        <p:nvSpPr>
          <p:cNvPr id="13" name="TextBox 12">
            <a:extLst>
              <a:ext uri="{FF2B5EF4-FFF2-40B4-BE49-F238E27FC236}">
                <a16:creationId xmlns:a16="http://schemas.microsoft.com/office/drawing/2014/main" id="{54B57CF9-6639-8645-BF89-6C6FBBA72215}"/>
              </a:ext>
            </a:extLst>
          </p:cNvPr>
          <p:cNvSpPr txBox="1"/>
          <p:nvPr/>
        </p:nvSpPr>
        <p:spPr>
          <a:xfrm>
            <a:off x="1367246" y="113211"/>
            <a:ext cx="4728754" cy="646331"/>
          </a:xfrm>
          <a:prstGeom prst="rect">
            <a:avLst/>
          </a:prstGeom>
          <a:noFill/>
        </p:spPr>
        <p:txBody>
          <a:bodyPr wrap="square" rtlCol="0">
            <a:spAutoFit/>
          </a:bodyPr>
          <a:lstStyle/>
          <a:p>
            <a:r>
              <a:rPr lang="en-US" dirty="0"/>
              <a:t>Publish/Subscribe Pattern for Data Sharing Across  Components</a:t>
            </a:r>
          </a:p>
        </p:txBody>
      </p:sp>
    </p:spTree>
    <p:extLst>
      <p:ext uri="{BB962C8B-B14F-4D97-AF65-F5344CB8AC3E}">
        <p14:creationId xmlns:p14="http://schemas.microsoft.com/office/powerpoint/2010/main" val="2815629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AA19C-BE47-EA47-AF9D-0C3FAE3E993E}"/>
              </a:ext>
            </a:extLst>
          </p:cNvPr>
          <p:cNvSpPr txBox="1"/>
          <p:nvPr/>
        </p:nvSpPr>
        <p:spPr>
          <a:xfrm>
            <a:off x="3949337" y="104502"/>
            <a:ext cx="4293326" cy="369332"/>
          </a:xfrm>
          <a:prstGeom prst="rect">
            <a:avLst/>
          </a:prstGeom>
          <a:noFill/>
        </p:spPr>
        <p:txBody>
          <a:bodyPr wrap="square" rtlCol="0">
            <a:spAutoFit/>
          </a:bodyPr>
          <a:lstStyle/>
          <a:p>
            <a:r>
              <a:rPr lang="en-US" dirty="0"/>
              <a:t>FLUX</a:t>
            </a:r>
          </a:p>
        </p:txBody>
      </p:sp>
      <p:sp>
        <p:nvSpPr>
          <p:cNvPr id="3" name="Rounded Rectangle 2">
            <a:extLst>
              <a:ext uri="{FF2B5EF4-FFF2-40B4-BE49-F238E27FC236}">
                <a16:creationId xmlns:a16="http://schemas.microsoft.com/office/drawing/2014/main" id="{43116AD0-BEFF-D044-8BF1-B41CACD88C06}"/>
              </a:ext>
            </a:extLst>
          </p:cNvPr>
          <p:cNvSpPr/>
          <p:nvPr/>
        </p:nvSpPr>
        <p:spPr>
          <a:xfrm>
            <a:off x="2055223" y="1123406"/>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Accepts Data from End-User</a:t>
            </a:r>
          </a:p>
        </p:txBody>
      </p:sp>
      <p:sp>
        <p:nvSpPr>
          <p:cNvPr id="4" name="Right Arrow 3">
            <a:extLst>
              <a:ext uri="{FF2B5EF4-FFF2-40B4-BE49-F238E27FC236}">
                <a16:creationId xmlns:a16="http://schemas.microsoft.com/office/drawing/2014/main" id="{EBB46FA7-276B-3945-A310-47864F6032FC}"/>
              </a:ext>
            </a:extLst>
          </p:cNvPr>
          <p:cNvSpPr/>
          <p:nvPr/>
        </p:nvSpPr>
        <p:spPr>
          <a:xfrm>
            <a:off x="95794" y="1741714"/>
            <a:ext cx="1959429" cy="10450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8B070AE2-7470-F141-8D3F-0C269FE2909A}"/>
              </a:ext>
            </a:extLst>
          </p:cNvPr>
          <p:cNvSpPr/>
          <p:nvPr/>
        </p:nvSpPr>
        <p:spPr>
          <a:xfrm>
            <a:off x="3971108" y="1619794"/>
            <a:ext cx="3561805" cy="12192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C2B09D-E0D4-A841-9378-72850F6D9085}"/>
              </a:ext>
            </a:extLst>
          </p:cNvPr>
          <p:cNvSpPr txBox="1"/>
          <p:nvPr/>
        </p:nvSpPr>
        <p:spPr>
          <a:xfrm>
            <a:off x="4145280" y="896983"/>
            <a:ext cx="3126377" cy="646331"/>
          </a:xfrm>
          <a:prstGeom prst="rect">
            <a:avLst/>
          </a:prstGeom>
          <a:noFill/>
        </p:spPr>
        <p:txBody>
          <a:bodyPr wrap="square" rtlCol="0">
            <a:spAutoFit/>
          </a:bodyPr>
          <a:lstStyle/>
          <a:p>
            <a:r>
              <a:rPr lang="en-US" dirty="0"/>
              <a:t>Dispatch Event aka “The Action”</a:t>
            </a:r>
          </a:p>
        </p:txBody>
      </p:sp>
      <p:sp>
        <p:nvSpPr>
          <p:cNvPr id="7" name="Rounded Rectangle 6">
            <a:extLst>
              <a:ext uri="{FF2B5EF4-FFF2-40B4-BE49-F238E27FC236}">
                <a16:creationId xmlns:a16="http://schemas.microsoft.com/office/drawing/2014/main" id="{3D452009-B96B-5548-9D4B-6B5380A5EE0F}"/>
              </a:ext>
            </a:extLst>
          </p:cNvPr>
          <p:cNvSpPr/>
          <p:nvPr/>
        </p:nvSpPr>
        <p:spPr>
          <a:xfrm>
            <a:off x="7532913" y="1123406"/>
            <a:ext cx="2751909"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Function, that decide what is to be done based on Action and Received Data</a:t>
            </a:r>
          </a:p>
        </p:txBody>
      </p:sp>
      <p:sp>
        <p:nvSpPr>
          <p:cNvPr id="8" name="Down Arrow 7">
            <a:extLst>
              <a:ext uri="{FF2B5EF4-FFF2-40B4-BE49-F238E27FC236}">
                <a16:creationId xmlns:a16="http://schemas.microsoft.com/office/drawing/2014/main" id="{D971E7DE-9358-414B-8164-CFF580D6D875}"/>
              </a:ext>
            </a:extLst>
          </p:cNvPr>
          <p:cNvSpPr/>
          <p:nvPr/>
        </p:nvSpPr>
        <p:spPr>
          <a:xfrm>
            <a:off x="8908867" y="2952206"/>
            <a:ext cx="130630" cy="106244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a:extLst>
              <a:ext uri="{FF2B5EF4-FFF2-40B4-BE49-F238E27FC236}">
                <a16:creationId xmlns:a16="http://schemas.microsoft.com/office/drawing/2014/main" id="{23A5BF30-828E-8C47-9C9D-EAFF7BFC6DC6}"/>
              </a:ext>
            </a:extLst>
          </p:cNvPr>
          <p:cNvSpPr/>
          <p:nvPr/>
        </p:nvSpPr>
        <p:spPr>
          <a:xfrm>
            <a:off x="7532913" y="4014651"/>
            <a:ext cx="3344092" cy="11582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New Data or Update Existing Data in Store</a:t>
            </a:r>
          </a:p>
        </p:txBody>
      </p:sp>
      <p:sp>
        <p:nvSpPr>
          <p:cNvPr id="10" name="Left Arrow 9">
            <a:extLst>
              <a:ext uri="{FF2B5EF4-FFF2-40B4-BE49-F238E27FC236}">
                <a16:creationId xmlns:a16="http://schemas.microsoft.com/office/drawing/2014/main" id="{A328030B-DA68-4F4B-808B-590AD979F1FC}"/>
              </a:ext>
            </a:extLst>
          </p:cNvPr>
          <p:cNvSpPr/>
          <p:nvPr/>
        </p:nvSpPr>
        <p:spPr>
          <a:xfrm>
            <a:off x="3971108" y="4397829"/>
            <a:ext cx="3561805"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E641C212-E6DC-094F-887E-8B14E8670FD7}"/>
              </a:ext>
            </a:extLst>
          </p:cNvPr>
          <p:cNvSpPr/>
          <p:nvPr/>
        </p:nvSpPr>
        <p:spPr>
          <a:xfrm>
            <a:off x="2055223" y="3753394"/>
            <a:ext cx="1915886" cy="1680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Notify the Data Updates to UI</a:t>
            </a:r>
          </a:p>
        </p:txBody>
      </p:sp>
      <p:sp>
        <p:nvSpPr>
          <p:cNvPr id="12" name="Left Arrow 11">
            <a:extLst>
              <a:ext uri="{FF2B5EF4-FFF2-40B4-BE49-F238E27FC236}">
                <a16:creationId xmlns:a16="http://schemas.microsoft.com/office/drawing/2014/main" id="{32D91E2D-F83B-114B-9B90-1CD72F55B47F}"/>
              </a:ext>
            </a:extLst>
          </p:cNvPr>
          <p:cNvSpPr/>
          <p:nvPr/>
        </p:nvSpPr>
        <p:spPr>
          <a:xfrm>
            <a:off x="235131" y="4397829"/>
            <a:ext cx="1820092" cy="1219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Down Arrow 12">
            <a:extLst>
              <a:ext uri="{FF2B5EF4-FFF2-40B4-BE49-F238E27FC236}">
                <a16:creationId xmlns:a16="http://schemas.microsoft.com/office/drawing/2014/main" id="{2C4EF8A0-BBA3-104B-82CD-12240EA94F65}"/>
              </a:ext>
            </a:extLst>
          </p:cNvPr>
          <p:cNvSpPr/>
          <p:nvPr/>
        </p:nvSpPr>
        <p:spPr>
          <a:xfrm>
            <a:off x="4084321" y="2499360"/>
            <a:ext cx="3291840" cy="9296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16E3CD6-5C21-7541-AC96-24E73D3A96EC}"/>
              </a:ext>
            </a:extLst>
          </p:cNvPr>
          <p:cNvSpPr txBox="1"/>
          <p:nvPr/>
        </p:nvSpPr>
        <p:spPr>
          <a:xfrm>
            <a:off x="4789714" y="2952206"/>
            <a:ext cx="1933303" cy="923330"/>
          </a:xfrm>
          <a:prstGeom prst="rect">
            <a:avLst/>
          </a:prstGeom>
          <a:noFill/>
        </p:spPr>
        <p:txBody>
          <a:bodyPr wrap="square" rtlCol="0">
            <a:spAutoFit/>
          </a:bodyPr>
          <a:lstStyle/>
          <a:p>
            <a:r>
              <a:rPr lang="en-US" dirty="0"/>
              <a:t>One-Way Data Flow based on Actions</a:t>
            </a:r>
          </a:p>
        </p:txBody>
      </p:sp>
    </p:spTree>
    <p:extLst>
      <p:ext uri="{BB962C8B-B14F-4D97-AF65-F5344CB8AC3E}">
        <p14:creationId xmlns:p14="http://schemas.microsoft.com/office/powerpoint/2010/main" val="1537494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7DBFAF-B6B4-9145-87FE-536BB6063056}"/>
              </a:ext>
            </a:extLst>
          </p:cNvPr>
          <p:cNvSpPr/>
          <p:nvPr/>
        </p:nvSpPr>
        <p:spPr>
          <a:xfrm>
            <a:off x="505097" y="374469"/>
            <a:ext cx="2612571" cy="1689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AddEmployeeComponent</a:t>
            </a:r>
            <a:endParaRPr lang="en-US" dirty="0"/>
          </a:p>
          <a:p>
            <a:pPr algn="ctr"/>
            <a:r>
              <a:rPr lang="en-US" dirty="0"/>
              <a:t>{EmpNo:101, </a:t>
            </a:r>
            <a:r>
              <a:rPr lang="en-US" dirty="0" err="1"/>
              <a:t>EmpaName</a:t>
            </a:r>
            <a:r>
              <a:rPr lang="en-US" dirty="0"/>
              <a:t>:’ABC’}</a:t>
            </a:r>
          </a:p>
        </p:txBody>
      </p:sp>
      <p:sp>
        <p:nvSpPr>
          <p:cNvPr id="3" name="Right Arrow 2">
            <a:extLst>
              <a:ext uri="{FF2B5EF4-FFF2-40B4-BE49-F238E27FC236}">
                <a16:creationId xmlns:a16="http://schemas.microsoft.com/office/drawing/2014/main" id="{ACBA750B-7B43-BB48-9FBA-399400D12D51}"/>
              </a:ext>
            </a:extLst>
          </p:cNvPr>
          <p:cNvSpPr/>
          <p:nvPr/>
        </p:nvSpPr>
        <p:spPr>
          <a:xfrm>
            <a:off x="3143793" y="1140822"/>
            <a:ext cx="3187337" cy="235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5DFB5F-E800-3143-984B-EF39C91BAE7A}"/>
              </a:ext>
            </a:extLst>
          </p:cNvPr>
          <p:cNvSpPr txBox="1"/>
          <p:nvPr/>
        </p:nvSpPr>
        <p:spPr>
          <a:xfrm>
            <a:off x="3196046" y="200297"/>
            <a:ext cx="2804160" cy="923330"/>
          </a:xfrm>
          <a:prstGeom prst="rect">
            <a:avLst/>
          </a:prstGeom>
          <a:noFill/>
        </p:spPr>
        <p:txBody>
          <a:bodyPr wrap="square" rtlCol="0">
            <a:spAutoFit/>
          </a:bodyPr>
          <a:lstStyle/>
          <a:p>
            <a:r>
              <a:rPr lang="en-US" dirty="0"/>
              <a:t>Add Employee (</a:t>
            </a:r>
            <a:r>
              <a:rPr lang="en-US" dirty="0" err="1"/>
              <a:t>EmployeeData</a:t>
            </a:r>
            <a:r>
              <a:rPr lang="en-US" dirty="0"/>
              <a:t>) using Click</a:t>
            </a:r>
          </a:p>
          <a:p>
            <a:r>
              <a:rPr lang="en-US" dirty="0"/>
              <a:t>event</a:t>
            </a:r>
          </a:p>
        </p:txBody>
      </p:sp>
      <p:sp>
        <p:nvSpPr>
          <p:cNvPr id="5" name="Rectangle 4">
            <a:extLst>
              <a:ext uri="{FF2B5EF4-FFF2-40B4-BE49-F238E27FC236}">
                <a16:creationId xmlns:a16="http://schemas.microsoft.com/office/drawing/2014/main" id="{6DE08C37-C05E-9647-97E1-01E7FBFC5427}"/>
              </a:ext>
            </a:extLst>
          </p:cNvPr>
          <p:cNvSpPr/>
          <p:nvPr/>
        </p:nvSpPr>
        <p:spPr>
          <a:xfrm>
            <a:off x="6331131" y="801189"/>
            <a:ext cx="3640182" cy="126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 Creator Method ‘</a:t>
            </a:r>
            <a:r>
              <a:rPr lang="en-US" dirty="0" err="1"/>
              <a:t>addEmployee</a:t>
            </a:r>
            <a:r>
              <a:rPr lang="en-US" dirty="0"/>
              <a:t>(</a:t>
            </a:r>
            <a:r>
              <a:rPr lang="en-US" dirty="0" err="1"/>
              <a:t>EmployeeData</a:t>
            </a:r>
            <a:r>
              <a:rPr lang="en-US" dirty="0"/>
              <a:t>)’</a:t>
            </a:r>
          </a:p>
          <a:p>
            <a:pPr algn="ctr"/>
            <a:r>
              <a:rPr lang="en-US" dirty="0"/>
              <a:t>Return the output action and payload (output parameter)</a:t>
            </a:r>
          </a:p>
        </p:txBody>
      </p:sp>
      <p:sp>
        <p:nvSpPr>
          <p:cNvPr id="6" name="Rectangle 5">
            <a:extLst>
              <a:ext uri="{FF2B5EF4-FFF2-40B4-BE49-F238E27FC236}">
                <a16:creationId xmlns:a16="http://schemas.microsoft.com/office/drawing/2014/main" id="{28C07654-FBB8-7044-B197-0C0145146C79}"/>
              </a:ext>
            </a:extLst>
          </p:cNvPr>
          <p:cNvSpPr/>
          <p:nvPr/>
        </p:nvSpPr>
        <p:spPr>
          <a:xfrm>
            <a:off x="6331129" y="2447108"/>
            <a:ext cx="3640183" cy="1689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reducer object that will monitor the dispatched action and accordingly update the store</a:t>
            </a:r>
          </a:p>
        </p:txBody>
      </p:sp>
      <p:sp>
        <p:nvSpPr>
          <p:cNvPr id="7" name="Curved Left Arrow 6">
            <a:extLst>
              <a:ext uri="{FF2B5EF4-FFF2-40B4-BE49-F238E27FC236}">
                <a16:creationId xmlns:a16="http://schemas.microsoft.com/office/drawing/2014/main" id="{D8AD84B5-F121-F54B-A197-DE96E053B3AE}"/>
              </a:ext>
            </a:extLst>
          </p:cNvPr>
          <p:cNvSpPr/>
          <p:nvPr/>
        </p:nvSpPr>
        <p:spPr>
          <a:xfrm>
            <a:off x="9971313" y="1053737"/>
            <a:ext cx="539934" cy="19855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006DA2AB-3D4C-D340-95C8-0E129F68AE34}"/>
              </a:ext>
            </a:extLst>
          </p:cNvPr>
          <p:cNvSpPr txBox="1"/>
          <p:nvPr/>
        </p:nvSpPr>
        <p:spPr>
          <a:xfrm>
            <a:off x="10511247" y="1140822"/>
            <a:ext cx="1567542" cy="1200329"/>
          </a:xfrm>
          <a:prstGeom prst="rect">
            <a:avLst/>
          </a:prstGeom>
          <a:noFill/>
        </p:spPr>
        <p:txBody>
          <a:bodyPr wrap="square" rtlCol="0">
            <a:spAutoFit/>
          </a:bodyPr>
          <a:lstStyle/>
          <a:p>
            <a:r>
              <a:rPr lang="en-US" dirty="0"/>
              <a:t>Output Action and Payload will be used by reducer</a:t>
            </a:r>
          </a:p>
        </p:txBody>
      </p:sp>
      <p:sp>
        <p:nvSpPr>
          <p:cNvPr id="9" name="Can 8">
            <a:extLst>
              <a:ext uri="{FF2B5EF4-FFF2-40B4-BE49-F238E27FC236}">
                <a16:creationId xmlns:a16="http://schemas.microsoft.com/office/drawing/2014/main" id="{6E93424F-7A71-7A4B-9434-749F2D302E7A}"/>
              </a:ext>
            </a:extLst>
          </p:cNvPr>
          <p:cNvSpPr/>
          <p:nvPr/>
        </p:nvSpPr>
        <p:spPr>
          <a:xfrm>
            <a:off x="505098" y="4528457"/>
            <a:ext cx="5660572" cy="11059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0" name="Bent Up Arrow 9">
            <a:extLst>
              <a:ext uri="{FF2B5EF4-FFF2-40B4-BE49-F238E27FC236}">
                <a16:creationId xmlns:a16="http://schemas.microsoft.com/office/drawing/2014/main" id="{CDCF89B5-22F7-6343-A510-0AB33567DC66}"/>
              </a:ext>
            </a:extLst>
          </p:cNvPr>
          <p:cNvSpPr/>
          <p:nvPr/>
        </p:nvSpPr>
        <p:spPr>
          <a:xfrm rot="5400000" flipV="1">
            <a:off x="6842761" y="3459480"/>
            <a:ext cx="1105990" cy="24601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A928EE-2156-4644-9634-A23E53427CA5}"/>
              </a:ext>
            </a:extLst>
          </p:cNvPr>
          <p:cNvSpPr txBox="1"/>
          <p:nvPr/>
        </p:nvSpPr>
        <p:spPr>
          <a:xfrm>
            <a:off x="9022080" y="4415246"/>
            <a:ext cx="2281646" cy="369332"/>
          </a:xfrm>
          <a:prstGeom prst="rect">
            <a:avLst/>
          </a:prstGeom>
          <a:noFill/>
        </p:spPr>
        <p:txBody>
          <a:bodyPr wrap="square" rtlCol="0">
            <a:spAutoFit/>
          </a:bodyPr>
          <a:lstStyle/>
          <a:p>
            <a:r>
              <a:rPr lang="en-US" dirty="0"/>
              <a:t>Update the Store</a:t>
            </a:r>
          </a:p>
        </p:txBody>
      </p:sp>
      <p:sp>
        <p:nvSpPr>
          <p:cNvPr id="13" name="Down Arrow 12">
            <a:extLst>
              <a:ext uri="{FF2B5EF4-FFF2-40B4-BE49-F238E27FC236}">
                <a16:creationId xmlns:a16="http://schemas.microsoft.com/office/drawing/2014/main" id="{004CED11-9D8D-1A4F-A9D6-E3BD669BC98A}"/>
              </a:ext>
            </a:extLst>
          </p:cNvPr>
          <p:cNvSpPr/>
          <p:nvPr/>
        </p:nvSpPr>
        <p:spPr>
          <a:xfrm>
            <a:off x="2717074" y="2063931"/>
            <a:ext cx="261259" cy="2464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C2AF0B-DBDC-4846-A2EF-8CE7800A6860}"/>
              </a:ext>
            </a:extLst>
          </p:cNvPr>
          <p:cNvSpPr txBox="1"/>
          <p:nvPr/>
        </p:nvSpPr>
        <p:spPr>
          <a:xfrm>
            <a:off x="2168434" y="2926080"/>
            <a:ext cx="2185852" cy="369332"/>
          </a:xfrm>
          <a:prstGeom prst="rect">
            <a:avLst/>
          </a:prstGeom>
          <a:noFill/>
        </p:spPr>
        <p:txBody>
          <a:bodyPr wrap="square" rtlCol="0">
            <a:spAutoFit/>
          </a:bodyPr>
          <a:lstStyle/>
          <a:p>
            <a:r>
              <a:rPr lang="en-US" dirty="0"/>
              <a:t>Store Subscription</a:t>
            </a:r>
          </a:p>
        </p:txBody>
      </p:sp>
      <p:sp>
        <p:nvSpPr>
          <p:cNvPr id="15" name="Up Arrow 14">
            <a:extLst>
              <a:ext uri="{FF2B5EF4-FFF2-40B4-BE49-F238E27FC236}">
                <a16:creationId xmlns:a16="http://schemas.microsoft.com/office/drawing/2014/main" id="{646D4325-8E31-0E40-A69C-1C9A066C6E45}"/>
              </a:ext>
            </a:extLst>
          </p:cNvPr>
          <p:cNvSpPr/>
          <p:nvPr/>
        </p:nvSpPr>
        <p:spPr>
          <a:xfrm>
            <a:off x="679269" y="2063931"/>
            <a:ext cx="261259" cy="26386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81C417-34E4-EC41-991F-A416113152FE}"/>
              </a:ext>
            </a:extLst>
          </p:cNvPr>
          <p:cNvSpPr txBox="1"/>
          <p:nvPr/>
        </p:nvSpPr>
        <p:spPr>
          <a:xfrm>
            <a:off x="104503" y="2341151"/>
            <a:ext cx="2168434" cy="646331"/>
          </a:xfrm>
          <a:prstGeom prst="rect">
            <a:avLst/>
          </a:prstGeom>
          <a:noFill/>
        </p:spPr>
        <p:txBody>
          <a:bodyPr wrap="square" rtlCol="0">
            <a:spAutoFit/>
          </a:bodyPr>
          <a:lstStyle/>
          <a:p>
            <a:r>
              <a:rPr lang="en-US" dirty="0"/>
              <a:t>Notification to UI with updated Data</a:t>
            </a:r>
          </a:p>
        </p:txBody>
      </p:sp>
    </p:spTree>
    <p:extLst>
      <p:ext uri="{BB962C8B-B14F-4D97-AF65-F5344CB8AC3E}">
        <p14:creationId xmlns:p14="http://schemas.microsoft.com/office/powerpoint/2010/main" val="822037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5ECD3-5F8E-C343-927D-B5A2A00B30AC}"/>
              </a:ext>
            </a:extLst>
          </p:cNvPr>
          <p:cNvSpPr/>
          <p:nvPr/>
        </p:nvSpPr>
        <p:spPr>
          <a:xfrm>
            <a:off x="330926" y="627017"/>
            <a:ext cx="4319451"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EE02AA9-09C1-9247-A318-AC9973395D62}"/>
              </a:ext>
            </a:extLst>
          </p:cNvPr>
          <p:cNvSpPr txBox="1"/>
          <p:nvPr/>
        </p:nvSpPr>
        <p:spPr>
          <a:xfrm>
            <a:off x="487680" y="748937"/>
            <a:ext cx="4005943" cy="369332"/>
          </a:xfrm>
          <a:prstGeom prst="rect">
            <a:avLst/>
          </a:prstGeom>
          <a:noFill/>
        </p:spPr>
        <p:txBody>
          <a:bodyPr wrap="square" rtlCol="0">
            <a:spAutoFit/>
          </a:bodyPr>
          <a:lstStyle/>
          <a:p>
            <a:r>
              <a:rPr lang="en-US" dirty="0"/>
              <a:t>Provider store={store}</a:t>
            </a:r>
          </a:p>
        </p:txBody>
      </p:sp>
      <p:sp>
        <p:nvSpPr>
          <p:cNvPr id="4" name="Rounded Rectangle 3">
            <a:extLst>
              <a:ext uri="{FF2B5EF4-FFF2-40B4-BE49-F238E27FC236}">
                <a16:creationId xmlns:a16="http://schemas.microsoft.com/office/drawing/2014/main" id="{E5AC1733-BF6C-1B48-A01D-88793EC838B5}"/>
              </a:ext>
            </a:extLst>
          </p:cNvPr>
          <p:cNvSpPr/>
          <p:nvPr/>
        </p:nvSpPr>
        <p:spPr>
          <a:xfrm>
            <a:off x="444137" y="1297577"/>
            <a:ext cx="4119154" cy="45110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4A97186-228D-BA4C-BB35-98E75AB40EA9}"/>
              </a:ext>
            </a:extLst>
          </p:cNvPr>
          <p:cNvSpPr txBox="1"/>
          <p:nvPr/>
        </p:nvSpPr>
        <p:spPr>
          <a:xfrm>
            <a:off x="1001486" y="1402080"/>
            <a:ext cx="2952205" cy="369332"/>
          </a:xfrm>
          <a:prstGeom prst="rect">
            <a:avLst/>
          </a:prstGeom>
          <a:noFill/>
        </p:spPr>
        <p:txBody>
          <a:bodyPr wrap="square" rtlCol="0">
            <a:spAutoFit/>
          </a:bodyPr>
          <a:lstStyle/>
          <a:p>
            <a:r>
              <a:rPr lang="en-US" dirty="0" err="1"/>
              <a:t>MainComponent</a:t>
            </a:r>
            <a:endParaRPr lang="en-US" dirty="0"/>
          </a:p>
        </p:txBody>
      </p:sp>
      <p:cxnSp>
        <p:nvCxnSpPr>
          <p:cNvPr id="7" name="Straight Arrow Connector 6">
            <a:extLst>
              <a:ext uri="{FF2B5EF4-FFF2-40B4-BE49-F238E27FC236}">
                <a16:creationId xmlns:a16="http://schemas.microsoft.com/office/drawing/2014/main" id="{F37C4C86-94A2-8F47-85E2-1F60F943273D}"/>
              </a:ext>
            </a:extLst>
          </p:cNvPr>
          <p:cNvCxnSpPr/>
          <p:nvPr/>
        </p:nvCxnSpPr>
        <p:spPr>
          <a:xfrm>
            <a:off x="2412274" y="1118269"/>
            <a:ext cx="0" cy="38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Bent Arrow 7">
            <a:extLst>
              <a:ext uri="{FF2B5EF4-FFF2-40B4-BE49-F238E27FC236}">
                <a16:creationId xmlns:a16="http://schemas.microsoft.com/office/drawing/2014/main" id="{7AED0393-E0D8-2249-87F4-4B36EB556152}"/>
              </a:ext>
            </a:extLst>
          </p:cNvPr>
          <p:cNvSpPr/>
          <p:nvPr/>
        </p:nvSpPr>
        <p:spPr>
          <a:xfrm flipH="1">
            <a:off x="2769325" y="738445"/>
            <a:ext cx="6853639" cy="72638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4DA1DE6-BAF6-C844-89B4-5760E3361A4B}"/>
              </a:ext>
            </a:extLst>
          </p:cNvPr>
          <p:cNvSpPr txBox="1"/>
          <p:nvPr/>
        </p:nvSpPr>
        <p:spPr>
          <a:xfrm>
            <a:off x="8604069" y="1402080"/>
            <a:ext cx="2542902" cy="369332"/>
          </a:xfrm>
          <a:prstGeom prst="rect">
            <a:avLst/>
          </a:prstGeom>
          <a:noFill/>
        </p:spPr>
        <p:txBody>
          <a:bodyPr wrap="square" rtlCol="0">
            <a:spAutoFit/>
          </a:bodyPr>
          <a:lstStyle/>
          <a:p>
            <a:r>
              <a:rPr lang="en-US" dirty="0"/>
              <a:t>Reducer</a:t>
            </a:r>
          </a:p>
        </p:txBody>
      </p:sp>
      <p:sp>
        <p:nvSpPr>
          <p:cNvPr id="10" name="Rectangle 9">
            <a:extLst>
              <a:ext uri="{FF2B5EF4-FFF2-40B4-BE49-F238E27FC236}">
                <a16:creationId xmlns:a16="http://schemas.microsoft.com/office/drawing/2014/main" id="{C18AECC5-0F7F-8346-80BB-51940B1840BE}"/>
              </a:ext>
            </a:extLst>
          </p:cNvPr>
          <p:cNvSpPr/>
          <p:nvPr/>
        </p:nvSpPr>
        <p:spPr>
          <a:xfrm>
            <a:off x="583474" y="2194560"/>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CreateEmployee</a:t>
            </a:r>
            <a:endParaRPr lang="en-US" dirty="0"/>
          </a:p>
        </p:txBody>
      </p:sp>
      <p:sp>
        <p:nvSpPr>
          <p:cNvPr id="11" name="Rectangle 10">
            <a:extLst>
              <a:ext uri="{FF2B5EF4-FFF2-40B4-BE49-F238E27FC236}">
                <a16:creationId xmlns:a16="http://schemas.microsoft.com/office/drawing/2014/main" id="{E030B44B-7059-DE45-A0C7-D29D6134D7EC}"/>
              </a:ext>
            </a:extLst>
          </p:cNvPr>
          <p:cNvSpPr/>
          <p:nvPr/>
        </p:nvSpPr>
        <p:spPr>
          <a:xfrm>
            <a:off x="548639" y="4001588"/>
            <a:ext cx="3910149"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ListEmployee</a:t>
            </a:r>
            <a:endParaRPr lang="en-US" dirty="0"/>
          </a:p>
        </p:txBody>
      </p:sp>
      <p:sp>
        <p:nvSpPr>
          <p:cNvPr id="12" name="Rectangle 11">
            <a:extLst>
              <a:ext uri="{FF2B5EF4-FFF2-40B4-BE49-F238E27FC236}">
                <a16:creationId xmlns:a16="http://schemas.microsoft.com/office/drawing/2014/main" id="{F946B4EC-5201-8146-95D6-D4B93F4E76E6}"/>
              </a:ext>
            </a:extLst>
          </p:cNvPr>
          <p:cNvSpPr/>
          <p:nvPr/>
        </p:nvSpPr>
        <p:spPr>
          <a:xfrm>
            <a:off x="6392091" y="2421766"/>
            <a:ext cx="3448594" cy="2664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05A334C5-FA2E-2341-A954-6F431E88C69E}"/>
              </a:ext>
            </a:extLst>
          </p:cNvPr>
          <p:cNvSpPr txBox="1"/>
          <p:nvPr/>
        </p:nvSpPr>
        <p:spPr>
          <a:xfrm>
            <a:off x="6801394" y="2551611"/>
            <a:ext cx="2577737" cy="369332"/>
          </a:xfrm>
          <a:prstGeom prst="rect">
            <a:avLst/>
          </a:prstGeom>
          <a:noFill/>
        </p:spPr>
        <p:txBody>
          <a:bodyPr wrap="square" rtlCol="0">
            <a:spAutoFit/>
          </a:bodyPr>
          <a:lstStyle/>
          <a:p>
            <a:r>
              <a:rPr lang="en-US" dirty="0"/>
              <a:t>Action(s)</a:t>
            </a:r>
          </a:p>
        </p:txBody>
      </p:sp>
      <p:sp>
        <p:nvSpPr>
          <p:cNvPr id="14" name="Rectangle 13">
            <a:extLst>
              <a:ext uri="{FF2B5EF4-FFF2-40B4-BE49-F238E27FC236}">
                <a16:creationId xmlns:a16="http://schemas.microsoft.com/office/drawing/2014/main" id="{2547F124-7478-9349-82BF-F58D44DD36D5}"/>
              </a:ext>
            </a:extLst>
          </p:cNvPr>
          <p:cNvSpPr/>
          <p:nvPr/>
        </p:nvSpPr>
        <p:spPr>
          <a:xfrm>
            <a:off x="6548846" y="3056708"/>
            <a:ext cx="2899954" cy="1663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C49A5982-5745-904A-966F-D09CBE6955EF}"/>
              </a:ext>
            </a:extLst>
          </p:cNvPr>
          <p:cNvSpPr txBox="1"/>
          <p:nvPr/>
        </p:nvSpPr>
        <p:spPr>
          <a:xfrm>
            <a:off x="6705600" y="3172097"/>
            <a:ext cx="2560320" cy="1200329"/>
          </a:xfrm>
          <a:prstGeom prst="rect">
            <a:avLst/>
          </a:prstGeom>
          <a:noFill/>
        </p:spPr>
        <p:txBody>
          <a:bodyPr wrap="square" rtlCol="0">
            <a:spAutoFit/>
          </a:bodyPr>
          <a:lstStyle/>
          <a:p>
            <a:r>
              <a:rPr lang="en-US" sz="1200" dirty="0" err="1"/>
              <a:t>addEmployee</a:t>
            </a:r>
            <a:r>
              <a:rPr lang="en-US" sz="1200" dirty="0"/>
              <a:t> =(employee)=&gt;{</a:t>
            </a:r>
          </a:p>
          <a:p>
            <a:r>
              <a:rPr lang="en-US" sz="1200" dirty="0"/>
              <a:t> return {</a:t>
            </a:r>
          </a:p>
          <a:p>
            <a:r>
              <a:rPr lang="en-US" sz="1200" dirty="0"/>
              <a:t> type: ‘ADD_EMPLOYEE’,</a:t>
            </a:r>
          </a:p>
          <a:p>
            <a:r>
              <a:rPr lang="en-US" sz="1200" dirty="0"/>
              <a:t>employee</a:t>
            </a:r>
          </a:p>
          <a:p>
            <a:r>
              <a:rPr lang="en-US" sz="1200" dirty="0"/>
              <a:t>}</a:t>
            </a:r>
          </a:p>
          <a:p>
            <a:r>
              <a:rPr lang="en-US" sz="1200" dirty="0"/>
              <a:t>}</a:t>
            </a:r>
          </a:p>
        </p:txBody>
      </p:sp>
      <p:sp>
        <p:nvSpPr>
          <p:cNvPr id="16" name="Right Arrow 15">
            <a:extLst>
              <a:ext uri="{FF2B5EF4-FFF2-40B4-BE49-F238E27FC236}">
                <a16:creationId xmlns:a16="http://schemas.microsoft.com/office/drawing/2014/main" id="{150203B7-2D4B-E746-85C2-646E35FBB526}"/>
              </a:ext>
            </a:extLst>
          </p:cNvPr>
          <p:cNvSpPr/>
          <p:nvPr/>
        </p:nvSpPr>
        <p:spPr>
          <a:xfrm>
            <a:off x="4458788" y="3056708"/>
            <a:ext cx="2090058" cy="1153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58342A-2FEB-0843-8642-56C260401660}"/>
              </a:ext>
            </a:extLst>
          </p:cNvPr>
          <p:cNvSpPr txBox="1"/>
          <p:nvPr/>
        </p:nvSpPr>
        <p:spPr>
          <a:xfrm>
            <a:off x="4650377" y="2673531"/>
            <a:ext cx="1545767" cy="383177"/>
          </a:xfrm>
          <a:prstGeom prst="rect">
            <a:avLst/>
          </a:prstGeom>
          <a:noFill/>
        </p:spPr>
        <p:txBody>
          <a:bodyPr wrap="square" rtlCol="0">
            <a:spAutoFit/>
          </a:bodyPr>
          <a:lstStyle/>
          <a:p>
            <a:r>
              <a:rPr lang="en-US" dirty="0"/>
              <a:t>Dispatch</a:t>
            </a:r>
          </a:p>
        </p:txBody>
      </p:sp>
      <p:sp>
        <p:nvSpPr>
          <p:cNvPr id="18" name="Curved Left Arrow 17">
            <a:extLst>
              <a:ext uri="{FF2B5EF4-FFF2-40B4-BE49-F238E27FC236}">
                <a16:creationId xmlns:a16="http://schemas.microsoft.com/office/drawing/2014/main" id="{DAA555B3-70CD-744F-B70E-BE7F592AF73E}"/>
              </a:ext>
            </a:extLst>
          </p:cNvPr>
          <p:cNvSpPr/>
          <p:nvPr/>
        </p:nvSpPr>
        <p:spPr>
          <a:xfrm>
            <a:off x="9535884" y="1518527"/>
            <a:ext cx="923109" cy="225373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Up Arrow 18">
            <a:extLst>
              <a:ext uri="{FF2B5EF4-FFF2-40B4-BE49-F238E27FC236}">
                <a16:creationId xmlns:a16="http://schemas.microsoft.com/office/drawing/2014/main" id="{429B8F69-E1D4-1646-ACF8-24BFDF12048A}"/>
              </a:ext>
            </a:extLst>
          </p:cNvPr>
          <p:cNvSpPr/>
          <p:nvPr/>
        </p:nvSpPr>
        <p:spPr>
          <a:xfrm>
            <a:off x="8464731" y="1771412"/>
            <a:ext cx="139338" cy="140068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D3365DD-7587-F84F-932C-970D519CC56D}"/>
              </a:ext>
            </a:extLst>
          </p:cNvPr>
          <p:cNvSpPr txBox="1"/>
          <p:nvPr/>
        </p:nvSpPr>
        <p:spPr>
          <a:xfrm>
            <a:off x="5268686" y="191589"/>
            <a:ext cx="3544388" cy="646331"/>
          </a:xfrm>
          <a:prstGeom prst="rect">
            <a:avLst/>
          </a:prstGeom>
          <a:noFill/>
        </p:spPr>
        <p:txBody>
          <a:bodyPr wrap="square" rtlCol="0">
            <a:spAutoFit/>
          </a:bodyPr>
          <a:lstStyle/>
          <a:p>
            <a:r>
              <a:rPr lang="en-US" dirty="0"/>
              <a:t>Update the Store with new Employee</a:t>
            </a:r>
          </a:p>
        </p:txBody>
      </p:sp>
      <p:sp>
        <p:nvSpPr>
          <p:cNvPr id="21" name="Down Arrow 20">
            <a:extLst>
              <a:ext uri="{FF2B5EF4-FFF2-40B4-BE49-F238E27FC236}">
                <a16:creationId xmlns:a16="http://schemas.microsoft.com/office/drawing/2014/main" id="{D3F99E88-7F70-9043-9ABB-353A1EC8134C}"/>
              </a:ext>
            </a:extLst>
          </p:cNvPr>
          <p:cNvSpPr/>
          <p:nvPr/>
        </p:nvSpPr>
        <p:spPr>
          <a:xfrm>
            <a:off x="2698569" y="1093091"/>
            <a:ext cx="123004" cy="310460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43B24D9-D7F6-CE46-8E22-FDF71ADF09E3}"/>
              </a:ext>
            </a:extLst>
          </p:cNvPr>
          <p:cNvSpPr txBox="1"/>
          <p:nvPr/>
        </p:nvSpPr>
        <p:spPr>
          <a:xfrm>
            <a:off x="1341120" y="3429000"/>
            <a:ext cx="2708366" cy="646331"/>
          </a:xfrm>
          <a:prstGeom prst="rect">
            <a:avLst/>
          </a:prstGeom>
          <a:noFill/>
        </p:spPr>
        <p:txBody>
          <a:bodyPr wrap="square" rtlCol="0">
            <a:spAutoFit/>
          </a:bodyPr>
          <a:lstStyle/>
          <a:p>
            <a:r>
              <a:rPr lang="en-US" dirty="0"/>
              <a:t>Receive the updated data from the Store</a:t>
            </a:r>
          </a:p>
        </p:txBody>
      </p:sp>
      <p:sp>
        <p:nvSpPr>
          <p:cNvPr id="23" name="TextBox 22">
            <a:extLst>
              <a:ext uri="{FF2B5EF4-FFF2-40B4-BE49-F238E27FC236}">
                <a16:creationId xmlns:a16="http://schemas.microsoft.com/office/drawing/2014/main" id="{E0305173-A4DD-3840-832C-C8CC56D1078E}"/>
              </a:ext>
            </a:extLst>
          </p:cNvPr>
          <p:cNvSpPr txBox="1"/>
          <p:nvPr/>
        </p:nvSpPr>
        <p:spPr>
          <a:xfrm>
            <a:off x="4720043" y="2194560"/>
            <a:ext cx="1672047" cy="369332"/>
          </a:xfrm>
          <a:prstGeom prst="rect">
            <a:avLst/>
          </a:prstGeom>
          <a:noFill/>
        </p:spPr>
        <p:txBody>
          <a:bodyPr wrap="square" rtlCol="0">
            <a:spAutoFit/>
          </a:bodyPr>
          <a:lstStyle/>
          <a:p>
            <a:r>
              <a:rPr lang="en-US" dirty="0" err="1"/>
              <a:t>useDispatcher</a:t>
            </a:r>
            <a:r>
              <a:rPr lang="en-US" dirty="0"/>
              <a:t>()</a:t>
            </a:r>
          </a:p>
        </p:txBody>
      </p:sp>
    </p:spTree>
    <p:extLst>
      <p:ext uri="{BB962C8B-B14F-4D97-AF65-F5344CB8AC3E}">
        <p14:creationId xmlns:p14="http://schemas.microsoft.com/office/powerpoint/2010/main" val="1026523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F43664-7719-8642-B5F2-51FD9172BA10}"/>
              </a:ext>
            </a:extLst>
          </p:cNvPr>
          <p:cNvSpPr/>
          <p:nvPr/>
        </p:nvSpPr>
        <p:spPr>
          <a:xfrm>
            <a:off x="670560"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3" name="Rectangle 2">
            <a:extLst>
              <a:ext uri="{FF2B5EF4-FFF2-40B4-BE49-F238E27FC236}">
                <a16:creationId xmlns:a16="http://schemas.microsoft.com/office/drawing/2014/main" id="{12B1A75B-A7F1-7342-A725-2341EBEAD0BD}"/>
              </a:ext>
            </a:extLst>
          </p:cNvPr>
          <p:cNvSpPr/>
          <p:nvPr/>
        </p:nvSpPr>
        <p:spPr>
          <a:xfrm>
            <a:off x="3426823" y="1689463"/>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Actions</a:t>
            </a:r>
          </a:p>
          <a:p>
            <a:pPr algn="ctr"/>
            <a:r>
              <a:rPr lang="en-US" dirty="0"/>
              <a:t>Creator</a:t>
            </a:r>
          </a:p>
        </p:txBody>
      </p:sp>
      <p:sp>
        <p:nvSpPr>
          <p:cNvPr id="4" name="Right Arrow 3">
            <a:extLst>
              <a:ext uri="{FF2B5EF4-FFF2-40B4-BE49-F238E27FC236}">
                <a16:creationId xmlns:a16="http://schemas.microsoft.com/office/drawing/2014/main" id="{931CDC24-FB47-3C4C-87BD-83BA36B5D26C}"/>
              </a:ext>
            </a:extLst>
          </p:cNvPr>
          <p:cNvSpPr/>
          <p:nvPr/>
        </p:nvSpPr>
        <p:spPr>
          <a:xfrm>
            <a:off x="2377440" y="1994263"/>
            <a:ext cx="1049383" cy="1828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7F4955-7072-F447-A003-0345D014F181}"/>
              </a:ext>
            </a:extLst>
          </p:cNvPr>
          <p:cNvSpPr/>
          <p:nvPr/>
        </p:nvSpPr>
        <p:spPr>
          <a:xfrm>
            <a:off x="3439886" y="3339738"/>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Reducers</a:t>
            </a:r>
          </a:p>
        </p:txBody>
      </p:sp>
      <p:sp>
        <p:nvSpPr>
          <p:cNvPr id="6" name="Down Arrow 5">
            <a:extLst>
              <a:ext uri="{FF2B5EF4-FFF2-40B4-BE49-F238E27FC236}">
                <a16:creationId xmlns:a16="http://schemas.microsoft.com/office/drawing/2014/main" id="{AD725C83-727F-FE4A-B50A-12AEF88469E1}"/>
              </a:ext>
            </a:extLst>
          </p:cNvPr>
          <p:cNvSpPr/>
          <p:nvPr/>
        </p:nvSpPr>
        <p:spPr>
          <a:xfrm>
            <a:off x="4223657" y="2490651"/>
            <a:ext cx="148046" cy="84908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Down Arrow 6">
            <a:extLst>
              <a:ext uri="{FF2B5EF4-FFF2-40B4-BE49-F238E27FC236}">
                <a16:creationId xmlns:a16="http://schemas.microsoft.com/office/drawing/2014/main" id="{5ECBBA1E-7028-5E46-A8DC-74EC03B4B585}"/>
              </a:ext>
            </a:extLst>
          </p:cNvPr>
          <p:cNvSpPr/>
          <p:nvPr/>
        </p:nvSpPr>
        <p:spPr>
          <a:xfrm>
            <a:off x="4929051" y="1063674"/>
            <a:ext cx="2664823" cy="730292"/>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7A788D0-E295-BA4D-A544-72CB8077CEF9}"/>
              </a:ext>
            </a:extLst>
          </p:cNvPr>
          <p:cNvSpPr txBox="1"/>
          <p:nvPr/>
        </p:nvSpPr>
        <p:spPr>
          <a:xfrm>
            <a:off x="5268686" y="1811383"/>
            <a:ext cx="1219200" cy="646331"/>
          </a:xfrm>
          <a:prstGeom prst="rect">
            <a:avLst/>
          </a:prstGeom>
          <a:noFill/>
        </p:spPr>
        <p:txBody>
          <a:bodyPr wrap="square" rtlCol="0">
            <a:spAutoFit/>
          </a:bodyPr>
          <a:lstStyle/>
          <a:p>
            <a:r>
              <a:rPr lang="en-US" dirty="0"/>
              <a:t>Initiate Async Call</a:t>
            </a:r>
          </a:p>
        </p:txBody>
      </p:sp>
      <p:sp>
        <p:nvSpPr>
          <p:cNvPr id="9" name="Rectangle 8">
            <a:extLst>
              <a:ext uri="{FF2B5EF4-FFF2-40B4-BE49-F238E27FC236}">
                <a16:creationId xmlns:a16="http://schemas.microsoft.com/office/drawing/2014/main" id="{E1EAC8EE-7D27-9C45-B8B9-D489756F9249}"/>
              </a:ext>
            </a:extLst>
          </p:cNvPr>
          <p:cNvSpPr/>
          <p:nvPr/>
        </p:nvSpPr>
        <p:spPr>
          <a:xfrm>
            <a:off x="9022080" y="1776549"/>
            <a:ext cx="1706880" cy="80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Service / Promise</a:t>
            </a:r>
          </a:p>
        </p:txBody>
      </p:sp>
      <p:sp>
        <p:nvSpPr>
          <p:cNvPr id="10" name="Rounded Rectangle 9">
            <a:extLst>
              <a:ext uri="{FF2B5EF4-FFF2-40B4-BE49-F238E27FC236}">
                <a16:creationId xmlns:a16="http://schemas.microsoft.com/office/drawing/2014/main" id="{4E1BFEEC-FF88-E449-8AE8-C21AB3308F4E}"/>
              </a:ext>
            </a:extLst>
          </p:cNvPr>
          <p:cNvSpPr/>
          <p:nvPr/>
        </p:nvSpPr>
        <p:spPr>
          <a:xfrm>
            <a:off x="6662057" y="1811383"/>
            <a:ext cx="1741714" cy="766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12" name="Curved Down Arrow 11">
            <a:extLst>
              <a:ext uri="{FF2B5EF4-FFF2-40B4-BE49-F238E27FC236}">
                <a16:creationId xmlns:a16="http://schemas.microsoft.com/office/drawing/2014/main" id="{21F523F9-4206-714A-A6BD-E680B2171D34}"/>
              </a:ext>
            </a:extLst>
          </p:cNvPr>
          <p:cNvSpPr/>
          <p:nvPr/>
        </p:nvSpPr>
        <p:spPr>
          <a:xfrm>
            <a:off x="7916092" y="1063674"/>
            <a:ext cx="2098765" cy="747709"/>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3D4228E5-C371-9D47-8480-338B782CD9B0}"/>
              </a:ext>
            </a:extLst>
          </p:cNvPr>
          <p:cNvSpPr/>
          <p:nvPr/>
        </p:nvSpPr>
        <p:spPr>
          <a:xfrm rot="10800000">
            <a:off x="7820299" y="2558756"/>
            <a:ext cx="2146663" cy="712875"/>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129B2C7-A844-2147-AB87-8AE9988EB80B}"/>
              </a:ext>
            </a:extLst>
          </p:cNvPr>
          <p:cNvSpPr txBox="1"/>
          <p:nvPr/>
        </p:nvSpPr>
        <p:spPr>
          <a:xfrm>
            <a:off x="7985760" y="3429000"/>
            <a:ext cx="2656114" cy="2031325"/>
          </a:xfrm>
          <a:prstGeom prst="rect">
            <a:avLst/>
          </a:prstGeom>
          <a:noFill/>
        </p:spPr>
        <p:txBody>
          <a:bodyPr wrap="square" rtlCol="0">
            <a:spAutoFit/>
          </a:bodyPr>
          <a:lstStyle/>
          <a:p>
            <a:r>
              <a:rPr lang="en-US" dirty="0"/>
              <a:t>The Promise based Call will be managed by the Middleware based on Action Dispatched by subscribing to Resolve (Success) or Reject (Error)</a:t>
            </a:r>
          </a:p>
        </p:txBody>
      </p:sp>
      <p:sp>
        <p:nvSpPr>
          <p:cNvPr id="15" name="Bent Arrow 14">
            <a:extLst>
              <a:ext uri="{FF2B5EF4-FFF2-40B4-BE49-F238E27FC236}">
                <a16:creationId xmlns:a16="http://schemas.microsoft.com/office/drawing/2014/main" id="{119DD92D-7F06-4D45-ADD6-05E3F1203B84}"/>
              </a:ext>
            </a:extLst>
          </p:cNvPr>
          <p:cNvSpPr/>
          <p:nvPr/>
        </p:nvSpPr>
        <p:spPr>
          <a:xfrm rot="10800000">
            <a:off x="5177248" y="2558755"/>
            <a:ext cx="2259872" cy="1582169"/>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68397D6-EB10-C340-991C-D8C2C635A745}"/>
              </a:ext>
            </a:extLst>
          </p:cNvPr>
          <p:cNvSpPr txBox="1"/>
          <p:nvPr/>
        </p:nvSpPr>
        <p:spPr>
          <a:xfrm>
            <a:off x="5599611" y="4140925"/>
            <a:ext cx="2146663" cy="1754326"/>
          </a:xfrm>
          <a:prstGeom prst="rect">
            <a:avLst/>
          </a:prstGeom>
          <a:noFill/>
        </p:spPr>
        <p:txBody>
          <a:bodyPr wrap="square" rtlCol="0">
            <a:spAutoFit/>
          </a:bodyPr>
          <a:lstStyle/>
          <a:p>
            <a:r>
              <a:rPr lang="en-US" dirty="0"/>
              <a:t>The Middleware will dispatch the output action</a:t>
            </a:r>
          </a:p>
          <a:p>
            <a:r>
              <a:rPr lang="en-US" dirty="0"/>
              <a:t>ACTION_SUCCESS OR ACTION_FAILED </a:t>
            </a:r>
          </a:p>
        </p:txBody>
      </p:sp>
      <p:sp>
        <p:nvSpPr>
          <p:cNvPr id="17" name="Can 16">
            <a:extLst>
              <a:ext uri="{FF2B5EF4-FFF2-40B4-BE49-F238E27FC236}">
                <a16:creationId xmlns:a16="http://schemas.microsoft.com/office/drawing/2014/main" id="{AD521AD9-1463-7947-91D0-E2BAF4C4F711}"/>
              </a:ext>
            </a:extLst>
          </p:cNvPr>
          <p:cNvSpPr/>
          <p:nvPr/>
        </p:nvSpPr>
        <p:spPr>
          <a:xfrm>
            <a:off x="396240" y="4615543"/>
            <a:ext cx="3135086" cy="9318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18" name="Bent Arrow 17">
            <a:extLst>
              <a:ext uri="{FF2B5EF4-FFF2-40B4-BE49-F238E27FC236}">
                <a16:creationId xmlns:a16="http://schemas.microsoft.com/office/drawing/2014/main" id="{D1CE752C-5A0A-A447-B01B-98BF7F78FB3B}"/>
              </a:ext>
            </a:extLst>
          </p:cNvPr>
          <p:cNvSpPr/>
          <p:nvPr/>
        </p:nvSpPr>
        <p:spPr>
          <a:xfrm rot="10800000">
            <a:off x="3561806" y="4140924"/>
            <a:ext cx="1227909" cy="1119052"/>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0F3DFA8-04DC-1D49-882B-3396BE236A2D}"/>
              </a:ext>
            </a:extLst>
          </p:cNvPr>
          <p:cNvSpPr txBox="1"/>
          <p:nvPr/>
        </p:nvSpPr>
        <p:spPr>
          <a:xfrm>
            <a:off x="3640183" y="5460325"/>
            <a:ext cx="1493520" cy="369332"/>
          </a:xfrm>
          <a:prstGeom prst="rect">
            <a:avLst/>
          </a:prstGeom>
          <a:noFill/>
        </p:spPr>
        <p:txBody>
          <a:bodyPr wrap="square" rtlCol="0">
            <a:spAutoFit/>
          </a:bodyPr>
          <a:lstStyle/>
          <a:p>
            <a:r>
              <a:rPr lang="en-US" dirty="0"/>
              <a:t>Store Update</a:t>
            </a:r>
          </a:p>
        </p:txBody>
      </p:sp>
      <p:sp>
        <p:nvSpPr>
          <p:cNvPr id="20" name="Up Arrow 19">
            <a:extLst>
              <a:ext uri="{FF2B5EF4-FFF2-40B4-BE49-F238E27FC236}">
                <a16:creationId xmlns:a16="http://schemas.microsoft.com/office/drawing/2014/main" id="{C98296B9-104D-B841-8F81-021DB9DBE6B1}"/>
              </a:ext>
            </a:extLst>
          </p:cNvPr>
          <p:cNvSpPr/>
          <p:nvPr/>
        </p:nvSpPr>
        <p:spPr>
          <a:xfrm>
            <a:off x="1314994" y="2490651"/>
            <a:ext cx="130629" cy="221995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15AA0B-CED0-DC43-A170-F3B445740DC2}"/>
              </a:ext>
            </a:extLst>
          </p:cNvPr>
          <p:cNvSpPr txBox="1"/>
          <p:nvPr/>
        </p:nvSpPr>
        <p:spPr>
          <a:xfrm>
            <a:off x="3383279" y="2741414"/>
            <a:ext cx="2255521" cy="369332"/>
          </a:xfrm>
          <a:prstGeom prst="rect">
            <a:avLst/>
          </a:prstGeom>
          <a:noFill/>
        </p:spPr>
        <p:txBody>
          <a:bodyPr wrap="square" rtlCol="0">
            <a:spAutoFit/>
          </a:bodyPr>
          <a:lstStyle/>
          <a:p>
            <a:r>
              <a:rPr lang="en-US" dirty="0"/>
              <a:t>Synchronous Call</a:t>
            </a:r>
          </a:p>
        </p:txBody>
      </p:sp>
      <p:sp>
        <p:nvSpPr>
          <p:cNvPr id="22" name="TextBox 21">
            <a:extLst>
              <a:ext uri="{FF2B5EF4-FFF2-40B4-BE49-F238E27FC236}">
                <a16:creationId xmlns:a16="http://schemas.microsoft.com/office/drawing/2014/main" id="{7F4C9D5F-562A-7247-B5E5-F07D63823262}"/>
              </a:ext>
            </a:extLst>
          </p:cNvPr>
          <p:cNvSpPr txBox="1"/>
          <p:nvPr/>
        </p:nvSpPr>
        <p:spPr>
          <a:xfrm>
            <a:off x="383177" y="106122"/>
            <a:ext cx="4345577" cy="369332"/>
          </a:xfrm>
          <a:prstGeom prst="rect">
            <a:avLst/>
          </a:prstGeom>
          <a:noFill/>
        </p:spPr>
        <p:txBody>
          <a:bodyPr wrap="square" rtlCol="0">
            <a:spAutoFit/>
          </a:bodyPr>
          <a:lstStyle/>
          <a:p>
            <a:r>
              <a:rPr lang="en-US" dirty="0"/>
              <a:t>Redux when the Action is Asynchronous</a:t>
            </a:r>
          </a:p>
        </p:txBody>
      </p:sp>
      <p:sp>
        <p:nvSpPr>
          <p:cNvPr id="23" name="TextBox 22">
            <a:extLst>
              <a:ext uri="{FF2B5EF4-FFF2-40B4-BE49-F238E27FC236}">
                <a16:creationId xmlns:a16="http://schemas.microsoft.com/office/drawing/2014/main" id="{B96E9646-B28D-F04B-BC9C-2E7D5FF96CB9}"/>
              </a:ext>
            </a:extLst>
          </p:cNvPr>
          <p:cNvSpPr txBox="1"/>
          <p:nvPr/>
        </p:nvSpPr>
        <p:spPr>
          <a:xfrm>
            <a:off x="2377440" y="1227909"/>
            <a:ext cx="1153886" cy="646331"/>
          </a:xfrm>
          <a:prstGeom prst="rect">
            <a:avLst/>
          </a:prstGeom>
          <a:noFill/>
        </p:spPr>
        <p:txBody>
          <a:bodyPr wrap="square" rtlCol="0">
            <a:spAutoFit/>
          </a:bodyPr>
          <a:lstStyle/>
          <a:p>
            <a:r>
              <a:rPr lang="en-US" dirty="0"/>
              <a:t>Dispatch Action</a:t>
            </a:r>
          </a:p>
        </p:txBody>
      </p:sp>
    </p:spTree>
    <p:extLst>
      <p:ext uri="{BB962C8B-B14F-4D97-AF65-F5344CB8AC3E}">
        <p14:creationId xmlns:p14="http://schemas.microsoft.com/office/powerpoint/2010/main" val="33919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2159296392"/>
              </p:ext>
            </p:extLst>
          </p:nvPr>
        </p:nvGraphicFramePr>
        <p:xfrm>
          <a:off x="6499498" y="2208832"/>
          <a:ext cx="2252616" cy="4023360"/>
        </p:xfrm>
        <a:graphic>
          <a:graphicData uri="http://schemas.openxmlformats.org/drawingml/2006/table">
            <a:tbl>
              <a:tblPr firstRow="1" bandRow="1">
                <a:tableStyleId>{5C22544A-7EE6-4342-B048-85BDC9FD1C3A}</a:tableStyleId>
              </a:tblPr>
              <a:tblGrid>
                <a:gridCol w="563154">
                  <a:extLst>
                    <a:ext uri="{9D8B030D-6E8A-4147-A177-3AD203B41FA5}">
                      <a16:colId xmlns:a16="http://schemas.microsoft.com/office/drawing/2014/main" val="351560522"/>
                    </a:ext>
                  </a:extLst>
                </a:gridCol>
                <a:gridCol w="563154">
                  <a:extLst>
                    <a:ext uri="{9D8B030D-6E8A-4147-A177-3AD203B41FA5}">
                      <a16:colId xmlns:a16="http://schemas.microsoft.com/office/drawing/2014/main" val="590622630"/>
                    </a:ext>
                  </a:extLst>
                </a:gridCol>
                <a:gridCol w="563154">
                  <a:extLst>
                    <a:ext uri="{9D8B030D-6E8A-4147-A177-3AD203B41FA5}">
                      <a16:colId xmlns:a16="http://schemas.microsoft.com/office/drawing/2014/main" val="1986847620"/>
                    </a:ext>
                  </a:extLst>
                </a:gridCol>
                <a:gridCol w="563154">
                  <a:extLst>
                    <a:ext uri="{9D8B030D-6E8A-4147-A177-3AD203B41FA5}">
                      <a16:colId xmlns:a16="http://schemas.microsoft.com/office/drawing/2014/main" val="195475044"/>
                    </a:ext>
                  </a:extLst>
                </a:gridCol>
              </a:tblGrid>
              <a:tr h="23750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37502">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37502">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37502">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37502">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37502">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9340719"/>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5671380"/>
                  </a:ext>
                </a:extLst>
              </a:tr>
              <a:tr h="23750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068707"/>
                  </a:ext>
                </a:extLst>
              </a:tr>
              <a:tr h="237502">
                <a:tc>
                  <a:txBody>
                    <a:bodyPr/>
                    <a:lstStyle/>
                    <a:p>
                      <a:r>
                        <a:rPr lang="en-US" dirty="0"/>
                        <a:t>n</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5487819"/>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499498" y="1285502"/>
            <a:ext cx="1959429" cy="923330"/>
          </a:xfrm>
          <a:prstGeom prst="rect">
            <a:avLst/>
          </a:prstGeom>
          <a:noFill/>
        </p:spPr>
        <p:txBody>
          <a:bodyPr wrap="square" rtlCol="0">
            <a:spAutoFit/>
          </a:bodyPr>
          <a:lstStyle/>
          <a:p>
            <a:r>
              <a:rPr lang="en-US" dirty="0"/>
              <a:t>Collection Received from REST Calls</a:t>
            </a:r>
          </a:p>
        </p:txBody>
      </p:sp>
      <p:sp>
        <p:nvSpPr>
          <p:cNvPr id="5" name="Rounded Rectangle 4">
            <a:extLst>
              <a:ext uri="{FF2B5EF4-FFF2-40B4-BE49-F238E27FC236}">
                <a16:creationId xmlns:a16="http://schemas.microsoft.com/office/drawing/2014/main" id="{A1230C91-44E9-9D4F-9788-47783D1328C3}"/>
              </a:ext>
            </a:extLst>
          </p:cNvPr>
          <p:cNvSpPr/>
          <p:nvPr/>
        </p:nvSpPr>
        <p:spPr>
          <a:xfrm>
            <a:off x="391886" y="748936"/>
            <a:ext cx="1820091" cy="4859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React App</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1"/>
            <a:ext cx="7402286" cy="200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2635793" y="369166"/>
            <a:ext cx="3831771" cy="646331"/>
          </a:xfrm>
          <a:prstGeom prst="rect">
            <a:avLst/>
          </a:prstGeom>
          <a:noFill/>
        </p:spPr>
        <p:txBody>
          <a:bodyPr wrap="square" rtlCol="0">
            <a:spAutoFit/>
          </a:bodyPr>
          <a:lstStyle/>
          <a:p>
            <a:r>
              <a:rPr lang="en-US" dirty="0"/>
              <a:t>HTTP Async </a:t>
            </a:r>
          </a:p>
          <a:p>
            <a:r>
              <a:rPr lang="en-US" dirty="0"/>
              <a:t>Request</a:t>
            </a:r>
          </a:p>
        </p:txBody>
      </p:sp>
      <p:sp>
        <p:nvSpPr>
          <p:cNvPr id="8" name="Left Arrow 7">
            <a:extLst>
              <a:ext uri="{FF2B5EF4-FFF2-40B4-BE49-F238E27FC236}">
                <a16:creationId xmlns:a16="http://schemas.microsoft.com/office/drawing/2014/main" id="{498E7521-68AE-A44A-9010-7A4692044137}"/>
              </a:ext>
            </a:extLst>
          </p:cNvPr>
          <p:cNvSpPr/>
          <p:nvPr/>
        </p:nvSpPr>
        <p:spPr>
          <a:xfrm>
            <a:off x="8752114" y="2882537"/>
            <a:ext cx="862149" cy="2406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1E6725AD-7546-9042-BB19-7838507C3957}"/>
              </a:ext>
            </a:extLst>
          </p:cNvPr>
          <p:cNvSpPr/>
          <p:nvPr/>
        </p:nvSpPr>
        <p:spPr>
          <a:xfrm>
            <a:off x="3936274" y="2656114"/>
            <a:ext cx="2563224" cy="3657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05A990-E3BB-CE47-81A1-BD7173F7155A}"/>
              </a:ext>
            </a:extLst>
          </p:cNvPr>
          <p:cNvSpPr txBox="1"/>
          <p:nvPr/>
        </p:nvSpPr>
        <p:spPr>
          <a:xfrm>
            <a:off x="4040777" y="3123232"/>
            <a:ext cx="2133600" cy="646331"/>
          </a:xfrm>
          <a:prstGeom prst="rect">
            <a:avLst/>
          </a:prstGeom>
          <a:noFill/>
        </p:spPr>
        <p:txBody>
          <a:bodyPr wrap="square" rtlCol="0">
            <a:spAutoFit/>
          </a:bodyPr>
          <a:lstStyle/>
          <a:p>
            <a:r>
              <a:rPr lang="en-US" dirty="0"/>
              <a:t>Collection must be shown on UI</a:t>
            </a:r>
          </a:p>
        </p:txBody>
      </p:sp>
      <p:sp>
        <p:nvSpPr>
          <p:cNvPr id="11" name="Right Brace 10">
            <a:extLst>
              <a:ext uri="{FF2B5EF4-FFF2-40B4-BE49-F238E27FC236}">
                <a16:creationId xmlns:a16="http://schemas.microsoft.com/office/drawing/2014/main" id="{041CCB9E-033B-FB45-A417-28F1C69B0AAA}"/>
              </a:ext>
            </a:extLst>
          </p:cNvPr>
          <p:cNvSpPr/>
          <p:nvPr/>
        </p:nvSpPr>
        <p:spPr>
          <a:xfrm rot="5400000">
            <a:off x="4203336" y="2803920"/>
            <a:ext cx="200300" cy="26677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20FED21C-28C1-274A-85F0-1F1475EB514C}"/>
              </a:ext>
            </a:extLst>
          </p:cNvPr>
          <p:cNvSpPr/>
          <p:nvPr/>
        </p:nvSpPr>
        <p:spPr>
          <a:xfrm>
            <a:off x="2885441" y="2208832"/>
            <a:ext cx="1068250" cy="1300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a:t>
            </a:r>
          </a:p>
        </p:txBody>
      </p:sp>
      <p:sp>
        <p:nvSpPr>
          <p:cNvPr id="13" name="Right Arrow 12">
            <a:extLst>
              <a:ext uri="{FF2B5EF4-FFF2-40B4-BE49-F238E27FC236}">
                <a16:creationId xmlns:a16="http://schemas.microsoft.com/office/drawing/2014/main" id="{FD61F706-13AF-4240-95EF-BA58804D8B5A}"/>
              </a:ext>
            </a:extLst>
          </p:cNvPr>
          <p:cNvSpPr/>
          <p:nvPr/>
        </p:nvSpPr>
        <p:spPr>
          <a:xfrm>
            <a:off x="2211977" y="2368731"/>
            <a:ext cx="673464"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71095643-56AD-C348-9230-C66B2FDE46A8}"/>
              </a:ext>
            </a:extLst>
          </p:cNvPr>
          <p:cNvSpPr/>
          <p:nvPr/>
        </p:nvSpPr>
        <p:spPr>
          <a:xfrm>
            <a:off x="2211977" y="2952206"/>
            <a:ext cx="673464" cy="2960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D1D8CE-7D12-C240-8FB6-4BB3A61D1911}"/>
              </a:ext>
            </a:extLst>
          </p:cNvPr>
          <p:cNvSpPr txBox="1"/>
          <p:nvPr/>
        </p:nvSpPr>
        <p:spPr>
          <a:xfrm>
            <a:off x="2290354" y="1541417"/>
            <a:ext cx="1576252" cy="646331"/>
          </a:xfrm>
          <a:prstGeom prst="rect">
            <a:avLst/>
          </a:prstGeom>
          <a:noFill/>
        </p:spPr>
        <p:txBody>
          <a:bodyPr wrap="square" rtlCol="0">
            <a:spAutoFit/>
          </a:bodyPr>
          <a:lstStyle/>
          <a:p>
            <a:r>
              <a:rPr lang="en-US" dirty="0"/>
              <a:t>Subscribe to Promise</a:t>
            </a:r>
          </a:p>
        </p:txBody>
      </p:sp>
      <p:cxnSp>
        <p:nvCxnSpPr>
          <p:cNvPr id="17" name="Straight Arrow Connector 16">
            <a:extLst>
              <a:ext uri="{FF2B5EF4-FFF2-40B4-BE49-F238E27FC236}">
                <a16:creationId xmlns:a16="http://schemas.microsoft.com/office/drawing/2014/main" id="{D8C483D7-3B3D-0E4C-B966-CE221DE5B6DA}"/>
              </a:ext>
            </a:extLst>
          </p:cNvPr>
          <p:cNvCxnSpPr/>
          <p:nvPr/>
        </p:nvCxnSpPr>
        <p:spPr>
          <a:xfrm flipH="1">
            <a:off x="2481943" y="2090057"/>
            <a:ext cx="243840" cy="35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9C26FF6-1E67-C141-B79A-CD4A0CF1DF78}"/>
              </a:ext>
            </a:extLst>
          </p:cNvPr>
          <p:cNvSpPr txBox="1"/>
          <p:nvPr/>
        </p:nvSpPr>
        <p:spPr>
          <a:xfrm>
            <a:off x="2290354" y="3509554"/>
            <a:ext cx="1018903" cy="646331"/>
          </a:xfrm>
          <a:prstGeom prst="rect">
            <a:avLst/>
          </a:prstGeom>
          <a:noFill/>
        </p:spPr>
        <p:txBody>
          <a:bodyPr wrap="square" rtlCol="0">
            <a:spAutoFit/>
          </a:bodyPr>
          <a:lstStyle/>
          <a:p>
            <a:r>
              <a:rPr lang="en-US" dirty="0"/>
              <a:t>Data to UI</a:t>
            </a:r>
          </a:p>
        </p:txBody>
      </p:sp>
      <p:cxnSp>
        <p:nvCxnSpPr>
          <p:cNvPr id="20" name="Straight Arrow Connector 19">
            <a:extLst>
              <a:ext uri="{FF2B5EF4-FFF2-40B4-BE49-F238E27FC236}">
                <a16:creationId xmlns:a16="http://schemas.microsoft.com/office/drawing/2014/main" id="{C42B4CB6-2380-244D-BF5F-D0CE179D7089}"/>
              </a:ext>
            </a:extLst>
          </p:cNvPr>
          <p:cNvCxnSpPr>
            <a:cxnSpLocks/>
          </p:cNvCxnSpPr>
          <p:nvPr/>
        </p:nvCxnSpPr>
        <p:spPr>
          <a:xfrm flipV="1">
            <a:off x="2635793" y="3123232"/>
            <a:ext cx="0" cy="38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5D5240-1D75-124A-B32D-00A66F65839E}"/>
              </a:ext>
            </a:extLst>
          </p:cNvPr>
          <p:cNvSpPr txBox="1"/>
          <p:nvPr/>
        </p:nvSpPr>
        <p:spPr>
          <a:xfrm>
            <a:off x="5916024" y="87086"/>
            <a:ext cx="2891245" cy="646331"/>
          </a:xfrm>
          <a:prstGeom prst="rect">
            <a:avLst/>
          </a:prstGeom>
          <a:noFill/>
        </p:spPr>
        <p:txBody>
          <a:bodyPr wrap="square" rtlCol="0">
            <a:spAutoFit/>
          </a:bodyPr>
          <a:lstStyle/>
          <a:p>
            <a:r>
              <a:rPr lang="en-US" dirty="0"/>
              <a:t>ASYNC Responses with Promises</a:t>
            </a:r>
          </a:p>
        </p:txBody>
      </p:sp>
    </p:spTree>
    <p:extLst>
      <p:ext uri="{BB962C8B-B14F-4D97-AF65-F5344CB8AC3E}">
        <p14:creationId xmlns:p14="http://schemas.microsoft.com/office/powerpoint/2010/main" val="3945022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F5850-E134-8541-92C1-2D3A4C7BEF40}"/>
              </a:ext>
            </a:extLst>
          </p:cNvPr>
          <p:cNvSpPr/>
          <p:nvPr/>
        </p:nvSpPr>
        <p:spPr>
          <a:xfrm>
            <a:off x="9614263" y="748937"/>
            <a:ext cx="2185851" cy="4798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a:t>
            </a:r>
          </a:p>
          <a:p>
            <a:pPr algn="ctr"/>
            <a:r>
              <a:rPr lang="en-US" dirty="0"/>
              <a:t>Server</a:t>
            </a:r>
          </a:p>
          <a:p>
            <a:pPr algn="ctr"/>
            <a:r>
              <a:rPr lang="en-US" dirty="0"/>
              <a:t>e.g. Node.js / .NET </a:t>
            </a:r>
            <a:r>
              <a:rPr lang="en-US" dirty="0" err="1"/>
              <a:t>Frwk</a:t>
            </a:r>
            <a:r>
              <a:rPr lang="en-US" dirty="0"/>
              <a:t> / JRE</a:t>
            </a:r>
          </a:p>
        </p:txBody>
      </p:sp>
      <p:graphicFrame>
        <p:nvGraphicFramePr>
          <p:cNvPr id="3" name="Table 3">
            <a:extLst>
              <a:ext uri="{FF2B5EF4-FFF2-40B4-BE49-F238E27FC236}">
                <a16:creationId xmlns:a16="http://schemas.microsoft.com/office/drawing/2014/main" id="{777C6B66-4A0F-2B40-8A35-9AB83F99DD01}"/>
              </a:ext>
            </a:extLst>
          </p:cNvPr>
          <p:cNvGraphicFramePr>
            <a:graphicFrameLocks noGrp="1"/>
          </p:cNvGraphicFramePr>
          <p:nvPr>
            <p:extLst>
              <p:ext uri="{D42A27DB-BD31-4B8C-83A1-F6EECF244321}">
                <p14:modId xmlns:p14="http://schemas.microsoft.com/office/powerpoint/2010/main" val="1490880399"/>
              </p:ext>
            </p:extLst>
          </p:nvPr>
        </p:nvGraphicFramePr>
        <p:xfrm>
          <a:off x="6499498" y="2208832"/>
          <a:ext cx="2275840" cy="2560320"/>
        </p:xfrm>
        <a:graphic>
          <a:graphicData uri="http://schemas.openxmlformats.org/drawingml/2006/table">
            <a:tbl>
              <a:tblPr firstRow="1" bandRow="1">
                <a:tableStyleId>{5C22544A-7EE6-4342-B048-85BDC9FD1C3A}</a:tableStyleId>
              </a:tblPr>
              <a:tblGrid>
                <a:gridCol w="568960">
                  <a:extLst>
                    <a:ext uri="{9D8B030D-6E8A-4147-A177-3AD203B41FA5}">
                      <a16:colId xmlns:a16="http://schemas.microsoft.com/office/drawing/2014/main" val="351560522"/>
                    </a:ext>
                  </a:extLst>
                </a:gridCol>
                <a:gridCol w="568960">
                  <a:extLst>
                    <a:ext uri="{9D8B030D-6E8A-4147-A177-3AD203B41FA5}">
                      <a16:colId xmlns:a16="http://schemas.microsoft.com/office/drawing/2014/main" val="590622630"/>
                    </a:ext>
                  </a:extLst>
                </a:gridCol>
                <a:gridCol w="568960">
                  <a:extLst>
                    <a:ext uri="{9D8B030D-6E8A-4147-A177-3AD203B41FA5}">
                      <a16:colId xmlns:a16="http://schemas.microsoft.com/office/drawing/2014/main" val="1986847620"/>
                    </a:ext>
                  </a:extLst>
                </a:gridCol>
                <a:gridCol w="568960">
                  <a:extLst>
                    <a:ext uri="{9D8B030D-6E8A-4147-A177-3AD203B41FA5}">
                      <a16:colId xmlns:a16="http://schemas.microsoft.com/office/drawing/2014/main" val="195475044"/>
                    </a:ext>
                  </a:extLst>
                </a:gridCol>
              </a:tblGrid>
              <a:tr h="2013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31316806"/>
                  </a:ext>
                </a:extLst>
              </a:tr>
              <a:tr h="201375">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9793975"/>
                  </a:ext>
                </a:extLst>
              </a:tr>
              <a:tr h="201375">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831308"/>
                  </a:ext>
                </a:extLst>
              </a:tr>
              <a:tr h="201375">
                <a:tc>
                  <a:txBody>
                    <a:bodyPr/>
                    <a:lstStyle/>
                    <a:p>
                      <a:r>
                        <a:rPr lang="en-US" dirty="0"/>
                        <a:t>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1748372"/>
                  </a:ext>
                </a:extLst>
              </a:tr>
              <a:tr h="201375">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8882031"/>
                  </a:ext>
                </a:extLst>
              </a:tr>
              <a:tr h="201375">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2651889"/>
                  </a:ext>
                </a:extLst>
              </a:tr>
              <a:tr h="201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04463"/>
                  </a:ext>
                </a:extLst>
              </a:tr>
            </a:tbl>
          </a:graphicData>
        </a:graphic>
      </p:graphicFrame>
      <p:sp>
        <p:nvSpPr>
          <p:cNvPr id="4" name="TextBox 3">
            <a:extLst>
              <a:ext uri="{FF2B5EF4-FFF2-40B4-BE49-F238E27FC236}">
                <a16:creationId xmlns:a16="http://schemas.microsoft.com/office/drawing/2014/main" id="{D3711552-E748-D044-8772-EA2E906BB491}"/>
              </a:ext>
            </a:extLst>
          </p:cNvPr>
          <p:cNvSpPr txBox="1"/>
          <p:nvPr/>
        </p:nvSpPr>
        <p:spPr>
          <a:xfrm>
            <a:off x="6972936" y="3286296"/>
            <a:ext cx="1959429" cy="923330"/>
          </a:xfrm>
          <a:prstGeom prst="rect">
            <a:avLst/>
          </a:prstGeom>
          <a:noFill/>
        </p:spPr>
        <p:txBody>
          <a:bodyPr wrap="square" rtlCol="0">
            <a:spAutoFit/>
          </a:bodyPr>
          <a:lstStyle/>
          <a:p>
            <a:r>
              <a:rPr lang="en-US" dirty="0"/>
              <a:t>Collection Received from REST Calls</a:t>
            </a:r>
          </a:p>
        </p:txBody>
      </p:sp>
      <p:sp>
        <p:nvSpPr>
          <p:cNvPr id="6" name="Right Arrow 5">
            <a:extLst>
              <a:ext uri="{FF2B5EF4-FFF2-40B4-BE49-F238E27FC236}">
                <a16:creationId xmlns:a16="http://schemas.microsoft.com/office/drawing/2014/main" id="{FCFD4C46-3633-8246-8C5A-18EEC290A7C9}"/>
              </a:ext>
            </a:extLst>
          </p:cNvPr>
          <p:cNvSpPr/>
          <p:nvPr/>
        </p:nvSpPr>
        <p:spPr>
          <a:xfrm>
            <a:off x="2211977" y="966650"/>
            <a:ext cx="862149" cy="318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223C0C-EF41-204F-BA97-D32C6153CD8F}"/>
              </a:ext>
            </a:extLst>
          </p:cNvPr>
          <p:cNvSpPr txBox="1"/>
          <p:nvPr/>
        </p:nvSpPr>
        <p:spPr>
          <a:xfrm>
            <a:off x="7220857" y="622005"/>
            <a:ext cx="2185852" cy="246221"/>
          </a:xfrm>
          <a:prstGeom prst="rect">
            <a:avLst/>
          </a:prstGeom>
          <a:noFill/>
        </p:spPr>
        <p:txBody>
          <a:bodyPr wrap="square" rtlCol="0">
            <a:spAutoFit/>
          </a:bodyPr>
          <a:lstStyle/>
          <a:p>
            <a:r>
              <a:rPr lang="en-US" sz="1000" dirty="0"/>
              <a:t>3. HTTP Async Request</a:t>
            </a:r>
          </a:p>
        </p:txBody>
      </p:sp>
      <p:sp>
        <p:nvSpPr>
          <p:cNvPr id="22" name="TextBox 21">
            <a:extLst>
              <a:ext uri="{FF2B5EF4-FFF2-40B4-BE49-F238E27FC236}">
                <a16:creationId xmlns:a16="http://schemas.microsoft.com/office/drawing/2014/main" id="{EF5D5240-1D75-124A-B32D-00A66F65839E}"/>
              </a:ext>
            </a:extLst>
          </p:cNvPr>
          <p:cNvSpPr txBox="1"/>
          <p:nvPr/>
        </p:nvSpPr>
        <p:spPr>
          <a:xfrm>
            <a:off x="4329612" y="10445"/>
            <a:ext cx="2891245" cy="646331"/>
          </a:xfrm>
          <a:prstGeom prst="rect">
            <a:avLst/>
          </a:prstGeom>
          <a:noFill/>
        </p:spPr>
        <p:txBody>
          <a:bodyPr wrap="square" rtlCol="0">
            <a:spAutoFit/>
          </a:bodyPr>
          <a:lstStyle/>
          <a:p>
            <a:r>
              <a:rPr lang="en-US" dirty="0"/>
              <a:t>ASYNC Responses with Promises using Middlewares</a:t>
            </a:r>
          </a:p>
        </p:txBody>
      </p:sp>
      <p:sp>
        <p:nvSpPr>
          <p:cNvPr id="16" name="Can 15">
            <a:extLst>
              <a:ext uri="{FF2B5EF4-FFF2-40B4-BE49-F238E27FC236}">
                <a16:creationId xmlns:a16="http://schemas.microsoft.com/office/drawing/2014/main" id="{A3409488-574C-F740-88A2-0018520C8827}"/>
              </a:ext>
            </a:extLst>
          </p:cNvPr>
          <p:cNvSpPr/>
          <p:nvPr/>
        </p:nvSpPr>
        <p:spPr>
          <a:xfrm>
            <a:off x="2821577" y="5024846"/>
            <a:ext cx="3187337" cy="9927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a:t>
            </a:r>
          </a:p>
        </p:txBody>
      </p:sp>
      <p:sp>
        <p:nvSpPr>
          <p:cNvPr id="23" name="Bent Arrow 22">
            <a:extLst>
              <a:ext uri="{FF2B5EF4-FFF2-40B4-BE49-F238E27FC236}">
                <a16:creationId xmlns:a16="http://schemas.microsoft.com/office/drawing/2014/main" id="{ABC8CA76-CAE4-4548-91E4-EE0043D8C509}"/>
              </a:ext>
            </a:extLst>
          </p:cNvPr>
          <p:cNvSpPr/>
          <p:nvPr/>
        </p:nvSpPr>
        <p:spPr>
          <a:xfrm flipH="1">
            <a:off x="2278742" y="4069209"/>
            <a:ext cx="997798" cy="1065591"/>
          </a:xfrm>
          <a:prstGeom prst="bentArrow">
            <a:avLst>
              <a:gd name="adj1" fmla="val 25000"/>
              <a:gd name="adj2" fmla="val 168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95C965C0-1FE0-384F-9636-F2C96E0AB5C9}"/>
              </a:ext>
            </a:extLst>
          </p:cNvPr>
          <p:cNvSpPr txBox="1"/>
          <p:nvPr/>
        </p:nvSpPr>
        <p:spPr>
          <a:xfrm>
            <a:off x="4981303" y="3587931"/>
            <a:ext cx="1358537" cy="646331"/>
          </a:xfrm>
          <a:prstGeom prst="rect">
            <a:avLst/>
          </a:prstGeom>
          <a:noFill/>
        </p:spPr>
        <p:txBody>
          <a:bodyPr wrap="square" rtlCol="0">
            <a:spAutoFit/>
          </a:bodyPr>
          <a:lstStyle/>
          <a:p>
            <a:r>
              <a:rPr lang="en-US" dirty="0"/>
              <a:t>6. Put data in store</a:t>
            </a:r>
          </a:p>
        </p:txBody>
      </p:sp>
      <p:sp>
        <p:nvSpPr>
          <p:cNvPr id="25" name="TextBox 24">
            <a:extLst>
              <a:ext uri="{FF2B5EF4-FFF2-40B4-BE49-F238E27FC236}">
                <a16:creationId xmlns:a16="http://schemas.microsoft.com/office/drawing/2014/main" id="{4CBCCBA2-1689-A744-8CE2-AA2E1C8A9EA2}"/>
              </a:ext>
            </a:extLst>
          </p:cNvPr>
          <p:cNvSpPr txBox="1"/>
          <p:nvPr/>
        </p:nvSpPr>
        <p:spPr>
          <a:xfrm>
            <a:off x="2306593" y="3429000"/>
            <a:ext cx="1358537" cy="646331"/>
          </a:xfrm>
          <a:prstGeom prst="rect">
            <a:avLst/>
          </a:prstGeom>
          <a:noFill/>
        </p:spPr>
        <p:txBody>
          <a:bodyPr wrap="square" rtlCol="0">
            <a:spAutoFit/>
          </a:bodyPr>
          <a:lstStyle/>
          <a:p>
            <a:r>
              <a:rPr lang="en-US" dirty="0"/>
              <a:t>7. Notify data to UI</a:t>
            </a:r>
          </a:p>
        </p:txBody>
      </p:sp>
      <p:sp>
        <p:nvSpPr>
          <p:cNvPr id="26" name="Rounded Rectangle 25">
            <a:extLst>
              <a:ext uri="{FF2B5EF4-FFF2-40B4-BE49-F238E27FC236}">
                <a16:creationId xmlns:a16="http://schemas.microsoft.com/office/drawing/2014/main" id="{9B36B30B-6777-C346-8F8F-D58314EFD3E1}"/>
              </a:ext>
            </a:extLst>
          </p:cNvPr>
          <p:cNvSpPr/>
          <p:nvPr/>
        </p:nvSpPr>
        <p:spPr>
          <a:xfrm>
            <a:off x="3074126" y="840377"/>
            <a:ext cx="1323702" cy="666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Action</a:t>
            </a:r>
          </a:p>
          <a:p>
            <a:pPr algn="ctr"/>
            <a:r>
              <a:rPr lang="en-US" dirty="0"/>
              <a:t>Creator</a:t>
            </a:r>
          </a:p>
        </p:txBody>
      </p:sp>
      <p:sp>
        <p:nvSpPr>
          <p:cNvPr id="27" name="TextBox 26">
            <a:extLst>
              <a:ext uri="{FF2B5EF4-FFF2-40B4-BE49-F238E27FC236}">
                <a16:creationId xmlns:a16="http://schemas.microsoft.com/office/drawing/2014/main" id="{8E5AEF75-CCBF-7148-B722-B7F9CD0F01DF}"/>
              </a:ext>
            </a:extLst>
          </p:cNvPr>
          <p:cNvSpPr txBox="1"/>
          <p:nvPr/>
        </p:nvSpPr>
        <p:spPr>
          <a:xfrm>
            <a:off x="2088879" y="427668"/>
            <a:ext cx="1593668" cy="369332"/>
          </a:xfrm>
          <a:prstGeom prst="rect">
            <a:avLst/>
          </a:prstGeom>
          <a:noFill/>
        </p:spPr>
        <p:txBody>
          <a:bodyPr wrap="square" rtlCol="0">
            <a:spAutoFit/>
          </a:bodyPr>
          <a:lstStyle/>
          <a:p>
            <a:r>
              <a:rPr lang="en-US" dirty="0"/>
              <a:t>1. Dispatched</a:t>
            </a:r>
          </a:p>
        </p:txBody>
      </p:sp>
      <p:sp>
        <p:nvSpPr>
          <p:cNvPr id="28" name="TextBox 27">
            <a:extLst>
              <a:ext uri="{FF2B5EF4-FFF2-40B4-BE49-F238E27FC236}">
                <a16:creationId xmlns:a16="http://schemas.microsoft.com/office/drawing/2014/main" id="{21B24CE7-3271-0C40-B7F5-97AA1A6A16A6}"/>
              </a:ext>
            </a:extLst>
          </p:cNvPr>
          <p:cNvSpPr txBox="1"/>
          <p:nvPr/>
        </p:nvSpPr>
        <p:spPr>
          <a:xfrm>
            <a:off x="2377440" y="1584198"/>
            <a:ext cx="1717041" cy="400110"/>
          </a:xfrm>
          <a:prstGeom prst="rect">
            <a:avLst/>
          </a:prstGeom>
          <a:noFill/>
        </p:spPr>
        <p:txBody>
          <a:bodyPr wrap="square" rtlCol="0">
            <a:spAutoFit/>
          </a:bodyPr>
          <a:lstStyle/>
          <a:p>
            <a:r>
              <a:rPr lang="en-US" sz="1000" dirty="0"/>
              <a:t>UI does not know if the action is Sync /Async</a:t>
            </a:r>
          </a:p>
        </p:txBody>
      </p:sp>
      <p:sp>
        <p:nvSpPr>
          <p:cNvPr id="29" name="Rounded Rectangle 28">
            <a:extLst>
              <a:ext uri="{FF2B5EF4-FFF2-40B4-BE49-F238E27FC236}">
                <a16:creationId xmlns:a16="http://schemas.microsoft.com/office/drawing/2014/main" id="{A95D9319-39B8-9C43-8923-0FBEC517AB2F}"/>
              </a:ext>
            </a:extLst>
          </p:cNvPr>
          <p:cNvSpPr/>
          <p:nvPr/>
        </p:nvSpPr>
        <p:spPr>
          <a:xfrm>
            <a:off x="5004524" y="833454"/>
            <a:ext cx="1494974" cy="735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
        <p:nvSpPr>
          <p:cNvPr id="30" name="Right Arrow 29">
            <a:extLst>
              <a:ext uri="{FF2B5EF4-FFF2-40B4-BE49-F238E27FC236}">
                <a16:creationId xmlns:a16="http://schemas.microsoft.com/office/drawing/2014/main" id="{07759602-8380-734C-958A-1B3CA557A002}"/>
              </a:ext>
            </a:extLst>
          </p:cNvPr>
          <p:cNvSpPr/>
          <p:nvPr/>
        </p:nvSpPr>
        <p:spPr>
          <a:xfrm>
            <a:off x="4397828" y="1062446"/>
            <a:ext cx="583475" cy="223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58FD11-4B08-A342-BDD2-9E6026917EB5}"/>
              </a:ext>
            </a:extLst>
          </p:cNvPr>
          <p:cNvSpPr txBox="1"/>
          <p:nvPr/>
        </p:nvSpPr>
        <p:spPr>
          <a:xfrm>
            <a:off x="4394924" y="1299169"/>
            <a:ext cx="1518196" cy="246221"/>
          </a:xfrm>
          <a:prstGeom prst="rect">
            <a:avLst/>
          </a:prstGeom>
          <a:noFill/>
        </p:spPr>
        <p:txBody>
          <a:bodyPr wrap="square" rtlCol="0">
            <a:spAutoFit/>
          </a:bodyPr>
          <a:lstStyle/>
          <a:p>
            <a:r>
              <a:rPr lang="en-US" sz="1000" dirty="0"/>
              <a:t>2. Listen Action</a:t>
            </a:r>
          </a:p>
        </p:txBody>
      </p:sp>
      <p:sp>
        <p:nvSpPr>
          <p:cNvPr id="32" name="Right Arrow 31">
            <a:extLst>
              <a:ext uri="{FF2B5EF4-FFF2-40B4-BE49-F238E27FC236}">
                <a16:creationId xmlns:a16="http://schemas.microsoft.com/office/drawing/2014/main" id="{9DF33CDB-51D1-B04B-B105-A6DE0E77E5D9}"/>
              </a:ext>
            </a:extLst>
          </p:cNvPr>
          <p:cNvSpPr/>
          <p:nvPr/>
        </p:nvSpPr>
        <p:spPr>
          <a:xfrm>
            <a:off x="6499498" y="886349"/>
            <a:ext cx="3114765" cy="176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Arrow 32">
            <a:extLst>
              <a:ext uri="{FF2B5EF4-FFF2-40B4-BE49-F238E27FC236}">
                <a16:creationId xmlns:a16="http://schemas.microsoft.com/office/drawing/2014/main" id="{7031D12E-A831-B844-958C-33C3E6498CBD}"/>
              </a:ext>
            </a:extLst>
          </p:cNvPr>
          <p:cNvSpPr/>
          <p:nvPr/>
        </p:nvSpPr>
        <p:spPr>
          <a:xfrm>
            <a:off x="6522719" y="1173480"/>
            <a:ext cx="3091544" cy="1185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8C8ABB-033B-D142-971E-AE058E75BEAC}"/>
              </a:ext>
            </a:extLst>
          </p:cNvPr>
          <p:cNvSpPr txBox="1"/>
          <p:nvPr/>
        </p:nvSpPr>
        <p:spPr>
          <a:xfrm>
            <a:off x="6859724" y="1356675"/>
            <a:ext cx="2185852" cy="246221"/>
          </a:xfrm>
          <a:prstGeom prst="rect">
            <a:avLst/>
          </a:prstGeom>
          <a:noFill/>
        </p:spPr>
        <p:txBody>
          <a:bodyPr wrap="square" rtlCol="0">
            <a:spAutoFit/>
          </a:bodyPr>
          <a:lstStyle/>
          <a:p>
            <a:r>
              <a:rPr lang="en-US" sz="1000" dirty="0"/>
              <a:t>4. Promise Response</a:t>
            </a:r>
          </a:p>
        </p:txBody>
      </p:sp>
      <p:sp>
        <p:nvSpPr>
          <p:cNvPr id="35" name="Rectangle 34">
            <a:extLst>
              <a:ext uri="{FF2B5EF4-FFF2-40B4-BE49-F238E27FC236}">
                <a16:creationId xmlns:a16="http://schemas.microsoft.com/office/drawing/2014/main" id="{A996F168-D1CA-2249-A5B0-E321348D9BB0}"/>
              </a:ext>
            </a:extLst>
          </p:cNvPr>
          <p:cNvSpPr/>
          <p:nvPr/>
        </p:nvSpPr>
        <p:spPr>
          <a:xfrm>
            <a:off x="3013166" y="2200449"/>
            <a:ext cx="3082833" cy="80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Reducer</a:t>
            </a:r>
          </a:p>
        </p:txBody>
      </p:sp>
      <p:sp>
        <p:nvSpPr>
          <p:cNvPr id="36" name="Down Arrow 35">
            <a:extLst>
              <a:ext uri="{FF2B5EF4-FFF2-40B4-BE49-F238E27FC236}">
                <a16:creationId xmlns:a16="http://schemas.microsoft.com/office/drawing/2014/main" id="{AC88C852-A9A8-4E47-BA46-28819DBE38DE}"/>
              </a:ext>
            </a:extLst>
          </p:cNvPr>
          <p:cNvSpPr/>
          <p:nvPr/>
        </p:nvSpPr>
        <p:spPr>
          <a:xfrm>
            <a:off x="5692503" y="1568705"/>
            <a:ext cx="72571" cy="6401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821A2E3-FA33-A645-8BCB-4051353FD58A}"/>
              </a:ext>
            </a:extLst>
          </p:cNvPr>
          <p:cNvSpPr txBox="1"/>
          <p:nvPr/>
        </p:nvSpPr>
        <p:spPr>
          <a:xfrm>
            <a:off x="5692503" y="1657650"/>
            <a:ext cx="2185852" cy="400110"/>
          </a:xfrm>
          <a:prstGeom prst="rect">
            <a:avLst/>
          </a:prstGeom>
          <a:noFill/>
        </p:spPr>
        <p:txBody>
          <a:bodyPr wrap="square" rtlCol="0">
            <a:spAutoFit/>
          </a:bodyPr>
          <a:lstStyle/>
          <a:p>
            <a:r>
              <a:rPr lang="en-US" sz="1000" dirty="0"/>
              <a:t>5. Output Action (Success / Error) is given to Reducer</a:t>
            </a:r>
          </a:p>
        </p:txBody>
      </p:sp>
      <p:sp>
        <p:nvSpPr>
          <p:cNvPr id="38" name="Down Arrow 37">
            <a:extLst>
              <a:ext uri="{FF2B5EF4-FFF2-40B4-BE49-F238E27FC236}">
                <a16:creationId xmlns:a16="http://schemas.microsoft.com/office/drawing/2014/main" id="{49877192-570B-E441-8BC8-930CA4D7033E}"/>
              </a:ext>
            </a:extLst>
          </p:cNvPr>
          <p:cNvSpPr/>
          <p:nvPr/>
        </p:nvSpPr>
        <p:spPr>
          <a:xfrm>
            <a:off x="4747896" y="3002884"/>
            <a:ext cx="76653" cy="213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99198F5-FE30-E848-9258-0C4A6AE4D9A1}"/>
              </a:ext>
            </a:extLst>
          </p:cNvPr>
          <p:cNvSpPr txBox="1"/>
          <p:nvPr/>
        </p:nvSpPr>
        <p:spPr>
          <a:xfrm>
            <a:off x="6499498" y="4963886"/>
            <a:ext cx="2809965" cy="1200329"/>
          </a:xfrm>
          <a:prstGeom prst="rect">
            <a:avLst/>
          </a:prstGeom>
          <a:noFill/>
        </p:spPr>
        <p:txBody>
          <a:bodyPr wrap="square" rtlCol="0">
            <a:spAutoFit/>
          </a:bodyPr>
          <a:lstStyle/>
          <a:p>
            <a:r>
              <a:rPr lang="en-US" dirty="0"/>
              <a:t>Middleware will read data from collection using generators where each row will be read and returned </a:t>
            </a:r>
          </a:p>
        </p:txBody>
      </p:sp>
      <p:sp>
        <p:nvSpPr>
          <p:cNvPr id="40" name="Up Arrow 39">
            <a:extLst>
              <a:ext uri="{FF2B5EF4-FFF2-40B4-BE49-F238E27FC236}">
                <a16:creationId xmlns:a16="http://schemas.microsoft.com/office/drawing/2014/main" id="{DF56C253-5611-D744-B802-92DC9B504B96}"/>
              </a:ext>
            </a:extLst>
          </p:cNvPr>
          <p:cNvSpPr/>
          <p:nvPr/>
        </p:nvSpPr>
        <p:spPr>
          <a:xfrm>
            <a:off x="7376160" y="1872343"/>
            <a:ext cx="95794" cy="3281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 Arrow 40">
            <a:extLst>
              <a:ext uri="{FF2B5EF4-FFF2-40B4-BE49-F238E27FC236}">
                <a16:creationId xmlns:a16="http://schemas.microsoft.com/office/drawing/2014/main" id="{C2973780-03EE-2145-893F-14A2F7895E31}"/>
              </a:ext>
            </a:extLst>
          </p:cNvPr>
          <p:cNvSpPr/>
          <p:nvPr/>
        </p:nvSpPr>
        <p:spPr>
          <a:xfrm flipV="1">
            <a:off x="1301931" y="5582154"/>
            <a:ext cx="1519646" cy="3091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51DA4989-67E9-D743-89FF-763E78D24178}"/>
              </a:ext>
            </a:extLst>
          </p:cNvPr>
          <p:cNvSpPr txBox="1"/>
          <p:nvPr/>
        </p:nvSpPr>
        <p:spPr>
          <a:xfrm>
            <a:off x="1001486" y="5925384"/>
            <a:ext cx="1820091" cy="646331"/>
          </a:xfrm>
          <a:prstGeom prst="rect">
            <a:avLst/>
          </a:prstGeom>
          <a:noFill/>
        </p:spPr>
        <p:txBody>
          <a:bodyPr wrap="square" rtlCol="0">
            <a:spAutoFit/>
          </a:bodyPr>
          <a:lstStyle/>
          <a:p>
            <a:r>
              <a:rPr lang="en-US" dirty="0"/>
              <a:t>Subscription to Store</a:t>
            </a:r>
          </a:p>
        </p:txBody>
      </p:sp>
      <p:sp>
        <p:nvSpPr>
          <p:cNvPr id="46" name="Rectangle 45">
            <a:extLst>
              <a:ext uri="{FF2B5EF4-FFF2-40B4-BE49-F238E27FC236}">
                <a16:creationId xmlns:a16="http://schemas.microsoft.com/office/drawing/2014/main" id="{E9D7B40F-BCA1-1B4F-A5AF-F45D20D4D65F}"/>
              </a:ext>
            </a:extLst>
          </p:cNvPr>
          <p:cNvSpPr/>
          <p:nvPr/>
        </p:nvSpPr>
        <p:spPr>
          <a:xfrm>
            <a:off x="264159" y="612334"/>
            <a:ext cx="2014583" cy="5083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51E8499C-FE5D-274D-82DD-59CFC70B2322}"/>
              </a:ext>
            </a:extLst>
          </p:cNvPr>
          <p:cNvSpPr/>
          <p:nvPr/>
        </p:nvSpPr>
        <p:spPr>
          <a:xfrm>
            <a:off x="391886" y="74893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ReadWrite</a:t>
            </a:r>
            <a:r>
              <a:rPr lang="en-US" dirty="0">
                <a:ln w="0"/>
                <a:solidFill>
                  <a:schemeClr val="accent1"/>
                </a:solidFill>
                <a:effectLst>
                  <a:outerShdw blurRad="38100" dist="25400" dir="5400000" algn="ctr" rotWithShape="0">
                    <a:srgbClr val="6E747A">
                      <a:alpha val="43000"/>
                    </a:srgbClr>
                  </a:outerShdw>
                </a:effectLst>
              </a:rPr>
              <a:t> Component </a:t>
            </a:r>
          </a:p>
        </p:txBody>
      </p:sp>
      <p:sp>
        <p:nvSpPr>
          <p:cNvPr id="48" name="Rounded Rectangle 47">
            <a:extLst>
              <a:ext uri="{FF2B5EF4-FFF2-40B4-BE49-F238E27FC236}">
                <a16:creationId xmlns:a16="http://schemas.microsoft.com/office/drawing/2014/main" id="{6E3F53D1-EF66-C440-A042-4A3F344D7345}"/>
              </a:ext>
            </a:extLst>
          </p:cNvPr>
          <p:cNvSpPr/>
          <p:nvPr/>
        </p:nvSpPr>
        <p:spPr>
          <a:xfrm>
            <a:off x="385295" y="3286296"/>
            <a:ext cx="1820091" cy="203985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accent1"/>
                </a:solidFill>
                <a:effectLst>
                  <a:outerShdw blurRad="38100" dist="25400" dir="5400000" algn="ctr" rotWithShape="0">
                    <a:srgbClr val="6E747A">
                      <a:alpha val="43000"/>
                    </a:srgbClr>
                  </a:outerShdw>
                </a:effectLst>
              </a:rPr>
              <a:t>ListData</a:t>
            </a:r>
            <a:r>
              <a:rPr lang="en-US" dirty="0">
                <a:ln w="0"/>
                <a:solidFill>
                  <a:schemeClr val="accent1"/>
                </a:solidFill>
                <a:effectLst>
                  <a:outerShdw blurRad="38100" dist="25400" dir="5400000" algn="ctr" rotWithShape="0">
                    <a:srgbClr val="6E747A">
                      <a:alpha val="43000"/>
                    </a:srgbClr>
                  </a:outerShdw>
                </a:effectLst>
              </a:rPr>
              <a:t> Component </a:t>
            </a:r>
          </a:p>
        </p:txBody>
      </p:sp>
    </p:spTree>
    <p:extLst>
      <p:ext uri="{BB962C8B-B14F-4D97-AF65-F5344CB8AC3E}">
        <p14:creationId xmlns:p14="http://schemas.microsoft.com/office/powerpoint/2010/main" val="56789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8056</TotalTime>
  <Words>4850</Words>
  <Application>Microsoft Macintosh PowerPoint</Application>
  <PresentationFormat>Widescreen</PresentationFormat>
  <Paragraphs>1032</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375</cp:revision>
  <dcterms:created xsi:type="dcterms:W3CDTF">2021-01-04T06:22:42Z</dcterms:created>
  <dcterms:modified xsi:type="dcterms:W3CDTF">2021-01-27T07:10:21Z</dcterms:modified>
</cp:coreProperties>
</file>