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85A-2F1D-CA4A-AFF5-AD2C23A7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5FA7-821B-284B-94CC-D068FA90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6D8E-4237-7F4A-9C27-433EFE43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1143-01E7-684E-A40C-85E6DF9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90E1-800E-A24B-851C-859F47E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DA6-B3DF-D542-8E89-945183E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93CC-02AB-F74B-90C2-AA98B7F0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282F-0975-5E45-B541-C494990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8340-4A28-5249-B25A-86ABE100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47B0-596F-D74E-9E6F-87D59D8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261F-F0FD-924C-94D5-7055BD0F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D788-0C8A-2144-9676-29425C29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C48-D6D7-5149-B83D-D6145E4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03B6-2CC8-D149-AB57-F7A83A1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DDC-9651-DC4D-A3C0-9E2522CC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5D58-616D-C940-83A4-708D80E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30F-0A39-B841-907B-A38291B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88C-C38D-FF4B-B1CB-DD87E8AB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79E4-3D39-2A45-8E06-5C494A29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435-1105-CE40-8FCE-F3DFDDD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B07-654F-4249-923A-A74CC2F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5B22-9534-E546-AB77-EDDA17AC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D2D-C61C-6448-9341-B54D46AC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8612-3B68-7849-93A7-CCFD2D0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7161-0561-0B4C-A8C5-4A8089A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B312-B7CB-F843-8D77-53A009F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1BF5-BF49-D44B-9658-2F00DD0E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B0B3A-BE0E-1241-93FC-B18DABA0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C646-791D-F24F-9518-568005B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3620-4927-7549-AE52-DBBCA54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2EFC-2B5A-314E-8907-D127686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609-E30B-2542-A734-7267EF9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4700-7E47-AA42-A369-F083818D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0D38-E37C-DB42-9E61-4F560A3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6161F-6B40-7A4F-8C7A-9CB099F3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3187-8E31-C34E-A514-ECEAF739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A0238-A008-B24B-86C7-87F768F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B9769-143B-9B4F-83B4-8E7F87CA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2A4AD-DF1F-A348-B314-54432A59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D89-D160-7747-A7C6-8FA06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832E3-5A90-494F-86BF-036CCEC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74EE-6E73-4F42-AE43-37B455C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E66A-EFD0-E043-92B2-CDB7058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EFA73-A2A2-1340-950C-3EECC31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2593-6CB7-1846-8198-A3CAB7C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D095-5ABF-E744-95B5-488E90B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5FDC-6BEF-E844-865F-491DC551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835-832D-EA47-BD1C-53DEA430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64F-637D-B149-91EF-EE0814D9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3346-1400-CB48-A366-87B18997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DFE2-BD5E-7C49-9103-CF400EE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51D-12FF-6545-9F43-987CF7C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6C-A4AA-4F48-B7E7-A67A8B9E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67883-71EE-574E-8365-7812BB16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6918-A03F-3F46-BF71-1E7A1A5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1A69-ECA4-D04C-A364-51E8CB9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4A09-0DF3-0545-8A71-D02EBE7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9061-2318-A34E-9C72-9DD43BD1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523F1-2E28-084A-8FE7-EA8AF15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7260-2333-AB4C-9A00-53A407E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8824-6C09-5D49-BDBD-50AAFFFA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415C-91ED-7941-9068-396BBFB028E8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1284-B253-8948-B333-606806C7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2A-795E-1947-878C-0A7B201D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B3-5BFE-6B48-9C4C-D5E1B589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F45F-DBE6-6E4A-ACC4-62CE639F2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C8A3-E394-A948-845E-3B8F837B62E5}"/>
              </a:ext>
            </a:extLst>
          </p:cNvPr>
          <p:cNvSpPr txBox="1"/>
          <p:nvPr/>
        </p:nvSpPr>
        <p:spPr>
          <a:xfrm>
            <a:off x="2856411" y="95794"/>
            <a:ext cx="68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JavaScript Objects for App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7EEDE-2A9D-F043-9FE6-09D95AA24958}"/>
              </a:ext>
            </a:extLst>
          </p:cNvPr>
          <p:cNvSpPr/>
          <p:nvPr/>
        </p:nvSpPr>
        <p:spPr>
          <a:xfrm>
            <a:off x="357051" y="1219199"/>
            <a:ext cx="10615749" cy="463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2C5967-B516-BC44-BA45-FB69ABB5652F}"/>
              </a:ext>
            </a:extLst>
          </p:cNvPr>
          <p:cNvSpPr/>
          <p:nvPr/>
        </p:nvSpPr>
        <p:spPr>
          <a:xfrm>
            <a:off x="8876211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Data Management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23FC1C-D49A-FE44-A45C-EFCB0DE02074}"/>
              </a:ext>
            </a:extLst>
          </p:cNvPr>
          <p:cNvSpPr/>
          <p:nvPr/>
        </p:nvSpPr>
        <p:spPr>
          <a:xfrm>
            <a:off x="6932022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Re-usable Utility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4BD29B-F984-C64C-A4EC-CA0EB474B360}"/>
              </a:ext>
            </a:extLst>
          </p:cNvPr>
          <p:cNvSpPr/>
          <p:nvPr/>
        </p:nvSpPr>
        <p:spPr>
          <a:xfrm>
            <a:off x="2778035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Presentation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133FFF-F837-CB43-BA96-68F2E6655496}"/>
              </a:ext>
            </a:extLst>
          </p:cNvPr>
          <p:cNvSpPr/>
          <p:nvPr/>
        </p:nvSpPr>
        <p:spPr>
          <a:xfrm>
            <a:off x="4987834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Managing External HTTP / Socket Calls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1AA621-7D46-2D49-9F5E-BFB01F0E936D}"/>
              </a:ext>
            </a:extLst>
          </p:cNvPr>
          <p:cNvSpPr/>
          <p:nvPr/>
        </p:nvSpPr>
        <p:spPr>
          <a:xfrm>
            <a:off x="693420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 dirty="0"/>
              <a:t>Using HTML </a:t>
            </a:r>
          </a:p>
        </p:txBody>
      </p:sp>
    </p:spTree>
    <p:extLst>
      <p:ext uri="{BB962C8B-B14F-4D97-AF65-F5344CB8AC3E}">
        <p14:creationId xmlns:p14="http://schemas.microsoft.com/office/powerpoint/2010/main" val="159942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6A6480-1954-864B-85E6-B476610871B0}"/>
              </a:ext>
            </a:extLst>
          </p:cNvPr>
          <p:cNvSpPr/>
          <p:nvPr/>
        </p:nvSpPr>
        <p:spPr>
          <a:xfrm>
            <a:off x="435429" y="1219200"/>
            <a:ext cx="4153988" cy="4362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9B88A-3E45-EF4C-8A5F-6185BF056DD8}"/>
              </a:ext>
            </a:extLst>
          </p:cNvPr>
          <p:cNvSpPr txBox="1"/>
          <p:nvPr/>
        </p:nvSpPr>
        <p:spPr>
          <a:xfrm>
            <a:off x="505097" y="444137"/>
            <a:ext cx="379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Items available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9358AF-B12A-C64F-B1F3-6AFA7655AD64}"/>
              </a:ext>
            </a:extLst>
          </p:cNvPr>
          <p:cNvSpPr/>
          <p:nvPr/>
        </p:nvSpPr>
        <p:spPr>
          <a:xfrm>
            <a:off x="705394" y="165462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737B32-50A9-ED4C-BBA3-FF127812C293}"/>
              </a:ext>
            </a:extLst>
          </p:cNvPr>
          <p:cNvSpPr/>
          <p:nvPr/>
        </p:nvSpPr>
        <p:spPr>
          <a:xfrm>
            <a:off x="705394" y="279187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905ED9-459F-1945-9283-282BE2FF188A}"/>
              </a:ext>
            </a:extLst>
          </p:cNvPr>
          <p:cNvSpPr/>
          <p:nvPr/>
        </p:nvSpPr>
        <p:spPr>
          <a:xfrm>
            <a:off x="692330" y="3972672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1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FDF6605-FDC7-CD4F-9F2C-0D649CE40FD3}"/>
              </a:ext>
            </a:extLst>
          </p:cNvPr>
          <p:cNvSpPr/>
          <p:nvPr/>
        </p:nvSpPr>
        <p:spPr>
          <a:xfrm>
            <a:off x="10763794" y="88392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145E468-0F1D-BE45-B883-F120A3CDD978}"/>
              </a:ext>
            </a:extLst>
          </p:cNvPr>
          <p:cNvSpPr/>
          <p:nvPr/>
        </p:nvSpPr>
        <p:spPr>
          <a:xfrm>
            <a:off x="10763794" y="2214155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4BF040-EDB7-DA42-B7E3-8CE145B8D246}"/>
              </a:ext>
            </a:extLst>
          </p:cNvPr>
          <p:cNvSpPr/>
          <p:nvPr/>
        </p:nvSpPr>
        <p:spPr>
          <a:xfrm>
            <a:off x="10763794" y="354439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F3858FB7-F40D-5A4B-B8FE-076A3D3C11C4}"/>
              </a:ext>
            </a:extLst>
          </p:cNvPr>
          <p:cNvSpPr/>
          <p:nvPr/>
        </p:nvSpPr>
        <p:spPr>
          <a:xfrm>
            <a:off x="10624457" y="4580709"/>
            <a:ext cx="1341120" cy="16546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MongoDB /DynamoDB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8F3F4-BF2B-9B48-9353-120F17B55741}"/>
              </a:ext>
            </a:extLst>
          </p:cNvPr>
          <p:cNvSpPr/>
          <p:nvPr/>
        </p:nvSpPr>
        <p:spPr>
          <a:xfrm>
            <a:off x="4615543" y="522514"/>
            <a:ext cx="5503817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274-FCA3-BD45-A087-55128A79F8E0}"/>
              </a:ext>
            </a:extLst>
          </p:cNvPr>
          <p:cNvSpPr txBox="1"/>
          <p:nvPr/>
        </p:nvSpPr>
        <p:spPr>
          <a:xfrm>
            <a:off x="4894217" y="60089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Application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AAE4-2870-5246-AF99-1DDAE5855FAF}"/>
              </a:ext>
            </a:extLst>
          </p:cNvPr>
          <p:cNvSpPr/>
          <p:nvPr/>
        </p:nvSpPr>
        <p:spPr>
          <a:xfrm>
            <a:off x="8316686" y="1048600"/>
            <a:ext cx="1611085" cy="5090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</a:p>
          <a:p>
            <a:pPr algn="ctr"/>
            <a:r>
              <a:rPr lang="en-US" dirty="0"/>
              <a:t>Object Relational Mapping (ORM) OR</a:t>
            </a:r>
          </a:p>
          <a:p>
            <a:pPr algn="ctr"/>
            <a:r>
              <a:rPr lang="en-US" dirty="0"/>
              <a:t>Direct DB Access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BBF97B6-C408-004D-9221-551C7E94E83D}"/>
              </a:ext>
            </a:extLst>
          </p:cNvPr>
          <p:cNvSpPr/>
          <p:nvPr/>
        </p:nvSpPr>
        <p:spPr>
          <a:xfrm>
            <a:off x="9919063" y="1245326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44967DA1-C61E-2C48-901A-C94993D85BE6}"/>
              </a:ext>
            </a:extLst>
          </p:cNvPr>
          <p:cNvSpPr/>
          <p:nvPr/>
        </p:nvSpPr>
        <p:spPr>
          <a:xfrm>
            <a:off x="9919062" y="2498444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8C7D81C-975E-CE45-8EB3-0CC13082CA08}"/>
              </a:ext>
            </a:extLst>
          </p:cNvPr>
          <p:cNvSpPr/>
          <p:nvPr/>
        </p:nvSpPr>
        <p:spPr>
          <a:xfrm>
            <a:off x="9919061" y="3914541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9DBDDB2-D9B8-344E-BC62-1FFAA90008D2}"/>
              </a:ext>
            </a:extLst>
          </p:cNvPr>
          <p:cNvSpPr/>
          <p:nvPr/>
        </p:nvSpPr>
        <p:spPr>
          <a:xfrm>
            <a:off x="9919061" y="5276765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479F-BCD8-B543-8354-78FC13B0F674}"/>
              </a:ext>
            </a:extLst>
          </p:cNvPr>
          <p:cNvSpPr/>
          <p:nvPr/>
        </p:nvSpPr>
        <p:spPr>
          <a:xfrm>
            <a:off x="6217920" y="1048600"/>
            <a:ext cx="1863634" cy="5073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8167-4F1F-9045-A4C3-27A368E0F5B1}"/>
              </a:ext>
            </a:extLst>
          </p:cNvPr>
          <p:cNvSpPr txBox="1"/>
          <p:nvPr/>
        </p:nvSpPr>
        <p:spPr>
          <a:xfrm>
            <a:off x="6357257" y="1158240"/>
            <a:ext cx="16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OR Business Workflow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5F4F6-CCDB-8D4F-B9F7-15F366FB7B32}"/>
              </a:ext>
            </a:extLst>
          </p:cNvPr>
          <p:cNvSpPr/>
          <p:nvPr/>
        </p:nvSpPr>
        <p:spPr>
          <a:xfrm>
            <a:off x="6296298" y="222116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772AB-EC89-9544-B441-480E37132FD4}"/>
              </a:ext>
            </a:extLst>
          </p:cNvPr>
          <p:cNvSpPr/>
          <p:nvPr/>
        </p:nvSpPr>
        <p:spPr>
          <a:xfrm>
            <a:off x="7445829" y="221415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9C249-D035-564D-9CCA-B2FFBCE1DA8B}"/>
              </a:ext>
            </a:extLst>
          </p:cNvPr>
          <p:cNvSpPr/>
          <p:nvPr/>
        </p:nvSpPr>
        <p:spPr>
          <a:xfrm>
            <a:off x="6357256" y="3020567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512E8-AF8B-B347-9D12-1A846B498DB1}"/>
              </a:ext>
            </a:extLst>
          </p:cNvPr>
          <p:cNvSpPr/>
          <p:nvPr/>
        </p:nvSpPr>
        <p:spPr>
          <a:xfrm>
            <a:off x="6357256" y="3771944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3B7AA-E945-9446-810A-0EA647F4A4F0}"/>
              </a:ext>
            </a:extLst>
          </p:cNvPr>
          <p:cNvSpPr/>
          <p:nvPr/>
        </p:nvSpPr>
        <p:spPr>
          <a:xfrm>
            <a:off x="6357255" y="4523321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9653061A-ECDA-3B41-809D-3B18F42D12BB}"/>
              </a:ext>
            </a:extLst>
          </p:cNvPr>
          <p:cNvSpPr/>
          <p:nvPr/>
        </p:nvSpPr>
        <p:spPr>
          <a:xfrm>
            <a:off x="8081554" y="3585363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2C79D2-9355-7548-AD9C-328A3E3509CC}"/>
              </a:ext>
            </a:extLst>
          </p:cNvPr>
          <p:cNvSpPr/>
          <p:nvPr/>
        </p:nvSpPr>
        <p:spPr>
          <a:xfrm>
            <a:off x="4702629" y="115824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  <a:p>
            <a:pPr algn="ctr"/>
            <a:r>
              <a:rPr lang="en-US" dirty="0"/>
              <a:t>Web Apps AKA Web Site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E7315E-2B87-4546-9DFA-060561FF9398}"/>
              </a:ext>
            </a:extLst>
          </p:cNvPr>
          <p:cNvSpPr/>
          <p:nvPr/>
        </p:nvSpPr>
        <p:spPr>
          <a:xfrm>
            <a:off x="6056813" y="1716721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6037D65-CA2D-E941-80C8-3B4B94761BD2}"/>
              </a:ext>
            </a:extLst>
          </p:cNvPr>
          <p:cNvSpPr/>
          <p:nvPr/>
        </p:nvSpPr>
        <p:spPr>
          <a:xfrm>
            <a:off x="87086" y="785557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820BD5F-C9FD-E14E-85CA-7F6218207FF6}"/>
              </a:ext>
            </a:extLst>
          </p:cNvPr>
          <p:cNvSpPr/>
          <p:nvPr/>
        </p:nvSpPr>
        <p:spPr>
          <a:xfrm>
            <a:off x="2107474" y="1048600"/>
            <a:ext cx="2595155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65CE2C6-417E-1248-96DC-C05A91712C3D}"/>
              </a:ext>
            </a:extLst>
          </p:cNvPr>
          <p:cNvSpPr/>
          <p:nvPr/>
        </p:nvSpPr>
        <p:spPr>
          <a:xfrm>
            <a:off x="1942011" y="1810011"/>
            <a:ext cx="2760618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 as Http Response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FDFF7512-0EA0-9E44-BD90-A42301BE7CBC}"/>
              </a:ext>
            </a:extLst>
          </p:cNvPr>
          <p:cNvSpPr/>
          <p:nvPr/>
        </p:nvSpPr>
        <p:spPr>
          <a:xfrm>
            <a:off x="87087" y="2670438"/>
            <a:ext cx="1341120" cy="119838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89252-EC5A-5E44-A5C0-0C680E4F8376}"/>
              </a:ext>
            </a:extLst>
          </p:cNvPr>
          <p:cNvSpPr/>
          <p:nvPr/>
        </p:nvSpPr>
        <p:spPr>
          <a:xfrm>
            <a:off x="4676504" y="272143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99AD5D5-D2BA-3C44-BB10-F592F292E51C}"/>
              </a:ext>
            </a:extLst>
          </p:cNvPr>
          <p:cNvSpPr/>
          <p:nvPr/>
        </p:nvSpPr>
        <p:spPr>
          <a:xfrm>
            <a:off x="6043748" y="3311215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71F1AE-D319-1A47-8C9C-F343A3F30868}"/>
              </a:ext>
            </a:extLst>
          </p:cNvPr>
          <p:cNvSpPr/>
          <p:nvPr/>
        </p:nvSpPr>
        <p:spPr>
          <a:xfrm>
            <a:off x="1319352" y="2693183"/>
            <a:ext cx="3357152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0C38B58-9C3D-C044-BED7-102C22296530}"/>
              </a:ext>
            </a:extLst>
          </p:cNvPr>
          <p:cNvSpPr/>
          <p:nvPr/>
        </p:nvSpPr>
        <p:spPr>
          <a:xfrm>
            <a:off x="1284512" y="3263736"/>
            <a:ext cx="3391992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D20B0F1-2457-F647-BC19-7A468757B540}"/>
              </a:ext>
            </a:extLst>
          </p:cNvPr>
          <p:cNvSpPr/>
          <p:nvPr/>
        </p:nvSpPr>
        <p:spPr>
          <a:xfrm>
            <a:off x="87085" y="4080009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 App</a:t>
            </a:r>
          </a:p>
          <a:p>
            <a:pPr algn="ctr"/>
            <a:r>
              <a:rPr lang="en-US" dirty="0"/>
              <a:t>Angular / React / Vue / Ember / jQuery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42C92-3428-3847-B0B2-809B0413B2DC}"/>
              </a:ext>
            </a:extLst>
          </p:cNvPr>
          <p:cNvSpPr/>
          <p:nvPr/>
        </p:nvSpPr>
        <p:spPr>
          <a:xfrm>
            <a:off x="4659089" y="4296109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309CCA78-0970-FB43-833D-E29CFD0AA783}"/>
              </a:ext>
            </a:extLst>
          </p:cNvPr>
          <p:cNvSpPr/>
          <p:nvPr/>
        </p:nvSpPr>
        <p:spPr>
          <a:xfrm>
            <a:off x="6026333" y="4885894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FA18A55-9AAE-CE4C-AABD-8A8D4F70C84F}"/>
              </a:ext>
            </a:extLst>
          </p:cNvPr>
          <p:cNvSpPr/>
          <p:nvPr/>
        </p:nvSpPr>
        <p:spPr>
          <a:xfrm>
            <a:off x="2098489" y="4267862"/>
            <a:ext cx="2560600" cy="61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FAECCA38-B3B4-D944-B4FD-CD343D1250D2}"/>
              </a:ext>
            </a:extLst>
          </p:cNvPr>
          <p:cNvSpPr/>
          <p:nvPr/>
        </p:nvSpPr>
        <p:spPr>
          <a:xfrm>
            <a:off x="1942011" y="4838415"/>
            <a:ext cx="2721455" cy="658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A9156-13F5-904E-81EB-19FAF9A9B670}"/>
              </a:ext>
            </a:extLst>
          </p:cNvPr>
          <p:cNvSpPr txBox="1"/>
          <p:nvPr/>
        </p:nvSpPr>
        <p:spPr>
          <a:xfrm>
            <a:off x="287383" y="78377"/>
            <a:ext cx="35095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Hybrid Apps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E03FD-D23B-D646-80D0-24FAB54AF1EA}"/>
              </a:ext>
            </a:extLst>
          </p:cNvPr>
          <p:cNvSpPr/>
          <p:nvPr/>
        </p:nvSpPr>
        <p:spPr>
          <a:xfrm>
            <a:off x="4676503" y="6253019"/>
            <a:ext cx="5251267" cy="330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Classes / Entities / Value Objects / DTO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2DE3F97-6BF6-EE4C-AEA7-79D782BCEDE0}"/>
              </a:ext>
            </a:extLst>
          </p:cNvPr>
          <p:cNvSpPr/>
          <p:nvPr/>
        </p:nvSpPr>
        <p:spPr>
          <a:xfrm>
            <a:off x="8995954" y="5947954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950B57-14A1-7C4B-8A2C-AF4277D14F98}"/>
              </a:ext>
            </a:extLst>
          </p:cNvPr>
          <p:cNvSpPr/>
          <p:nvPr/>
        </p:nvSpPr>
        <p:spPr>
          <a:xfrm>
            <a:off x="7236823" y="5928360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FFF9A5F-CABB-6141-89B8-752A970387CC}"/>
              </a:ext>
            </a:extLst>
          </p:cNvPr>
          <p:cNvSpPr/>
          <p:nvPr/>
        </p:nvSpPr>
        <p:spPr>
          <a:xfrm>
            <a:off x="5251268" y="5515310"/>
            <a:ext cx="200298" cy="7377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49704-802C-0F49-A702-DC98D2C189F2}"/>
              </a:ext>
            </a:extLst>
          </p:cNvPr>
          <p:cNvSpPr/>
          <p:nvPr/>
        </p:nvSpPr>
        <p:spPr>
          <a:xfrm>
            <a:off x="6357257" y="5302868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5908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7E5D7-C7D1-8944-893F-1B7499C33666}"/>
              </a:ext>
            </a:extLst>
          </p:cNvPr>
          <p:cNvSpPr/>
          <p:nvPr/>
        </p:nvSpPr>
        <p:spPr>
          <a:xfrm>
            <a:off x="6897189" y="426720"/>
            <a:ext cx="4519748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63886-9B4E-224C-B0E8-0FD36FE2CBF8}"/>
              </a:ext>
            </a:extLst>
          </p:cNvPr>
          <p:cNvSpPr txBox="1"/>
          <p:nvPr/>
        </p:nvSpPr>
        <p:spPr>
          <a:xfrm>
            <a:off x="7062651" y="531223"/>
            <a:ext cx="427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4645F-5FFC-8B45-86AD-42B0FF0BEC65}"/>
              </a:ext>
            </a:extLst>
          </p:cNvPr>
          <p:cNvSpPr/>
          <p:nvPr/>
        </p:nvSpPr>
        <p:spPr>
          <a:xfrm>
            <a:off x="7201989" y="10972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E7B14-EAB5-5F40-B3CD-3473487CC1C4}"/>
              </a:ext>
            </a:extLst>
          </p:cNvPr>
          <p:cNvSpPr/>
          <p:nvPr/>
        </p:nvSpPr>
        <p:spPr>
          <a:xfrm>
            <a:off x="104503" y="900555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CEEF8BA-7F22-B94B-9D00-CCA08C7A128B}"/>
              </a:ext>
            </a:extLst>
          </p:cNvPr>
          <p:cNvSpPr/>
          <p:nvPr/>
        </p:nvSpPr>
        <p:spPr>
          <a:xfrm>
            <a:off x="2325189" y="103632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7A38A1B-4F3B-004E-AEBB-346C14D02C17}"/>
              </a:ext>
            </a:extLst>
          </p:cNvPr>
          <p:cNvSpPr/>
          <p:nvPr/>
        </p:nvSpPr>
        <p:spPr>
          <a:xfrm>
            <a:off x="2325189" y="159880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Rendered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FA69BE-8143-3E4F-8669-190EAF435476}"/>
              </a:ext>
            </a:extLst>
          </p:cNvPr>
          <p:cNvSpPr/>
          <p:nvPr/>
        </p:nvSpPr>
        <p:spPr>
          <a:xfrm>
            <a:off x="3857898" y="2238495"/>
            <a:ext cx="2525485" cy="164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Web App Server (Node.js)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www.frontendapp.com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E81B0-6848-714D-9022-75CF3503C84E}"/>
              </a:ext>
            </a:extLst>
          </p:cNvPr>
          <p:cNvSpPr/>
          <p:nvPr/>
        </p:nvSpPr>
        <p:spPr>
          <a:xfrm>
            <a:off x="222069" y="2639088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With Angular app loaded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B051E0-833B-854B-80E2-C50FFD6E49D2}"/>
              </a:ext>
            </a:extLst>
          </p:cNvPr>
          <p:cNvSpPr/>
          <p:nvPr/>
        </p:nvSpPr>
        <p:spPr>
          <a:xfrm>
            <a:off x="2442755" y="2639088"/>
            <a:ext cx="1415143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9C3890F-0CFE-A74D-AB3B-46CE504CFC51}"/>
              </a:ext>
            </a:extLst>
          </p:cNvPr>
          <p:cNvSpPr/>
          <p:nvPr/>
        </p:nvSpPr>
        <p:spPr>
          <a:xfrm>
            <a:off x="2434047" y="3225522"/>
            <a:ext cx="1415143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11704-5705-1E4F-B5AB-299DC9B910B8}"/>
              </a:ext>
            </a:extLst>
          </p:cNvPr>
          <p:cNvSpPr txBox="1"/>
          <p:nvPr/>
        </p:nvSpPr>
        <p:spPr>
          <a:xfrm>
            <a:off x="3056709" y="391349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for REST APIs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18C75A-BA67-1742-A312-A9FCADA6A81C}"/>
              </a:ext>
            </a:extLst>
          </p:cNvPr>
          <p:cNvSpPr/>
          <p:nvPr/>
        </p:nvSpPr>
        <p:spPr>
          <a:xfrm>
            <a:off x="7080068" y="3403741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15" name="Left-up Arrow 14">
            <a:extLst>
              <a:ext uri="{FF2B5EF4-FFF2-40B4-BE49-F238E27FC236}">
                <a16:creationId xmlns:a16="http://schemas.microsoft.com/office/drawing/2014/main" id="{B2B55406-58C7-ED44-B9BF-323785E86691}"/>
              </a:ext>
            </a:extLst>
          </p:cNvPr>
          <p:cNvSpPr/>
          <p:nvPr/>
        </p:nvSpPr>
        <p:spPr>
          <a:xfrm rot="5400000">
            <a:off x="4066358" y="1516618"/>
            <a:ext cx="644434" cy="538298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1D549-BCB6-4845-8A3C-497527803ED1}"/>
              </a:ext>
            </a:extLst>
          </p:cNvPr>
          <p:cNvSpPr/>
          <p:nvPr/>
        </p:nvSpPr>
        <p:spPr>
          <a:xfrm>
            <a:off x="7319555" y="48245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r>
              <a:rPr lang="en-US" dirty="0"/>
              <a:t> using References for Production Scripts for Front End Apps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B1434-7190-0A45-9D42-8E0F32E30E33}"/>
              </a:ext>
            </a:extLst>
          </p:cNvPr>
          <p:cNvSpPr/>
          <p:nvPr/>
        </p:nvSpPr>
        <p:spPr>
          <a:xfrm>
            <a:off x="222069" y="4946162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Host HTML and JS for High Responsive Behavior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F6E73AE-456C-BB44-9CD1-E64EB5A58A87}"/>
              </a:ext>
            </a:extLst>
          </p:cNvPr>
          <p:cNvSpPr/>
          <p:nvPr/>
        </p:nvSpPr>
        <p:spPr>
          <a:xfrm>
            <a:off x="2442755" y="482550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83D1B172-6BA7-9947-BDDB-02AAC1F1FB63}"/>
              </a:ext>
            </a:extLst>
          </p:cNvPr>
          <p:cNvSpPr/>
          <p:nvPr/>
        </p:nvSpPr>
        <p:spPr>
          <a:xfrm>
            <a:off x="2442755" y="538798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 Response with HTML Rendered Page along with the Front-End App Scripts</a:t>
            </a:r>
          </a:p>
        </p:txBody>
      </p:sp>
    </p:spTree>
    <p:extLst>
      <p:ext uri="{BB962C8B-B14F-4D97-AF65-F5344CB8AC3E}">
        <p14:creationId xmlns:p14="http://schemas.microsoft.com/office/powerpoint/2010/main" val="277008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926D-0385-E74A-901E-632937703C7C}"/>
              </a:ext>
            </a:extLst>
          </p:cNvPr>
          <p:cNvSpPr txBox="1"/>
          <p:nvPr/>
        </p:nvSpPr>
        <p:spPr>
          <a:xfrm>
            <a:off x="156754" y="452846"/>
            <a:ext cx="1176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for Building Modern Hybrid Apps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technology to be used?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find resources for the technology?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Programming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Feature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Time or Development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for the Technology from the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Testing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Separate Technologies for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Server-Side App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Middleware App e.g. REST APIs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Spring Boots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Front-End Apps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144936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2AED1-8A65-BB4F-96C2-1B0C2F4C8013}"/>
              </a:ext>
            </a:extLst>
          </p:cNvPr>
          <p:cNvSpPr txBox="1"/>
          <p:nvPr/>
        </p:nvSpPr>
        <p:spPr>
          <a:xfrm>
            <a:off x="217714" y="200297"/>
            <a:ext cx="11747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the Challenges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Full-Stack Isomorphic (?)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Same Technology and Code-Base on Server, Middleware and on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E.g.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Microsoft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.NET 5, C#, Blazor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JVM, Java, Spring Boot, GWT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Node.js, ES 6 (Modern JavaScript), Express, Angular/React/Vue/Ember etc.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 and </a:t>
            </a:r>
            <a:r>
              <a:rPr lang="en-US" dirty="0" err="1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CEF1-BCB5-694E-8939-8886631F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156754"/>
            <a:ext cx="11869783" cy="6470469"/>
          </a:xfrm>
        </p:spPr>
        <p:txBody>
          <a:bodyPr/>
          <a:lstStyle/>
          <a:p>
            <a:r>
              <a:rPr lang="en-US" dirty="0"/>
              <a:t>ES 6</a:t>
            </a:r>
          </a:p>
          <a:p>
            <a:pPr lvl="1"/>
            <a:r>
              <a:rPr lang="en-US" dirty="0"/>
              <a:t>Modern JavaScript Standard</a:t>
            </a:r>
          </a:p>
          <a:p>
            <a:pPr lvl="1"/>
            <a:r>
              <a:rPr lang="en-US" dirty="0"/>
              <a:t>Base for most of the JS Libraries and Frameworks</a:t>
            </a:r>
          </a:p>
          <a:p>
            <a:pPr lvl="1"/>
            <a:r>
              <a:rPr lang="en-US" dirty="0"/>
              <a:t>Used to Support JS Full-Stack Apps</a:t>
            </a:r>
          </a:p>
          <a:p>
            <a:pPr lvl="1"/>
            <a:r>
              <a:rPr lang="en-US" dirty="0"/>
              <a:t>Languages supporting ES 6</a:t>
            </a:r>
          </a:p>
          <a:p>
            <a:pPr lvl="2"/>
            <a:r>
              <a:rPr lang="en-US" dirty="0"/>
              <a:t>JavaScript aka Modern JavaScript aka High-Level JavaScript</a:t>
            </a:r>
          </a:p>
          <a:p>
            <a:pPr lvl="2"/>
            <a:r>
              <a:rPr lang="en-US" dirty="0"/>
              <a:t>TypeScript by Microsoft</a:t>
            </a:r>
          </a:p>
          <a:p>
            <a:pPr lvl="2"/>
            <a:r>
              <a:rPr lang="en-US" dirty="0"/>
              <a:t>Dart, by google community </a:t>
            </a:r>
          </a:p>
          <a:p>
            <a:pPr lvl="1"/>
            <a:r>
              <a:rPr lang="en-US" dirty="0"/>
              <a:t>Superset over the JavaScript (ES3/ES5)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79DCC-F5AA-234F-8DCC-02F02F05A15C}"/>
              </a:ext>
            </a:extLst>
          </p:cNvPr>
          <p:cNvSpPr/>
          <p:nvPr/>
        </p:nvSpPr>
        <p:spPr>
          <a:xfrm>
            <a:off x="7384869" y="2168435"/>
            <a:ext cx="4162698" cy="396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AC2D-C7E7-CE4A-809E-6CF6EFAF0F25}"/>
              </a:ext>
            </a:extLst>
          </p:cNvPr>
          <p:cNvSpPr txBox="1"/>
          <p:nvPr/>
        </p:nvSpPr>
        <p:spPr>
          <a:xfrm>
            <a:off x="8508274" y="2612571"/>
            <a:ext cx="18984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 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ADF40-E7C3-7C4B-9421-9847097309BF}"/>
              </a:ext>
            </a:extLst>
          </p:cNvPr>
          <p:cNvSpPr/>
          <p:nvPr/>
        </p:nvSpPr>
        <p:spPr>
          <a:xfrm>
            <a:off x="8164286" y="3008812"/>
            <a:ext cx="2603863" cy="228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  <a:p>
            <a:pPr algn="ctr"/>
            <a:r>
              <a:rPr lang="en-US" b="1" dirty="0"/>
              <a:t>ES 3 Standard</a:t>
            </a:r>
          </a:p>
        </p:txBody>
      </p:sp>
    </p:spTree>
    <p:extLst>
      <p:ext uri="{BB962C8B-B14F-4D97-AF65-F5344CB8AC3E}">
        <p14:creationId xmlns:p14="http://schemas.microsoft.com/office/powerpoint/2010/main" val="395770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4882-8460-EF4D-96B9-2B8105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269966"/>
            <a:ext cx="11634652" cy="6357257"/>
          </a:xfrm>
        </p:spPr>
        <p:txBody>
          <a:bodyPr/>
          <a:lstStyle/>
          <a:p>
            <a:r>
              <a:rPr lang="en-US" dirty="0"/>
              <a:t>JavaScript Libraries</a:t>
            </a:r>
          </a:p>
          <a:p>
            <a:pPr lvl="1"/>
            <a:r>
              <a:rPr lang="en-US" dirty="0"/>
              <a:t>Single Responsibility Principle for implementing specific solution for JS apps</a:t>
            </a:r>
          </a:p>
          <a:p>
            <a:pPr lvl="2"/>
            <a:r>
              <a:rPr lang="en-US" dirty="0"/>
              <a:t>jQuery, DOM</a:t>
            </a:r>
          </a:p>
          <a:p>
            <a:pPr lvl="2"/>
            <a:r>
              <a:rPr lang="en-US" dirty="0"/>
              <a:t>D3/c3 etc. for charts</a:t>
            </a:r>
          </a:p>
          <a:p>
            <a:pPr lvl="2"/>
            <a:r>
              <a:rPr lang="en-US" dirty="0"/>
              <a:t>Moment for </a:t>
            </a:r>
            <a:r>
              <a:rPr lang="en-US" dirty="0" err="1"/>
              <a:t>DateTime</a:t>
            </a:r>
            <a:r>
              <a:rPr lang="en-US" dirty="0"/>
              <a:t> Operations</a:t>
            </a:r>
          </a:p>
          <a:p>
            <a:pPr lvl="2"/>
            <a:r>
              <a:rPr lang="en-US" dirty="0" err="1"/>
              <a:t>React.js</a:t>
            </a:r>
            <a:r>
              <a:rPr lang="en-US" dirty="0"/>
              <a:t> for View</a:t>
            </a:r>
          </a:p>
          <a:p>
            <a:pPr lvl="2"/>
            <a:r>
              <a:rPr lang="en-US" dirty="0"/>
              <a:t>Knockout, for MVVM</a:t>
            </a:r>
          </a:p>
          <a:p>
            <a:r>
              <a:rPr lang="en-US" dirty="0"/>
              <a:t>JavaScript Frameworks</a:t>
            </a:r>
          </a:p>
          <a:p>
            <a:pPr lvl="1"/>
            <a:r>
              <a:rPr lang="en-US" dirty="0"/>
              <a:t>E2E Object model for JS Apps development</a:t>
            </a:r>
          </a:p>
          <a:p>
            <a:pPr lvl="1"/>
            <a:r>
              <a:rPr lang="en-US" dirty="0"/>
              <a:t>Modularity out-of-the-box</a:t>
            </a:r>
          </a:p>
          <a:p>
            <a:pPr lvl="2"/>
            <a:r>
              <a:rPr lang="en-US" dirty="0" err="1"/>
              <a:t>E.g</a:t>
            </a:r>
            <a:endParaRPr lang="en-US" dirty="0"/>
          </a:p>
          <a:p>
            <a:pPr lvl="3"/>
            <a:r>
              <a:rPr lang="en-US" dirty="0"/>
              <a:t>Presentation + Databinding + Events</a:t>
            </a:r>
          </a:p>
          <a:p>
            <a:pPr lvl="3"/>
            <a:r>
              <a:rPr lang="en-US" dirty="0"/>
              <a:t>Data Model Management</a:t>
            </a:r>
          </a:p>
          <a:p>
            <a:pPr lvl="3"/>
            <a:r>
              <a:rPr lang="en-US" dirty="0"/>
              <a:t>HTTP Object Model</a:t>
            </a:r>
          </a:p>
          <a:p>
            <a:pPr lvl="3"/>
            <a:r>
              <a:rPr lang="en-US" dirty="0"/>
              <a:t>UI Reusability</a:t>
            </a:r>
          </a:p>
          <a:p>
            <a:pPr lvl="2"/>
            <a:r>
              <a:rPr lang="en-US" dirty="0"/>
              <a:t>Angular / Vue (seats in between Library and Framework) / Ember / DOJO </a:t>
            </a:r>
          </a:p>
        </p:txBody>
      </p:sp>
    </p:spTree>
    <p:extLst>
      <p:ext uri="{BB962C8B-B14F-4D97-AF65-F5344CB8AC3E}">
        <p14:creationId xmlns:p14="http://schemas.microsoft.com/office/powerpoint/2010/main" val="201118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C65BF-3862-0545-A022-BF98DD7440AF}"/>
              </a:ext>
            </a:extLst>
          </p:cNvPr>
          <p:cNvSpPr txBox="1"/>
          <p:nvPr/>
        </p:nvSpPr>
        <p:spPr>
          <a:xfrm>
            <a:off x="148046" y="174171"/>
            <a:ext cx="11861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UI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Bootstrap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Libraries for UI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+ JavaScript Plug-Ins for RICH UI and UX (known as UI Framework)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Iota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 for UI and UX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FlexBox</a:t>
            </a:r>
            <a:r>
              <a:rPr lang="en-US" sz="20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JavaScript Tools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for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Jasmine, Karma, Jest, Enzyme, Mocha, Chai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Automation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Gulp, Grunt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WebPack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04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EF63F-E397-CC40-B774-6A171868EE42}"/>
              </a:ext>
            </a:extLst>
          </p:cNvPr>
          <p:cNvSpPr txBox="1"/>
          <p:nvPr/>
        </p:nvSpPr>
        <p:spPr>
          <a:xfrm>
            <a:off x="126274" y="235131"/>
            <a:ext cx="11939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statement in JavaScript</a:t>
            </a:r>
          </a:p>
          <a:p>
            <a:endParaRPr lang="en-US" dirty="0"/>
          </a:p>
          <a:p>
            <a:r>
              <a:rPr lang="en-IN" dirty="0"/>
              <a:t>var x = 10;</a:t>
            </a:r>
          </a:p>
          <a:p>
            <a:r>
              <a:rPr lang="en-IN" dirty="0"/>
              <a:t>var y = x;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A3C0E-9060-5248-AC2B-A082F77B72B8}"/>
              </a:ext>
            </a:extLst>
          </p:cNvPr>
          <p:cNvSpPr/>
          <p:nvPr/>
        </p:nvSpPr>
        <p:spPr>
          <a:xfrm>
            <a:off x="5495109" y="746534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B61E1D-2016-8B4A-9001-49ACB4098067}"/>
              </a:ext>
            </a:extLst>
          </p:cNvPr>
          <p:cNvSpPr/>
          <p:nvPr/>
        </p:nvSpPr>
        <p:spPr>
          <a:xfrm>
            <a:off x="4502332" y="702992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D78B-D91B-C840-A785-A5C0E18D5C79}"/>
              </a:ext>
            </a:extLst>
          </p:cNvPr>
          <p:cNvCxnSpPr>
            <a:endCxn id="3" idx="1"/>
          </p:cNvCxnSpPr>
          <p:nvPr/>
        </p:nvCxnSpPr>
        <p:spPr>
          <a:xfrm>
            <a:off x="4841966" y="907643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36594C-FD0B-7C46-A73C-7A251754B0E2}"/>
              </a:ext>
            </a:extLst>
          </p:cNvPr>
          <p:cNvCxnSpPr/>
          <p:nvPr/>
        </p:nvCxnSpPr>
        <p:spPr>
          <a:xfrm>
            <a:off x="1262743" y="929414"/>
            <a:ext cx="3056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D54E30-D355-5D4A-8DDE-F7AB9E673516}"/>
              </a:ext>
            </a:extLst>
          </p:cNvPr>
          <p:cNvSpPr/>
          <p:nvPr/>
        </p:nvSpPr>
        <p:spPr>
          <a:xfrm>
            <a:off x="5495109" y="1360487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A77CCE-4AF3-054B-A896-B9A4D05F79E8}"/>
              </a:ext>
            </a:extLst>
          </p:cNvPr>
          <p:cNvSpPr/>
          <p:nvPr/>
        </p:nvSpPr>
        <p:spPr>
          <a:xfrm>
            <a:off x="4502332" y="1316945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AA39B-815D-C645-B712-6EBA2847C669}"/>
              </a:ext>
            </a:extLst>
          </p:cNvPr>
          <p:cNvCxnSpPr>
            <a:endCxn id="9" idx="1"/>
          </p:cNvCxnSpPr>
          <p:nvPr/>
        </p:nvCxnSpPr>
        <p:spPr>
          <a:xfrm>
            <a:off x="4841966" y="1521596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36AFC-4A2D-E240-BCB2-DA972A224002}"/>
              </a:ext>
            </a:extLst>
          </p:cNvPr>
          <p:cNvCxnSpPr/>
          <p:nvPr/>
        </p:nvCxnSpPr>
        <p:spPr>
          <a:xfrm>
            <a:off x="1184366" y="1236617"/>
            <a:ext cx="3213463" cy="28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D66A4-ABF8-054D-9070-6A24959A0A2B}"/>
              </a:ext>
            </a:extLst>
          </p:cNvPr>
          <p:cNvSpPr txBox="1"/>
          <p:nvPr/>
        </p:nvSpPr>
        <p:spPr>
          <a:xfrm>
            <a:off x="6183086" y="818606"/>
            <a:ext cx="307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are pointing to different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5F1D6-6F6A-D948-BF1F-FC9454E1E72A}"/>
              </a:ext>
            </a:extLst>
          </p:cNvPr>
          <p:cNvSpPr txBox="1"/>
          <p:nvPr/>
        </p:nvSpPr>
        <p:spPr>
          <a:xfrm>
            <a:off x="126274" y="1991354"/>
            <a:ext cx="1157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obj1 = {n:40};</a:t>
            </a:r>
          </a:p>
          <a:p>
            <a:r>
              <a:rPr lang="en-IN" dirty="0"/>
              <a:t>var obj2 = obj1;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C5258C-5238-2C49-ADCF-5C3F8C60388F}"/>
              </a:ext>
            </a:extLst>
          </p:cNvPr>
          <p:cNvSpPr/>
          <p:nvPr/>
        </p:nvSpPr>
        <p:spPr>
          <a:xfrm>
            <a:off x="7297783" y="2237650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9353A-AE9D-874A-8E3E-73428B4052DC}"/>
              </a:ext>
            </a:extLst>
          </p:cNvPr>
          <p:cNvSpPr/>
          <p:nvPr/>
        </p:nvSpPr>
        <p:spPr>
          <a:xfrm>
            <a:off x="4502332" y="2734491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8535E7-A936-674C-BE0A-1652A501A5B5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5181600" y="2833325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542436-5C31-2748-9AE5-4847FF08589A}"/>
              </a:ext>
            </a:extLst>
          </p:cNvPr>
          <p:cNvSpPr/>
          <p:nvPr/>
        </p:nvSpPr>
        <p:spPr>
          <a:xfrm>
            <a:off x="7789818" y="4393473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1FB19-3CC5-9F40-B392-C33D1380F3EC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8038012" y="3429000"/>
            <a:ext cx="91440" cy="9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BE8745-7520-C943-AD13-E86FD32EC1F4}"/>
              </a:ext>
            </a:extLst>
          </p:cNvPr>
          <p:cNvSpPr txBox="1"/>
          <p:nvPr/>
        </p:nvSpPr>
        <p:spPr>
          <a:xfrm>
            <a:off x="1262743" y="3608146"/>
            <a:ext cx="532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and Obj2 will point to same object or refer to same object so if one is changed other will be notified with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88894-AEEA-554A-947F-1EDFCDC8C92A}"/>
              </a:ext>
            </a:extLst>
          </p:cNvPr>
          <p:cNvSpPr txBox="1"/>
          <p:nvPr/>
        </p:nvSpPr>
        <p:spPr>
          <a:xfrm>
            <a:off x="313509" y="5172891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obj3 = </a:t>
            </a:r>
            <a:r>
              <a:rPr lang="en-IN" i="1" dirty="0" err="1"/>
              <a:t>Object</a:t>
            </a:r>
            <a:r>
              <a:rPr lang="en-IN" dirty="0" err="1"/>
              <a:t>.assign</a:t>
            </a:r>
            <a:r>
              <a:rPr lang="en-IN" dirty="0"/>
              <a:t>({}, obj1);</a:t>
            </a:r>
          </a:p>
          <a:p>
            <a:r>
              <a:rPr lang="en-US" dirty="0"/>
              <a:t>				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835C19-1333-DB44-90FE-57D95F2BFDF2}"/>
              </a:ext>
            </a:extLst>
          </p:cNvPr>
          <p:cNvSpPr/>
          <p:nvPr/>
        </p:nvSpPr>
        <p:spPr>
          <a:xfrm>
            <a:off x="6352904" y="502570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5D44EDC-A054-6542-9462-8A2292189020}"/>
              </a:ext>
            </a:extLst>
          </p:cNvPr>
          <p:cNvSpPr/>
          <p:nvPr/>
        </p:nvSpPr>
        <p:spPr>
          <a:xfrm>
            <a:off x="3557453" y="5522549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3EE7F-500E-174D-AA06-68E053E097A2}"/>
              </a:ext>
            </a:extLst>
          </p:cNvPr>
          <p:cNvCxnSpPr>
            <a:stCxn id="26" idx="3"/>
            <a:endCxn id="25" idx="2"/>
          </p:cNvCxnSpPr>
          <p:nvPr/>
        </p:nvCxnSpPr>
        <p:spPr>
          <a:xfrm flipV="1">
            <a:off x="4236721" y="5621383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08A42B5-92D9-E444-B2E5-F3622829789B}"/>
              </a:ext>
            </a:extLst>
          </p:cNvPr>
          <p:cNvSpPr/>
          <p:nvPr/>
        </p:nvSpPr>
        <p:spPr>
          <a:xfrm>
            <a:off x="10585268" y="547988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AD440A-0B71-4040-A1DF-9458EB9E4F68}"/>
              </a:ext>
            </a:extLst>
          </p:cNvPr>
          <p:cNvSpPr/>
          <p:nvPr/>
        </p:nvSpPr>
        <p:spPr>
          <a:xfrm>
            <a:off x="7833361" y="6174997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3D3F9-9BEA-1245-9152-6423714F6878}"/>
              </a:ext>
            </a:extLst>
          </p:cNvPr>
          <p:cNvCxnSpPr>
            <a:stCxn id="29" idx="3"/>
            <a:endCxn id="28" idx="2"/>
          </p:cNvCxnSpPr>
          <p:nvPr/>
        </p:nvCxnSpPr>
        <p:spPr>
          <a:xfrm flipV="1">
            <a:off x="8512629" y="6075563"/>
            <a:ext cx="2072639" cy="39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4A58B23A-1D7D-B14C-A0EF-3D397D5E2181}"/>
              </a:ext>
            </a:extLst>
          </p:cNvPr>
          <p:cNvSpPr/>
          <p:nvPr/>
        </p:nvSpPr>
        <p:spPr>
          <a:xfrm>
            <a:off x="7833361" y="5426922"/>
            <a:ext cx="2939142" cy="3525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AE9F7-97EC-E549-9D39-7542996B03E0}"/>
              </a:ext>
            </a:extLst>
          </p:cNvPr>
          <p:cNvSpPr txBox="1"/>
          <p:nvPr/>
        </p:nvSpPr>
        <p:spPr>
          <a:xfrm>
            <a:off x="9853749" y="3949594"/>
            <a:ext cx="237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and obj1 are separate objects, but obj3 is created using schema and data of obj1</a:t>
            </a:r>
          </a:p>
        </p:txBody>
      </p:sp>
    </p:spTree>
    <p:extLst>
      <p:ext uri="{BB962C8B-B14F-4D97-AF65-F5344CB8AC3E}">
        <p14:creationId xmlns:p14="http://schemas.microsoft.com/office/powerpoint/2010/main" val="236957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686</Words>
  <Application>Microsoft Macintosh PowerPoint</Application>
  <PresentationFormat>Widescreen</PresentationFormat>
  <Paragraphs>165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Training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Notes</dc:title>
  <dc:creator>Mahesh Sabnis</dc:creator>
  <cp:lastModifiedBy>Mahesh Sabnis</cp:lastModifiedBy>
  <cp:revision>39</cp:revision>
  <dcterms:created xsi:type="dcterms:W3CDTF">2021-03-31T09:14:47Z</dcterms:created>
  <dcterms:modified xsi:type="dcterms:W3CDTF">2021-04-08T11:35:33Z</dcterms:modified>
</cp:coreProperties>
</file>