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3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85A-2F1D-CA4A-AFF5-AD2C23A7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5FA7-821B-284B-94CC-D068FA90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6D8E-4237-7F4A-9C27-433EFE43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1143-01E7-684E-A40C-85E6DF9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90E1-800E-A24B-851C-859F47E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DA6-B3DF-D542-8E89-945183E3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93CC-02AB-F74B-90C2-AA98B7F0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282F-0975-5E45-B541-C4949901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8340-4A28-5249-B25A-86ABE100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47B0-596F-D74E-9E6F-87D59D8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261F-F0FD-924C-94D5-7055BD0F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D788-0C8A-2144-9676-29425C29C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C48-D6D7-5149-B83D-D6145E4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03B6-2CC8-D149-AB57-F7A83A1B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DDC-9651-DC4D-A3C0-9E2522CC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5D58-616D-C940-83A4-708D80E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830F-0A39-B841-907B-A38291B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88C-C38D-FF4B-B1CB-DD87E8AB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79E4-3D39-2A45-8E06-5C494A29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435-1105-CE40-8FCE-F3DFDDD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B07-654F-4249-923A-A74CC2F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5B22-9534-E546-AB77-EDDA17AC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D2D-C61C-6448-9341-B54D46AC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8612-3B68-7849-93A7-CCFD2D0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7161-0561-0B4C-A8C5-4A8089AB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B312-B7CB-F843-8D77-53A009F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1BF5-BF49-D44B-9658-2F00DD0E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B0B3A-BE0E-1241-93FC-B18DABA0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2C646-791D-F24F-9518-568005B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3620-4927-7549-AE52-DBBCA54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2EFC-2B5A-314E-8907-D127686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609-E30B-2542-A734-7267EF9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B4700-7E47-AA42-A369-F083818D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0D38-E37C-DB42-9E61-4F560A3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6161F-6B40-7A4F-8C7A-9CB099F3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3187-8E31-C34E-A514-ECEAF739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A0238-A008-B24B-86C7-87F768F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B9769-143B-9B4F-83B4-8E7F87CA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2A4AD-DF1F-A348-B314-54432A59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D89-D160-7747-A7C6-8FA06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832E3-5A90-494F-86BF-036CCEC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74EE-6E73-4F42-AE43-37B455C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E66A-EFD0-E043-92B2-CDB7058D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EFA73-A2A2-1340-950C-3EECC31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2593-6CB7-1846-8198-A3CAB7C1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D095-5ABF-E744-95B5-488E90B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5FDC-6BEF-E844-865F-491DC551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4835-832D-EA47-BD1C-53DEA430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F64F-637D-B149-91EF-EE0814D9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3346-1400-CB48-A366-87B18997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DFE2-BD5E-7C49-9103-CF400EE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51D-12FF-6545-9F43-987CF7C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16C-A4AA-4F48-B7E7-A67A8B9E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67883-71EE-574E-8365-7812BB16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6918-A03F-3F46-BF71-1E7A1A5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1A69-ECA4-D04C-A364-51E8CB9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94A09-0DF3-0545-8A71-D02EBE7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9061-2318-A34E-9C72-9DD43BD1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523F1-2E28-084A-8FE7-EA8AF151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7260-2333-AB4C-9A00-53A407E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8824-6C09-5D49-BDBD-50AAFFFA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415C-91ED-7941-9068-396BBFB028E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1284-B253-8948-B333-606806C7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1A2A-795E-1947-878C-0A7B201D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yserver.com/" TargetMode="External"/><Relationship Id="rId2" Type="http://schemas.openxmlformats.org/officeDocument/2006/relationships/hyperlink" Target="http://192.168.10.3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myfrontendapp.com/" TargetMode="External"/><Relationship Id="rId4" Type="http://schemas.openxmlformats.org/officeDocument/2006/relationships/hyperlink" Target="http://192.168.10.5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B3-5BFE-6B48-9C4C-D5E1B589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F45F-DBE6-6E4A-ACC4-62CE639F2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EF63F-E397-CC40-B774-6A171868EE42}"/>
              </a:ext>
            </a:extLst>
          </p:cNvPr>
          <p:cNvSpPr txBox="1"/>
          <p:nvPr/>
        </p:nvSpPr>
        <p:spPr>
          <a:xfrm>
            <a:off x="126274" y="235131"/>
            <a:ext cx="11939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statement in JavaScript</a:t>
            </a:r>
          </a:p>
          <a:p>
            <a:endParaRPr lang="en-US" dirty="0"/>
          </a:p>
          <a:p>
            <a:r>
              <a:rPr lang="en-IN" dirty="0"/>
              <a:t>var x = 10;</a:t>
            </a:r>
          </a:p>
          <a:p>
            <a:r>
              <a:rPr lang="en-IN" dirty="0"/>
              <a:t>var y = x;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A3C0E-9060-5248-AC2B-A082F77B72B8}"/>
              </a:ext>
            </a:extLst>
          </p:cNvPr>
          <p:cNvSpPr/>
          <p:nvPr/>
        </p:nvSpPr>
        <p:spPr>
          <a:xfrm>
            <a:off x="5495109" y="746534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B61E1D-2016-8B4A-9001-49ACB4098067}"/>
              </a:ext>
            </a:extLst>
          </p:cNvPr>
          <p:cNvSpPr/>
          <p:nvPr/>
        </p:nvSpPr>
        <p:spPr>
          <a:xfrm>
            <a:off x="4502332" y="702992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D78B-D91B-C840-A785-A5C0E18D5C79}"/>
              </a:ext>
            </a:extLst>
          </p:cNvPr>
          <p:cNvCxnSpPr>
            <a:endCxn id="3" idx="1"/>
          </p:cNvCxnSpPr>
          <p:nvPr/>
        </p:nvCxnSpPr>
        <p:spPr>
          <a:xfrm>
            <a:off x="4841966" y="907643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36594C-FD0B-7C46-A73C-7A251754B0E2}"/>
              </a:ext>
            </a:extLst>
          </p:cNvPr>
          <p:cNvCxnSpPr/>
          <p:nvPr/>
        </p:nvCxnSpPr>
        <p:spPr>
          <a:xfrm>
            <a:off x="1262743" y="929414"/>
            <a:ext cx="3056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D54E30-D355-5D4A-8DDE-F7AB9E673516}"/>
              </a:ext>
            </a:extLst>
          </p:cNvPr>
          <p:cNvSpPr/>
          <p:nvPr/>
        </p:nvSpPr>
        <p:spPr>
          <a:xfrm>
            <a:off x="5495109" y="1360487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A77CCE-4AF3-054B-A896-B9A4D05F79E8}"/>
              </a:ext>
            </a:extLst>
          </p:cNvPr>
          <p:cNvSpPr/>
          <p:nvPr/>
        </p:nvSpPr>
        <p:spPr>
          <a:xfrm>
            <a:off x="4502332" y="1316945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3AA39B-815D-C645-B712-6EBA2847C669}"/>
              </a:ext>
            </a:extLst>
          </p:cNvPr>
          <p:cNvCxnSpPr>
            <a:endCxn id="9" idx="1"/>
          </p:cNvCxnSpPr>
          <p:nvPr/>
        </p:nvCxnSpPr>
        <p:spPr>
          <a:xfrm>
            <a:off x="4841966" y="1521596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36AFC-4A2D-E240-BCB2-DA972A224002}"/>
              </a:ext>
            </a:extLst>
          </p:cNvPr>
          <p:cNvCxnSpPr/>
          <p:nvPr/>
        </p:nvCxnSpPr>
        <p:spPr>
          <a:xfrm>
            <a:off x="1184366" y="1236617"/>
            <a:ext cx="3213463" cy="28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D66A4-ABF8-054D-9070-6A24959A0A2B}"/>
              </a:ext>
            </a:extLst>
          </p:cNvPr>
          <p:cNvSpPr txBox="1"/>
          <p:nvPr/>
        </p:nvSpPr>
        <p:spPr>
          <a:xfrm>
            <a:off x="6183086" y="818606"/>
            <a:ext cx="307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and y are pointing to different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5F1D6-6F6A-D948-BF1F-FC9454E1E72A}"/>
              </a:ext>
            </a:extLst>
          </p:cNvPr>
          <p:cNvSpPr txBox="1"/>
          <p:nvPr/>
        </p:nvSpPr>
        <p:spPr>
          <a:xfrm>
            <a:off x="126274" y="1991354"/>
            <a:ext cx="1157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obj1 = {n:40};</a:t>
            </a:r>
          </a:p>
          <a:p>
            <a:r>
              <a:rPr lang="en-IN" dirty="0"/>
              <a:t>var obj2 = obj1;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C5258C-5238-2C49-ADCF-5C3F8C60388F}"/>
              </a:ext>
            </a:extLst>
          </p:cNvPr>
          <p:cNvSpPr/>
          <p:nvPr/>
        </p:nvSpPr>
        <p:spPr>
          <a:xfrm>
            <a:off x="7297783" y="2237650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9353A-AE9D-874A-8E3E-73428B4052DC}"/>
              </a:ext>
            </a:extLst>
          </p:cNvPr>
          <p:cNvSpPr/>
          <p:nvPr/>
        </p:nvSpPr>
        <p:spPr>
          <a:xfrm>
            <a:off x="4502332" y="2734491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8535E7-A936-674C-BE0A-1652A501A5B5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5181600" y="2833325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542436-5C31-2748-9AE5-4847FF08589A}"/>
              </a:ext>
            </a:extLst>
          </p:cNvPr>
          <p:cNvSpPr/>
          <p:nvPr/>
        </p:nvSpPr>
        <p:spPr>
          <a:xfrm>
            <a:off x="7789818" y="4393473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1FB19-3CC5-9F40-B392-C33D1380F3EC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8038012" y="3429000"/>
            <a:ext cx="91440" cy="9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BE8745-7520-C943-AD13-E86FD32EC1F4}"/>
              </a:ext>
            </a:extLst>
          </p:cNvPr>
          <p:cNvSpPr txBox="1"/>
          <p:nvPr/>
        </p:nvSpPr>
        <p:spPr>
          <a:xfrm>
            <a:off x="1262743" y="3608146"/>
            <a:ext cx="532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and Obj2 will point to same object or refer to same object so if one is changed other will be notified with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88894-AEEA-554A-947F-1EDFCDC8C92A}"/>
              </a:ext>
            </a:extLst>
          </p:cNvPr>
          <p:cNvSpPr txBox="1"/>
          <p:nvPr/>
        </p:nvSpPr>
        <p:spPr>
          <a:xfrm>
            <a:off x="313509" y="5172891"/>
            <a:ext cx="1109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obj3 = </a:t>
            </a:r>
            <a:r>
              <a:rPr lang="en-IN" i="1" dirty="0" err="1"/>
              <a:t>Object</a:t>
            </a:r>
            <a:r>
              <a:rPr lang="en-IN" dirty="0" err="1"/>
              <a:t>.assign</a:t>
            </a:r>
            <a:r>
              <a:rPr lang="en-IN" dirty="0"/>
              <a:t>({}, obj1);</a:t>
            </a:r>
          </a:p>
          <a:p>
            <a:r>
              <a:rPr lang="en-US" dirty="0"/>
              <a:t>				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835C19-1333-DB44-90FE-57D95F2BFDF2}"/>
              </a:ext>
            </a:extLst>
          </p:cNvPr>
          <p:cNvSpPr/>
          <p:nvPr/>
        </p:nvSpPr>
        <p:spPr>
          <a:xfrm>
            <a:off x="6352904" y="502570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5D44EDC-A054-6542-9462-8A2292189020}"/>
              </a:ext>
            </a:extLst>
          </p:cNvPr>
          <p:cNvSpPr/>
          <p:nvPr/>
        </p:nvSpPr>
        <p:spPr>
          <a:xfrm>
            <a:off x="3557453" y="5522549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3EE7F-500E-174D-AA06-68E053E097A2}"/>
              </a:ext>
            </a:extLst>
          </p:cNvPr>
          <p:cNvCxnSpPr>
            <a:stCxn id="26" idx="3"/>
            <a:endCxn id="25" idx="2"/>
          </p:cNvCxnSpPr>
          <p:nvPr/>
        </p:nvCxnSpPr>
        <p:spPr>
          <a:xfrm flipV="1">
            <a:off x="4236721" y="5621383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08A42B5-92D9-E444-B2E5-F3622829789B}"/>
              </a:ext>
            </a:extLst>
          </p:cNvPr>
          <p:cNvSpPr/>
          <p:nvPr/>
        </p:nvSpPr>
        <p:spPr>
          <a:xfrm>
            <a:off x="10585268" y="547988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AD440A-0B71-4040-A1DF-9458EB9E4F68}"/>
              </a:ext>
            </a:extLst>
          </p:cNvPr>
          <p:cNvSpPr/>
          <p:nvPr/>
        </p:nvSpPr>
        <p:spPr>
          <a:xfrm>
            <a:off x="7833361" y="6174997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3D3F9-9BEA-1245-9152-6423714F6878}"/>
              </a:ext>
            </a:extLst>
          </p:cNvPr>
          <p:cNvCxnSpPr>
            <a:stCxn id="29" idx="3"/>
            <a:endCxn id="28" idx="2"/>
          </p:cNvCxnSpPr>
          <p:nvPr/>
        </p:nvCxnSpPr>
        <p:spPr>
          <a:xfrm flipV="1">
            <a:off x="8512629" y="6075563"/>
            <a:ext cx="2072639" cy="39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4A58B23A-1D7D-B14C-A0EF-3D397D5E2181}"/>
              </a:ext>
            </a:extLst>
          </p:cNvPr>
          <p:cNvSpPr/>
          <p:nvPr/>
        </p:nvSpPr>
        <p:spPr>
          <a:xfrm>
            <a:off x="7833361" y="5426922"/>
            <a:ext cx="2939142" cy="3525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AE9F7-97EC-E549-9D39-7542996B03E0}"/>
              </a:ext>
            </a:extLst>
          </p:cNvPr>
          <p:cNvSpPr txBox="1"/>
          <p:nvPr/>
        </p:nvSpPr>
        <p:spPr>
          <a:xfrm>
            <a:off x="9853749" y="3949594"/>
            <a:ext cx="237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and obj1 are separate objects, but obj3 is created using schema and data of obj1</a:t>
            </a:r>
          </a:p>
        </p:txBody>
      </p:sp>
    </p:spTree>
    <p:extLst>
      <p:ext uri="{BB962C8B-B14F-4D97-AF65-F5344CB8AC3E}">
        <p14:creationId xmlns:p14="http://schemas.microsoft.com/office/powerpoint/2010/main" val="236957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C8A3-E394-A948-845E-3B8F837B62E5}"/>
              </a:ext>
            </a:extLst>
          </p:cNvPr>
          <p:cNvSpPr txBox="1"/>
          <p:nvPr/>
        </p:nvSpPr>
        <p:spPr>
          <a:xfrm>
            <a:off x="2856411" y="95794"/>
            <a:ext cx="68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JavaScript Objects for App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7EEDE-2A9D-F043-9FE6-09D95AA24958}"/>
              </a:ext>
            </a:extLst>
          </p:cNvPr>
          <p:cNvSpPr/>
          <p:nvPr/>
        </p:nvSpPr>
        <p:spPr>
          <a:xfrm>
            <a:off x="357051" y="1219199"/>
            <a:ext cx="10615749" cy="463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2C5967-B516-BC44-BA45-FB69ABB5652F}"/>
              </a:ext>
            </a:extLst>
          </p:cNvPr>
          <p:cNvSpPr/>
          <p:nvPr/>
        </p:nvSpPr>
        <p:spPr>
          <a:xfrm>
            <a:off x="8876211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Data Management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23FC1C-D49A-FE44-A45C-EFCB0DE02074}"/>
              </a:ext>
            </a:extLst>
          </p:cNvPr>
          <p:cNvSpPr/>
          <p:nvPr/>
        </p:nvSpPr>
        <p:spPr>
          <a:xfrm>
            <a:off x="6932022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Re-usable Utility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4BD29B-F984-C64C-A4EC-CA0EB474B360}"/>
              </a:ext>
            </a:extLst>
          </p:cNvPr>
          <p:cNvSpPr/>
          <p:nvPr/>
        </p:nvSpPr>
        <p:spPr>
          <a:xfrm>
            <a:off x="2778035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Presentation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133FFF-F837-CB43-BA96-68F2E6655496}"/>
              </a:ext>
            </a:extLst>
          </p:cNvPr>
          <p:cNvSpPr/>
          <p:nvPr/>
        </p:nvSpPr>
        <p:spPr>
          <a:xfrm>
            <a:off x="4987834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Managing External HTTP / Socket Calls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1AA621-7D46-2D49-9F5E-BFB01F0E936D}"/>
              </a:ext>
            </a:extLst>
          </p:cNvPr>
          <p:cNvSpPr/>
          <p:nvPr/>
        </p:nvSpPr>
        <p:spPr>
          <a:xfrm>
            <a:off x="693420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  <a:p>
            <a:pPr algn="ctr"/>
            <a:r>
              <a:rPr lang="en-US" dirty="0"/>
              <a:t>Using HTML </a:t>
            </a:r>
          </a:p>
        </p:txBody>
      </p:sp>
    </p:spTree>
    <p:extLst>
      <p:ext uri="{BB962C8B-B14F-4D97-AF65-F5344CB8AC3E}">
        <p14:creationId xmlns:p14="http://schemas.microsoft.com/office/powerpoint/2010/main" val="159942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6A6480-1954-864B-85E6-B476610871B0}"/>
              </a:ext>
            </a:extLst>
          </p:cNvPr>
          <p:cNvSpPr/>
          <p:nvPr/>
        </p:nvSpPr>
        <p:spPr>
          <a:xfrm>
            <a:off x="435429" y="1219200"/>
            <a:ext cx="4153988" cy="4362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9B88A-3E45-EF4C-8A5F-6185BF056DD8}"/>
              </a:ext>
            </a:extLst>
          </p:cNvPr>
          <p:cNvSpPr txBox="1"/>
          <p:nvPr/>
        </p:nvSpPr>
        <p:spPr>
          <a:xfrm>
            <a:off x="505097" y="444137"/>
            <a:ext cx="379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Items available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9358AF-B12A-C64F-B1F3-6AFA7655AD64}"/>
              </a:ext>
            </a:extLst>
          </p:cNvPr>
          <p:cNvSpPr/>
          <p:nvPr/>
        </p:nvSpPr>
        <p:spPr>
          <a:xfrm>
            <a:off x="705394" y="165462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737B32-50A9-ED4C-BBA3-FF127812C293}"/>
              </a:ext>
            </a:extLst>
          </p:cNvPr>
          <p:cNvSpPr/>
          <p:nvPr/>
        </p:nvSpPr>
        <p:spPr>
          <a:xfrm>
            <a:off x="705394" y="279187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905ED9-459F-1945-9283-282BE2FF188A}"/>
              </a:ext>
            </a:extLst>
          </p:cNvPr>
          <p:cNvSpPr/>
          <p:nvPr/>
        </p:nvSpPr>
        <p:spPr>
          <a:xfrm>
            <a:off x="692330" y="3972672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1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DF0AE2-3BF2-BC49-AB38-970786BB2150}"/>
              </a:ext>
            </a:extLst>
          </p:cNvPr>
          <p:cNvSpPr/>
          <p:nvPr/>
        </p:nvSpPr>
        <p:spPr>
          <a:xfrm>
            <a:off x="592183" y="618309"/>
            <a:ext cx="11068594" cy="5878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F4424-04A6-0449-ABC0-D36E0AECB316}"/>
              </a:ext>
            </a:extLst>
          </p:cNvPr>
          <p:cNvSpPr txBox="1"/>
          <p:nvPr/>
        </p:nvSpPr>
        <p:spPr>
          <a:xfrm>
            <a:off x="3509554" y="69669"/>
            <a:ext cx="53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1BDBA-E4CF-A04D-AFA9-34CA49B75419}"/>
              </a:ext>
            </a:extLst>
          </p:cNvPr>
          <p:cNvSpPr/>
          <p:nvPr/>
        </p:nvSpPr>
        <p:spPr>
          <a:xfrm>
            <a:off x="600891" y="3045822"/>
            <a:ext cx="11051177" cy="24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AADF6-E4EE-374A-AC89-F04996FABCA0}"/>
              </a:ext>
            </a:extLst>
          </p:cNvPr>
          <p:cNvSpPr txBox="1"/>
          <p:nvPr/>
        </p:nvSpPr>
        <p:spPr>
          <a:xfrm>
            <a:off x="853440" y="731520"/>
            <a:ext cx="10624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Explorer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Rendering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Attribute System Management aka Property Management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Properties for controlling rendering of the 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Events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Static DOM for generating 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Dynamic DOM Management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ACB4F-B922-C44A-BBC6-BA54F918C1F5}"/>
              </a:ext>
            </a:extLst>
          </p:cNvPr>
          <p:cNvSpPr/>
          <p:nvPr/>
        </p:nvSpPr>
        <p:spPr>
          <a:xfrm>
            <a:off x="5669280" y="3291839"/>
            <a:ext cx="252549" cy="320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8F8E7-5E7A-1649-A7B2-4C342D206F6D}"/>
              </a:ext>
            </a:extLst>
          </p:cNvPr>
          <p:cNvSpPr txBox="1"/>
          <p:nvPr/>
        </p:nvSpPr>
        <p:spPr>
          <a:xfrm>
            <a:off x="753292" y="3417024"/>
            <a:ext cx="475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Object Model</a:t>
            </a:r>
          </a:p>
          <a:p>
            <a:endParaRPr lang="en-US" dirty="0"/>
          </a:p>
          <a:p>
            <a:r>
              <a:rPr lang="en-US" dirty="0"/>
              <a:t>Objects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52AFD-628B-4948-96C5-C86241D4C39F}"/>
              </a:ext>
            </a:extLst>
          </p:cNvPr>
          <p:cNvSpPr txBox="1"/>
          <p:nvPr/>
        </p:nvSpPr>
        <p:spPr>
          <a:xfrm>
            <a:off x="6096000" y="3429000"/>
            <a:ext cx="5381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 to the OS Services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Localize Settings of OS w.r.t. Date, Time, Culture</a:t>
            </a:r>
          </a:p>
          <a:p>
            <a:pPr marL="342900" indent="-342900">
              <a:buAutoNum type="arabicPeriod"/>
            </a:pPr>
            <a:r>
              <a:rPr lang="en-US" dirty="0"/>
              <a:t>Media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Graphics</a:t>
            </a:r>
          </a:p>
          <a:p>
            <a:pPr marL="800100" lvl="1" indent="-342900">
              <a:buAutoNum type="arabicPeriod"/>
            </a:pPr>
            <a:r>
              <a:rPr lang="en-US" dirty="0"/>
              <a:t>Videos</a:t>
            </a:r>
          </a:p>
          <a:p>
            <a:pPr marL="800100" lvl="1" indent="-342900">
              <a:buAutoNum type="arabicPeriod"/>
            </a:pPr>
            <a:r>
              <a:rPr lang="en-US" dirty="0"/>
              <a:t>Audios</a:t>
            </a:r>
          </a:p>
          <a:p>
            <a:pPr marL="342900" indent="-342900">
              <a:buAutoNum type="arabicPeriod"/>
            </a:pPr>
            <a:r>
              <a:rPr lang="en-US" dirty="0"/>
              <a:t>Network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HTTP</a:t>
            </a:r>
          </a:p>
          <a:p>
            <a:pPr marL="800100" lvl="1" indent="-342900">
              <a:buAutoNum type="arabicPeriod"/>
            </a:pPr>
            <a:r>
              <a:rPr lang="en-US" dirty="0"/>
              <a:t>Socket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2107AB-1810-094B-9DDE-5F17619D7D39}"/>
              </a:ext>
            </a:extLst>
          </p:cNvPr>
          <p:cNvCxnSpPr/>
          <p:nvPr/>
        </p:nvCxnSpPr>
        <p:spPr>
          <a:xfrm flipV="1">
            <a:off x="1689463" y="2664823"/>
            <a:ext cx="0" cy="1149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54AAD6-0D70-D54A-BDE0-BD5D6F92D3CF}"/>
              </a:ext>
            </a:extLst>
          </p:cNvPr>
          <p:cNvCxnSpPr/>
          <p:nvPr/>
        </p:nvCxnSpPr>
        <p:spPr>
          <a:xfrm>
            <a:off x="1942011" y="2682240"/>
            <a:ext cx="0" cy="1375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CEB61-99F9-5047-806B-F3785117A2B0}"/>
              </a:ext>
            </a:extLst>
          </p:cNvPr>
          <p:cNvCxnSpPr/>
          <p:nvPr/>
        </p:nvCxnSpPr>
        <p:spPr>
          <a:xfrm flipV="1">
            <a:off x="1942011" y="4155688"/>
            <a:ext cx="4223657" cy="111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A017EF-8E34-A049-B835-6ADB3EE11447}"/>
              </a:ext>
            </a:extLst>
          </p:cNvPr>
          <p:cNvCxnSpPr/>
          <p:nvPr/>
        </p:nvCxnSpPr>
        <p:spPr>
          <a:xfrm>
            <a:off x="1942011" y="4304211"/>
            <a:ext cx="4641669" cy="1539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3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201A2D0-0AF1-CD40-B4F7-3FA0C9818E3D}"/>
              </a:ext>
            </a:extLst>
          </p:cNvPr>
          <p:cNvSpPr/>
          <p:nvPr/>
        </p:nvSpPr>
        <p:spPr>
          <a:xfrm>
            <a:off x="5460274" y="687977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52F5C7-CAB5-4F41-9F01-4AA6030EC6E7}"/>
              </a:ext>
            </a:extLst>
          </p:cNvPr>
          <p:cNvSpPr/>
          <p:nvPr/>
        </p:nvSpPr>
        <p:spPr>
          <a:xfrm>
            <a:off x="1715589" y="940526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9A0F00-4177-314C-916F-773834DA41C9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2508069" y="1153886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85F3F-3A5E-F848-B9A2-146E985C56AA}"/>
              </a:ext>
            </a:extLst>
          </p:cNvPr>
          <p:cNvSpPr txBox="1"/>
          <p:nvPr/>
        </p:nvSpPr>
        <p:spPr>
          <a:xfrm>
            <a:off x="2690949" y="418011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F6FBD-3E49-4A46-93C6-16E3940CF0E0}"/>
              </a:ext>
            </a:extLst>
          </p:cNvPr>
          <p:cNvSpPr txBox="1"/>
          <p:nvPr/>
        </p:nvSpPr>
        <p:spPr>
          <a:xfrm>
            <a:off x="1715589" y="2098766"/>
            <a:ext cx="357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null; Obj will be removed from memory with its value</a:t>
            </a:r>
          </a:p>
        </p:txBody>
      </p:sp>
      <p:sp>
        <p:nvSpPr>
          <p:cNvPr id="8" name="Summing Junction 7">
            <a:extLst>
              <a:ext uri="{FF2B5EF4-FFF2-40B4-BE49-F238E27FC236}">
                <a16:creationId xmlns:a16="http://schemas.microsoft.com/office/drawing/2014/main" id="{0A146BBA-3401-7949-BCBD-D3EB7F0EDD70}"/>
              </a:ext>
            </a:extLst>
          </p:cNvPr>
          <p:cNvSpPr/>
          <p:nvPr/>
        </p:nvSpPr>
        <p:spPr>
          <a:xfrm>
            <a:off x="3431177" y="913618"/>
            <a:ext cx="957942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6E0FAB-8BE6-9742-BC15-DFEBB1BF18D9}"/>
              </a:ext>
            </a:extLst>
          </p:cNvPr>
          <p:cNvSpPr/>
          <p:nvPr/>
        </p:nvSpPr>
        <p:spPr>
          <a:xfrm>
            <a:off x="5460274" y="3365863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DD6753-F8F3-314D-ADC3-6499F0FC9058}"/>
              </a:ext>
            </a:extLst>
          </p:cNvPr>
          <p:cNvSpPr/>
          <p:nvPr/>
        </p:nvSpPr>
        <p:spPr>
          <a:xfrm>
            <a:off x="1715589" y="3618412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EF7EC1-128F-1E4F-A5C1-4035BB9FDB4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 flipV="1">
            <a:off x="2508069" y="3831772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FA55C5-F642-4B4F-AE00-1B5A09D508C9}"/>
              </a:ext>
            </a:extLst>
          </p:cNvPr>
          <p:cNvSpPr txBox="1"/>
          <p:nvPr/>
        </p:nvSpPr>
        <p:spPr>
          <a:xfrm>
            <a:off x="2690949" y="3095897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E70E1-BAA7-6C46-9EA8-3F6F80092EC5}"/>
              </a:ext>
            </a:extLst>
          </p:cNvPr>
          <p:cNvSpPr txBox="1"/>
          <p:nvPr/>
        </p:nvSpPr>
        <p:spPr>
          <a:xfrm>
            <a:off x="1341120" y="4737463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[obj];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690F3-27F6-1147-A493-1FE473BC62B8}"/>
              </a:ext>
            </a:extLst>
          </p:cNvPr>
          <p:cNvCxnSpPr>
            <a:endCxn id="9" idx="2"/>
          </p:cNvCxnSpPr>
          <p:nvPr/>
        </p:nvCxnSpPr>
        <p:spPr>
          <a:xfrm flipV="1">
            <a:off x="2830286" y="4297680"/>
            <a:ext cx="3914503" cy="46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mming Junction 16">
            <a:extLst>
              <a:ext uri="{FF2B5EF4-FFF2-40B4-BE49-F238E27FC236}">
                <a16:creationId xmlns:a16="http://schemas.microsoft.com/office/drawing/2014/main" id="{8E9877AA-BC47-E940-8BE9-340BC38FE271}"/>
              </a:ext>
            </a:extLst>
          </p:cNvPr>
          <p:cNvSpPr/>
          <p:nvPr/>
        </p:nvSpPr>
        <p:spPr>
          <a:xfrm>
            <a:off x="3431177" y="3618412"/>
            <a:ext cx="836023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F84039-C27E-A943-BB70-31114D4CC385}"/>
              </a:ext>
            </a:extLst>
          </p:cNvPr>
          <p:cNvSpPr txBox="1"/>
          <p:nvPr/>
        </p:nvSpPr>
        <p:spPr>
          <a:xfrm>
            <a:off x="818606" y="5564777"/>
            <a:ext cx="622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</a:t>
            </a:r>
            <a:r>
              <a:rPr lang="en-US" dirty="0" err="1"/>
              <a:t>wil</a:t>
            </a:r>
            <a:r>
              <a:rPr lang="en-US" dirty="0"/>
              <a:t> be overwritten but the </a:t>
            </a:r>
            <a:r>
              <a:rPr lang="en-US" dirty="0" err="1"/>
              <a:t>vaule</a:t>
            </a:r>
            <a:r>
              <a:rPr lang="en-US" dirty="0"/>
              <a:t> of the object still exist with its weak reference i.e. </a:t>
            </a:r>
            <a:r>
              <a:rPr lang="en-US" dirty="0" err="1"/>
              <a:t>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FDB7685-7C30-9346-B3DF-5E2B8A0F9243}"/>
              </a:ext>
            </a:extLst>
          </p:cNvPr>
          <p:cNvSpPr/>
          <p:nvPr/>
        </p:nvSpPr>
        <p:spPr>
          <a:xfrm>
            <a:off x="4885508" y="2455817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initialState</a:t>
            </a:r>
            <a:r>
              <a:rPr lang="en-US" dirty="0"/>
              <a:t> :{a:1}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EEF7A-01D5-FE49-B82A-A756188AB2F1}"/>
              </a:ext>
            </a:extLst>
          </p:cNvPr>
          <p:cNvSpPr/>
          <p:nvPr/>
        </p:nvSpPr>
        <p:spPr>
          <a:xfrm>
            <a:off x="592183" y="2664823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fn1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D34EF1B-35E0-F548-B531-0AB47877151C}"/>
              </a:ext>
            </a:extLst>
          </p:cNvPr>
          <p:cNvSpPr/>
          <p:nvPr/>
        </p:nvSpPr>
        <p:spPr>
          <a:xfrm>
            <a:off x="2403566" y="2856411"/>
            <a:ext cx="24819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{b:1}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D1391-70F7-ED41-8A6A-4AE5F710629F}"/>
              </a:ext>
            </a:extLst>
          </p:cNvPr>
          <p:cNvSpPr/>
          <p:nvPr/>
        </p:nvSpPr>
        <p:spPr>
          <a:xfrm>
            <a:off x="4885508" y="3940628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:{a:1, b:1}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53FFA1-441B-C447-9025-88F06EB651CE}"/>
              </a:ext>
            </a:extLst>
          </p:cNvPr>
          <p:cNvSpPr/>
          <p:nvPr/>
        </p:nvSpPr>
        <p:spPr>
          <a:xfrm>
            <a:off x="8773886" y="2913017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fn2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DC43A7F7-FD1B-5A44-AA34-669B96CC009D}"/>
              </a:ext>
            </a:extLst>
          </p:cNvPr>
          <p:cNvSpPr/>
          <p:nvPr/>
        </p:nvSpPr>
        <p:spPr>
          <a:xfrm rot="10800000">
            <a:off x="6871063" y="4384765"/>
            <a:ext cx="2808514" cy="11625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23F9A-5BFB-7C4B-8D57-F89A786E9998}"/>
              </a:ext>
            </a:extLst>
          </p:cNvPr>
          <p:cNvSpPr txBox="1"/>
          <p:nvPr/>
        </p:nvSpPr>
        <p:spPr>
          <a:xfrm>
            <a:off x="7341326" y="43020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{a:100}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6EF62D-7C5E-EF47-9717-365A37432252}"/>
              </a:ext>
            </a:extLst>
          </p:cNvPr>
          <p:cNvSpPr/>
          <p:nvPr/>
        </p:nvSpPr>
        <p:spPr>
          <a:xfrm>
            <a:off x="3296194" y="4728753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:{a:1oo, b:1}</a:t>
            </a:r>
          </a:p>
        </p:txBody>
      </p:sp>
    </p:spTree>
    <p:extLst>
      <p:ext uri="{BB962C8B-B14F-4D97-AF65-F5344CB8AC3E}">
        <p14:creationId xmlns:p14="http://schemas.microsoft.com/office/powerpoint/2010/main" val="396801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FACF02-526B-EC49-B0DF-F9ED33D73187}"/>
              </a:ext>
            </a:extLst>
          </p:cNvPr>
          <p:cNvSpPr/>
          <p:nvPr/>
        </p:nvSpPr>
        <p:spPr>
          <a:xfrm>
            <a:off x="45284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A32423-234D-4141-8D25-4FDD76265EE5}"/>
              </a:ext>
            </a:extLst>
          </p:cNvPr>
          <p:cNvSpPr/>
          <p:nvPr/>
        </p:nvSpPr>
        <p:spPr>
          <a:xfrm>
            <a:off x="2164080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0C4C57-79FF-6646-83D6-2811ADF69A46}"/>
              </a:ext>
            </a:extLst>
          </p:cNvPr>
          <p:cNvSpPr/>
          <p:nvPr/>
        </p:nvSpPr>
        <p:spPr>
          <a:xfrm>
            <a:off x="36488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7BCC86-A0C7-9849-929C-84A83A5D321B}"/>
              </a:ext>
            </a:extLst>
          </p:cNvPr>
          <p:cNvSpPr/>
          <p:nvPr/>
        </p:nvSpPr>
        <p:spPr>
          <a:xfrm>
            <a:off x="542108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732879-0B3D-AE4C-A932-CB3EE8473477}"/>
              </a:ext>
            </a:extLst>
          </p:cNvPr>
          <p:cNvSpPr/>
          <p:nvPr/>
        </p:nvSpPr>
        <p:spPr>
          <a:xfrm>
            <a:off x="71540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BC0228B-A1FA-A945-ADE0-B99BB869A99C}"/>
              </a:ext>
            </a:extLst>
          </p:cNvPr>
          <p:cNvSpPr/>
          <p:nvPr/>
        </p:nvSpPr>
        <p:spPr>
          <a:xfrm>
            <a:off x="513806" y="496389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E536D8-E3EC-C34D-B18E-9540A7CF935B}"/>
              </a:ext>
            </a:extLst>
          </p:cNvPr>
          <p:cNvSpPr/>
          <p:nvPr/>
        </p:nvSpPr>
        <p:spPr>
          <a:xfrm>
            <a:off x="3971108" y="1889760"/>
            <a:ext cx="261257" cy="1114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58E1D-C50B-F545-9F8A-EF9428979680}"/>
              </a:ext>
            </a:extLst>
          </p:cNvPr>
          <p:cNvSpPr txBox="1"/>
          <p:nvPr/>
        </p:nvSpPr>
        <p:spPr>
          <a:xfrm>
            <a:off x="2908663" y="3056709"/>
            <a:ext cx="2512423" cy="37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De-Referenced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A90B0D-4890-8449-9EAE-32526FFE0DC1}"/>
              </a:ext>
            </a:extLst>
          </p:cNvPr>
          <p:cNvSpPr/>
          <p:nvPr/>
        </p:nvSpPr>
        <p:spPr>
          <a:xfrm>
            <a:off x="60524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0F948A-4F71-4449-9542-56491FF82617}"/>
              </a:ext>
            </a:extLst>
          </p:cNvPr>
          <p:cNvSpPr/>
          <p:nvPr/>
        </p:nvSpPr>
        <p:spPr>
          <a:xfrm>
            <a:off x="2316480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EA60E-E7B6-B74E-A806-A6096173AC3D}"/>
              </a:ext>
            </a:extLst>
          </p:cNvPr>
          <p:cNvSpPr/>
          <p:nvPr/>
        </p:nvSpPr>
        <p:spPr>
          <a:xfrm>
            <a:off x="557348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DE4EC7-D94A-7846-8BFC-99CC701544EC}"/>
              </a:ext>
            </a:extLst>
          </p:cNvPr>
          <p:cNvSpPr/>
          <p:nvPr/>
        </p:nvSpPr>
        <p:spPr>
          <a:xfrm>
            <a:off x="7306492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66A8DB3-0F34-A141-9948-048E739E886C}"/>
              </a:ext>
            </a:extLst>
          </p:cNvPr>
          <p:cNvSpPr/>
          <p:nvPr/>
        </p:nvSpPr>
        <p:spPr>
          <a:xfrm>
            <a:off x="666206" y="3583577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49C5FC-5186-DA42-AB58-9F7EED24A738}"/>
              </a:ext>
            </a:extLst>
          </p:cNvPr>
          <p:cNvSpPr txBox="1"/>
          <p:nvPr/>
        </p:nvSpPr>
        <p:spPr>
          <a:xfrm>
            <a:off x="9405257" y="2760617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4D4E31-642D-D04C-B04D-3A15AB40D8AC}"/>
              </a:ext>
            </a:extLst>
          </p:cNvPr>
          <p:cNvSpPr/>
          <p:nvPr/>
        </p:nvSpPr>
        <p:spPr>
          <a:xfrm>
            <a:off x="9570720" y="4567645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E14E52-D8C6-7C40-8DC7-2A2609C8031A}"/>
              </a:ext>
            </a:extLst>
          </p:cNvPr>
          <p:cNvCxnSpPr>
            <a:endCxn id="16" idx="0"/>
          </p:cNvCxnSpPr>
          <p:nvPr/>
        </p:nvCxnSpPr>
        <p:spPr>
          <a:xfrm>
            <a:off x="10023565" y="3823062"/>
            <a:ext cx="1" cy="74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89DDA7-5D1C-094D-BB9C-C85CA7897CC0}"/>
              </a:ext>
            </a:extLst>
          </p:cNvPr>
          <p:cNvCxnSpPr>
            <a:endCxn id="16" idx="6"/>
          </p:cNvCxnSpPr>
          <p:nvPr/>
        </p:nvCxnSpPr>
        <p:spPr>
          <a:xfrm flipH="1">
            <a:off x="10476411" y="4976948"/>
            <a:ext cx="714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C6EDEF-2231-2A41-A39B-0579D60218FA}"/>
              </a:ext>
            </a:extLst>
          </p:cNvPr>
          <p:cNvCxnSpPr>
            <a:endCxn id="16" idx="4"/>
          </p:cNvCxnSpPr>
          <p:nvPr/>
        </p:nvCxnSpPr>
        <p:spPr>
          <a:xfrm flipH="1" flipV="1">
            <a:off x="10023566" y="5386251"/>
            <a:ext cx="78377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FE86A2-3FE8-3A48-912A-699CE43A9C66}"/>
              </a:ext>
            </a:extLst>
          </p:cNvPr>
          <p:cNvCxnSpPr>
            <a:endCxn id="16" idx="2"/>
          </p:cNvCxnSpPr>
          <p:nvPr/>
        </p:nvCxnSpPr>
        <p:spPr>
          <a:xfrm flipV="1">
            <a:off x="8516983" y="4976948"/>
            <a:ext cx="1053737" cy="6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1350E-F485-DF4C-B2C1-2CD09543F558}"/>
              </a:ext>
            </a:extLst>
          </p:cNvPr>
          <p:cNvSpPr/>
          <p:nvPr/>
        </p:nvSpPr>
        <p:spPr>
          <a:xfrm>
            <a:off x="5782491" y="5782491"/>
            <a:ext cx="289124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holding o</a:t>
            </a:r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04089667-6639-B14A-9E8E-E74520EF28D4}"/>
              </a:ext>
            </a:extLst>
          </p:cNvPr>
          <p:cNvSpPr/>
          <p:nvPr/>
        </p:nvSpPr>
        <p:spPr>
          <a:xfrm rot="16200000" flipH="1">
            <a:off x="8596449" y="4775562"/>
            <a:ext cx="735875" cy="12779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3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635726" y="1863634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2211977" y="1280160"/>
            <a:ext cx="4284617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1754776" y="5782491"/>
            <a:ext cx="4741818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3361509" y="4981303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E48F2-C775-E541-8FA6-4C53BCBDE175}"/>
              </a:ext>
            </a:extLst>
          </p:cNvPr>
          <p:cNvSpPr txBox="1"/>
          <p:nvPr/>
        </p:nvSpPr>
        <p:spPr>
          <a:xfrm>
            <a:off x="3666308" y="3161211"/>
            <a:ext cx="386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Object across Multiple Client App</a:t>
            </a:r>
          </a:p>
        </p:txBody>
      </p:sp>
    </p:spTree>
    <p:extLst>
      <p:ext uri="{BB962C8B-B14F-4D97-AF65-F5344CB8AC3E}">
        <p14:creationId xmlns:p14="http://schemas.microsoft.com/office/powerpoint/2010/main" val="4291737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16415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4323805"/>
            <a:ext cx="1863635" cy="20421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4001589" y="2921725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Proxy Handler to Provide an access of Actual Object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704012" y="3429000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</p:txBody>
      </p:sp>
    </p:spTree>
    <p:extLst>
      <p:ext uri="{BB962C8B-B14F-4D97-AF65-F5344CB8AC3E}">
        <p14:creationId xmlns:p14="http://schemas.microsoft.com/office/powerpoint/2010/main" val="295447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8534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5073133"/>
            <a:ext cx="1863635" cy="12928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3944985" y="2146773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Handlers for Diff. Clients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638697" y="2497183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be possible to set custom behavior for the properties of original object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4A0D04-171D-F547-BDC0-3AECE8B7AB3E}"/>
              </a:ext>
            </a:extLst>
          </p:cNvPr>
          <p:cNvSpPr/>
          <p:nvPr/>
        </p:nvSpPr>
        <p:spPr>
          <a:xfrm>
            <a:off x="3992882" y="3662234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 for Diff Clients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95C708E2-D99B-7B4B-B024-7741F6A7D09D}"/>
              </a:ext>
            </a:extLst>
          </p:cNvPr>
          <p:cNvSpPr/>
          <p:nvPr/>
        </p:nvSpPr>
        <p:spPr>
          <a:xfrm>
            <a:off x="2704012" y="4144412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8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FDF6605-FDC7-CD4F-9F2C-0D649CE40FD3}"/>
              </a:ext>
            </a:extLst>
          </p:cNvPr>
          <p:cNvSpPr/>
          <p:nvPr/>
        </p:nvSpPr>
        <p:spPr>
          <a:xfrm>
            <a:off x="10763794" y="88392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145E468-0F1D-BE45-B883-F120A3CDD978}"/>
              </a:ext>
            </a:extLst>
          </p:cNvPr>
          <p:cNvSpPr/>
          <p:nvPr/>
        </p:nvSpPr>
        <p:spPr>
          <a:xfrm>
            <a:off x="10763794" y="2214155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C4BF040-EDB7-DA42-B7E3-8CE145B8D246}"/>
              </a:ext>
            </a:extLst>
          </p:cNvPr>
          <p:cNvSpPr/>
          <p:nvPr/>
        </p:nvSpPr>
        <p:spPr>
          <a:xfrm>
            <a:off x="10763794" y="354439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F3858FB7-F40D-5A4B-B8FE-076A3D3C11C4}"/>
              </a:ext>
            </a:extLst>
          </p:cNvPr>
          <p:cNvSpPr/>
          <p:nvPr/>
        </p:nvSpPr>
        <p:spPr>
          <a:xfrm>
            <a:off x="10624457" y="4580709"/>
            <a:ext cx="1341120" cy="16546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MongoDB /DynamoDB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8F3F4-BF2B-9B48-9353-120F17B55741}"/>
              </a:ext>
            </a:extLst>
          </p:cNvPr>
          <p:cNvSpPr/>
          <p:nvPr/>
        </p:nvSpPr>
        <p:spPr>
          <a:xfrm>
            <a:off x="4615543" y="522514"/>
            <a:ext cx="5503817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3274-FCA3-BD45-A087-55128A79F8E0}"/>
              </a:ext>
            </a:extLst>
          </p:cNvPr>
          <p:cNvSpPr txBox="1"/>
          <p:nvPr/>
        </p:nvSpPr>
        <p:spPr>
          <a:xfrm>
            <a:off x="4894217" y="60089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Application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AAE4-2870-5246-AF99-1DDAE5855FAF}"/>
              </a:ext>
            </a:extLst>
          </p:cNvPr>
          <p:cNvSpPr/>
          <p:nvPr/>
        </p:nvSpPr>
        <p:spPr>
          <a:xfrm>
            <a:off x="8316686" y="1048600"/>
            <a:ext cx="1611085" cy="5090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</a:p>
          <a:p>
            <a:pPr algn="ctr"/>
            <a:r>
              <a:rPr lang="en-US" dirty="0"/>
              <a:t>Object Relational Mapping (ORM) OR</a:t>
            </a:r>
          </a:p>
          <a:p>
            <a:pPr algn="ctr"/>
            <a:r>
              <a:rPr lang="en-US" dirty="0"/>
              <a:t>Direct DB Access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BBF97B6-C408-004D-9221-551C7E94E83D}"/>
              </a:ext>
            </a:extLst>
          </p:cNvPr>
          <p:cNvSpPr/>
          <p:nvPr/>
        </p:nvSpPr>
        <p:spPr>
          <a:xfrm>
            <a:off x="9919063" y="1245326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44967DA1-C61E-2C48-901A-C94993D85BE6}"/>
              </a:ext>
            </a:extLst>
          </p:cNvPr>
          <p:cNvSpPr/>
          <p:nvPr/>
        </p:nvSpPr>
        <p:spPr>
          <a:xfrm>
            <a:off x="9919062" y="2498444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8C7D81C-975E-CE45-8EB3-0CC13082CA08}"/>
              </a:ext>
            </a:extLst>
          </p:cNvPr>
          <p:cNvSpPr/>
          <p:nvPr/>
        </p:nvSpPr>
        <p:spPr>
          <a:xfrm>
            <a:off x="9919061" y="3914541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E9DBDDB2-D9B8-344E-BC62-1FFAA90008D2}"/>
              </a:ext>
            </a:extLst>
          </p:cNvPr>
          <p:cNvSpPr/>
          <p:nvPr/>
        </p:nvSpPr>
        <p:spPr>
          <a:xfrm>
            <a:off x="9919061" y="5276765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479F-BCD8-B543-8354-78FC13B0F674}"/>
              </a:ext>
            </a:extLst>
          </p:cNvPr>
          <p:cNvSpPr/>
          <p:nvPr/>
        </p:nvSpPr>
        <p:spPr>
          <a:xfrm>
            <a:off x="6217920" y="1048600"/>
            <a:ext cx="1863634" cy="5073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D8167-4F1F-9045-A4C3-27A368E0F5B1}"/>
              </a:ext>
            </a:extLst>
          </p:cNvPr>
          <p:cNvSpPr txBox="1"/>
          <p:nvPr/>
        </p:nvSpPr>
        <p:spPr>
          <a:xfrm>
            <a:off x="6357257" y="1158240"/>
            <a:ext cx="16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OR Business Workflow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5F4F6-CCDB-8D4F-B9F7-15F366FB7B32}"/>
              </a:ext>
            </a:extLst>
          </p:cNvPr>
          <p:cNvSpPr/>
          <p:nvPr/>
        </p:nvSpPr>
        <p:spPr>
          <a:xfrm>
            <a:off x="6296298" y="222116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772AB-EC89-9544-B441-480E37132FD4}"/>
              </a:ext>
            </a:extLst>
          </p:cNvPr>
          <p:cNvSpPr/>
          <p:nvPr/>
        </p:nvSpPr>
        <p:spPr>
          <a:xfrm>
            <a:off x="7445829" y="221415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9C249-D035-564D-9CCA-B2FFBCE1DA8B}"/>
              </a:ext>
            </a:extLst>
          </p:cNvPr>
          <p:cNvSpPr/>
          <p:nvPr/>
        </p:nvSpPr>
        <p:spPr>
          <a:xfrm>
            <a:off x="6357256" y="3020567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512E8-AF8B-B347-9D12-1A846B498DB1}"/>
              </a:ext>
            </a:extLst>
          </p:cNvPr>
          <p:cNvSpPr/>
          <p:nvPr/>
        </p:nvSpPr>
        <p:spPr>
          <a:xfrm>
            <a:off x="6357256" y="3771944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3B7AA-E945-9446-810A-0EA647F4A4F0}"/>
              </a:ext>
            </a:extLst>
          </p:cNvPr>
          <p:cNvSpPr/>
          <p:nvPr/>
        </p:nvSpPr>
        <p:spPr>
          <a:xfrm>
            <a:off x="6357255" y="4523321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9653061A-ECDA-3B41-809D-3B18F42D12BB}"/>
              </a:ext>
            </a:extLst>
          </p:cNvPr>
          <p:cNvSpPr/>
          <p:nvPr/>
        </p:nvSpPr>
        <p:spPr>
          <a:xfrm>
            <a:off x="8081554" y="3585363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2C79D2-9355-7548-AD9C-328A3E3509CC}"/>
              </a:ext>
            </a:extLst>
          </p:cNvPr>
          <p:cNvSpPr/>
          <p:nvPr/>
        </p:nvSpPr>
        <p:spPr>
          <a:xfrm>
            <a:off x="4702629" y="115824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  <a:p>
            <a:pPr algn="ctr"/>
            <a:r>
              <a:rPr lang="en-US" dirty="0"/>
              <a:t>Web Apps AKA Web Site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E7315E-2B87-4546-9DFA-060561FF9398}"/>
              </a:ext>
            </a:extLst>
          </p:cNvPr>
          <p:cNvSpPr/>
          <p:nvPr/>
        </p:nvSpPr>
        <p:spPr>
          <a:xfrm>
            <a:off x="6056813" y="1716721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6037D65-CA2D-E941-80C8-3B4B94761BD2}"/>
              </a:ext>
            </a:extLst>
          </p:cNvPr>
          <p:cNvSpPr/>
          <p:nvPr/>
        </p:nvSpPr>
        <p:spPr>
          <a:xfrm>
            <a:off x="87086" y="785557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820BD5F-C9FD-E14E-85CA-7F6218207FF6}"/>
              </a:ext>
            </a:extLst>
          </p:cNvPr>
          <p:cNvSpPr/>
          <p:nvPr/>
        </p:nvSpPr>
        <p:spPr>
          <a:xfrm>
            <a:off x="2107474" y="1048600"/>
            <a:ext cx="2595155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65CE2C6-417E-1248-96DC-C05A91712C3D}"/>
              </a:ext>
            </a:extLst>
          </p:cNvPr>
          <p:cNvSpPr/>
          <p:nvPr/>
        </p:nvSpPr>
        <p:spPr>
          <a:xfrm>
            <a:off x="1942011" y="1810011"/>
            <a:ext cx="2760618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Page as Http Response</a:t>
            </a:r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FDFF7512-0EA0-9E44-BD90-A42301BE7CBC}"/>
              </a:ext>
            </a:extLst>
          </p:cNvPr>
          <p:cNvSpPr/>
          <p:nvPr/>
        </p:nvSpPr>
        <p:spPr>
          <a:xfrm>
            <a:off x="87087" y="2670438"/>
            <a:ext cx="1341120" cy="119838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89252-EC5A-5E44-A5C0-0C680E4F8376}"/>
              </a:ext>
            </a:extLst>
          </p:cNvPr>
          <p:cNvSpPr/>
          <p:nvPr/>
        </p:nvSpPr>
        <p:spPr>
          <a:xfrm>
            <a:off x="4676504" y="272143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99AD5D5-D2BA-3C44-BB10-F592F292E51C}"/>
              </a:ext>
            </a:extLst>
          </p:cNvPr>
          <p:cNvSpPr/>
          <p:nvPr/>
        </p:nvSpPr>
        <p:spPr>
          <a:xfrm>
            <a:off x="6043748" y="3311215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C71F1AE-D319-1A47-8C9C-F343A3F30868}"/>
              </a:ext>
            </a:extLst>
          </p:cNvPr>
          <p:cNvSpPr/>
          <p:nvPr/>
        </p:nvSpPr>
        <p:spPr>
          <a:xfrm>
            <a:off x="1319352" y="2693183"/>
            <a:ext cx="3357152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0C38B58-9C3D-C044-BED7-102C22296530}"/>
              </a:ext>
            </a:extLst>
          </p:cNvPr>
          <p:cNvSpPr/>
          <p:nvPr/>
        </p:nvSpPr>
        <p:spPr>
          <a:xfrm>
            <a:off x="1284512" y="3263736"/>
            <a:ext cx="3391992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D20B0F1-2457-F647-BC19-7A468757B540}"/>
              </a:ext>
            </a:extLst>
          </p:cNvPr>
          <p:cNvSpPr/>
          <p:nvPr/>
        </p:nvSpPr>
        <p:spPr>
          <a:xfrm>
            <a:off x="87085" y="4080009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 App</a:t>
            </a:r>
          </a:p>
          <a:p>
            <a:pPr algn="ctr"/>
            <a:r>
              <a:rPr lang="en-US" dirty="0"/>
              <a:t>Angular / React / Vue / Ember / jQuery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342C92-3428-3847-B0B2-809B0413B2DC}"/>
              </a:ext>
            </a:extLst>
          </p:cNvPr>
          <p:cNvSpPr/>
          <p:nvPr/>
        </p:nvSpPr>
        <p:spPr>
          <a:xfrm>
            <a:off x="4659089" y="4296109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309CCA78-0970-FB43-833D-E29CFD0AA783}"/>
              </a:ext>
            </a:extLst>
          </p:cNvPr>
          <p:cNvSpPr/>
          <p:nvPr/>
        </p:nvSpPr>
        <p:spPr>
          <a:xfrm>
            <a:off x="6026333" y="4885894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FA18A55-9AAE-CE4C-AABD-8A8D4F70C84F}"/>
              </a:ext>
            </a:extLst>
          </p:cNvPr>
          <p:cNvSpPr/>
          <p:nvPr/>
        </p:nvSpPr>
        <p:spPr>
          <a:xfrm>
            <a:off x="2098489" y="4267862"/>
            <a:ext cx="2560600" cy="61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FAECCA38-B3B4-D944-B4FD-CD343D1250D2}"/>
              </a:ext>
            </a:extLst>
          </p:cNvPr>
          <p:cNvSpPr/>
          <p:nvPr/>
        </p:nvSpPr>
        <p:spPr>
          <a:xfrm>
            <a:off x="1942011" y="4838415"/>
            <a:ext cx="2721455" cy="658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A9156-13F5-904E-81EB-19FAF9A9B670}"/>
              </a:ext>
            </a:extLst>
          </p:cNvPr>
          <p:cNvSpPr txBox="1"/>
          <p:nvPr/>
        </p:nvSpPr>
        <p:spPr>
          <a:xfrm>
            <a:off x="287383" y="78377"/>
            <a:ext cx="35095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Hybrid Apps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E03FD-D23B-D646-80D0-24FAB54AF1EA}"/>
              </a:ext>
            </a:extLst>
          </p:cNvPr>
          <p:cNvSpPr/>
          <p:nvPr/>
        </p:nvSpPr>
        <p:spPr>
          <a:xfrm>
            <a:off x="4676503" y="6253019"/>
            <a:ext cx="5251267" cy="330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Classes / Entities / Value Objects / DTO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2DE3F97-6BF6-EE4C-AEA7-79D782BCEDE0}"/>
              </a:ext>
            </a:extLst>
          </p:cNvPr>
          <p:cNvSpPr/>
          <p:nvPr/>
        </p:nvSpPr>
        <p:spPr>
          <a:xfrm>
            <a:off x="8995954" y="5947954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950B57-14A1-7C4B-8A2C-AF4277D14F98}"/>
              </a:ext>
            </a:extLst>
          </p:cNvPr>
          <p:cNvSpPr/>
          <p:nvPr/>
        </p:nvSpPr>
        <p:spPr>
          <a:xfrm>
            <a:off x="7236823" y="5928360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4FFF9A5F-CABB-6141-89B8-752A970387CC}"/>
              </a:ext>
            </a:extLst>
          </p:cNvPr>
          <p:cNvSpPr/>
          <p:nvPr/>
        </p:nvSpPr>
        <p:spPr>
          <a:xfrm>
            <a:off x="5251268" y="5515310"/>
            <a:ext cx="200298" cy="7377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49704-802C-0F49-A702-DC98D2C189F2}"/>
              </a:ext>
            </a:extLst>
          </p:cNvPr>
          <p:cNvSpPr/>
          <p:nvPr/>
        </p:nvSpPr>
        <p:spPr>
          <a:xfrm>
            <a:off x="6357257" y="5302868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35908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39A872-EA93-3947-9CBA-97F7FDF55ABF}"/>
              </a:ext>
            </a:extLst>
          </p:cNvPr>
          <p:cNvSpPr/>
          <p:nvPr/>
        </p:nvSpPr>
        <p:spPr>
          <a:xfrm>
            <a:off x="818606" y="513806"/>
            <a:ext cx="4519748" cy="4990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8B69E3BD-06B1-3B42-9719-F0B2B3DAA597}"/>
              </a:ext>
            </a:extLst>
          </p:cNvPr>
          <p:cNvSpPr/>
          <p:nvPr/>
        </p:nvSpPr>
        <p:spPr>
          <a:xfrm>
            <a:off x="1132114" y="4188823"/>
            <a:ext cx="3892732" cy="1097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Stored in Front-End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FE2CF-73B5-F845-981C-C869D7C219C6}"/>
              </a:ext>
            </a:extLst>
          </p:cNvPr>
          <p:cNvSpPr txBox="1"/>
          <p:nvPr/>
        </p:nvSpPr>
        <p:spPr>
          <a:xfrm>
            <a:off x="1393371" y="127145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Data from </a:t>
            </a:r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5DC71C1-ED54-E041-AE49-270EF476B809}"/>
              </a:ext>
            </a:extLst>
          </p:cNvPr>
          <p:cNvSpPr/>
          <p:nvPr/>
        </p:nvSpPr>
        <p:spPr>
          <a:xfrm>
            <a:off x="1628503" y="2201092"/>
            <a:ext cx="374468" cy="2168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B8A57-7174-3E4E-8210-FDE177531DF5}"/>
              </a:ext>
            </a:extLst>
          </p:cNvPr>
          <p:cNvSpPr txBox="1"/>
          <p:nvPr/>
        </p:nvSpPr>
        <p:spPr>
          <a:xfrm>
            <a:off x="1132114" y="1759131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Read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497ACADF-70B5-404B-B229-560AA955AC0C}"/>
              </a:ext>
            </a:extLst>
          </p:cNvPr>
          <p:cNvSpPr/>
          <p:nvPr/>
        </p:nvSpPr>
        <p:spPr>
          <a:xfrm>
            <a:off x="3448594" y="2063931"/>
            <a:ext cx="374468" cy="22293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7E773-A591-3346-8CB4-6C49AEDEA7B9}"/>
              </a:ext>
            </a:extLst>
          </p:cNvPr>
          <p:cNvSpPr txBox="1"/>
          <p:nvPr/>
        </p:nvSpPr>
        <p:spPr>
          <a:xfrm>
            <a:off x="2969623" y="1759131"/>
            <a:ext cx="23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Record-By-Record Iteration</a:t>
            </a:r>
          </a:p>
        </p:txBody>
      </p:sp>
      <p:sp>
        <p:nvSpPr>
          <p:cNvPr id="9" name="U-turn Arrow 8">
            <a:extLst>
              <a:ext uri="{FF2B5EF4-FFF2-40B4-BE49-F238E27FC236}">
                <a16:creationId xmlns:a16="http://schemas.microsoft.com/office/drawing/2014/main" id="{E7A140AD-1B72-5845-96DD-1D6A52917627}"/>
              </a:ext>
            </a:extLst>
          </p:cNvPr>
          <p:cNvSpPr/>
          <p:nvPr/>
        </p:nvSpPr>
        <p:spPr>
          <a:xfrm>
            <a:off x="5338354" y="1175657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B93A7295-CBC7-0E48-AD06-6AECCCBB3911}"/>
              </a:ext>
            </a:extLst>
          </p:cNvPr>
          <p:cNvSpPr/>
          <p:nvPr/>
        </p:nvSpPr>
        <p:spPr>
          <a:xfrm rot="10800000">
            <a:off x="5338354" y="4312920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57406-B589-6D47-AD00-7B0EB390B298}"/>
              </a:ext>
            </a:extLst>
          </p:cNvPr>
          <p:cNvSpPr txBox="1"/>
          <p:nvPr/>
        </p:nvSpPr>
        <p:spPr>
          <a:xfrm>
            <a:off x="5686697" y="3178628"/>
            <a:ext cx="369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Call Data Fetch</a:t>
            </a:r>
          </a:p>
        </p:txBody>
      </p:sp>
    </p:spTree>
    <p:extLst>
      <p:ext uri="{BB962C8B-B14F-4D97-AF65-F5344CB8AC3E}">
        <p14:creationId xmlns:p14="http://schemas.microsoft.com/office/powerpoint/2010/main" val="1885636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1CE40-B5E8-544F-A89B-7021DB9794DD}"/>
              </a:ext>
            </a:extLst>
          </p:cNvPr>
          <p:cNvSpPr/>
          <p:nvPr/>
        </p:nvSpPr>
        <p:spPr>
          <a:xfrm>
            <a:off x="148046" y="487680"/>
            <a:ext cx="1959428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105C9D-AF93-B641-A62B-48FCBEC28FAA}"/>
              </a:ext>
            </a:extLst>
          </p:cNvPr>
          <p:cNvSpPr/>
          <p:nvPr/>
        </p:nvSpPr>
        <p:spPr>
          <a:xfrm>
            <a:off x="9570720" y="487679"/>
            <a:ext cx="2364377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2262452-B4EC-CC4A-A776-AB3F5ED2BD1B}"/>
              </a:ext>
            </a:extLst>
          </p:cNvPr>
          <p:cNvSpPr/>
          <p:nvPr/>
        </p:nvSpPr>
        <p:spPr>
          <a:xfrm>
            <a:off x="2107474" y="557349"/>
            <a:ext cx="7463246" cy="75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http request get/post/put/delete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687D1-7349-244C-88DA-5004EA735CF3}"/>
              </a:ext>
            </a:extLst>
          </p:cNvPr>
          <p:cNvSpPr txBox="1"/>
          <p:nvPr/>
        </p:nvSpPr>
        <p:spPr>
          <a:xfrm>
            <a:off x="9718766" y="792480"/>
            <a:ext cx="2002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Service Accept the request and generate the Promise Acknowledgement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A9EFA7EC-970A-1A44-92DB-637D8FD664BA}"/>
              </a:ext>
            </a:extLst>
          </p:cNvPr>
          <p:cNvSpPr/>
          <p:nvPr/>
        </p:nvSpPr>
        <p:spPr>
          <a:xfrm>
            <a:off x="5259977" y="1672046"/>
            <a:ext cx="4310743" cy="853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Response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C17B58E-43B7-8C49-AFA3-DC6A5F2339C0}"/>
              </a:ext>
            </a:extLst>
          </p:cNvPr>
          <p:cNvSpPr/>
          <p:nvPr/>
        </p:nvSpPr>
        <p:spPr>
          <a:xfrm>
            <a:off x="2107473" y="1384663"/>
            <a:ext cx="3483429" cy="696686"/>
          </a:xfrm>
          <a:prstGeom prst="rightArrow">
            <a:avLst>
              <a:gd name="adj1" fmla="val 50000"/>
              <a:gd name="adj2" fmla="val 48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Client subscribe to promise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31172-6EDB-7E4E-AC68-AF375745DADB}"/>
              </a:ext>
            </a:extLst>
          </p:cNvPr>
          <p:cNvSpPr txBox="1"/>
          <p:nvPr/>
        </p:nvSpPr>
        <p:spPr>
          <a:xfrm>
            <a:off x="9718766" y="2377440"/>
            <a:ext cx="200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 Service Continue its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109C1-866A-344F-B669-CB050C67A583}"/>
              </a:ext>
            </a:extLst>
          </p:cNvPr>
          <p:cNvSpPr txBox="1"/>
          <p:nvPr/>
        </p:nvSpPr>
        <p:spPr>
          <a:xfrm>
            <a:off x="357051" y="1968137"/>
            <a:ext cx="162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 Client Continues its execution</a:t>
            </a:r>
          </a:p>
        </p:txBody>
      </p:sp>
      <p:sp>
        <p:nvSpPr>
          <p:cNvPr id="11" name="Bent Up Arrow 10">
            <a:extLst>
              <a:ext uri="{FF2B5EF4-FFF2-40B4-BE49-F238E27FC236}">
                <a16:creationId xmlns:a16="http://schemas.microsoft.com/office/drawing/2014/main" id="{BA705636-DCC1-864E-89DB-D3A29D0B833D}"/>
              </a:ext>
            </a:extLst>
          </p:cNvPr>
          <p:cNvSpPr/>
          <p:nvPr/>
        </p:nvSpPr>
        <p:spPr>
          <a:xfrm rot="5400000">
            <a:off x="7287508" y="1296014"/>
            <a:ext cx="1309417" cy="32570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61CE3-A790-444A-B4BC-8B1D34A7E740}"/>
              </a:ext>
            </a:extLst>
          </p:cNvPr>
          <p:cNvSpPr txBox="1"/>
          <p:nvPr/>
        </p:nvSpPr>
        <p:spPr>
          <a:xfrm>
            <a:off x="6631578" y="2520460"/>
            <a:ext cx="240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Waiting for the response from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00A0B7-597F-7F4D-B178-B307D0011059}"/>
              </a:ext>
            </a:extLst>
          </p:cNvPr>
          <p:cNvSpPr txBox="1"/>
          <p:nvPr/>
        </p:nvSpPr>
        <p:spPr>
          <a:xfrm>
            <a:off x="9718766" y="3579226"/>
            <a:ext cx="209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8. Service is ready with response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313259C7-ACB0-3C47-AC30-E20342D1EAAF}"/>
              </a:ext>
            </a:extLst>
          </p:cNvPr>
          <p:cNvSpPr/>
          <p:nvPr/>
        </p:nvSpPr>
        <p:spPr>
          <a:xfrm flipH="1">
            <a:off x="5242560" y="2520459"/>
            <a:ext cx="4358639" cy="212120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38EF8-7B2A-3846-B7A7-3348A289EB4D}"/>
              </a:ext>
            </a:extLst>
          </p:cNvPr>
          <p:cNvSpPr txBox="1"/>
          <p:nvPr/>
        </p:nvSpPr>
        <p:spPr>
          <a:xfrm>
            <a:off x="6200503" y="4225557"/>
            <a:ext cx="307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9. Response to Promise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4DA0F-9709-0F4D-9083-64806FB22C51}"/>
              </a:ext>
            </a:extLst>
          </p:cNvPr>
          <p:cNvSpPr txBox="1"/>
          <p:nvPr/>
        </p:nvSpPr>
        <p:spPr>
          <a:xfrm>
            <a:off x="5590902" y="4789714"/>
            <a:ext cx="368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response can be success (200/201) etc. or fail (400/401/500)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96C64EF-8D7A-3A46-A8D1-9729A2399325}"/>
              </a:ext>
            </a:extLst>
          </p:cNvPr>
          <p:cNvSpPr/>
          <p:nvPr/>
        </p:nvSpPr>
        <p:spPr>
          <a:xfrm>
            <a:off x="3169919" y="2429802"/>
            <a:ext cx="1706881" cy="1384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Object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A2A19E-CEAB-814A-8C15-2129BB0A27B4}"/>
              </a:ext>
            </a:extLst>
          </p:cNvPr>
          <p:cNvCxnSpPr>
            <a:stCxn id="7" idx="2"/>
            <a:endCxn id="17" idx="3"/>
          </p:cNvCxnSpPr>
          <p:nvPr/>
        </p:nvCxnSpPr>
        <p:spPr>
          <a:xfrm flipH="1">
            <a:off x="4876800" y="2081349"/>
            <a:ext cx="377777" cy="104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A912F146-BF0D-B543-BC38-4290CC0B722B}"/>
              </a:ext>
            </a:extLst>
          </p:cNvPr>
          <p:cNvSpPr/>
          <p:nvPr/>
        </p:nvSpPr>
        <p:spPr>
          <a:xfrm rot="5400000">
            <a:off x="1994318" y="2063993"/>
            <a:ext cx="1384550" cy="984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44F430-7AB9-2547-AE86-8F1190CB8BC6}"/>
              </a:ext>
            </a:extLst>
          </p:cNvPr>
          <p:cNvCxnSpPr/>
          <p:nvPr/>
        </p:nvCxnSpPr>
        <p:spPr>
          <a:xfrm flipH="1" flipV="1">
            <a:off x="2682240" y="3166791"/>
            <a:ext cx="792480" cy="210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A28516-2AEC-774B-9E01-BBFBCE64F43F}"/>
              </a:ext>
            </a:extLst>
          </p:cNvPr>
          <p:cNvSpPr txBox="1"/>
          <p:nvPr/>
        </p:nvSpPr>
        <p:spPr>
          <a:xfrm>
            <a:off x="2508069" y="5268686"/>
            <a:ext cx="2746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will use the subscription of Promise to read the promise response either success or fail and load data 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F3876E-EAE0-D84F-8031-7242DBB88CF6}"/>
              </a:ext>
            </a:extLst>
          </p:cNvPr>
          <p:cNvSpPr txBox="1"/>
          <p:nvPr/>
        </p:nvSpPr>
        <p:spPr>
          <a:xfrm>
            <a:off x="5590902" y="5705285"/>
            <a:ext cx="344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initialCall</a:t>
            </a:r>
            <a:r>
              <a:rPr lang="en-US" dirty="0"/>
              <a:t>, wait for the response, </a:t>
            </a:r>
            <a:r>
              <a:rPr lang="en-US"/>
              <a:t>received response, </a:t>
            </a:r>
            <a:r>
              <a:rPr lang="en-US" dirty="0"/>
              <a:t>resolve </a:t>
            </a:r>
            <a:r>
              <a:rPr lang="en-US"/>
              <a:t>it from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4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818402A-E295-2D47-B15E-9F6746AA8D69}"/>
              </a:ext>
            </a:extLst>
          </p:cNvPr>
          <p:cNvSpPr/>
          <p:nvPr/>
        </p:nvSpPr>
        <p:spPr>
          <a:xfrm>
            <a:off x="4841967" y="14961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0A2087-3241-5544-9954-6A495E235AD2}"/>
              </a:ext>
            </a:extLst>
          </p:cNvPr>
          <p:cNvSpPr/>
          <p:nvPr/>
        </p:nvSpPr>
        <p:spPr>
          <a:xfrm>
            <a:off x="457200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FF6BFA-859C-D64A-9962-2DC5D731A293}"/>
              </a:ext>
            </a:extLst>
          </p:cNvPr>
          <p:cNvSpPr/>
          <p:nvPr/>
        </p:nvSpPr>
        <p:spPr>
          <a:xfrm>
            <a:off x="9762308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4F11FC-9259-8D49-AF85-DFDF2D114E48}"/>
              </a:ext>
            </a:extLst>
          </p:cNvPr>
          <p:cNvSpPr/>
          <p:nvPr/>
        </p:nvSpPr>
        <p:spPr>
          <a:xfrm>
            <a:off x="9762308" y="2619103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3886C-4207-4341-905E-D405C8939C97}"/>
              </a:ext>
            </a:extLst>
          </p:cNvPr>
          <p:cNvSpPr txBox="1"/>
          <p:nvPr/>
        </p:nvSpPr>
        <p:spPr>
          <a:xfrm>
            <a:off x="269966" y="2246811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or market products through the E-Comm Web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B1C830-BE29-FC47-AC80-2E917522A313}"/>
              </a:ext>
            </a:extLst>
          </p:cNvPr>
          <p:cNvCxnSpPr>
            <a:stCxn id="2" idx="1"/>
            <a:endCxn id="3" idx="6"/>
          </p:cNvCxnSpPr>
          <p:nvPr/>
        </p:nvCxnSpPr>
        <p:spPr>
          <a:xfrm flipH="1">
            <a:off x="2355669" y="275130"/>
            <a:ext cx="2764322" cy="896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188D7C-43DA-BA42-AD32-FA394CE21DC8}"/>
              </a:ext>
            </a:extLst>
          </p:cNvPr>
          <p:cNvSpPr txBox="1"/>
          <p:nvPr/>
        </p:nvSpPr>
        <p:spPr>
          <a:xfrm>
            <a:off x="7576457" y="1171304"/>
            <a:ext cx="208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Manufacture the Products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243BEC-51FF-6945-92FF-CD561AB5F08B}"/>
              </a:ext>
            </a:extLst>
          </p:cNvPr>
          <p:cNvCxnSpPr>
            <a:stCxn id="2" idx="7"/>
            <a:endCxn id="4" idx="3"/>
          </p:cNvCxnSpPr>
          <p:nvPr/>
        </p:nvCxnSpPr>
        <p:spPr>
          <a:xfrm>
            <a:off x="6462412" y="275130"/>
            <a:ext cx="3577920" cy="152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654CAE-FBAA-C24D-9D92-1D291EF8C345}"/>
              </a:ext>
            </a:extLst>
          </p:cNvPr>
          <p:cNvSpPr txBox="1"/>
          <p:nvPr/>
        </p:nvSpPr>
        <p:spPr>
          <a:xfrm>
            <a:off x="9657806" y="4528457"/>
            <a:ext cx="2168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to be sold by the E-Comm Web App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10F53D-8AB2-3743-8BC2-9FEC298507A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6740436" y="903235"/>
            <a:ext cx="3021872" cy="2604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336457E-EC68-9C47-8D49-0EA7F31EBFE4}"/>
              </a:ext>
            </a:extLst>
          </p:cNvPr>
          <p:cNvSpPr/>
          <p:nvPr/>
        </p:nvSpPr>
        <p:spPr>
          <a:xfrm>
            <a:off x="4929052" y="492252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23714-85ED-0244-AAC5-F8F4CBAF0F6D}"/>
              </a:ext>
            </a:extLst>
          </p:cNvPr>
          <p:cNvSpPr txBox="1"/>
          <p:nvPr/>
        </p:nvSpPr>
        <p:spPr>
          <a:xfrm>
            <a:off x="6966857" y="5451787"/>
            <a:ext cx="269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and Purchase Products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6CB62E-20B2-F549-93FD-6BC1BDAFD9B8}"/>
              </a:ext>
            </a:extLst>
          </p:cNvPr>
          <p:cNvCxnSpPr>
            <a:stCxn id="2" idx="4"/>
            <a:endCxn id="16" idx="0"/>
          </p:cNvCxnSpPr>
          <p:nvPr/>
        </p:nvCxnSpPr>
        <p:spPr>
          <a:xfrm>
            <a:off x="5791202" y="1791509"/>
            <a:ext cx="87085" cy="3131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E7EA298-BBC6-F349-B303-52CFF7E263C1}"/>
              </a:ext>
            </a:extLst>
          </p:cNvPr>
          <p:cNvSpPr/>
          <p:nvPr/>
        </p:nvSpPr>
        <p:spPr>
          <a:xfrm>
            <a:off x="47898" y="5081452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89A10F-FC71-F44D-9DF1-7D6AA3CE61A8}"/>
              </a:ext>
            </a:extLst>
          </p:cNvPr>
          <p:cNvCxnSpPr>
            <a:stCxn id="2" idx="3"/>
            <a:endCxn id="20" idx="7"/>
          </p:cNvCxnSpPr>
          <p:nvPr/>
        </p:nvCxnSpPr>
        <p:spPr>
          <a:xfrm flipH="1">
            <a:off x="1668343" y="1531340"/>
            <a:ext cx="3451648" cy="3810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40F4C6-17AF-EC43-AC58-B51D90431587}"/>
              </a:ext>
            </a:extLst>
          </p:cNvPr>
          <p:cNvSpPr txBox="1"/>
          <p:nvPr/>
        </p:nvSpPr>
        <p:spPr>
          <a:xfrm>
            <a:off x="2464526" y="5451787"/>
            <a:ext cx="20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Placed by the customer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89EDAF-A463-A14A-86CA-FFF4FDCBAD9F}"/>
              </a:ext>
            </a:extLst>
          </p:cNvPr>
          <p:cNvSpPr/>
          <p:nvPr/>
        </p:nvSpPr>
        <p:spPr>
          <a:xfrm>
            <a:off x="191589" y="3208494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1DDD9C-941E-7C4A-88BE-18BFA7C5D7D3}"/>
              </a:ext>
            </a:extLst>
          </p:cNvPr>
          <p:cNvCxnSpPr>
            <a:stCxn id="2" idx="2"/>
            <a:endCxn id="30" idx="6"/>
          </p:cNvCxnSpPr>
          <p:nvPr/>
        </p:nvCxnSpPr>
        <p:spPr>
          <a:xfrm flipH="1">
            <a:off x="2090058" y="903235"/>
            <a:ext cx="2751909" cy="3193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70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483B-6BB5-5240-B7DE-03DFAB18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156120"/>
            <a:ext cx="10515600" cy="348978"/>
          </a:xfrm>
        </p:spPr>
        <p:txBody>
          <a:bodyPr>
            <a:normAutofit fontScale="90000"/>
          </a:bodyPr>
          <a:lstStyle/>
          <a:p>
            <a:r>
              <a:rPr lang="en-US" dirty="0"/>
              <a:t>DB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A685-39F0-D44B-8E31-9894C71A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9" y="731520"/>
            <a:ext cx="11745685" cy="5886994"/>
          </a:xfrm>
        </p:spPr>
        <p:txBody>
          <a:bodyPr/>
          <a:lstStyle/>
          <a:p>
            <a:r>
              <a:rPr lang="en-US" dirty="0"/>
              <a:t>One Vendor Can register Various Products</a:t>
            </a:r>
          </a:p>
          <a:p>
            <a:r>
              <a:rPr lang="en-US" dirty="0"/>
              <a:t>Multiple Vendors Can Register Same Product</a:t>
            </a:r>
          </a:p>
          <a:p>
            <a:r>
              <a:rPr lang="en-US" dirty="0"/>
              <a:t>One Manufacturer can manufacture one or more products </a:t>
            </a:r>
          </a:p>
          <a:p>
            <a:r>
              <a:rPr lang="en-US" dirty="0"/>
              <a:t>One Manufacturer can manufacture multiple products of different Categories or same category </a:t>
            </a:r>
          </a:p>
          <a:p>
            <a:r>
              <a:rPr lang="en-US" dirty="0"/>
              <a:t>One Customer can purchase one or more products</a:t>
            </a:r>
          </a:p>
          <a:p>
            <a:r>
              <a:rPr lang="en-US" dirty="0"/>
              <a:t>One order can contain multiple products for one customer’s order</a:t>
            </a:r>
          </a:p>
          <a:p>
            <a:r>
              <a:rPr lang="en-US" dirty="0"/>
              <a:t>Order has Dispatch Status</a:t>
            </a:r>
          </a:p>
          <a:p>
            <a:r>
              <a:rPr lang="en-US" dirty="0"/>
              <a:t>Order has delivery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92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29B73-664E-A840-820A-628D9D984938}"/>
              </a:ext>
            </a:extLst>
          </p:cNvPr>
          <p:cNvSpPr txBox="1"/>
          <p:nvPr/>
        </p:nvSpPr>
        <p:spPr>
          <a:xfrm>
            <a:off x="217714" y="130629"/>
            <a:ext cx="11834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Manufacturer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67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2116183"/>
            <a:ext cx="2011680" cy="364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59" y="3910148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Chain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F64D03EB-1CD0-6246-908B-CDCBC3BA891F}"/>
              </a:ext>
            </a:extLst>
          </p:cNvPr>
          <p:cNvSpPr/>
          <p:nvPr/>
        </p:nvSpPr>
        <p:spPr>
          <a:xfrm>
            <a:off x="1175657" y="1175657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180D4099-753D-9C48-8C88-9F163E3524C5}"/>
              </a:ext>
            </a:extLst>
          </p:cNvPr>
          <p:cNvSpPr/>
          <p:nvPr/>
        </p:nvSpPr>
        <p:spPr>
          <a:xfrm rot="10800000">
            <a:off x="2007326" y="2407919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839CA-9B8B-684F-8366-241F8D8A6301}"/>
              </a:ext>
            </a:extLst>
          </p:cNvPr>
          <p:cNvSpPr txBox="1"/>
          <p:nvPr/>
        </p:nvSpPr>
        <p:spPr>
          <a:xfrm>
            <a:off x="2560320" y="1715589"/>
            <a:ext cx="529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Promise Call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2526827-100F-8E41-A39F-AC9AD83A1E3C}"/>
              </a:ext>
            </a:extLst>
          </p:cNvPr>
          <p:cNvSpPr/>
          <p:nvPr/>
        </p:nvSpPr>
        <p:spPr>
          <a:xfrm>
            <a:off x="2116183" y="3840480"/>
            <a:ext cx="6174376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FA973928-3DC9-EE44-85CC-C0FBDA816CDB}"/>
              </a:ext>
            </a:extLst>
          </p:cNvPr>
          <p:cNvSpPr/>
          <p:nvPr/>
        </p:nvSpPr>
        <p:spPr>
          <a:xfrm>
            <a:off x="2116183" y="4963885"/>
            <a:ext cx="6174376" cy="496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D8263-8593-DF45-B7EC-0AA8A89730D8}"/>
              </a:ext>
            </a:extLst>
          </p:cNvPr>
          <p:cNvSpPr txBox="1"/>
          <p:nvPr/>
        </p:nvSpPr>
        <p:spPr>
          <a:xfrm>
            <a:off x="2403566" y="4299857"/>
            <a:ext cx="52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Promise Call</a:t>
            </a:r>
          </a:p>
        </p:txBody>
      </p:sp>
    </p:spTree>
    <p:extLst>
      <p:ext uri="{BB962C8B-B14F-4D97-AF65-F5344CB8AC3E}">
        <p14:creationId xmlns:p14="http://schemas.microsoft.com/office/powerpoint/2010/main" val="1677217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95219A4-FC87-8A42-B739-0118CF6F6D1B}"/>
              </a:ext>
            </a:extLst>
          </p:cNvPr>
          <p:cNvSpPr/>
          <p:nvPr/>
        </p:nvSpPr>
        <p:spPr>
          <a:xfrm>
            <a:off x="1105989" y="801189"/>
            <a:ext cx="8891451" cy="573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ABEE2-3AD1-B74A-B93C-38C2E6109837}"/>
              </a:ext>
            </a:extLst>
          </p:cNvPr>
          <p:cNvSpPr txBox="1"/>
          <p:nvPr/>
        </p:nvSpPr>
        <p:spPr>
          <a:xfrm>
            <a:off x="2908663" y="104503"/>
            <a:ext cx="54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E7FB81-7382-004C-B8BC-06E08804F5AE}"/>
              </a:ext>
            </a:extLst>
          </p:cNvPr>
          <p:cNvSpPr/>
          <p:nvPr/>
        </p:nvSpPr>
        <p:spPr>
          <a:xfrm>
            <a:off x="1959429" y="1471749"/>
            <a:ext cx="7480662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 of the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FA20E-8D54-E24E-B7EE-B0B5369C49F2}"/>
              </a:ext>
            </a:extLst>
          </p:cNvPr>
          <p:cNvSpPr/>
          <p:nvPr/>
        </p:nvSpPr>
        <p:spPr>
          <a:xfrm>
            <a:off x="1959429" y="2721428"/>
            <a:ext cx="7480662" cy="15341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 </a:t>
            </a:r>
          </a:p>
          <a:p>
            <a:pPr algn="ctr"/>
            <a:r>
              <a:rPr lang="en-US" dirty="0"/>
              <a:t>If Success execution is time Consuming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1317C-54EB-894D-9988-47818DE4590F}"/>
              </a:ext>
            </a:extLst>
          </p:cNvPr>
          <p:cNvSpPr/>
          <p:nvPr/>
        </p:nvSpPr>
        <p:spPr>
          <a:xfrm>
            <a:off x="1876697" y="4582886"/>
            <a:ext cx="7480662" cy="853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 / Error</a:t>
            </a: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42D709CA-1F7E-9040-A4CE-6DD288CFD6E2}"/>
              </a:ext>
            </a:extLst>
          </p:cNvPr>
          <p:cNvSpPr/>
          <p:nvPr/>
        </p:nvSpPr>
        <p:spPr>
          <a:xfrm>
            <a:off x="9440091" y="1811383"/>
            <a:ext cx="557349" cy="205522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50DAA89-D419-884C-A674-6E20EECA4134}"/>
              </a:ext>
            </a:extLst>
          </p:cNvPr>
          <p:cNvSpPr/>
          <p:nvPr/>
        </p:nvSpPr>
        <p:spPr>
          <a:xfrm flipH="1">
            <a:off x="1254035" y="1811384"/>
            <a:ext cx="705394" cy="3383280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76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844731"/>
            <a:ext cx="2011680" cy="491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60" y="4589417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All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17198A0-86BF-1749-B910-E53FB47013D3}"/>
              </a:ext>
            </a:extLst>
          </p:cNvPr>
          <p:cNvSpPr/>
          <p:nvPr/>
        </p:nvSpPr>
        <p:spPr>
          <a:xfrm>
            <a:off x="3265714" y="2595154"/>
            <a:ext cx="2978332" cy="182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 Container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B127CE-8F7A-A84A-9C7A-8D22276A6787}"/>
              </a:ext>
            </a:extLst>
          </p:cNvPr>
          <p:cNvCxnSpPr>
            <a:stCxn id="9" idx="3"/>
            <a:endCxn id="3" idx="1"/>
          </p:cNvCxnSpPr>
          <p:nvPr/>
        </p:nvCxnSpPr>
        <p:spPr>
          <a:xfrm flipV="1">
            <a:off x="6244046" y="1611086"/>
            <a:ext cx="2046514" cy="189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34EE3F-AA3E-644C-A7E3-44C68EA0B8C6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6244046" y="3507378"/>
            <a:ext cx="2046514" cy="190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A29FB018-CE24-274E-AF36-361B18464602}"/>
              </a:ext>
            </a:extLst>
          </p:cNvPr>
          <p:cNvSpPr/>
          <p:nvPr/>
        </p:nvSpPr>
        <p:spPr>
          <a:xfrm>
            <a:off x="1532709" y="2091145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64162230-EB14-9D48-86D5-5DF87271C55C}"/>
              </a:ext>
            </a:extLst>
          </p:cNvPr>
          <p:cNvSpPr/>
          <p:nvPr/>
        </p:nvSpPr>
        <p:spPr>
          <a:xfrm rot="10800000">
            <a:off x="1393371" y="4391296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461EA7-010E-C94E-BD34-2BE5E0743248}"/>
              </a:ext>
            </a:extLst>
          </p:cNvPr>
          <p:cNvSpPr txBox="1"/>
          <p:nvPr/>
        </p:nvSpPr>
        <p:spPr>
          <a:xfrm>
            <a:off x="2360023" y="1010194"/>
            <a:ext cx="310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Has a </a:t>
            </a:r>
            <a:r>
              <a:rPr lang="en-US"/>
              <a:t>single Subscription </a:t>
            </a:r>
            <a:r>
              <a:rPr lang="en-US" dirty="0"/>
              <a:t>With Promise Array</a:t>
            </a:r>
          </a:p>
        </p:txBody>
      </p:sp>
    </p:spTree>
    <p:extLst>
      <p:ext uri="{BB962C8B-B14F-4D97-AF65-F5344CB8AC3E}">
        <p14:creationId xmlns:p14="http://schemas.microsoft.com/office/powerpoint/2010/main" val="952638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22FFA-9772-354E-84BF-C58E9ED6E2AF}"/>
              </a:ext>
            </a:extLst>
          </p:cNvPr>
          <p:cNvSpPr/>
          <p:nvPr/>
        </p:nvSpPr>
        <p:spPr>
          <a:xfrm>
            <a:off x="91440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C83821-0290-714B-92C9-3483D662E6B0}"/>
              </a:ext>
            </a:extLst>
          </p:cNvPr>
          <p:cNvSpPr/>
          <p:nvPr/>
        </p:nvSpPr>
        <p:spPr>
          <a:xfrm>
            <a:off x="374904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D8478-EC42-9947-A015-C8ACE80A5752}"/>
              </a:ext>
            </a:extLst>
          </p:cNvPr>
          <p:cNvSpPr/>
          <p:nvPr/>
        </p:nvSpPr>
        <p:spPr>
          <a:xfrm>
            <a:off x="6736082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A31CF-6E05-8C4A-92D4-A26B887014FE}"/>
              </a:ext>
            </a:extLst>
          </p:cNvPr>
          <p:cNvSpPr/>
          <p:nvPr/>
        </p:nvSpPr>
        <p:spPr>
          <a:xfrm>
            <a:off x="2351314" y="418229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6DBF41-4B63-7D4E-9CA5-833B4D4A55C9}"/>
              </a:ext>
            </a:extLst>
          </p:cNvPr>
          <p:cNvSpPr/>
          <p:nvPr/>
        </p:nvSpPr>
        <p:spPr>
          <a:xfrm>
            <a:off x="5682345" y="418229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1" name="&quot;No&quot; Symbol 10">
            <a:extLst>
              <a:ext uri="{FF2B5EF4-FFF2-40B4-BE49-F238E27FC236}">
                <a16:creationId xmlns:a16="http://schemas.microsoft.com/office/drawing/2014/main" id="{1FDAC5C0-C99D-894E-98B9-20AE6F63E0BA}"/>
              </a:ext>
            </a:extLst>
          </p:cNvPr>
          <p:cNvSpPr/>
          <p:nvPr/>
        </p:nvSpPr>
        <p:spPr>
          <a:xfrm>
            <a:off x="2394857" y="3944983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66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98FAF-B467-1C4D-A59B-F3E4DC205AE0}"/>
              </a:ext>
            </a:extLst>
          </p:cNvPr>
          <p:cNvSpPr/>
          <p:nvPr/>
        </p:nvSpPr>
        <p:spPr>
          <a:xfrm>
            <a:off x="1275805" y="1504404"/>
            <a:ext cx="9936480" cy="47004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94CDD6-759E-A64B-8292-B77F59CE4678}"/>
              </a:ext>
            </a:extLst>
          </p:cNvPr>
          <p:cNvSpPr/>
          <p:nvPr/>
        </p:nvSpPr>
        <p:spPr>
          <a:xfrm>
            <a:off x="2291440" y="168550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20B252-F5EC-4A40-B3A4-E66B3897A422}"/>
              </a:ext>
            </a:extLst>
          </p:cNvPr>
          <p:cNvSpPr/>
          <p:nvPr/>
        </p:nvSpPr>
        <p:spPr>
          <a:xfrm>
            <a:off x="5245824" y="189807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0C228-C164-674D-97F7-99F92C0B3D0A}"/>
              </a:ext>
            </a:extLst>
          </p:cNvPr>
          <p:cNvSpPr/>
          <p:nvPr/>
        </p:nvSpPr>
        <p:spPr>
          <a:xfrm>
            <a:off x="7936774" y="1953289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519782-AAB8-3948-AD5F-3E70170E3724}"/>
              </a:ext>
            </a:extLst>
          </p:cNvPr>
          <p:cNvSpPr/>
          <p:nvPr/>
        </p:nvSpPr>
        <p:spPr>
          <a:xfrm>
            <a:off x="3399606" y="427194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0DAEB-B9CF-ED44-81B0-D550FBC390AD}"/>
              </a:ext>
            </a:extLst>
          </p:cNvPr>
          <p:cNvSpPr/>
          <p:nvPr/>
        </p:nvSpPr>
        <p:spPr>
          <a:xfrm>
            <a:off x="6939643" y="41761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8" name="&quot;No&quot; Symbol 17">
            <a:extLst>
              <a:ext uri="{FF2B5EF4-FFF2-40B4-BE49-F238E27FC236}">
                <a16:creationId xmlns:a16="http://schemas.microsoft.com/office/drawing/2014/main" id="{6F3423B2-4040-1E49-9682-F68065656EC6}"/>
              </a:ext>
            </a:extLst>
          </p:cNvPr>
          <p:cNvSpPr/>
          <p:nvPr/>
        </p:nvSpPr>
        <p:spPr>
          <a:xfrm>
            <a:off x="3569423" y="4089065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50747-70F7-0048-9B02-6B7DACB024FE}"/>
              </a:ext>
            </a:extLst>
          </p:cNvPr>
          <p:cNvSpPr txBox="1"/>
          <p:nvPr/>
        </p:nvSpPr>
        <p:spPr>
          <a:xfrm>
            <a:off x="1436914" y="3729838"/>
            <a:ext cx="17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Error Boundary Component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369D8-02E7-FC4F-AD9A-2576008C7297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2291440" y="4510287"/>
            <a:ext cx="1108166" cy="649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5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87EB2-C78F-D94A-9F41-F94D84CFD789}"/>
              </a:ext>
            </a:extLst>
          </p:cNvPr>
          <p:cNvSpPr/>
          <p:nvPr/>
        </p:nvSpPr>
        <p:spPr>
          <a:xfrm>
            <a:off x="8081554" y="478971"/>
            <a:ext cx="3405052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F666E-0106-4A4F-9A34-229D51558BD2}"/>
              </a:ext>
            </a:extLst>
          </p:cNvPr>
          <p:cNvSpPr txBox="1"/>
          <p:nvPr/>
        </p:nvSpPr>
        <p:spPr>
          <a:xfrm>
            <a:off x="8273143" y="548640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Back-End Server-Side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0AF505-A686-204E-83B5-D1EAC0B238CF}"/>
              </a:ext>
            </a:extLst>
          </p:cNvPr>
          <p:cNvSpPr/>
          <p:nvPr/>
        </p:nvSpPr>
        <p:spPr>
          <a:xfrm>
            <a:off x="8290560" y="1332411"/>
            <a:ext cx="3039291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4EB17-9102-B64A-9AD1-8E4015EEF6F5}"/>
              </a:ext>
            </a:extLst>
          </p:cNvPr>
          <p:cNvSpPr/>
          <p:nvPr/>
        </p:nvSpPr>
        <p:spPr>
          <a:xfrm>
            <a:off x="8290560" y="2346959"/>
            <a:ext cx="3039291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Workflows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D307F-54B1-554B-A7C5-15B4EA5A77A4}"/>
              </a:ext>
            </a:extLst>
          </p:cNvPr>
          <p:cNvSpPr/>
          <p:nvPr/>
        </p:nvSpPr>
        <p:spPr>
          <a:xfrm>
            <a:off x="8290560" y="3361507"/>
            <a:ext cx="3039291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3D81F-F365-BC49-B00A-617213575E28}"/>
              </a:ext>
            </a:extLst>
          </p:cNvPr>
          <p:cNvSpPr txBox="1"/>
          <p:nvPr/>
        </p:nvSpPr>
        <p:spPr>
          <a:xfrm>
            <a:off x="8168640" y="4754880"/>
            <a:ext cx="3161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http://192.168.10.3/</a:t>
            </a:r>
            <a:r>
              <a:rPr lang="en-US" dirty="0"/>
              <a:t>    OR</a:t>
            </a:r>
          </a:p>
          <a:p>
            <a:r>
              <a:rPr lang="en-US" dirty="0">
                <a:hlinkClick r:id="rId3"/>
              </a:rPr>
              <a:t>http://myserver.com/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846C58-D7D6-2347-BACC-343EBC6724EF}"/>
              </a:ext>
            </a:extLst>
          </p:cNvPr>
          <p:cNvSpPr/>
          <p:nvPr/>
        </p:nvSpPr>
        <p:spPr>
          <a:xfrm>
            <a:off x="2838994" y="418011"/>
            <a:ext cx="3805646" cy="43368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30D81-2A95-664F-9145-E2F86101CFB7}"/>
              </a:ext>
            </a:extLst>
          </p:cNvPr>
          <p:cNvSpPr txBox="1"/>
          <p:nvPr/>
        </p:nvSpPr>
        <p:spPr>
          <a:xfrm>
            <a:off x="3126377" y="548640"/>
            <a:ext cx="324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Front-End 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4EFCC07-2F1F-9841-871B-271844C701A3}"/>
              </a:ext>
            </a:extLst>
          </p:cNvPr>
          <p:cNvSpPr/>
          <p:nvPr/>
        </p:nvSpPr>
        <p:spPr>
          <a:xfrm>
            <a:off x="3004457" y="1166949"/>
            <a:ext cx="3448594" cy="3431177"/>
          </a:xfrm>
          <a:prstGeom prst="roundRect">
            <a:avLst>
              <a:gd name="adj" fmla="val 549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7A738-0D8D-C74A-A774-4B09699F85CF}"/>
              </a:ext>
            </a:extLst>
          </p:cNvPr>
          <p:cNvSpPr txBox="1"/>
          <p:nvPr/>
        </p:nvSpPr>
        <p:spPr>
          <a:xfrm>
            <a:off x="3204754" y="127145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Node.js Hosting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E37D11-C8D4-A64F-840C-4F5E50790E26}"/>
              </a:ext>
            </a:extLst>
          </p:cNvPr>
          <p:cNvSpPr/>
          <p:nvPr/>
        </p:nvSpPr>
        <p:spPr>
          <a:xfrm>
            <a:off x="3204754" y="1924594"/>
            <a:ext cx="3169920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1B68F1-C05E-4546-B730-ABD31AADEB61}"/>
              </a:ext>
            </a:extLst>
          </p:cNvPr>
          <p:cNvSpPr/>
          <p:nvPr/>
        </p:nvSpPr>
        <p:spPr>
          <a:xfrm>
            <a:off x="3204754" y="2730920"/>
            <a:ext cx="3169920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Application Files </a:t>
            </a:r>
          </a:p>
          <a:p>
            <a:pPr algn="ctr"/>
            <a:r>
              <a:rPr lang="en-US" dirty="0"/>
              <a:t>(React App Code)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ED006A-A4F6-B940-91AE-9F7EC461DE76}"/>
              </a:ext>
            </a:extLst>
          </p:cNvPr>
          <p:cNvSpPr/>
          <p:nvPr/>
        </p:nvSpPr>
        <p:spPr>
          <a:xfrm>
            <a:off x="3204754" y="3537246"/>
            <a:ext cx="3169920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Runtime Files </a:t>
            </a:r>
          </a:p>
          <a:p>
            <a:pPr algn="ctr"/>
            <a:r>
              <a:rPr lang="en-US" dirty="0"/>
              <a:t>(React Object Model)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D1FA8-ED17-FC46-B9F6-4F8A34E0CF13}"/>
              </a:ext>
            </a:extLst>
          </p:cNvPr>
          <p:cNvSpPr txBox="1"/>
          <p:nvPr/>
        </p:nvSpPr>
        <p:spPr>
          <a:xfrm>
            <a:off x="3004457" y="4963886"/>
            <a:ext cx="3448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http://192.168.10.50</a:t>
            </a:r>
            <a:r>
              <a:rPr lang="en-US" dirty="0"/>
              <a:t>/ OR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http://myfrontendapp.com/</a:t>
            </a:r>
            <a:endParaRPr lang="en-US" dirty="0"/>
          </a:p>
          <a:p>
            <a:endParaRPr lang="en-US" dirty="0"/>
          </a:p>
        </p:txBody>
      </p:sp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E141E3BE-C333-0341-BB6A-7969A20CEE2C}"/>
              </a:ext>
            </a:extLst>
          </p:cNvPr>
          <p:cNvSpPr/>
          <p:nvPr/>
        </p:nvSpPr>
        <p:spPr>
          <a:xfrm>
            <a:off x="6644640" y="1640783"/>
            <a:ext cx="1524000" cy="28381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4AD0F17B-6569-A943-B18E-6961DEFFA961}"/>
              </a:ext>
            </a:extLst>
          </p:cNvPr>
          <p:cNvSpPr/>
          <p:nvPr/>
        </p:nvSpPr>
        <p:spPr>
          <a:xfrm rot="10800000">
            <a:off x="6574971" y="3227308"/>
            <a:ext cx="1524000" cy="28381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D6E96-B253-FF4C-85E6-083C8DD0EC21}"/>
              </a:ext>
            </a:extLst>
          </p:cNvPr>
          <p:cNvSpPr txBox="1"/>
          <p:nvPr/>
        </p:nvSpPr>
        <p:spPr>
          <a:xfrm>
            <a:off x="383177" y="6061166"/>
            <a:ext cx="1144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Back-End app and Front-End App Executes in Silos</a:t>
            </a:r>
          </a:p>
        </p:txBody>
      </p:sp>
    </p:spTree>
    <p:extLst>
      <p:ext uri="{BB962C8B-B14F-4D97-AF65-F5344CB8AC3E}">
        <p14:creationId xmlns:p14="http://schemas.microsoft.com/office/powerpoint/2010/main" val="3543461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D2CB6-0BE0-8247-B6BF-7AB15B8EBD9C}"/>
              </a:ext>
            </a:extLst>
          </p:cNvPr>
          <p:cNvSpPr txBox="1"/>
          <p:nvPr/>
        </p:nvSpPr>
        <p:spPr>
          <a:xfrm>
            <a:off x="522514" y="539931"/>
            <a:ext cx="256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obj1 ={name:’</a:t>
            </a:r>
            <a:r>
              <a:rPr lang="en-US" dirty="0" err="1"/>
              <a:t>abc</a:t>
            </a:r>
            <a:r>
              <a:rPr lang="en-US" dirty="0"/>
              <a:t>’}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B4298-6B27-6942-A7B9-E1F109886D5C}"/>
              </a:ext>
            </a:extLst>
          </p:cNvPr>
          <p:cNvSpPr/>
          <p:nvPr/>
        </p:nvSpPr>
        <p:spPr>
          <a:xfrm>
            <a:off x="7794171" y="718457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Name:’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0BEA58-B23C-3C4D-8FE3-2FFA66CB5EC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91543" y="724597"/>
            <a:ext cx="4702628" cy="377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B756A7-61AB-A045-B2DB-9BC23F458C0C}"/>
              </a:ext>
            </a:extLst>
          </p:cNvPr>
          <p:cNvSpPr txBox="1"/>
          <p:nvPr/>
        </p:nvSpPr>
        <p:spPr>
          <a:xfrm>
            <a:off x="357051" y="14891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obj2 = obj1;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E2C867-A65C-9944-9992-071F1E68C813}"/>
              </a:ext>
            </a:extLst>
          </p:cNvPr>
          <p:cNvCxnSpPr/>
          <p:nvPr/>
        </p:nvCxnSpPr>
        <p:spPr>
          <a:xfrm flipV="1">
            <a:off x="2360022" y="1101635"/>
            <a:ext cx="5434149" cy="391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4E18C8-7ABF-D14F-883F-E6CA1CA0C403}"/>
              </a:ext>
            </a:extLst>
          </p:cNvPr>
          <p:cNvSpPr txBox="1"/>
          <p:nvPr/>
        </p:nvSpPr>
        <p:spPr>
          <a:xfrm>
            <a:off x="278674" y="2464526"/>
            <a:ext cx="319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= null;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41CCA1-B880-764A-9E1D-92E83997331E}"/>
              </a:ext>
            </a:extLst>
          </p:cNvPr>
          <p:cNvSpPr/>
          <p:nvPr/>
        </p:nvSpPr>
        <p:spPr>
          <a:xfrm>
            <a:off x="7794170" y="2464526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7E294E-2F26-E446-AF97-118D319FC51F}"/>
              </a:ext>
            </a:extLst>
          </p:cNvPr>
          <p:cNvCxnSpPr>
            <a:endCxn id="12" idx="1"/>
          </p:cNvCxnSpPr>
          <p:nvPr/>
        </p:nvCxnSpPr>
        <p:spPr>
          <a:xfrm>
            <a:off x="2081349" y="2577737"/>
            <a:ext cx="5712821" cy="269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79C4C0-5305-5348-9133-11880E8008AD}"/>
              </a:ext>
            </a:extLst>
          </p:cNvPr>
          <p:cNvSpPr txBox="1"/>
          <p:nvPr/>
        </p:nvSpPr>
        <p:spPr>
          <a:xfrm>
            <a:off x="174172" y="3788229"/>
            <a:ext cx="24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</a:t>
            </a:r>
            <a:r>
              <a:rPr lang="en-US" dirty="0" err="1"/>
              <a:t>name:’m</a:t>
            </a:r>
            <a:r>
              <a:rPr lang="en-US" dirty="0"/>
              <a:t>’};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7321-F317-F94C-8F57-00C507C3FC7E}"/>
              </a:ext>
            </a:extLst>
          </p:cNvPr>
          <p:cNvSpPr/>
          <p:nvPr/>
        </p:nvSpPr>
        <p:spPr>
          <a:xfrm>
            <a:off x="4415246" y="3788229"/>
            <a:ext cx="1889760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03D4F2-624C-0643-B89A-E4B73E1165EF}"/>
              </a:ext>
            </a:extLst>
          </p:cNvPr>
          <p:cNvCxnSpPr>
            <a:endCxn id="17" idx="1"/>
          </p:cNvCxnSpPr>
          <p:nvPr/>
        </p:nvCxnSpPr>
        <p:spPr>
          <a:xfrm>
            <a:off x="2194560" y="3910149"/>
            <a:ext cx="2220686" cy="252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78D0E3-3C24-8746-81F9-277602F7FB91}"/>
              </a:ext>
            </a:extLst>
          </p:cNvPr>
          <p:cNvSpPr txBox="1"/>
          <p:nvPr/>
        </p:nvSpPr>
        <p:spPr>
          <a:xfrm>
            <a:off x="174172" y="4815840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A64E5B-FC88-0444-A21E-BA41785166D5}"/>
              </a:ext>
            </a:extLst>
          </p:cNvPr>
          <p:cNvSpPr/>
          <p:nvPr/>
        </p:nvSpPr>
        <p:spPr>
          <a:xfrm>
            <a:off x="3892731" y="4815840"/>
            <a:ext cx="463296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Name:m</a:t>
            </a:r>
            <a:r>
              <a:rPr lang="en-US" dirty="0"/>
              <a:t>, </a:t>
            </a:r>
            <a:r>
              <a:rPr lang="en-US"/>
              <a:t>name:m1</a:t>
            </a:r>
            <a:endParaRPr lang="en-US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4F30FD-2E8A-BC4B-A749-DAF129FB46BD}"/>
              </a:ext>
            </a:extLst>
          </p:cNvPr>
          <p:cNvSpPr/>
          <p:nvPr/>
        </p:nvSpPr>
        <p:spPr>
          <a:xfrm>
            <a:off x="5225143" y="4389120"/>
            <a:ext cx="148045" cy="67926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9625EB-BC93-9540-87D8-6189CEC00B3E}"/>
              </a:ext>
            </a:extLst>
          </p:cNvPr>
          <p:cNvSpPr txBox="1"/>
          <p:nvPr/>
        </p:nvSpPr>
        <p:spPr>
          <a:xfrm>
            <a:off x="174172" y="5477691"/>
            <a:ext cx="23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null;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95C678-18E1-D349-ADCC-EB9B199CEAD8}"/>
              </a:ext>
            </a:extLst>
          </p:cNvPr>
          <p:cNvCxnSpPr>
            <a:stCxn id="23" idx="0"/>
            <a:endCxn id="17" idx="1"/>
          </p:cNvCxnSpPr>
          <p:nvPr/>
        </p:nvCxnSpPr>
        <p:spPr>
          <a:xfrm flipV="1">
            <a:off x="1332412" y="4162698"/>
            <a:ext cx="3082834" cy="1314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&quot;No&quot; Symbol 25">
            <a:extLst>
              <a:ext uri="{FF2B5EF4-FFF2-40B4-BE49-F238E27FC236}">
                <a16:creationId xmlns:a16="http://schemas.microsoft.com/office/drawing/2014/main" id="{39B8F522-B9B0-CB46-861C-512D93FE2845}"/>
              </a:ext>
            </a:extLst>
          </p:cNvPr>
          <p:cNvSpPr/>
          <p:nvPr/>
        </p:nvSpPr>
        <p:spPr>
          <a:xfrm>
            <a:off x="2490651" y="4754880"/>
            <a:ext cx="322218" cy="53122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6833B3-4405-F24D-9A8F-9C2C4EEBEC8C}"/>
              </a:ext>
            </a:extLst>
          </p:cNvPr>
          <p:cNvSpPr txBox="1"/>
          <p:nvPr/>
        </p:nvSpPr>
        <p:spPr>
          <a:xfrm>
            <a:off x="174172" y="6026331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{name:m1}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3E6CD-2CFE-2948-9A16-E5FB2386025C}"/>
              </a:ext>
            </a:extLst>
          </p:cNvPr>
          <p:cNvSpPr txBox="1"/>
          <p:nvPr/>
        </p:nvSpPr>
        <p:spPr>
          <a:xfrm>
            <a:off x="243841" y="6458188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5FB990-9DB7-6B46-A9FA-15A662A8EC07}"/>
              </a:ext>
            </a:extLst>
          </p:cNvPr>
          <p:cNvCxnSpPr/>
          <p:nvPr/>
        </p:nvCxnSpPr>
        <p:spPr>
          <a:xfrm flipV="1">
            <a:off x="2194560" y="6026331"/>
            <a:ext cx="2621280" cy="10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2D33894-BA55-7A4F-8897-3D7C66BB3F2B}"/>
              </a:ext>
            </a:extLst>
          </p:cNvPr>
          <p:cNvSpPr/>
          <p:nvPr/>
        </p:nvSpPr>
        <p:spPr>
          <a:xfrm>
            <a:off x="4815840" y="5817324"/>
            <a:ext cx="2704011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Nasme:m1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784FDF-5226-5A45-A4CF-1A80F240054F}"/>
              </a:ext>
            </a:extLst>
          </p:cNvPr>
          <p:cNvCxnSpPr/>
          <p:nvPr/>
        </p:nvCxnSpPr>
        <p:spPr>
          <a:xfrm flipV="1">
            <a:off x="2000794" y="5347063"/>
            <a:ext cx="3442063" cy="1306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53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70217" y="2743199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Categories values(11,’cat-0011’,’sddfdf’)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Receive Query</a:t>
            </a:r>
          </a:p>
          <a:p>
            <a:pPr marL="342900" indent="-342900">
              <a:buAutoNum type="arabicPeriod"/>
            </a:pPr>
            <a:r>
              <a:rPr lang="en-US" dirty="0"/>
              <a:t>Parse Query</a:t>
            </a:r>
          </a:p>
          <a:p>
            <a:pPr marL="342900" indent="-342900">
              <a:buAutoNum type="arabicPeriod"/>
            </a:pPr>
            <a:r>
              <a:rPr lang="en-US" dirty="0"/>
              <a:t>Evaluate Query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Table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Columns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Constraints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Relations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Type of Relation</a:t>
            </a:r>
          </a:p>
          <a:p>
            <a:pPr marL="342900" indent="-342900">
              <a:buAutoNum type="arabicPeriod"/>
            </a:pPr>
            <a:r>
              <a:rPr lang="en-US" dirty="0"/>
              <a:t>Return Query Result</a:t>
            </a:r>
          </a:p>
          <a:p>
            <a:pPr marL="800100" lvl="1" indent="-342900">
              <a:buAutoNum type="arabicPeriod"/>
            </a:pPr>
            <a:r>
              <a:rPr lang="en-US" dirty="0"/>
              <a:t>Success</a:t>
            </a:r>
          </a:p>
          <a:p>
            <a:pPr marL="800100" lvl="1" indent="-342900">
              <a:buAutoNum type="arabicPeriod"/>
            </a:pPr>
            <a:r>
              <a:rPr lang="en-US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234247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57154" y="2791096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Sp_InsertData</a:t>
            </a:r>
            <a:r>
              <a:rPr lang="en-US" dirty="0"/>
              <a:t>(parameters)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DB will receive the Request Command</a:t>
            </a:r>
          </a:p>
          <a:p>
            <a:pPr marL="342900" indent="-342900">
              <a:buAutoNum type="arabicPeriod"/>
            </a:pPr>
            <a:r>
              <a:rPr lang="en-US" dirty="0"/>
              <a:t>The Command contains Stored Proc Name</a:t>
            </a:r>
          </a:p>
          <a:p>
            <a:pPr marL="342900" indent="-342900">
              <a:buAutoNum type="arabicPeriod"/>
            </a:pPr>
            <a:r>
              <a:rPr lang="en-US" dirty="0"/>
              <a:t>Check if SP exist</a:t>
            </a:r>
          </a:p>
          <a:p>
            <a:pPr marL="342900" indent="-342900">
              <a:buAutoNum type="arabicPeriod"/>
            </a:pPr>
            <a:r>
              <a:rPr lang="en-US" dirty="0"/>
              <a:t>Evaluate SP</a:t>
            </a:r>
          </a:p>
          <a:p>
            <a:pPr marL="800100" lvl="1" indent="-342900">
              <a:buAutoNum type="arabicPeriod"/>
            </a:pPr>
            <a:r>
              <a:rPr lang="en-US" dirty="0"/>
              <a:t>Load SP in Process</a:t>
            </a:r>
          </a:p>
          <a:p>
            <a:pPr marL="800100" lvl="1" indent="-342900">
              <a:buAutoNum type="arabicPeriod"/>
            </a:pPr>
            <a:r>
              <a:rPr lang="en-US" dirty="0"/>
              <a:t>Read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Validate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Execute</a:t>
            </a:r>
          </a:p>
          <a:p>
            <a:pPr marL="800100" lvl="1" indent="-342900">
              <a:buAutoNum type="arabicPeriod"/>
            </a:pPr>
            <a:r>
              <a:rPr lang="en-US" dirty="0"/>
              <a:t>Generate Result if 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E3A6-5C46-FB44-A77A-79F8CB8711A0}"/>
              </a:ext>
            </a:extLst>
          </p:cNvPr>
          <p:cNvSpPr txBox="1"/>
          <p:nvPr/>
        </p:nvSpPr>
        <p:spPr>
          <a:xfrm>
            <a:off x="3884024" y="4929051"/>
            <a:ext cx="505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Stored Procs are always resides in the DB Engine’s memory in precompiled form</a:t>
            </a:r>
          </a:p>
        </p:txBody>
      </p:sp>
    </p:spTree>
    <p:extLst>
      <p:ext uri="{BB962C8B-B14F-4D97-AF65-F5344CB8AC3E}">
        <p14:creationId xmlns:p14="http://schemas.microsoft.com/office/powerpoint/2010/main" val="2923233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93D51-817C-6F4E-9947-A109CEF3AD8E}"/>
              </a:ext>
            </a:extLst>
          </p:cNvPr>
          <p:cNvSpPr/>
          <p:nvPr/>
        </p:nvSpPr>
        <p:spPr>
          <a:xfrm>
            <a:off x="1001485" y="383178"/>
            <a:ext cx="10006149" cy="5939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16103-F46C-614A-BEBB-E021D137FBD7}"/>
              </a:ext>
            </a:extLst>
          </p:cNvPr>
          <p:cNvSpPr txBox="1"/>
          <p:nvPr/>
        </p:nvSpPr>
        <p:spPr>
          <a:xfrm>
            <a:off x="3431177" y="505097"/>
            <a:ext cx="488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D1A46-5ACA-C748-B93C-9A17AF60BB78}"/>
              </a:ext>
            </a:extLst>
          </p:cNvPr>
          <p:cNvSpPr/>
          <p:nvPr/>
        </p:nvSpPr>
        <p:spPr>
          <a:xfrm>
            <a:off x="1184366" y="1576251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This.props.v1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267A-56DB-774F-89E2-ED600363A87C}"/>
              </a:ext>
            </a:extLst>
          </p:cNvPr>
          <p:cNvSpPr/>
          <p:nvPr/>
        </p:nvSpPr>
        <p:spPr>
          <a:xfrm>
            <a:off x="1236616" y="3078480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This.props.v2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83F78-B7A8-9344-9FDE-6C6152D3F4C9}"/>
              </a:ext>
            </a:extLst>
          </p:cNvPr>
          <p:cNvSpPr/>
          <p:nvPr/>
        </p:nvSpPr>
        <p:spPr>
          <a:xfrm>
            <a:off x="1236616" y="4700452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  <a:p>
            <a:pPr algn="ctr"/>
            <a:r>
              <a:rPr lang="en-US" dirty="0"/>
              <a:t>This.porps.v3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F48C-D88F-7646-912E-6546930C296D}"/>
              </a:ext>
            </a:extLst>
          </p:cNvPr>
          <p:cNvSpPr txBox="1"/>
          <p:nvPr/>
        </p:nvSpPr>
        <p:spPr>
          <a:xfrm>
            <a:off x="1349829" y="874429"/>
            <a:ext cx="942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</a:t>
            </a:r>
          </a:p>
          <a:p>
            <a:r>
              <a:rPr lang="en-US" dirty="0"/>
              <a:t>&lt;C1 v1={X}/&gt; &lt;C2 v2={X}/&gt; &lt;C3 v3={X}/&gt;.    </a:t>
            </a:r>
            <a:r>
              <a:rPr lang="en-US" dirty="0" err="1"/>
              <a:t>Props.children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16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93D51-817C-6F4E-9947-A109CEF3AD8E}"/>
              </a:ext>
            </a:extLst>
          </p:cNvPr>
          <p:cNvSpPr/>
          <p:nvPr/>
        </p:nvSpPr>
        <p:spPr>
          <a:xfrm>
            <a:off x="1001485" y="383178"/>
            <a:ext cx="10006149" cy="5939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16103-F46C-614A-BEBB-E021D137FBD7}"/>
              </a:ext>
            </a:extLst>
          </p:cNvPr>
          <p:cNvSpPr txBox="1"/>
          <p:nvPr/>
        </p:nvSpPr>
        <p:spPr>
          <a:xfrm>
            <a:off x="3431177" y="505097"/>
            <a:ext cx="488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 Component the having the execution context access of the Child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D1A46-5ACA-C748-B93C-9A17AF60BB78}"/>
              </a:ext>
            </a:extLst>
          </p:cNvPr>
          <p:cNvSpPr/>
          <p:nvPr/>
        </p:nvSpPr>
        <p:spPr>
          <a:xfrm>
            <a:off x="1236616" y="2649583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267A-56DB-774F-89E2-ED600363A87C}"/>
              </a:ext>
            </a:extLst>
          </p:cNvPr>
          <p:cNvSpPr/>
          <p:nvPr/>
        </p:nvSpPr>
        <p:spPr>
          <a:xfrm>
            <a:off x="1236616" y="3936275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83F78-B7A8-9344-9FDE-6C6152D3F4C9}"/>
              </a:ext>
            </a:extLst>
          </p:cNvPr>
          <p:cNvSpPr/>
          <p:nvPr/>
        </p:nvSpPr>
        <p:spPr>
          <a:xfrm>
            <a:off x="1236616" y="5222967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F48C-D88F-7646-912E-6546930C296D}"/>
              </a:ext>
            </a:extLst>
          </p:cNvPr>
          <p:cNvSpPr txBox="1"/>
          <p:nvPr/>
        </p:nvSpPr>
        <p:spPr>
          <a:xfrm>
            <a:off x="1349829" y="874429"/>
            <a:ext cx="94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CD2D5-BFDC-F344-A321-96C463D93BBB}"/>
              </a:ext>
            </a:extLst>
          </p:cNvPr>
          <p:cNvSpPr txBox="1"/>
          <p:nvPr/>
        </p:nvSpPr>
        <p:spPr>
          <a:xfrm>
            <a:off x="1236616" y="1454331"/>
            <a:ext cx="9344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&lt;C1/&gt;</a:t>
            </a:r>
          </a:p>
          <a:p>
            <a:r>
              <a:rPr lang="en-US" dirty="0"/>
              <a:t>&lt;C2/&gt;</a:t>
            </a:r>
          </a:p>
          <a:p>
            <a:r>
              <a:rPr lang="en-US" dirty="0"/>
              <a:t>&lt;C3/&gt;</a:t>
            </a:r>
          </a:p>
        </p:txBody>
      </p:sp>
    </p:spTree>
    <p:extLst>
      <p:ext uri="{BB962C8B-B14F-4D97-AF65-F5344CB8AC3E}">
        <p14:creationId xmlns:p14="http://schemas.microsoft.com/office/powerpoint/2010/main" val="2695875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0F63A8-A268-6F4D-96A5-EAF667EE45B0}"/>
              </a:ext>
            </a:extLst>
          </p:cNvPr>
          <p:cNvSpPr/>
          <p:nvPr/>
        </p:nvSpPr>
        <p:spPr>
          <a:xfrm>
            <a:off x="748937" y="1280160"/>
            <a:ext cx="6879772" cy="5016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1763C9F-F291-984F-A98E-CF082D519161}"/>
              </a:ext>
            </a:extLst>
          </p:cNvPr>
          <p:cNvSpPr/>
          <p:nvPr/>
        </p:nvSpPr>
        <p:spPr>
          <a:xfrm>
            <a:off x="1071154" y="3248297"/>
            <a:ext cx="6087292" cy="159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Subscribe to the Context to read values from the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E0839-80C5-B745-A77E-1A00BB568FD9}"/>
              </a:ext>
            </a:extLst>
          </p:cNvPr>
          <p:cNvSpPr txBox="1"/>
          <p:nvPr/>
        </p:nvSpPr>
        <p:spPr>
          <a:xfrm>
            <a:off x="1349829" y="1584960"/>
            <a:ext cx="532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7CE7DB-4E00-984D-BACE-8446BEE1DE68}"/>
              </a:ext>
            </a:extLst>
          </p:cNvPr>
          <p:cNvSpPr/>
          <p:nvPr/>
        </p:nvSpPr>
        <p:spPr>
          <a:xfrm>
            <a:off x="8212183" y="2307771"/>
            <a:ext cx="3361508" cy="139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  Collection of Properties</a:t>
            </a:r>
          </a:p>
          <a:p>
            <a:pPr algn="ctr"/>
            <a:r>
              <a:rPr lang="en-US" dirty="0"/>
              <a:t>}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E2AB13-D38C-5D4D-A870-93AFDCA8DB5C}"/>
              </a:ext>
            </a:extLst>
          </p:cNvPr>
          <p:cNvCxnSpPr/>
          <p:nvPr/>
        </p:nvCxnSpPr>
        <p:spPr>
          <a:xfrm>
            <a:off x="2699657" y="1802674"/>
            <a:ext cx="6339840" cy="1140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7CBD3F-007F-3F48-9055-154666456592}"/>
              </a:ext>
            </a:extLst>
          </p:cNvPr>
          <p:cNvSpPr txBox="1"/>
          <p:nvPr/>
        </p:nvSpPr>
        <p:spPr>
          <a:xfrm>
            <a:off x="7741920" y="400594"/>
            <a:ext cx="299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 Set value for the Property in Context 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2383D1-94C5-2846-BB54-E8B1E9179FFF}"/>
              </a:ext>
            </a:extLst>
          </p:cNvPr>
          <p:cNvCxnSpPr/>
          <p:nvPr/>
        </p:nvCxnSpPr>
        <p:spPr>
          <a:xfrm flipH="1">
            <a:off x="6156960" y="3309257"/>
            <a:ext cx="3082834" cy="957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5D77D5-84BF-2D47-B5B5-0945B367DB14}"/>
              </a:ext>
            </a:extLst>
          </p:cNvPr>
          <p:cNvSpPr txBox="1"/>
          <p:nvPr/>
        </p:nvSpPr>
        <p:spPr>
          <a:xfrm>
            <a:off x="7907383" y="4127863"/>
            <a:ext cx="37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Component will be provided the values from the Context Object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EC900A-5ACD-EC4C-B5B1-F2DCA567E427}"/>
              </a:ext>
            </a:extLst>
          </p:cNvPr>
          <p:cNvSpPr txBox="1"/>
          <p:nvPr/>
        </p:nvSpPr>
        <p:spPr>
          <a:xfrm>
            <a:off x="1001486" y="2673531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Context.Provider</a:t>
            </a:r>
            <a:r>
              <a:rPr lang="en-US" dirty="0"/>
              <a:t> value={}&gt;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3FD8A-4B06-EA4A-A476-C1D4E5C9168D}"/>
              </a:ext>
            </a:extLst>
          </p:cNvPr>
          <p:cNvSpPr txBox="1"/>
          <p:nvPr/>
        </p:nvSpPr>
        <p:spPr>
          <a:xfrm>
            <a:off x="1001486" y="5146766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&lt;/</a:t>
            </a:r>
            <a:r>
              <a:rPr lang="en-US" dirty="0" err="1"/>
              <a:t>Context.Provider</a:t>
            </a:r>
            <a:r>
              <a:rPr lang="en-US" dirty="0"/>
              <a:t>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2DB4BC-87FE-DB40-B12B-D5BE87D9D312}"/>
              </a:ext>
            </a:extLst>
          </p:cNvPr>
          <p:cNvCxnSpPr/>
          <p:nvPr/>
        </p:nvCxnSpPr>
        <p:spPr>
          <a:xfrm flipH="1" flipV="1">
            <a:off x="3509554" y="2911231"/>
            <a:ext cx="5259977" cy="249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32FCB0-2BD8-A147-A7BD-E970ACC54B3A}"/>
              </a:ext>
            </a:extLst>
          </p:cNvPr>
          <p:cNvSpPr txBox="1"/>
          <p:nvPr/>
        </p:nvSpPr>
        <p:spPr>
          <a:xfrm>
            <a:off x="470263" y="181596"/>
            <a:ext cx="606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Component. Communication using Context (</a:t>
            </a:r>
            <a:r>
              <a:rPr lang="en-US" dirty="0" err="1"/>
              <a:t>useContext</a:t>
            </a:r>
            <a:r>
              <a:rPr lang="en-US" dirty="0"/>
              <a:t> and </a:t>
            </a:r>
            <a:r>
              <a:rPr lang="en-US" dirty="0" err="1"/>
              <a:t>createContext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2823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36FEE4-0DF2-EC4A-A9D3-085365603F80}"/>
              </a:ext>
            </a:extLst>
          </p:cNvPr>
          <p:cNvSpPr/>
          <p:nvPr/>
        </p:nvSpPr>
        <p:spPr>
          <a:xfrm>
            <a:off x="322217" y="1323703"/>
            <a:ext cx="2899954" cy="446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514C82-E0F2-4845-A47A-05CEF850AA3F}"/>
              </a:ext>
            </a:extLst>
          </p:cNvPr>
          <p:cNvSpPr/>
          <p:nvPr/>
        </p:nvSpPr>
        <p:spPr>
          <a:xfrm>
            <a:off x="8112035" y="1323702"/>
            <a:ext cx="2899954" cy="44674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Provider App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036C22EE-9FF9-9042-9490-5EA30BBBB462}"/>
              </a:ext>
            </a:extLst>
          </p:cNvPr>
          <p:cNvSpPr/>
          <p:nvPr/>
        </p:nvSpPr>
        <p:spPr>
          <a:xfrm>
            <a:off x="10014860" y="4815839"/>
            <a:ext cx="1619794" cy="9753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1665-A505-6046-968F-0CA3832F4AFC}"/>
              </a:ext>
            </a:extLst>
          </p:cNvPr>
          <p:cNvSpPr txBox="1"/>
          <p:nvPr/>
        </p:nvSpPr>
        <p:spPr>
          <a:xfrm>
            <a:off x="452846" y="670560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1C080-9F95-F74E-B3B8-1565395A90D7}"/>
              </a:ext>
            </a:extLst>
          </p:cNvPr>
          <p:cNvSpPr txBox="1"/>
          <p:nvPr/>
        </p:nvSpPr>
        <p:spPr>
          <a:xfrm>
            <a:off x="8512629" y="755858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Flipkart</a:t>
            </a:r>
          </a:p>
        </p:txBody>
      </p:sp>
      <p:sp>
        <p:nvSpPr>
          <p:cNvPr id="7" name="Curved Up Arrow 6">
            <a:extLst>
              <a:ext uri="{FF2B5EF4-FFF2-40B4-BE49-F238E27FC236}">
                <a16:creationId xmlns:a16="http://schemas.microsoft.com/office/drawing/2014/main" id="{47B1CF45-4AFB-D84E-95A8-31E42FD6518B}"/>
              </a:ext>
            </a:extLst>
          </p:cNvPr>
          <p:cNvSpPr/>
          <p:nvPr/>
        </p:nvSpPr>
        <p:spPr>
          <a:xfrm rot="10800000">
            <a:off x="3106782" y="639296"/>
            <a:ext cx="5314406" cy="6844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28826-3237-0544-BE21-453479417708}"/>
              </a:ext>
            </a:extLst>
          </p:cNvPr>
          <p:cNvSpPr txBox="1"/>
          <p:nvPr/>
        </p:nvSpPr>
        <p:spPr>
          <a:xfrm>
            <a:off x="3953691" y="1039892"/>
            <a:ext cx="349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FB App is Interested only in Showing Some Category Products based on interest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70C06-8DA9-1447-B044-61DF3F5A8307}"/>
              </a:ext>
            </a:extLst>
          </p:cNvPr>
          <p:cNvSpPr txBox="1"/>
          <p:nvPr/>
        </p:nvSpPr>
        <p:spPr>
          <a:xfrm>
            <a:off x="3483429" y="2177143"/>
            <a:ext cx="43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B2B Partner Communication with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032223-F79F-EA47-A8E0-FD99EBE11ABE}"/>
              </a:ext>
            </a:extLst>
          </p:cNvPr>
          <p:cNvSpPr/>
          <p:nvPr/>
        </p:nvSpPr>
        <p:spPr>
          <a:xfrm>
            <a:off x="4537166" y="2816663"/>
            <a:ext cx="2151017" cy="1594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App used as a Data Communication Bridge</a:t>
            </a: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29D44C1B-0657-074C-8D55-4842D52DD21D}"/>
              </a:ext>
            </a:extLst>
          </p:cNvPr>
          <p:cNvSpPr/>
          <p:nvPr/>
        </p:nvSpPr>
        <p:spPr>
          <a:xfrm>
            <a:off x="3106782" y="3013166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5DBCBD23-0073-8240-AAED-66163D4FC97A}"/>
              </a:ext>
            </a:extLst>
          </p:cNvPr>
          <p:cNvSpPr/>
          <p:nvPr/>
        </p:nvSpPr>
        <p:spPr>
          <a:xfrm rot="10800000">
            <a:off x="3015342" y="3868787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37A5F2-4079-8449-8F54-1CAF18A8225E}"/>
              </a:ext>
            </a:extLst>
          </p:cNvPr>
          <p:cNvSpPr/>
          <p:nvPr/>
        </p:nvSpPr>
        <p:spPr>
          <a:xfrm>
            <a:off x="3735977" y="2830286"/>
            <a:ext cx="418012" cy="45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F0101ADA-FA0B-BE40-83D2-3C6F596FB76D}"/>
              </a:ext>
            </a:extLst>
          </p:cNvPr>
          <p:cNvSpPr/>
          <p:nvPr/>
        </p:nvSpPr>
        <p:spPr>
          <a:xfrm>
            <a:off x="6603275" y="2814485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BCC84A-1268-1244-9D61-101027214FDF}"/>
              </a:ext>
            </a:extLst>
          </p:cNvPr>
          <p:cNvSpPr/>
          <p:nvPr/>
        </p:nvSpPr>
        <p:spPr>
          <a:xfrm>
            <a:off x="7232470" y="2631605"/>
            <a:ext cx="418012" cy="45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E76A8C-F962-1A46-AD01-68773977AD56}"/>
              </a:ext>
            </a:extLst>
          </p:cNvPr>
          <p:cNvSpPr txBox="1"/>
          <p:nvPr/>
        </p:nvSpPr>
        <p:spPr>
          <a:xfrm>
            <a:off x="261257" y="6017623"/>
            <a:ext cx="508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Client will call Node Endpoints to access data. </a:t>
            </a:r>
          </a:p>
          <a:p>
            <a:pPr marL="342900" indent="-342900">
              <a:buAutoNum type="arabicPeriod"/>
            </a:pPr>
            <a:r>
              <a:rPr lang="en-US" dirty="0"/>
              <a:t>Node.js will forward Request to actual Provider </a:t>
            </a: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0C571F3F-F379-A34C-BEB4-C640E950395C}"/>
              </a:ext>
            </a:extLst>
          </p:cNvPr>
          <p:cNvSpPr/>
          <p:nvPr/>
        </p:nvSpPr>
        <p:spPr>
          <a:xfrm rot="10800000">
            <a:off x="6523806" y="3878885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6A533C-1DE1-4A40-B464-6BF464C54AFF}"/>
              </a:ext>
            </a:extLst>
          </p:cNvPr>
          <p:cNvSpPr/>
          <p:nvPr/>
        </p:nvSpPr>
        <p:spPr>
          <a:xfrm>
            <a:off x="7215054" y="4226822"/>
            <a:ext cx="418012" cy="388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40F32-4BC6-3741-B6A3-7FEAF90679C5}"/>
              </a:ext>
            </a:extLst>
          </p:cNvPr>
          <p:cNvSpPr txBox="1"/>
          <p:nvPr/>
        </p:nvSpPr>
        <p:spPr>
          <a:xfrm>
            <a:off x="5347063" y="6037917"/>
            <a:ext cx="519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Actual Provider will provide data to Node.js App</a:t>
            </a:r>
          </a:p>
          <a:p>
            <a:r>
              <a:rPr lang="en-US" dirty="0"/>
              <a:t>4. Node.js will deliver data to Client 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41FAD4-63C5-5841-B3DE-296F1B4897CF}"/>
              </a:ext>
            </a:extLst>
          </p:cNvPr>
          <p:cNvSpPr/>
          <p:nvPr/>
        </p:nvSpPr>
        <p:spPr>
          <a:xfrm>
            <a:off x="3773530" y="4140929"/>
            <a:ext cx="418012" cy="388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2F9F76-2183-AB4C-8E78-05E1DFFCD3E0}"/>
              </a:ext>
            </a:extLst>
          </p:cNvPr>
          <p:cNvSpPr txBox="1"/>
          <p:nvPr/>
        </p:nvSpPr>
        <p:spPr>
          <a:xfrm>
            <a:off x="6908075" y="3369028"/>
            <a:ext cx="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23414-6C3F-F545-B903-A03FFCAEFB1B}"/>
              </a:ext>
            </a:extLst>
          </p:cNvPr>
          <p:cNvSpPr txBox="1"/>
          <p:nvPr/>
        </p:nvSpPr>
        <p:spPr>
          <a:xfrm>
            <a:off x="3479075" y="3474317"/>
            <a:ext cx="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398402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1F64194F-9C45-5D4A-91E8-878DD1819B79}"/>
              </a:ext>
            </a:extLst>
          </p:cNvPr>
          <p:cNvSpPr/>
          <p:nvPr/>
        </p:nvSpPr>
        <p:spPr>
          <a:xfrm>
            <a:off x="3971108" y="1985554"/>
            <a:ext cx="5599612" cy="1184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http.request</a:t>
            </a:r>
            <a:r>
              <a:rPr lang="en-US" dirty="0"/>
              <a:t>()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61B0E0D-C473-1743-AF83-9DAC00A4C317}"/>
              </a:ext>
            </a:extLst>
          </p:cNvPr>
          <p:cNvSpPr/>
          <p:nvPr/>
        </p:nvSpPr>
        <p:spPr>
          <a:xfrm>
            <a:off x="2682239" y="1436914"/>
            <a:ext cx="1271451" cy="398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Defer() object</a:t>
            </a:r>
          </a:p>
        </p:txBody>
      </p:sp>
      <p:sp>
        <p:nvSpPr>
          <p:cNvPr id="4" name="Bent Up Arrow 3">
            <a:extLst>
              <a:ext uri="{FF2B5EF4-FFF2-40B4-BE49-F238E27FC236}">
                <a16:creationId xmlns:a16="http://schemas.microsoft.com/office/drawing/2014/main" id="{5E45B0C3-2582-DA44-A15A-44485034BB45}"/>
              </a:ext>
            </a:extLst>
          </p:cNvPr>
          <p:cNvSpPr/>
          <p:nvPr/>
        </p:nvSpPr>
        <p:spPr>
          <a:xfrm>
            <a:off x="3971108" y="2856411"/>
            <a:ext cx="836023" cy="6879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971A7-BC14-8B46-8D40-CEE6AEE1642C}"/>
              </a:ext>
            </a:extLst>
          </p:cNvPr>
          <p:cNvSpPr txBox="1"/>
          <p:nvPr/>
        </p:nvSpPr>
        <p:spPr>
          <a:xfrm>
            <a:off x="4728753" y="2967335"/>
            <a:ext cx="3196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Defer() monitor to makes sure that the </a:t>
            </a:r>
            <a:r>
              <a:rPr lang="en-US" dirty="0" err="1"/>
              <a:t>Asnc</a:t>
            </a:r>
            <a:r>
              <a:rPr lang="en-US" dirty="0"/>
              <a:t> call will be bundled in a container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6AF6BC4-36B8-4840-96D1-44CE81329DDC}"/>
              </a:ext>
            </a:extLst>
          </p:cNvPr>
          <p:cNvSpPr/>
          <p:nvPr/>
        </p:nvSpPr>
        <p:spPr>
          <a:xfrm>
            <a:off x="9588137" y="1434737"/>
            <a:ext cx="2316480" cy="398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11A670F3-25F7-9248-811F-3331F9A33610}"/>
              </a:ext>
            </a:extLst>
          </p:cNvPr>
          <p:cNvSpPr/>
          <p:nvPr/>
        </p:nvSpPr>
        <p:spPr>
          <a:xfrm>
            <a:off x="4998721" y="4032069"/>
            <a:ext cx="4572000" cy="11843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data / error</a:t>
            </a: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FA356B50-0FD1-D049-9CAC-194AC1743076}"/>
              </a:ext>
            </a:extLst>
          </p:cNvPr>
          <p:cNvSpPr/>
          <p:nvPr/>
        </p:nvSpPr>
        <p:spPr>
          <a:xfrm rot="16200000">
            <a:off x="3888379" y="3635825"/>
            <a:ext cx="1184364" cy="10014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4218C-78A9-B042-A72C-A5E260E904E8}"/>
              </a:ext>
            </a:extLst>
          </p:cNvPr>
          <p:cNvSpPr txBox="1"/>
          <p:nvPr/>
        </p:nvSpPr>
        <p:spPr>
          <a:xfrm>
            <a:off x="3979816" y="5686697"/>
            <a:ext cx="453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will be notified back to the defer()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C8D4E6-4F22-B64B-BAEF-2B77B1CEEFC1}"/>
              </a:ext>
            </a:extLst>
          </p:cNvPr>
          <p:cNvCxnSpPr/>
          <p:nvPr/>
        </p:nvCxnSpPr>
        <p:spPr>
          <a:xfrm flipV="1">
            <a:off x="4728753" y="4728752"/>
            <a:ext cx="0" cy="966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085349-A189-5C4E-9C49-7D88DF79A40C}"/>
              </a:ext>
            </a:extLst>
          </p:cNvPr>
          <p:cNvSpPr/>
          <p:nvPr/>
        </p:nvSpPr>
        <p:spPr>
          <a:xfrm>
            <a:off x="182879" y="2508069"/>
            <a:ext cx="1715590" cy="173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Caller</a:t>
            </a: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FED1CD22-35B7-8644-9A7F-92DDBA6670D0}"/>
              </a:ext>
            </a:extLst>
          </p:cNvPr>
          <p:cNvSpPr/>
          <p:nvPr/>
        </p:nvSpPr>
        <p:spPr>
          <a:xfrm>
            <a:off x="1515291" y="2508069"/>
            <a:ext cx="1314995" cy="45926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FE801-8A28-7143-8EE5-EB996540D5E7}"/>
              </a:ext>
            </a:extLst>
          </p:cNvPr>
          <p:cNvSpPr txBox="1"/>
          <p:nvPr/>
        </p:nvSpPr>
        <p:spPr>
          <a:xfrm>
            <a:off x="522514" y="557349"/>
            <a:ext cx="315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subscription to defer object (aka an internal Promise)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FB4D44-C82C-C24D-915D-640F924F9909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2098766" y="1203680"/>
            <a:ext cx="45318" cy="1304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726834D4-B6F9-C847-B591-FF4038A9A033}"/>
              </a:ext>
            </a:extLst>
          </p:cNvPr>
          <p:cNvSpPr/>
          <p:nvPr/>
        </p:nvSpPr>
        <p:spPr>
          <a:xfrm rot="10568328">
            <a:off x="1524001" y="3586965"/>
            <a:ext cx="1314995" cy="45926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51456D-0556-9F4D-A752-5EC68A713C51}"/>
              </a:ext>
            </a:extLst>
          </p:cNvPr>
          <p:cNvSpPr txBox="1"/>
          <p:nvPr/>
        </p:nvSpPr>
        <p:spPr>
          <a:xfrm>
            <a:off x="439781" y="5700486"/>
            <a:ext cx="315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defer has result with it, the result will be delivered to the caller asynchronously w/o Bocking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5F86D0-A721-A448-8C9A-2696554DB3F6}"/>
              </a:ext>
            </a:extLst>
          </p:cNvPr>
          <p:cNvCxnSpPr>
            <a:cxnSpLocks/>
          </p:cNvCxnSpPr>
          <p:nvPr/>
        </p:nvCxnSpPr>
        <p:spPr>
          <a:xfrm flipV="1">
            <a:off x="2098765" y="4047196"/>
            <a:ext cx="40521" cy="1709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1C007B-712C-A043-AB00-7B56D916E411}"/>
              </a:ext>
            </a:extLst>
          </p:cNvPr>
          <p:cNvSpPr txBox="1"/>
          <p:nvPr/>
        </p:nvSpPr>
        <p:spPr>
          <a:xfrm>
            <a:off x="4833257" y="261257"/>
            <a:ext cx="458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Q based Promises in Node.js Application</a:t>
            </a:r>
          </a:p>
        </p:txBody>
      </p:sp>
    </p:spTree>
    <p:extLst>
      <p:ext uri="{BB962C8B-B14F-4D97-AF65-F5344CB8AC3E}">
        <p14:creationId xmlns:p14="http://schemas.microsoft.com/office/powerpoint/2010/main" val="1047550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1BB476-4152-ED4F-9B71-D69AFF530D47}"/>
              </a:ext>
            </a:extLst>
          </p:cNvPr>
          <p:cNvSpPr txBox="1"/>
          <p:nvPr/>
        </p:nvSpPr>
        <p:spPr>
          <a:xfrm>
            <a:off x="182880" y="12192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Host Service for Its Execution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1D6D6-A5DA-0246-9938-F64F7663F6F9}"/>
              </a:ext>
            </a:extLst>
          </p:cNvPr>
          <p:cNvSpPr/>
          <p:nvPr/>
        </p:nvSpPr>
        <p:spPr>
          <a:xfrm>
            <a:off x="5468982" y="653143"/>
            <a:ext cx="4702629" cy="5538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13AD3-57E9-8C47-A3DD-08A355B6FAE0}"/>
              </a:ext>
            </a:extLst>
          </p:cNvPr>
          <p:cNvSpPr txBox="1"/>
          <p:nvPr/>
        </p:nvSpPr>
        <p:spPr>
          <a:xfrm>
            <a:off x="5817326" y="775063"/>
            <a:ext cx="40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A6CC44-EE3A-B447-8ECC-9A42E644A191}"/>
              </a:ext>
            </a:extLst>
          </p:cNvPr>
          <p:cNvSpPr/>
          <p:nvPr/>
        </p:nvSpPr>
        <p:spPr>
          <a:xfrm>
            <a:off x="243840" y="1006844"/>
            <a:ext cx="52251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http://</a:t>
            </a:r>
            <a:r>
              <a:rPr lang="en-US" dirty="0" err="1"/>
              <a:t>www.xyz.com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MyPage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51695F-B1C3-DD4A-93B4-1CE9B2BE8EB0}"/>
              </a:ext>
            </a:extLst>
          </p:cNvPr>
          <p:cNvSpPr/>
          <p:nvPr/>
        </p:nvSpPr>
        <p:spPr>
          <a:xfrm>
            <a:off x="5590903" y="1262743"/>
            <a:ext cx="4423954" cy="66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Interceptor</a:t>
            </a:r>
          </a:p>
          <a:p>
            <a:pPr algn="ctr"/>
            <a:r>
              <a:rPr lang="en-US" dirty="0"/>
              <a:t>Respond to Discovery of Server Address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575603-7160-2741-B04C-32590946B1E6}"/>
              </a:ext>
            </a:extLst>
          </p:cNvPr>
          <p:cNvSpPr/>
          <p:nvPr/>
        </p:nvSpPr>
        <p:spPr>
          <a:xfrm rot="5400000">
            <a:off x="4223657" y="1181015"/>
            <a:ext cx="104503" cy="113211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0117C-3543-AC44-9E0A-BC22CB4B622C}"/>
              </a:ext>
            </a:extLst>
          </p:cNvPr>
          <p:cNvSpPr txBox="1"/>
          <p:nvPr/>
        </p:nvSpPr>
        <p:spPr>
          <a:xfrm>
            <a:off x="3239589" y="1799324"/>
            <a:ext cx="18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Listener Endpoint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947C9-2171-A748-AFE8-9AF380E5FD65}"/>
              </a:ext>
            </a:extLst>
          </p:cNvPr>
          <p:cNvSpPr txBox="1"/>
          <p:nvPr/>
        </p:nvSpPr>
        <p:spPr>
          <a:xfrm>
            <a:off x="10293532" y="1144395"/>
            <a:ext cx="179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Resource and Delegate the request for Execution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EB11162-7A49-0E4C-812D-CDA83AC15C2E}"/>
              </a:ext>
            </a:extLst>
          </p:cNvPr>
          <p:cNvSpPr/>
          <p:nvPr/>
        </p:nvSpPr>
        <p:spPr>
          <a:xfrm>
            <a:off x="7698377" y="1924594"/>
            <a:ext cx="296092" cy="670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3764E4-62CE-9949-BD76-4E1D99B52441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9562011" y="1593668"/>
            <a:ext cx="731521" cy="150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61049CB-7A3E-894E-A997-B303F8794A4D}"/>
              </a:ext>
            </a:extLst>
          </p:cNvPr>
          <p:cNvSpPr/>
          <p:nvPr/>
        </p:nvSpPr>
        <p:spPr>
          <a:xfrm>
            <a:off x="5704114" y="2595154"/>
            <a:ext cx="4310743" cy="3344092"/>
          </a:xfrm>
          <a:prstGeom prst="roundRect">
            <a:avLst>
              <a:gd name="adj" fmla="val 885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B28E6-A483-1449-A160-39621D6F2DA2}"/>
              </a:ext>
            </a:extLst>
          </p:cNvPr>
          <p:cNvSpPr txBox="1"/>
          <p:nvPr/>
        </p:nvSpPr>
        <p:spPr>
          <a:xfrm>
            <a:off x="10293532" y="3039291"/>
            <a:ext cx="1715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 Framework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735BE4-94E5-354A-89C2-B7BF80CD43E0}"/>
              </a:ext>
            </a:extLst>
          </p:cNvPr>
          <p:cNvSpPr/>
          <p:nvPr/>
        </p:nvSpPr>
        <p:spPr>
          <a:xfrm>
            <a:off x="6096000" y="2685085"/>
            <a:ext cx="3614057" cy="450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Listener Endpoint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E7FD3-2BFA-5D41-A423-E81AF6411A21}"/>
              </a:ext>
            </a:extLst>
          </p:cNvPr>
          <p:cNvSpPr/>
          <p:nvPr/>
        </p:nvSpPr>
        <p:spPr>
          <a:xfrm>
            <a:off x="6095998" y="3265714"/>
            <a:ext cx="3614057" cy="450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Verification Middleware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105B4-8D2C-DC42-87BD-8417657768D0}"/>
              </a:ext>
            </a:extLst>
          </p:cNvPr>
          <p:cNvSpPr/>
          <p:nvPr/>
        </p:nvSpPr>
        <p:spPr>
          <a:xfrm>
            <a:off x="6095998" y="3846343"/>
            <a:ext cx="3614057" cy="9129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Middlewares</a:t>
            </a:r>
          </a:p>
          <a:p>
            <a:pPr algn="ctr"/>
            <a:r>
              <a:rPr lang="en-US" dirty="0"/>
              <a:t>CORS, Static File, </a:t>
            </a:r>
            <a:r>
              <a:rPr lang="en-US" dirty="0" err="1"/>
              <a:t>Encyrption</a:t>
            </a:r>
            <a:r>
              <a:rPr lang="en-US" dirty="0"/>
              <a:t>, Token, View Engine, etc.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65E4D614-AB11-544E-B566-C54E7F7D6F73}"/>
              </a:ext>
            </a:extLst>
          </p:cNvPr>
          <p:cNvSpPr/>
          <p:nvPr/>
        </p:nvSpPr>
        <p:spPr>
          <a:xfrm>
            <a:off x="7711439" y="3086434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602D8062-C602-F849-BEF3-D6E6B046CD1B}"/>
              </a:ext>
            </a:extLst>
          </p:cNvPr>
          <p:cNvSpPr/>
          <p:nvPr/>
        </p:nvSpPr>
        <p:spPr>
          <a:xfrm>
            <a:off x="7711439" y="3618411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CE116B-EEA4-8E45-AF8E-D29F85FBBE1F}"/>
              </a:ext>
            </a:extLst>
          </p:cNvPr>
          <p:cNvSpPr/>
          <p:nvPr/>
        </p:nvSpPr>
        <p:spPr>
          <a:xfrm>
            <a:off x="6095997" y="4979880"/>
            <a:ext cx="3614057" cy="615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Execution with DAL / Business Logic,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DF162A4-0312-074D-AE47-CF6992E30587}"/>
              </a:ext>
            </a:extLst>
          </p:cNvPr>
          <p:cNvSpPr/>
          <p:nvPr/>
        </p:nvSpPr>
        <p:spPr>
          <a:xfrm>
            <a:off x="7689668" y="4771629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DAB26317-32FC-ED47-88F6-ACF2E90AC525}"/>
              </a:ext>
            </a:extLst>
          </p:cNvPr>
          <p:cNvSpPr/>
          <p:nvPr/>
        </p:nvSpPr>
        <p:spPr>
          <a:xfrm>
            <a:off x="182880" y="4817349"/>
            <a:ext cx="5521234" cy="6618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 (Static HTML + JS + CSS) OR REST APIs</a:t>
            </a:r>
          </a:p>
        </p:txBody>
      </p:sp>
    </p:spTree>
    <p:extLst>
      <p:ext uri="{BB962C8B-B14F-4D97-AF65-F5344CB8AC3E}">
        <p14:creationId xmlns:p14="http://schemas.microsoft.com/office/powerpoint/2010/main" val="1644503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D6D9A8-F0A7-484F-A30A-7936490F6BB0}"/>
              </a:ext>
            </a:extLst>
          </p:cNvPr>
          <p:cNvSpPr txBox="1"/>
          <p:nvPr/>
        </p:nvSpPr>
        <p:spPr>
          <a:xfrm>
            <a:off x="3605349" y="87086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Express Request Processing 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C0ACD2A-3434-A548-8DCB-351FF44DA3EE}"/>
              </a:ext>
            </a:extLst>
          </p:cNvPr>
          <p:cNvSpPr/>
          <p:nvPr/>
        </p:nvSpPr>
        <p:spPr>
          <a:xfrm>
            <a:off x="217714" y="1158240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80245C-2FEF-8843-95CD-DD6497E91821}"/>
              </a:ext>
            </a:extLst>
          </p:cNvPr>
          <p:cNvSpPr/>
          <p:nvPr/>
        </p:nvSpPr>
        <p:spPr>
          <a:xfrm>
            <a:off x="1410789" y="1045029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Listener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6FD17-C22B-E84B-AD4B-2BF188DE881E}"/>
              </a:ext>
            </a:extLst>
          </p:cNvPr>
          <p:cNvSpPr txBox="1"/>
          <p:nvPr/>
        </p:nvSpPr>
        <p:spPr>
          <a:xfrm>
            <a:off x="1018903" y="1854926"/>
            <a:ext cx="214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 on which express app is executing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EB75F1E-7CAA-B142-AA24-423CAAF08041}"/>
              </a:ext>
            </a:extLst>
          </p:cNvPr>
          <p:cNvSpPr/>
          <p:nvPr/>
        </p:nvSpPr>
        <p:spPr>
          <a:xfrm>
            <a:off x="2952206" y="1188721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BB07C-90CD-0746-8C76-908F37AADB39}"/>
              </a:ext>
            </a:extLst>
          </p:cNvPr>
          <p:cNvSpPr/>
          <p:nvPr/>
        </p:nvSpPr>
        <p:spPr>
          <a:xfrm>
            <a:off x="4145281" y="1075510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Router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01C90-C64A-CA49-9788-1D4FC1ADB742}"/>
              </a:ext>
            </a:extLst>
          </p:cNvPr>
          <p:cNvSpPr txBox="1"/>
          <p:nvPr/>
        </p:nvSpPr>
        <p:spPr>
          <a:xfrm>
            <a:off x="3605349" y="1854926"/>
            <a:ext cx="24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URLs and its resources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2A56DC2-3282-C742-9183-777B10C0BF6F}"/>
              </a:ext>
            </a:extLst>
          </p:cNvPr>
          <p:cNvSpPr/>
          <p:nvPr/>
        </p:nvSpPr>
        <p:spPr>
          <a:xfrm>
            <a:off x="5686698" y="1199608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CFB1F9-5EF0-9A47-8683-23473FDB5298}"/>
              </a:ext>
            </a:extLst>
          </p:cNvPr>
          <p:cNvSpPr/>
          <p:nvPr/>
        </p:nvSpPr>
        <p:spPr>
          <a:xfrm>
            <a:off x="6879773" y="1086397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Middlewares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A9000-893D-FA44-9585-31BEE1A63D2E}"/>
              </a:ext>
            </a:extLst>
          </p:cNvPr>
          <p:cNvSpPr txBox="1"/>
          <p:nvPr/>
        </p:nvSpPr>
        <p:spPr>
          <a:xfrm>
            <a:off x="6096000" y="1942011"/>
            <a:ext cx="3169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File Config, Sessions, CORS, Routing Expression Evaluation, Security, Custom Middlewares for encryption of Tokens </a:t>
            </a:r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DC897A2D-526A-8647-A7C1-5E449178EAFA}"/>
              </a:ext>
            </a:extLst>
          </p:cNvPr>
          <p:cNvSpPr/>
          <p:nvPr/>
        </p:nvSpPr>
        <p:spPr>
          <a:xfrm rot="5400000">
            <a:off x="7589520" y="2111831"/>
            <a:ext cx="3257005" cy="161108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05F251-59D2-AF45-8D8D-2C0C32FE5335}"/>
              </a:ext>
            </a:extLst>
          </p:cNvPr>
          <p:cNvSpPr/>
          <p:nvPr/>
        </p:nvSpPr>
        <p:spPr>
          <a:xfrm>
            <a:off x="6844938" y="3701143"/>
            <a:ext cx="1950719" cy="84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Resource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69D7E-CFB9-CE45-9C01-0068DE914B6A}"/>
              </a:ext>
            </a:extLst>
          </p:cNvPr>
          <p:cNvSpPr txBox="1"/>
          <p:nvPr/>
        </p:nvSpPr>
        <p:spPr>
          <a:xfrm>
            <a:off x="6265818" y="4686778"/>
            <a:ext cx="3513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Searching the Static Resource (html, </a:t>
            </a:r>
            <a:r>
              <a:rPr lang="en-US" dirty="0" err="1"/>
              <a:t>js</a:t>
            </a:r>
            <a:r>
              <a:rPr lang="en-US" dirty="0"/>
              <a:t> and CSS files), executing logic (DAL), Verify Sessions and Security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D9D1EEB1-DB8A-0841-A872-14E51A8318B2}"/>
              </a:ext>
            </a:extLst>
          </p:cNvPr>
          <p:cNvSpPr/>
          <p:nvPr/>
        </p:nvSpPr>
        <p:spPr>
          <a:xfrm>
            <a:off x="217714" y="3761148"/>
            <a:ext cx="6627224" cy="7478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(Success / Fail)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59354-B4B2-8147-A8B8-291F2E67F1E3}"/>
              </a:ext>
            </a:extLst>
          </p:cNvPr>
          <p:cNvSpPr txBox="1"/>
          <p:nvPr/>
        </p:nvSpPr>
        <p:spPr>
          <a:xfrm>
            <a:off x="1018903" y="4545876"/>
            <a:ext cx="377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Success then respond Pages (views) with Static Files</a:t>
            </a:r>
          </a:p>
          <a:p>
            <a:r>
              <a:rPr lang="en-US" dirty="0"/>
              <a:t>OR API Response </a:t>
            </a:r>
          </a:p>
          <a:p>
            <a:r>
              <a:rPr lang="en-US" dirty="0"/>
              <a:t>If Fail then Not Found, Authentication Failed or Session Inability Filed</a:t>
            </a:r>
            <a:r>
              <a:rPr lang="en-US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8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7E5D7-C7D1-8944-893F-1B7499C33666}"/>
              </a:ext>
            </a:extLst>
          </p:cNvPr>
          <p:cNvSpPr/>
          <p:nvPr/>
        </p:nvSpPr>
        <p:spPr>
          <a:xfrm>
            <a:off x="6897189" y="426720"/>
            <a:ext cx="4519748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63886-9B4E-224C-B0E8-0FD36FE2CBF8}"/>
              </a:ext>
            </a:extLst>
          </p:cNvPr>
          <p:cNvSpPr txBox="1"/>
          <p:nvPr/>
        </p:nvSpPr>
        <p:spPr>
          <a:xfrm>
            <a:off x="7062651" y="531223"/>
            <a:ext cx="427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4645F-5FFC-8B45-86AD-42B0FF0BEC65}"/>
              </a:ext>
            </a:extLst>
          </p:cNvPr>
          <p:cNvSpPr/>
          <p:nvPr/>
        </p:nvSpPr>
        <p:spPr>
          <a:xfrm>
            <a:off x="7201989" y="10972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E7B14-EAB5-5F40-B3CD-3473487CC1C4}"/>
              </a:ext>
            </a:extLst>
          </p:cNvPr>
          <p:cNvSpPr/>
          <p:nvPr/>
        </p:nvSpPr>
        <p:spPr>
          <a:xfrm>
            <a:off x="104503" y="900555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CEEF8BA-7F22-B94B-9D00-CCA08C7A128B}"/>
              </a:ext>
            </a:extLst>
          </p:cNvPr>
          <p:cNvSpPr/>
          <p:nvPr/>
        </p:nvSpPr>
        <p:spPr>
          <a:xfrm>
            <a:off x="2325189" y="103632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7A38A1B-4F3B-004E-AEBB-346C14D02C17}"/>
              </a:ext>
            </a:extLst>
          </p:cNvPr>
          <p:cNvSpPr/>
          <p:nvPr/>
        </p:nvSpPr>
        <p:spPr>
          <a:xfrm>
            <a:off x="2325189" y="159880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Rendered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FA69BE-8143-3E4F-8669-190EAF435476}"/>
              </a:ext>
            </a:extLst>
          </p:cNvPr>
          <p:cNvSpPr/>
          <p:nvPr/>
        </p:nvSpPr>
        <p:spPr>
          <a:xfrm>
            <a:off x="3857898" y="2238495"/>
            <a:ext cx="2525485" cy="164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Web App Server (Node.js)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www.frontendapp.com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E81B0-6848-714D-9022-75CF3503C84E}"/>
              </a:ext>
            </a:extLst>
          </p:cNvPr>
          <p:cNvSpPr/>
          <p:nvPr/>
        </p:nvSpPr>
        <p:spPr>
          <a:xfrm>
            <a:off x="222069" y="2639088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With Angular app loaded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B051E0-833B-854B-80E2-C50FFD6E49D2}"/>
              </a:ext>
            </a:extLst>
          </p:cNvPr>
          <p:cNvSpPr/>
          <p:nvPr/>
        </p:nvSpPr>
        <p:spPr>
          <a:xfrm>
            <a:off x="2442755" y="2639088"/>
            <a:ext cx="1415143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9C3890F-0CFE-A74D-AB3B-46CE504CFC51}"/>
              </a:ext>
            </a:extLst>
          </p:cNvPr>
          <p:cNvSpPr/>
          <p:nvPr/>
        </p:nvSpPr>
        <p:spPr>
          <a:xfrm>
            <a:off x="2434047" y="3225522"/>
            <a:ext cx="1415143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11704-5705-1E4F-B5AB-299DC9B910B8}"/>
              </a:ext>
            </a:extLst>
          </p:cNvPr>
          <p:cNvSpPr txBox="1"/>
          <p:nvPr/>
        </p:nvSpPr>
        <p:spPr>
          <a:xfrm>
            <a:off x="3056709" y="3913499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for REST APIs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18C75A-BA67-1742-A312-A9FCADA6A81C}"/>
              </a:ext>
            </a:extLst>
          </p:cNvPr>
          <p:cNvSpPr/>
          <p:nvPr/>
        </p:nvSpPr>
        <p:spPr>
          <a:xfrm>
            <a:off x="7080068" y="3403741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15" name="Left-up Arrow 14">
            <a:extLst>
              <a:ext uri="{FF2B5EF4-FFF2-40B4-BE49-F238E27FC236}">
                <a16:creationId xmlns:a16="http://schemas.microsoft.com/office/drawing/2014/main" id="{B2B55406-58C7-ED44-B9BF-323785E86691}"/>
              </a:ext>
            </a:extLst>
          </p:cNvPr>
          <p:cNvSpPr/>
          <p:nvPr/>
        </p:nvSpPr>
        <p:spPr>
          <a:xfrm rot="5400000">
            <a:off x="4066358" y="1516618"/>
            <a:ext cx="644434" cy="538298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71D549-BCB6-4845-8A3C-497527803ED1}"/>
              </a:ext>
            </a:extLst>
          </p:cNvPr>
          <p:cNvSpPr/>
          <p:nvPr/>
        </p:nvSpPr>
        <p:spPr>
          <a:xfrm>
            <a:off x="7319555" y="48245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r>
              <a:rPr lang="en-US" dirty="0"/>
              <a:t> using References for Production Scripts for Front End Apps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B1434-7190-0A45-9D42-8E0F32E30E33}"/>
              </a:ext>
            </a:extLst>
          </p:cNvPr>
          <p:cNvSpPr/>
          <p:nvPr/>
        </p:nvSpPr>
        <p:spPr>
          <a:xfrm>
            <a:off x="222069" y="4946162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Host HTML and JS for High Responsive Behavior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F6E73AE-456C-BB44-9CD1-E64EB5A58A87}"/>
              </a:ext>
            </a:extLst>
          </p:cNvPr>
          <p:cNvSpPr/>
          <p:nvPr/>
        </p:nvSpPr>
        <p:spPr>
          <a:xfrm>
            <a:off x="2442755" y="482550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83D1B172-6BA7-9947-BDDB-02AAC1F1FB63}"/>
              </a:ext>
            </a:extLst>
          </p:cNvPr>
          <p:cNvSpPr/>
          <p:nvPr/>
        </p:nvSpPr>
        <p:spPr>
          <a:xfrm>
            <a:off x="2442755" y="538798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 Response with HTML Rendered Page along with the Front-End App Scripts</a:t>
            </a:r>
          </a:p>
        </p:txBody>
      </p:sp>
    </p:spTree>
    <p:extLst>
      <p:ext uri="{BB962C8B-B14F-4D97-AF65-F5344CB8AC3E}">
        <p14:creationId xmlns:p14="http://schemas.microsoft.com/office/powerpoint/2010/main" val="2770086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E2BE35-7525-8649-B427-EA154FF18BAD}"/>
              </a:ext>
            </a:extLst>
          </p:cNvPr>
          <p:cNvSpPr/>
          <p:nvPr/>
        </p:nvSpPr>
        <p:spPr>
          <a:xfrm>
            <a:off x="165463" y="2148840"/>
            <a:ext cx="256032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0B22AD-28A7-5447-9AE4-120DC6A0EF5D}"/>
              </a:ext>
            </a:extLst>
          </p:cNvPr>
          <p:cNvSpPr/>
          <p:nvPr/>
        </p:nvSpPr>
        <p:spPr>
          <a:xfrm>
            <a:off x="6640287" y="2148840"/>
            <a:ext cx="256032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Server with APIs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67E1E461-9F3B-B84F-B111-0E4DFF3A1ADE}"/>
              </a:ext>
            </a:extLst>
          </p:cNvPr>
          <p:cNvSpPr/>
          <p:nvPr/>
        </p:nvSpPr>
        <p:spPr>
          <a:xfrm>
            <a:off x="10450286" y="2682240"/>
            <a:ext cx="1384663" cy="15588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84FEC4-5AD3-A84A-B0C4-6427B0056AEC}"/>
              </a:ext>
            </a:extLst>
          </p:cNvPr>
          <p:cNvSpPr/>
          <p:nvPr/>
        </p:nvSpPr>
        <p:spPr>
          <a:xfrm>
            <a:off x="165463" y="705394"/>
            <a:ext cx="9035144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Validation Module</a:t>
            </a:r>
          </a:p>
          <a:p>
            <a:pPr algn="ctr"/>
            <a:r>
              <a:rPr lang="en-US" dirty="0"/>
              <a:t>Perform Validations on Models as per the Rule 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245E7244-4C0B-5342-95C0-05435CAD6EE9}"/>
              </a:ext>
            </a:extLst>
          </p:cNvPr>
          <p:cNvSpPr/>
          <p:nvPr/>
        </p:nvSpPr>
        <p:spPr>
          <a:xfrm>
            <a:off x="1097280" y="1419497"/>
            <a:ext cx="531223" cy="8969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0132B474-E01A-B640-80CE-BA6A5FBE7FE1}"/>
              </a:ext>
            </a:extLst>
          </p:cNvPr>
          <p:cNvSpPr/>
          <p:nvPr/>
        </p:nvSpPr>
        <p:spPr>
          <a:xfrm>
            <a:off x="7654835" y="1419496"/>
            <a:ext cx="531223" cy="8969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5BEE7E71-67AB-B342-8FED-3A2505C0DEDC}"/>
              </a:ext>
            </a:extLst>
          </p:cNvPr>
          <p:cNvSpPr/>
          <p:nvPr/>
        </p:nvSpPr>
        <p:spPr>
          <a:xfrm>
            <a:off x="9135291" y="3248297"/>
            <a:ext cx="1375955" cy="43542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9FB3D-F21A-6447-B80B-C51504EB577A}"/>
              </a:ext>
            </a:extLst>
          </p:cNvPr>
          <p:cNvSpPr txBox="1"/>
          <p:nvPr/>
        </p:nvSpPr>
        <p:spPr>
          <a:xfrm>
            <a:off x="165463" y="4929051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that client send valid values to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CB7FB-C41F-A14B-B513-7EB64D4B7554}"/>
              </a:ext>
            </a:extLst>
          </p:cNvPr>
          <p:cNvSpPr txBox="1"/>
          <p:nvPr/>
        </p:nvSpPr>
        <p:spPr>
          <a:xfrm>
            <a:off x="6474823" y="4952051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that Server send valid values to DB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F23F6925-092B-3747-89FC-A7D91AFEF95A}"/>
              </a:ext>
            </a:extLst>
          </p:cNvPr>
          <p:cNvSpPr/>
          <p:nvPr/>
        </p:nvSpPr>
        <p:spPr>
          <a:xfrm>
            <a:off x="2725783" y="3108960"/>
            <a:ext cx="3914504" cy="80118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if values are valid on 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0BD1A-05C4-104E-B646-D507BBE5C115}"/>
              </a:ext>
            </a:extLst>
          </p:cNvPr>
          <p:cNvSpPr txBox="1"/>
          <p:nvPr/>
        </p:nvSpPr>
        <p:spPr>
          <a:xfrm>
            <a:off x="9631680" y="4483965"/>
            <a:ext cx="226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DB is Values are validated by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15B5ED-7BD6-4F48-97F1-00804361DD81}"/>
              </a:ext>
            </a:extLst>
          </p:cNvPr>
          <p:cNvCxnSpPr>
            <a:stCxn id="12" idx="0"/>
            <a:endCxn id="8" idx="5"/>
          </p:cNvCxnSpPr>
          <p:nvPr/>
        </p:nvCxnSpPr>
        <p:spPr>
          <a:xfrm flipH="1" flipV="1">
            <a:off x="9823269" y="3574869"/>
            <a:ext cx="940526" cy="909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49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ADB281-42F7-E84D-A7B0-F5A3783A8D3F}"/>
              </a:ext>
            </a:extLst>
          </p:cNvPr>
          <p:cNvSpPr/>
          <p:nvPr/>
        </p:nvSpPr>
        <p:spPr>
          <a:xfrm>
            <a:off x="252548" y="2292531"/>
            <a:ext cx="2046515" cy="227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Component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828615A-D5B3-374F-9F3B-A97467385682}"/>
              </a:ext>
            </a:extLst>
          </p:cNvPr>
          <p:cNvSpPr/>
          <p:nvPr/>
        </p:nvSpPr>
        <p:spPr>
          <a:xfrm>
            <a:off x="6992983" y="1393594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065D66-819E-A847-814B-4BCA46FC58B8}"/>
              </a:ext>
            </a:extLst>
          </p:cNvPr>
          <p:cNvSpPr/>
          <p:nvPr/>
        </p:nvSpPr>
        <p:spPr>
          <a:xfrm>
            <a:off x="6992983" y="3126600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3F6CA8-43F8-654C-A83D-DA4336DFF665}"/>
              </a:ext>
            </a:extLst>
          </p:cNvPr>
          <p:cNvSpPr/>
          <p:nvPr/>
        </p:nvSpPr>
        <p:spPr>
          <a:xfrm>
            <a:off x="6992983" y="4859606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CBE93A-BCEB-B349-BB96-4CEFEBF8FDC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345577" y="1933526"/>
            <a:ext cx="2647406" cy="1556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976C60-99D1-204F-9A8E-EC66446C6C8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345577" y="3490183"/>
            <a:ext cx="2647406" cy="17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91283-4897-F745-A1A2-70987BE586A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45577" y="3490183"/>
            <a:ext cx="2647406" cy="1909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54EA2E7-075F-4843-AA2A-1D91F7EE089D}"/>
              </a:ext>
            </a:extLst>
          </p:cNvPr>
          <p:cNvSpPr/>
          <p:nvPr/>
        </p:nvSpPr>
        <p:spPr>
          <a:xfrm>
            <a:off x="3283131" y="3065417"/>
            <a:ext cx="1062446" cy="76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Facade</a:t>
            </a:r>
          </a:p>
        </p:txBody>
      </p:sp>
      <p:sp>
        <p:nvSpPr>
          <p:cNvPr id="24" name="Left-right Arrow 23">
            <a:extLst>
              <a:ext uri="{FF2B5EF4-FFF2-40B4-BE49-F238E27FC236}">
                <a16:creationId xmlns:a16="http://schemas.microsoft.com/office/drawing/2014/main" id="{BDE890AA-B863-1B40-887B-D3DF3C69EF8E}"/>
              </a:ext>
            </a:extLst>
          </p:cNvPr>
          <p:cNvSpPr/>
          <p:nvPr/>
        </p:nvSpPr>
        <p:spPr>
          <a:xfrm>
            <a:off x="2299063" y="3344091"/>
            <a:ext cx="984068" cy="2612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29FCF2-F50D-A741-80DD-CBB24E26636A}"/>
              </a:ext>
            </a:extLst>
          </p:cNvPr>
          <p:cNvSpPr txBox="1"/>
          <p:nvPr/>
        </p:nvSpPr>
        <p:spPr>
          <a:xfrm>
            <a:off x="744583" y="426720"/>
            <a:ext cx="4393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Component is delegating the responsibility to other object for Async Call Management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43DD-8244-FC4C-A4EB-52A4AB62731D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>
            <a:off x="2941320" y="1350050"/>
            <a:ext cx="873034" cy="1715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524E46-5F2F-4E42-84F8-E4A777A24B86}"/>
              </a:ext>
            </a:extLst>
          </p:cNvPr>
          <p:cNvSpPr txBox="1"/>
          <p:nvPr/>
        </p:nvSpPr>
        <p:spPr>
          <a:xfrm>
            <a:off x="1375954" y="5225144"/>
            <a:ext cx="429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 must have the delegate object at component’s scope so that state objects should be executed using the response received from the Façade.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372C8F-C9AC-9E47-B023-CE514A837A57}"/>
              </a:ext>
            </a:extLst>
          </p:cNvPr>
          <p:cNvCxnSpPr>
            <a:stCxn id="28" idx="0"/>
            <a:endCxn id="23" idx="2"/>
          </p:cNvCxnSpPr>
          <p:nvPr/>
        </p:nvCxnSpPr>
        <p:spPr>
          <a:xfrm flipV="1">
            <a:off x="3522617" y="3831771"/>
            <a:ext cx="291737" cy="1393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315452-140F-C54E-AB26-E4EDF5592925}"/>
              </a:ext>
            </a:extLst>
          </p:cNvPr>
          <p:cNvCxnSpPr>
            <a:endCxn id="25" idx="3"/>
          </p:cNvCxnSpPr>
          <p:nvPr/>
        </p:nvCxnSpPr>
        <p:spPr>
          <a:xfrm flipH="1">
            <a:off x="5138057" y="566057"/>
            <a:ext cx="2882537" cy="32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BA160C-37FD-4D40-804C-DE4BE7B3CDEC}"/>
              </a:ext>
            </a:extLst>
          </p:cNvPr>
          <p:cNvSpPr txBox="1"/>
          <p:nvPr/>
        </p:nvSpPr>
        <p:spPr>
          <a:xfrm>
            <a:off x="8055429" y="261481"/>
            <a:ext cx="26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‘useEffect()’ to manage all calls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E16BF8-52E7-C941-93EE-58CB08D479B8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5669280" y="5825309"/>
            <a:ext cx="4032069" cy="66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B1014FE-26BA-7147-BCDC-C0AC30566662}"/>
              </a:ext>
            </a:extLst>
          </p:cNvPr>
          <p:cNvSpPr txBox="1"/>
          <p:nvPr/>
        </p:nvSpPr>
        <p:spPr>
          <a:xfrm>
            <a:off x="9675223" y="5555817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Custom Hook that will be scoped to the Component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61A1B3-A79C-0541-BF19-808198D60C26}"/>
              </a:ext>
            </a:extLst>
          </p:cNvPr>
          <p:cNvCxnSpPr/>
          <p:nvPr/>
        </p:nvCxnSpPr>
        <p:spPr>
          <a:xfrm flipH="1" flipV="1">
            <a:off x="9501051" y="907812"/>
            <a:ext cx="696686" cy="4648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150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6031D15E-1448-734D-A03A-F98D59775847}"/>
              </a:ext>
            </a:extLst>
          </p:cNvPr>
          <p:cNvSpPr/>
          <p:nvPr/>
        </p:nvSpPr>
        <p:spPr>
          <a:xfrm>
            <a:off x="7820297" y="1489166"/>
            <a:ext cx="4145280" cy="4066903"/>
          </a:xfrm>
          <a:prstGeom prst="can">
            <a:avLst>
              <a:gd name="adj" fmla="val 16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2BE98A-7DF1-1E40-8FC7-3F045E4AD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63423"/>
              </p:ext>
            </p:extLst>
          </p:nvPr>
        </p:nvGraphicFramePr>
        <p:xfrm>
          <a:off x="8084458" y="2425337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118EB2-5059-6745-9AC0-1910AFE4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20354"/>
              </p:ext>
            </p:extLst>
          </p:nvPr>
        </p:nvGraphicFramePr>
        <p:xfrm>
          <a:off x="10091784" y="2425337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13E223-F133-3E44-BC0D-68FEC9FC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75499"/>
              </p:ext>
            </p:extLst>
          </p:nvPr>
        </p:nvGraphicFramePr>
        <p:xfrm>
          <a:off x="10091783" y="3840480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F8FA58-9683-1F41-B372-EAFA5EAE1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41572"/>
              </p:ext>
            </p:extLst>
          </p:nvPr>
        </p:nvGraphicFramePr>
        <p:xfrm>
          <a:off x="8084458" y="3990703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91CE077-FDF3-3048-B4F4-C844FF542FCC}"/>
              </a:ext>
            </a:extLst>
          </p:cNvPr>
          <p:cNvSpPr/>
          <p:nvPr/>
        </p:nvSpPr>
        <p:spPr>
          <a:xfrm>
            <a:off x="400594" y="2425337"/>
            <a:ext cx="2917371" cy="28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Should access all Data then logically process it and send it back to database to persist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A9A390-FE77-2F45-B2EF-2E6B30D1E667}"/>
              </a:ext>
            </a:extLst>
          </p:cNvPr>
          <p:cNvCxnSpPr>
            <a:endCxn id="3" idx="1"/>
          </p:cNvCxnSpPr>
          <p:nvPr/>
        </p:nvCxnSpPr>
        <p:spPr>
          <a:xfrm>
            <a:off x="3344091" y="2973977"/>
            <a:ext cx="47403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EAC1D9-939E-2F42-9DCE-F586C63C5E96}"/>
              </a:ext>
            </a:extLst>
          </p:cNvPr>
          <p:cNvSpPr txBox="1"/>
          <p:nvPr/>
        </p:nvSpPr>
        <p:spPr>
          <a:xfrm>
            <a:off x="3640183" y="2002971"/>
            <a:ext cx="33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to Table 1 and Get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E1A31-A8EA-C944-B27B-D91D1305A0F5}"/>
              </a:ext>
            </a:extLst>
          </p:cNvPr>
          <p:cNvCxnSpPr/>
          <p:nvPr/>
        </p:nvCxnSpPr>
        <p:spPr>
          <a:xfrm>
            <a:off x="3344091" y="3222171"/>
            <a:ext cx="6747692" cy="75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838F7A-947C-D541-9BBC-AD0C65AB3C33}"/>
              </a:ext>
            </a:extLst>
          </p:cNvPr>
          <p:cNvSpPr txBox="1"/>
          <p:nvPr/>
        </p:nvSpPr>
        <p:spPr>
          <a:xfrm>
            <a:off x="3640183" y="3308474"/>
            <a:ext cx="320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Table 2 using query and get data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E1D6DB-C659-A344-8450-80A99235BD64}"/>
              </a:ext>
            </a:extLst>
          </p:cNvPr>
          <p:cNvCxnSpPr/>
          <p:nvPr/>
        </p:nvCxnSpPr>
        <p:spPr>
          <a:xfrm>
            <a:off x="3344091" y="4171406"/>
            <a:ext cx="4740367" cy="69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35F8F0-FE77-324E-9150-B268E3E5FD56}"/>
              </a:ext>
            </a:extLst>
          </p:cNvPr>
          <p:cNvCxnSpPr/>
          <p:nvPr/>
        </p:nvCxnSpPr>
        <p:spPr>
          <a:xfrm>
            <a:off x="3344091" y="4706983"/>
            <a:ext cx="6747692" cy="74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46125F-557F-CF45-8A96-F208DFB67427}"/>
              </a:ext>
            </a:extLst>
          </p:cNvPr>
          <p:cNvSpPr txBox="1"/>
          <p:nvPr/>
        </p:nvSpPr>
        <p:spPr>
          <a:xfrm>
            <a:off x="226423" y="5373189"/>
            <a:ext cx="3553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Advantage: Application Developer with basis knowledge can easily work with Data Access and Process it using Application Code (C#,</a:t>
            </a:r>
            <a:r>
              <a:rPr lang="en-US" dirty="0" err="1"/>
              <a:t>JAVA,Node.js</a:t>
            </a:r>
            <a:r>
              <a:rPr lang="en-US" dirty="0"/>
              <a:t>)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70FDE9-B11E-174B-B8D5-3E67844F295C}"/>
              </a:ext>
            </a:extLst>
          </p:cNvPr>
          <p:cNvSpPr txBox="1"/>
          <p:nvPr/>
        </p:nvSpPr>
        <p:spPr>
          <a:xfrm>
            <a:off x="4110447" y="5497286"/>
            <a:ext cx="4171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Limitations: 1 Frequent call to DB. 2. Huge data in traffic. 3. </a:t>
            </a:r>
            <a:r>
              <a:rPr lang="en-US" dirty="0">
                <a:solidFill>
                  <a:srgbClr val="FF0000"/>
                </a:solidFill>
              </a:rPr>
              <a:t>Managing Inter dependent Table Transactions (IMP and Considerable Limitation)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E60DD7-D5A2-0444-AE39-2A07A8693088}"/>
              </a:ext>
            </a:extLst>
          </p:cNvPr>
          <p:cNvSpPr txBox="1"/>
          <p:nvPr/>
        </p:nvSpPr>
        <p:spPr>
          <a:xfrm>
            <a:off x="9109166" y="5738949"/>
            <a:ext cx="236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for all Limitations is Writing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218218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990AF9-7DEE-FB44-8470-235147F6E653}"/>
              </a:ext>
            </a:extLst>
          </p:cNvPr>
          <p:cNvSpPr/>
          <p:nvPr/>
        </p:nvSpPr>
        <p:spPr>
          <a:xfrm>
            <a:off x="5599611" y="827314"/>
            <a:ext cx="4972595" cy="5590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0540B-54D7-2645-B327-4115F5C3C6D9}"/>
              </a:ext>
            </a:extLst>
          </p:cNvPr>
          <p:cNvSpPr txBox="1"/>
          <p:nvPr/>
        </p:nvSpPr>
        <p:spPr>
          <a:xfrm>
            <a:off x="5930537" y="896983"/>
            <a:ext cx="449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 Hosting Server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4717C87-53CA-4342-A955-D77C9E9F9C28}"/>
              </a:ext>
            </a:extLst>
          </p:cNvPr>
          <p:cNvSpPr/>
          <p:nvPr/>
        </p:nvSpPr>
        <p:spPr>
          <a:xfrm>
            <a:off x="513806" y="1428206"/>
            <a:ext cx="5085805" cy="931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5773D-1128-9548-80F1-C40A3D092FFE}"/>
              </a:ext>
            </a:extLst>
          </p:cNvPr>
          <p:cNvSpPr/>
          <p:nvPr/>
        </p:nvSpPr>
        <p:spPr>
          <a:xfrm>
            <a:off x="8638903" y="1706880"/>
            <a:ext cx="1785257" cy="405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Store Metabase</a:t>
            </a:r>
          </a:p>
          <a:p>
            <a:pPr algn="ctr"/>
            <a:r>
              <a:rPr lang="en-US" dirty="0"/>
              <a:t>Express-Session</a:t>
            </a:r>
          </a:p>
          <a:p>
            <a:pPr algn="ctr"/>
            <a:r>
              <a:rPr lang="en-US" dirty="0"/>
              <a:t>Session Secret aka ID</a:t>
            </a:r>
          </a:p>
          <a:p>
            <a:pPr algn="ctr"/>
            <a:r>
              <a:rPr lang="en-US" dirty="0"/>
              <a:t>Session Save Policies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FA202-8977-1C4F-BA0D-2E359CC08E47}"/>
              </a:ext>
            </a:extLst>
          </p:cNvPr>
          <p:cNvSpPr txBox="1"/>
          <p:nvPr/>
        </p:nvSpPr>
        <p:spPr>
          <a:xfrm>
            <a:off x="10685416" y="2177143"/>
            <a:ext cx="1436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the Request in a single Session Context based on ID / Name and Expiry 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3BA344-E9F1-0148-916A-66F3818312FF}"/>
              </a:ext>
            </a:extLst>
          </p:cNvPr>
          <p:cNvCxnSpPr>
            <a:stCxn id="6" idx="1"/>
          </p:cNvCxnSpPr>
          <p:nvPr/>
        </p:nvCxnSpPr>
        <p:spPr>
          <a:xfrm flipH="1">
            <a:off x="10128069" y="3469805"/>
            <a:ext cx="557347" cy="361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ight Arrow 8">
            <a:extLst>
              <a:ext uri="{FF2B5EF4-FFF2-40B4-BE49-F238E27FC236}">
                <a16:creationId xmlns:a16="http://schemas.microsoft.com/office/drawing/2014/main" id="{A09A34B8-6D39-F242-A0A1-5615B4AF6F17}"/>
              </a:ext>
            </a:extLst>
          </p:cNvPr>
          <p:cNvSpPr/>
          <p:nvPr/>
        </p:nvSpPr>
        <p:spPr>
          <a:xfrm>
            <a:off x="5599611" y="2090059"/>
            <a:ext cx="3004458" cy="931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is Req. is Enabled for Session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DEA09-66A3-0A41-9278-0C1D6A9B85F6}"/>
              </a:ext>
            </a:extLst>
          </p:cNvPr>
          <p:cNvSpPr txBox="1"/>
          <p:nvPr/>
        </p:nvSpPr>
        <p:spPr>
          <a:xfrm>
            <a:off x="5791200" y="3021875"/>
            <a:ext cx="2473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Store will verify the secret (ID) / name and if it not present it will be allocated to the 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CBEFC34-101A-0549-9C33-8A20FF4A4ED8}"/>
              </a:ext>
            </a:extLst>
          </p:cNvPr>
          <p:cNvSpPr/>
          <p:nvPr/>
        </p:nvSpPr>
        <p:spPr>
          <a:xfrm>
            <a:off x="5599611" y="4762466"/>
            <a:ext cx="3021875" cy="9318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Session Info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442A992-E8AA-BE43-9764-5D683EBB073B}"/>
              </a:ext>
            </a:extLst>
          </p:cNvPr>
          <p:cNvSpPr/>
          <p:nvPr/>
        </p:nvSpPr>
        <p:spPr>
          <a:xfrm>
            <a:off x="452846" y="5390605"/>
            <a:ext cx="5146765" cy="931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Session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9EE1A7-42BB-9541-9849-1C6A79562A22}"/>
              </a:ext>
            </a:extLst>
          </p:cNvPr>
          <p:cNvSpPr/>
          <p:nvPr/>
        </p:nvSpPr>
        <p:spPr>
          <a:xfrm rot="19996373">
            <a:off x="552388" y="3156874"/>
            <a:ext cx="4590631" cy="98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Session Context to Manage all request inside a Session Monitor till the session is not destroyed aka request for Logout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D379B8A-5BCC-F049-A0D2-FF8891D499D5}"/>
              </a:ext>
            </a:extLst>
          </p:cNvPr>
          <p:cNvSpPr/>
          <p:nvPr/>
        </p:nvSpPr>
        <p:spPr>
          <a:xfrm>
            <a:off x="0" y="1706880"/>
            <a:ext cx="391886" cy="4615543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92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54838-AB60-0F4B-92DE-EBA9EC62874E}"/>
              </a:ext>
            </a:extLst>
          </p:cNvPr>
          <p:cNvSpPr txBox="1"/>
          <p:nvPr/>
        </p:nvSpPr>
        <p:spPr>
          <a:xfrm>
            <a:off x="418011" y="766354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Recursion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1CD402-8A5A-3743-8017-3AE2F74119F7}"/>
              </a:ext>
            </a:extLst>
          </p:cNvPr>
          <p:cNvCxnSpPr>
            <a:stCxn id="2" idx="3"/>
          </p:cNvCxnSpPr>
          <p:nvPr/>
        </p:nvCxnSpPr>
        <p:spPr>
          <a:xfrm flipV="1">
            <a:off x="2299063" y="940526"/>
            <a:ext cx="1097280" cy="1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5097AD-E329-4D43-A200-1D1BECB4886C}"/>
              </a:ext>
            </a:extLst>
          </p:cNvPr>
          <p:cNvSpPr/>
          <p:nvPr/>
        </p:nvSpPr>
        <p:spPr>
          <a:xfrm>
            <a:off x="3500846" y="766354"/>
            <a:ext cx="1793965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2E8331-44FC-924B-A2F8-63E1A3A52FAE}"/>
              </a:ext>
            </a:extLst>
          </p:cNvPr>
          <p:cNvCxnSpPr>
            <a:stCxn id="5" idx="2"/>
          </p:cNvCxnSpPr>
          <p:nvPr/>
        </p:nvCxnSpPr>
        <p:spPr>
          <a:xfrm>
            <a:off x="4397829" y="1245326"/>
            <a:ext cx="0" cy="8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793BB7-2DF2-1843-B15F-3809BC3DAEEA}"/>
              </a:ext>
            </a:extLst>
          </p:cNvPr>
          <p:cNvSpPr txBox="1"/>
          <p:nvPr/>
        </p:nvSpPr>
        <p:spPr>
          <a:xfrm>
            <a:off x="3600994" y="2033451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Recursion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841C79-7610-FC44-8D10-6C1FAFFAEDB5}"/>
              </a:ext>
            </a:extLst>
          </p:cNvPr>
          <p:cNvCxnSpPr/>
          <p:nvPr/>
        </p:nvCxnSpPr>
        <p:spPr>
          <a:xfrm flipV="1">
            <a:off x="4894217" y="2207623"/>
            <a:ext cx="1097280" cy="1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01C0E7-B2DD-0C47-8835-B6B7644BCD79}"/>
              </a:ext>
            </a:extLst>
          </p:cNvPr>
          <p:cNvSpPr/>
          <p:nvPr/>
        </p:nvSpPr>
        <p:spPr>
          <a:xfrm>
            <a:off x="6096000" y="2033451"/>
            <a:ext cx="1793965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2</a:t>
            </a:r>
          </a:p>
        </p:txBody>
      </p:sp>
      <p:sp>
        <p:nvSpPr>
          <p:cNvPr id="11" name="&quot;No&quot; Symbol 10">
            <a:extLst>
              <a:ext uri="{FF2B5EF4-FFF2-40B4-BE49-F238E27FC236}">
                <a16:creationId xmlns:a16="http://schemas.microsoft.com/office/drawing/2014/main" id="{87EE5BDA-E687-074D-9154-967B8029F30E}"/>
              </a:ext>
            </a:extLst>
          </p:cNvPr>
          <p:cNvSpPr/>
          <p:nvPr/>
        </p:nvSpPr>
        <p:spPr>
          <a:xfrm>
            <a:off x="3762103" y="374469"/>
            <a:ext cx="1271451" cy="1105988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3124C9-0490-354D-B901-1B94E859E25C}"/>
              </a:ext>
            </a:extLst>
          </p:cNvPr>
          <p:cNvCxnSpPr/>
          <p:nvPr/>
        </p:nvCxnSpPr>
        <p:spPr>
          <a:xfrm>
            <a:off x="7058298" y="2555966"/>
            <a:ext cx="0" cy="8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4D98A0-01A6-1E4A-B36B-9C1C4D07D02D}"/>
              </a:ext>
            </a:extLst>
          </p:cNvPr>
          <p:cNvSpPr txBox="1"/>
          <p:nvPr/>
        </p:nvSpPr>
        <p:spPr>
          <a:xfrm>
            <a:off x="6261463" y="3344091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Recursion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09623E-3E06-3D45-8073-32D84798B62D}"/>
              </a:ext>
            </a:extLst>
          </p:cNvPr>
          <p:cNvCxnSpPr/>
          <p:nvPr/>
        </p:nvCxnSpPr>
        <p:spPr>
          <a:xfrm flipV="1">
            <a:off x="7554686" y="3518263"/>
            <a:ext cx="1097280" cy="1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C74B9D1-D4F7-A14C-98AE-99A41E6877CA}"/>
              </a:ext>
            </a:extLst>
          </p:cNvPr>
          <p:cNvSpPr/>
          <p:nvPr/>
        </p:nvSpPr>
        <p:spPr>
          <a:xfrm>
            <a:off x="8756469" y="3344091"/>
            <a:ext cx="1793965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3</a:t>
            </a:r>
          </a:p>
        </p:txBody>
      </p:sp>
      <p:sp>
        <p:nvSpPr>
          <p:cNvPr id="16" name="&quot;No&quot; Symbol 15">
            <a:extLst>
              <a:ext uri="{FF2B5EF4-FFF2-40B4-BE49-F238E27FC236}">
                <a16:creationId xmlns:a16="http://schemas.microsoft.com/office/drawing/2014/main" id="{C1B5C205-00E7-D641-8626-215C7833C0E3}"/>
              </a:ext>
            </a:extLst>
          </p:cNvPr>
          <p:cNvSpPr/>
          <p:nvPr/>
        </p:nvSpPr>
        <p:spPr>
          <a:xfrm>
            <a:off x="6422572" y="1665123"/>
            <a:ext cx="1271451" cy="1105988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959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A2CA18-E8FC-DF48-B9D4-CCE1CA72A41D}"/>
              </a:ext>
            </a:extLst>
          </p:cNvPr>
          <p:cNvSpPr/>
          <p:nvPr/>
        </p:nvSpPr>
        <p:spPr>
          <a:xfrm>
            <a:off x="452846" y="452846"/>
            <a:ext cx="11408228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D5ABC-8915-DA49-B03F-300E6032D7FA}"/>
              </a:ext>
            </a:extLst>
          </p:cNvPr>
          <p:cNvSpPr txBox="1"/>
          <p:nvPr/>
        </p:nvSpPr>
        <p:spPr>
          <a:xfrm>
            <a:off x="3979817" y="600891"/>
            <a:ext cx="388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 Component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04D8F1-C455-894D-B6FF-5E37EF8A6B59}"/>
              </a:ext>
            </a:extLst>
          </p:cNvPr>
          <p:cNvSpPr/>
          <p:nvPr/>
        </p:nvSpPr>
        <p:spPr>
          <a:xfrm>
            <a:off x="827314" y="1611086"/>
            <a:ext cx="1846217" cy="1994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BB9395-3550-A54F-ACC4-1D394E73ACFA}"/>
              </a:ext>
            </a:extLst>
          </p:cNvPr>
          <p:cNvSpPr/>
          <p:nvPr/>
        </p:nvSpPr>
        <p:spPr>
          <a:xfrm>
            <a:off x="3156856" y="1676401"/>
            <a:ext cx="1846217" cy="1994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2278BF-A979-C048-94B9-426991F44DC1}"/>
              </a:ext>
            </a:extLst>
          </p:cNvPr>
          <p:cNvSpPr/>
          <p:nvPr/>
        </p:nvSpPr>
        <p:spPr>
          <a:xfrm>
            <a:off x="6344194" y="1676401"/>
            <a:ext cx="1846217" cy="4471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18BF8-50D9-694F-81E4-C6052EA815EA}"/>
              </a:ext>
            </a:extLst>
          </p:cNvPr>
          <p:cNvSpPr/>
          <p:nvPr/>
        </p:nvSpPr>
        <p:spPr>
          <a:xfrm>
            <a:off x="6514011" y="4258491"/>
            <a:ext cx="1463040" cy="15204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C3.1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373A5E-ED35-6D43-B6F5-036A3074FE0F}"/>
              </a:ext>
            </a:extLst>
          </p:cNvPr>
          <p:cNvSpPr/>
          <p:nvPr/>
        </p:nvSpPr>
        <p:spPr>
          <a:xfrm>
            <a:off x="8421187" y="1675619"/>
            <a:ext cx="3222173" cy="4629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131010-4D15-1F4C-9E7D-1315C93721D1}"/>
              </a:ext>
            </a:extLst>
          </p:cNvPr>
          <p:cNvSpPr/>
          <p:nvPr/>
        </p:nvSpPr>
        <p:spPr>
          <a:xfrm>
            <a:off x="8569233" y="4258491"/>
            <a:ext cx="1463040" cy="15204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C4.1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6F75D1-9D15-F143-B77B-B8319F71E040}"/>
              </a:ext>
            </a:extLst>
          </p:cNvPr>
          <p:cNvSpPr/>
          <p:nvPr/>
        </p:nvSpPr>
        <p:spPr>
          <a:xfrm>
            <a:off x="10106296" y="4258490"/>
            <a:ext cx="1463040" cy="14691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C4.2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CB199171-F865-D54C-BEE4-6B2C70980598}"/>
              </a:ext>
            </a:extLst>
          </p:cNvPr>
          <p:cNvSpPr/>
          <p:nvPr/>
        </p:nvSpPr>
        <p:spPr>
          <a:xfrm>
            <a:off x="7611291" y="3857897"/>
            <a:ext cx="156755" cy="714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60A52B-AC53-1D45-8F86-E8E41C59F704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750423" y="970223"/>
            <a:ext cx="4171406" cy="640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31828D-9C9F-7247-A55E-B750CE67CD7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4079965" y="970223"/>
            <a:ext cx="1841864" cy="706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7E0B29-9BCE-0142-805E-3E35636DA47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21829" y="970223"/>
            <a:ext cx="1267100" cy="705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AB4852-12C3-E943-9ACE-449F104966A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21829" y="970223"/>
            <a:ext cx="4110444" cy="705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651B76-EF34-3746-9C4F-FF5F7B7B08B9}"/>
              </a:ext>
            </a:extLst>
          </p:cNvPr>
          <p:cNvSpPr txBox="1"/>
          <p:nvPr/>
        </p:nvSpPr>
        <p:spPr>
          <a:xfrm>
            <a:off x="622664" y="4258490"/>
            <a:ext cx="5107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c1 from ‘./’</a:t>
            </a:r>
          </a:p>
          <a:p>
            <a:r>
              <a:rPr lang="en-US" dirty="0"/>
              <a:t>Import c2 from ‘./’</a:t>
            </a:r>
          </a:p>
          <a:p>
            <a:r>
              <a:rPr lang="en-US" dirty="0"/>
              <a:t>Import c3 from ‘./’</a:t>
            </a:r>
          </a:p>
        </p:txBody>
      </p:sp>
    </p:spTree>
    <p:extLst>
      <p:ext uri="{BB962C8B-B14F-4D97-AF65-F5344CB8AC3E}">
        <p14:creationId xmlns:p14="http://schemas.microsoft.com/office/powerpoint/2010/main" val="2445701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DB0BE93D-E5ED-3A4A-974C-C72E5720E504}"/>
              </a:ext>
            </a:extLst>
          </p:cNvPr>
          <p:cNvSpPr/>
          <p:nvPr/>
        </p:nvSpPr>
        <p:spPr>
          <a:xfrm>
            <a:off x="3030583" y="783772"/>
            <a:ext cx="3396343" cy="4598126"/>
          </a:xfrm>
          <a:prstGeom prst="cube">
            <a:avLst>
              <a:gd name="adj" fmla="val 11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6268B8-6871-6A40-A176-40EFC12F45B1}"/>
              </a:ext>
            </a:extLst>
          </p:cNvPr>
          <p:cNvSpPr/>
          <p:nvPr/>
        </p:nvSpPr>
        <p:spPr>
          <a:xfrm>
            <a:off x="4319451" y="1193074"/>
            <a:ext cx="313509" cy="41888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F6C7D-D1D9-834E-B565-E611CBB4DA21}"/>
              </a:ext>
            </a:extLst>
          </p:cNvPr>
          <p:cNvSpPr/>
          <p:nvPr/>
        </p:nvSpPr>
        <p:spPr>
          <a:xfrm>
            <a:off x="3030583" y="1907177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C28E7-FD0A-7E4B-8A8E-5141C2F3EFA9}"/>
              </a:ext>
            </a:extLst>
          </p:cNvPr>
          <p:cNvSpPr txBox="1"/>
          <p:nvPr/>
        </p:nvSpPr>
        <p:spPr>
          <a:xfrm>
            <a:off x="3152503" y="1341120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7A53E-1CC6-4C44-8C51-E9497ED54549}"/>
              </a:ext>
            </a:extLst>
          </p:cNvPr>
          <p:cNvSpPr txBox="1"/>
          <p:nvPr/>
        </p:nvSpPr>
        <p:spPr>
          <a:xfrm>
            <a:off x="4693920" y="1341120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5B4EB4-E70F-BD40-9CB7-C63A17243563}"/>
              </a:ext>
            </a:extLst>
          </p:cNvPr>
          <p:cNvSpPr/>
          <p:nvPr/>
        </p:nvSpPr>
        <p:spPr>
          <a:xfrm>
            <a:off x="3030583" y="2856412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9DB63-E64B-3B40-B6B1-0C04AEBD9F4A}"/>
              </a:ext>
            </a:extLst>
          </p:cNvPr>
          <p:cNvSpPr txBox="1"/>
          <p:nvPr/>
        </p:nvSpPr>
        <p:spPr>
          <a:xfrm>
            <a:off x="3152503" y="2290355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D2787-03A8-B144-AFB3-4F69BEBC77A7}"/>
              </a:ext>
            </a:extLst>
          </p:cNvPr>
          <p:cNvSpPr txBox="1"/>
          <p:nvPr/>
        </p:nvSpPr>
        <p:spPr>
          <a:xfrm>
            <a:off x="4693920" y="2290355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B1A6DF-C118-D74A-BFF0-9B50BD033CEA}"/>
              </a:ext>
            </a:extLst>
          </p:cNvPr>
          <p:cNvSpPr/>
          <p:nvPr/>
        </p:nvSpPr>
        <p:spPr>
          <a:xfrm>
            <a:off x="3030583" y="3718560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18E2D-B337-F645-984C-6550B1FC7FFA}"/>
              </a:ext>
            </a:extLst>
          </p:cNvPr>
          <p:cNvSpPr txBox="1"/>
          <p:nvPr/>
        </p:nvSpPr>
        <p:spPr>
          <a:xfrm>
            <a:off x="3152503" y="3152503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58094-7955-754B-8497-86C8DAE3860E}"/>
              </a:ext>
            </a:extLst>
          </p:cNvPr>
          <p:cNvSpPr txBox="1"/>
          <p:nvPr/>
        </p:nvSpPr>
        <p:spPr>
          <a:xfrm>
            <a:off x="4693920" y="3152503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FB4CBE-CDE9-5A4C-8049-45915D48ECE2}"/>
              </a:ext>
            </a:extLst>
          </p:cNvPr>
          <p:cNvSpPr/>
          <p:nvPr/>
        </p:nvSpPr>
        <p:spPr>
          <a:xfrm>
            <a:off x="3030583" y="4519749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37999-D10D-A240-B346-87B1E99F0D98}"/>
              </a:ext>
            </a:extLst>
          </p:cNvPr>
          <p:cNvSpPr txBox="1"/>
          <p:nvPr/>
        </p:nvSpPr>
        <p:spPr>
          <a:xfrm>
            <a:off x="3152503" y="3953692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57CAE7-04E4-A648-A417-F9D8E095A384}"/>
              </a:ext>
            </a:extLst>
          </p:cNvPr>
          <p:cNvSpPr txBox="1"/>
          <p:nvPr/>
        </p:nvSpPr>
        <p:spPr>
          <a:xfrm>
            <a:off x="4693920" y="3953692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1929D-E876-6D46-8705-0F4F597D9F72}"/>
              </a:ext>
            </a:extLst>
          </p:cNvPr>
          <p:cNvSpPr txBox="1"/>
          <p:nvPr/>
        </p:nvSpPr>
        <p:spPr>
          <a:xfrm>
            <a:off x="3004457" y="4806129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AF7981-6077-434A-A988-ED2D9678EFAB}"/>
              </a:ext>
            </a:extLst>
          </p:cNvPr>
          <p:cNvSpPr txBox="1"/>
          <p:nvPr/>
        </p:nvSpPr>
        <p:spPr>
          <a:xfrm>
            <a:off x="4545874" y="480612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F8977E-27C0-4E45-BD83-18877AA6D984}"/>
              </a:ext>
            </a:extLst>
          </p:cNvPr>
          <p:cNvSpPr txBox="1"/>
          <p:nvPr/>
        </p:nvSpPr>
        <p:spPr>
          <a:xfrm>
            <a:off x="513806" y="182880"/>
            <a:ext cx="228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Dictionary</a:t>
            </a:r>
          </a:p>
        </p:txBody>
      </p:sp>
      <p:sp>
        <p:nvSpPr>
          <p:cNvPr id="20" name="Curved Left Arrow 19">
            <a:extLst>
              <a:ext uri="{FF2B5EF4-FFF2-40B4-BE49-F238E27FC236}">
                <a16:creationId xmlns:a16="http://schemas.microsoft.com/office/drawing/2014/main" id="{E228B521-DF01-4A4F-AA15-A6D318E0B2E6}"/>
              </a:ext>
            </a:extLst>
          </p:cNvPr>
          <p:cNvSpPr/>
          <p:nvPr/>
        </p:nvSpPr>
        <p:spPr>
          <a:xfrm>
            <a:off x="6096000" y="1454331"/>
            <a:ext cx="574766" cy="112340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>
            <a:extLst>
              <a:ext uri="{FF2B5EF4-FFF2-40B4-BE49-F238E27FC236}">
                <a16:creationId xmlns:a16="http://schemas.microsoft.com/office/drawing/2014/main" id="{EF20A115-FFE8-CB42-A951-DD8BC415D540}"/>
              </a:ext>
            </a:extLst>
          </p:cNvPr>
          <p:cNvSpPr/>
          <p:nvPr/>
        </p:nvSpPr>
        <p:spPr>
          <a:xfrm>
            <a:off x="6148251" y="2659687"/>
            <a:ext cx="574766" cy="112340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>
            <a:extLst>
              <a:ext uri="{FF2B5EF4-FFF2-40B4-BE49-F238E27FC236}">
                <a16:creationId xmlns:a16="http://schemas.microsoft.com/office/drawing/2014/main" id="{A10B2F0A-049D-1D49-8AC7-60F629F4B961}"/>
              </a:ext>
            </a:extLst>
          </p:cNvPr>
          <p:cNvSpPr/>
          <p:nvPr/>
        </p:nvSpPr>
        <p:spPr>
          <a:xfrm>
            <a:off x="6122125" y="4020792"/>
            <a:ext cx="574766" cy="112340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B89CE-F43A-2644-A951-64D31E64A2F8}"/>
              </a:ext>
            </a:extLst>
          </p:cNvPr>
          <p:cNvSpPr txBox="1"/>
          <p:nvPr/>
        </p:nvSpPr>
        <p:spPr>
          <a:xfrm>
            <a:off x="7524206" y="1193074"/>
            <a:ext cx="4101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History: </a:t>
            </a:r>
            <a:r>
              <a:rPr lang="en-US" dirty="0" err="1"/>
              <a:t>Obejct</a:t>
            </a:r>
            <a:r>
              <a:rPr lang="en-US" dirty="0"/>
              <a:t> that contains the previous Routing </a:t>
            </a:r>
            <a:r>
              <a:rPr lang="en-US" dirty="0" err="1"/>
              <a:t>path:component</a:t>
            </a:r>
            <a:r>
              <a:rPr lang="en-US" dirty="0"/>
              <a:t> pair by default.</a:t>
            </a:r>
          </a:p>
          <a:p>
            <a:r>
              <a:rPr lang="en-US" dirty="0"/>
              <a:t>Also the explicitly the history object can be pushed with the target navigable </a:t>
            </a:r>
            <a:r>
              <a:rPr lang="en-US" dirty="0" err="1"/>
              <a:t>path:component</a:t>
            </a:r>
            <a:r>
              <a:rPr lang="en-US" dirty="0"/>
              <a:t> pair for custom or event based routing</a:t>
            </a:r>
          </a:p>
        </p:txBody>
      </p:sp>
      <p:sp>
        <p:nvSpPr>
          <p:cNvPr id="24" name="Curved Right Arrow 23">
            <a:extLst>
              <a:ext uri="{FF2B5EF4-FFF2-40B4-BE49-F238E27FC236}">
                <a16:creationId xmlns:a16="http://schemas.microsoft.com/office/drawing/2014/main" id="{D5855A49-44D9-814C-AA81-CABD384FEEAD}"/>
              </a:ext>
            </a:extLst>
          </p:cNvPr>
          <p:cNvSpPr/>
          <p:nvPr/>
        </p:nvSpPr>
        <p:spPr>
          <a:xfrm>
            <a:off x="1968138" y="2290355"/>
            <a:ext cx="1001485" cy="2853843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5C1622-807C-674B-9C42-E1465A66D91F}"/>
              </a:ext>
            </a:extLst>
          </p:cNvPr>
          <p:cNvSpPr txBox="1"/>
          <p:nvPr/>
        </p:nvSpPr>
        <p:spPr>
          <a:xfrm>
            <a:off x="121920" y="5860869"/>
            <a:ext cx="339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Props.history.push</a:t>
            </a:r>
            <a:r>
              <a:rPr lang="en-US" dirty="0"/>
              <a:t>(path)</a:t>
            </a:r>
          </a:p>
          <a:p>
            <a:r>
              <a:rPr lang="en-US" dirty="0"/>
              <a:t>For conditional navigation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55EA77-9700-AC4F-9B6F-48D1245013AD}"/>
              </a:ext>
            </a:extLst>
          </p:cNvPr>
          <p:cNvCxnSpPr>
            <a:stCxn id="25" idx="0"/>
          </p:cNvCxnSpPr>
          <p:nvPr/>
        </p:nvCxnSpPr>
        <p:spPr>
          <a:xfrm flipV="1">
            <a:off x="1820091" y="4637315"/>
            <a:ext cx="374469" cy="122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157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5FCEC1FE-7603-7645-B251-E732EBBE2566}"/>
              </a:ext>
            </a:extLst>
          </p:cNvPr>
          <p:cNvSpPr/>
          <p:nvPr/>
        </p:nvSpPr>
        <p:spPr>
          <a:xfrm>
            <a:off x="2386149" y="1201783"/>
            <a:ext cx="3056708" cy="125403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Dispatch Action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DBCDFC-DB69-DC45-A890-511E094CB614}"/>
              </a:ext>
            </a:extLst>
          </p:cNvPr>
          <p:cNvSpPr/>
          <p:nvPr/>
        </p:nvSpPr>
        <p:spPr>
          <a:xfrm>
            <a:off x="5608320" y="1045029"/>
            <a:ext cx="4293326" cy="5016137"/>
          </a:xfrm>
          <a:prstGeom prst="roundRect">
            <a:avLst>
              <a:gd name="adj" fmla="val 85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04E72-CF50-7A44-9768-1B74FD82384A}"/>
              </a:ext>
            </a:extLst>
          </p:cNvPr>
          <p:cNvSpPr/>
          <p:nvPr/>
        </p:nvSpPr>
        <p:spPr>
          <a:xfrm>
            <a:off x="6217920" y="1201783"/>
            <a:ext cx="3265714" cy="53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Creator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1E9F63AF-E10C-ED4A-BF75-079C475EF076}"/>
              </a:ext>
            </a:extLst>
          </p:cNvPr>
          <p:cNvSpPr/>
          <p:nvPr/>
        </p:nvSpPr>
        <p:spPr>
          <a:xfrm>
            <a:off x="7728857" y="1741713"/>
            <a:ext cx="243840" cy="557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62BFC2-3443-234F-9E79-1071C31F434E}"/>
              </a:ext>
            </a:extLst>
          </p:cNvPr>
          <p:cNvSpPr/>
          <p:nvPr/>
        </p:nvSpPr>
        <p:spPr>
          <a:xfrm>
            <a:off x="5974081" y="2299063"/>
            <a:ext cx="3675016" cy="33571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5D4A1-348E-9441-91C8-58B73318557F}"/>
              </a:ext>
            </a:extLst>
          </p:cNvPr>
          <p:cNvSpPr txBox="1"/>
          <p:nvPr/>
        </p:nvSpPr>
        <p:spPr>
          <a:xfrm>
            <a:off x="10206446" y="1584960"/>
            <a:ext cx="168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8B7173-D2C8-EE47-8890-CAB53546879B}"/>
              </a:ext>
            </a:extLst>
          </p:cNvPr>
          <p:cNvCxnSpPr>
            <a:stCxn id="7" idx="1"/>
          </p:cNvCxnSpPr>
          <p:nvPr/>
        </p:nvCxnSpPr>
        <p:spPr>
          <a:xfrm flipH="1">
            <a:off x="7887789" y="1769626"/>
            <a:ext cx="2318657" cy="211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1D4F34-871F-2D44-A5E1-E11087E96B05}"/>
              </a:ext>
            </a:extLst>
          </p:cNvPr>
          <p:cNvSpPr/>
          <p:nvPr/>
        </p:nvSpPr>
        <p:spPr>
          <a:xfrm>
            <a:off x="6444343" y="2483728"/>
            <a:ext cx="2734492" cy="51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47EF6E1-F334-594F-9147-5DA2F253B350}"/>
              </a:ext>
            </a:extLst>
          </p:cNvPr>
          <p:cNvSpPr/>
          <p:nvPr/>
        </p:nvSpPr>
        <p:spPr>
          <a:xfrm>
            <a:off x="9997440" y="1173871"/>
            <a:ext cx="400594" cy="480020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3DD0E-556A-054B-8BD0-87363102139D}"/>
              </a:ext>
            </a:extLst>
          </p:cNvPr>
          <p:cNvSpPr txBox="1"/>
          <p:nvPr/>
        </p:nvSpPr>
        <p:spPr>
          <a:xfrm>
            <a:off x="10537371" y="3326674"/>
            <a:ext cx="1454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Redux (Store + Reducer + Thunk)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178EC4-BC25-1147-BA43-5B99C9B227A5}"/>
              </a:ext>
            </a:extLst>
          </p:cNvPr>
          <p:cNvSpPr/>
          <p:nvPr/>
        </p:nvSpPr>
        <p:spPr>
          <a:xfrm>
            <a:off x="6217920" y="3326674"/>
            <a:ext cx="3143794" cy="1976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E90BB0-5721-EA49-AC87-1E016DFB2F08}"/>
              </a:ext>
            </a:extLst>
          </p:cNvPr>
          <p:cNvSpPr txBox="1"/>
          <p:nvPr/>
        </p:nvSpPr>
        <p:spPr>
          <a:xfrm>
            <a:off x="6566263" y="333806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Thunk Middleware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14836B-988A-5149-9595-4274F57F16E5}"/>
              </a:ext>
            </a:extLst>
          </p:cNvPr>
          <p:cNvSpPr/>
          <p:nvPr/>
        </p:nvSpPr>
        <p:spPr>
          <a:xfrm>
            <a:off x="6533606" y="3842657"/>
            <a:ext cx="2555965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 Execution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E635C6-DCC0-8F45-B2E9-9629C5018B8F}"/>
              </a:ext>
            </a:extLst>
          </p:cNvPr>
          <p:cNvSpPr/>
          <p:nvPr/>
        </p:nvSpPr>
        <p:spPr>
          <a:xfrm>
            <a:off x="6511834" y="4636226"/>
            <a:ext cx="2555965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 Execution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25B79865-49EF-B041-B24B-E2FED1DD6A1E}"/>
              </a:ext>
            </a:extLst>
          </p:cNvPr>
          <p:cNvSpPr/>
          <p:nvPr/>
        </p:nvSpPr>
        <p:spPr>
          <a:xfrm>
            <a:off x="9067799" y="4024361"/>
            <a:ext cx="293915" cy="99258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E24BC2F6-FD65-0049-B36F-03290EBD0C12}"/>
              </a:ext>
            </a:extLst>
          </p:cNvPr>
          <p:cNvSpPr/>
          <p:nvPr/>
        </p:nvSpPr>
        <p:spPr>
          <a:xfrm rot="10800000">
            <a:off x="6239691" y="4017120"/>
            <a:ext cx="293915" cy="99258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2D9AEA-F56C-FC4F-9834-92AE65ED3C5B}"/>
              </a:ext>
            </a:extLst>
          </p:cNvPr>
          <p:cNvSpPr txBox="1"/>
          <p:nvPr/>
        </p:nvSpPr>
        <p:spPr>
          <a:xfrm>
            <a:off x="10398034" y="4754880"/>
            <a:ext cx="1593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Promise Object Subscription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517ABA-82C1-BD4B-A929-C6267D3BE838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9309464" y="4513413"/>
            <a:ext cx="1088570" cy="841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9D579DB-DC4E-ED46-85F0-7A33AB784B51}"/>
              </a:ext>
            </a:extLst>
          </p:cNvPr>
          <p:cNvSpPr/>
          <p:nvPr/>
        </p:nvSpPr>
        <p:spPr>
          <a:xfrm>
            <a:off x="104503" y="1332411"/>
            <a:ext cx="2342606" cy="482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8A8B8C5-D96C-3347-8F19-9421E6827A1D}"/>
              </a:ext>
            </a:extLst>
          </p:cNvPr>
          <p:cNvSpPr/>
          <p:nvPr/>
        </p:nvSpPr>
        <p:spPr>
          <a:xfrm>
            <a:off x="7811589" y="2996750"/>
            <a:ext cx="161108" cy="32992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051379A-3C79-984A-AB16-010EAC277AA8}"/>
              </a:ext>
            </a:extLst>
          </p:cNvPr>
          <p:cNvSpPr/>
          <p:nvPr/>
        </p:nvSpPr>
        <p:spPr>
          <a:xfrm>
            <a:off x="3638006" y="4305018"/>
            <a:ext cx="1323703" cy="6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8D62BD89-334D-B444-88AD-541EFAAB4B2C}"/>
              </a:ext>
            </a:extLst>
          </p:cNvPr>
          <p:cNvSpPr/>
          <p:nvPr/>
        </p:nvSpPr>
        <p:spPr>
          <a:xfrm>
            <a:off x="4961709" y="4349834"/>
            <a:ext cx="1277981" cy="58792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Dispatch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9F7A96-0CFD-6442-914C-0D2B931B19BA}"/>
              </a:ext>
            </a:extLst>
          </p:cNvPr>
          <p:cNvSpPr txBox="1"/>
          <p:nvPr/>
        </p:nvSpPr>
        <p:spPr>
          <a:xfrm>
            <a:off x="4171406" y="6061166"/>
            <a:ext cx="312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 (Success) / Dispatch(Fail)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6DEB2C-46C2-4649-9112-A9B298433DD4}"/>
              </a:ext>
            </a:extLst>
          </p:cNvPr>
          <p:cNvCxnSpPr>
            <a:stCxn id="27" idx="0"/>
          </p:cNvCxnSpPr>
          <p:nvPr/>
        </p:nvCxnSpPr>
        <p:spPr>
          <a:xfrm flipH="1" flipV="1">
            <a:off x="5495109" y="4754880"/>
            <a:ext cx="239486" cy="1306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n 29">
            <a:extLst>
              <a:ext uri="{FF2B5EF4-FFF2-40B4-BE49-F238E27FC236}">
                <a16:creationId xmlns:a16="http://schemas.microsoft.com/office/drawing/2014/main" id="{899440E0-F1E7-8941-831E-F07B8D1BEA45}"/>
              </a:ext>
            </a:extLst>
          </p:cNvPr>
          <p:cNvSpPr/>
          <p:nvPr/>
        </p:nvSpPr>
        <p:spPr>
          <a:xfrm>
            <a:off x="2830286" y="5342806"/>
            <a:ext cx="1175657" cy="6312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268E9BDD-7CA3-EE4F-8B98-9912D190A002}"/>
              </a:ext>
            </a:extLst>
          </p:cNvPr>
          <p:cNvSpPr/>
          <p:nvPr/>
        </p:nvSpPr>
        <p:spPr>
          <a:xfrm>
            <a:off x="3638006" y="4999625"/>
            <a:ext cx="246017" cy="35542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CD5C70F8-49A2-A74F-AD52-AD25E108CCB8}"/>
              </a:ext>
            </a:extLst>
          </p:cNvPr>
          <p:cNvSpPr/>
          <p:nvPr/>
        </p:nvSpPr>
        <p:spPr>
          <a:xfrm>
            <a:off x="2447109" y="5521234"/>
            <a:ext cx="383177" cy="36576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69B519-3069-5B4B-9F96-BC01ABF9968E}"/>
              </a:ext>
            </a:extLst>
          </p:cNvPr>
          <p:cNvSpPr txBox="1"/>
          <p:nvPr/>
        </p:nvSpPr>
        <p:spPr>
          <a:xfrm>
            <a:off x="557349" y="343182"/>
            <a:ext cx="478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THUNK  SUBROUTINE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1330139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367C57-9440-6B46-AAE9-CD9DAF7E239A}"/>
              </a:ext>
            </a:extLst>
          </p:cNvPr>
          <p:cNvSpPr/>
          <p:nvPr/>
        </p:nvSpPr>
        <p:spPr>
          <a:xfrm>
            <a:off x="313508" y="687977"/>
            <a:ext cx="11564983" cy="58782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7D1DC-4B63-1D4F-A842-957CAB059850}"/>
              </a:ext>
            </a:extLst>
          </p:cNvPr>
          <p:cNvSpPr txBox="1"/>
          <p:nvPr/>
        </p:nvSpPr>
        <p:spPr>
          <a:xfrm>
            <a:off x="1881051" y="139337"/>
            <a:ext cx="778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Modern Front-End Web App Dev Complexities using Compositional Patterns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E38B92-1C70-7645-BBF5-EFAFC4E92F36}"/>
              </a:ext>
            </a:extLst>
          </p:cNvPr>
          <p:cNvSpPr/>
          <p:nvPr/>
        </p:nvSpPr>
        <p:spPr>
          <a:xfrm>
            <a:off x="478971" y="206610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CD00D2-5E49-574A-9C7B-34457F3CEC02}"/>
              </a:ext>
            </a:extLst>
          </p:cNvPr>
          <p:cNvSpPr/>
          <p:nvPr/>
        </p:nvSpPr>
        <p:spPr>
          <a:xfrm>
            <a:off x="3548742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9CDF0F-8E1F-B24C-9E43-76F21E3FD5EF}"/>
              </a:ext>
            </a:extLst>
          </p:cNvPr>
          <p:cNvSpPr/>
          <p:nvPr/>
        </p:nvSpPr>
        <p:spPr>
          <a:xfrm>
            <a:off x="6344194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D46DB3-5917-B545-8069-C9986FAEB6DC}"/>
              </a:ext>
            </a:extLst>
          </p:cNvPr>
          <p:cNvSpPr/>
          <p:nvPr/>
        </p:nvSpPr>
        <p:spPr>
          <a:xfrm>
            <a:off x="9636033" y="2107474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7C14765-C589-0442-B698-FF82136F4442}"/>
              </a:ext>
            </a:extLst>
          </p:cNvPr>
          <p:cNvSpPr/>
          <p:nvPr/>
        </p:nvSpPr>
        <p:spPr>
          <a:xfrm>
            <a:off x="391886" y="3683726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5E2F803-B82E-D843-828B-65EDCB651A4F}"/>
              </a:ext>
            </a:extLst>
          </p:cNvPr>
          <p:cNvSpPr/>
          <p:nvPr/>
        </p:nvSpPr>
        <p:spPr>
          <a:xfrm>
            <a:off x="3300547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4F44AA-3A2B-5440-896F-6C59E359423B}"/>
              </a:ext>
            </a:extLst>
          </p:cNvPr>
          <p:cNvSpPr/>
          <p:nvPr/>
        </p:nvSpPr>
        <p:spPr>
          <a:xfrm>
            <a:off x="6574970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C6ADA6-A5C2-7F46-9C8E-CD4FD86D836B}"/>
              </a:ext>
            </a:extLst>
          </p:cNvPr>
          <p:cNvSpPr/>
          <p:nvPr/>
        </p:nvSpPr>
        <p:spPr>
          <a:xfrm>
            <a:off x="9636034" y="3627120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65165D-AA37-AE48-A9E1-3460876A73A2}"/>
              </a:ext>
            </a:extLst>
          </p:cNvPr>
          <p:cNvCxnSpPr/>
          <p:nvPr/>
        </p:nvCxnSpPr>
        <p:spPr>
          <a:xfrm>
            <a:off x="2508068" y="2727959"/>
            <a:ext cx="5081450" cy="231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6BD8D1-BA3B-974B-9392-365212B378F4}"/>
              </a:ext>
            </a:extLst>
          </p:cNvPr>
          <p:cNvCxnSpPr>
            <a:endCxn id="11" idx="2"/>
          </p:cNvCxnSpPr>
          <p:nvPr/>
        </p:nvCxnSpPr>
        <p:spPr>
          <a:xfrm flipV="1">
            <a:off x="2434045" y="2107474"/>
            <a:ext cx="4924698" cy="223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4A18A1-FFB4-8348-A721-A380FBB9B5DE}"/>
              </a:ext>
            </a:extLst>
          </p:cNvPr>
          <p:cNvCxnSpPr/>
          <p:nvPr/>
        </p:nvCxnSpPr>
        <p:spPr>
          <a:xfrm>
            <a:off x="4563290" y="2107474"/>
            <a:ext cx="3026228" cy="293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2D216B-4894-E140-8982-04F04BA4A20E}"/>
              </a:ext>
            </a:extLst>
          </p:cNvPr>
          <p:cNvCxnSpPr>
            <a:stCxn id="14" idx="0"/>
          </p:cNvCxnSpPr>
          <p:nvPr/>
        </p:nvCxnSpPr>
        <p:spPr>
          <a:xfrm flipV="1">
            <a:off x="4315096" y="2107474"/>
            <a:ext cx="3043646" cy="293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073C57-8867-314A-BDAD-25596FE5EC53}"/>
              </a:ext>
            </a:extLst>
          </p:cNvPr>
          <p:cNvCxnSpPr>
            <a:stCxn id="12" idx="1"/>
          </p:cNvCxnSpPr>
          <p:nvPr/>
        </p:nvCxnSpPr>
        <p:spPr>
          <a:xfrm flipH="1">
            <a:off x="4376057" y="2769325"/>
            <a:ext cx="5259976" cy="227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7CC20F-CB39-6B41-91E8-8626F1354CAB}"/>
              </a:ext>
            </a:extLst>
          </p:cNvPr>
          <p:cNvCxnSpPr>
            <a:stCxn id="16" idx="1"/>
            <a:endCxn id="10" idx="2"/>
          </p:cNvCxnSpPr>
          <p:nvPr/>
        </p:nvCxnSpPr>
        <p:spPr>
          <a:xfrm flipH="1" flipV="1">
            <a:off x="4563291" y="2107474"/>
            <a:ext cx="5072743" cy="218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51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367C57-9440-6B46-AAE9-CD9DAF7E239A}"/>
              </a:ext>
            </a:extLst>
          </p:cNvPr>
          <p:cNvSpPr/>
          <p:nvPr/>
        </p:nvSpPr>
        <p:spPr>
          <a:xfrm>
            <a:off x="313508" y="687977"/>
            <a:ext cx="11564983" cy="58782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7D1DC-4B63-1D4F-A842-957CAB059850}"/>
              </a:ext>
            </a:extLst>
          </p:cNvPr>
          <p:cNvSpPr txBox="1"/>
          <p:nvPr/>
        </p:nvSpPr>
        <p:spPr>
          <a:xfrm>
            <a:off x="1881051" y="139337"/>
            <a:ext cx="778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Modern Front-End Web App Dev Complexities using Compositional Patterns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E38B92-1C70-7645-BBF5-EFAFC4E92F36}"/>
              </a:ext>
            </a:extLst>
          </p:cNvPr>
          <p:cNvSpPr/>
          <p:nvPr/>
        </p:nvSpPr>
        <p:spPr>
          <a:xfrm>
            <a:off x="478971" y="206610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CD00D2-5E49-574A-9C7B-34457F3CEC02}"/>
              </a:ext>
            </a:extLst>
          </p:cNvPr>
          <p:cNvSpPr/>
          <p:nvPr/>
        </p:nvSpPr>
        <p:spPr>
          <a:xfrm>
            <a:off x="3548742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9CDF0F-8E1F-B24C-9E43-76F21E3FD5EF}"/>
              </a:ext>
            </a:extLst>
          </p:cNvPr>
          <p:cNvSpPr/>
          <p:nvPr/>
        </p:nvSpPr>
        <p:spPr>
          <a:xfrm>
            <a:off x="6344194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D46DB3-5917-B545-8069-C9986FAEB6DC}"/>
              </a:ext>
            </a:extLst>
          </p:cNvPr>
          <p:cNvSpPr/>
          <p:nvPr/>
        </p:nvSpPr>
        <p:spPr>
          <a:xfrm>
            <a:off x="9636033" y="2107474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7C14765-C589-0442-B698-FF82136F4442}"/>
              </a:ext>
            </a:extLst>
          </p:cNvPr>
          <p:cNvSpPr/>
          <p:nvPr/>
        </p:nvSpPr>
        <p:spPr>
          <a:xfrm>
            <a:off x="391886" y="3683726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5E2F803-B82E-D843-828B-65EDCB651A4F}"/>
              </a:ext>
            </a:extLst>
          </p:cNvPr>
          <p:cNvSpPr/>
          <p:nvPr/>
        </p:nvSpPr>
        <p:spPr>
          <a:xfrm>
            <a:off x="3300547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4F44AA-3A2B-5440-896F-6C59E359423B}"/>
              </a:ext>
            </a:extLst>
          </p:cNvPr>
          <p:cNvSpPr/>
          <p:nvPr/>
        </p:nvSpPr>
        <p:spPr>
          <a:xfrm>
            <a:off x="6574970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C6ADA6-A5C2-7F46-9C8E-CD4FD86D836B}"/>
              </a:ext>
            </a:extLst>
          </p:cNvPr>
          <p:cNvSpPr/>
          <p:nvPr/>
        </p:nvSpPr>
        <p:spPr>
          <a:xfrm>
            <a:off x="9636034" y="3627120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C8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A36AEF7-2170-F940-8902-91FAC56209E3}"/>
              </a:ext>
            </a:extLst>
          </p:cNvPr>
          <p:cNvSpPr/>
          <p:nvPr/>
        </p:nvSpPr>
        <p:spPr>
          <a:xfrm>
            <a:off x="4537164" y="3045823"/>
            <a:ext cx="3117670" cy="1062446"/>
          </a:xfrm>
          <a:prstGeom prst="can">
            <a:avLst>
              <a:gd name="adj" fmla="val 1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State Container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93E25E-AE5B-DA4C-8227-ED435139DCBE}"/>
              </a:ext>
            </a:extLst>
          </p:cNvPr>
          <p:cNvCxnSpPr>
            <a:cxnSpLocks/>
            <a:stCxn id="9" idx="3"/>
            <a:endCxn id="2" idx="2"/>
          </p:cNvCxnSpPr>
          <p:nvPr/>
        </p:nvCxnSpPr>
        <p:spPr>
          <a:xfrm>
            <a:off x="2508068" y="2727959"/>
            <a:ext cx="2029096" cy="84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AEC168-DC7A-3A41-A374-AFC4AAE028DF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420983" y="3577046"/>
            <a:ext cx="2116181" cy="76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295DA3-36C4-BA44-9D5D-A7618B825FB5}"/>
              </a:ext>
            </a:extLst>
          </p:cNvPr>
          <p:cNvCxnSpPr>
            <a:stCxn id="10" idx="2"/>
            <a:endCxn id="2" idx="1"/>
          </p:cNvCxnSpPr>
          <p:nvPr/>
        </p:nvCxnSpPr>
        <p:spPr>
          <a:xfrm>
            <a:off x="4563291" y="2107474"/>
            <a:ext cx="1532708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BA05FA-854D-054C-B388-A94B59F0D797}"/>
              </a:ext>
            </a:extLst>
          </p:cNvPr>
          <p:cNvCxnSpPr>
            <a:stCxn id="11" idx="2"/>
          </p:cNvCxnSpPr>
          <p:nvPr/>
        </p:nvCxnSpPr>
        <p:spPr>
          <a:xfrm flipH="1">
            <a:off x="6095999" y="2107474"/>
            <a:ext cx="1262744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D5E364-C003-D54B-B2DA-B7FF95925FC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323804" y="4108269"/>
            <a:ext cx="1772195" cy="89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971A74-8D3D-9D40-B571-F5101D24FD53}"/>
              </a:ext>
            </a:extLst>
          </p:cNvPr>
          <p:cNvCxnSpPr>
            <a:cxnSpLocks/>
            <a:stCxn id="15" idx="0"/>
            <a:endCxn id="2" idx="3"/>
          </p:cNvCxnSpPr>
          <p:nvPr/>
        </p:nvCxnSpPr>
        <p:spPr>
          <a:xfrm flipH="1" flipV="1">
            <a:off x="6095999" y="4108269"/>
            <a:ext cx="1493520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530184-D70C-3448-BE5F-24CC363BE2BB}"/>
              </a:ext>
            </a:extLst>
          </p:cNvPr>
          <p:cNvCxnSpPr>
            <a:stCxn id="12" idx="1"/>
            <a:endCxn id="2" idx="4"/>
          </p:cNvCxnSpPr>
          <p:nvPr/>
        </p:nvCxnSpPr>
        <p:spPr>
          <a:xfrm flipH="1">
            <a:off x="7654834" y="2769325"/>
            <a:ext cx="1981199" cy="80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C6C09D-F705-7C46-8785-67BB5499EBA5}"/>
              </a:ext>
            </a:extLst>
          </p:cNvPr>
          <p:cNvCxnSpPr>
            <a:stCxn id="16" idx="1"/>
            <a:endCxn id="2" idx="4"/>
          </p:cNvCxnSpPr>
          <p:nvPr/>
        </p:nvCxnSpPr>
        <p:spPr>
          <a:xfrm flipH="1" flipV="1">
            <a:off x="7654834" y="3577046"/>
            <a:ext cx="1981200" cy="71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CF688F-B79E-F14B-9ACB-7285D9C9222B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5442857" y="2107474"/>
            <a:ext cx="653142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F9285C-F982-604F-8708-93CFE179C74D}"/>
              </a:ext>
            </a:extLst>
          </p:cNvPr>
          <p:cNvCxnSpPr/>
          <p:nvPr/>
        </p:nvCxnSpPr>
        <p:spPr>
          <a:xfrm flipV="1">
            <a:off x="6095999" y="2107474"/>
            <a:ext cx="557346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B1197F3-D535-6043-BF77-9A0385A137E4}"/>
              </a:ext>
            </a:extLst>
          </p:cNvPr>
          <p:cNvCxnSpPr/>
          <p:nvPr/>
        </p:nvCxnSpPr>
        <p:spPr>
          <a:xfrm flipV="1">
            <a:off x="7680961" y="3107872"/>
            <a:ext cx="1955072" cy="46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64B65E-C650-D94E-9609-E5D45A29E4F2}"/>
              </a:ext>
            </a:extLst>
          </p:cNvPr>
          <p:cNvCxnSpPr/>
          <p:nvPr/>
        </p:nvCxnSpPr>
        <p:spPr>
          <a:xfrm>
            <a:off x="7691846" y="3577046"/>
            <a:ext cx="1944187" cy="35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48DC21-F3E2-A442-98B8-A0C0617E07EE}"/>
              </a:ext>
            </a:extLst>
          </p:cNvPr>
          <p:cNvCxnSpPr>
            <a:stCxn id="14" idx="0"/>
          </p:cNvCxnSpPr>
          <p:nvPr/>
        </p:nvCxnSpPr>
        <p:spPr>
          <a:xfrm flipV="1">
            <a:off x="4315096" y="4108269"/>
            <a:ext cx="1223557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FB30DD-E50C-1449-971D-0AE93318B78D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6653345" y="4088130"/>
            <a:ext cx="936174" cy="95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92E419B-DAAA-5E45-BD14-A02C8CD8E4ED}"/>
              </a:ext>
            </a:extLst>
          </p:cNvPr>
          <p:cNvCxnSpPr>
            <a:stCxn id="2" idx="2"/>
          </p:cNvCxnSpPr>
          <p:nvPr/>
        </p:nvCxnSpPr>
        <p:spPr>
          <a:xfrm flipH="1">
            <a:off x="2420983" y="3577046"/>
            <a:ext cx="2116181" cy="38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EC2AAF7-0296-E747-8AB9-8538E6D4D94D}"/>
              </a:ext>
            </a:extLst>
          </p:cNvPr>
          <p:cNvCxnSpPr/>
          <p:nvPr/>
        </p:nvCxnSpPr>
        <p:spPr>
          <a:xfrm flipH="1" flipV="1">
            <a:off x="2484121" y="3107872"/>
            <a:ext cx="2053043" cy="50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B9A8FB-1178-7742-B305-8262B05C7EE8}"/>
              </a:ext>
            </a:extLst>
          </p:cNvPr>
          <p:cNvSpPr txBox="1"/>
          <p:nvPr/>
        </p:nvSpPr>
        <p:spPr>
          <a:xfrm>
            <a:off x="8804366" y="783772"/>
            <a:ext cx="299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Application </a:t>
            </a:r>
            <a:r>
              <a:rPr lang="en-US"/>
              <a:t>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393598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2926D-0385-E74A-901E-632937703C7C}"/>
              </a:ext>
            </a:extLst>
          </p:cNvPr>
          <p:cNvSpPr txBox="1"/>
          <p:nvPr/>
        </p:nvSpPr>
        <p:spPr>
          <a:xfrm>
            <a:off x="156754" y="452846"/>
            <a:ext cx="11765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 for Building Modern Hybrid Apps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technology to be used?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find resources for the technology?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Programming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Feature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Coding Time or Development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for the Technology from the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Testing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Separate Technologies for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Server-Side App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Middleware App e.g. REST APIs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Spring Boots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Front-End Apps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Repetition</a:t>
            </a:r>
          </a:p>
        </p:txBody>
      </p:sp>
    </p:spTree>
    <p:extLst>
      <p:ext uri="{BB962C8B-B14F-4D97-AF65-F5344CB8AC3E}">
        <p14:creationId xmlns:p14="http://schemas.microsoft.com/office/powerpoint/2010/main" val="144936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2AED1-8A65-BB4F-96C2-1B0C2F4C8013}"/>
              </a:ext>
            </a:extLst>
          </p:cNvPr>
          <p:cNvSpPr txBox="1"/>
          <p:nvPr/>
        </p:nvSpPr>
        <p:spPr>
          <a:xfrm>
            <a:off x="217714" y="200297"/>
            <a:ext cx="11747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to the Challenges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Full-Stack Isomorphic (?)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Same Technology and Code-Base on Server, Middleware and on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E.g.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Microsoft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.NET 5, C#, Blazor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JVM, Java, Spring Boot, GWT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Node.js, ES 6 (Modern JavaScript), Express, Angular/React/Vue/Ember etc.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 and </a:t>
            </a:r>
            <a:r>
              <a:rPr lang="en-US" dirty="0" err="1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CEF1-BCB5-694E-8939-8886631F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156754"/>
            <a:ext cx="11869783" cy="6470469"/>
          </a:xfrm>
        </p:spPr>
        <p:txBody>
          <a:bodyPr/>
          <a:lstStyle/>
          <a:p>
            <a:r>
              <a:rPr lang="en-US" dirty="0"/>
              <a:t>ES 6</a:t>
            </a:r>
          </a:p>
          <a:p>
            <a:pPr lvl="1"/>
            <a:r>
              <a:rPr lang="en-US" dirty="0"/>
              <a:t>Modern JavaScript Standard</a:t>
            </a:r>
          </a:p>
          <a:p>
            <a:pPr lvl="1"/>
            <a:r>
              <a:rPr lang="en-US" dirty="0"/>
              <a:t>Base for most of the JS Libraries and Frameworks</a:t>
            </a:r>
          </a:p>
          <a:p>
            <a:pPr lvl="1"/>
            <a:r>
              <a:rPr lang="en-US" dirty="0"/>
              <a:t>Used to Support JS Full-Stack Apps</a:t>
            </a:r>
          </a:p>
          <a:p>
            <a:pPr lvl="1"/>
            <a:r>
              <a:rPr lang="en-US" dirty="0"/>
              <a:t>Languages supporting ES 6</a:t>
            </a:r>
          </a:p>
          <a:p>
            <a:pPr lvl="2"/>
            <a:r>
              <a:rPr lang="en-US" dirty="0"/>
              <a:t>JavaScript aka Modern JavaScript aka High-Level JavaScript</a:t>
            </a:r>
          </a:p>
          <a:p>
            <a:pPr lvl="2"/>
            <a:r>
              <a:rPr lang="en-US" dirty="0"/>
              <a:t>TypeScript by Microsoft</a:t>
            </a:r>
          </a:p>
          <a:p>
            <a:pPr lvl="2"/>
            <a:r>
              <a:rPr lang="en-US" dirty="0"/>
              <a:t>Dart, by google community </a:t>
            </a:r>
          </a:p>
          <a:p>
            <a:pPr lvl="1"/>
            <a:r>
              <a:rPr lang="en-US" dirty="0"/>
              <a:t>Superset over the JavaScript (ES3/ES5)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79DCC-F5AA-234F-8DCC-02F02F05A15C}"/>
              </a:ext>
            </a:extLst>
          </p:cNvPr>
          <p:cNvSpPr/>
          <p:nvPr/>
        </p:nvSpPr>
        <p:spPr>
          <a:xfrm>
            <a:off x="7384869" y="2168435"/>
            <a:ext cx="4162698" cy="396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AC2D-C7E7-CE4A-809E-6CF6EFAF0F25}"/>
              </a:ext>
            </a:extLst>
          </p:cNvPr>
          <p:cNvSpPr txBox="1"/>
          <p:nvPr/>
        </p:nvSpPr>
        <p:spPr>
          <a:xfrm>
            <a:off x="8508274" y="2612571"/>
            <a:ext cx="18984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 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ADF40-E7C3-7C4B-9421-9847097309BF}"/>
              </a:ext>
            </a:extLst>
          </p:cNvPr>
          <p:cNvSpPr/>
          <p:nvPr/>
        </p:nvSpPr>
        <p:spPr>
          <a:xfrm>
            <a:off x="8164286" y="3008812"/>
            <a:ext cx="2603863" cy="228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  <a:p>
            <a:pPr algn="ctr"/>
            <a:r>
              <a:rPr lang="en-US" b="1" dirty="0"/>
              <a:t>ES 3 Standard</a:t>
            </a:r>
          </a:p>
        </p:txBody>
      </p:sp>
    </p:spTree>
    <p:extLst>
      <p:ext uri="{BB962C8B-B14F-4D97-AF65-F5344CB8AC3E}">
        <p14:creationId xmlns:p14="http://schemas.microsoft.com/office/powerpoint/2010/main" val="395770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4882-8460-EF4D-96B9-2B810551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269966"/>
            <a:ext cx="11634652" cy="6357257"/>
          </a:xfrm>
        </p:spPr>
        <p:txBody>
          <a:bodyPr/>
          <a:lstStyle/>
          <a:p>
            <a:r>
              <a:rPr lang="en-US" dirty="0"/>
              <a:t>JavaScript Libraries</a:t>
            </a:r>
          </a:p>
          <a:p>
            <a:pPr lvl="1"/>
            <a:r>
              <a:rPr lang="en-US" dirty="0"/>
              <a:t>Single Responsibility Principle for implementing specific solution for JS apps</a:t>
            </a:r>
          </a:p>
          <a:p>
            <a:pPr lvl="2"/>
            <a:r>
              <a:rPr lang="en-US" dirty="0"/>
              <a:t>jQuery, DOM</a:t>
            </a:r>
          </a:p>
          <a:p>
            <a:pPr lvl="2"/>
            <a:r>
              <a:rPr lang="en-US" dirty="0"/>
              <a:t>D3/c3 etc. for charts</a:t>
            </a:r>
          </a:p>
          <a:p>
            <a:pPr lvl="2"/>
            <a:r>
              <a:rPr lang="en-US" dirty="0"/>
              <a:t>Moment for </a:t>
            </a:r>
            <a:r>
              <a:rPr lang="en-US" dirty="0" err="1"/>
              <a:t>DateTime</a:t>
            </a:r>
            <a:r>
              <a:rPr lang="en-US" dirty="0"/>
              <a:t> Operations</a:t>
            </a:r>
          </a:p>
          <a:p>
            <a:pPr lvl="2"/>
            <a:r>
              <a:rPr lang="en-US" dirty="0" err="1"/>
              <a:t>React.js</a:t>
            </a:r>
            <a:r>
              <a:rPr lang="en-US" dirty="0"/>
              <a:t> for View</a:t>
            </a:r>
          </a:p>
          <a:p>
            <a:pPr lvl="2"/>
            <a:r>
              <a:rPr lang="en-US" dirty="0"/>
              <a:t>Knockout, for MVVM</a:t>
            </a:r>
          </a:p>
          <a:p>
            <a:r>
              <a:rPr lang="en-US" dirty="0"/>
              <a:t>JavaScript Frameworks</a:t>
            </a:r>
          </a:p>
          <a:p>
            <a:pPr lvl="1"/>
            <a:r>
              <a:rPr lang="en-US" dirty="0"/>
              <a:t>E2E Object model for JS Apps development</a:t>
            </a:r>
          </a:p>
          <a:p>
            <a:pPr lvl="1"/>
            <a:r>
              <a:rPr lang="en-US" dirty="0"/>
              <a:t>Modularity out-of-the-box</a:t>
            </a:r>
          </a:p>
          <a:p>
            <a:pPr lvl="2"/>
            <a:r>
              <a:rPr lang="en-US" dirty="0" err="1"/>
              <a:t>E.g</a:t>
            </a:r>
            <a:endParaRPr lang="en-US" dirty="0"/>
          </a:p>
          <a:p>
            <a:pPr lvl="3"/>
            <a:r>
              <a:rPr lang="en-US" dirty="0"/>
              <a:t>Presentation + Databinding + Events</a:t>
            </a:r>
          </a:p>
          <a:p>
            <a:pPr lvl="3"/>
            <a:r>
              <a:rPr lang="en-US" dirty="0"/>
              <a:t>Data Model Management</a:t>
            </a:r>
          </a:p>
          <a:p>
            <a:pPr lvl="3"/>
            <a:r>
              <a:rPr lang="en-US" dirty="0"/>
              <a:t>HTTP Object Model</a:t>
            </a:r>
          </a:p>
          <a:p>
            <a:pPr lvl="3"/>
            <a:r>
              <a:rPr lang="en-US" dirty="0"/>
              <a:t>UI Reusability</a:t>
            </a:r>
          </a:p>
          <a:p>
            <a:pPr lvl="2"/>
            <a:r>
              <a:rPr lang="en-US" dirty="0"/>
              <a:t>Angular / Vue (seats in between Library and Framework) / Ember / DOJO </a:t>
            </a:r>
          </a:p>
        </p:txBody>
      </p:sp>
    </p:spTree>
    <p:extLst>
      <p:ext uri="{BB962C8B-B14F-4D97-AF65-F5344CB8AC3E}">
        <p14:creationId xmlns:p14="http://schemas.microsoft.com/office/powerpoint/2010/main" val="201118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C65BF-3862-0545-A022-BF98DD7440AF}"/>
              </a:ext>
            </a:extLst>
          </p:cNvPr>
          <p:cNvSpPr txBox="1"/>
          <p:nvPr/>
        </p:nvSpPr>
        <p:spPr>
          <a:xfrm>
            <a:off x="148046" y="174171"/>
            <a:ext cx="11861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UI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Bootstrap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Libraries for UI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+ JavaScript Plug-Ins for RICH UI and UX (known as UI Framework)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Iota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 for UI and UX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FlexBox</a:t>
            </a:r>
            <a:r>
              <a:rPr lang="en-US" sz="20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JavaScript Tools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for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Jasmine, Karma, Jest, Enzyme, Mocha, Chai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Automation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Gulp, Grunt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WebPack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04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7312</TotalTime>
  <Words>2624</Words>
  <Application>Microsoft Macintosh PowerPoint</Application>
  <PresentationFormat>Widescreen</PresentationFormat>
  <Paragraphs>650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Training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DB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Notes</dc:title>
  <dc:creator>Mahesh Sabnis</dc:creator>
  <cp:lastModifiedBy>Mahesh Sabnis</cp:lastModifiedBy>
  <cp:revision>189</cp:revision>
  <dcterms:created xsi:type="dcterms:W3CDTF">2021-03-31T09:14:47Z</dcterms:created>
  <dcterms:modified xsi:type="dcterms:W3CDTF">2021-05-07T04:33:02Z</dcterms:modified>
</cp:coreProperties>
</file>