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3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3" r:id="rId38"/>
    <p:sldId id="292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29"/>
    <p:restoredTop sz="96327"/>
  </p:normalViewPr>
  <p:slideViewPr>
    <p:cSldViewPr snapToGrid="0" snapToObjects="1">
      <p:cViewPr varScale="1">
        <p:scale>
          <a:sx n="147" d="100"/>
          <a:sy n="147" d="100"/>
        </p:scale>
        <p:origin x="7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E85A-2F1D-CA4A-AFF5-AD2C23A73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55FA7-821B-284B-94CC-D068FA905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66D8E-4237-7F4A-9C27-433EFE43C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E1143-01E7-684E-A40C-85E6DF902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A90E1-800E-A24B-851C-859F47E0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11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5EDA6-B3DF-D542-8E89-945183E3D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293CC-02AB-F74B-90C2-AA98B7F02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8282F-0975-5E45-B541-C4949901A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38340-4A28-5249-B25A-86ABE100F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147B0-596F-D74E-9E6F-87D59D8F6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0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72261F-F0FD-924C-94D5-7055BD0F9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5D788-0C8A-2144-9676-29425C29C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7DC48-D6D7-5149-B83D-D6145E4BA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A03B6-2CC8-D149-AB57-F7A83A1B8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22DDC-9651-DC4D-A3C0-9E2522CCC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B5D58-616D-C940-83A4-708D80EC7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E830F-0A39-B841-907B-A38291B80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3B88C-C38D-FF4B-B1CB-DD87E8ABE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179E4-3D39-2A45-8E06-5C494A297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63435-1105-CE40-8FCE-F3DFDDD0D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9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AB07-654F-4249-923A-A74CC2F8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45B22-9534-E546-AB77-EDDA17AC7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ADD2D-C61C-6448-9341-B54D46AC6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F8612-3B68-7849-93A7-CCFD2D0F8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B7161-0561-0B4C-A8C5-4A8089AB7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4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BB312-B7CB-F843-8D77-53A009F9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C1BF5-BF49-D44B-9658-2F00DD0E3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DB0B3A-BE0E-1241-93FC-B18DABA06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2C646-791D-F24F-9518-568005B4A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23620-4927-7549-AE52-DBBCA5419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12EFC-2B5A-314E-8907-D12768659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44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86609-E30B-2542-A734-7267EF9E1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B4700-7E47-AA42-A369-F083818DC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E0D38-E37C-DB42-9E61-4F560A3F6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06161F-6B40-7A4F-8C7A-9CB099F35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1B3187-8E31-C34E-A514-ECEAF7397D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CA0238-A008-B24B-86C7-87F768F6C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AB9769-143B-9B4F-83B4-8E7F87CA2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42A4AD-DF1F-A348-B314-54432A59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3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A0D89-D160-7747-A7C6-8FA06FDE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B832E3-5A90-494F-86BF-036CCECB9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DC74EE-6E73-4F42-AE43-37B455C0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35E66A-EFD0-E043-92B2-CDB7058D1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3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7EFA73-A2A2-1340-950C-3EECC310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EC2593-6CB7-1846-8198-A3CAB7C1B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9D095-5ABF-E744-95B5-488E90BD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04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E5FDC-6BEF-E844-865F-491DC5511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04835-832D-EA47-BD1C-53DEA4309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FF64F-637D-B149-91EF-EE0814D92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F3346-1400-CB48-A366-87B189975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BDFE2-BD5E-7C49-9103-CF400EEFD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E751D-12FF-6545-9F43-987CF7C6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7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2016C-A4AA-4F48-B7E7-A67A8B9E3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667883-71EE-574E-8365-7812BB165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06918-A03F-3F46-BF71-1E7A1A5FC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31A69-ECA4-D04C-A364-51E8CB976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94A09-0DF3-0545-8A71-D02EBE728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C9061-2318-A34E-9C72-9DD43BD12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1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F523F1-2E28-084A-8FE7-EA8AF151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67260-2333-AB4C-9A00-53A407E5A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28824-6C09-5D49-BDBD-50AAFFFA5A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5415C-91ED-7941-9068-396BBFB028E8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21284-B253-8948-B333-606806C75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21A2A-795E-1947-878C-0A7B201D5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37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4CBB3-5BFE-6B48-9C4C-D5E1B5897D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Training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82F45F-DBE6-6E4A-ACC4-62CE639F2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78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D8C8A3-E394-A948-845E-3B8F837B62E5}"/>
              </a:ext>
            </a:extLst>
          </p:cNvPr>
          <p:cNvSpPr txBox="1"/>
          <p:nvPr/>
        </p:nvSpPr>
        <p:spPr>
          <a:xfrm>
            <a:off x="2856411" y="95794"/>
            <a:ext cx="680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Using JavaScript Objects for App Development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77EEDE-2A9D-F043-9FE6-09D95AA24958}"/>
              </a:ext>
            </a:extLst>
          </p:cNvPr>
          <p:cNvSpPr/>
          <p:nvPr/>
        </p:nvSpPr>
        <p:spPr>
          <a:xfrm>
            <a:off x="357051" y="1219199"/>
            <a:ext cx="10615749" cy="4632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D2C5967-B516-BC44-BA45-FB69ABB5652F}"/>
              </a:ext>
            </a:extLst>
          </p:cNvPr>
          <p:cNvSpPr/>
          <p:nvPr/>
        </p:nvSpPr>
        <p:spPr>
          <a:xfrm>
            <a:off x="8876211" y="2107474"/>
            <a:ext cx="1748246" cy="256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for Data Management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E23FC1C-D49A-FE44-A45C-EFCB0DE02074}"/>
              </a:ext>
            </a:extLst>
          </p:cNvPr>
          <p:cNvSpPr/>
          <p:nvPr/>
        </p:nvSpPr>
        <p:spPr>
          <a:xfrm>
            <a:off x="6932022" y="2107474"/>
            <a:ext cx="1748246" cy="256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for Re-usable Utility Logic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04BD29B-F984-C64C-A4EC-CA0EB474B360}"/>
              </a:ext>
            </a:extLst>
          </p:cNvPr>
          <p:cNvSpPr/>
          <p:nvPr/>
        </p:nvSpPr>
        <p:spPr>
          <a:xfrm>
            <a:off x="2778035" y="2107474"/>
            <a:ext cx="1748246" cy="256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for Presentation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5133FFF-F837-CB43-BA96-68F2E6655496}"/>
              </a:ext>
            </a:extLst>
          </p:cNvPr>
          <p:cNvSpPr/>
          <p:nvPr/>
        </p:nvSpPr>
        <p:spPr>
          <a:xfrm>
            <a:off x="4987834" y="2107474"/>
            <a:ext cx="1748246" cy="256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for Managing External HTTP / Socket Calls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B1AA621-7D46-2D49-9F5E-BFB01F0E936D}"/>
              </a:ext>
            </a:extLst>
          </p:cNvPr>
          <p:cNvSpPr/>
          <p:nvPr/>
        </p:nvSpPr>
        <p:spPr>
          <a:xfrm>
            <a:off x="693420" y="2107474"/>
            <a:ext cx="1748246" cy="256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Interface</a:t>
            </a:r>
          </a:p>
          <a:p>
            <a:pPr algn="ctr"/>
            <a:r>
              <a:rPr lang="en-US" dirty="0"/>
              <a:t>Using HTML </a:t>
            </a:r>
          </a:p>
        </p:txBody>
      </p:sp>
    </p:spTree>
    <p:extLst>
      <p:ext uri="{BB962C8B-B14F-4D97-AF65-F5344CB8AC3E}">
        <p14:creationId xmlns:p14="http://schemas.microsoft.com/office/powerpoint/2010/main" val="1599427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6A6480-1954-864B-85E6-B476610871B0}"/>
              </a:ext>
            </a:extLst>
          </p:cNvPr>
          <p:cNvSpPr/>
          <p:nvPr/>
        </p:nvSpPr>
        <p:spPr>
          <a:xfrm>
            <a:off x="435429" y="1219200"/>
            <a:ext cx="4153988" cy="43629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B9B88A-3E45-EF4C-8A5F-6185BF056DD8}"/>
              </a:ext>
            </a:extLst>
          </p:cNvPr>
          <p:cNvSpPr txBox="1"/>
          <p:nvPr/>
        </p:nvSpPr>
        <p:spPr>
          <a:xfrm>
            <a:off x="505097" y="444137"/>
            <a:ext cx="3796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of Items available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89358AF-B12A-C64F-B1F3-6AFA7655AD64}"/>
              </a:ext>
            </a:extLst>
          </p:cNvPr>
          <p:cNvSpPr/>
          <p:nvPr/>
        </p:nvSpPr>
        <p:spPr>
          <a:xfrm>
            <a:off x="705394" y="1654629"/>
            <a:ext cx="3422469" cy="775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4737B32-50A9-ED4C-BBA3-FF127812C293}"/>
              </a:ext>
            </a:extLst>
          </p:cNvPr>
          <p:cNvSpPr/>
          <p:nvPr/>
        </p:nvSpPr>
        <p:spPr>
          <a:xfrm>
            <a:off x="705394" y="2791879"/>
            <a:ext cx="3422469" cy="775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4905ED9-459F-1945-9283-282BE2FF188A}"/>
              </a:ext>
            </a:extLst>
          </p:cNvPr>
          <p:cNvSpPr/>
          <p:nvPr/>
        </p:nvSpPr>
        <p:spPr>
          <a:xfrm>
            <a:off x="692330" y="3972672"/>
            <a:ext cx="3422469" cy="775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Item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911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DF0AE2-3BF2-BC49-AB38-970786BB2150}"/>
              </a:ext>
            </a:extLst>
          </p:cNvPr>
          <p:cNvSpPr/>
          <p:nvPr/>
        </p:nvSpPr>
        <p:spPr>
          <a:xfrm>
            <a:off x="592183" y="618309"/>
            <a:ext cx="11068594" cy="58782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0F4424-04A6-0449-ABC0-D36E0AECB316}"/>
              </a:ext>
            </a:extLst>
          </p:cNvPr>
          <p:cNvSpPr txBox="1"/>
          <p:nvPr/>
        </p:nvSpPr>
        <p:spPr>
          <a:xfrm>
            <a:off x="3509554" y="69669"/>
            <a:ext cx="533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D1BDBA-E4CF-A04D-AFA9-34CA49B75419}"/>
              </a:ext>
            </a:extLst>
          </p:cNvPr>
          <p:cNvSpPr/>
          <p:nvPr/>
        </p:nvSpPr>
        <p:spPr>
          <a:xfrm>
            <a:off x="600891" y="3045822"/>
            <a:ext cx="11051177" cy="246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FAADF6-E4EE-374A-AC89-F04996FABCA0}"/>
              </a:ext>
            </a:extLst>
          </p:cNvPr>
          <p:cNvSpPr txBox="1"/>
          <p:nvPr/>
        </p:nvSpPr>
        <p:spPr>
          <a:xfrm>
            <a:off x="853440" y="731520"/>
            <a:ext cx="106244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DOM Explorer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HTML Rendering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HTML Attribute System Management aka Property Management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Properties for controlling rendering of the HTML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Events Properties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Static DOM for generating UI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Dynamic DOM Management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CACB4F-B922-C44A-BBC6-BA54F918C1F5}"/>
              </a:ext>
            </a:extLst>
          </p:cNvPr>
          <p:cNvSpPr/>
          <p:nvPr/>
        </p:nvSpPr>
        <p:spPr>
          <a:xfrm>
            <a:off x="5669280" y="3291839"/>
            <a:ext cx="252549" cy="3204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58F8E7-5E7A-1649-A7B2-4C342D206F6D}"/>
              </a:ext>
            </a:extLst>
          </p:cNvPr>
          <p:cNvSpPr txBox="1"/>
          <p:nvPr/>
        </p:nvSpPr>
        <p:spPr>
          <a:xfrm>
            <a:off x="753292" y="3417024"/>
            <a:ext cx="4754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JavaScript Object Model</a:t>
            </a:r>
          </a:p>
          <a:p>
            <a:endParaRPr lang="en-US" dirty="0"/>
          </a:p>
          <a:p>
            <a:r>
              <a:rPr lang="en-US" dirty="0"/>
              <a:t>Objects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Modules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E52AFD-628B-4948-96C5-C86241D4C39F}"/>
              </a:ext>
            </a:extLst>
          </p:cNvPr>
          <p:cNvSpPr txBox="1"/>
          <p:nvPr/>
        </p:nvSpPr>
        <p:spPr>
          <a:xfrm>
            <a:off x="6096000" y="3429000"/>
            <a:ext cx="53818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Bridge to the OS Services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Localize Settings of OS w.r.t. Date, Time, Culture</a:t>
            </a:r>
          </a:p>
          <a:p>
            <a:pPr marL="342900" indent="-342900">
              <a:buAutoNum type="arabicPeriod"/>
            </a:pPr>
            <a:r>
              <a:rPr lang="en-US" dirty="0"/>
              <a:t>Media Settings</a:t>
            </a:r>
          </a:p>
          <a:p>
            <a:pPr marL="800100" lvl="1" indent="-342900">
              <a:buAutoNum type="arabicPeriod"/>
            </a:pPr>
            <a:r>
              <a:rPr lang="en-US" dirty="0"/>
              <a:t>Graphics</a:t>
            </a:r>
          </a:p>
          <a:p>
            <a:pPr marL="800100" lvl="1" indent="-342900">
              <a:buAutoNum type="arabicPeriod"/>
            </a:pPr>
            <a:r>
              <a:rPr lang="en-US" dirty="0"/>
              <a:t>Videos</a:t>
            </a:r>
          </a:p>
          <a:p>
            <a:pPr marL="800100" lvl="1" indent="-342900">
              <a:buAutoNum type="arabicPeriod"/>
            </a:pPr>
            <a:r>
              <a:rPr lang="en-US" dirty="0"/>
              <a:t>Audios</a:t>
            </a:r>
          </a:p>
          <a:p>
            <a:pPr marL="342900" indent="-342900">
              <a:buAutoNum type="arabicPeriod"/>
            </a:pPr>
            <a:r>
              <a:rPr lang="en-US" dirty="0"/>
              <a:t>Network Settings</a:t>
            </a:r>
          </a:p>
          <a:p>
            <a:pPr marL="800100" lvl="1" indent="-342900">
              <a:buAutoNum type="arabicPeriod"/>
            </a:pPr>
            <a:r>
              <a:rPr lang="en-US" dirty="0"/>
              <a:t>HTTP</a:t>
            </a:r>
          </a:p>
          <a:p>
            <a:pPr marL="800100" lvl="1" indent="-342900">
              <a:buAutoNum type="arabicPeriod"/>
            </a:pPr>
            <a:r>
              <a:rPr lang="en-US" dirty="0"/>
              <a:t>Socket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2107AB-1810-094B-9DDE-5F17619D7D39}"/>
              </a:ext>
            </a:extLst>
          </p:cNvPr>
          <p:cNvCxnSpPr/>
          <p:nvPr/>
        </p:nvCxnSpPr>
        <p:spPr>
          <a:xfrm flipV="1">
            <a:off x="1689463" y="2664823"/>
            <a:ext cx="0" cy="11495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54AAD6-0D70-D54A-BDE0-BD5D6F92D3CF}"/>
              </a:ext>
            </a:extLst>
          </p:cNvPr>
          <p:cNvCxnSpPr/>
          <p:nvPr/>
        </p:nvCxnSpPr>
        <p:spPr>
          <a:xfrm>
            <a:off x="1942011" y="2682240"/>
            <a:ext cx="0" cy="13759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DCEB61-99F9-5047-806B-F3785117A2B0}"/>
              </a:ext>
            </a:extLst>
          </p:cNvPr>
          <p:cNvCxnSpPr/>
          <p:nvPr/>
        </p:nvCxnSpPr>
        <p:spPr>
          <a:xfrm flipV="1">
            <a:off x="1942011" y="4155688"/>
            <a:ext cx="4223657" cy="1115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A017EF-8E34-A049-B835-6ADB3EE11447}"/>
              </a:ext>
            </a:extLst>
          </p:cNvPr>
          <p:cNvCxnSpPr/>
          <p:nvPr/>
        </p:nvCxnSpPr>
        <p:spPr>
          <a:xfrm>
            <a:off x="1942011" y="4304211"/>
            <a:ext cx="4641669" cy="1539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037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201A2D0-0AF1-CD40-B4F7-3FA0C9818E3D}"/>
              </a:ext>
            </a:extLst>
          </p:cNvPr>
          <p:cNvSpPr/>
          <p:nvPr/>
        </p:nvSpPr>
        <p:spPr>
          <a:xfrm>
            <a:off x="5460274" y="687977"/>
            <a:ext cx="2569029" cy="931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{name: </a:t>
            </a:r>
            <a:r>
              <a:rPr lang="en-US" dirty="0" err="1"/>
              <a:t>ajay</a:t>
            </a:r>
            <a:r>
              <a:rPr lang="en-US" dirty="0"/>
              <a:t>}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252F5C7-CAB5-4F41-9F01-4AA6030EC6E7}"/>
              </a:ext>
            </a:extLst>
          </p:cNvPr>
          <p:cNvSpPr/>
          <p:nvPr/>
        </p:nvSpPr>
        <p:spPr>
          <a:xfrm>
            <a:off x="1715589" y="940526"/>
            <a:ext cx="792480" cy="679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F9A0F00-4177-314C-916F-773834DA41C9}"/>
              </a:ext>
            </a:extLst>
          </p:cNvPr>
          <p:cNvCxnSpPr>
            <a:stCxn id="3" idx="6"/>
            <a:endCxn id="2" idx="1"/>
          </p:cNvCxnSpPr>
          <p:nvPr/>
        </p:nvCxnSpPr>
        <p:spPr>
          <a:xfrm flipV="1">
            <a:off x="2508069" y="1153886"/>
            <a:ext cx="2952205" cy="12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CF85F3F-3A5E-F848-B9A2-146E985C56AA}"/>
              </a:ext>
            </a:extLst>
          </p:cNvPr>
          <p:cNvSpPr txBox="1"/>
          <p:nvPr/>
        </p:nvSpPr>
        <p:spPr>
          <a:xfrm>
            <a:off x="2690949" y="418011"/>
            <a:ext cx="215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Strong Reference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0F6FBD-3E49-4A46-93C6-16E3940CF0E0}"/>
              </a:ext>
            </a:extLst>
          </p:cNvPr>
          <p:cNvSpPr txBox="1"/>
          <p:nvPr/>
        </p:nvSpPr>
        <p:spPr>
          <a:xfrm>
            <a:off x="1715589" y="2098766"/>
            <a:ext cx="3579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 = null; Obj will be removed from memory with its value</a:t>
            </a:r>
          </a:p>
        </p:txBody>
      </p:sp>
      <p:sp>
        <p:nvSpPr>
          <p:cNvPr id="8" name="Summing Junction 7">
            <a:extLst>
              <a:ext uri="{FF2B5EF4-FFF2-40B4-BE49-F238E27FC236}">
                <a16:creationId xmlns:a16="http://schemas.microsoft.com/office/drawing/2014/main" id="{0A146BBA-3401-7949-BCBD-D3EB7F0EDD70}"/>
              </a:ext>
            </a:extLst>
          </p:cNvPr>
          <p:cNvSpPr/>
          <p:nvPr/>
        </p:nvSpPr>
        <p:spPr>
          <a:xfrm>
            <a:off x="3431177" y="913618"/>
            <a:ext cx="957942" cy="679268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F6E0FAB-8BE6-9742-BC15-DFEBB1BF18D9}"/>
              </a:ext>
            </a:extLst>
          </p:cNvPr>
          <p:cNvSpPr/>
          <p:nvPr/>
        </p:nvSpPr>
        <p:spPr>
          <a:xfrm>
            <a:off x="5460274" y="3365863"/>
            <a:ext cx="2569029" cy="931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{name: </a:t>
            </a:r>
            <a:r>
              <a:rPr lang="en-US" dirty="0" err="1"/>
              <a:t>ajay</a:t>
            </a:r>
            <a:r>
              <a:rPr lang="en-US" dirty="0"/>
              <a:t>}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8DD6753-F8F3-314D-ADC3-6499F0FC9058}"/>
              </a:ext>
            </a:extLst>
          </p:cNvPr>
          <p:cNvSpPr/>
          <p:nvPr/>
        </p:nvSpPr>
        <p:spPr>
          <a:xfrm>
            <a:off x="1715589" y="3618412"/>
            <a:ext cx="792480" cy="679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EF7EC1-128F-1E4F-A5C1-4035BB9FDB4C}"/>
              </a:ext>
            </a:extLst>
          </p:cNvPr>
          <p:cNvCxnSpPr>
            <a:stCxn id="10" idx="6"/>
            <a:endCxn id="9" idx="1"/>
          </p:cNvCxnSpPr>
          <p:nvPr/>
        </p:nvCxnSpPr>
        <p:spPr>
          <a:xfrm flipV="1">
            <a:off x="2508069" y="3831772"/>
            <a:ext cx="2952205" cy="12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FA55C5-F642-4B4F-AE00-1B5A09D508C9}"/>
              </a:ext>
            </a:extLst>
          </p:cNvPr>
          <p:cNvSpPr txBox="1"/>
          <p:nvPr/>
        </p:nvSpPr>
        <p:spPr>
          <a:xfrm>
            <a:off x="2690949" y="3095897"/>
            <a:ext cx="215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Strong Reference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DE70E1-BAA7-6C46-9EA8-3F6F80092EC5}"/>
              </a:ext>
            </a:extLst>
          </p:cNvPr>
          <p:cNvSpPr txBox="1"/>
          <p:nvPr/>
        </p:nvSpPr>
        <p:spPr>
          <a:xfrm>
            <a:off x="1341120" y="4737463"/>
            <a:ext cx="384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</a:t>
            </a:r>
            <a:r>
              <a:rPr lang="en-US" dirty="0" err="1"/>
              <a:t>arr</a:t>
            </a:r>
            <a:r>
              <a:rPr lang="en-US" dirty="0"/>
              <a:t> = [obj];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2690F3-27F6-1147-A493-1FE473BC62B8}"/>
              </a:ext>
            </a:extLst>
          </p:cNvPr>
          <p:cNvCxnSpPr>
            <a:endCxn id="9" idx="2"/>
          </p:cNvCxnSpPr>
          <p:nvPr/>
        </p:nvCxnSpPr>
        <p:spPr>
          <a:xfrm flipV="1">
            <a:off x="2830286" y="4297680"/>
            <a:ext cx="3914503" cy="465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mming Junction 16">
            <a:extLst>
              <a:ext uri="{FF2B5EF4-FFF2-40B4-BE49-F238E27FC236}">
                <a16:creationId xmlns:a16="http://schemas.microsoft.com/office/drawing/2014/main" id="{8E9877AA-BC47-E940-8BE9-340BC38FE271}"/>
              </a:ext>
            </a:extLst>
          </p:cNvPr>
          <p:cNvSpPr/>
          <p:nvPr/>
        </p:nvSpPr>
        <p:spPr>
          <a:xfrm>
            <a:off x="3431177" y="3618412"/>
            <a:ext cx="836023" cy="679268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F84039-C27E-A943-BB70-31114D4CC385}"/>
              </a:ext>
            </a:extLst>
          </p:cNvPr>
          <p:cNvSpPr txBox="1"/>
          <p:nvPr/>
        </p:nvSpPr>
        <p:spPr>
          <a:xfrm>
            <a:off x="818606" y="5564777"/>
            <a:ext cx="6226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 </a:t>
            </a:r>
            <a:r>
              <a:rPr lang="en-US" dirty="0" err="1"/>
              <a:t>wil</a:t>
            </a:r>
            <a:r>
              <a:rPr lang="en-US" dirty="0"/>
              <a:t> be overwritten but the </a:t>
            </a:r>
            <a:r>
              <a:rPr lang="en-US" dirty="0" err="1"/>
              <a:t>vaule</a:t>
            </a:r>
            <a:r>
              <a:rPr lang="en-US" dirty="0"/>
              <a:t> of the object still exist with its weak reference i.e. </a:t>
            </a:r>
            <a:r>
              <a:rPr lang="en-US" dirty="0" err="1"/>
              <a:t>arr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89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FDB7685-7C30-9346-B3DF-5E2B8A0F9243}"/>
              </a:ext>
            </a:extLst>
          </p:cNvPr>
          <p:cNvSpPr/>
          <p:nvPr/>
        </p:nvSpPr>
        <p:spPr>
          <a:xfrm>
            <a:off x="4885508" y="2455817"/>
            <a:ext cx="1985555" cy="2081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initialState</a:t>
            </a:r>
            <a:r>
              <a:rPr lang="en-US" dirty="0"/>
              <a:t> :{a:1}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EEEF7A-01D5-FE49-B82A-A756188AB2F1}"/>
              </a:ext>
            </a:extLst>
          </p:cNvPr>
          <p:cNvSpPr/>
          <p:nvPr/>
        </p:nvSpPr>
        <p:spPr>
          <a:xfrm>
            <a:off x="592183" y="2664823"/>
            <a:ext cx="1811383" cy="1471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fn1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4D34EF1B-35E0-F548-B531-0AB47877151C}"/>
              </a:ext>
            </a:extLst>
          </p:cNvPr>
          <p:cNvSpPr/>
          <p:nvPr/>
        </p:nvSpPr>
        <p:spPr>
          <a:xfrm>
            <a:off x="2403566" y="2856411"/>
            <a:ext cx="2481942" cy="792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{b:1}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6D1391-70F7-ED41-8A6A-4AE5F710629F}"/>
              </a:ext>
            </a:extLst>
          </p:cNvPr>
          <p:cNvSpPr/>
          <p:nvPr/>
        </p:nvSpPr>
        <p:spPr>
          <a:xfrm>
            <a:off x="4885508" y="3940628"/>
            <a:ext cx="1985555" cy="2081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newState</a:t>
            </a:r>
            <a:r>
              <a:rPr lang="en-US" dirty="0"/>
              <a:t> :{a:1, b:1}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53FFA1-441B-C447-9025-88F06EB651CE}"/>
              </a:ext>
            </a:extLst>
          </p:cNvPr>
          <p:cNvSpPr/>
          <p:nvPr/>
        </p:nvSpPr>
        <p:spPr>
          <a:xfrm>
            <a:off x="8773886" y="2913017"/>
            <a:ext cx="1811383" cy="1471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fn2</a:t>
            </a:r>
          </a:p>
        </p:txBody>
      </p:sp>
      <p:sp>
        <p:nvSpPr>
          <p:cNvPr id="10" name="Bent Arrow 9">
            <a:extLst>
              <a:ext uri="{FF2B5EF4-FFF2-40B4-BE49-F238E27FC236}">
                <a16:creationId xmlns:a16="http://schemas.microsoft.com/office/drawing/2014/main" id="{DC43A7F7-FD1B-5A44-AA34-669B96CC009D}"/>
              </a:ext>
            </a:extLst>
          </p:cNvPr>
          <p:cNvSpPr/>
          <p:nvPr/>
        </p:nvSpPr>
        <p:spPr>
          <a:xfrm rot="10800000">
            <a:off x="6871063" y="4384765"/>
            <a:ext cx="2808514" cy="116259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623F9A-5BFB-7C4B-8D57-F89A786E9998}"/>
              </a:ext>
            </a:extLst>
          </p:cNvPr>
          <p:cNvSpPr txBox="1"/>
          <p:nvPr/>
        </p:nvSpPr>
        <p:spPr>
          <a:xfrm>
            <a:off x="7341326" y="430203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{a:100}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46EF62D-7C5E-EF47-9717-365A37432252}"/>
              </a:ext>
            </a:extLst>
          </p:cNvPr>
          <p:cNvSpPr/>
          <p:nvPr/>
        </p:nvSpPr>
        <p:spPr>
          <a:xfrm>
            <a:off x="3296194" y="4728753"/>
            <a:ext cx="1985555" cy="2081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newState</a:t>
            </a:r>
            <a:r>
              <a:rPr lang="en-US" dirty="0"/>
              <a:t> :{a:1oo, b:1}</a:t>
            </a:r>
          </a:p>
        </p:txBody>
      </p:sp>
    </p:spTree>
    <p:extLst>
      <p:ext uri="{BB962C8B-B14F-4D97-AF65-F5344CB8AC3E}">
        <p14:creationId xmlns:p14="http://schemas.microsoft.com/office/powerpoint/2010/main" val="3968015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FFACF02-526B-EC49-B0DF-F9ED33D73187}"/>
              </a:ext>
            </a:extLst>
          </p:cNvPr>
          <p:cNvSpPr/>
          <p:nvPr/>
        </p:nvSpPr>
        <p:spPr>
          <a:xfrm>
            <a:off x="452846" y="1071154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4A32423-234D-4141-8D25-4FDD76265EE5}"/>
              </a:ext>
            </a:extLst>
          </p:cNvPr>
          <p:cNvSpPr/>
          <p:nvPr/>
        </p:nvSpPr>
        <p:spPr>
          <a:xfrm>
            <a:off x="2164080" y="1071154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50C4C57-79FF-6646-83D6-2811ADF69A46}"/>
              </a:ext>
            </a:extLst>
          </p:cNvPr>
          <p:cNvSpPr/>
          <p:nvPr/>
        </p:nvSpPr>
        <p:spPr>
          <a:xfrm>
            <a:off x="3648892" y="1071154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E7BCC86-A0C7-9849-929C-84A83A5D321B}"/>
              </a:ext>
            </a:extLst>
          </p:cNvPr>
          <p:cNvSpPr/>
          <p:nvPr/>
        </p:nvSpPr>
        <p:spPr>
          <a:xfrm>
            <a:off x="5421086" y="1071154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D732879-0B3D-AE4C-A932-CB3EE8473477}"/>
              </a:ext>
            </a:extLst>
          </p:cNvPr>
          <p:cNvSpPr/>
          <p:nvPr/>
        </p:nvSpPr>
        <p:spPr>
          <a:xfrm>
            <a:off x="7154092" y="1071154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2BC0228B-A1FA-A945-ADE0-B99BB869A99C}"/>
              </a:ext>
            </a:extLst>
          </p:cNvPr>
          <p:cNvSpPr/>
          <p:nvPr/>
        </p:nvSpPr>
        <p:spPr>
          <a:xfrm>
            <a:off x="513806" y="496389"/>
            <a:ext cx="7471954" cy="478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using all objects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A7E536D8-E3EC-C34D-B18E-9540A7CF935B}"/>
              </a:ext>
            </a:extLst>
          </p:cNvPr>
          <p:cNvSpPr/>
          <p:nvPr/>
        </p:nvSpPr>
        <p:spPr>
          <a:xfrm>
            <a:off x="3971108" y="1889760"/>
            <a:ext cx="261257" cy="11146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58E1D-C50B-F545-9F8A-EF9428979680}"/>
              </a:ext>
            </a:extLst>
          </p:cNvPr>
          <p:cNvSpPr txBox="1"/>
          <p:nvPr/>
        </p:nvSpPr>
        <p:spPr>
          <a:xfrm>
            <a:off x="2908663" y="3056709"/>
            <a:ext cx="2512423" cy="372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De-Referenced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BA90B0D-4890-8449-9EAE-32526FFE0DC1}"/>
              </a:ext>
            </a:extLst>
          </p:cNvPr>
          <p:cNvSpPr/>
          <p:nvPr/>
        </p:nvSpPr>
        <p:spPr>
          <a:xfrm>
            <a:off x="605246" y="4158342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0F948A-4F71-4449-9542-56491FF82617}"/>
              </a:ext>
            </a:extLst>
          </p:cNvPr>
          <p:cNvSpPr/>
          <p:nvPr/>
        </p:nvSpPr>
        <p:spPr>
          <a:xfrm>
            <a:off x="2316480" y="4158342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EA60E-E7B6-B74E-A806-A6096173AC3D}"/>
              </a:ext>
            </a:extLst>
          </p:cNvPr>
          <p:cNvSpPr/>
          <p:nvPr/>
        </p:nvSpPr>
        <p:spPr>
          <a:xfrm>
            <a:off x="5573486" y="4158342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9DE4EC7-D94A-7846-8BFC-99CC701544EC}"/>
              </a:ext>
            </a:extLst>
          </p:cNvPr>
          <p:cNvSpPr/>
          <p:nvPr/>
        </p:nvSpPr>
        <p:spPr>
          <a:xfrm>
            <a:off x="7306492" y="4158342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266A8DB3-0F34-A141-9948-048E739E886C}"/>
              </a:ext>
            </a:extLst>
          </p:cNvPr>
          <p:cNvSpPr/>
          <p:nvPr/>
        </p:nvSpPr>
        <p:spPr>
          <a:xfrm>
            <a:off x="666206" y="3583577"/>
            <a:ext cx="7471954" cy="478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using all objects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49C5FC-5186-DA42-AB58-9F7EED24A738}"/>
              </a:ext>
            </a:extLst>
          </p:cNvPr>
          <p:cNvSpPr txBox="1"/>
          <p:nvPr/>
        </p:nvSpPr>
        <p:spPr>
          <a:xfrm>
            <a:off x="9405257" y="2760617"/>
            <a:ext cx="211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 = null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D4D4E31-642D-D04C-B04D-3A15AB40D8AC}"/>
              </a:ext>
            </a:extLst>
          </p:cNvPr>
          <p:cNvSpPr/>
          <p:nvPr/>
        </p:nvSpPr>
        <p:spPr>
          <a:xfrm>
            <a:off x="9570720" y="4567645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FE14E52-D8C6-7C40-8DC7-2A2609C8031A}"/>
              </a:ext>
            </a:extLst>
          </p:cNvPr>
          <p:cNvCxnSpPr>
            <a:endCxn id="16" idx="0"/>
          </p:cNvCxnSpPr>
          <p:nvPr/>
        </p:nvCxnSpPr>
        <p:spPr>
          <a:xfrm>
            <a:off x="10023565" y="3823062"/>
            <a:ext cx="1" cy="744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089DDA7-5D1C-094D-BB9C-C85CA7897CC0}"/>
              </a:ext>
            </a:extLst>
          </p:cNvPr>
          <p:cNvCxnSpPr>
            <a:endCxn id="16" idx="6"/>
          </p:cNvCxnSpPr>
          <p:nvPr/>
        </p:nvCxnSpPr>
        <p:spPr>
          <a:xfrm flipH="1">
            <a:off x="10476411" y="4976948"/>
            <a:ext cx="714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EC6EDEF-2231-2A41-A39B-0579D60218FA}"/>
              </a:ext>
            </a:extLst>
          </p:cNvPr>
          <p:cNvCxnSpPr>
            <a:endCxn id="16" idx="4"/>
          </p:cNvCxnSpPr>
          <p:nvPr/>
        </p:nvCxnSpPr>
        <p:spPr>
          <a:xfrm flipH="1" flipV="1">
            <a:off x="10023566" y="5386251"/>
            <a:ext cx="78377" cy="64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CFE86A2-3FE8-3A48-912A-699CE43A9C66}"/>
              </a:ext>
            </a:extLst>
          </p:cNvPr>
          <p:cNvCxnSpPr>
            <a:endCxn id="16" idx="2"/>
          </p:cNvCxnSpPr>
          <p:nvPr/>
        </p:nvCxnSpPr>
        <p:spPr>
          <a:xfrm flipV="1">
            <a:off x="8516983" y="4976948"/>
            <a:ext cx="1053737" cy="65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001350E-F485-DF4C-B2C1-2CD09543F558}"/>
              </a:ext>
            </a:extLst>
          </p:cNvPr>
          <p:cNvSpPr/>
          <p:nvPr/>
        </p:nvSpPr>
        <p:spPr>
          <a:xfrm>
            <a:off x="5782491" y="5782491"/>
            <a:ext cx="2891246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 holding o</a:t>
            </a:r>
          </a:p>
        </p:txBody>
      </p:sp>
      <p:sp>
        <p:nvSpPr>
          <p:cNvPr id="28" name="Bent Arrow 27">
            <a:extLst>
              <a:ext uri="{FF2B5EF4-FFF2-40B4-BE49-F238E27FC236}">
                <a16:creationId xmlns:a16="http://schemas.microsoft.com/office/drawing/2014/main" id="{04089667-6639-B14A-9E8E-E74520EF28D4}"/>
              </a:ext>
            </a:extLst>
          </p:cNvPr>
          <p:cNvSpPr/>
          <p:nvPr/>
        </p:nvSpPr>
        <p:spPr>
          <a:xfrm rot="16200000" flipH="1">
            <a:off x="8596449" y="4775562"/>
            <a:ext cx="735875" cy="127798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837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E30C01F-DF71-9F41-A912-262604834429}"/>
              </a:ext>
            </a:extLst>
          </p:cNvPr>
          <p:cNvSpPr/>
          <p:nvPr/>
        </p:nvSpPr>
        <p:spPr>
          <a:xfrm>
            <a:off x="635726" y="1863634"/>
            <a:ext cx="2490651" cy="3918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 Object</a:t>
            </a:r>
          </a:p>
          <a:p>
            <a:pPr algn="ctr"/>
            <a:r>
              <a:rPr lang="en-US" dirty="0" err="1"/>
              <a:t>PerdsonId</a:t>
            </a:r>
            <a:endParaRPr lang="en-US" dirty="0"/>
          </a:p>
          <a:p>
            <a:pPr algn="ctr"/>
            <a:r>
              <a:rPr lang="en-US" dirty="0" err="1"/>
              <a:t>PersonName</a:t>
            </a:r>
            <a:endParaRPr lang="en-US" dirty="0"/>
          </a:p>
          <a:p>
            <a:pPr algn="ctr"/>
            <a:r>
              <a:rPr lang="en-US" dirty="0"/>
              <a:t>Address</a:t>
            </a:r>
          </a:p>
          <a:p>
            <a:pPr algn="ctr"/>
            <a:r>
              <a:rPr lang="en-US" dirty="0"/>
              <a:t>City</a:t>
            </a:r>
          </a:p>
          <a:p>
            <a:pPr algn="ctr"/>
            <a:r>
              <a:rPr lang="en-US" dirty="0"/>
              <a:t>Age</a:t>
            </a:r>
          </a:p>
          <a:p>
            <a:pPr algn="ctr"/>
            <a:r>
              <a:rPr lang="en-US" dirty="0"/>
              <a:t>Gender</a:t>
            </a:r>
          </a:p>
          <a:p>
            <a:pPr algn="ctr"/>
            <a:r>
              <a:rPr lang="en-US" dirty="0"/>
              <a:t>Email</a:t>
            </a:r>
          </a:p>
          <a:p>
            <a:pPr algn="ctr"/>
            <a:r>
              <a:rPr lang="en-US" dirty="0"/>
              <a:t>Income</a:t>
            </a:r>
          </a:p>
          <a:p>
            <a:pPr algn="ctr"/>
            <a:r>
              <a:rPr lang="en-US" dirty="0"/>
              <a:t>Occupation</a:t>
            </a:r>
          </a:p>
          <a:p>
            <a:pPr algn="ctr"/>
            <a:r>
              <a:rPr lang="en-US" dirty="0" err="1"/>
              <a:t>ResidentType</a:t>
            </a:r>
            <a:endParaRPr lang="en-US" dirty="0"/>
          </a:p>
          <a:p>
            <a:pPr algn="ctr"/>
            <a:r>
              <a:rPr lang="en-US" dirty="0" err="1"/>
              <a:t>HasVehicle</a:t>
            </a:r>
            <a:endParaRPr lang="en-US" dirty="0"/>
          </a:p>
          <a:p>
            <a:pPr algn="ctr"/>
            <a:r>
              <a:rPr lang="en-US" dirty="0" err="1"/>
              <a:t>TypeofVehicle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465DD4-FA3D-2F43-94C0-7A5E3B6C317F}"/>
              </a:ext>
            </a:extLst>
          </p:cNvPr>
          <p:cNvSpPr/>
          <p:nvPr/>
        </p:nvSpPr>
        <p:spPr>
          <a:xfrm>
            <a:off x="6496594" y="931817"/>
            <a:ext cx="2002972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Income Tax Dept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DE67FD-BB49-5D45-80E5-A51814E3333C}"/>
              </a:ext>
            </a:extLst>
          </p:cNvPr>
          <p:cNvSpPr/>
          <p:nvPr/>
        </p:nvSpPr>
        <p:spPr>
          <a:xfrm>
            <a:off x="6496594" y="4724400"/>
            <a:ext cx="2002972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Voter Registration App</a:t>
            </a:r>
          </a:p>
        </p:txBody>
      </p:sp>
      <p:sp>
        <p:nvSpPr>
          <p:cNvPr id="5" name="Bent Arrow 4">
            <a:extLst>
              <a:ext uri="{FF2B5EF4-FFF2-40B4-BE49-F238E27FC236}">
                <a16:creationId xmlns:a16="http://schemas.microsoft.com/office/drawing/2014/main" id="{C24E154B-4D18-4D44-9B9C-A6828F3F1015}"/>
              </a:ext>
            </a:extLst>
          </p:cNvPr>
          <p:cNvSpPr/>
          <p:nvPr/>
        </p:nvSpPr>
        <p:spPr>
          <a:xfrm>
            <a:off x="2211977" y="1280160"/>
            <a:ext cx="4284617" cy="58347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70AF12-FD61-9448-B653-6915CA37358F}"/>
              </a:ext>
            </a:extLst>
          </p:cNvPr>
          <p:cNvSpPr txBox="1"/>
          <p:nvPr/>
        </p:nvSpPr>
        <p:spPr>
          <a:xfrm>
            <a:off x="2751908" y="391886"/>
            <a:ext cx="3344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I-T App needs all Person Info</a:t>
            </a:r>
          </a:p>
          <a:p>
            <a:endParaRPr lang="en-US" dirty="0"/>
          </a:p>
          <a:p>
            <a:r>
              <a:rPr lang="en-US" dirty="0"/>
              <a:t>Use information with Validations</a:t>
            </a:r>
          </a:p>
        </p:txBody>
      </p:sp>
      <p:sp>
        <p:nvSpPr>
          <p:cNvPr id="7" name="Bent Arrow 6">
            <a:extLst>
              <a:ext uri="{FF2B5EF4-FFF2-40B4-BE49-F238E27FC236}">
                <a16:creationId xmlns:a16="http://schemas.microsoft.com/office/drawing/2014/main" id="{DACEF7C7-7FA1-9F49-AD87-F29AEF996FD0}"/>
              </a:ext>
            </a:extLst>
          </p:cNvPr>
          <p:cNvSpPr/>
          <p:nvPr/>
        </p:nvSpPr>
        <p:spPr>
          <a:xfrm flipV="1">
            <a:off x="1754776" y="5782491"/>
            <a:ext cx="4741818" cy="58347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C2E87A-49EE-C541-851F-07A7759CF668}"/>
              </a:ext>
            </a:extLst>
          </p:cNvPr>
          <p:cNvSpPr txBox="1"/>
          <p:nvPr/>
        </p:nvSpPr>
        <p:spPr>
          <a:xfrm>
            <a:off x="3361509" y="4981303"/>
            <a:ext cx="303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Voter App needs properties</a:t>
            </a:r>
          </a:p>
          <a:p>
            <a:r>
              <a:rPr lang="en-US" dirty="0"/>
              <a:t>Name, Age, City, Address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7E48F2-C775-E541-8FA6-4C53BCBDE175}"/>
              </a:ext>
            </a:extLst>
          </p:cNvPr>
          <p:cNvSpPr txBox="1"/>
          <p:nvPr/>
        </p:nvSpPr>
        <p:spPr>
          <a:xfrm>
            <a:off x="3666308" y="3161211"/>
            <a:ext cx="3866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Sharing Object across Multiple Client App</a:t>
            </a:r>
          </a:p>
        </p:txBody>
      </p:sp>
    </p:spTree>
    <p:extLst>
      <p:ext uri="{BB962C8B-B14F-4D97-AF65-F5344CB8AC3E}">
        <p14:creationId xmlns:p14="http://schemas.microsoft.com/office/powerpoint/2010/main" val="4291737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E30C01F-DF71-9F41-A912-262604834429}"/>
              </a:ext>
            </a:extLst>
          </p:cNvPr>
          <p:cNvSpPr/>
          <p:nvPr/>
        </p:nvSpPr>
        <p:spPr>
          <a:xfrm>
            <a:off x="213361" y="1589425"/>
            <a:ext cx="2490651" cy="3918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 Object</a:t>
            </a:r>
          </a:p>
          <a:p>
            <a:pPr algn="ctr"/>
            <a:r>
              <a:rPr lang="en-US" dirty="0" err="1"/>
              <a:t>PerdsonId</a:t>
            </a:r>
            <a:endParaRPr lang="en-US" dirty="0"/>
          </a:p>
          <a:p>
            <a:pPr algn="ctr"/>
            <a:r>
              <a:rPr lang="en-US" dirty="0" err="1"/>
              <a:t>PersonName</a:t>
            </a:r>
            <a:endParaRPr lang="en-US" dirty="0"/>
          </a:p>
          <a:p>
            <a:pPr algn="ctr"/>
            <a:r>
              <a:rPr lang="en-US" dirty="0"/>
              <a:t>Address</a:t>
            </a:r>
          </a:p>
          <a:p>
            <a:pPr algn="ctr"/>
            <a:r>
              <a:rPr lang="en-US" dirty="0"/>
              <a:t>City</a:t>
            </a:r>
          </a:p>
          <a:p>
            <a:pPr algn="ctr"/>
            <a:r>
              <a:rPr lang="en-US" dirty="0"/>
              <a:t>Age</a:t>
            </a:r>
          </a:p>
          <a:p>
            <a:pPr algn="ctr"/>
            <a:r>
              <a:rPr lang="en-US" dirty="0"/>
              <a:t>Gender</a:t>
            </a:r>
          </a:p>
          <a:p>
            <a:pPr algn="ctr"/>
            <a:r>
              <a:rPr lang="en-US" dirty="0"/>
              <a:t>Email</a:t>
            </a:r>
          </a:p>
          <a:p>
            <a:pPr algn="ctr"/>
            <a:r>
              <a:rPr lang="en-US" dirty="0"/>
              <a:t>Income</a:t>
            </a:r>
          </a:p>
          <a:p>
            <a:pPr algn="ctr"/>
            <a:r>
              <a:rPr lang="en-US" dirty="0"/>
              <a:t>Occupation</a:t>
            </a:r>
          </a:p>
          <a:p>
            <a:pPr algn="ctr"/>
            <a:r>
              <a:rPr lang="en-US" dirty="0" err="1"/>
              <a:t>ResidentType</a:t>
            </a:r>
            <a:endParaRPr lang="en-US" dirty="0"/>
          </a:p>
          <a:p>
            <a:pPr algn="ctr"/>
            <a:r>
              <a:rPr lang="en-US" dirty="0" err="1"/>
              <a:t>HasVehicle</a:t>
            </a:r>
            <a:endParaRPr lang="en-US" dirty="0"/>
          </a:p>
          <a:p>
            <a:pPr algn="ctr"/>
            <a:r>
              <a:rPr lang="en-US" dirty="0" err="1"/>
              <a:t>TypeofVehicle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465DD4-FA3D-2F43-94C0-7A5E3B6C317F}"/>
              </a:ext>
            </a:extLst>
          </p:cNvPr>
          <p:cNvSpPr/>
          <p:nvPr/>
        </p:nvSpPr>
        <p:spPr>
          <a:xfrm>
            <a:off x="6496594" y="931817"/>
            <a:ext cx="2002972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Income Tax Dept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DE67FD-BB49-5D45-80E5-A51814E3333C}"/>
              </a:ext>
            </a:extLst>
          </p:cNvPr>
          <p:cNvSpPr/>
          <p:nvPr/>
        </p:nvSpPr>
        <p:spPr>
          <a:xfrm>
            <a:off x="6496594" y="4724400"/>
            <a:ext cx="2002972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Voter Registration App</a:t>
            </a:r>
          </a:p>
        </p:txBody>
      </p:sp>
      <p:sp>
        <p:nvSpPr>
          <p:cNvPr id="5" name="Bent Arrow 4">
            <a:extLst>
              <a:ext uri="{FF2B5EF4-FFF2-40B4-BE49-F238E27FC236}">
                <a16:creationId xmlns:a16="http://schemas.microsoft.com/office/drawing/2014/main" id="{C24E154B-4D18-4D44-9B9C-A6828F3F1015}"/>
              </a:ext>
            </a:extLst>
          </p:cNvPr>
          <p:cNvSpPr/>
          <p:nvPr/>
        </p:nvSpPr>
        <p:spPr>
          <a:xfrm>
            <a:off x="4632960" y="1280159"/>
            <a:ext cx="1863634" cy="164156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70AF12-FD61-9448-B653-6915CA37358F}"/>
              </a:ext>
            </a:extLst>
          </p:cNvPr>
          <p:cNvSpPr txBox="1"/>
          <p:nvPr/>
        </p:nvSpPr>
        <p:spPr>
          <a:xfrm>
            <a:off x="2751908" y="391886"/>
            <a:ext cx="3344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I-T App needs all Person Info</a:t>
            </a:r>
          </a:p>
          <a:p>
            <a:endParaRPr lang="en-US" dirty="0"/>
          </a:p>
          <a:p>
            <a:r>
              <a:rPr lang="en-US" dirty="0"/>
              <a:t>Use information with Validations</a:t>
            </a:r>
          </a:p>
        </p:txBody>
      </p:sp>
      <p:sp>
        <p:nvSpPr>
          <p:cNvPr id="7" name="Bent Arrow 6">
            <a:extLst>
              <a:ext uri="{FF2B5EF4-FFF2-40B4-BE49-F238E27FC236}">
                <a16:creationId xmlns:a16="http://schemas.microsoft.com/office/drawing/2014/main" id="{DACEF7C7-7FA1-9F49-AD87-F29AEF996FD0}"/>
              </a:ext>
            </a:extLst>
          </p:cNvPr>
          <p:cNvSpPr/>
          <p:nvPr/>
        </p:nvSpPr>
        <p:spPr>
          <a:xfrm flipV="1">
            <a:off x="4632958" y="4323805"/>
            <a:ext cx="1863635" cy="204216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C2E87A-49EE-C541-851F-07A7759CF668}"/>
              </a:ext>
            </a:extLst>
          </p:cNvPr>
          <p:cNvSpPr txBox="1"/>
          <p:nvPr/>
        </p:nvSpPr>
        <p:spPr>
          <a:xfrm>
            <a:off x="2486298" y="5883030"/>
            <a:ext cx="303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Voter App needs properties</a:t>
            </a:r>
          </a:p>
          <a:p>
            <a:r>
              <a:rPr lang="en-US" dirty="0"/>
              <a:t>Name, Age, City, Address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A288F11-0D55-F749-94F3-5AFDC94DD3F1}"/>
              </a:ext>
            </a:extLst>
          </p:cNvPr>
          <p:cNvSpPr/>
          <p:nvPr/>
        </p:nvSpPr>
        <p:spPr>
          <a:xfrm>
            <a:off x="4001589" y="2921725"/>
            <a:ext cx="1750422" cy="1402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Proxy Handler to Provide an access of Actual Object</a:t>
            </a: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2E54F508-6B06-F641-BB3D-37C7D76C162E}"/>
              </a:ext>
            </a:extLst>
          </p:cNvPr>
          <p:cNvSpPr/>
          <p:nvPr/>
        </p:nvSpPr>
        <p:spPr>
          <a:xfrm>
            <a:off x="2704012" y="3429000"/>
            <a:ext cx="1297577" cy="4463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4629C1-0601-9B4C-9063-203D54E7BE55}"/>
              </a:ext>
            </a:extLst>
          </p:cNvPr>
          <p:cNvSpPr txBox="1"/>
          <p:nvPr/>
        </p:nvSpPr>
        <p:spPr>
          <a:xfrm>
            <a:off x="9457509" y="235131"/>
            <a:ext cx="2595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Proxy pattern to provide a controlled access of the Original object to client Apps</a:t>
            </a:r>
          </a:p>
        </p:txBody>
      </p:sp>
    </p:spTree>
    <p:extLst>
      <p:ext uri="{BB962C8B-B14F-4D97-AF65-F5344CB8AC3E}">
        <p14:creationId xmlns:p14="http://schemas.microsoft.com/office/powerpoint/2010/main" val="2954474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E30C01F-DF71-9F41-A912-262604834429}"/>
              </a:ext>
            </a:extLst>
          </p:cNvPr>
          <p:cNvSpPr/>
          <p:nvPr/>
        </p:nvSpPr>
        <p:spPr>
          <a:xfrm>
            <a:off x="213361" y="1589425"/>
            <a:ext cx="2490651" cy="3918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 Object</a:t>
            </a:r>
          </a:p>
          <a:p>
            <a:pPr algn="ctr"/>
            <a:r>
              <a:rPr lang="en-US" dirty="0" err="1"/>
              <a:t>PerdsonId</a:t>
            </a:r>
            <a:endParaRPr lang="en-US" dirty="0"/>
          </a:p>
          <a:p>
            <a:pPr algn="ctr"/>
            <a:r>
              <a:rPr lang="en-US" dirty="0" err="1"/>
              <a:t>PersonName</a:t>
            </a:r>
            <a:endParaRPr lang="en-US" dirty="0"/>
          </a:p>
          <a:p>
            <a:pPr algn="ctr"/>
            <a:r>
              <a:rPr lang="en-US" dirty="0"/>
              <a:t>Address</a:t>
            </a:r>
          </a:p>
          <a:p>
            <a:pPr algn="ctr"/>
            <a:r>
              <a:rPr lang="en-US" dirty="0"/>
              <a:t>City</a:t>
            </a:r>
          </a:p>
          <a:p>
            <a:pPr algn="ctr"/>
            <a:r>
              <a:rPr lang="en-US" dirty="0"/>
              <a:t>Age</a:t>
            </a:r>
          </a:p>
          <a:p>
            <a:pPr algn="ctr"/>
            <a:r>
              <a:rPr lang="en-US" dirty="0"/>
              <a:t>Gender</a:t>
            </a:r>
          </a:p>
          <a:p>
            <a:pPr algn="ctr"/>
            <a:r>
              <a:rPr lang="en-US" dirty="0"/>
              <a:t>Email</a:t>
            </a:r>
          </a:p>
          <a:p>
            <a:pPr algn="ctr"/>
            <a:r>
              <a:rPr lang="en-US" dirty="0"/>
              <a:t>Income</a:t>
            </a:r>
          </a:p>
          <a:p>
            <a:pPr algn="ctr"/>
            <a:r>
              <a:rPr lang="en-US" dirty="0"/>
              <a:t>Occupation</a:t>
            </a:r>
          </a:p>
          <a:p>
            <a:pPr algn="ctr"/>
            <a:r>
              <a:rPr lang="en-US" dirty="0" err="1"/>
              <a:t>ResidentType</a:t>
            </a:r>
            <a:endParaRPr lang="en-US" dirty="0"/>
          </a:p>
          <a:p>
            <a:pPr algn="ctr"/>
            <a:r>
              <a:rPr lang="en-US" dirty="0" err="1"/>
              <a:t>HasVehicle</a:t>
            </a:r>
            <a:endParaRPr lang="en-US" dirty="0"/>
          </a:p>
          <a:p>
            <a:pPr algn="ctr"/>
            <a:r>
              <a:rPr lang="en-US" dirty="0" err="1"/>
              <a:t>TypeofVehicle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465DD4-FA3D-2F43-94C0-7A5E3B6C317F}"/>
              </a:ext>
            </a:extLst>
          </p:cNvPr>
          <p:cNvSpPr/>
          <p:nvPr/>
        </p:nvSpPr>
        <p:spPr>
          <a:xfrm>
            <a:off x="6496594" y="931817"/>
            <a:ext cx="2002972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Income Tax Dept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DE67FD-BB49-5D45-80E5-A51814E3333C}"/>
              </a:ext>
            </a:extLst>
          </p:cNvPr>
          <p:cNvSpPr/>
          <p:nvPr/>
        </p:nvSpPr>
        <p:spPr>
          <a:xfrm>
            <a:off x="6496594" y="4724400"/>
            <a:ext cx="2002972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Voter Registration App</a:t>
            </a:r>
          </a:p>
        </p:txBody>
      </p:sp>
      <p:sp>
        <p:nvSpPr>
          <p:cNvPr id="5" name="Bent Arrow 4">
            <a:extLst>
              <a:ext uri="{FF2B5EF4-FFF2-40B4-BE49-F238E27FC236}">
                <a16:creationId xmlns:a16="http://schemas.microsoft.com/office/drawing/2014/main" id="{C24E154B-4D18-4D44-9B9C-A6828F3F1015}"/>
              </a:ext>
            </a:extLst>
          </p:cNvPr>
          <p:cNvSpPr/>
          <p:nvPr/>
        </p:nvSpPr>
        <p:spPr>
          <a:xfrm>
            <a:off x="4632960" y="1280159"/>
            <a:ext cx="1863634" cy="85344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70AF12-FD61-9448-B653-6915CA37358F}"/>
              </a:ext>
            </a:extLst>
          </p:cNvPr>
          <p:cNvSpPr txBox="1"/>
          <p:nvPr/>
        </p:nvSpPr>
        <p:spPr>
          <a:xfrm>
            <a:off x="2751908" y="391886"/>
            <a:ext cx="3344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I-T App needs all Person Info</a:t>
            </a:r>
          </a:p>
          <a:p>
            <a:endParaRPr lang="en-US" dirty="0"/>
          </a:p>
          <a:p>
            <a:r>
              <a:rPr lang="en-US" dirty="0"/>
              <a:t>Use information with Validations</a:t>
            </a:r>
          </a:p>
        </p:txBody>
      </p:sp>
      <p:sp>
        <p:nvSpPr>
          <p:cNvPr id="7" name="Bent Arrow 6">
            <a:extLst>
              <a:ext uri="{FF2B5EF4-FFF2-40B4-BE49-F238E27FC236}">
                <a16:creationId xmlns:a16="http://schemas.microsoft.com/office/drawing/2014/main" id="{DACEF7C7-7FA1-9F49-AD87-F29AEF996FD0}"/>
              </a:ext>
            </a:extLst>
          </p:cNvPr>
          <p:cNvSpPr/>
          <p:nvPr/>
        </p:nvSpPr>
        <p:spPr>
          <a:xfrm flipV="1">
            <a:off x="4632958" y="5073133"/>
            <a:ext cx="1863635" cy="129283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C2E87A-49EE-C541-851F-07A7759CF668}"/>
              </a:ext>
            </a:extLst>
          </p:cNvPr>
          <p:cNvSpPr txBox="1"/>
          <p:nvPr/>
        </p:nvSpPr>
        <p:spPr>
          <a:xfrm>
            <a:off x="2486298" y="5883030"/>
            <a:ext cx="303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Voter App needs properties</a:t>
            </a:r>
          </a:p>
          <a:p>
            <a:r>
              <a:rPr lang="en-US" dirty="0"/>
              <a:t>Name, Age, City, Address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A288F11-0D55-F749-94F3-5AFDC94DD3F1}"/>
              </a:ext>
            </a:extLst>
          </p:cNvPr>
          <p:cNvSpPr/>
          <p:nvPr/>
        </p:nvSpPr>
        <p:spPr>
          <a:xfrm>
            <a:off x="3944985" y="2146773"/>
            <a:ext cx="1750422" cy="1402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 Proxy Handlers for Diff. Clients</a:t>
            </a: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2E54F508-6B06-F641-BB3D-37C7D76C162E}"/>
              </a:ext>
            </a:extLst>
          </p:cNvPr>
          <p:cNvSpPr/>
          <p:nvPr/>
        </p:nvSpPr>
        <p:spPr>
          <a:xfrm>
            <a:off x="2638697" y="2497183"/>
            <a:ext cx="1297577" cy="4463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4629C1-0601-9B4C-9063-203D54E7BE55}"/>
              </a:ext>
            </a:extLst>
          </p:cNvPr>
          <p:cNvSpPr txBox="1"/>
          <p:nvPr/>
        </p:nvSpPr>
        <p:spPr>
          <a:xfrm>
            <a:off x="9457509" y="235131"/>
            <a:ext cx="25951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Proxy pattern to provide a controlled access of the Original object to client Apps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should be possible to set custom behavior for the properties of original object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14A0D04-171D-F547-BDC0-3AECE8B7AB3E}"/>
              </a:ext>
            </a:extLst>
          </p:cNvPr>
          <p:cNvSpPr/>
          <p:nvPr/>
        </p:nvSpPr>
        <p:spPr>
          <a:xfrm>
            <a:off x="3992882" y="3662234"/>
            <a:ext cx="1750422" cy="1402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 Proxy Handler for Diff Clients</a:t>
            </a:r>
          </a:p>
        </p:txBody>
      </p:sp>
      <p:sp>
        <p:nvSpPr>
          <p:cNvPr id="14" name="Left-right Arrow 13">
            <a:extLst>
              <a:ext uri="{FF2B5EF4-FFF2-40B4-BE49-F238E27FC236}">
                <a16:creationId xmlns:a16="http://schemas.microsoft.com/office/drawing/2014/main" id="{95C708E2-D99B-7B4B-B024-7741F6A7D09D}"/>
              </a:ext>
            </a:extLst>
          </p:cNvPr>
          <p:cNvSpPr/>
          <p:nvPr/>
        </p:nvSpPr>
        <p:spPr>
          <a:xfrm>
            <a:off x="2704012" y="4144412"/>
            <a:ext cx="1297577" cy="4463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82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439A872-EA93-3947-9CBA-97F7FDF55ABF}"/>
              </a:ext>
            </a:extLst>
          </p:cNvPr>
          <p:cNvSpPr/>
          <p:nvPr/>
        </p:nvSpPr>
        <p:spPr>
          <a:xfrm>
            <a:off x="818606" y="513806"/>
            <a:ext cx="4519748" cy="49900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8B69E3BD-06B1-3B42-9719-F0B2B3DAA597}"/>
              </a:ext>
            </a:extLst>
          </p:cNvPr>
          <p:cNvSpPr/>
          <p:nvPr/>
        </p:nvSpPr>
        <p:spPr>
          <a:xfrm>
            <a:off x="1132114" y="4188823"/>
            <a:ext cx="3892732" cy="10972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Stored in Front-End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CFE2CF-73B5-F845-981C-C869D7C219C6}"/>
              </a:ext>
            </a:extLst>
          </p:cNvPr>
          <p:cNvSpPr txBox="1"/>
          <p:nvPr/>
        </p:nvSpPr>
        <p:spPr>
          <a:xfrm>
            <a:off x="1393371" y="1271451"/>
            <a:ext cx="352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Data from </a:t>
            </a:r>
            <a:r>
              <a:rPr lang="en-US" dirty="0" err="1"/>
              <a:t>DataStore</a:t>
            </a:r>
            <a:endParaRPr lang="en-US" dirty="0"/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C5DC71C1-ED54-E041-AE49-270EF476B809}"/>
              </a:ext>
            </a:extLst>
          </p:cNvPr>
          <p:cNvSpPr/>
          <p:nvPr/>
        </p:nvSpPr>
        <p:spPr>
          <a:xfrm>
            <a:off x="1628503" y="2201092"/>
            <a:ext cx="374468" cy="21684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B8A57-7174-3E4E-8210-FDE177531DF5}"/>
              </a:ext>
            </a:extLst>
          </p:cNvPr>
          <p:cNvSpPr txBox="1"/>
          <p:nvPr/>
        </p:nvSpPr>
        <p:spPr>
          <a:xfrm>
            <a:off x="1132114" y="1759131"/>
            <a:ext cx="1837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to Read</a:t>
            </a:r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497ACADF-70B5-404B-B229-560AA955AC0C}"/>
              </a:ext>
            </a:extLst>
          </p:cNvPr>
          <p:cNvSpPr/>
          <p:nvPr/>
        </p:nvSpPr>
        <p:spPr>
          <a:xfrm>
            <a:off x="3448594" y="2063931"/>
            <a:ext cx="374468" cy="22293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57E773-A591-3346-8CB4-6C49AEDEA7B9}"/>
              </a:ext>
            </a:extLst>
          </p:cNvPr>
          <p:cNvSpPr txBox="1"/>
          <p:nvPr/>
        </p:nvSpPr>
        <p:spPr>
          <a:xfrm>
            <a:off x="2969623" y="1759131"/>
            <a:ext cx="238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Record-By-Record Iteration</a:t>
            </a:r>
          </a:p>
        </p:txBody>
      </p:sp>
      <p:sp>
        <p:nvSpPr>
          <p:cNvPr id="9" name="U-turn Arrow 8">
            <a:extLst>
              <a:ext uri="{FF2B5EF4-FFF2-40B4-BE49-F238E27FC236}">
                <a16:creationId xmlns:a16="http://schemas.microsoft.com/office/drawing/2014/main" id="{E7A140AD-1B72-5845-96DD-1D6A52917627}"/>
              </a:ext>
            </a:extLst>
          </p:cNvPr>
          <p:cNvSpPr/>
          <p:nvPr/>
        </p:nvSpPr>
        <p:spPr>
          <a:xfrm>
            <a:off x="5338354" y="1175657"/>
            <a:ext cx="4258492" cy="1025435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U-turn Arrow 9">
            <a:extLst>
              <a:ext uri="{FF2B5EF4-FFF2-40B4-BE49-F238E27FC236}">
                <a16:creationId xmlns:a16="http://schemas.microsoft.com/office/drawing/2014/main" id="{B93A7295-CBC7-0E48-AD06-6AECCCBB3911}"/>
              </a:ext>
            </a:extLst>
          </p:cNvPr>
          <p:cNvSpPr/>
          <p:nvPr/>
        </p:nvSpPr>
        <p:spPr>
          <a:xfrm rot="10800000">
            <a:off x="5338354" y="4312920"/>
            <a:ext cx="4258492" cy="1025435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A57406-B589-6D47-AD00-7B0EB390B298}"/>
              </a:ext>
            </a:extLst>
          </p:cNvPr>
          <p:cNvSpPr txBox="1"/>
          <p:nvPr/>
        </p:nvSpPr>
        <p:spPr>
          <a:xfrm>
            <a:off x="5686697" y="3178628"/>
            <a:ext cx="3694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Async Call Data Fetch</a:t>
            </a:r>
          </a:p>
        </p:txBody>
      </p:sp>
    </p:spTree>
    <p:extLst>
      <p:ext uri="{BB962C8B-B14F-4D97-AF65-F5344CB8AC3E}">
        <p14:creationId xmlns:p14="http://schemas.microsoft.com/office/powerpoint/2010/main" val="1885636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0FDF6605-FDC7-CD4F-9F2C-0D649CE40FD3}"/>
              </a:ext>
            </a:extLst>
          </p:cNvPr>
          <p:cNvSpPr/>
          <p:nvPr/>
        </p:nvSpPr>
        <p:spPr>
          <a:xfrm>
            <a:off x="10763794" y="883920"/>
            <a:ext cx="975360" cy="7924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D145E468-0F1D-BE45-B883-F120A3CDD978}"/>
              </a:ext>
            </a:extLst>
          </p:cNvPr>
          <p:cNvSpPr/>
          <p:nvPr/>
        </p:nvSpPr>
        <p:spPr>
          <a:xfrm>
            <a:off x="10763794" y="2214155"/>
            <a:ext cx="975360" cy="7924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Oracle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2C4BF040-EDB7-DA42-B7E3-8CE145B8D246}"/>
              </a:ext>
            </a:extLst>
          </p:cNvPr>
          <p:cNvSpPr/>
          <p:nvPr/>
        </p:nvSpPr>
        <p:spPr>
          <a:xfrm>
            <a:off x="10763794" y="3544390"/>
            <a:ext cx="975360" cy="7924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MySql</a:t>
            </a:r>
            <a:endParaRPr lang="en-US" dirty="0"/>
          </a:p>
        </p:txBody>
      </p:sp>
      <p:sp>
        <p:nvSpPr>
          <p:cNvPr id="5" name="Multi-document 4">
            <a:extLst>
              <a:ext uri="{FF2B5EF4-FFF2-40B4-BE49-F238E27FC236}">
                <a16:creationId xmlns:a16="http://schemas.microsoft.com/office/drawing/2014/main" id="{F3858FB7-F40D-5A4B-B8FE-076A3D3C11C4}"/>
              </a:ext>
            </a:extLst>
          </p:cNvPr>
          <p:cNvSpPr/>
          <p:nvPr/>
        </p:nvSpPr>
        <p:spPr>
          <a:xfrm>
            <a:off x="10624457" y="4580709"/>
            <a:ext cx="1341120" cy="165462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  <a:p>
            <a:pPr algn="ctr"/>
            <a:r>
              <a:rPr lang="en-US" dirty="0"/>
              <a:t>MongoDB /DynamoDB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88F3F4-BF2B-9B48-9353-120F17B55741}"/>
              </a:ext>
            </a:extLst>
          </p:cNvPr>
          <p:cNvSpPr/>
          <p:nvPr/>
        </p:nvSpPr>
        <p:spPr>
          <a:xfrm>
            <a:off x="4615543" y="522514"/>
            <a:ext cx="5503817" cy="62179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93274-FCA3-BD45-A087-55128A79F8E0}"/>
              </a:ext>
            </a:extLst>
          </p:cNvPr>
          <p:cNvSpPr txBox="1"/>
          <p:nvPr/>
        </p:nvSpPr>
        <p:spPr>
          <a:xfrm>
            <a:off x="4894217" y="600891"/>
            <a:ext cx="492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Server-Side Application Logic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30AAE4-2870-5246-AF99-1DDAE5855FAF}"/>
              </a:ext>
            </a:extLst>
          </p:cNvPr>
          <p:cNvSpPr/>
          <p:nvPr/>
        </p:nvSpPr>
        <p:spPr>
          <a:xfrm>
            <a:off x="8316686" y="1048600"/>
            <a:ext cx="1611085" cy="50909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Access Layer</a:t>
            </a:r>
          </a:p>
          <a:p>
            <a:pPr algn="ctr"/>
            <a:r>
              <a:rPr lang="en-US" dirty="0"/>
              <a:t>Object Relational Mapping (ORM) OR</a:t>
            </a:r>
          </a:p>
          <a:p>
            <a:pPr algn="ctr"/>
            <a:r>
              <a:rPr lang="en-US" dirty="0"/>
              <a:t>Direct DB Access</a:t>
            </a:r>
          </a:p>
        </p:txBody>
      </p:sp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CBBF97B6-C408-004D-9221-551C7E94E83D}"/>
              </a:ext>
            </a:extLst>
          </p:cNvPr>
          <p:cNvSpPr/>
          <p:nvPr/>
        </p:nvSpPr>
        <p:spPr>
          <a:xfrm>
            <a:off x="9919063" y="1245326"/>
            <a:ext cx="844731" cy="17260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-right Arrow 9">
            <a:extLst>
              <a:ext uri="{FF2B5EF4-FFF2-40B4-BE49-F238E27FC236}">
                <a16:creationId xmlns:a16="http://schemas.microsoft.com/office/drawing/2014/main" id="{44967DA1-C61E-2C48-901A-C94993D85BE6}"/>
              </a:ext>
            </a:extLst>
          </p:cNvPr>
          <p:cNvSpPr/>
          <p:nvPr/>
        </p:nvSpPr>
        <p:spPr>
          <a:xfrm>
            <a:off x="9919062" y="2498444"/>
            <a:ext cx="844731" cy="17260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C8C7D81C-975E-CE45-8EB3-0CC13082CA08}"/>
              </a:ext>
            </a:extLst>
          </p:cNvPr>
          <p:cNvSpPr/>
          <p:nvPr/>
        </p:nvSpPr>
        <p:spPr>
          <a:xfrm>
            <a:off x="9919061" y="3914541"/>
            <a:ext cx="844731" cy="17260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E9DBDDB2-D9B8-344E-BC62-1FFAA90008D2}"/>
              </a:ext>
            </a:extLst>
          </p:cNvPr>
          <p:cNvSpPr/>
          <p:nvPr/>
        </p:nvSpPr>
        <p:spPr>
          <a:xfrm>
            <a:off x="9919061" y="5276765"/>
            <a:ext cx="844731" cy="17260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40479F-BCD8-B543-8354-78FC13B0F674}"/>
              </a:ext>
            </a:extLst>
          </p:cNvPr>
          <p:cNvSpPr/>
          <p:nvPr/>
        </p:nvSpPr>
        <p:spPr>
          <a:xfrm>
            <a:off x="6217920" y="1048600"/>
            <a:ext cx="1863634" cy="50735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CD8167-4F1F-9045-A4C3-27A368E0F5B1}"/>
              </a:ext>
            </a:extLst>
          </p:cNvPr>
          <p:cNvSpPr txBox="1"/>
          <p:nvPr/>
        </p:nvSpPr>
        <p:spPr>
          <a:xfrm>
            <a:off x="6357257" y="1158240"/>
            <a:ext cx="1637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DOMAIN OR Business Workflow 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45F4F6-CCDB-8D4F-B9F7-15F366FB7B32}"/>
              </a:ext>
            </a:extLst>
          </p:cNvPr>
          <p:cNvSpPr/>
          <p:nvPr/>
        </p:nvSpPr>
        <p:spPr>
          <a:xfrm>
            <a:off x="6296298" y="2221165"/>
            <a:ext cx="548640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5772AB-EC89-9544-B441-480E37132FD4}"/>
              </a:ext>
            </a:extLst>
          </p:cNvPr>
          <p:cNvSpPr/>
          <p:nvPr/>
        </p:nvSpPr>
        <p:spPr>
          <a:xfrm>
            <a:off x="7445829" y="2214155"/>
            <a:ext cx="548640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F9C249-D035-564D-9CCA-B2FFBCE1DA8B}"/>
              </a:ext>
            </a:extLst>
          </p:cNvPr>
          <p:cNvSpPr/>
          <p:nvPr/>
        </p:nvSpPr>
        <p:spPr>
          <a:xfrm>
            <a:off x="6357256" y="3020567"/>
            <a:ext cx="1637211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7512E8-AF8B-B347-9D12-1A846B498DB1}"/>
              </a:ext>
            </a:extLst>
          </p:cNvPr>
          <p:cNvSpPr/>
          <p:nvPr/>
        </p:nvSpPr>
        <p:spPr>
          <a:xfrm>
            <a:off x="6357256" y="3771944"/>
            <a:ext cx="1637211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Security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43B7AA-E945-9446-810A-0EA647F4A4F0}"/>
              </a:ext>
            </a:extLst>
          </p:cNvPr>
          <p:cNvSpPr/>
          <p:nvPr/>
        </p:nvSpPr>
        <p:spPr>
          <a:xfrm>
            <a:off x="6357255" y="4523321"/>
            <a:ext cx="1637211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sp>
        <p:nvSpPr>
          <p:cNvPr id="20" name="Left-right Arrow 19">
            <a:extLst>
              <a:ext uri="{FF2B5EF4-FFF2-40B4-BE49-F238E27FC236}">
                <a16:creationId xmlns:a16="http://schemas.microsoft.com/office/drawing/2014/main" id="{9653061A-ECDA-3B41-809D-3B18F42D12BB}"/>
              </a:ext>
            </a:extLst>
          </p:cNvPr>
          <p:cNvSpPr/>
          <p:nvPr/>
        </p:nvSpPr>
        <p:spPr>
          <a:xfrm>
            <a:off x="8081554" y="3585363"/>
            <a:ext cx="235132" cy="18658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72C79D2-9355-7548-AD9C-328A3E3509CC}"/>
              </a:ext>
            </a:extLst>
          </p:cNvPr>
          <p:cNvSpPr/>
          <p:nvPr/>
        </p:nvSpPr>
        <p:spPr>
          <a:xfrm>
            <a:off x="4702629" y="1158240"/>
            <a:ext cx="1393371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Server-Side</a:t>
            </a:r>
          </a:p>
          <a:p>
            <a:pPr algn="ctr"/>
            <a:r>
              <a:rPr lang="en-US" dirty="0"/>
              <a:t>Web Apps AKA Web Site</a:t>
            </a:r>
          </a:p>
        </p:txBody>
      </p:sp>
      <p:sp>
        <p:nvSpPr>
          <p:cNvPr id="22" name="Left-right Arrow 21">
            <a:extLst>
              <a:ext uri="{FF2B5EF4-FFF2-40B4-BE49-F238E27FC236}">
                <a16:creationId xmlns:a16="http://schemas.microsoft.com/office/drawing/2014/main" id="{B9E7315E-2B87-4546-9DFA-060561FF9398}"/>
              </a:ext>
            </a:extLst>
          </p:cNvPr>
          <p:cNvSpPr/>
          <p:nvPr/>
        </p:nvSpPr>
        <p:spPr>
          <a:xfrm>
            <a:off x="6056813" y="1716721"/>
            <a:ext cx="235132" cy="18658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B6037D65-CA2D-E941-80C8-3B4B94761BD2}"/>
              </a:ext>
            </a:extLst>
          </p:cNvPr>
          <p:cNvSpPr/>
          <p:nvPr/>
        </p:nvSpPr>
        <p:spPr>
          <a:xfrm>
            <a:off x="87086" y="785557"/>
            <a:ext cx="2098765" cy="159188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8820BD5F-C9FD-E14E-85CA-7F6218207FF6}"/>
              </a:ext>
            </a:extLst>
          </p:cNvPr>
          <p:cNvSpPr/>
          <p:nvPr/>
        </p:nvSpPr>
        <p:spPr>
          <a:xfrm>
            <a:off x="2107474" y="1048600"/>
            <a:ext cx="2595155" cy="5328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</a:t>
            </a:r>
          </a:p>
        </p:txBody>
      </p:sp>
      <p:sp>
        <p:nvSpPr>
          <p:cNvPr id="25" name="Left Arrow 24">
            <a:extLst>
              <a:ext uri="{FF2B5EF4-FFF2-40B4-BE49-F238E27FC236}">
                <a16:creationId xmlns:a16="http://schemas.microsoft.com/office/drawing/2014/main" id="{365CE2C6-417E-1248-96DC-C05A91712C3D}"/>
              </a:ext>
            </a:extLst>
          </p:cNvPr>
          <p:cNvSpPr/>
          <p:nvPr/>
        </p:nvSpPr>
        <p:spPr>
          <a:xfrm>
            <a:off x="1942011" y="1810011"/>
            <a:ext cx="2760618" cy="56742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HTML Page as Http Response</a:t>
            </a:r>
          </a:p>
        </p:txBody>
      </p:sp>
      <p:sp>
        <p:nvSpPr>
          <p:cNvPr id="26" name="Decagon 25">
            <a:extLst>
              <a:ext uri="{FF2B5EF4-FFF2-40B4-BE49-F238E27FC236}">
                <a16:creationId xmlns:a16="http://schemas.microsoft.com/office/drawing/2014/main" id="{FDFF7512-0EA0-9E44-BD90-A42301BE7CBC}"/>
              </a:ext>
            </a:extLst>
          </p:cNvPr>
          <p:cNvSpPr/>
          <p:nvPr/>
        </p:nvSpPr>
        <p:spPr>
          <a:xfrm>
            <a:off x="87087" y="2670438"/>
            <a:ext cx="1341120" cy="1198383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Client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5A89252-EC5A-5E44-A5C0-0C680E4F8376}"/>
              </a:ext>
            </a:extLst>
          </p:cNvPr>
          <p:cNvSpPr/>
          <p:nvPr/>
        </p:nvSpPr>
        <p:spPr>
          <a:xfrm>
            <a:off x="4676504" y="2721430"/>
            <a:ext cx="1393371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 Endpoints</a:t>
            </a:r>
          </a:p>
          <a:p>
            <a:pPr algn="ctr"/>
            <a:r>
              <a:rPr lang="en-US" dirty="0"/>
              <a:t>REST</a:t>
            </a:r>
          </a:p>
        </p:txBody>
      </p:sp>
      <p:sp>
        <p:nvSpPr>
          <p:cNvPr id="28" name="Left-right Arrow 27">
            <a:extLst>
              <a:ext uri="{FF2B5EF4-FFF2-40B4-BE49-F238E27FC236}">
                <a16:creationId xmlns:a16="http://schemas.microsoft.com/office/drawing/2014/main" id="{299AD5D5-D2BA-3C44-BB10-F592F292E51C}"/>
              </a:ext>
            </a:extLst>
          </p:cNvPr>
          <p:cNvSpPr/>
          <p:nvPr/>
        </p:nvSpPr>
        <p:spPr>
          <a:xfrm>
            <a:off x="6043748" y="3311215"/>
            <a:ext cx="235132" cy="18658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4C71F1AE-D319-1A47-8C9C-F343A3F30868}"/>
              </a:ext>
            </a:extLst>
          </p:cNvPr>
          <p:cNvSpPr/>
          <p:nvPr/>
        </p:nvSpPr>
        <p:spPr>
          <a:xfrm>
            <a:off x="1319352" y="2693183"/>
            <a:ext cx="3357152" cy="5328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For Data</a:t>
            </a:r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80C38B58-9C3D-C044-BED7-102C22296530}"/>
              </a:ext>
            </a:extLst>
          </p:cNvPr>
          <p:cNvSpPr/>
          <p:nvPr/>
        </p:nvSpPr>
        <p:spPr>
          <a:xfrm>
            <a:off x="1284512" y="3263736"/>
            <a:ext cx="3391992" cy="56742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Http Response with JSON / XML Data</a:t>
            </a:r>
          </a:p>
        </p:txBody>
      </p: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FD20B0F1-2457-F647-BC19-7A468757B540}"/>
              </a:ext>
            </a:extLst>
          </p:cNvPr>
          <p:cNvSpPr/>
          <p:nvPr/>
        </p:nvSpPr>
        <p:spPr>
          <a:xfrm>
            <a:off x="87085" y="4080009"/>
            <a:ext cx="2098765" cy="159188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Client App</a:t>
            </a:r>
          </a:p>
          <a:p>
            <a:pPr algn="ctr"/>
            <a:r>
              <a:rPr lang="en-US" dirty="0"/>
              <a:t>Angular / React / Vue / Ember / jQuery 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3342C92-3428-3847-B0B2-809B0413B2DC}"/>
              </a:ext>
            </a:extLst>
          </p:cNvPr>
          <p:cNvSpPr/>
          <p:nvPr/>
        </p:nvSpPr>
        <p:spPr>
          <a:xfrm>
            <a:off x="4659089" y="4296109"/>
            <a:ext cx="1393371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 Endpoints</a:t>
            </a:r>
          </a:p>
          <a:p>
            <a:pPr algn="ctr"/>
            <a:r>
              <a:rPr lang="en-US" dirty="0"/>
              <a:t>REST</a:t>
            </a:r>
          </a:p>
        </p:txBody>
      </p:sp>
      <p:sp>
        <p:nvSpPr>
          <p:cNvPr id="37" name="Left-right Arrow 36">
            <a:extLst>
              <a:ext uri="{FF2B5EF4-FFF2-40B4-BE49-F238E27FC236}">
                <a16:creationId xmlns:a16="http://schemas.microsoft.com/office/drawing/2014/main" id="{309CCA78-0970-FB43-833D-E29CFD0AA783}"/>
              </a:ext>
            </a:extLst>
          </p:cNvPr>
          <p:cNvSpPr/>
          <p:nvPr/>
        </p:nvSpPr>
        <p:spPr>
          <a:xfrm>
            <a:off x="6026333" y="4885894"/>
            <a:ext cx="235132" cy="18658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5FA18A55-9AAE-CE4C-AABD-8A8D4F70C84F}"/>
              </a:ext>
            </a:extLst>
          </p:cNvPr>
          <p:cNvSpPr/>
          <p:nvPr/>
        </p:nvSpPr>
        <p:spPr>
          <a:xfrm>
            <a:off x="2098489" y="4267862"/>
            <a:ext cx="2560600" cy="6180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For Data</a:t>
            </a:r>
          </a:p>
        </p:txBody>
      </p:sp>
      <p:sp>
        <p:nvSpPr>
          <p:cNvPr id="39" name="Left Arrow 38">
            <a:extLst>
              <a:ext uri="{FF2B5EF4-FFF2-40B4-BE49-F238E27FC236}">
                <a16:creationId xmlns:a16="http://schemas.microsoft.com/office/drawing/2014/main" id="{FAECCA38-B3B4-D944-B4FD-CD343D1250D2}"/>
              </a:ext>
            </a:extLst>
          </p:cNvPr>
          <p:cNvSpPr/>
          <p:nvPr/>
        </p:nvSpPr>
        <p:spPr>
          <a:xfrm>
            <a:off x="1942011" y="4838415"/>
            <a:ext cx="2721455" cy="65808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Http Response with JSON / XML Data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3A9156-13F5-904E-81EB-19FAF9A9B670}"/>
              </a:ext>
            </a:extLst>
          </p:cNvPr>
          <p:cNvSpPr txBox="1"/>
          <p:nvPr/>
        </p:nvSpPr>
        <p:spPr>
          <a:xfrm>
            <a:off x="287383" y="78377"/>
            <a:ext cx="3509554" cy="38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Modern Hybrid Apps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BCE03FD-D23B-D646-80D0-24FAB54AF1EA}"/>
              </a:ext>
            </a:extLst>
          </p:cNvPr>
          <p:cNvSpPr/>
          <p:nvPr/>
        </p:nvSpPr>
        <p:spPr>
          <a:xfrm>
            <a:off x="4676503" y="6253019"/>
            <a:ext cx="5251267" cy="3309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Schema Classes / Entities / Value Objects / DTO</a:t>
            </a:r>
          </a:p>
        </p:txBody>
      </p:sp>
      <p:sp>
        <p:nvSpPr>
          <p:cNvPr id="42" name="Up-down Arrow 41">
            <a:extLst>
              <a:ext uri="{FF2B5EF4-FFF2-40B4-BE49-F238E27FC236}">
                <a16:creationId xmlns:a16="http://schemas.microsoft.com/office/drawing/2014/main" id="{52DE3F97-6BF6-EE4C-AEA7-79D782BCEDE0}"/>
              </a:ext>
            </a:extLst>
          </p:cNvPr>
          <p:cNvSpPr/>
          <p:nvPr/>
        </p:nvSpPr>
        <p:spPr>
          <a:xfrm>
            <a:off x="8995954" y="5947954"/>
            <a:ext cx="165463" cy="309155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Up-down Arrow 42">
            <a:extLst>
              <a:ext uri="{FF2B5EF4-FFF2-40B4-BE49-F238E27FC236}">
                <a16:creationId xmlns:a16="http://schemas.microsoft.com/office/drawing/2014/main" id="{A7950B57-14A1-7C4B-8A2C-AF4277D14F98}"/>
              </a:ext>
            </a:extLst>
          </p:cNvPr>
          <p:cNvSpPr/>
          <p:nvPr/>
        </p:nvSpPr>
        <p:spPr>
          <a:xfrm>
            <a:off x="7236823" y="5928360"/>
            <a:ext cx="165463" cy="309155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Up-down Arrow 43">
            <a:extLst>
              <a:ext uri="{FF2B5EF4-FFF2-40B4-BE49-F238E27FC236}">
                <a16:creationId xmlns:a16="http://schemas.microsoft.com/office/drawing/2014/main" id="{4FFF9A5F-CABB-6141-89B8-752A970387CC}"/>
              </a:ext>
            </a:extLst>
          </p:cNvPr>
          <p:cNvSpPr/>
          <p:nvPr/>
        </p:nvSpPr>
        <p:spPr>
          <a:xfrm>
            <a:off x="5251268" y="5515310"/>
            <a:ext cx="200298" cy="737710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3149704-802C-0F49-A702-DC98D2C189F2}"/>
              </a:ext>
            </a:extLst>
          </p:cNvPr>
          <p:cNvSpPr/>
          <p:nvPr/>
        </p:nvSpPr>
        <p:spPr>
          <a:xfrm>
            <a:off x="6357257" y="5302868"/>
            <a:ext cx="1637211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2359081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B1CE40-B5E8-544F-A89B-7021DB9794DD}"/>
              </a:ext>
            </a:extLst>
          </p:cNvPr>
          <p:cNvSpPr/>
          <p:nvPr/>
        </p:nvSpPr>
        <p:spPr>
          <a:xfrm>
            <a:off x="148046" y="487680"/>
            <a:ext cx="1959428" cy="6078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105C9D-AF93-B641-A62B-48FCBEC28FAA}"/>
              </a:ext>
            </a:extLst>
          </p:cNvPr>
          <p:cNvSpPr/>
          <p:nvPr/>
        </p:nvSpPr>
        <p:spPr>
          <a:xfrm>
            <a:off x="9570720" y="487679"/>
            <a:ext cx="2364377" cy="6078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B2262452-B4EC-CC4A-A776-AB3F5ED2BD1B}"/>
              </a:ext>
            </a:extLst>
          </p:cNvPr>
          <p:cNvSpPr/>
          <p:nvPr/>
        </p:nvSpPr>
        <p:spPr>
          <a:xfrm>
            <a:off x="2107474" y="557349"/>
            <a:ext cx="7463246" cy="757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http request get/post/put/delete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4687D1-7349-244C-88DA-5004EA735CF3}"/>
              </a:ext>
            </a:extLst>
          </p:cNvPr>
          <p:cNvSpPr txBox="1"/>
          <p:nvPr/>
        </p:nvSpPr>
        <p:spPr>
          <a:xfrm>
            <a:off x="9718766" y="792480"/>
            <a:ext cx="20029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2. Service Accept the request and generate the Promise Acknowledgement</a:t>
            </a: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A9EFA7EC-970A-1A44-92DB-637D8FD664BA}"/>
              </a:ext>
            </a:extLst>
          </p:cNvPr>
          <p:cNvSpPr/>
          <p:nvPr/>
        </p:nvSpPr>
        <p:spPr>
          <a:xfrm>
            <a:off x="5259977" y="1672046"/>
            <a:ext cx="4310743" cy="8534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 The Promise Response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DC17B58E-43B7-8C49-AFA3-DC6A5F2339C0}"/>
              </a:ext>
            </a:extLst>
          </p:cNvPr>
          <p:cNvSpPr/>
          <p:nvPr/>
        </p:nvSpPr>
        <p:spPr>
          <a:xfrm>
            <a:off x="2107473" y="1384663"/>
            <a:ext cx="3483429" cy="696686"/>
          </a:xfrm>
          <a:prstGeom prst="rightArrow">
            <a:avLst>
              <a:gd name="adj1" fmla="val 50000"/>
              <a:gd name="adj2" fmla="val 482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4. Client subscribe to promise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F31172-6EDB-7E4E-AC68-AF375745DADB}"/>
              </a:ext>
            </a:extLst>
          </p:cNvPr>
          <p:cNvSpPr txBox="1"/>
          <p:nvPr/>
        </p:nvSpPr>
        <p:spPr>
          <a:xfrm>
            <a:off x="9718766" y="2377440"/>
            <a:ext cx="2002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5. Service Continue its execution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0109C1-866A-344F-B669-CB050C67A583}"/>
              </a:ext>
            </a:extLst>
          </p:cNvPr>
          <p:cNvSpPr txBox="1"/>
          <p:nvPr/>
        </p:nvSpPr>
        <p:spPr>
          <a:xfrm>
            <a:off x="357051" y="1968137"/>
            <a:ext cx="16285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6. Client Continues its execution</a:t>
            </a:r>
          </a:p>
        </p:txBody>
      </p:sp>
      <p:sp>
        <p:nvSpPr>
          <p:cNvPr id="11" name="Bent Up Arrow 10">
            <a:extLst>
              <a:ext uri="{FF2B5EF4-FFF2-40B4-BE49-F238E27FC236}">
                <a16:creationId xmlns:a16="http://schemas.microsoft.com/office/drawing/2014/main" id="{BA705636-DCC1-864E-89DB-D3A29D0B833D}"/>
              </a:ext>
            </a:extLst>
          </p:cNvPr>
          <p:cNvSpPr/>
          <p:nvPr/>
        </p:nvSpPr>
        <p:spPr>
          <a:xfrm rot="5400000">
            <a:off x="7287508" y="1296014"/>
            <a:ext cx="1309417" cy="325700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961CE3-A790-444A-B4BC-8B1D34A7E740}"/>
              </a:ext>
            </a:extLst>
          </p:cNvPr>
          <p:cNvSpPr txBox="1"/>
          <p:nvPr/>
        </p:nvSpPr>
        <p:spPr>
          <a:xfrm>
            <a:off x="6631578" y="2520460"/>
            <a:ext cx="2403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 Waiting for the response from service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00A0B7-597F-7F4D-B178-B307D0011059}"/>
              </a:ext>
            </a:extLst>
          </p:cNvPr>
          <p:cNvSpPr txBox="1"/>
          <p:nvPr/>
        </p:nvSpPr>
        <p:spPr>
          <a:xfrm>
            <a:off x="9718766" y="3579226"/>
            <a:ext cx="2098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8. Service is ready with response</a:t>
            </a:r>
          </a:p>
        </p:txBody>
      </p:sp>
      <p:sp>
        <p:nvSpPr>
          <p:cNvPr id="14" name="Bent Up Arrow 13">
            <a:extLst>
              <a:ext uri="{FF2B5EF4-FFF2-40B4-BE49-F238E27FC236}">
                <a16:creationId xmlns:a16="http://schemas.microsoft.com/office/drawing/2014/main" id="{313259C7-ACB0-3C47-AC30-E20342D1EAAF}"/>
              </a:ext>
            </a:extLst>
          </p:cNvPr>
          <p:cNvSpPr/>
          <p:nvPr/>
        </p:nvSpPr>
        <p:spPr>
          <a:xfrm flipH="1">
            <a:off x="5242560" y="2520459"/>
            <a:ext cx="4358639" cy="212120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438EF8-7B2A-3846-B7A7-3348A289EB4D}"/>
              </a:ext>
            </a:extLst>
          </p:cNvPr>
          <p:cNvSpPr txBox="1"/>
          <p:nvPr/>
        </p:nvSpPr>
        <p:spPr>
          <a:xfrm>
            <a:off x="6200503" y="4225557"/>
            <a:ext cx="307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9. Response to Promise object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C4DA0F-9709-0F4D-9083-64806FB22C51}"/>
              </a:ext>
            </a:extLst>
          </p:cNvPr>
          <p:cNvSpPr txBox="1"/>
          <p:nvPr/>
        </p:nvSpPr>
        <p:spPr>
          <a:xfrm>
            <a:off x="5590902" y="4789714"/>
            <a:ext cx="3683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response can be success (200/201) etc. or fail (400/401/500)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96C64EF-8D7A-3A46-A8D1-9729A2399325}"/>
              </a:ext>
            </a:extLst>
          </p:cNvPr>
          <p:cNvSpPr/>
          <p:nvPr/>
        </p:nvSpPr>
        <p:spPr>
          <a:xfrm>
            <a:off x="3169919" y="2429802"/>
            <a:ext cx="1706881" cy="1384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10. Response Object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4A2A19E-CEAB-814A-8C15-2129BB0A27B4}"/>
              </a:ext>
            </a:extLst>
          </p:cNvPr>
          <p:cNvCxnSpPr>
            <a:stCxn id="7" idx="2"/>
            <a:endCxn id="17" idx="3"/>
          </p:cNvCxnSpPr>
          <p:nvPr/>
        </p:nvCxnSpPr>
        <p:spPr>
          <a:xfrm flipH="1">
            <a:off x="4876800" y="2081349"/>
            <a:ext cx="377777" cy="1040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Bent Up Arrow 19">
            <a:extLst>
              <a:ext uri="{FF2B5EF4-FFF2-40B4-BE49-F238E27FC236}">
                <a16:creationId xmlns:a16="http://schemas.microsoft.com/office/drawing/2014/main" id="{A912F146-BF0D-B543-BC38-4290CC0B722B}"/>
              </a:ext>
            </a:extLst>
          </p:cNvPr>
          <p:cNvSpPr/>
          <p:nvPr/>
        </p:nvSpPr>
        <p:spPr>
          <a:xfrm rot="5400000">
            <a:off x="1994318" y="2063993"/>
            <a:ext cx="1384550" cy="98406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F44F430-7AB9-2547-AE86-8F1190CB8BC6}"/>
              </a:ext>
            </a:extLst>
          </p:cNvPr>
          <p:cNvCxnSpPr/>
          <p:nvPr/>
        </p:nvCxnSpPr>
        <p:spPr>
          <a:xfrm flipH="1" flipV="1">
            <a:off x="2682240" y="3166791"/>
            <a:ext cx="792480" cy="2101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AA28516-2AEC-774B-9E01-BBFBCE64F43F}"/>
              </a:ext>
            </a:extLst>
          </p:cNvPr>
          <p:cNvSpPr txBox="1"/>
          <p:nvPr/>
        </p:nvSpPr>
        <p:spPr>
          <a:xfrm>
            <a:off x="2508069" y="5268686"/>
            <a:ext cx="27465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11. Client will use the subscription of Promise to read the promise response either success or fail and load data on 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F3876E-EAE0-D84F-8031-7242DBB88CF6}"/>
              </a:ext>
            </a:extLst>
          </p:cNvPr>
          <p:cNvSpPr txBox="1"/>
          <p:nvPr/>
        </p:nvSpPr>
        <p:spPr>
          <a:xfrm>
            <a:off x="5590902" y="5705285"/>
            <a:ext cx="3444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initialCall</a:t>
            </a:r>
            <a:r>
              <a:rPr lang="en-US" dirty="0"/>
              <a:t>, wait for the response, </a:t>
            </a:r>
            <a:r>
              <a:rPr lang="en-US"/>
              <a:t>received response, </a:t>
            </a:r>
            <a:r>
              <a:rPr lang="en-US" dirty="0"/>
              <a:t>resolve </a:t>
            </a:r>
            <a:r>
              <a:rPr lang="en-US"/>
              <a:t>it from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44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818402A-E295-2D47-B15E-9F6746AA8D69}"/>
              </a:ext>
            </a:extLst>
          </p:cNvPr>
          <p:cNvSpPr/>
          <p:nvPr/>
        </p:nvSpPr>
        <p:spPr>
          <a:xfrm>
            <a:off x="4841967" y="14961"/>
            <a:ext cx="1898469" cy="1776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E-Comm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C0A2087-3241-5544-9954-6A495E235AD2}"/>
              </a:ext>
            </a:extLst>
          </p:cNvPr>
          <p:cNvSpPr/>
          <p:nvPr/>
        </p:nvSpPr>
        <p:spPr>
          <a:xfrm>
            <a:off x="457200" y="283030"/>
            <a:ext cx="1898469" cy="1776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Vendors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FFF6BFA-859C-D64A-9962-2DC5D731A293}"/>
              </a:ext>
            </a:extLst>
          </p:cNvPr>
          <p:cNvSpPr/>
          <p:nvPr/>
        </p:nvSpPr>
        <p:spPr>
          <a:xfrm>
            <a:off x="9762308" y="283030"/>
            <a:ext cx="1898469" cy="1776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Manufacturers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44F11FC-9259-8D49-AF85-DFDF2D114E48}"/>
              </a:ext>
            </a:extLst>
          </p:cNvPr>
          <p:cNvSpPr/>
          <p:nvPr/>
        </p:nvSpPr>
        <p:spPr>
          <a:xfrm>
            <a:off x="9762308" y="2619103"/>
            <a:ext cx="1898469" cy="1776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C3886C-4207-4341-905E-D405C8939C97}"/>
              </a:ext>
            </a:extLst>
          </p:cNvPr>
          <p:cNvSpPr txBox="1"/>
          <p:nvPr/>
        </p:nvSpPr>
        <p:spPr>
          <a:xfrm>
            <a:off x="269966" y="2246811"/>
            <a:ext cx="2316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Supply or market products through the E-Comm Web App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4B1C830-BE29-FC47-AC80-2E917522A313}"/>
              </a:ext>
            </a:extLst>
          </p:cNvPr>
          <p:cNvCxnSpPr>
            <a:stCxn id="2" idx="1"/>
            <a:endCxn id="3" idx="6"/>
          </p:cNvCxnSpPr>
          <p:nvPr/>
        </p:nvCxnSpPr>
        <p:spPr>
          <a:xfrm flipH="1">
            <a:off x="2355669" y="275130"/>
            <a:ext cx="2764322" cy="8961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8188D7C-43DA-BA42-AD32-FA394CE21DC8}"/>
              </a:ext>
            </a:extLst>
          </p:cNvPr>
          <p:cNvSpPr txBox="1"/>
          <p:nvPr/>
        </p:nvSpPr>
        <p:spPr>
          <a:xfrm>
            <a:off x="7576457" y="1171304"/>
            <a:ext cx="2081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Manufacture the Products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243BEC-51FF-6945-92FF-CD561AB5F08B}"/>
              </a:ext>
            </a:extLst>
          </p:cNvPr>
          <p:cNvCxnSpPr>
            <a:stCxn id="2" idx="7"/>
            <a:endCxn id="4" idx="3"/>
          </p:cNvCxnSpPr>
          <p:nvPr/>
        </p:nvCxnSpPr>
        <p:spPr>
          <a:xfrm>
            <a:off x="6462412" y="275130"/>
            <a:ext cx="3577920" cy="1524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1654CAE-FBAA-C24D-9D92-1D291EF8C345}"/>
              </a:ext>
            </a:extLst>
          </p:cNvPr>
          <p:cNvSpPr txBox="1"/>
          <p:nvPr/>
        </p:nvSpPr>
        <p:spPr>
          <a:xfrm>
            <a:off x="9657806" y="4528457"/>
            <a:ext cx="2168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 to be sold by the E-Comm Web App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10F53D-8AB2-3743-8BC2-9FEC298507A1}"/>
              </a:ext>
            </a:extLst>
          </p:cNvPr>
          <p:cNvCxnSpPr>
            <a:stCxn id="2" idx="6"/>
            <a:endCxn id="5" idx="2"/>
          </p:cNvCxnSpPr>
          <p:nvPr/>
        </p:nvCxnSpPr>
        <p:spPr>
          <a:xfrm>
            <a:off x="6740436" y="903235"/>
            <a:ext cx="3021872" cy="26041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A336457E-EC68-9C47-8D49-0EA7F31EBFE4}"/>
              </a:ext>
            </a:extLst>
          </p:cNvPr>
          <p:cNvSpPr/>
          <p:nvPr/>
        </p:nvSpPr>
        <p:spPr>
          <a:xfrm>
            <a:off x="4929052" y="4922520"/>
            <a:ext cx="1898469" cy="1776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823714-85ED-0244-AAC5-F8F4CBAF0F6D}"/>
              </a:ext>
            </a:extLst>
          </p:cNvPr>
          <p:cNvSpPr txBox="1"/>
          <p:nvPr/>
        </p:nvSpPr>
        <p:spPr>
          <a:xfrm>
            <a:off x="6966857" y="5451787"/>
            <a:ext cx="2690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and Purchase Products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6CB62E-20B2-F549-93FD-6BC1BDAFD9B8}"/>
              </a:ext>
            </a:extLst>
          </p:cNvPr>
          <p:cNvCxnSpPr>
            <a:stCxn id="2" idx="4"/>
            <a:endCxn id="16" idx="0"/>
          </p:cNvCxnSpPr>
          <p:nvPr/>
        </p:nvCxnSpPr>
        <p:spPr>
          <a:xfrm>
            <a:off x="5791202" y="1791509"/>
            <a:ext cx="87085" cy="31310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BE7EA298-BBC6-F349-B303-52CFF7E263C1}"/>
              </a:ext>
            </a:extLst>
          </p:cNvPr>
          <p:cNvSpPr/>
          <p:nvPr/>
        </p:nvSpPr>
        <p:spPr>
          <a:xfrm>
            <a:off x="47898" y="5081452"/>
            <a:ext cx="1898469" cy="1776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089A10F-FC71-F44D-9DF1-7D6AA3CE61A8}"/>
              </a:ext>
            </a:extLst>
          </p:cNvPr>
          <p:cNvCxnSpPr>
            <a:stCxn id="2" idx="3"/>
            <a:endCxn id="20" idx="7"/>
          </p:cNvCxnSpPr>
          <p:nvPr/>
        </p:nvCxnSpPr>
        <p:spPr>
          <a:xfrm flipH="1">
            <a:off x="1668343" y="1531340"/>
            <a:ext cx="3451648" cy="38102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B40F4C6-17AF-EC43-AC58-B51D90431587}"/>
              </a:ext>
            </a:extLst>
          </p:cNvPr>
          <p:cNvSpPr txBox="1"/>
          <p:nvPr/>
        </p:nvSpPr>
        <p:spPr>
          <a:xfrm>
            <a:off x="2464526" y="5451787"/>
            <a:ext cx="2055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 Placed by the customer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B89EDAF-A463-A14A-86CA-FFF4FDCBAD9F}"/>
              </a:ext>
            </a:extLst>
          </p:cNvPr>
          <p:cNvSpPr/>
          <p:nvPr/>
        </p:nvSpPr>
        <p:spPr>
          <a:xfrm>
            <a:off x="191589" y="3208494"/>
            <a:ext cx="1898469" cy="1776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11DDD9C-941E-7C4A-88BE-18BFA7C5D7D3}"/>
              </a:ext>
            </a:extLst>
          </p:cNvPr>
          <p:cNvCxnSpPr>
            <a:stCxn id="2" idx="2"/>
            <a:endCxn id="30" idx="6"/>
          </p:cNvCxnSpPr>
          <p:nvPr/>
        </p:nvCxnSpPr>
        <p:spPr>
          <a:xfrm flipH="1">
            <a:off x="2090058" y="903235"/>
            <a:ext cx="2751909" cy="31935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770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E483B-6BB5-5240-B7DE-03DFAB188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49" y="156120"/>
            <a:ext cx="10515600" cy="348978"/>
          </a:xfrm>
        </p:spPr>
        <p:txBody>
          <a:bodyPr>
            <a:normAutofit fontScale="90000"/>
          </a:bodyPr>
          <a:lstStyle/>
          <a:p>
            <a:r>
              <a:rPr lang="en-US" dirty="0"/>
              <a:t>DB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4A685-39F0-D44B-8E31-9894C71AD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49" y="731520"/>
            <a:ext cx="11745685" cy="5886994"/>
          </a:xfrm>
        </p:spPr>
        <p:txBody>
          <a:bodyPr/>
          <a:lstStyle/>
          <a:p>
            <a:r>
              <a:rPr lang="en-US" dirty="0"/>
              <a:t>One Vendor Can register Various Products</a:t>
            </a:r>
          </a:p>
          <a:p>
            <a:r>
              <a:rPr lang="en-US" dirty="0"/>
              <a:t>Multiple Vendors Can Register Same Product</a:t>
            </a:r>
          </a:p>
          <a:p>
            <a:r>
              <a:rPr lang="en-US" dirty="0"/>
              <a:t>One Manufacturer can manufacture one or more products </a:t>
            </a:r>
          </a:p>
          <a:p>
            <a:r>
              <a:rPr lang="en-US" dirty="0"/>
              <a:t>One Manufacturer can manufacture multiple products of different Categories or same category </a:t>
            </a:r>
          </a:p>
          <a:p>
            <a:r>
              <a:rPr lang="en-US" dirty="0"/>
              <a:t>One Customer can purchase one or more products</a:t>
            </a:r>
          </a:p>
          <a:p>
            <a:r>
              <a:rPr lang="en-US" dirty="0"/>
              <a:t>One order can contain multiple products for one customer’s order</a:t>
            </a:r>
          </a:p>
          <a:p>
            <a:r>
              <a:rPr lang="en-US" dirty="0"/>
              <a:t>Order has Dispatch Status</a:t>
            </a:r>
          </a:p>
          <a:p>
            <a:r>
              <a:rPr lang="en-US" dirty="0"/>
              <a:t>Order has delivery status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992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729B73-664E-A840-820A-628D9D984938}"/>
              </a:ext>
            </a:extLst>
          </p:cNvPr>
          <p:cNvSpPr txBox="1"/>
          <p:nvPr/>
        </p:nvSpPr>
        <p:spPr>
          <a:xfrm>
            <a:off x="217714" y="130629"/>
            <a:ext cx="118349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Manufacturer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Vendor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Dispatch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567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FC47886-25FB-444D-9902-9F672C9C23B8}"/>
              </a:ext>
            </a:extLst>
          </p:cNvPr>
          <p:cNvSpPr/>
          <p:nvPr/>
        </p:nvSpPr>
        <p:spPr>
          <a:xfrm>
            <a:off x="104503" y="2116183"/>
            <a:ext cx="2011680" cy="3648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077BD0-4EC4-CB46-B1BE-BC104907E1BA}"/>
              </a:ext>
            </a:extLst>
          </p:cNvPr>
          <p:cNvSpPr/>
          <p:nvPr/>
        </p:nvSpPr>
        <p:spPr>
          <a:xfrm>
            <a:off x="8290560" y="783771"/>
            <a:ext cx="2368731" cy="1654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CAC31E-F3BC-E740-9DE9-E46B770CC5DA}"/>
              </a:ext>
            </a:extLst>
          </p:cNvPr>
          <p:cNvSpPr/>
          <p:nvPr/>
        </p:nvSpPr>
        <p:spPr>
          <a:xfrm>
            <a:off x="8290559" y="3910148"/>
            <a:ext cx="2368731" cy="1654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62BF41-763D-9E47-97FB-3DEA2DE3C45A}"/>
              </a:ext>
            </a:extLst>
          </p:cNvPr>
          <p:cNvSpPr txBox="1"/>
          <p:nvPr/>
        </p:nvSpPr>
        <p:spPr>
          <a:xfrm>
            <a:off x="418011" y="322217"/>
            <a:ext cx="523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Promise Chain</a:t>
            </a:r>
          </a:p>
        </p:txBody>
      </p:sp>
      <p:sp>
        <p:nvSpPr>
          <p:cNvPr id="6" name="Bent Arrow 5">
            <a:extLst>
              <a:ext uri="{FF2B5EF4-FFF2-40B4-BE49-F238E27FC236}">
                <a16:creationId xmlns:a16="http://schemas.microsoft.com/office/drawing/2014/main" id="{F64D03EB-1CD0-6246-908B-CDCBC3BA891F}"/>
              </a:ext>
            </a:extLst>
          </p:cNvPr>
          <p:cNvSpPr/>
          <p:nvPr/>
        </p:nvSpPr>
        <p:spPr>
          <a:xfrm>
            <a:off x="1175657" y="1175657"/>
            <a:ext cx="7114902" cy="93181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Bent Arrow 6">
            <a:extLst>
              <a:ext uri="{FF2B5EF4-FFF2-40B4-BE49-F238E27FC236}">
                <a16:creationId xmlns:a16="http://schemas.microsoft.com/office/drawing/2014/main" id="{180D4099-753D-9C48-8C88-9F163E3524C5}"/>
              </a:ext>
            </a:extLst>
          </p:cNvPr>
          <p:cNvSpPr/>
          <p:nvPr/>
        </p:nvSpPr>
        <p:spPr>
          <a:xfrm rot="10800000">
            <a:off x="2007326" y="2407919"/>
            <a:ext cx="7114902" cy="93181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2839CA-9B8B-684F-8366-241F8D8A6301}"/>
              </a:ext>
            </a:extLst>
          </p:cNvPr>
          <p:cNvSpPr txBox="1"/>
          <p:nvPr/>
        </p:nvSpPr>
        <p:spPr>
          <a:xfrm>
            <a:off x="2560320" y="1715589"/>
            <a:ext cx="529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First Promise Call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32526827-100F-8E41-A39F-AC9AD83A1E3C}"/>
              </a:ext>
            </a:extLst>
          </p:cNvPr>
          <p:cNvSpPr/>
          <p:nvPr/>
        </p:nvSpPr>
        <p:spPr>
          <a:xfrm>
            <a:off x="2116183" y="3840480"/>
            <a:ext cx="6174376" cy="531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FA973928-3DC9-EE44-85CC-C0FBDA816CDB}"/>
              </a:ext>
            </a:extLst>
          </p:cNvPr>
          <p:cNvSpPr/>
          <p:nvPr/>
        </p:nvSpPr>
        <p:spPr>
          <a:xfrm>
            <a:off x="2116183" y="4963885"/>
            <a:ext cx="6174376" cy="49638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FD8263-8593-DF45-B7EC-0AA8A89730D8}"/>
              </a:ext>
            </a:extLst>
          </p:cNvPr>
          <p:cNvSpPr txBox="1"/>
          <p:nvPr/>
        </p:nvSpPr>
        <p:spPr>
          <a:xfrm>
            <a:off x="2403566" y="4299857"/>
            <a:ext cx="525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Second Promise Call</a:t>
            </a:r>
          </a:p>
        </p:txBody>
      </p:sp>
    </p:spTree>
    <p:extLst>
      <p:ext uri="{BB962C8B-B14F-4D97-AF65-F5344CB8AC3E}">
        <p14:creationId xmlns:p14="http://schemas.microsoft.com/office/powerpoint/2010/main" val="1677217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95219A4-FC87-8A42-B739-0118CF6F6D1B}"/>
              </a:ext>
            </a:extLst>
          </p:cNvPr>
          <p:cNvSpPr/>
          <p:nvPr/>
        </p:nvSpPr>
        <p:spPr>
          <a:xfrm>
            <a:off x="1105989" y="801189"/>
            <a:ext cx="8891451" cy="5730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AABEE2-3AD1-B74A-B93C-38C2E6109837}"/>
              </a:ext>
            </a:extLst>
          </p:cNvPr>
          <p:cNvSpPr txBox="1"/>
          <p:nvPr/>
        </p:nvSpPr>
        <p:spPr>
          <a:xfrm>
            <a:off x="2908663" y="104503"/>
            <a:ext cx="541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Promise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E7FB81-7382-004C-B8BC-06E08804F5AE}"/>
              </a:ext>
            </a:extLst>
          </p:cNvPr>
          <p:cNvSpPr/>
          <p:nvPr/>
        </p:nvSpPr>
        <p:spPr>
          <a:xfrm>
            <a:off x="1959429" y="1471749"/>
            <a:ext cx="7480662" cy="8534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Initialization of the Process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FFA20E-8D54-E24E-B7EE-B0B5369C49F2}"/>
              </a:ext>
            </a:extLst>
          </p:cNvPr>
          <p:cNvSpPr/>
          <p:nvPr/>
        </p:nvSpPr>
        <p:spPr>
          <a:xfrm>
            <a:off x="1959429" y="2721428"/>
            <a:ext cx="7480662" cy="153410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Success </a:t>
            </a:r>
          </a:p>
          <a:p>
            <a:pPr algn="ctr"/>
            <a:r>
              <a:rPr lang="en-US" dirty="0"/>
              <a:t>If Success execution is time Consuming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C1317C-54EB-894D-9988-47818DE4590F}"/>
              </a:ext>
            </a:extLst>
          </p:cNvPr>
          <p:cNvSpPr/>
          <p:nvPr/>
        </p:nvSpPr>
        <p:spPr>
          <a:xfrm>
            <a:off x="1876697" y="4582886"/>
            <a:ext cx="7480662" cy="853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Fail / Error</a:t>
            </a:r>
          </a:p>
        </p:txBody>
      </p:sp>
      <p:sp>
        <p:nvSpPr>
          <p:cNvPr id="7" name="Curved Left Arrow 6">
            <a:extLst>
              <a:ext uri="{FF2B5EF4-FFF2-40B4-BE49-F238E27FC236}">
                <a16:creationId xmlns:a16="http://schemas.microsoft.com/office/drawing/2014/main" id="{42D709CA-1F7E-9040-A4CE-6DD288CFD6E2}"/>
              </a:ext>
            </a:extLst>
          </p:cNvPr>
          <p:cNvSpPr/>
          <p:nvPr/>
        </p:nvSpPr>
        <p:spPr>
          <a:xfrm>
            <a:off x="9440091" y="1811383"/>
            <a:ext cx="557349" cy="2055223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Left Arrow 7">
            <a:extLst>
              <a:ext uri="{FF2B5EF4-FFF2-40B4-BE49-F238E27FC236}">
                <a16:creationId xmlns:a16="http://schemas.microsoft.com/office/drawing/2014/main" id="{950DAA89-D419-884C-A674-6E20EECA4134}"/>
              </a:ext>
            </a:extLst>
          </p:cNvPr>
          <p:cNvSpPr/>
          <p:nvPr/>
        </p:nvSpPr>
        <p:spPr>
          <a:xfrm flipH="1">
            <a:off x="1254035" y="1811384"/>
            <a:ext cx="705394" cy="3383280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876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FC47886-25FB-444D-9902-9F672C9C23B8}"/>
              </a:ext>
            </a:extLst>
          </p:cNvPr>
          <p:cNvSpPr/>
          <p:nvPr/>
        </p:nvSpPr>
        <p:spPr>
          <a:xfrm>
            <a:off x="104503" y="844731"/>
            <a:ext cx="2011680" cy="4911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077BD0-4EC4-CB46-B1BE-BC104907E1BA}"/>
              </a:ext>
            </a:extLst>
          </p:cNvPr>
          <p:cNvSpPr/>
          <p:nvPr/>
        </p:nvSpPr>
        <p:spPr>
          <a:xfrm>
            <a:off x="8290560" y="783771"/>
            <a:ext cx="2368731" cy="1654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CAC31E-F3BC-E740-9DE9-E46B770CC5DA}"/>
              </a:ext>
            </a:extLst>
          </p:cNvPr>
          <p:cNvSpPr/>
          <p:nvPr/>
        </p:nvSpPr>
        <p:spPr>
          <a:xfrm>
            <a:off x="8290560" y="4589417"/>
            <a:ext cx="2368731" cy="1654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62BF41-763D-9E47-97FB-3DEA2DE3C45A}"/>
              </a:ext>
            </a:extLst>
          </p:cNvPr>
          <p:cNvSpPr txBox="1"/>
          <p:nvPr/>
        </p:nvSpPr>
        <p:spPr>
          <a:xfrm>
            <a:off x="418011" y="322217"/>
            <a:ext cx="523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Promise All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17198A0-86BF-1749-B910-E53FB47013D3}"/>
              </a:ext>
            </a:extLst>
          </p:cNvPr>
          <p:cNvSpPr/>
          <p:nvPr/>
        </p:nvSpPr>
        <p:spPr>
          <a:xfrm>
            <a:off x="3265714" y="2595154"/>
            <a:ext cx="2978332" cy="1824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Promise Container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B127CE-8F7A-A84A-9C7A-8D22276A6787}"/>
              </a:ext>
            </a:extLst>
          </p:cNvPr>
          <p:cNvCxnSpPr>
            <a:stCxn id="9" idx="3"/>
            <a:endCxn id="3" idx="1"/>
          </p:cNvCxnSpPr>
          <p:nvPr/>
        </p:nvCxnSpPr>
        <p:spPr>
          <a:xfrm flipV="1">
            <a:off x="6244046" y="1611086"/>
            <a:ext cx="2046514" cy="1896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34EE3F-AA3E-644C-A7E3-44C68EA0B8C6}"/>
              </a:ext>
            </a:extLst>
          </p:cNvPr>
          <p:cNvCxnSpPr>
            <a:stCxn id="9" idx="3"/>
            <a:endCxn id="4" idx="1"/>
          </p:cNvCxnSpPr>
          <p:nvPr/>
        </p:nvCxnSpPr>
        <p:spPr>
          <a:xfrm>
            <a:off x="6244046" y="3507378"/>
            <a:ext cx="2046514" cy="190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U-turn Arrow 16">
            <a:extLst>
              <a:ext uri="{FF2B5EF4-FFF2-40B4-BE49-F238E27FC236}">
                <a16:creationId xmlns:a16="http://schemas.microsoft.com/office/drawing/2014/main" id="{A29FB018-CE24-274E-AF36-361B18464602}"/>
              </a:ext>
            </a:extLst>
          </p:cNvPr>
          <p:cNvSpPr/>
          <p:nvPr/>
        </p:nvSpPr>
        <p:spPr>
          <a:xfrm>
            <a:off x="1532709" y="2091145"/>
            <a:ext cx="3701144" cy="69450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>
            <a:extLst>
              <a:ext uri="{FF2B5EF4-FFF2-40B4-BE49-F238E27FC236}">
                <a16:creationId xmlns:a16="http://schemas.microsoft.com/office/drawing/2014/main" id="{64162230-EB14-9D48-86D5-5DF87271C55C}"/>
              </a:ext>
            </a:extLst>
          </p:cNvPr>
          <p:cNvSpPr/>
          <p:nvPr/>
        </p:nvSpPr>
        <p:spPr>
          <a:xfrm rot="10800000">
            <a:off x="1393371" y="4391296"/>
            <a:ext cx="3701144" cy="69450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461EA7-010E-C94E-BD34-2BE5E0743248}"/>
              </a:ext>
            </a:extLst>
          </p:cNvPr>
          <p:cNvSpPr txBox="1"/>
          <p:nvPr/>
        </p:nvSpPr>
        <p:spPr>
          <a:xfrm>
            <a:off x="2360023" y="1010194"/>
            <a:ext cx="3100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Has a </a:t>
            </a:r>
            <a:r>
              <a:rPr lang="en-US"/>
              <a:t>single Subscription </a:t>
            </a:r>
            <a:r>
              <a:rPr lang="en-US" dirty="0"/>
              <a:t>With Promise Array</a:t>
            </a:r>
          </a:p>
        </p:txBody>
      </p:sp>
    </p:spTree>
    <p:extLst>
      <p:ext uri="{BB962C8B-B14F-4D97-AF65-F5344CB8AC3E}">
        <p14:creationId xmlns:p14="http://schemas.microsoft.com/office/powerpoint/2010/main" val="952638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94C267-9F0F-B64A-B129-ACD2D68F2F0B}"/>
              </a:ext>
            </a:extLst>
          </p:cNvPr>
          <p:cNvSpPr/>
          <p:nvPr/>
        </p:nvSpPr>
        <p:spPr>
          <a:xfrm>
            <a:off x="513807" y="653144"/>
            <a:ext cx="11312434" cy="5913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3F31B-C4AC-B445-B751-93A44625C9E5}"/>
              </a:ext>
            </a:extLst>
          </p:cNvPr>
          <p:cNvSpPr txBox="1"/>
          <p:nvPr/>
        </p:nvSpPr>
        <p:spPr>
          <a:xfrm>
            <a:off x="4249783" y="113211"/>
            <a:ext cx="384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D4E4FE-4BF4-9C4A-8CE4-581D21E99392}"/>
              </a:ext>
            </a:extLst>
          </p:cNvPr>
          <p:cNvSpPr/>
          <p:nvPr/>
        </p:nvSpPr>
        <p:spPr>
          <a:xfrm>
            <a:off x="801189" y="984069"/>
            <a:ext cx="10763795" cy="54254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D27B19-FF50-7842-B9C4-A8BA01CDCCAF}"/>
              </a:ext>
            </a:extLst>
          </p:cNvPr>
          <p:cNvSpPr txBox="1"/>
          <p:nvPr/>
        </p:nvSpPr>
        <p:spPr>
          <a:xfrm>
            <a:off x="4545874" y="1088571"/>
            <a:ext cx="339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 Component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022FFA-9772-354E-84BF-C58E9ED6E2AF}"/>
              </a:ext>
            </a:extLst>
          </p:cNvPr>
          <p:cNvSpPr/>
          <p:nvPr/>
        </p:nvSpPr>
        <p:spPr>
          <a:xfrm>
            <a:off x="914400" y="1652451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1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C83821-0290-714B-92C9-3483D662E6B0}"/>
              </a:ext>
            </a:extLst>
          </p:cNvPr>
          <p:cNvSpPr/>
          <p:nvPr/>
        </p:nvSpPr>
        <p:spPr>
          <a:xfrm>
            <a:off x="3749040" y="1652451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2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8D8478-EC42-9947-A015-C8ACE80A5752}"/>
              </a:ext>
            </a:extLst>
          </p:cNvPr>
          <p:cNvSpPr/>
          <p:nvPr/>
        </p:nvSpPr>
        <p:spPr>
          <a:xfrm>
            <a:off x="6736082" y="1652451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3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CA31CF-6E05-8C4A-92D4-A26B887014FE}"/>
              </a:ext>
            </a:extLst>
          </p:cNvPr>
          <p:cNvSpPr/>
          <p:nvPr/>
        </p:nvSpPr>
        <p:spPr>
          <a:xfrm>
            <a:off x="2351314" y="4182291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4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6DBF41-4B63-7D4E-9CA5-833B4D4A55C9}"/>
              </a:ext>
            </a:extLst>
          </p:cNvPr>
          <p:cNvSpPr/>
          <p:nvPr/>
        </p:nvSpPr>
        <p:spPr>
          <a:xfrm>
            <a:off x="5682345" y="4182290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5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11" name="&quot;No&quot; Symbol 10">
            <a:extLst>
              <a:ext uri="{FF2B5EF4-FFF2-40B4-BE49-F238E27FC236}">
                <a16:creationId xmlns:a16="http://schemas.microsoft.com/office/drawing/2014/main" id="{1FDAC5C0-C99D-894E-98B9-20AE6F63E0BA}"/>
              </a:ext>
            </a:extLst>
          </p:cNvPr>
          <p:cNvSpPr/>
          <p:nvPr/>
        </p:nvSpPr>
        <p:spPr>
          <a:xfrm>
            <a:off x="2394857" y="3944983"/>
            <a:ext cx="1854926" cy="2109652"/>
          </a:xfrm>
          <a:prstGeom prst="noSmoking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7660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94C267-9F0F-B64A-B129-ACD2D68F2F0B}"/>
              </a:ext>
            </a:extLst>
          </p:cNvPr>
          <p:cNvSpPr/>
          <p:nvPr/>
        </p:nvSpPr>
        <p:spPr>
          <a:xfrm>
            <a:off x="513807" y="653144"/>
            <a:ext cx="11312434" cy="5913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3F31B-C4AC-B445-B751-93A44625C9E5}"/>
              </a:ext>
            </a:extLst>
          </p:cNvPr>
          <p:cNvSpPr txBox="1"/>
          <p:nvPr/>
        </p:nvSpPr>
        <p:spPr>
          <a:xfrm>
            <a:off x="4249783" y="113211"/>
            <a:ext cx="384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D4E4FE-4BF4-9C4A-8CE4-581D21E99392}"/>
              </a:ext>
            </a:extLst>
          </p:cNvPr>
          <p:cNvSpPr/>
          <p:nvPr/>
        </p:nvSpPr>
        <p:spPr>
          <a:xfrm>
            <a:off x="801189" y="984069"/>
            <a:ext cx="10763795" cy="54254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D27B19-FF50-7842-B9C4-A8BA01CDCCAF}"/>
              </a:ext>
            </a:extLst>
          </p:cNvPr>
          <p:cNvSpPr txBox="1"/>
          <p:nvPr/>
        </p:nvSpPr>
        <p:spPr>
          <a:xfrm>
            <a:off x="4545874" y="1088571"/>
            <a:ext cx="339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 Component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998FAF-B467-1C4D-A59B-F3E4DC205AE0}"/>
              </a:ext>
            </a:extLst>
          </p:cNvPr>
          <p:cNvSpPr/>
          <p:nvPr/>
        </p:nvSpPr>
        <p:spPr>
          <a:xfrm>
            <a:off x="1275805" y="1504404"/>
            <a:ext cx="9936480" cy="47004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94CDD6-759E-A64B-8292-B77F59CE4678}"/>
              </a:ext>
            </a:extLst>
          </p:cNvPr>
          <p:cNvSpPr/>
          <p:nvPr/>
        </p:nvSpPr>
        <p:spPr>
          <a:xfrm>
            <a:off x="2291440" y="1685500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1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20B252-F5EC-4A40-B3A4-E66B3897A422}"/>
              </a:ext>
            </a:extLst>
          </p:cNvPr>
          <p:cNvSpPr/>
          <p:nvPr/>
        </p:nvSpPr>
        <p:spPr>
          <a:xfrm>
            <a:off x="5245824" y="1898077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2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90C228-C164-674D-97F7-99F92C0B3D0A}"/>
              </a:ext>
            </a:extLst>
          </p:cNvPr>
          <p:cNvSpPr/>
          <p:nvPr/>
        </p:nvSpPr>
        <p:spPr>
          <a:xfrm>
            <a:off x="7936774" y="1953289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3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519782-AAB8-3948-AD5F-3E70170E3724}"/>
              </a:ext>
            </a:extLst>
          </p:cNvPr>
          <p:cNvSpPr/>
          <p:nvPr/>
        </p:nvSpPr>
        <p:spPr>
          <a:xfrm>
            <a:off x="3399606" y="4271947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4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80DAEB-B9CF-ED44-81B0-D550FBC390AD}"/>
              </a:ext>
            </a:extLst>
          </p:cNvPr>
          <p:cNvSpPr/>
          <p:nvPr/>
        </p:nvSpPr>
        <p:spPr>
          <a:xfrm>
            <a:off x="6939643" y="4176151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5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18" name="&quot;No&quot; Symbol 17">
            <a:extLst>
              <a:ext uri="{FF2B5EF4-FFF2-40B4-BE49-F238E27FC236}">
                <a16:creationId xmlns:a16="http://schemas.microsoft.com/office/drawing/2014/main" id="{6F3423B2-4040-1E49-9682-F68065656EC6}"/>
              </a:ext>
            </a:extLst>
          </p:cNvPr>
          <p:cNvSpPr/>
          <p:nvPr/>
        </p:nvSpPr>
        <p:spPr>
          <a:xfrm>
            <a:off x="3569423" y="4089065"/>
            <a:ext cx="1854926" cy="2109652"/>
          </a:xfrm>
          <a:prstGeom prst="noSmoking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D50747-70F7-0048-9B02-6B7DACB024FE}"/>
              </a:ext>
            </a:extLst>
          </p:cNvPr>
          <p:cNvSpPr txBox="1"/>
          <p:nvPr/>
        </p:nvSpPr>
        <p:spPr>
          <a:xfrm>
            <a:off x="1436914" y="3729838"/>
            <a:ext cx="1793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Error Boundary Component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DF369D8-02E7-FC4F-AD9A-2576008C7297}"/>
              </a:ext>
            </a:extLst>
          </p:cNvPr>
          <p:cNvCxnSpPr>
            <a:stCxn id="16" idx="1"/>
          </p:cNvCxnSpPr>
          <p:nvPr/>
        </p:nvCxnSpPr>
        <p:spPr>
          <a:xfrm flipH="1" flipV="1">
            <a:off x="2291440" y="4510287"/>
            <a:ext cx="1108166" cy="6499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459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AD2CB6-0BE0-8247-B6BF-7AB15B8EBD9C}"/>
              </a:ext>
            </a:extLst>
          </p:cNvPr>
          <p:cNvSpPr txBox="1"/>
          <p:nvPr/>
        </p:nvSpPr>
        <p:spPr>
          <a:xfrm>
            <a:off x="522514" y="539931"/>
            <a:ext cx="2569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obj1 ={name:’</a:t>
            </a:r>
            <a:r>
              <a:rPr lang="en-US" dirty="0" err="1"/>
              <a:t>abc</a:t>
            </a:r>
            <a:r>
              <a:rPr lang="en-US" dirty="0"/>
              <a:t>’}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4B4298-6B27-6942-A7B9-E1F109886D5C}"/>
              </a:ext>
            </a:extLst>
          </p:cNvPr>
          <p:cNvSpPr/>
          <p:nvPr/>
        </p:nvSpPr>
        <p:spPr>
          <a:xfrm>
            <a:off x="7794171" y="718457"/>
            <a:ext cx="1480457" cy="766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Name:’</a:t>
            </a:r>
            <a:r>
              <a:rPr lang="en-US" dirty="0" err="1"/>
              <a:t>abc</a:t>
            </a:r>
            <a:r>
              <a:rPr lang="en-US" dirty="0"/>
              <a:t>’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0BEA58-B23C-3C4D-8FE3-2FFA66CB5EC4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3091543" y="724597"/>
            <a:ext cx="4702628" cy="377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0B756A7-61AB-A045-B2DB-9BC23F458C0C}"/>
              </a:ext>
            </a:extLst>
          </p:cNvPr>
          <p:cNvSpPr txBox="1"/>
          <p:nvPr/>
        </p:nvSpPr>
        <p:spPr>
          <a:xfrm>
            <a:off x="357051" y="1489166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obj2 = obj1;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DE2C867-A65C-9944-9992-071F1E68C813}"/>
              </a:ext>
            </a:extLst>
          </p:cNvPr>
          <p:cNvCxnSpPr/>
          <p:nvPr/>
        </p:nvCxnSpPr>
        <p:spPr>
          <a:xfrm flipV="1">
            <a:off x="2360022" y="1101635"/>
            <a:ext cx="5434149" cy="391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84E18C8-7ABF-D14F-883F-E6CA1CA0C403}"/>
              </a:ext>
            </a:extLst>
          </p:cNvPr>
          <p:cNvSpPr txBox="1"/>
          <p:nvPr/>
        </p:nvSpPr>
        <p:spPr>
          <a:xfrm>
            <a:off x="278674" y="2464526"/>
            <a:ext cx="319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Obj1 = null;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41CCA1-B880-764A-9E1D-92E83997331E}"/>
              </a:ext>
            </a:extLst>
          </p:cNvPr>
          <p:cNvSpPr/>
          <p:nvPr/>
        </p:nvSpPr>
        <p:spPr>
          <a:xfrm>
            <a:off x="7794170" y="2464526"/>
            <a:ext cx="1480457" cy="766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nullified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A7E294E-2F26-E446-AF97-118D319FC51F}"/>
              </a:ext>
            </a:extLst>
          </p:cNvPr>
          <p:cNvCxnSpPr>
            <a:endCxn id="12" idx="1"/>
          </p:cNvCxnSpPr>
          <p:nvPr/>
        </p:nvCxnSpPr>
        <p:spPr>
          <a:xfrm>
            <a:off x="2081349" y="2577737"/>
            <a:ext cx="5712821" cy="269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879C4C0-5305-5348-9133-11880E8008AD}"/>
              </a:ext>
            </a:extLst>
          </p:cNvPr>
          <p:cNvSpPr txBox="1"/>
          <p:nvPr/>
        </p:nvSpPr>
        <p:spPr>
          <a:xfrm>
            <a:off x="174172" y="3788229"/>
            <a:ext cx="245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Obj3 = {</a:t>
            </a:r>
            <a:r>
              <a:rPr lang="en-US" dirty="0" err="1"/>
              <a:t>name:’m</a:t>
            </a:r>
            <a:r>
              <a:rPr lang="en-US" dirty="0"/>
              <a:t>’};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F27321-F317-F94C-8F57-00C507C3FC7E}"/>
              </a:ext>
            </a:extLst>
          </p:cNvPr>
          <p:cNvSpPr/>
          <p:nvPr/>
        </p:nvSpPr>
        <p:spPr>
          <a:xfrm>
            <a:off x="4415246" y="3788229"/>
            <a:ext cx="1889760" cy="74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nullified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03D4F2-624C-0643-B89A-E4B73E1165EF}"/>
              </a:ext>
            </a:extLst>
          </p:cNvPr>
          <p:cNvCxnSpPr>
            <a:endCxn id="17" idx="1"/>
          </p:cNvCxnSpPr>
          <p:nvPr/>
        </p:nvCxnSpPr>
        <p:spPr>
          <a:xfrm>
            <a:off x="2194560" y="3910149"/>
            <a:ext cx="2220686" cy="2525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C78D0E3-3C24-8746-81F9-277602F7FB91}"/>
              </a:ext>
            </a:extLst>
          </p:cNvPr>
          <p:cNvSpPr txBox="1"/>
          <p:nvPr/>
        </p:nvSpPr>
        <p:spPr>
          <a:xfrm>
            <a:off x="174172" y="4815840"/>
            <a:ext cx="32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Arr.push</a:t>
            </a:r>
            <a:r>
              <a:rPr lang="en-US" dirty="0"/>
              <a:t>(obj3)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A64E5B-FC88-0444-A21E-BA41785166D5}"/>
              </a:ext>
            </a:extLst>
          </p:cNvPr>
          <p:cNvSpPr/>
          <p:nvPr/>
        </p:nvSpPr>
        <p:spPr>
          <a:xfrm>
            <a:off x="3892731" y="4815840"/>
            <a:ext cx="4632960" cy="722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Name:m</a:t>
            </a:r>
            <a:r>
              <a:rPr lang="en-US" dirty="0"/>
              <a:t>, </a:t>
            </a:r>
            <a:r>
              <a:rPr lang="en-US"/>
              <a:t>name:m1</a:t>
            </a:r>
            <a:endParaRPr lang="en-US" dirty="0"/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1E4F30FD-2E8A-BC4B-A749-DAF129FB46BD}"/>
              </a:ext>
            </a:extLst>
          </p:cNvPr>
          <p:cNvSpPr/>
          <p:nvPr/>
        </p:nvSpPr>
        <p:spPr>
          <a:xfrm>
            <a:off x="5225143" y="4389120"/>
            <a:ext cx="148045" cy="679269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9625EB-BC93-9540-87D8-6189CEC00B3E}"/>
              </a:ext>
            </a:extLst>
          </p:cNvPr>
          <p:cNvSpPr txBox="1"/>
          <p:nvPr/>
        </p:nvSpPr>
        <p:spPr>
          <a:xfrm>
            <a:off x="174172" y="5477691"/>
            <a:ext cx="2316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Obj3 = null;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995C678-18E1-D349-ADCC-EB9B199CEAD8}"/>
              </a:ext>
            </a:extLst>
          </p:cNvPr>
          <p:cNvCxnSpPr>
            <a:stCxn id="23" idx="0"/>
            <a:endCxn id="17" idx="1"/>
          </p:cNvCxnSpPr>
          <p:nvPr/>
        </p:nvCxnSpPr>
        <p:spPr>
          <a:xfrm flipV="1">
            <a:off x="1332412" y="4162698"/>
            <a:ext cx="3082834" cy="13149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&quot;No&quot; Symbol 25">
            <a:extLst>
              <a:ext uri="{FF2B5EF4-FFF2-40B4-BE49-F238E27FC236}">
                <a16:creationId xmlns:a16="http://schemas.microsoft.com/office/drawing/2014/main" id="{39B8F522-B9B0-CB46-861C-512D93FE2845}"/>
              </a:ext>
            </a:extLst>
          </p:cNvPr>
          <p:cNvSpPr/>
          <p:nvPr/>
        </p:nvSpPr>
        <p:spPr>
          <a:xfrm>
            <a:off x="2490651" y="4754880"/>
            <a:ext cx="322218" cy="531223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6833B3-4405-F24D-9A8F-9C2C4EEBEC8C}"/>
              </a:ext>
            </a:extLst>
          </p:cNvPr>
          <p:cNvSpPr txBox="1"/>
          <p:nvPr/>
        </p:nvSpPr>
        <p:spPr>
          <a:xfrm>
            <a:off x="174172" y="6026331"/>
            <a:ext cx="291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Obj3 = {name:m1}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33E6CD-2CFE-2948-9A16-E5FB2386025C}"/>
              </a:ext>
            </a:extLst>
          </p:cNvPr>
          <p:cNvSpPr txBox="1"/>
          <p:nvPr/>
        </p:nvSpPr>
        <p:spPr>
          <a:xfrm>
            <a:off x="243841" y="6458188"/>
            <a:ext cx="32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Arr.push</a:t>
            </a:r>
            <a:r>
              <a:rPr lang="en-US" dirty="0"/>
              <a:t>(obj3)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45FB990-9DB7-6B46-A9FA-15A662A8EC07}"/>
              </a:ext>
            </a:extLst>
          </p:cNvPr>
          <p:cNvCxnSpPr/>
          <p:nvPr/>
        </p:nvCxnSpPr>
        <p:spPr>
          <a:xfrm flipV="1">
            <a:off x="2194560" y="6026331"/>
            <a:ext cx="2621280" cy="104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2D33894-BA55-7A4F-8897-3D7C66BB3F2B}"/>
              </a:ext>
            </a:extLst>
          </p:cNvPr>
          <p:cNvSpPr/>
          <p:nvPr/>
        </p:nvSpPr>
        <p:spPr>
          <a:xfrm>
            <a:off x="4815840" y="5817324"/>
            <a:ext cx="2704011" cy="74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Nasme:m1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784FDF-5226-5A45-A4CF-1A80F240054F}"/>
              </a:ext>
            </a:extLst>
          </p:cNvPr>
          <p:cNvCxnSpPr/>
          <p:nvPr/>
        </p:nvCxnSpPr>
        <p:spPr>
          <a:xfrm flipV="1">
            <a:off x="2000794" y="5347063"/>
            <a:ext cx="3442063" cy="13062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153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97E5D7-C7D1-8944-893F-1B7499C33666}"/>
              </a:ext>
            </a:extLst>
          </p:cNvPr>
          <p:cNvSpPr/>
          <p:nvPr/>
        </p:nvSpPr>
        <p:spPr>
          <a:xfrm>
            <a:off x="6897189" y="426720"/>
            <a:ext cx="4519748" cy="6096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963886-9B4E-224C-B0E8-0FD36FE2CBF8}"/>
              </a:ext>
            </a:extLst>
          </p:cNvPr>
          <p:cNvSpPr txBox="1"/>
          <p:nvPr/>
        </p:nvSpPr>
        <p:spPr>
          <a:xfrm>
            <a:off x="7062651" y="531223"/>
            <a:ext cx="4275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Server</a:t>
            </a:r>
          </a:p>
          <a:p>
            <a:pPr algn="ctr"/>
            <a:r>
              <a:rPr lang="en-US" dirty="0"/>
              <a:t>http://</a:t>
            </a:r>
            <a:r>
              <a:rPr lang="en-US" dirty="0" err="1"/>
              <a:t>www.myserverapp.com</a:t>
            </a: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AD4645F-5FFC-8B45-86AD-42B0FF0BEC65}"/>
              </a:ext>
            </a:extLst>
          </p:cNvPr>
          <p:cNvSpPr/>
          <p:nvPr/>
        </p:nvSpPr>
        <p:spPr>
          <a:xfrm>
            <a:off x="7201989" y="1097280"/>
            <a:ext cx="3823062" cy="1132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with Server-Side Pages</a:t>
            </a:r>
          </a:p>
          <a:p>
            <a:pPr algn="ctr"/>
            <a:r>
              <a:rPr lang="en-US" dirty="0"/>
              <a:t>.</a:t>
            </a:r>
            <a:r>
              <a:rPr lang="en-US" dirty="0" err="1"/>
              <a:t>aspx</a:t>
            </a:r>
            <a:r>
              <a:rPr lang="en-US" dirty="0"/>
              <a:t> / </a:t>
            </a:r>
            <a:r>
              <a:rPr lang="en-US" dirty="0" err="1"/>
              <a:t>cshtml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AE7B14-EAB5-5F40-B3CD-3473487CC1C4}"/>
              </a:ext>
            </a:extLst>
          </p:cNvPr>
          <p:cNvSpPr/>
          <p:nvPr/>
        </p:nvSpPr>
        <p:spPr>
          <a:xfrm>
            <a:off x="104503" y="900555"/>
            <a:ext cx="2220686" cy="1328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4CEEF8BA-7F22-B94B-9D00-CCA08C7A128B}"/>
              </a:ext>
            </a:extLst>
          </p:cNvPr>
          <p:cNvSpPr/>
          <p:nvPr/>
        </p:nvSpPr>
        <p:spPr>
          <a:xfrm>
            <a:off x="2325189" y="1036320"/>
            <a:ext cx="4876800" cy="687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for page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37A38A1B-4F3B-004E-AEBB-346C14D02C17}"/>
              </a:ext>
            </a:extLst>
          </p:cNvPr>
          <p:cNvSpPr/>
          <p:nvPr/>
        </p:nvSpPr>
        <p:spPr>
          <a:xfrm>
            <a:off x="2325189" y="1598805"/>
            <a:ext cx="4876800" cy="6444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Response with HTML Rendered Page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0FA69BE-8143-3E4F-8669-190EAF435476}"/>
              </a:ext>
            </a:extLst>
          </p:cNvPr>
          <p:cNvSpPr/>
          <p:nvPr/>
        </p:nvSpPr>
        <p:spPr>
          <a:xfrm>
            <a:off x="3857898" y="2238495"/>
            <a:ext cx="2525485" cy="16473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Front-End Web App Server (Node.js)</a:t>
            </a:r>
          </a:p>
          <a:p>
            <a:pPr algn="ctr"/>
            <a:r>
              <a:rPr lang="en-US" dirty="0"/>
              <a:t>http://</a:t>
            </a:r>
            <a:r>
              <a:rPr lang="en-US" dirty="0" err="1"/>
              <a:t>www.frontendapp.com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2E81B0-6848-714D-9022-75CF3503C84E}"/>
              </a:ext>
            </a:extLst>
          </p:cNvPr>
          <p:cNvSpPr/>
          <p:nvPr/>
        </p:nvSpPr>
        <p:spPr>
          <a:xfrm>
            <a:off x="222069" y="2639088"/>
            <a:ext cx="2220686" cy="1328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  <a:p>
            <a:pPr algn="ctr"/>
            <a:r>
              <a:rPr lang="en-US" dirty="0"/>
              <a:t>With Angular app loaded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48B051E0-833B-854B-80E2-C50FFD6E49D2}"/>
              </a:ext>
            </a:extLst>
          </p:cNvPr>
          <p:cNvSpPr/>
          <p:nvPr/>
        </p:nvSpPr>
        <p:spPr>
          <a:xfrm>
            <a:off x="2442755" y="2639088"/>
            <a:ext cx="1415143" cy="687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69C3890F-0CFE-A74D-AB3B-46CE504CFC51}"/>
              </a:ext>
            </a:extLst>
          </p:cNvPr>
          <p:cNvSpPr/>
          <p:nvPr/>
        </p:nvSpPr>
        <p:spPr>
          <a:xfrm>
            <a:off x="2434047" y="3225522"/>
            <a:ext cx="1415143" cy="6444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B11704-5705-1E4F-B5AB-299DC9B910B8}"/>
              </a:ext>
            </a:extLst>
          </p:cNvPr>
          <p:cNvSpPr txBox="1"/>
          <p:nvPr/>
        </p:nvSpPr>
        <p:spPr>
          <a:xfrm>
            <a:off x="3056709" y="3913499"/>
            <a:ext cx="267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Calls for REST APIs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D18C75A-BA67-1742-A312-A9FCADA6A81C}"/>
              </a:ext>
            </a:extLst>
          </p:cNvPr>
          <p:cNvSpPr/>
          <p:nvPr/>
        </p:nvSpPr>
        <p:spPr>
          <a:xfrm>
            <a:off x="7080068" y="3403741"/>
            <a:ext cx="3823062" cy="1132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APIs</a:t>
            </a:r>
          </a:p>
        </p:txBody>
      </p:sp>
      <p:sp>
        <p:nvSpPr>
          <p:cNvPr id="15" name="Left-up Arrow 14">
            <a:extLst>
              <a:ext uri="{FF2B5EF4-FFF2-40B4-BE49-F238E27FC236}">
                <a16:creationId xmlns:a16="http://schemas.microsoft.com/office/drawing/2014/main" id="{B2B55406-58C7-ED44-B9BF-323785E86691}"/>
              </a:ext>
            </a:extLst>
          </p:cNvPr>
          <p:cNvSpPr/>
          <p:nvPr/>
        </p:nvSpPr>
        <p:spPr>
          <a:xfrm rot="5400000">
            <a:off x="4066358" y="1516618"/>
            <a:ext cx="644434" cy="5382986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F71D549-BCB6-4845-8A3C-497527803ED1}"/>
              </a:ext>
            </a:extLst>
          </p:cNvPr>
          <p:cNvSpPr/>
          <p:nvPr/>
        </p:nvSpPr>
        <p:spPr>
          <a:xfrm>
            <a:off x="7319555" y="4824580"/>
            <a:ext cx="3823062" cy="1132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with Server-Side Pages</a:t>
            </a:r>
          </a:p>
          <a:p>
            <a:pPr algn="ctr"/>
            <a:r>
              <a:rPr lang="en-US" dirty="0"/>
              <a:t>.</a:t>
            </a:r>
            <a:r>
              <a:rPr lang="en-US" dirty="0" err="1"/>
              <a:t>aspx</a:t>
            </a:r>
            <a:r>
              <a:rPr lang="en-US" dirty="0"/>
              <a:t> / </a:t>
            </a:r>
            <a:r>
              <a:rPr lang="en-US" dirty="0" err="1"/>
              <a:t>cshtml</a:t>
            </a:r>
            <a:r>
              <a:rPr lang="en-US" dirty="0"/>
              <a:t> using References for Production Scripts for Front End Apps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6B1434-7190-0A45-9D42-8E0F32E30E33}"/>
              </a:ext>
            </a:extLst>
          </p:cNvPr>
          <p:cNvSpPr/>
          <p:nvPr/>
        </p:nvSpPr>
        <p:spPr>
          <a:xfrm>
            <a:off x="222069" y="4946162"/>
            <a:ext cx="2220686" cy="1328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Host HTML and JS for High Responsive Behavior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BF6E73AE-456C-BB44-9CD1-E64EB5A58A87}"/>
              </a:ext>
            </a:extLst>
          </p:cNvPr>
          <p:cNvSpPr/>
          <p:nvPr/>
        </p:nvSpPr>
        <p:spPr>
          <a:xfrm>
            <a:off x="2442755" y="4825500"/>
            <a:ext cx="4876800" cy="687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for page</a:t>
            </a:r>
          </a:p>
        </p:txBody>
      </p:sp>
      <p:sp>
        <p:nvSpPr>
          <p:cNvPr id="19" name="Left Arrow 18">
            <a:extLst>
              <a:ext uri="{FF2B5EF4-FFF2-40B4-BE49-F238E27FC236}">
                <a16:creationId xmlns:a16="http://schemas.microsoft.com/office/drawing/2014/main" id="{83D1B172-6BA7-9947-BDDB-02AAC1F1FB63}"/>
              </a:ext>
            </a:extLst>
          </p:cNvPr>
          <p:cNvSpPr/>
          <p:nvPr/>
        </p:nvSpPr>
        <p:spPr>
          <a:xfrm>
            <a:off x="2442755" y="5387985"/>
            <a:ext cx="4876800" cy="6444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Http Response with HTML Rendered Page along with the Front-End App Scripts</a:t>
            </a:r>
          </a:p>
        </p:txBody>
      </p:sp>
    </p:spTree>
    <p:extLst>
      <p:ext uri="{BB962C8B-B14F-4D97-AF65-F5344CB8AC3E}">
        <p14:creationId xmlns:p14="http://schemas.microsoft.com/office/powerpoint/2010/main" val="27700869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6726E0-AFAD-704D-80B3-B2813354028D}"/>
              </a:ext>
            </a:extLst>
          </p:cNvPr>
          <p:cNvSpPr/>
          <p:nvPr/>
        </p:nvSpPr>
        <p:spPr>
          <a:xfrm>
            <a:off x="705394" y="2438400"/>
            <a:ext cx="2664823" cy="2238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938D7461-F1BD-7541-BD72-70B9D987EF17}"/>
              </a:ext>
            </a:extLst>
          </p:cNvPr>
          <p:cNvSpPr/>
          <p:nvPr/>
        </p:nvSpPr>
        <p:spPr>
          <a:xfrm>
            <a:off x="8307977" y="2327365"/>
            <a:ext cx="3291840" cy="22032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Relational Database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A5704BE9-B211-694D-ADE2-5C3EC82BF02F}"/>
              </a:ext>
            </a:extLst>
          </p:cNvPr>
          <p:cNvSpPr/>
          <p:nvPr/>
        </p:nvSpPr>
        <p:spPr>
          <a:xfrm>
            <a:off x="3370217" y="2743199"/>
            <a:ext cx="4937760" cy="1532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into Categories values(11,’cat-0011’,’sddfdf’)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8E38AD-5A2E-BD4B-9FCB-DCDF21ADF291}"/>
              </a:ext>
            </a:extLst>
          </p:cNvPr>
          <p:cNvSpPr txBox="1"/>
          <p:nvPr/>
        </p:nvSpPr>
        <p:spPr>
          <a:xfrm>
            <a:off x="3949337" y="0"/>
            <a:ext cx="71279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Receive Query</a:t>
            </a:r>
          </a:p>
          <a:p>
            <a:pPr marL="342900" indent="-342900">
              <a:buAutoNum type="arabicPeriod"/>
            </a:pPr>
            <a:r>
              <a:rPr lang="en-US" dirty="0"/>
              <a:t>Parse Query</a:t>
            </a:r>
          </a:p>
          <a:p>
            <a:pPr marL="342900" indent="-342900">
              <a:buAutoNum type="arabicPeriod"/>
            </a:pPr>
            <a:r>
              <a:rPr lang="en-US" dirty="0"/>
              <a:t>Evaluate Query</a:t>
            </a:r>
          </a:p>
          <a:p>
            <a:pPr marL="800100" lvl="1" indent="-342900">
              <a:buAutoNum type="arabicPeriod"/>
            </a:pPr>
            <a:r>
              <a:rPr lang="en-US" dirty="0"/>
              <a:t>Check for Table</a:t>
            </a:r>
          </a:p>
          <a:p>
            <a:pPr marL="800100" lvl="1" indent="-342900">
              <a:buAutoNum type="arabicPeriod"/>
            </a:pPr>
            <a:r>
              <a:rPr lang="en-US" dirty="0"/>
              <a:t>Check for Columns</a:t>
            </a:r>
          </a:p>
          <a:p>
            <a:pPr marL="1257300" lvl="2" indent="-342900">
              <a:buAutoNum type="arabicPeriod"/>
            </a:pPr>
            <a:r>
              <a:rPr lang="en-US" dirty="0"/>
              <a:t>Check for Constraints</a:t>
            </a:r>
          </a:p>
          <a:p>
            <a:pPr marL="800100" lvl="1" indent="-342900">
              <a:buAutoNum type="arabicPeriod"/>
            </a:pPr>
            <a:r>
              <a:rPr lang="en-US" dirty="0"/>
              <a:t>Check for Relations</a:t>
            </a:r>
          </a:p>
          <a:p>
            <a:pPr marL="1257300" lvl="2" indent="-342900">
              <a:buAutoNum type="arabicPeriod"/>
            </a:pPr>
            <a:r>
              <a:rPr lang="en-US" dirty="0"/>
              <a:t>Check for Type of Relation</a:t>
            </a:r>
          </a:p>
          <a:p>
            <a:pPr marL="342900" indent="-342900">
              <a:buAutoNum type="arabicPeriod"/>
            </a:pPr>
            <a:r>
              <a:rPr lang="en-US" dirty="0"/>
              <a:t>Return Query Result</a:t>
            </a:r>
          </a:p>
          <a:p>
            <a:pPr marL="800100" lvl="1" indent="-342900">
              <a:buAutoNum type="arabicPeriod"/>
            </a:pPr>
            <a:r>
              <a:rPr lang="en-US" dirty="0"/>
              <a:t>Success</a:t>
            </a:r>
          </a:p>
          <a:p>
            <a:pPr marL="800100" lvl="1" indent="-342900">
              <a:buAutoNum type="arabicPeriod"/>
            </a:pPr>
            <a:r>
              <a:rPr lang="en-US" dirty="0"/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12342479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6726E0-AFAD-704D-80B3-B2813354028D}"/>
              </a:ext>
            </a:extLst>
          </p:cNvPr>
          <p:cNvSpPr/>
          <p:nvPr/>
        </p:nvSpPr>
        <p:spPr>
          <a:xfrm>
            <a:off x="705394" y="2438400"/>
            <a:ext cx="2664823" cy="2238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938D7461-F1BD-7541-BD72-70B9D987EF17}"/>
              </a:ext>
            </a:extLst>
          </p:cNvPr>
          <p:cNvSpPr/>
          <p:nvPr/>
        </p:nvSpPr>
        <p:spPr>
          <a:xfrm>
            <a:off x="8307977" y="2327365"/>
            <a:ext cx="3291840" cy="22032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Relational Database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A5704BE9-B211-694D-ADE2-5C3EC82BF02F}"/>
              </a:ext>
            </a:extLst>
          </p:cNvPr>
          <p:cNvSpPr/>
          <p:nvPr/>
        </p:nvSpPr>
        <p:spPr>
          <a:xfrm>
            <a:off x="3357154" y="2791096"/>
            <a:ext cx="4937760" cy="1532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Sp_InsertData</a:t>
            </a:r>
            <a:r>
              <a:rPr lang="en-US" dirty="0"/>
              <a:t>(parameters)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8E38AD-5A2E-BD4B-9FCB-DCDF21ADF291}"/>
              </a:ext>
            </a:extLst>
          </p:cNvPr>
          <p:cNvSpPr txBox="1"/>
          <p:nvPr/>
        </p:nvSpPr>
        <p:spPr>
          <a:xfrm>
            <a:off x="3949337" y="0"/>
            <a:ext cx="71279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DB will receive the Request Command</a:t>
            </a:r>
          </a:p>
          <a:p>
            <a:pPr marL="342900" indent="-342900">
              <a:buAutoNum type="arabicPeriod"/>
            </a:pPr>
            <a:r>
              <a:rPr lang="en-US" dirty="0"/>
              <a:t>The Command contains Stored Proc Name</a:t>
            </a:r>
          </a:p>
          <a:p>
            <a:pPr marL="342900" indent="-342900">
              <a:buAutoNum type="arabicPeriod"/>
            </a:pPr>
            <a:r>
              <a:rPr lang="en-US" dirty="0"/>
              <a:t>Check if SP exist</a:t>
            </a:r>
          </a:p>
          <a:p>
            <a:pPr marL="342900" indent="-342900">
              <a:buAutoNum type="arabicPeriod"/>
            </a:pPr>
            <a:r>
              <a:rPr lang="en-US" dirty="0"/>
              <a:t>Evaluate SP</a:t>
            </a:r>
          </a:p>
          <a:p>
            <a:pPr marL="800100" lvl="1" indent="-342900">
              <a:buAutoNum type="arabicPeriod"/>
            </a:pPr>
            <a:r>
              <a:rPr lang="en-US" dirty="0"/>
              <a:t>Load SP in Process</a:t>
            </a:r>
          </a:p>
          <a:p>
            <a:pPr marL="800100" lvl="1" indent="-342900">
              <a:buAutoNum type="arabicPeriod"/>
            </a:pPr>
            <a:r>
              <a:rPr lang="en-US" dirty="0"/>
              <a:t>Read Parameters</a:t>
            </a:r>
          </a:p>
          <a:p>
            <a:pPr marL="800100" lvl="1" indent="-342900">
              <a:buAutoNum type="arabicPeriod"/>
            </a:pPr>
            <a:r>
              <a:rPr lang="en-US" dirty="0"/>
              <a:t>Validate Parameters</a:t>
            </a:r>
          </a:p>
          <a:p>
            <a:pPr marL="800100" lvl="1" indent="-342900">
              <a:buAutoNum type="arabicPeriod"/>
            </a:pPr>
            <a:r>
              <a:rPr lang="en-US" dirty="0"/>
              <a:t>Execute</a:t>
            </a:r>
          </a:p>
          <a:p>
            <a:pPr marL="800100" lvl="1" indent="-342900">
              <a:buAutoNum type="arabicPeriod"/>
            </a:pPr>
            <a:r>
              <a:rPr lang="en-US" dirty="0"/>
              <a:t>Generate Result if any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D9E3A6-5C46-FB44-A77A-79F8CB8711A0}"/>
              </a:ext>
            </a:extLst>
          </p:cNvPr>
          <p:cNvSpPr txBox="1"/>
          <p:nvPr/>
        </p:nvSpPr>
        <p:spPr>
          <a:xfrm>
            <a:off x="3884024" y="4929051"/>
            <a:ext cx="5050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Stored Procs are always resides in the DB Engine’s memory in precompiled form</a:t>
            </a:r>
          </a:p>
        </p:txBody>
      </p:sp>
    </p:spTree>
    <p:extLst>
      <p:ext uri="{BB962C8B-B14F-4D97-AF65-F5344CB8AC3E}">
        <p14:creationId xmlns:p14="http://schemas.microsoft.com/office/powerpoint/2010/main" val="29232338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793D51-817C-6F4E-9947-A109CEF3AD8E}"/>
              </a:ext>
            </a:extLst>
          </p:cNvPr>
          <p:cNvSpPr/>
          <p:nvPr/>
        </p:nvSpPr>
        <p:spPr>
          <a:xfrm>
            <a:off x="1001485" y="383178"/>
            <a:ext cx="10006149" cy="593924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D16103-F46C-614A-BEBB-E021D137FBD7}"/>
              </a:ext>
            </a:extLst>
          </p:cNvPr>
          <p:cNvSpPr txBox="1"/>
          <p:nvPr/>
        </p:nvSpPr>
        <p:spPr>
          <a:xfrm>
            <a:off x="3431177" y="505097"/>
            <a:ext cx="4885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Parent Component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9D1A46-5ACA-C748-B93C-9A17AF60BB78}"/>
              </a:ext>
            </a:extLst>
          </p:cNvPr>
          <p:cNvSpPr/>
          <p:nvPr/>
        </p:nvSpPr>
        <p:spPr>
          <a:xfrm>
            <a:off x="1184366" y="1576251"/>
            <a:ext cx="9535885" cy="1193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  <a:p>
            <a:pPr algn="ctr"/>
            <a:r>
              <a:rPr lang="en-US" dirty="0"/>
              <a:t>This.props.v1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A7267A-56DB-774F-89E2-ED600363A87C}"/>
              </a:ext>
            </a:extLst>
          </p:cNvPr>
          <p:cNvSpPr/>
          <p:nvPr/>
        </p:nvSpPr>
        <p:spPr>
          <a:xfrm>
            <a:off x="1236616" y="3078480"/>
            <a:ext cx="9535885" cy="1193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  <a:p>
            <a:pPr algn="ctr"/>
            <a:r>
              <a:rPr lang="en-US" dirty="0"/>
              <a:t>This.props.v2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783F78-B7A8-9344-9FDE-6C6152D3F4C9}"/>
              </a:ext>
            </a:extLst>
          </p:cNvPr>
          <p:cNvSpPr/>
          <p:nvPr/>
        </p:nvSpPr>
        <p:spPr>
          <a:xfrm>
            <a:off x="1236616" y="4700452"/>
            <a:ext cx="9535885" cy="1193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</a:p>
          <a:p>
            <a:pPr algn="ctr"/>
            <a:r>
              <a:rPr lang="en-US" dirty="0"/>
              <a:t>This.porps.v3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79F48C-D88F-7646-912E-6546930C296D}"/>
              </a:ext>
            </a:extLst>
          </p:cNvPr>
          <p:cNvSpPr txBox="1"/>
          <p:nvPr/>
        </p:nvSpPr>
        <p:spPr>
          <a:xfrm>
            <a:off x="1349829" y="874429"/>
            <a:ext cx="9422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X=10</a:t>
            </a:r>
          </a:p>
          <a:p>
            <a:r>
              <a:rPr lang="en-US" dirty="0"/>
              <a:t>&lt;C1 v1={X}/&gt; &lt;C2 v2={X}/&gt; &lt;C3 v3={X}/&gt;.    </a:t>
            </a:r>
            <a:r>
              <a:rPr lang="en-US" dirty="0" err="1"/>
              <a:t>Props.children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7162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793D51-817C-6F4E-9947-A109CEF3AD8E}"/>
              </a:ext>
            </a:extLst>
          </p:cNvPr>
          <p:cNvSpPr/>
          <p:nvPr/>
        </p:nvSpPr>
        <p:spPr>
          <a:xfrm>
            <a:off x="1001485" y="383178"/>
            <a:ext cx="10006149" cy="593924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D16103-F46C-614A-BEBB-E021D137FBD7}"/>
              </a:ext>
            </a:extLst>
          </p:cNvPr>
          <p:cNvSpPr txBox="1"/>
          <p:nvPr/>
        </p:nvSpPr>
        <p:spPr>
          <a:xfrm>
            <a:off x="3431177" y="505097"/>
            <a:ext cx="4885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Parent Component the having the execution context access of the Child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9D1A46-5ACA-C748-B93C-9A17AF60BB78}"/>
              </a:ext>
            </a:extLst>
          </p:cNvPr>
          <p:cNvSpPr/>
          <p:nvPr/>
        </p:nvSpPr>
        <p:spPr>
          <a:xfrm>
            <a:off x="1236616" y="2649583"/>
            <a:ext cx="9535885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  <a:p>
            <a:pPr algn="ctr"/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A7267A-56DB-774F-89E2-ED600363A87C}"/>
              </a:ext>
            </a:extLst>
          </p:cNvPr>
          <p:cNvSpPr/>
          <p:nvPr/>
        </p:nvSpPr>
        <p:spPr>
          <a:xfrm>
            <a:off x="1236616" y="3936275"/>
            <a:ext cx="9535885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  <a:p>
            <a:pPr algn="ctr"/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783F78-B7A8-9344-9FDE-6C6152D3F4C9}"/>
              </a:ext>
            </a:extLst>
          </p:cNvPr>
          <p:cNvSpPr/>
          <p:nvPr/>
        </p:nvSpPr>
        <p:spPr>
          <a:xfrm>
            <a:off x="1236616" y="5222967"/>
            <a:ext cx="9535885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</a:p>
          <a:p>
            <a:pPr algn="ctr"/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79F48C-D88F-7646-912E-6546930C296D}"/>
              </a:ext>
            </a:extLst>
          </p:cNvPr>
          <p:cNvSpPr txBox="1"/>
          <p:nvPr/>
        </p:nvSpPr>
        <p:spPr>
          <a:xfrm>
            <a:off x="1349829" y="874429"/>
            <a:ext cx="942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X=10 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BCD2D5-BFDC-F344-A321-96C463D93BBB}"/>
              </a:ext>
            </a:extLst>
          </p:cNvPr>
          <p:cNvSpPr txBox="1"/>
          <p:nvPr/>
        </p:nvSpPr>
        <p:spPr>
          <a:xfrm>
            <a:off x="1236616" y="1454331"/>
            <a:ext cx="9344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&lt;C1/&gt;</a:t>
            </a:r>
          </a:p>
          <a:p>
            <a:r>
              <a:rPr lang="en-US" dirty="0"/>
              <a:t>&lt;C2/&gt;</a:t>
            </a:r>
          </a:p>
          <a:p>
            <a:r>
              <a:rPr lang="en-US" dirty="0"/>
              <a:t>&lt;C3/&gt;</a:t>
            </a:r>
          </a:p>
        </p:txBody>
      </p:sp>
    </p:spTree>
    <p:extLst>
      <p:ext uri="{BB962C8B-B14F-4D97-AF65-F5344CB8AC3E}">
        <p14:creationId xmlns:p14="http://schemas.microsoft.com/office/powerpoint/2010/main" val="26958752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0F63A8-A268-6F4D-96A5-EAF667EE45B0}"/>
              </a:ext>
            </a:extLst>
          </p:cNvPr>
          <p:cNvSpPr/>
          <p:nvPr/>
        </p:nvSpPr>
        <p:spPr>
          <a:xfrm>
            <a:off x="748937" y="1280160"/>
            <a:ext cx="6879772" cy="50161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1763C9F-F291-984F-A98E-CF082D519161}"/>
              </a:ext>
            </a:extLst>
          </p:cNvPr>
          <p:cNvSpPr/>
          <p:nvPr/>
        </p:nvSpPr>
        <p:spPr>
          <a:xfrm>
            <a:off x="1071154" y="3248297"/>
            <a:ext cx="6087292" cy="1593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</a:t>
            </a:r>
          </a:p>
          <a:p>
            <a:pPr algn="ctr"/>
            <a:r>
              <a:rPr lang="en-US" dirty="0"/>
              <a:t>Subscribe to the Context to read values from the properties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AE0839-80C5-B745-A77E-1A00BB568FD9}"/>
              </a:ext>
            </a:extLst>
          </p:cNvPr>
          <p:cNvSpPr txBox="1"/>
          <p:nvPr/>
        </p:nvSpPr>
        <p:spPr>
          <a:xfrm>
            <a:off x="1349829" y="1584960"/>
            <a:ext cx="532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87CE7DB-4E00-984D-BACE-8446BEE1DE68}"/>
              </a:ext>
            </a:extLst>
          </p:cNvPr>
          <p:cNvSpPr/>
          <p:nvPr/>
        </p:nvSpPr>
        <p:spPr>
          <a:xfrm>
            <a:off x="8212183" y="2307771"/>
            <a:ext cx="3361508" cy="1393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Context</a:t>
            </a:r>
          </a:p>
          <a:p>
            <a:pPr algn="ctr"/>
            <a:r>
              <a:rPr lang="en-US" dirty="0"/>
              <a:t>{</a:t>
            </a:r>
          </a:p>
          <a:p>
            <a:pPr algn="ctr"/>
            <a:r>
              <a:rPr lang="en-US" dirty="0"/>
              <a:t>  Collection of Properties</a:t>
            </a:r>
          </a:p>
          <a:p>
            <a:pPr algn="ctr"/>
            <a:r>
              <a:rPr lang="en-US" dirty="0"/>
              <a:t>}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E2AB13-D38C-5D4D-A870-93AFDCA8DB5C}"/>
              </a:ext>
            </a:extLst>
          </p:cNvPr>
          <p:cNvCxnSpPr/>
          <p:nvPr/>
        </p:nvCxnSpPr>
        <p:spPr>
          <a:xfrm>
            <a:off x="2699657" y="1802674"/>
            <a:ext cx="6339840" cy="11408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F7CBD3F-007F-3F48-9055-154666456592}"/>
              </a:ext>
            </a:extLst>
          </p:cNvPr>
          <p:cNvSpPr txBox="1"/>
          <p:nvPr/>
        </p:nvSpPr>
        <p:spPr>
          <a:xfrm>
            <a:off x="7741920" y="400594"/>
            <a:ext cx="2995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 Component Set value for the Property in Context Object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2383D1-94C5-2846-BB54-E8B1E9179FFF}"/>
              </a:ext>
            </a:extLst>
          </p:cNvPr>
          <p:cNvCxnSpPr/>
          <p:nvPr/>
        </p:nvCxnSpPr>
        <p:spPr>
          <a:xfrm flipH="1">
            <a:off x="6156960" y="3309257"/>
            <a:ext cx="3082834" cy="9579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35D77D5-84BF-2D47-B5B5-0945B367DB14}"/>
              </a:ext>
            </a:extLst>
          </p:cNvPr>
          <p:cNvSpPr txBox="1"/>
          <p:nvPr/>
        </p:nvSpPr>
        <p:spPr>
          <a:xfrm>
            <a:off x="7907383" y="4127863"/>
            <a:ext cx="3744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Child Component will be provided the values from the Context Object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EC900A-5ACD-EC4C-B5B1-F2DCA567E427}"/>
              </a:ext>
            </a:extLst>
          </p:cNvPr>
          <p:cNvSpPr txBox="1"/>
          <p:nvPr/>
        </p:nvSpPr>
        <p:spPr>
          <a:xfrm>
            <a:off x="1001486" y="2673531"/>
            <a:ext cx="387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Context.Provider</a:t>
            </a:r>
            <a:r>
              <a:rPr lang="en-US" dirty="0"/>
              <a:t> value={}&gt;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73FD8A-4B06-EA4A-A476-C1D4E5C9168D}"/>
              </a:ext>
            </a:extLst>
          </p:cNvPr>
          <p:cNvSpPr txBox="1"/>
          <p:nvPr/>
        </p:nvSpPr>
        <p:spPr>
          <a:xfrm>
            <a:off x="1001486" y="5146766"/>
            <a:ext cx="387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&lt;/</a:t>
            </a:r>
            <a:r>
              <a:rPr lang="en-US" dirty="0" err="1"/>
              <a:t>Context.Provider</a:t>
            </a:r>
            <a:r>
              <a:rPr lang="en-US" dirty="0"/>
              <a:t>&gt;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2DB4BC-87FE-DB40-B12B-D5BE87D9D312}"/>
              </a:ext>
            </a:extLst>
          </p:cNvPr>
          <p:cNvCxnSpPr/>
          <p:nvPr/>
        </p:nvCxnSpPr>
        <p:spPr>
          <a:xfrm flipH="1" flipV="1">
            <a:off x="3509554" y="2911231"/>
            <a:ext cx="5259977" cy="2499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F32FCB0-2BD8-A147-A7BD-E970ACC54B3A}"/>
              </a:ext>
            </a:extLst>
          </p:cNvPr>
          <p:cNvSpPr txBox="1"/>
          <p:nvPr/>
        </p:nvSpPr>
        <p:spPr>
          <a:xfrm>
            <a:off x="470263" y="181596"/>
            <a:ext cx="6069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React Component. Communication using Context (</a:t>
            </a:r>
            <a:r>
              <a:rPr lang="en-US" dirty="0" err="1"/>
              <a:t>useContext</a:t>
            </a:r>
            <a:r>
              <a:rPr lang="en-US" dirty="0"/>
              <a:t> and </a:t>
            </a:r>
            <a:r>
              <a:rPr lang="en-US" dirty="0" err="1"/>
              <a:t>createContext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528232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36FEE4-0DF2-EC4A-A9D3-085365603F80}"/>
              </a:ext>
            </a:extLst>
          </p:cNvPr>
          <p:cNvSpPr/>
          <p:nvPr/>
        </p:nvSpPr>
        <p:spPr>
          <a:xfrm>
            <a:off x="322217" y="1323703"/>
            <a:ext cx="2899954" cy="4467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514C82-E0F2-4845-A47A-05CEF850AA3F}"/>
              </a:ext>
            </a:extLst>
          </p:cNvPr>
          <p:cNvSpPr/>
          <p:nvPr/>
        </p:nvSpPr>
        <p:spPr>
          <a:xfrm>
            <a:off x="8112035" y="1323702"/>
            <a:ext cx="2899954" cy="44674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Provider App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036C22EE-9FF9-9042-9490-5EA30BBBB462}"/>
              </a:ext>
            </a:extLst>
          </p:cNvPr>
          <p:cNvSpPr/>
          <p:nvPr/>
        </p:nvSpPr>
        <p:spPr>
          <a:xfrm>
            <a:off x="10014860" y="4815839"/>
            <a:ext cx="1619794" cy="9753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A61665-A505-6046-968F-0CA3832F4AFC}"/>
              </a:ext>
            </a:extLst>
          </p:cNvPr>
          <p:cNvSpPr txBox="1"/>
          <p:nvPr/>
        </p:nvSpPr>
        <p:spPr>
          <a:xfrm>
            <a:off x="452846" y="670560"/>
            <a:ext cx="249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Facebook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B1C080-9F95-F74E-B3B8-1565395A90D7}"/>
              </a:ext>
            </a:extLst>
          </p:cNvPr>
          <p:cNvSpPr txBox="1"/>
          <p:nvPr/>
        </p:nvSpPr>
        <p:spPr>
          <a:xfrm>
            <a:off x="8512629" y="755858"/>
            <a:ext cx="249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Flipkart</a:t>
            </a:r>
          </a:p>
        </p:txBody>
      </p:sp>
      <p:sp>
        <p:nvSpPr>
          <p:cNvPr id="7" name="Curved Up Arrow 6">
            <a:extLst>
              <a:ext uri="{FF2B5EF4-FFF2-40B4-BE49-F238E27FC236}">
                <a16:creationId xmlns:a16="http://schemas.microsoft.com/office/drawing/2014/main" id="{47B1CF45-4AFB-D84E-95A8-31E42FD6518B}"/>
              </a:ext>
            </a:extLst>
          </p:cNvPr>
          <p:cNvSpPr/>
          <p:nvPr/>
        </p:nvSpPr>
        <p:spPr>
          <a:xfrm rot="10800000">
            <a:off x="3106782" y="639296"/>
            <a:ext cx="5314406" cy="68440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28826-3237-0544-BE21-453479417708}"/>
              </a:ext>
            </a:extLst>
          </p:cNvPr>
          <p:cNvSpPr txBox="1"/>
          <p:nvPr/>
        </p:nvSpPr>
        <p:spPr>
          <a:xfrm>
            <a:off x="3953691" y="1039892"/>
            <a:ext cx="3492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FB App is Interested only in Showing Some Category Products based on interest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070C06-8DA9-1447-B044-61DF3F5A8307}"/>
              </a:ext>
            </a:extLst>
          </p:cNvPr>
          <p:cNvSpPr txBox="1"/>
          <p:nvPr/>
        </p:nvSpPr>
        <p:spPr>
          <a:xfrm>
            <a:off x="3483429" y="2177143"/>
            <a:ext cx="43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B2B Partner Communication with DATA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6032223-F79F-EA47-A8E0-FD99EBE11ABE}"/>
              </a:ext>
            </a:extLst>
          </p:cNvPr>
          <p:cNvSpPr/>
          <p:nvPr/>
        </p:nvSpPr>
        <p:spPr>
          <a:xfrm>
            <a:off x="4537166" y="2816663"/>
            <a:ext cx="2151017" cy="15942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App used as a Data Communication Bridge</a:t>
            </a:r>
          </a:p>
        </p:txBody>
      </p:sp>
      <p:sp>
        <p:nvSpPr>
          <p:cNvPr id="11" name="Curved Down Arrow 10">
            <a:extLst>
              <a:ext uri="{FF2B5EF4-FFF2-40B4-BE49-F238E27FC236}">
                <a16:creationId xmlns:a16="http://schemas.microsoft.com/office/drawing/2014/main" id="{29D44C1B-0657-074C-8D55-4842D52DD21D}"/>
              </a:ext>
            </a:extLst>
          </p:cNvPr>
          <p:cNvSpPr/>
          <p:nvPr/>
        </p:nvSpPr>
        <p:spPr>
          <a:xfrm>
            <a:off x="3106782" y="3013166"/>
            <a:ext cx="1630681" cy="544284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Down Arrow 11">
            <a:extLst>
              <a:ext uri="{FF2B5EF4-FFF2-40B4-BE49-F238E27FC236}">
                <a16:creationId xmlns:a16="http://schemas.microsoft.com/office/drawing/2014/main" id="{5DBCBD23-0073-8240-AAED-66163D4FC97A}"/>
              </a:ext>
            </a:extLst>
          </p:cNvPr>
          <p:cNvSpPr/>
          <p:nvPr/>
        </p:nvSpPr>
        <p:spPr>
          <a:xfrm rot="10800000">
            <a:off x="3015342" y="3868787"/>
            <a:ext cx="1630681" cy="544284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37A5F2-4079-8449-8F54-1CAF18A8225E}"/>
              </a:ext>
            </a:extLst>
          </p:cNvPr>
          <p:cNvSpPr/>
          <p:nvPr/>
        </p:nvSpPr>
        <p:spPr>
          <a:xfrm>
            <a:off x="3735977" y="2830286"/>
            <a:ext cx="418012" cy="455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Curved Down Arrow 13">
            <a:extLst>
              <a:ext uri="{FF2B5EF4-FFF2-40B4-BE49-F238E27FC236}">
                <a16:creationId xmlns:a16="http://schemas.microsoft.com/office/drawing/2014/main" id="{F0101ADA-FA0B-BE40-83D2-3C6F596FB76D}"/>
              </a:ext>
            </a:extLst>
          </p:cNvPr>
          <p:cNvSpPr/>
          <p:nvPr/>
        </p:nvSpPr>
        <p:spPr>
          <a:xfrm>
            <a:off x="6603275" y="2814485"/>
            <a:ext cx="1630681" cy="544284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8BCC84A-1268-1244-9D61-101027214FDF}"/>
              </a:ext>
            </a:extLst>
          </p:cNvPr>
          <p:cNvSpPr/>
          <p:nvPr/>
        </p:nvSpPr>
        <p:spPr>
          <a:xfrm>
            <a:off x="7232470" y="2631605"/>
            <a:ext cx="418012" cy="455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E76A8C-F962-1A46-AD01-68773977AD56}"/>
              </a:ext>
            </a:extLst>
          </p:cNvPr>
          <p:cNvSpPr txBox="1"/>
          <p:nvPr/>
        </p:nvSpPr>
        <p:spPr>
          <a:xfrm>
            <a:off x="261257" y="6017623"/>
            <a:ext cx="5085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Client will call Node Endpoints to access data. </a:t>
            </a:r>
          </a:p>
          <a:p>
            <a:pPr marL="342900" indent="-342900">
              <a:buAutoNum type="arabicPeriod"/>
            </a:pPr>
            <a:r>
              <a:rPr lang="en-US" dirty="0"/>
              <a:t>Node.js will forward Request to actual Provider </a:t>
            </a:r>
          </a:p>
        </p:txBody>
      </p:sp>
      <p:sp>
        <p:nvSpPr>
          <p:cNvPr id="17" name="Curved Down Arrow 16">
            <a:extLst>
              <a:ext uri="{FF2B5EF4-FFF2-40B4-BE49-F238E27FC236}">
                <a16:creationId xmlns:a16="http://schemas.microsoft.com/office/drawing/2014/main" id="{0C571F3F-F379-A34C-BEB4-C640E950395C}"/>
              </a:ext>
            </a:extLst>
          </p:cNvPr>
          <p:cNvSpPr/>
          <p:nvPr/>
        </p:nvSpPr>
        <p:spPr>
          <a:xfrm rot="10800000">
            <a:off x="6523806" y="3878885"/>
            <a:ext cx="1630681" cy="544284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B6A533C-1DE1-4A40-B464-6BF464C54AFF}"/>
              </a:ext>
            </a:extLst>
          </p:cNvPr>
          <p:cNvSpPr/>
          <p:nvPr/>
        </p:nvSpPr>
        <p:spPr>
          <a:xfrm>
            <a:off x="7215054" y="4226822"/>
            <a:ext cx="418012" cy="388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C40F32-4BC6-3741-B6A3-7FEAF90679C5}"/>
              </a:ext>
            </a:extLst>
          </p:cNvPr>
          <p:cNvSpPr txBox="1"/>
          <p:nvPr/>
        </p:nvSpPr>
        <p:spPr>
          <a:xfrm>
            <a:off x="5347063" y="6037917"/>
            <a:ext cx="5190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Actual Provider will provide data to Node.js App</a:t>
            </a:r>
          </a:p>
          <a:p>
            <a:r>
              <a:rPr lang="en-US" dirty="0"/>
              <a:t>4. Node.js will deliver data to Client 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C41FAD4-63C5-5841-B3DE-296F1B4897CF}"/>
              </a:ext>
            </a:extLst>
          </p:cNvPr>
          <p:cNvSpPr/>
          <p:nvPr/>
        </p:nvSpPr>
        <p:spPr>
          <a:xfrm>
            <a:off x="3773530" y="4140929"/>
            <a:ext cx="418012" cy="388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2F9F76-2183-AB4C-8E78-05E1DFFCD3E0}"/>
              </a:ext>
            </a:extLst>
          </p:cNvPr>
          <p:cNvSpPr txBox="1"/>
          <p:nvPr/>
        </p:nvSpPr>
        <p:spPr>
          <a:xfrm>
            <a:off x="6908075" y="3369028"/>
            <a:ext cx="85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223414-6C3F-F545-B903-A03FFCAEFB1B}"/>
              </a:ext>
            </a:extLst>
          </p:cNvPr>
          <p:cNvSpPr txBox="1"/>
          <p:nvPr/>
        </p:nvSpPr>
        <p:spPr>
          <a:xfrm>
            <a:off x="3479075" y="3474317"/>
            <a:ext cx="85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delay</a:t>
            </a:r>
          </a:p>
        </p:txBody>
      </p:sp>
    </p:spTree>
    <p:extLst>
      <p:ext uri="{BB962C8B-B14F-4D97-AF65-F5344CB8AC3E}">
        <p14:creationId xmlns:p14="http://schemas.microsoft.com/office/powerpoint/2010/main" val="3984024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>
            <a:extLst>
              <a:ext uri="{FF2B5EF4-FFF2-40B4-BE49-F238E27FC236}">
                <a16:creationId xmlns:a16="http://schemas.microsoft.com/office/drawing/2014/main" id="{1F64194F-9C45-5D4A-91E8-878DD1819B79}"/>
              </a:ext>
            </a:extLst>
          </p:cNvPr>
          <p:cNvSpPr/>
          <p:nvPr/>
        </p:nvSpPr>
        <p:spPr>
          <a:xfrm>
            <a:off x="3971108" y="1985554"/>
            <a:ext cx="5599612" cy="1184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http.request</a:t>
            </a:r>
            <a:r>
              <a:rPr lang="en-US" dirty="0"/>
              <a:t>()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61B0E0D-C473-1743-AF83-9DAC00A4C317}"/>
              </a:ext>
            </a:extLst>
          </p:cNvPr>
          <p:cNvSpPr/>
          <p:nvPr/>
        </p:nvSpPr>
        <p:spPr>
          <a:xfrm>
            <a:off x="2682239" y="1436914"/>
            <a:ext cx="1271451" cy="3988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Defer() object</a:t>
            </a:r>
          </a:p>
        </p:txBody>
      </p:sp>
      <p:sp>
        <p:nvSpPr>
          <p:cNvPr id="4" name="Bent Up Arrow 3">
            <a:extLst>
              <a:ext uri="{FF2B5EF4-FFF2-40B4-BE49-F238E27FC236}">
                <a16:creationId xmlns:a16="http://schemas.microsoft.com/office/drawing/2014/main" id="{5E45B0C3-2582-DA44-A15A-44485034BB45}"/>
              </a:ext>
            </a:extLst>
          </p:cNvPr>
          <p:cNvSpPr/>
          <p:nvPr/>
        </p:nvSpPr>
        <p:spPr>
          <a:xfrm>
            <a:off x="3971108" y="2856411"/>
            <a:ext cx="836023" cy="68797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1971A7-BC14-8B46-8D40-CEE6AEE1642C}"/>
              </a:ext>
            </a:extLst>
          </p:cNvPr>
          <p:cNvSpPr txBox="1"/>
          <p:nvPr/>
        </p:nvSpPr>
        <p:spPr>
          <a:xfrm>
            <a:off x="4728753" y="2967335"/>
            <a:ext cx="3196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Defer() monitor to makes sure that the </a:t>
            </a:r>
            <a:r>
              <a:rPr lang="en-US" dirty="0" err="1"/>
              <a:t>Asnc</a:t>
            </a:r>
            <a:r>
              <a:rPr lang="en-US" dirty="0"/>
              <a:t> call will be bundled in a container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6AF6BC4-36B8-4840-96D1-44CE81329DDC}"/>
              </a:ext>
            </a:extLst>
          </p:cNvPr>
          <p:cNvSpPr/>
          <p:nvPr/>
        </p:nvSpPr>
        <p:spPr>
          <a:xfrm>
            <a:off x="9588137" y="1434737"/>
            <a:ext cx="2316480" cy="3988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11A670F3-25F7-9248-811F-3331F9A33610}"/>
              </a:ext>
            </a:extLst>
          </p:cNvPr>
          <p:cNvSpPr/>
          <p:nvPr/>
        </p:nvSpPr>
        <p:spPr>
          <a:xfrm>
            <a:off x="4998721" y="4032069"/>
            <a:ext cx="4572000" cy="11843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 with data / error</a:t>
            </a:r>
          </a:p>
        </p:txBody>
      </p:sp>
      <p:sp>
        <p:nvSpPr>
          <p:cNvPr id="8" name="Bent Arrow 7">
            <a:extLst>
              <a:ext uri="{FF2B5EF4-FFF2-40B4-BE49-F238E27FC236}">
                <a16:creationId xmlns:a16="http://schemas.microsoft.com/office/drawing/2014/main" id="{FA356B50-0FD1-D049-9CAC-194AC1743076}"/>
              </a:ext>
            </a:extLst>
          </p:cNvPr>
          <p:cNvSpPr/>
          <p:nvPr/>
        </p:nvSpPr>
        <p:spPr>
          <a:xfrm rot="16200000">
            <a:off x="3888379" y="3635825"/>
            <a:ext cx="1184364" cy="100148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44218C-78A9-B042-A72C-A5E260E904E8}"/>
              </a:ext>
            </a:extLst>
          </p:cNvPr>
          <p:cNvSpPr txBox="1"/>
          <p:nvPr/>
        </p:nvSpPr>
        <p:spPr>
          <a:xfrm>
            <a:off x="3979816" y="5686697"/>
            <a:ext cx="453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will be notified back to the defer()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C8D4E6-4F22-B64B-BAEF-2B77B1CEEFC1}"/>
              </a:ext>
            </a:extLst>
          </p:cNvPr>
          <p:cNvCxnSpPr/>
          <p:nvPr/>
        </p:nvCxnSpPr>
        <p:spPr>
          <a:xfrm flipV="1">
            <a:off x="4728753" y="4728752"/>
            <a:ext cx="0" cy="9666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7085349-A189-5C4E-9C49-7D88DF79A40C}"/>
              </a:ext>
            </a:extLst>
          </p:cNvPr>
          <p:cNvSpPr/>
          <p:nvPr/>
        </p:nvSpPr>
        <p:spPr>
          <a:xfrm>
            <a:off x="182879" y="2508069"/>
            <a:ext cx="1715590" cy="17330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Caller</a:t>
            </a:r>
          </a:p>
        </p:txBody>
      </p:sp>
      <p:sp>
        <p:nvSpPr>
          <p:cNvPr id="13" name="Curved Down Arrow 12">
            <a:extLst>
              <a:ext uri="{FF2B5EF4-FFF2-40B4-BE49-F238E27FC236}">
                <a16:creationId xmlns:a16="http://schemas.microsoft.com/office/drawing/2014/main" id="{FED1CD22-35B7-8644-9A7F-92DDBA6670D0}"/>
              </a:ext>
            </a:extLst>
          </p:cNvPr>
          <p:cNvSpPr/>
          <p:nvPr/>
        </p:nvSpPr>
        <p:spPr>
          <a:xfrm>
            <a:off x="1515291" y="2508069"/>
            <a:ext cx="1314995" cy="459266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4FE801-8A28-7143-8EE5-EB996540D5E7}"/>
              </a:ext>
            </a:extLst>
          </p:cNvPr>
          <p:cNvSpPr txBox="1"/>
          <p:nvPr/>
        </p:nvSpPr>
        <p:spPr>
          <a:xfrm>
            <a:off x="522514" y="557349"/>
            <a:ext cx="3152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Caller subscription to defer object (aka an internal Promise)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FB4D44-C82C-C24D-915D-640F924F9909}"/>
              </a:ext>
            </a:extLst>
          </p:cNvPr>
          <p:cNvCxnSpPr>
            <a:stCxn id="14" idx="2"/>
            <a:endCxn id="13" idx="0"/>
          </p:cNvCxnSpPr>
          <p:nvPr/>
        </p:nvCxnSpPr>
        <p:spPr>
          <a:xfrm>
            <a:off x="2098766" y="1203680"/>
            <a:ext cx="45318" cy="13043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Curved Down Arrow 16">
            <a:extLst>
              <a:ext uri="{FF2B5EF4-FFF2-40B4-BE49-F238E27FC236}">
                <a16:creationId xmlns:a16="http://schemas.microsoft.com/office/drawing/2014/main" id="{726834D4-B6F9-C847-B591-FF4038A9A033}"/>
              </a:ext>
            </a:extLst>
          </p:cNvPr>
          <p:cNvSpPr/>
          <p:nvPr/>
        </p:nvSpPr>
        <p:spPr>
          <a:xfrm rot="10568328">
            <a:off x="1524001" y="3586965"/>
            <a:ext cx="1314995" cy="459266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51456D-0556-9F4D-A752-5EC68A713C51}"/>
              </a:ext>
            </a:extLst>
          </p:cNvPr>
          <p:cNvSpPr txBox="1"/>
          <p:nvPr/>
        </p:nvSpPr>
        <p:spPr>
          <a:xfrm>
            <a:off x="439781" y="5700486"/>
            <a:ext cx="3152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the defer has result with it, the result will be delivered to the caller asynchronously w/o Bocking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5F86D0-A721-A448-8C9A-2696554DB3F6}"/>
              </a:ext>
            </a:extLst>
          </p:cNvPr>
          <p:cNvCxnSpPr>
            <a:cxnSpLocks/>
          </p:cNvCxnSpPr>
          <p:nvPr/>
        </p:nvCxnSpPr>
        <p:spPr>
          <a:xfrm flipV="1">
            <a:off x="2098765" y="4047196"/>
            <a:ext cx="40521" cy="17099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1C007B-712C-A043-AB00-7B56D916E411}"/>
              </a:ext>
            </a:extLst>
          </p:cNvPr>
          <p:cNvSpPr txBox="1"/>
          <p:nvPr/>
        </p:nvSpPr>
        <p:spPr>
          <a:xfrm>
            <a:off x="4833257" y="261257"/>
            <a:ext cx="458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Q based Promises in Node.js Application</a:t>
            </a:r>
          </a:p>
        </p:txBody>
      </p:sp>
    </p:spTree>
    <p:extLst>
      <p:ext uri="{BB962C8B-B14F-4D97-AF65-F5344CB8AC3E}">
        <p14:creationId xmlns:p14="http://schemas.microsoft.com/office/powerpoint/2010/main" val="10475505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1BB476-4152-ED4F-9B71-D69AFF530D47}"/>
              </a:ext>
            </a:extLst>
          </p:cNvPr>
          <p:cNvSpPr txBox="1"/>
          <p:nvPr/>
        </p:nvSpPr>
        <p:spPr>
          <a:xfrm>
            <a:off x="182880" y="12192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Host Service for Its Execution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A1D6D6-A5DA-0246-9938-F64F7663F6F9}"/>
              </a:ext>
            </a:extLst>
          </p:cNvPr>
          <p:cNvSpPr/>
          <p:nvPr/>
        </p:nvSpPr>
        <p:spPr>
          <a:xfrm>
            <a:off x="5468982" y="653143"/>
            <a:ext cx="4702629" cy="55386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E13AD3-57E9-8C47-A3DD-08A355B6FAE0}"/>
              </a:ext>
            </a:extLst>
          </p:cNvPr>
          <p:cNvSpPr txBox="1"/>
          <p:nvPr/>
        </p:nvSpPr>
        <p:spPr>
          <a:xfrm>
            <a:off x="5817326" y="775063"/>
            <a:ext cx="404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Server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7A6CC44-EE3A-B447-8ECC-9A42E644A191}"/>
              </a:ext>
            </a:extLst>
          </p:cNvPr>
          <p:cNvSpPr/>
          <p:nvPr/>
        </p:nvSpPr>
        <p:spPr>
          <a:xfrm>
            <a:off x="243840" y="1006844"/>
            <a:ext cx="5225142" cy="792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http://</a:t>
            </a:r>
            <a:r>
              <a:rPr lang="en-US" dirty="0" err="1"/>
              <a:t>www.xyz.com</a:t>
            </a:r>
            <a:r>
              <a:rPr lang="en-US" dirty="0"/>
              <a:t>/</a:t>
            </a:r>
            <a:r>
              <a:rPr lang="en-US" dirty="0" err="1"/>
              <a:t>MyApp</a:t>
            </a:r>
            <a:r>
              <a:rPr lang="en-US" dirty="0"/>
              <a:t>/</a:t>
            </a:r>
            <a:r>
              <a:rPr lang="en-US" dirty="0" err="1"/>
              <a:t>MyPage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51695F-B1C3-DD4A-93B4-1CE9B2BE8EB0}"/>
              </a:ext>
            </a:extLst>
          </p:cNvPr>
          <p:cNvSpPr/>
          <p:nvPr/>
        </p:nvSpPr>
        <p:spPr>
          <a:xfrm>
            <a:off x="5590903" y="1262743"/>
            <a:ext cx="4423954" cy="661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Interceptor</a:t>
            </a:r>
          </a:p>
          <a:p>
            <a:pPr algn="ctr"/>
            <a:r>
              <a:rPr lang="en-US" dirty="0"/>
              <a:t>Respond to Discovery of Server Address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D575603-7160-2741-B04C-32590946B1E6}"/>
              </a:ext>
            </a:extLst>
          </p:cNvPr>
          <p:cNvSpPr/>
          <p:nvPr/>
        </p:nvSpPr>
        <p:spPr>
          <a:xfrm rot="5400000">
            <a:off x="4223657" y="1181015"/>
            <a:ext cx="104503" cy="1132114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0117C-3543-AC44-9E0A-BC22CB4B622C}"/>
              </a:ext>
            </a:extLst>
          </p:cNvPr>
          <p:cNvSpPr txBox="1"/>
          <p:nvPr/>
        </p:nvSpPr>
        <p:spPr>
          <a:xfrm>
            <a:off x="3239589" y="1799324"/>
            <a:ext cx="188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Listener Endpoint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8947C9-2171-A748-AFE8-9AF380E5FD65}"/>
              </a:ext>
            </a:extLst>
          </p:cNvPr>
          <p:cNvSpPr txBox="1"/>
          <p:nvPr/>
        </p:nvSpPr>
        <p:spPr>
          <a:xfrm>
            <a:off x="10293532" y="1144395"/>
            <a:ext cx="1793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Resource and Delegate the request for Execution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9EB11162-7A49-0E4C-812D-CDA83AC15C2E}"/>
              </a:ext>
            </a:extLst>
          </p:cNvPr>
          <p:cNvSpPr/>
          <p:nvPr/>
        </p:nvSpPr>
        <p:spPr>
          <a:xfrm>
            <a:off x="7698377" y="1924594"/>
            <a:ext cx="296092" cy="670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3764E4-62CE-9949-BD76-4E1D99B52441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9562011" y="1593668"/>
            <a:ext cx="731521" cy="1508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61049CB-7A3E-894E-A997-B303F8794A4D}"/>
              </a:ext>
            </a:extLst>
          </p:cNvPr>
          <p:cNvSpPr/>
          <p:nvPr/>
        </p:nvSpPr>
        <p:spPr>
          <a:xfrm>
            <a:off x="5704114" y="2595154"/>
            <a:ext cx="4310743" cy="3344092"/>
          </a:xfrm>
          <a:prstGeom prst="roundRect">
            <a:avLst>
              <a:gd name="adj" fmla="val 8855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0B28E6-A483-1449-A160-39621D6F2DA2}"/>
              </a:ext>
            </a:extLst>
          </p:cNvPr>
          <p:cNvSpPr txBox="1"/>
          <p:nvPr/>
        </p:nvSpPr>
        <p:spPr>
          <a:xfrm>
            <a:off x="10293532" y="3039291"/>
            <a:ext cx="1715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App Framework</a:t>
            </a:r>
          </a:p>
          <a:p>
            <a:r>
              <a:rPr lang="en-US" dirty="0"/>
              <a:t>Environment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735BE4-94E5-354A-89C2-B7BF80CD43E0}"/>
              </a:ext>
            </a:extLst>
          </p:cNvPr>
          <p:cNvSpPr/>
          <p:nvPr/>
        </p:nvSpPr>
        <p:spPr>
          <a:xfrm>
            <a:off x="6096000" y="2685085"/>
            <a:ext cx="3614057" cy="4500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Actual Listener Endpoint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DE7FD3-2BFA-5D41-A423-E81AF6411A21}"/>
              </a:ext>
            </a:extLst>
          </p:cNvPr>
          <p:cNvSpPr/>
          <p:nvPr/>
        </p:nvSpPr>
        <p:spPr>
          <a:xfrm>
            <a:off x="6095998" y="3265714"/>
            <a:ext cx="3614057" cy="4500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Verification Middleware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4105B4-8D2C-DC42-87BD-8417657768D0}"/>
              </a:ext>
            </a:extLst>
          </p:cNvPr>
          <p:cNvSpPr/>
          <p:nvPr/>
        </p:nvSpPr>
        <p:spPr>
          <a:xfrm>
            <a:off x="6095998" y="3846343"/>
            <a:ext cx="3614057" cy="9129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Middlewares</a:t>
            </a:r>
          </a:p>
          <a:p>
            <a:pPr algn="ctr"/>
            <a:r>
              <a:rPr lang="en-US" dirty="0"/>
              <a:t>CORS, Static File, </a:t>
            </a:r>
            <a:r>
              <a:rPr lang="en-US" dirty="0" err="1"/>
              <a:t>Encyrption</a:t>
            </a:r>
            <a:r>
              <a:rPr lang="en-US" dirty="0"/>
              <a:t>, Token, View Engine, etc.</a:t>
            </a: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65E4D614-AB11-544E-B566-C54E7F7D6F73}"/>
              </a:ext>
            </a:extLst>
          </p:cNvPr>
          <p:cNvSpPr/>
          <p:nvPr/>
        </p:nvSpPr>
        <p:spPr>
          <a:xfrm>
            <a:off x="7711439" y="3086434"/>
            <a:ext cx="296092" cy="22793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602D8062-C602-F849-BEF3-D6E6B046CD1B}"/>
              </a:ext>
            </a:extLst>
          </p:cNvPr>
          <p:cNvSpPr/>
          <p:nvPr/>
        </p:nvSpPr>
        <p:spPr>
          <a:xfrm>
            <a:off x="7711439" y="3618411"/>
            <a:ext cx="296092" cy="22793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CE116B-EEA4-8E45-AF8E-D29F85FBBE1F}"/>
              </a:ext>
            </a:extLst>
          </p:cNvPr>
          <p:cNvSpPr/>
          <p:nvPr/>
        </p:nvSpPr>
        <p:spPr>
          <a:xfrm>
            <a:off x="6095997" y="4979880"/>
            <a:ext cx="3614057" cy="6153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 Execution with DAL / Business Logic,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DDF162A4-0312-074D-AE47-CF6992E30587}"/>
              </a:ext>
            </a:extLst>
          </p:cNvPr>
          <p:cNvSpPr/>
          <p:nvPr/>
        </p:nvSpPr>
        <p:spPr>
          <a:xfrm>
            <a:off x="7689668" y="4771629"/>
            <a:ext cx="296092" cy="22793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DAB26317-32FC-ED47-88F6-ACF2E90AC525}"/>
              </a:ext>
            </a:extLst>
          </p:cNvPr>
          <p:cNvSpPr/>
          <p:nvPr/>
        </p:nvSpPr>
        <p:spPr>
          <a:xfrm>
            <a:off x="182880" y="4817349"/>
            <a:ext cx="5521234" cy="6618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  (Static HTML + JS + CSS) OR REST APIs</a:t>
            </a:r>
          </a:p>
        </p:txBody>
      </p:sp>
    </p:spTree>
    <p:extLst>
      <p:ext uri="{BB962C8B-B14F-4D97-AF65-F5344CB8AC3E}">
        <p14:creationId xmlns:p14="http://schemas.microsoft.com/office/powerpoint/2010/main" val="16445034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D6D9A8-F0A7-484F-A30A-7936490F6BB0}"/>
              </a:ext>
            </a:extLst>
          </p:cNvPr>
          <p:cNvSpPr txBox="1"/>
          <p:nvPr/>
        </p:nvSpPr>
        <p:spPr>
          <a:xfrm>
            <a:off x="3605349" y="87086"/>
            <a:ext cx="512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Express Request Processing 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CC0ACD2A-3434-A548-8DCB-351FF44DA3EE}"/>
              </a:ext>
            </a:extLst>
          </p:cNvPr>
          <p:cNvSpPr/>
          <p:nvPr/>
        </p:nvSpPr>
        <p:spPr>
          <a:xfrm>
            <a:off x="217714" y="1158240"/>
            <a:ext cx="1158240" cy="400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80245C-2FEF-8843-95CD-DD6497E91821}"/>
              </a:ext>
            </a:extLst>
          </p:cNvPr>
          <p:cNvSpPr/>
          <p:nvPr/>
        </p:nvSpPr>
        <p:spPr>
          <a:xfrm>
            <a:off x="1410789" y="1045029"/>
            <a:ext cx="1532708" cy="687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 Listener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D6FD17-C22B-E84B-AD4B-2BF188DE881E}"/>
              </a:ext>
            </a:extLst>
          </p:cNvPr>
          <p:cNvSpPr txBox="1"/>
          <p:nvPr/>
        </p:nvSpPr>
        <p:spPr>
          <a:xfrm>
            <a:off x="1018903" y="1854926"/>
            <a:ext cx="2142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Endpoint on which express app is executing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AEB75F1E-7CAA-B142-AA24-423CAAF08041}"/>
              </a:ext>
            </a:extLst>
          </p:cNvPr>
          <p:cNvSpPr/>
          <p:nvPr/>
        </p:nvSpPr>
        <p:spPr>
          <a:xfrm>
            <a:off x="2952206" y="1188721"/>
            <a:ext cx="1158240" cy="400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DBB07C-90CD-0746-8C76-908F37AADB39}"/>
              </a:ext>
            </a:extLst>
          </p:cNvPr>
          <p:cNvSpPr/>
          <p:nvPr/>
        </p:nvSpPr>
        <p:spPr>
          <a:xfrm>
            <a:off x="4145281" y="1075510"/>
            <a:ext cx="1532708" cy="687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 Router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501C90-C64A-CA49-9788-1D4FC1ADB742}"/>
              </a:ext>
            </a:extLst>
          </p:cNvPr>
          <p:cNvSpPr txBox="1"/>
          <p:nvPr/>
        </p:nvSpPr>
        <p:spPr>
          <a:xfrm>
            <a:off x="3605349" y="1854926"/>
            <a:ext cx="2420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URLs and its resources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2A56DC2-3282-C742-9183-777B10C0BF6F}"/>
              </a:ext>
            </a:extLst>
          </p:cNvPr>
          <p:cNvSpPr/>
          <p:nvPr/>
        </p:nvSpPr>
        <p:spPr>
          <a:xfrm>
            <a:off x="5686698" y="1199608"/>
            <a:ext cx="1158240" cy="400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CFB1F9-5EF0-9A47-8683-23473FDB5298}"/>
              </a:ext>
            </a:extLst>
          </p:cNvPr>
          <p:cNvSpPr/>
          <p:nvPr/>
        </p:nvSpPr>
        <p:spPr>
          <a:xfrm>
            <a:off x="6879773" y="1086397"/>
            <a:ext cx="1532708" cy="687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 Middlewares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EA9000-893D-FA44-9585-31BEE1A63D2E}"/>
              </a:ext>
            </a:extLst>
          </p:cNvPr>
          <p:cNvSpPr txBox="1"/>
          <p:nvPr/>
        </p:nvSpPr>
        <p:spPr>
          <a:xfrm>
            <a:off x="6096000" y="1942011"/>
            <a:ext cx="3169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 File Config, Sessions, CORS, Routing Expression Evaluation, Security, Custom Middlewares for encryption of Tokens </a:t>
            </a:r>
          </a:p>
        </p:txBody>
      </p:sp>
      <p:sp>
        <p:nvSpPr>
          <p:cNvPr id="12" name="U-turn Arrow 11">
            <a:extLst>
              <a:ext uri="{FF2B5EF4-FFF2-40B4-BE49-F238E27FC236}">
                <a16:creationId xmlns:a16="http://schemas.microsoft.com/office/drawing/2014/main" id="{DC897A2D-526A-8647-A7C1-5E449178EAFA}"/>
              </a:ext>
            </a:extLst>
          </p:cNvPr>
          <p:cNvSpPr/>
          <p:nvPr/>
        </p:nvSpPr>
        <p:spPr>
          <a:xfrm rot="5400000">
            <a:off x="7589520" y="2111831"/>
            <a:ext cx="3257005" cy="161108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05F251-59D2-AF45-8D8D-2C0C32FE5335}"/>
              </a:ext>
            </a:extLst>
          </p:cNvPr>
          <p:cNvSpPr/>
          <p:nvPr/>
        </p:nvSpPr>
        <p:spPr>
          <a:xfrm>
            <a:off x="6844938" y="3701143"/>
            <a:ext cx="1950719" cy="844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Resource Execution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269D7E-CFB9-CE45-9C01-0068DE914B6A}"/>
              </a:ext>
            </a:extLst>
          </p:cNvPr>
          <p:cNvSpPr txBox="1"/>
          <p:nvPr/>
        </p:nvSpPr>
        <p:spPr>
          <a:xfrm>
            <a:off x="6265818" y="4686778"/>
            <a:ext cx="3513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Searching the Static Resource (html, </a:t>
            </a:r>
            <a:r>
              <a:rPr lang="en-US" dirty="0" err="1"/>
              <a:t>js</a:t>
            </a:r>
            <a:r>
              <a:rPr lang="en-US" dirty="0"/>
              <a:t> and CSS files), executing logic (DAL), Verify Sessions and Security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D9D1EEB1-DB8A-0841-A872-14E51A8318B2}"/>
              </a:ext>
            </a:extLst>
          </p:cNvPr>
          <p:cNvSpPr/>
          <p:nvPr/>
        </p:nvSpPr>
        <p:spPr>
          <a:xfrm>
            <a:off x="217714" y="3761148"/>
            <a:ext cx="6627224" cy="7478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 (Success / Fail)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459354-B4B2-8147-A8B8-291F2E67F1E3}"/>
              </a:ext>
            </a:extLst>
          </p:cNvPr>
          <p:cNvSpPr txBox="1"/>
          <p:nvPr/>
        </p:nvSpPr>
        <p:spPr>
          <a:xfrm>
            <a:off x="1018903" y="4545876"/>
            <a:ext cx="3779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Success then respond Pages (views) with Static Files</a:t>
            </a:r>
          </a:p>
          <a:p>
            <a:r>
              <a:rPr lang="en-US" dirty="0"/>
              <a:t>OR API Response </a:t>
            </a:r>
          </a:p>
          <a:p>
            <a:r>
              <a:rPr lang="en-US" dirty="0"/>
              <a:t>If Fail then Not Found, Authentication Failed or Session Inability Filed</a:t>
            </a:r>
            <a:r>
              <a:rPr lang="en-US"/>
              <a:t>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9891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E2BE35-7525-8649-B427-EA154FF18BAD}"/>
              </a:ext>
            </a:extLst>
          </p:cNvPr>
          <p:cNvSpPr/>
          <p:nvPr/>
        </p:nvSpPr>
        <p:spPr>
          <a:xfrm>
            <a:off x="165463" y="2148840"/>
            <a:ext cx="2560320" cy="256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 Client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0B22AD-28A7-5447-9AE4-120DC6A0EF5D}"/>
              </a:ext>
            </a:extLst>
          </p:cNvPr>
          <p:cNvSpPr/>
          <p:nvPr/>
        </p:nvSpPr>
        <p:spPr>
          <a:xfrm>
            <a:off x="6640287" y="2148840"/>
            <a:ext cx="2560320" cy="256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Server with APIs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67E1E461-9F3B-B84F-B111-0E4DFF3A1ADE}"/>
              </a:ext>
            </a:extLst>
          </p:cNvPr>
          <p:cNvSpPr/>
          <p:nvPr/>
        </p:nvSpPr>
        <p:spPr>
          <a:xfrm>
            <a:off x="10450286" y="2682240"/>
            <a:ext cx="1384663" cy="155883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84FEC4-5AD3-A84A-B0C4-6427B0056AEC}"/>
              </a:ext>
            </a:extLst>
          </p:cNvPr>
          <p:cNvSpPr/>
          <p:nvPr/>
        </p:nvSpPr>
        <p:spPr>
          <a:xfrm>
            <a:off x="165463" y="705394"/>
            <a:ext cx="9035144" cy="957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Common Validation Module</a:t>
            </a:r>
          </a:p>
          <a:p>
            <a:pPr algn="ctr"/>
            <a:r>
              <a:rPr lang="en-US" dirty="0"/>
              <a:t>Perform Validations on Models as per the Rule 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245E7244-4C0B-5342-95C0-05435CAD6EE9}"/>
              </a:ext>
            </a:extLst>
          </p:cNvPr>
          <p:cNvSpPr/>
          <p:nvPr/>
        </p:nvSpPr>
        <p:spPr>
          <a:xfrm>
            <a:off x="1097280" y="1419497"/>
            <a:ext cx="531223" cy="89698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0132B474-E01A-B640-80CE-BA6A5FBE7FE1}"/>
              </a:ext>
            </a:extLst>
          </p:cNvPr>
          <p:cNvSpPr/>
          <p:nvPr/>
        </p:nvSpPr>
        <p:spPr>
          <a:xfrm>
            <a:off x="7654835" y="1419496"/>
            <a:ext cx="531223" cy="89698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5BEE7E71-67AB-B342-8FED-3A2505C0DEDC}"/>
              </a:ext>
            </a:extLst>
          </p:cNvPr>
          <p:cNvSpPr/>
          <p:nvPr/>
        </p:nvSpPr>
        <p:spPr>
          <a:xfrm>
            <a:off x="9135291" y="3248297"/>
            <a:ext cx="1375955" cy="435429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79FB3D-F21A-6447-B80B-C51504EB577A}"/>
              </a:ext>
            </a:extLst>
          </p:cNvPr>
          <p:cNvSpPr txBox="1"/>
          <p:nvPr/>
        </p:nvSpPr>
        <p:spPr>
          <a:xfrm>
            <a:off x="165463" y="4929051"/>
            <a:ext cx="3065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sure that client send valid values to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0CB7FB-C41F-A14B-B513-7EB64D4B7554}"/>
              </a:ext>
            </a:extLst>
          </p:cNvPr>
          <p:cNvSpPr txBox="1"/>
          <p:nvPr/>
        </p:nvSpPr>
        <p:spPr>
          <a:xfrm>
            <a:off x="6474823" y="4952051"/>
            <a:ext cx="3065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sure that Server send valid values to DB</a:t>
            </a: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F23F6925-092B-3747-89FC-A7D91AFEF95A}"/>
              </a:ext>
            </a:extLst>
          </p:cNvPr>
          <p:cNvSpPr/>
          <p:nvPr/>
        </p:nvSpPr>
        <p:spPr>
          <a:xfrm>
            <a:off x="2725783" y="3108960"/>
            <a:ext cx="3914504" cy="801189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Call if values are valid on Client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30BD1A-05C4-104E-B646-D507BBE5C115}"/>
              </a:ext>
            </a:extLst>
          </p:cNvPr>
          <p:cNvSpPr txBox="1"/>
          <p:nvPr/>
        </p:nvSpPr>
        <p:spPr>
          <a:xfrm>
            <a:off x="9631680" y="4483965"/>
            <a:ext cx="2264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DB is Values are validated by server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15B5ED-7BD6-4F48-97F1-00804361DD81}"/>
              </a:ext>
            </a:extLst>
          </p:cNvPr>
          <p:cNvCxnSpPr>
            <a:stCxn id="12" idx="0"/>
            <a:endCxn id="8" idx="5"/>
          </p:cNvCxnSpPr>
          <p:nvPr/>
        </p:nvCxnSpPr>
        <p:spPr>
          <a:xfrm flipH="1" flipV="1">
            <a:off x="9823269" y="3574869"/>
            <a:ext cx="940526" cy="909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849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22926D-0385-E74A-901E-632937703C7C}"/>
              </a:ext>
            </a:extLst>
          </p:cNvPr>
          <p:cNvSpPr txBox="1"/>
          <p:nvPr/>
        </p:nvSpPr>
        <p:spPr>
          <a:xfrm>
            <a:off x="156754" y="452846"/>
            <a:ext cx="1176528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Challenges for Building Modern Hybrid Apps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technology to be used?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to find resources for the technology?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Programming Fundamentals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Architecture Feature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Coding Time or Development time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Support for the Technology from the Community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Maintenance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Deployment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Testing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Separate Technologies for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Server-Side App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JAVA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Middleware App e.g. REST APIs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Spring Boots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Front-End Apps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React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Code Repetition</a:t>
            </a:r>
          </a:p>
        </p:txBody>
      </p:sp>
    </p:spTree>
    <p:extLst>
      <p:ext uri="{BB962C8B-B14F-4D97-AF65-F5344CB8AC3E}">
        <p14:creationId xmlns:p14="http://schemas.microsoft.com/office/powerpoint/2010/main" val="14493674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ADB281-42F7-E84D-A7B0-F5A3783A8D3F}"/>
              </a:ext>
            </a:extLst>
          </p:cNvPr>
          <p:cNvSpPr/>
          <p:nvPr/>
        </p:nvSpPr>
        <p:spPr>
          <a:xfrm>
            <a:off x="252548" y="2292531"/>
            <a:ext cx="2046515" cy="2272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 Component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828615A-D5B3-374F-9F3B-A97467385682}"/>
              </a:ext>
            </a:extLst>
          </p:cNvPr>
          <p:cNvSpPr/>
          <p:nvPr/>
        </p:nvSpPr>
        <p:spPr>
          <a:xfrm>
            <a:off x="6992983" y="1393594"/>
            <a:ext cx="1358537" cy="107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5065D66-819E-A847-814B-4BCA46FC58B8}"/>
              </a:ext>
            </a:extLst>
          </p:cNvPr>
          <p:cNvSpPr/>
          <p:nvPr/>
        </p:nvSpPr>
        <p:spPr>
          <a:xfrm>
            <a:off x="6992983" y="3126600"/>
            <a:ext cx="1358537" cy="107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A3F6CA8-43F8-654C-A83D-DA4336DFF665}"/>
              </a:ext>
            </a:extLst>
          </p:cNvPr>
          <p:cNvSpPr/>
          <p:nvPr/>
        </p:nvSpPr>
        <p:spPr>
          <a:xfrm>
            <a:off x="6992983" y="4859606"/>
            <a:ext cx="1358537" cy="107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CBE93A-BCEB-B349-BB96-4CEFEBF8FDC3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4345577" y="1933526"/>
            <a:ext cx="2647406" cy="15566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976C60-99D1-204F-9A8E-EC66446C6C82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345577" y="3490183"/>
            <a:ext cx="2647406" cy="1763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D791283-4897-F745-A1A2-70987BE586A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345577" y="3490183"/>
            <a:ext cx="2647406" cy="19093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54EA2E7-075F-4843-AA2A-1D91F7EE089D}"/>
              </a:ext>
            </a:extLst>
          </p:cNvPr>
          <p:cNvSpPr/>
          <p:nvPr/>
        </p:nvSpPr>
        <p:spPr>
          <a:xfrm>
            <a:off x="3283131" y="3065417"/>
            <a:ext cx="1062446" cy="766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 Facade</a:t>
            </a:r>
          </a:p>
        </p:txBody>
      </p:sp>
      <p:sp>
        <p:nvSpPr>
          <p:cNvPr id="24" name="Left-right Arrow 23">
            <a:extLst>
              <a:ext uri="{FF2B5EF4-FFF2-40B4-BE49-F238E27FC236}">
                <a16:creationId xmlns:a16="http://schemas.microsoft.com/office/drawing/2014/main" id="{BDE890AA-B863-1B40-887B-D3DF3C69EF8E}"/>
              </a:ext>
            </a:extLst>
          </p:cNvPr>
          <p:cNvSpPr/>
          <p:nvPr/>
        </p:nvSpPr>
        <p:spPr>
          <a:xfrm>
            <a:off x="2299063" y="3344091"/>
            <a:ext cx="984068" cy="26125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29FCF2-F50D-A741-80DD-CBB24E26636A}"/>
              </a:ext>
            </a:extLst>
          </p:cNvPr>
          <p:cNvSpPr txBox="1"/>
          <p:nvPr/>
        </p:nvSpPr>
        <p:spPr>
          <a:xfrm>
            <a:off x="744583" y="426720"/>
            <a:ext cx="4393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Component is delegating the responsibility to other object for Async Call Management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F943DD-8244-FC4C-A4EB-52A4AB62731D}"/>
              </a:ext>
            </a:extLst>
          </p:cNvPr>
          <p:cNvCxnSpPr>
            <a:stCxn id="25" idx="2"/>
            <a:endCxn id="23" idx="0"/>
          </p:cNvCxnSpPr>
          <p:nvPr/>
        </p:nvCxnSpPr>
        <p:spPr>
          <a:xfrm>
            <a:off x="2941320" y="1350050"/>
            <a:ext cx="873034" cy="17153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F524E46-5F2F-4E42-84F8-E4A777A24B86}"/>
              </a:ext>
            </a:extLst>
          </p:cNvPr>
          <p:cNvSpPr txBox="1"/>
          <p:nvPr/>
        </p:nvSpPr>
        <p:spPr>
          <a:xfrm>
            <a:off x="1375954" y="5225144"/>
            <a:ext cx="4293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 must have the delegate object at component’s scope so that state objects should be executed using the response received from the Façade.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372C8F-C9AC-9E47-B023-CE514A837A57}"/>
              </a:ext>
            </a:extLst>
          </p:cNvPr>
          <p:cNvCxnSpPr>
            <a:stCxn id="28" idx="0"/>
            <a:endCxn id="23" idx="2"/>
          </p:cNvCxnSpPr>
          <p:nvPr/>
        </p:nvCxnSpPr>
        <p:spPr>
          <a:xfrm flipV="1">
            <a:off x="3522617" y="3831771"/>
            <a:ext cx="291737" cy="13933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2315452-140F-C54E-AB26-E4EDF5592925}"/>
              </a:ext>
            </a:extLst>
          </p:cNvPr>
          <p:cNvCxnSpPr>
            <a:endCxn id="25" idx="3"/>
          </p:cNvCxnSpPr>
          <p:nvPr/>
        </p:nvCxnSpPr>
        <p:spPr>
          <a:xfrm flipH="1">
            <a:off x="5138057" y="566057"/>
            <a:ext cx="2882537" cy="322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9BA160C-37FD-4D40-804C-DE4BE7B3CDEC}"/>
              </a:ext>
            </a:extLst>
          </p:cNvPr>
          <p:cNvSpPr txBox="1"/>
          <p:nvPr/>
        </p:nvSpPr>
        <p:spPr>
          <a:xfrm>
            <a:off x="8055429" y="261481"/>
            <a:ext cx="2621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‘useEffect()’ to manage all calls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2E16BF8-52E7-C941-93EE-58CB08D479B8}"/>
              </a:ext>
            </a:extLst>
          </p:cNvPr>
          <p:cNvCxnSpPr>
            <a:cxnSpLocks/>
            <a:endCxn id="28" idx="3"/>
          </p:cNvCxnSpPr>
          <p:nvPr/>
        </p:nvCxnSpPr>
        <p:spPr>
          <a:xfrm flipH="1" flipV="1">
            <a:off x="5669280" y="5825309"/>
            <a:ext cx="4032069" cy="661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B1014FE-26BA-7147-BCDC-C0AC30566662}"/>
              </a:ext>
            </a:extLst>
          </p:cNvPr>
          <p:cNvSpPr txBox="1"/>
          <p:nvPr/>
        </p:nvSpPr>
        <p:spPr>
          <a:xfrm>
            <a:off x="9675223" y="5555817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 Custom Hook that will be scoped to the Component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61A1B3-A79C-0541-BF19-808198D60C26}"/>
              </a:ext>
            </a:extLst>
          </p:cNvPr>
          <p:cNvCxnSpPr/>
          <p:nvPr/>
        </p:nvCxnSpPr>
        <p:spPr>
          <a:xfrm flipH="1" flipV="1">
            <a:off x="9501051" y="907812"/>
            <a:ext cx="696686" cy="46480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1508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6031D15E-1448-734D-A03A-F98D59775847}"/>
              </a:ext>
            </a:extLst>
          </p:cNvPr>
          <p:cNvSpPr/>
          <p:nvPr/>
        </p:nvSpPr>
        <p:spPr>
          <a:xfrm>
            <a:off x="7820297" y="1489166"/>
            <a:ext cx="4145280" cy="4066903"/>
          </a:xfrm>
          <a:prstGeom prst="can">
            <a:avLst>
              <a:gd name="adj" fmla="val 164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02BE98A-7DF1-1E40-8FC7-3F045E4AD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263423"/>
              </p:ext>
            </p:extLst>
          </p:nvPr>
        </p:nvGraphicFramePr>
        <p:xfrm>
          <a:off x="8084458" y="2425337"/>
          <a:ext cx="138176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87">
                  <a:extLst>
                    <a:ext uri="{9D8B030D-6E8A-4147-A177-3AD203B41FA5}">
                      <a16:colId xmlns:a16="http://schemas.microsoft.com/office/drawing/2014/main" val="3846684788"/>
                    </a:ext>
                  </a:extLst>
                </a:gridCol>
                <a:gridCol w="460587">
                  <a:extLst>
                    <a:ext uri="{9D8B030D-6E8A-4147-A177-3AD203B41FA5}">
                      <a16:colId xmlns:a16="http://schemas.microsoft.com/office/drawing/2014/main" val="978179017"/>
                    </a:ext>
                  </a:extLst>
                </a:gridCol>
                <a:gridCol w="460587">
                  <a:extLst>
                    <a:ext uri="{9D8B030D-6E8A-4147-A177-3AD203B41FA5}">
                      <a16:colId xmlns:a16="http://schemas.microsoft.com/office/drawing/2014/main" val="1495013508"/>
                    </a:ext>
                  </a:extLst>
                </a:gridCol>
              </a:tblGrid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289206"/>
                  </a:ext>
                </a:extLst>
              </a:tr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253126"/>
                  </a:ext>
                </a:extLst>
              </a:tr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75914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118EB2-5059-6745-9AC0-1910AFE4E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620354"/>
              </p:ext>
            </p:extLst>
          </p:nvPr>
        </p:nvGraphicFramePr>
        <p:xfrm>
          <a:off x="10091784" y="2425337"/>
          <a:ext cx="138176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87">
                  <a:extLst>
                    <a:ext uri="{9D8B030D-6E8A-4147-A177-3AD203B41FA5}">
                      <a16:colId xmlns:a16="http://schemas.microsoft.com/office/drawing/2014/main" val="3846684788"/>
                    </a:ext>
                  </a:extLst>
                </a:gridCol>
                <a:gridCol w="460587">
                  <a:extLst>
                    <a:ext uri="{9D8B030D-6E8A-4147-A177-3AD203B41FA5}">
                      <a16:colId xmlns:a16="http://schemas.microsoft.com/office/drawing/2014/main" val="978179017"/>
                    </a:ext>
                  </a:extLst>
                </a:gridCol>
                <a:gridCol w="460587">
                  <a:extLst>
                    <a:ext uri="{9D8B030D-6E8A-4147-A177-3AD203B41FA5}">
                      <a16:colId xmlns:a16="http://schemas.microsoft.com/office/drawing/2014/main" val="1495013508"/>
                    </a:ext>
                  </a:extLst>
                </a:gridCol>
              </a:tblGrid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289206"/>
                  </a:ext>
                </a:extLst>
              </a:tr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253126"/>
                  </a:ext>
                </a:extLst>
              </a:tr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75914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13E223-F133-3E44-BC0D-68FEC9FC6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775499"/>
              </p:ext>
            </p:extLst>
          </p:nvPr>
        </p:nvGraphicFramePr>
        <p:xfrm>
          <a:off x="10091783" y="3840480"/>
          <a:ext cx="138176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87">
                  <a:extLst>
                    <a:ext uri="{9D8B030D-6E8A-4147-A177-3AD203B41FA5}">
                      <a16:colId xmlns:a16="http://schemas.microsoft.com/office/drawing/2014/main" val="3846684788"/>
                    </a:ext>
                  </a:extLst>
                </a:gridCol>
                <a:gridCol w="460587">
                  <a:extLst>
                    <a:ext uri="{9D8B030D-6E8A-4147-A177-3AD203B41FA5}">
                      <a16:colId xmlns:a16="http://schemas.microsoft.com/office/drawing/2014/main" val="978179017"/>
                    </a:ext>
                  </a:extLst>
                </a:gridCol>
                <a:gridCol w="460587">
                  <a:extLst>
                    <a:ext uri="{9D8B030D-6E8A-4147-A177-3AD203B41FA5}">
                      <a16:colId xmlns:a16="http://schemas.microsoft.com/office/drawing/2014/main" val="1495013508"/>
                    </a:ext>
                  </a:extLst>
                </a:gridCol>
              </a:tblGrid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289206"/>
                  </a:ext>
                </a:extLst>
              </a:tr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253126"/>
                  </a:ext>
                </a:extLst>
              </a:tr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75914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5F8FA58-9683-1F41-B372-EAFA5EAE1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041572"/>
              </p:ext>
            </p:extLst>
          </p:nvPr>
        </p:nvGraphicFramePr>
        <p:xfrm>
          <a:off x="8084458" y="3990703"/>
          <a:ext cx="138176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87">
                  <a:extLst>
                    <a:ext uri="{9D8B030D-6E8A-4147-A177-3AD203B41FA5}">
                      <a16:colId xmlns:a16="http://schemas.microsoft.com/office/drawing/2014/main" val="3846684788"/>
                    </a:ext>
                  </a:extLst>
                </a:gridCol>
                <a:gridCol w="460587">
                  <a:extLst>
                    <a:ext uri="{9D8B030D-6E8A-4147-A177-3AD203B41FA5}">
                      <a16:colId xmlns:a16="http://schemas.microsoft.com/office/drawing/2014/main" val="978179017"/>
                    </a:ext>
                  </a:extLst>
                </a:gridCol>
                <a:gridCol w="460587">
                  <a:extLst>
                    <a:ext uri="{9D8B030D-6E8A-4147-A177-3AD203B41FA5}">
                      <a16:colId xmlns:a16="http://schemas.microsoft.com/office/drawing/2014/main" val="1495013508"/>
                    </a:ext>
                  </a:extLst>
                </a:gridCol>
              </a:tblGrid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289206"/>
                  </a:ext>
                </a:extLst>
              </a:tr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253126"/>
                  </a:ext>
                </a:extLst>
              </a:tr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75914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E91CE077-FDF3-3048-B4F4-C844FF542FCC}"/>
              </a:ext>
            </a:extLst>
          </p:cNvPr>
          <p:cNvSpPr/>
          <p:nvPr/>
        </p:nvSpPr>
        <p:spPr>
          <a:xfrm>
            <a:off x="400594" y="2425337"/>
            <a:ext cx="2917371" cy="2821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  <a:p>
            <a:pPr algn="ctr"/>
            <a:r>
              <a:rPr lang="en-US" dirty="0"/>
              <a:t>Should access all Data then logically process it and send it back to database to persist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A9A390-FE77-2F45-B2EF-2E6B30D1E667}"/>
              </a:ext>
            </a:extLst>
          </p:cNvPr>
          <p:cNvCxnSpPr>
            <a:endCxn id="3" idx="1"/>
          </p:cNvCxnSpPr>
          <p:nvPr/>
        </p:nvCxnSpPr>
        <p:spPr>
          <a:xfrm>
            <a:off x="3344091" y="2973977"/>
            <a:ext cx="47403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2EAC1D9-939E-2F42-9DCE-F586C63C5E96}"/>
              </a:ext>
            </a:extLst>
          </p:cNvPr>
          <p:cNvSpPr txBox="1"/>
          <p:nvPr/>
        </p:nvSpPr>
        <p:spPr>
          <a:xfrm>
            <a:off x="3640183" y="2002971"/>
            <a:ext cx="337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 to Table 1 and Get Data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E1A31-A8EA-C944-B27B-D91D1305A0F5}"/>
              </a:ext>
            </a:extLst>
          </p:cNvPr>
          <p:cNvCxnSpPr/>
          <p:nvPr/>
        </p:nvCxnSpPr>
        <p:spPr>
          <a:xfrm>
            <a:off x="3344091" y="3222171"/>
            <a:ext cx="6747692" cy="755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F838F7A-947C-D541-9BBC-AD0C65AB3C33}"/>
              </a:ext>
            </a:extLst>
          </p:cNvPr>
          <p:cNvSpPr txBox="1"/>
          <p:nvPr/>
        </p:nvSpPr>
        <p:spPr>
          <a:xfrm>
            <a:off x="3640183" y="3308474"/>
            <a:ext cx="3204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Table 2 using query and get data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E1D6DB-C659-A344-8450-80A99235BD64}"/>
              </a:ext>
            </a:extLst>
          </p:cNvPr>
          <p:cNvCxnSpPr/>
          <p:nvPr/>
        </p:nvCxnSpPr>
        <p:spPr>
          <a:xfrm>
            <a:off x="3344091" y="4171406"/>
            <a:ext cx="4740367" cy="69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035F8F0-FE77-324E-9150-B268E3E5FD56}"/>
              </a:ext>
            </a:extLst>
          </p:cNvPr>
          <p:cNvCxnSpPr/>
          <p:nvPr/>
        </p:nvCxnSpPr>
        <p:spPr>
          <a:xfrm>
            <a:off x="3344091" y="4706983"/>
            <a:ext cx="6747692" cy="740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746125F-557F-CF45-8A96-F208DFB67427}"/>
              </a:ext>
            </a:extLst>
          </p:cNvPr>
          <p:cNvSpPr txBox="1"/>
          <p:nvPr/>
        </p:nvSpPr>
        <p:spPr>
          <a:xfrm>
            <a:off x="226423" y="5373189"/>
            <a:ext cx="35530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Advantage: Application Developer with basis knowledge can easily work with Data Access and Process it using Application Code (C#,</a:t>
            </a:r>
            <a:r>
              <a:rPr lang="en-US" dirty="0" err="1"/>
              <a:t>JAVA,Node.js</a:t>
            </a:r>
            <a:r>
              <a:rPr lang="en-US" dirty="0"/>
              <a:t>)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70FDE9-B11E-174B-B8D5-3E67844F295C}"/>
              </a:ext>
            </a:extLst>
          </p:cNvPr>
          <p:cNvSpPr txBox="1"/>
          <p:nvPr/>
        </p:nvSpPr>
        <p:spPr>
          <a:xfrm>
            <a:off x="4110447" y="5497286"/>
            <a:ext cx="4171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Limitations: 1 Frequent call to DB. 2. Huge data in traffic. 3. </a:t>
            </a:r>
            <a:r>
              <a:rPr lang="en-US" dirty="0">
                <a:solidFill>
                  <a:srgbClr val="FF0000"/>
                </a:solidFill>
              </a:rPr>
              <a:t>Managing Inter dependent Table Transactions (IMP and Considerable Limitation)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E60DD7-D5A2-0444-AE39-2A07A8693088}"/>
              </a:ext>
            </a:extLst>
          </p:cNvPr>
          <p:cNvSpPr txBox="1"/>
          <p:nvPr/>
        </p:nvSpPr>
        <p:spPr>
          <a:xfrm>
            <a:off x="9109166" y="5738949"/>
            <a:ext cx="2364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for all Limitations is Writing Stored Procedure</a:t>
            </a:r>
          </a:p>
        </p:txBody>
      </p:sp>
    </p:spTree>
    <p:extLst>
      <p:ext uri="{BB962C8B-B14F-4D97-AF65-F5344CB8AC3E}">
        <p14:creationId xmlns:p14="http://schemas.microsoft.com/office/powerpoint/2010/main" val="2182180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990AF9-7DEE-FB44-8470-235147F6E653}"/>
              </a:ext>
            </a:extLst>
          </p:cNvPr>
          <p:cNvSpPr/>
          <p:nvPr/>
        </p:nvSpPr>
        <p:spPr>
          <a:xfrm>
            <a:off x="5599611" y="827314"/>
            <a:ext cx="4972595" cy="55909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60540B-54D7-2645-B327-4115F5C3C6D9}"/>
              </a:ext>
            </a:extLst>
          </p:cNvPr>
          <p:cNvSpPr txBox="1"/>
          <p:nvPr/>
        </p:nvSpPr>
        <p:spPr>
          <a:xfrm>
            <a:off x="5930537" y="896983"/>
            <a:ext cx="449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Application Hosting Server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E4717C87-53CA-4342-A955-D77C9E9F9C28}"/>
              </a:ext>
            </a:extLst>
          </p:cNvPr>
          <p:cNvSpPr/>
          <p:nvPr/>
        </p:nvSpPr>
        <p:spPr>
          <a:xfrm>
            <a:off x="513806" y="1428206"/>
            <a:ext cx="5085805" cy="931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75773D-1128-9548-80F1-C40A3D092FFE}"/>
              </a:ext>
            </a:extLst>
          </p:cNvPr>
          <p:cNvSpPr/>
          <p:nvPr/>
        </p:nvSpPr>
        <p:spPr>
          <a:xfrm>
            <a:off x="8638903" y="1706880"/>
            <a:ext cx="1785257" cy="4058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Session Store Metabase</a:t>
            </a:r>
          </a:p>
          <a:p>
            <a:pPr algn="ctr"/>
            <a:r>
              <a:rPr lang="en-US" dirty="0"/>
              <a:t>Express-Session</a:t>
            </a:r>
          </a:p>
          <a:p>
            <a:pPr algn="ctr"/>
            <a:r>
              <a:rPr lang="en-US" dirty="0"/>
              <a:t>Session Secret aka ID</a:t>
            </a:r>
          </a:p>
          <a:p>
            <a:pPr algn="ctr"/>
            <a:r>
              <a:rPr lang="en-US" dirty="0"/>
              <a:t>Session Save Policies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1FA202-8977-1C4F-BA0D-2E359CC08E47}"/>
              </a:ext>
            </a:extLst>
          </p:cNvPr>
          <p:cNvSpPr txBox="1"/>
          <p:nvPr/>
        </p:nvSpPr>
        <p:spPr>
          <a:xfrm>
            <a:off x="10685416" y="2177143"/>
            <a:ext cx="14369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Configure the Request in a single Session Context based on ID / Name and Expiry </a:t>
            </a:r>
          </a:p>
          <a:p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3BA344-E9F1-0148-916A-66F3818312FF}"/>
              </a:ext>
            </a:extLst>
          </p:cNvPr>
          <p:cNvCxnSpPr>
            <a:stCxn id="6" idx="1"/>
          </p:cNvCxnSpPr>
          <p:nvPr/>
        </p:nvCxnSpPr>
        <p:spPr>
          <a:xfrm flipH="1">
            <a:off x="10128069" y="3469805"/>
            <a:ext cx="557347" cy="3619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ight Arrow 8">
            <a:extLst>
              <a:ext uri="{FF2B5EF4-FFF2-40B4-BE49-F238E27FC236}">
                <a16:creationId xmlns:a16="http://schemas.microsoft.com/office/drawing/2014/main" id="{A09A34B8-6D39-F242-A0A1-5615B4AF6F17}"/>
              </a:ext>
            </a:extLst>
          </p:cNvPr>
          <p:cNvSpPr/>
          <p:nvPr/>
        </p:nvSpPr>
        <p:spPr>
          <a:xfrm>
            <a:off x="5599611" y="2090059"/>
            <a:ext cx="3004458" cy="9318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is Req. is Enabled for Session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DDEA09-66A3-0A41-9278-0C1D6A9B85F6}"/>
              </a:ext>
            </a:extLst>
          </p:cNvPr>
          <p:cNvSpPr txBox="1"/>
          <p:nvPr/>
        </p:nvSpPr>
        <p:spPr>
          <a:xfrm>
            <a:off x="5791200" y="3021875"/>
            <a:ext cx="24732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Session Store will </a:t>
            </a:r>
            <a:r>
              <a:rPr lang="en-US" dirty="0" err="1"/>
              <a:t>varifiy</a:t>
            </a:r>
            <a:r>
              <a:rPr lang="en-US" dirty="0"/>
              <a:t> the secret (ID) / name and if it not present it will be allocated to the request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3CBEFC34-101A-0549-9C33-8A20FF4A4ED8}"/>
              </a:ext>
            </a:extLst>
          </p:cNvPr>
          <p:cNvSpPr/>
          <p:nvPr/>
        </p:nvSpPr>
        <p:spPr>
          <a:xfrm>
            <a:off x="5599611" y="4762466"/>
            <a:ext cx="3021875" cy="9318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 with Session Info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4442A992-E8AA-BE43-9764-5D683EBB073B}"/>
              </a:ext>
            </a:extLst>
          </p:cNvPr>
          <p:cNvSpPr/>
          <p:nvPr/>
        </p:nvSpPr>
        <p:spPr>
          <a:xfrm>
            <a:off x="452846" y="5390605"/>
            <a:ext cx="5146765" cy="9318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 with Session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9EE1A7-42BB-9541-9849-1C6A79562A22}"/>
              </a:ext>
            </a:extLst>
          </p:cNvPr>
          <p:cNvSpPr/>
          <p:nvPr/>
        </p:nvSpPr>
        <p:spPr>
          <a:xfrm rot="19996373">
            <a:off x="552388" y="3156874"/>
            <a:ext cx="4590631" cy="984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Session Context to Manage all request inside a Session Monitor till the session is not destroyed aka request for Logout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CD379B8A-5BCC-F049-A0D2-FF8891D499D5}"/>
              </a:ext>
            </a:extLst>
          </p:cNvPr>
          <p:cNvSpPr/>
          <p:nvPr/>
        </p:nvSpPr>
        <p:spPr>
          <a:xfrm>
            <a:off x="0" y="1706880"/>
            <a:ext cx="391886" cy="4615543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92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E2AED1-8A65-BB4F-96C2-1B0C2F4C8013}"/>
              </a:ext>
            </a:extLst>
          </p:cNvPr>
          <p:cNvSpPr txBox="1"/>
          <p:nvPr/>
        </p:nvSpPr>
        <p:spPr>
          <a:xfrm>
            <a:off x="217714" y="200297"/>
            <a:ext cx="117478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to the Challenges 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Full-Stack Isomorphic (?) Apps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Same Technology and Code-Base on Server, Middleware and on Client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E.g.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Microsoft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.NET 5, C#, Blazor (Interactive UI)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Cross Platform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JAVA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JVM, Java, Spring Boot, GWT (Interactive UI)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Cross Platform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JavaScript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Node.js, ES 6 (Modern JavaScript), Express, Angular/React/Vue/Ember etc. (Interactive UI)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Cross Platform and </a:t>
            </a:r>
            <a:r>
              <a:rPr lang="en-US" dirty="0" err="1"/>
              <a:t>LightWeight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406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7CEF1-BCB5-694E-8939-8886631F5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753" y="156754"/>
            <a:ext cx="11869783" cy="6470469"/>
          </a:xfrm>
        </p:spPr>
        <p:txBody>
          <a:bodyPr/>
          <a:lstStyle/>
          <a:p>
            <a:r>
              <a:rPr lang="en-US" dirty="0"/>
              <a:t>ES 6</a:t>
            </a:r>
          </a:p>
          <a:p>
            <a:pPr lvl="1"/>
            <a:r>
              <a:rPr lang="en-US" dirty="0"/>
              <a:t>Modern JavaScript Standard</a:t>
            </a:r>
          </a:p>
          <a:p>
            <a:pPr lvl="1"/>
            <a:r>
              <a:rPr lang="en-US" dirty="0"/>
              <a:t>Base for most of the JS Libraries and Frameworks</a:t>
            </a:r>
          </a:p>
          <a:p>
            <a:pPr lvl="1"/>
            <a:r>
              <a:rPr lang="en-US" dirty="0"/>
              <a:t>Used to Support JS Full-Stack Apps</a:t>
            </a:r>
          </a:p>
          <a:p>
            <a:pPr lvl="1"/>
            <a:r>
              <a:rPr lang="en-US" dirty="0"/>
              <a:t>Languages supporting ES 6</a:t>
            </a:r>
          </a:p>
          <a:p>
            <a:pPr lvl="2"/>
            <a:r>
              <a:rPr lang="en-US" dirty="0"/>
              <a:t>JavaScript aka Modern JavaScript aka High-Level JavaScript</a:t>
            </a:r>
          </a:p>
          <a:p>
            <a:pPr lvl="2"/>
            <a:r>
              <a:rPr lang="en-US" dirty="0"/>
              <a:t>TypeScript by Microsoft</a:t>
            </a:r>
          </a:p>
          <a:p>
            <a:pPr lvl="2"/>
            <a:r>
              <a:rPr lang="en-US" dirty="0"/>
              <a:t>Dart, by google community </a:t>
            </a:r>
          </a:p>
          <a:p>
            <a:pPr lvl="1"/>
            <a:r>
              <a:rPr lang="en-US" dirty="0"/>
              <a:t>Superset over the JavaScript (ES3/ES5)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B79DCC-F5AA-234F-8DCC-02F02F05A15C}"/>
              </a:ext>
            </a:extLst>
          </p:cNvPr>
          <p:cNvSpPr/>
          <p:nvPr/>
        </p:nvSpPr>
        <p:spPr>
          <a:xfrm>
            <a:off x="7384869" y="2168435"/>
            <a:ext cx="4162698" cy="396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E9AC2D-C7E7-CE4A-809E-6CF6EFAF0F25}"/>
              </a:ext>
            </a:extLst>
          </p:cNvPr>
          <p:cNvSpPr txBox="1"/>
          <p:nvPr/>
        </p:nvSpPr>
        <p:spPr>
          <a:xfrm>
            <a:off x="8508274" y="2612571"/>
            <a:ext cx="189846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ES 6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6ADF40-E7C3-7C4B-9421-9847097309BF}"/>
              </a:ext>
            </a:extLst>
          </p:cNvPr>
          <p:cNvSpPr/>
          <p:nvPr/>
        </p:nvSpPr>
        <p:spPr>
          <a:xfrm>
            <a:off x="8164286" y="3008812"/>
            <a:ext cx="2603863" cy="2281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JavaScript</a:t>
            </a:r>
          </a:p>
          <a:p>
            <a:pPr algn="ctr"/>
            <a:r>
              <a:rPr lang="en-US" b="1" dirty="0"/>
              <a:t>ES 3 Standard</a:t>
            </a:r>
          </a:p>
        </p:txBody>
      </p:sp>
    </p:spTree>
    <p:extLst>
      <p:ext uri="{BB962C8B-B14F-4D97-AF65-F5344CB8AC3E}">
        <p14:creationId xmlns:p14="http://schemas.microsoft.com/office/powerpoint/2010/main" val="3957709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14882-8460-EF4D-96B9-2B810551D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297" y="269966"/>
            <a:ext cx="11634652" cy="6357257"/>
          </a:xfrm>
        </p:spPr>
        <p:txBody>
          <a:bodyPr/>
          <a:lstStyle/>
          <a:p>
            <a:r>
              <a:rPr lang="en-US" dirty="0"/>
              <a:t>JavaScript Libraries</a:t>
            </a:r>
          </a:p>
          <a:p>
            <a:pPr lvl="1"/>
            <a:r>
              <a:rPr lang="en-US" dirty="0"/>
              <a:t>Single Responsibility Principle for implementing specific solution for JS apps</a:t>
            </a:r>
          </a:p>
          <a:p>
            <a:pPr lvl="2"/>
            <a:r>
              <a:rPr lang="en-US" dirty="0"/>
              <a:t>jQuery, DOM</a:t>
            </a:r>
          </a:p>
          <a:p>
            <a:pPr lvl="2"/>
            <a:r>
              <a:rPr lang="en-US" dirty="0"/>
              <a:t>D3/c3 etc. for charts</a:t>
            </a:r>
          </a:p>
          <a:p>
            <a:pPr lvl="2"/>
            <a:r>
              <a:rPr lang="en-US" dirty="0"/>
              <a:t>Moment for </a:t>
            </a:r>
            <a:r>
              <a:rPr lang="en-US" dirty="0" err="1"/>
              <a:t>DateTime</a:t>
            </a:r>
            <a:r>
              <a:rPr lang="en-US" dirty="0"/>
              <a:t> Operations</a:t>
            </a:r>
          </a:p>
          <a:p>
            <a:pPr lvl="2"/>
            <a:r>
              <a:rPr lang="en-US" dirty="0" err="1"/>
              <a:t>React.js</a:t>
            </a:r>
            <a:r>
              <a:rPr lang="en-US" dirty="0"/>
              <a:t> for View</a:t>
            </a:r>
          </a:p>
          <a:p>
            <a:pPr lvl="2"/>
            <a:r>
              <a:rPr lang="en-US" dirty="0"/>
              <a:t>Knockout, for MVVM</a:t>
            </a:r>
          </a:p>
          <a:p>
            <a:r>
              <a:rPr lang="en-US" dirty="0"/>
              <a:t>JavaScript Frameworks</a:t>
            </a:r>
          </a:p>
          <a:p>
            <a:pPr lvl="1"/>
            <a:r>
              <a:rPr lang="en-US" dirty="0"/>
              <a:t>E2E Object model for JS Apps development</a:t>
            </a:r>
          </a:p>
          <a:p>
            <a:pPr lvl="1"/>
            <a:r>
              <a:rPr lang="en-US" dirty="0"/>
              <a:t>Modularity out-of-the-box</a:t>
            </a:r>
          </a:p>
          <a:p>
            <a:pPr lvl="2"/>
            <a:r>
              <a:rPr lang="en-US" dirty="0" err="1"/>
              <a:t>E.g</a:t>
            </a:r>
            <a:endParaRPr lang="en-US" dirty="0"/>
          </a:p>
          <a:p>
            <a:pPr lvl="3"/>
            <a:r>
              <a:rPr lang="en-US" dirty="0"/>
              <a:t>Presentation + Databinding + Events</a:t>
            </a:r>
          </a:p>
          <a:p>
            <a:pPr lvl="3"/>
            <a:r>
              <a:rPr lang="en-US" dirty="0"/>
              <a:t>Data Model Management</a:t>
            </a:r>
          </a:p>
          <a:p>
            <a:pPr lvl="3"/>
            <a:r>
              <a:rPr lang="en-US" dirty="0"/>
              <a:t>HTTP Object Model</a:t>
            </a:r>
          </a:p>
          <a:p>
            <a:pPr lvl="3"/>
            <a:r>
              <a:rPr lang="en-US" dirty="0"/>
              <a:t>UI Reusability</a:t>
            </a:r>
          </a:p>
          <a:p>
            <a:pPr lvl="2"/>
            <a:r>
              <a:rPr lang="en-US" dirty="0"/>
              <a:t>Angular / Vue (seats in between Library and Framework) / Ember / DOJO </a:t>
            </a:r>
          </a:p>
        </p:txBody>
      </p:sp>
    </p:spTree>
    <p:extLst>
      <p:ext uri="{BB962C8B-B14F-4D97-AF65-F5344CB8AC3E}">
        <p14:creationId xmlns:p14="http://schemas.microsoft.com/office/powerpoint/2010/main" val="2011183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7C65BF-3862-0545-A022-BF98DD7440AF}"/>
              </a:ext>
            </a:extLst>
          </p:cNvPr>
          <p:cNvSpPr txBox="1"/>
          <p:nvPr/>
        </p:nvSpPr>
        <p:spPr>
          <a:xfrm>
            <a:off x="148046" y="174171"/>
            <a:ext cx="1186107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JavaScript UI Object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Bootstrap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CSS Libraries for UI Creation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CSS + JavaScript Plug-Ins for RICH UI and UX (known as UI Framework)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Iota CSS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Modern CSS Framework for UI and UX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FlexBox</a:t>
            </a:r>
            <a:r>
              <a:rPr lang="en-US" sz="2000" dirty="0"/>
              <a:t>	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Modern CSS Framework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/>
          </a:p>
          <a:p>
            <a:r>
              <a:rPr lang="en-US" sz="2000" dirty="0"/>
              <a:t>JavaScript Tools</a:t>
            </a:r>
          </a:p>
          <a:p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Used for Testing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Jasmine, Karma, Jest, Enzyme, Mocha, Chai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Automation Tools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Gulp, Grunt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err="1"/>
              <a:t>WebPack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6041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DEF63F-E397-CC40-B774-6A171868EE42}"/>
              </a:ext>
            </a:extLst>
          </p:cNvPr>
          <p:cNvSpPr txBox="1"/>
          <p:nvPr/>
        </p:nvSpPr>
        <p:spPr>
          <a:xfrm>
            <a:off x="126274" y="235131"/>
            <a:ext cx="119394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Assignment statement in JavaScript</a:t>
            </a:r>
          </a:p>
          <a:p>
            <a:endParaRPr lang="en-US" dirty="0"/>
          </a:p>
          <a:p>
            <a:r>
              <a:rPr lang="en-IN" dirty="0"/>
              <a:t>var x = 10;</a:t>
            </a:r>
          </a:p>
          <a:p>
            <a:r>
              <a:rPr lang="en-IN" dirty="0"/>
              <a:t>var y = x;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1A3C0E-9060-5248-AC2B-A082F77B72B8}"/>
              </a:ext>
            </a:extLst>
          </p:cNvPr>
          <p:cNvSpPr/>
          <p:nvPr/>
        </p:nvSpPr>
        <p:spPr>
          <a:xfrm>
            <a:off x="5495109" y="746534"/>
            <a:ext cx="418011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1B61E1D-2016-8B4A-9001-49ACB4098067}"/>
              </a:ext>
            </a:extLst>
          </p:cNvPr>
          <p:cNvSpPr/>
          <p:nvPr/>
        </p:nvSpPr>
        <p:spPr>
          <a:xfrm>
            <a:off x="4502332" y="702992"/>
            <a:ext cx="339634" cy="409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C5D78B-D91B-C840-A785-A5C0E18D5C79}"/>
              </a:ext>
            </a:extLst>
          </p:cNvPr>
          <p:cNvCxnSpPr>
            <a:endCxn id="3" idx="1"/>
          </p:cNvCxnSpPr>
          <p:nvPr/>
        </p:nvCxnSpPr>
        <p:spPr>
          <a:xfrm>
            <a:off x="4841966" y="907643"/>
            <a:ext cx="653143" cy="21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36594C-FD0B-7C46-A73C-7A251754B0E2}"/>
              </a:ext>
            </a:extLst>
          </p:cNvPr>
          <p:cNvCxnSpPr/>
          <p:nvPr/>
        </p:nvCxnSpPr>
        <p:spPr>
          <a:xfrm>
            <a:off x="1262743" y="929414"/>
            <a:ext cx="3056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1D54E30-D355-5D4A-8DDE-F7AB9E673516}"/>
              </a:ext>
            </a:extLst>
          </p:cNvPr>
          <p:cNvSpPr/>
          <p:nvPr/>
        </p:nvSpPr>
        <p:spPr>
          <a:xfrm>
            <a:off x="5495109" y="1360487"/>
            <a:ext cx="418011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FA77CCE-4AF3-054B-A896-B9A4D05F79E8}"/>
              </a:ext>
            </a:extLst>
          </p:cNvPr>
          <p:cNvSpPr/>
          <p:nvPr/>
        </p:nvSpPr>
        <p:spPr>
          <a:xfrm>
            <a:off x="4502332" y="1316945"/>
            <a:ext cx="339634" cy="409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3AA39B-815D-C645-B712-6EBA2847C669}"/>
              </a:ext>
            </a:extLst>
          </p:cNvPr>
          <p:cNvCxnSpPr>
            <a:endCxn id="9" idx="1"/>
          </p:cNvCxnSpPr>
          <p:nvPr/>
        </p:nvCxnSpPr>
        <p:spPr>
          <a:xfrm>
            <a:off x="4841966" y="1521596"/>
            <a:ext cx="653143" cy="21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A36AFC-4A2D-E240-BCB2-DA972A224002}"/>
              </a:ext>
            </a:extLst>
          </p:cNvPr>
          <p:cNvCxnSpPr/>
          <p:nvPr/>
        </p:nvCxnSpPr>
        <p:spPr>
          <a:xfrm>
            <a:off x="1184366" y="1236617"/>
            <a:ext cx="3213463" cy="284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1ED66A4-ABF8-054D-9070-6A24959A0A2B}"/>
              </a:ext>
            </a:extLst>
          </p:cNvPr>
          <p:cNvSpPr txBox="1"/>
          <p:nvPr/>
        </p:nvSpPr>
        <p:spPr>
          <a:xfrm>
            <a:off x="6183086" y="818606"/>
            <a:ext cx="3074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and y are pointing to different location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85F1D6-6F6A-D948-BF1F-FC9454E1E72A}"/>
              </a:ext>
            </a:extLst>
          </p:cNvPr>
          <p:cNvSpPr txBox="1"/>
          <p:nvPr/>
        </p:nvSpPr>
        <p:spPr>
          <a:xfrm>
            <a:off x="126274" y="1991354"/>
            <a:ext cx="11573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var obj1 = {n:40};</a:t>
            </a:r>
          </a:p>
          <a:p>
            <a:r>
              <a:rPr lang="en-IN" dirty="0"/>
              <a:t>var obj2 = obj1;</a:t>
            </a:r>
          </a:p>
          <a:p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4C5258C-5238-2C49-ADCF-5C3F8C60388F}"/>
              </a:ext>
            </a:extLst>
          </p:cNvPr>
          <p:cNvSpPr/>
          <p:nvPr/>
        </p:nvSpPr>
        <p:spPr>
          <a:xfrm>
            <a:off x="7297783" y="2237650"/>
            <a:ext cx="1480457" cy="1191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n:10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A59353A-AE9D-874A-8E3E-73428B4052DC}"/>
              </a:ext>
            </a:extLst>
          </p:cNvPr>
          <p:cNvSpPr/>
          <p:nvPr/>
        </p:nvSpPr>
        <p:spPr>
          <a:xfrm>
            <a:off x="4502332" y="2734491"/>
            <a:ext cx="679268" cy="592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8535E7-A936-674C-BE0A-1652A501A5B5}"/>
              </a:ext>
            </a:extLst>
          </p:cNvPr>
          <p:cNvCxnSpPr>
            <a:stCxn id="17" idx="3"/>
            <a:endCxn id="16" idx="2"/>
          </p:cNvCxnSpPr>
          <p:nvPr/>
        </p:nvCxnSpPr>
        <p:spPr>
          <a:xfrm flipV="1">
            <a:off x="5181600" y="2833325"/>
            <a:ext cx="2116183" cy="197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6542436-5C31-2748-9AE5-4847FF08589A}"/>
              </a:ext>
            </a:extLst>
          </p:cNvPr>
          <p:cNvSpPr/>
          <p:nvPr/>
        </p:nvSpPr>
        <p:spPr>
          <a:xfrm>
            <a:off x="7789818" y="4393473"/>
            <a:ext cx="679268" cy="592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11FB19-3CC5-9F40-B392-C33D1380F3EC}"/>
              </a:ext>
            </a:extLst>
          </p:cNvPr>
          <p:cNvCxnSpPr>
            <a:stCxn id="20" idx="0"/>
            <a:endCxn id="16" idx="4"/>
          </p:cNvCxnSpPr>
          <p:nvPr/>
        </p:nvCxnSpPr>
        <p:spPr>
          <a:xfrm flipH="1" flipV="1">
            <a:off x="8038012" y="3429000"/>
            <a:ext cx="91440" cy="964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0BE8745-7520-C943-AD13-E86FD32EC1F4}"/>
              </a:ext>
            </a:extLst>
          </p:cNvPr>
          <p:cNvSpPr txBox="1"/>
          <p:nvPr/>
        </p:nvSpPr>
        <p:spPr>
          <a:xfrm>
            <a:off x="1262743" y="3608146"/>
            <a:ext cx="5329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Obj1 and Obj2 will point to same object or refer to same object so if one is changed other will be notified with changes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988894-AEEA-554A-947F-1EDFCDC8C92A}"/>
              </a:ext>
            </a:extLst>
          </p:cNvPr>
          <p:cNvSpPr txBox="1"/>
          <p:nvPr/>
        </p:nvSpPr>
        <p:spPr>
          <a:xfrm>
            <a:off x="313509" y="5172891"/>
            <a:ext cx="11094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var obj3 = </a:t>
            </a:r>
            <a:r>
              <a:rPr lang="en-IN" i="1" dirty="0" err="1"/>
              <a:t>Object</a:t>
            </a:r>
            <a:r>
              <a:rPr lang="en-IN" dirty="0" err="1"/>
              <a:t>.assign</a:t>
            </a:r>
            <a:r>
              <a:rPr lang="en-IN" dirty="0"/>
              <a:t>({}, obj1);</a:t>
            </a:r>
          </a:p>
          <a:p>
            <a:r>
              <a:rPr lang="en-US" dirty="0"/>
              <a:t>				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D835C19-1333-DB44-90FE-57D95F2BFDF2}"/>
              </a:ext>
            </a:extLst>
          </p:cNvPr>
          <p:cNvSpPr/>
          <p:nvPr/>
        </p:nvSpPr>
        <p:spPr>
          <a:xfrm>
            <a:off x="6352904" y="5025708"/>
            <a:ext cx="1480457" cy="1191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n:10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5D44EDC-A054-6542-9462-8A2292189020}"/>
              </a:ext>
            </a:extLst>
          </p:cNvPr>
          <p:cNvSpPr/>
          <p:nvPr/>
        </p:nvSpPr>
        <p:spPr>
          <a:xfrm>
            <a:off x="3557453" y="5522549"/>
            <a:ext cx="679268" cy="592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9D3EE7F-500E-174D-AA06-68E053E097A2}"/>
              </a:ext>
            </a:extLst>
          </p:cNvPr>
          <p:cNvCxnSpPr>
            <a:stCxn id="26" idx="3"/>
            <a:endCxn id="25" idx="2"/>
          </p:cNvCxnSpPr>
          <p:nvPr/>
        </p:nvCxnSpPr>
        <p:spPr>
          <a:xfrm flipV="1">
            <a:off x="4236721" y="5621383"/>
            <a:ext cx="2116183" cy="197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808A42B5-92D9-E444-B2E5-F3622829789B}"/>
              </a:ext>
            </a:extLst>
          </p:cNvPr>
          <p:cNvSpPr/>
          <p:nvPr/>
        </p:nvSpPr>
        <p:spPr>
          <a:xfrm>
            <a:off x="10585268" y="5479888"/>
            <a:ext cx="1480457" cy="1191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n:10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09AD440A-0B71-4040-A1DF-9458EB9E4F68}"/>
              </a:ext>
            </a:extLst>
          </p:cNvPr>
          <p:cNvSpPr/>
          <p:nvPr/>
        </p:nvSpPr>
        <p:spPr>
          <a:xfrm>
            <a:off x="7833361" y="6174997"/>
            <a:ext cx="679268" cy="592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obj3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F93D3F9-9BEA-1245-9152-6423714F6878}"/>
              </a:ext>
            </a:extLst>
          </p:cNvPr>
          <p:cNvCxnSpPr>
            <a:stCxn id="29" idx="3"/>
            <a:endCxn id="28" idx="2"/>
          </p:cNvCxnSpPr>
          <p:nvPr/>
        </p:nvCxnSpPr>
        <p:spPr>
          <a:xfrm flipV="1">
            <a:off x="8512629" y="6075563"/>
            <a:ext cx="2072639" cy="395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rved Down Arrow 30">
            <a:extLst>
              <a:ext uri="{FF2B5EF4-FFF2-40B4-BE49-F238E27FC236}">
                <a16:creationId xmlns:a16="http://schemas.microsoft.com/office/drawing/2014/main" id="{4A58B23A-1D7D-B14C-A0EF-3D397D5E2181}"/>
              </a:ext>
            </a:extLst>
          </p:cNvPr>
          <p:cNvSpPr/>
          <p:nvPr/>
        </p:nvSpPr>
        <p:spPr>
          <a:xfrm>
            <a:off x="7833361" y="5426922"/>
            <a:ext cx="2939142" cy="35255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9AE9F7-97EC-E549-9D39-7542996B03E0}"/>
              </a:ext>
            </a:extLst>
          </p:cNvPr>
          <p:cNvSpPr txBox="1"/>
          <p:nvPr/>
        </p:nvSpPr>
        <p:spPr>
          <a:xfrm>
            <a:off x="9853749" y="3949594"/>
            <a:ext cx="23730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Obj3 and obj1 are separate objects, but obj3 is created using schema and data of obj1</a:t>
            </a:r>
          </a:p>
        </p:txBody>
      </p:sp>
    </p:spTree>
    <p:extLst>
      <p:ext uri="{BB962C8B-B14F-4D97-AF65-F5344CB8AC3E}">
        <p14:creationId xmlns:p14="http://schemas.microsoft.com/office/powerpoint/2010/main" val="2369573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6253</TotalTime>
  <Words>2383</Words>
  <Application>Microsoft Macintosh PowerPoint</Application>
  <PresentationFormat>Widescreen</PresentationFormat>
  <Paragraphs>566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 Theme</vt:lpstr>
      <vt:lpstr>Training Notes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DB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Notes</dc:title>
  <dc:creator>Mahesh Sabnis</dc:creator>
  <cp:lastModifiedBy>Mahesh Sabnis</cp:lastModifiedBy>
  <cp:revision>157</cp:revision>
  <dcterms:created xsi:type="dcterms:W3CDTF">2021-03-31T09:14:47Z</dcterms:created>
  <dcterms:modified xsi:type="dcterms:W3CDTF">2021-04-30T09:22:53Z</dcterms:modified>
</cp:coreProperties>
</file>