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4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18402A-E295-2D47-B15E-9F6746AA8D69}"/>
              </a:ext>
            </a:extLst>
          </p:cNvPr>
          <p:cNvSpPr/>
          <p:nvPr/>
        </p:nvSpPr>
        <p:spPr>
          <a:xfrm>
            <a:off x="4841967" y="14961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0A2087-3241-5544-9954-6A495E235AD2}"/>
              </a:ext>
            </a:extLst>
          </p:cNvPr>
          <p:cNvSpPr/>
          <p:nvPr/>
        </p:nvSpPr>
        <p:spPr>
          <a:xfrm>
            <a:off x="457200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FF6BFA-859C-D64A-9962-2DC5D731A293}"/>
              </a:ext>
            </a:extLst>
          </p:cNvPr>
          <p:cNvSpPr/>
          <p:nvPr/>
        </p:nvSpPr>
        <p:spPr>
          <a:xfrm>
            <a:off x="9762308" y="28303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4F11FC-9259-8D49-AF85-DFDF2D114E48}"/>
              </a:ext>
            </a:extLst>
          </p:cNvPr>
          <p:cNvSpPr/>
          <p:nvPr/>
        </p:nvSpPr>
        <p:spPr>
          <a:xfrm>
            <a:off x="9762308" y="2619103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886C-4207-4341-905E-D405C8939C97}"/>
              </a:ext>
            </a:extLst>
          </p:cNvPr>
          <p:cNvSpPr txBox="1"/>
          <p:nvPr/>
        </p:nvSpPr>
        <p:spPr>
          <a:xfrm>
            <a:off x="269966" y="2246811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or market products through the E-Comm Web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B1C830-BE29-FC47-AC80-2E917522A313}"/>
              </a:ext>
            </a:extLst>
          </p:cNvPr>
          <p:cNvCxnSpPr>
            <a:stCxn id="2" idx="1"/>
            <a:endCxn id="3" idx="6"/>
          </p:cNvCxnSpPr>
          <p:nvPr/>
        </p:nvCxnSpPr>
        <p:spPr>
          <a:xfrm flipH="1">
            <a:off x="2355669" y="275130"/>
            <a:ext cx="2764322" cy="89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88D7C-43DA-BA42-AD32-FA394CE21DC8}"/>
              </a:ext>
            </a:extLst>
          </p:cNvPr>
          <p:cNvSpPr txBox="1"/>
          <p:nvPr/>
        </p:nvSpPr>
        <p:spPr>
          <a:xfrm>
            <a:off x="7576457" y="1171304"/>
            <a:ext cx="208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Manufacture the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3BEC-51FF-6945-92FF-CD561AB5F08B}"/>
              </a:ext>
            </a:extLst>
          </p:cNvPr>
          <p:cNvCxnSpPr>
            <a:stCxn id="2" idx="7"/>
            <a:endCxn id="4" idx="3"/>
          </p:cNvCxnSpPr>
          <p:nvPr/>
        </p:nvCxnSpPr>
        <p:spPr>
          <a:xfrm>
            <a:off x="6462412" y="275130"/>
            <a:ext cx="3577920" cy="152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654CAE-FBAA-C24D-9D92-1D291EF8C345}"/>
              </a:ext>
            </a:extLst>
          </p:cNvPr>
          <p:cNvSpPr txBox="1"/>
          <p:nvPr/>
        </p:nvSpPr>
        <p:spPr>
          <a:xfrm>
            <a:off x="9657806" y="4528457"/>
            <a:ext cx="2168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to be sold by the E-Comm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10F53D-8AB2-3743-8BC2-9FEC298507A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6740436" y="903235"/>
            <a:ext cx="3021872" cy="2604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336457E-EC68-9C47-8D49-0EA7F31EBFE4}"/>
              </a:ext>
            </a:extLst>
          </p:cNvPr>
          <p:cNvSpPr/>
          <p:nvPr/>
        </p:nvSpPr>
        <p:spPr>
          <a:xfrm>
            <a:off x="4929052" y="4922520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23714-85ED-0244-AAC5-F8F4CBAF0F6D}"/>
              </a:ext>
            </a:extLst>
          </p:cNvPr>
          <p:cNvSpPr txBox="1"/>
          <p:nvPr/>
        </p:nvSpPr>
        <p:spPr>
          <a:xfrm>
            <a:off x="6966857" y="5451787"/>
            <a:ext cx="269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Purchase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6CB62E-20B2-F549-93FD-6BC1BDAFD9B8}"/>
              </a:ext>
            </a:extLst>
          </p:cNvPr>
          <p:cNvCxnSpPr>
            <a:stCxn id="2" idx="4"/>
            <a:endCxn id="16" idx="0"/>
          </p:cNvCxnSpPr>
          <p:nvPr/>
        </p:nvCxnSpPr>
        <p:spPr>
          <a:xfrm>
            <a:off x="5791202" y="1791509"/>
            <a:ext cx="87085" cy="313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E7EA298-BBC6-F349-B303-52CFF7E263C1}"/>
              </a:ext>
            </a:extLst>
          </p:cNvPr>
          <p:cNvSpPr/>
          <p:nvPr/>
        </p:nvSpPr>
        <p:spPr>
          <a:xfrm>
            <a:off x="47898" y="5081452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89A10F-FC71-F44D-9DF1-7D6AA3CE61A8}"/>
              </a:ext>
            </a:extLst>
          </p:cNvPr>
          <p:cNvCxnSpPr>
            <a:stCxn id="2" idx="3"/>
            <a:endCxn id="20" idx="7"/>
          </p:cNvCxnSpPr>
          <p:nvPr/>
        </p:nvCxnSpPr>
        <p:spPr>
          <a:xfrm flipH="1">
            <a:off x="1668343" y="1531340"/>
            <a:ext cx="3451648" cy="3810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40F4C6-17AF-EC43-AC58-B51D90431587}"/>
              </a:ext>
            </a:extLst>
          </p:cNvPr>
          <p:cNvSpPr txBox="1"/>
          <p:nvPr/>
        </p:nvSpPr>
        <p:spPr>
          <a:xfrm>
            <a:off x="2464526" y="5451787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Placed by the customer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89EDAF-A463-A14A-86CA-FFF4FDCBAD9F}"/>
              </a:ext>
            </a:extLst>
          </p:cNvPr>
          <p:cNvSpPr/>
          <p:nvPr/>
        </p:nvSpPr>
        <p:spPr>
          <a:xfrm>
            <a:off x="191589" y="3208494"/>
            <a:ext cx="1898469" cy="1776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DDD9C-941E-7C4A-88BE-18BFA7C5D7D3}"/>
              </a:ext>
            </a:extLst>
          </p:cNvPr>
          <p:cNvCxnSpPr>
            <a:stCxn id="2" idx="2"/>
            <a:endCxn id="30" idx="6"/>
          </p:cNvCxnSpPr>
          <p:nvPr/>
        </p:nvCxnSpPr>
        <p:spPr>
          <a:xfrm flipH="1">
            <a:off x="2090058" y="903235"/>
            <a:ext cx="2751909" cy="319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77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483B-6BB5-5240-B7DE-03DFAB18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9" y="156120"/>
            <a:ext cx="10515600" cy="348978"/>
          </a:xfrm>
        </p:spPr>
        <p:txBody>
          <a:bodyPr>
            <a:normAutofit fontScale="90000"/>
          </a:bodyPr>
          <a:lstStyle/>
          <a:p>
            <a:r>
              <a:rPr lang="en-US" dirty="0"/>
              <a:t>DB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685-39F0-D44B-8E31-9894C71A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9" y="731520"/>
            <a:ext cx="11745685" cy="5886994"/>
          </a:xfrm>
        </p:spPr>
        <p:txBody>
          <a:bodyPr/>
          <a:lstStyle/>
          <a:p>
            <a:r>
              <a:rPr lang="en-US" dirty="0"/>
              <a:t>One Vendor Can register Various Products</a:t>
            </a:r>
          </a:p>
          <a:p>
            <a:r>
              <a:rPr lang="en-US" dirty="0"/>
              <a:t>Multiple Vendors Can Register Same Product</a:t>
            </a:r>
          </a:p>
          <a:p>
            <a:r>
              <a:rPr lang="en-US" dirty="0"/>
              <a:t>One Manufacturer can manufacture one or more products </a:t>
            </a:r>
          </a:p>
          <a:p>
            <a:r>
              <a:rPr lang="en-US" dirty="0"/>
              <a:t>One Manufacturer can manufacture multiple products of different Categories or same category </a:t>
            </a:r>
          </a:p>
          <a:p>
            <a:r>
              <a:rPr lang="en-US" dirty="0"/>
              <a:t>One Customer can purchase one or more products</a:t>
            </a:r>
          </a:p>
          <a:p>
            <a:r>
              <a:rPr lang="en-US" dirty="0"/>
              <a:t>One order can contain multiple products for one customer’s order</a:t>
            </a:r>
          </a:p>
          <a:p>
            <a:r>
              <a:rPr lang="en-US" dirty="0"/>
              <a:t>Order has Dispatch Status</a:t>
            </a:r>
          </a:p>
          <a:p>
            <a:r>
              <a:rPr lang="en-US" dirty="0"/>
              <a:t>Order has delivery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2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29B73-664E-A840-820A-628D9D984938}"/>
              </a:ext>
            </a:extLst>
          </p:cNvPr>
          <p:cNvSpPr txBox="1"/>
          <p:nvPr/>
        </p:nvSpPr>
        <p:spPr>
          <a:xfrm>
            <a:off x="217714" y="130629"/>
            <a:ext cx="11834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2116183"/>
            <a:ext cx="2011680" cy="364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59" y="3910148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Chain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F64D03EB-1CD0-6246-908B-CDCBC3BA891F}"/>
              </a:ext>
            </a:extLst>
          </p:cNvPr>
          <p:cNvSpPr/>
          <p:nvPr/>
        </p:nvSpPr>
        <p:spPr>
          <a:xfrm>
            <a:off x="1175657" y="1175657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180D4099-753D-9C48-8C88-9F163E3524C5}"/>
              </a:ext>
            </a:extLst>
          </p:cNvPr>
          <p:cNvSpPr/>
          <p:nvPr/>
        </p:nvSpPr>
        <p:spPr>
          <a:xfrm rot="10800000">
            <a:off x="2007326" y="2407919"/>
            <a:ext cx="7114902" cy="9318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39CA-9B8B-684F-8366-241F8D8A6301}"/>
              </a:ext>
            </a:extLst>
          </p:cNvPr>
          <p:cNvSpPr txBox="1"/>
          <p:nvPr/>
        </p:nvSpPr>
        <p:spPr>
          <a:xfrm>
            <a:off x="2560320" y="1715589"/>
            <a:ext cx="529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Promise Call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2526827-100F-8E41-A39F-AC9AD83A1E3C}"/>
              </a:ext>
            </a:extLst>
          </p:cNvPr>
          <p:cNvSpPr/>
          <p:nvPr/>
        </p:nvSpPr>
        <p:spPr>
          <a:xfrm>
            <a:off x="2116183" y="3840480"/>
            <a:ext cx="617437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A973928-3DC9-EE44-85CC-C0FBDA816CDB}"/>
              </a:ext>
            </a:extLst>
          </p:cNvPr>
          <p:cNvSpPr/>
          <p:nvPr/>
        </p:nvSpPr>
        <p:spPr>
          <a:xfrm>
            <a:off x="2116183" y="4963885"/>
            <a:ext cx="6174376" cy="4963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FD8263-8593-DF45-B7EC-0AA8A89730D8}"/>
              </a:ext>
            </a:extLst>
          </p:cNvPr>
          <p:cNvSpPr txBox="1"/>
          <p:nvPr/>
        </p:nvSpPr>
        <p:spPr>
          <a:xfrm>
            <a:off x="2403566" y="4299857"/>
            <a:ext cx="5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Promise Call</a:t>
            </a:r>
          </a:p>
        </p:txBody>
      </p:sp>
    </p:spTree>
    <p:extLst>
      <p:ext uri="{BB962C8B-B14F-4D97-AF65-F5344CB8AC3E}">
        <p14:creationId xmlns:p14="http://schemas.microsoft.com/office/powerpoint/2010/main" val="167721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5219A4-FC87-8A42-B739-0118CF6F6D1B}"/>
              </a:ext>
            </a:extLst>
          </p:cNvPr>
          <p:cNvSpPr/>
          <p:nvPr/>
        </p:nvSpPr>
        <p:spPr>
          <a:xfrm>
            <a:off x="1105989" y="801189"/>
            <a:ext cx="8891451" cy="573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ABEE2-3AD1-B74A-B93C-38C2E6109837}"/>
              </a:ext>
            </a:extLst>
          </p:cNvPr>
          <p:cNvSpPr txBox="1"/>
          <p:nvPr/>
        </p:nvSpPr>
        <p:spPr>
          <a:xfrm>
            <a:off x="2908663" y="104503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E7FB81-7382-004C-B8BC-06E08804F5AE}"/>
              </a:ext>
            </a:extLst>
          </p:cNvPr>
          <p:cNvSpPr/>
          <p:nvPr/>
        </p:nvSpPr>
        <p:spPr>
          <a:xfrm>
            <a:off x="1959429" y="1471749"/>
            <a:ext cx="7480662" cy="8534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of the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FA20E-8D54-E24E-B7EE-B0B5369C49F2}"/>
              </a:ext>
            </a:extLst>
          </p:cNvPr>
          <p:cNvSpPr/>
          <p:nvPr/>
        </p:nvSpPr>
        <p:spPr>
          <a:xfrm>
            <a:off x="1959429" y="2721428"/>
            <a:ext cx="7480662" cy="15341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</a:p>
          <a:p>
            <a:pPr algn="ctr"/>
            <a:r>
              <a:rPr lang="en-US" dirty="0"/>
              <a:t>If Success execution is time Consuming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1317C-54EB-894D-9988-47818DE4590F}"/>
              </a:ext>
            </a:extLst>
          </p:cNvPr>
          <p:cNvSpPr/>
          <p:nvPr/>
        </p:nvSpPr>
        <p:spPr>
          <a:xfrm>
            <a:off x="1876697" y="4582886"/>
            <a:ext cx="7480662" cy="85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/ Error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42D709CA-1F7E-9040-A4CE-6DD288CFD6E2}"/>
              </a:ext>
            </a:extLst>
          </p:cNvPr>
          <p:cNvSpPr/>
          <p:nvPr/>
        </p:nvSpPr>
        <p:spPr>
          <a:xfrm>
            <a:off x="9440091" y="1811383"/>
            <a:ext cx="557349" cy="2055223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50DAA89-D419-884C-A674-6E20EECA4134}"/>
              </a:ext>
            </a:extLst>
          </p:cNvPr>
          <p:cNvSpPr/>
          <p:nvPr/>
        </p:nvSpPr>
        <p:spPr>
          <a:xfrm flipH="1">
            <a:off x="1254035" y="1811384"/>
            <a:ext cx="705394" cy="338328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C47886-25FB-444D-9902-9F672C9C23B8}"/>
              </a:ext>
            </a:extLst>
          </p:cNvPr>
          <p:cNvSpPr/>
          <p:nvPr/>
        </p:nvSpPr>
        <p:spPr>
          <a:xfrm>
            <a:off x="104503" y="844731"/>
            <a:ext cx="2011680" cy="491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77BD0-4EC4-CB46-B1BE-BC104907E1BA}"/>
              </a:ext>
            </a:extLst>
          </p:cNvPr>
          <p:cNvSpPr/>
          <p:nvPr/>
        </p:nvSpPr>
        <p:spPr>
          <a:xfrm>
            <a:off x="8290560" y="783771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AC31E-F3BC-E740-9DE9-E46B770CC5DA}"/>
              </a:ext>
            </a:extLst>
          </p:cNvPr>
          <p:cNvSpPr/>
          <p:nvPr/>
        </p:nvSpPr>
        <p:spPr>
          <a:xfrm>
            <a:off x="8290560" y="4589417"/>
            <a:ext cx="2368731" cy="1654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2BF41-763D-9E47-97FB-3DEA2DE3C45A}"/>
              </a:ext>
            </a:extLst>
          </p:cNvPr>
          <p:cNvSpPr txBox="1"/>
          <p:nvPr/>
        </p:nvSpPr>
        <p:spPr>
          <a:xfrm>
            <a:off x="418011" y="322217"/>
            <a:ext cx="52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Promise All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7198A0-86BF-1749-B910-E53FB47013D3}"/>
              </a:ext>
            </a:extLst>
          </p:cNvPr>
          <p:cNvSpPr/>
          <p:nvPr/>
        </p:nvSpPr>
        <p:spPr>
          <a:xfrm>
            <a:off x="3265714" y="2595154"/>
            <a:ext cx="2978332" cy="182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Container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127CE-8F7A-A84A-9C7A-8D22276A6787}"/>
              </a:ext>
            </a:extLst>
          </p:cNvPr>
          <p:cNvCxnSpPr>
            <a:stCxn id="9" idx="3"/>
            <a:endCxn id="3" idx="1"/>
          </p:cNvCxnSpPr>
          <p:nvPr/>
        </p:nvCxnSpPr>
        <p:spPr>
          <a:xfrm flipV="1">
            <a:off x="6244046" y="1611086"/>
            <a:ext cx="2046514" cy="189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34EE3F-AA3E-644C-A7E3-44C68EA0B8C6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6244046" y="3507378"/>
            <a:ext cx="2046514" cy="190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A29FB018-CE24-274E-AF36-361B18464602}"/>
              </a:ext>
            </a:extLst>
          </p:cNvPr>
          <p:cNvSpPr/>
          <p:nvPr/>
        </p:nvSpPr>
        <p:spPr>
          <a:xfrm>
            <a:off x="1532709" y="2091145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>
            <a:extLst>
              <a:ext uri="{FF2B5EF4-FFF2-40B4-BE49-F238E27FC236}">
                <a16:creationId xmlns:a16="http://schemas.microsoft.com/office/drawing/2014/main" id="{64162230-EB14-9D48-86D5-5DF87271C55C}"/>
              </a:ext>
            </a:extLst>
          </p:cNvPr>
          <p:cNvSpPr/>
          <p:nvPr/>
        </p:nvSpPr>
        <p:spPr>
          <a:xfrm rot="10800000">
            <a:off x="1393371" y="4391296"/>
            <a:ext cx="3701144" cy="69450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61EA7-010E-C94E-BD34-2BE5E0743248}"/>
              </a:ext>
            </a:extLst>
          </p:cNvPr>
          <p:cNvSpPr txBox="1"/>
          <p:nvPr/>
        </p:nvSpPr>
        <p:spPr>
          <a:xfrm>
            <a:off x="2360023" y="1010194"/>
            <a:ext cx="310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Has a </a:t>
            </a:r>
            <a:r>
              <a:rPr lang="en-US"/>
              <a:t>single Subscription </a:t>
            </a:r>
            <a:r>
              <a:rPr lang="en-US" dirty="0"/>
              <a:t>With Promise Array</a:t>
            </a:r>
          </a:p>
        </p:txBody>
      </p:sp>
    </p:spTree>
    <p:extLst>
      <p:ext uri="{BB962C8B-B14F-4D97-AF65-F5344CB8AC3E}">
        <p14:creationId xmlns:p14="http://schemas.microsoft.com/office/powerpoint/2010/main" val="95263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22FFA-9772-354E-84BF-C58E9ED6E2AF}"/>
              </a:ext>
            </a:extLst>
          </p:cNvPr>
          <p:cNvSpPr/>
          <p:nvPr/>
        </p:nvSpPr>
        <p:spPr>
          <a:xfrm>
            <a:off x="91440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83821-0290-714B-92C9-3483D662E6B0}"/>
              </a:ext>
            </a:extLst>
          </p:cNvPr>
          <p:cNvSpPr/>
          <p:nvPr/>
        </p:nvSpPr>
        <p:spPr>
          <a:xfrm>
            <a:off x="3749040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8D8478-EC42-9947-A015-C8ACE80A5752}"/>
              </a:ext>
            </a:extLst>
          </p:cNvPr>
          <p:cNvSpPr/>
          <p:nvPr/>
        </p:nvSpPr>
        <p:spPr>
          <a:xfrm>
            <a:off x="6736082" y="16524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A31CF-6E05-8C4A-92D4-A26B887014FE}"/>
              </a:ext>
            </a:extLst>
          </p:cNvPr>
          <p:cNvSpPr/>
          <p:nvPr/>
        </p:nvSpPr>
        <p:spPr>
          <a:xfrm>
            <a:off x="2351314" y="418229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DBF41-4B63-7D4E-9CA5-833B4D4A55C9}"/>
              </a:ext>
            </a:extLst>
          </p:cNvPr>
          <p:cNvSpPr/>
          <p:nvPr/>
        </p:nvSpPr>
        <p:spPr>
          <a:xfrm>
            <a:off x="5682345" y="418229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1" name="&quot;No&quot; Symbol 10">
            <a:extLst>
              <a:ext uri="{FF2B5EF4-FFF2-40B4-BE49-F238E27FC236}">
                <a16:creationId xmlns:a16="http://schemas.microsoft.com/office/drawing/2014/main" id="{1FDAC5C0-C99D-894E-98B9-20AE6F63E0BA}"/>
              </a:ext>
            </a:extLst>
          </p:cNvPr>
          <p:cNvSpPr/>
          <p:nvPr/>
        </p:nvSpPr>
        <p:spPr>
          <a:xfrm>
            <a:off x="2394857" y="3944983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66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C267-9F0F-B64A-B129-ACD2D68F2F0B}"/>
              </a:ext>
            </a:extLst>
          </p:cNvPr>
          <p:cNvSpPr/>
          <p:nvPr/>
        </p:nvSpPr>
        <p:spPr>
          <a:xfrm>
            <a:off x="513807" y="653144"/>
            <a:ext cx="11312434" cy="591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F31B-C4AC-B445-B751-93A44625C9E5}"/>
              </a:ext>
            </a:extLst>
          </p:cNvPr>
          <p:cNvSpPr txBox="1"/>
          <p:nvPr/>
        </p:nvSpPr>
        <p:spPr>
          <a:xfrm>
            <a:off x="4249783" y="113211"/>
            <a:ext cx="384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4E4FE-4BF4-9C4A-8CE4-581D21E99392}"/>
              </a:ext>
            </a:extLst>
          </p:cNvPr>
          <p:cNvSpPr/>
          <p:nvPr/>
        </p:nvSpPr>
        <p:spPr>
          <a:xfrm>
            <a:off x="801189" y="984069"/>
            <a:ext cx="10763795" cy="5425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27B19-FF50-7842-B9C4-A8BA01CDCCAF}"/>
              </a:ext>
            </a:extLst>
          </p:cNvPr>
          <p:cNvSpPr txBox="1"/>
          <p:nvPr/>
        </p:nvSpPr>
        <p:spPr>
          <a:xfrm>
            <a:off x="4545874" y="1088571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998FAF-B467-1C4D-A59B-F3E4DC205AE0}"/>
              </a:ext>
            </a:extLst>
          </p:cNvPr>
          <p:cNvSpPr/>
          <p:nvPr/>
        </p:nvSpPr>
        <p:spPr>
          <a:xfrm>
            <a:off x="1275805" y="1504404"/>
            <a:ext cx="9936480" cy="47004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4CDD6-759E-A64B-8292-B77F59CE4678}"/>
              </a:ext>
            </a:extLst>
          </p:cNvPr>
          <p:cNvSpPr/>
          <p:nvPr/>
        </p:nvSpPr>
        <p:spPr>
          <a:xfrm>
            <a:off x="2291440" y="1685500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0B252-F5EC-4A40-B3A4-E66B3897A422}"/>
              </a:ext>
            </a:extLst>
          </p:cNvPr>
          <p:cNvSpPr/>
          <p:nvPr/>
        </p:nvSpPr>
        <p:spPr>
          <a:xfrm>
            <a:off x="5245824" y="189807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0C228-C164-674D-97F7-99F92C0B3D0A}"/>
              </a:ext>
            </a:extLst>
          </p:cNvPr>
          <p:cNvSpPr/>
          <p:nvPr/>
        </p:nvSpPr>
        <p:spPr>
          <a:xfrm>
            <a:off x="7936774" y="1953289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19782-AAB8-3948-AD5F-3E70170E3724}"/>
              </a:ext>
            </a:extLst>
          </p:cNvPr>
          <p:cNvSpPr/>
          <p:nvPr/>
        </p:nvSpPr>
        <p:spPr>
          <a:xfrm>
            <a:off x="3399606" y="4271947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0DAEB-B9CF-ED44-81B0-D550FBC390AD}"/>
              </a:ext>
            </a:extLst>
          </p:cNvPr>
          <p:cNvSpPr/>
          <p:nvPr/>
        </p:nvSpPr>
        <p:spPr>
          <a:xfrm>
            <a:off x="6939643" y="4176151"/>
            <a:ext cx="2194560" cy="177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5</a:t>
            </a:r>
          </a:p>
          <a:p>
            <a:pPr algn="ctr"/>
            <a:r>
              <a:rPr lang="en-US" dirty="0"/>
              <a:t>Props from parent</a:t>
            </a:r>
          </a:p>
          <a:p>
            <a:pPr algn="ctr"/>
            <a:r>
              <a:rPr lang="en-US" dirty="0"/>
              <a:t>Rendering</a:t>
            </a:r>
          </a:p>
        </p:txBody>
      </p:sp>
      <p:sp>
        <p:nvSpPr>
          <p:cNvPr id="18" name="&quot;No&quot; Symbol 17">
            <a:extLst>
              <a:ext uri="{FF2B5EF4-FFF2-40B4-BE49-F238E27FC236}">
                <a16:creationId xmlns:a16="http://schemas.microsoft.com/office/drawing/2014/main" id="{6F3423B2-4040-1E49-9682-F68065656EC6}"/>
              </a:ext>
            </a:extLst>
          </p:cNvPr>
          <p:cNvSpPr/>
          <p:nvPr/>
        </p:nvSpPr>
        <p:spPr>
          <a:xfrm>
            <a:off x="3569423" y="4089065"/>
            <a:ext cx="1854926" cy="2109652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0747-70F7-0048-9B02-6B7DACB024FE}"/>
              </a:ext>
            </a:extLst>
          </p:cNvPr>
          <p:cNvSpPr txBox="1"/>
          <p:nvPr/>
        </p:nvSpPr>
        <p:spPr>
          <a:xfrm>
            <a:off x="1436914" y="3729838"/>
            <a:ext cx="179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Error Boundary Component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F369D8-02E7-FC4F-AD9A-2576008C7297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291440" y="4510287"/>
            <a:ext cx="1108166" cy="64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5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D2CB6-0BE0-8247-B6BF-7AB15B8EBD9C}"/>
              </a:ext>
            </a:extLst>
          </p:cNvPr>
          <p:cNvSpPr txBox="1"/>
          <p:nvPr/>
        </p:nvSpPr>
        <p:spPr>
          <a:xfrm>
            <a:off x="522514" y="539931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obj1 ={name:’</a:t>
            </a:r>
            <a:r>
              <a:rPr lang="en-US" dirty="0" err="1"/>
              <a:t>abc</a:t>
            </a:r>
            <a:r>
              <a:rPr lang="en-US" dirty="0"/>
              <a:t>’}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B4298-6B27-6942-A7B9-E1F109886D5C}"/>
              </a:ext>
            </a:extLst>
          </p:cNvPr>
          <p:cNvSpPr/>
          <p:nvPr/>
        </p:nvSpPr>
        <p:spPr>
          <a:xfrm>
            <a:off x="7794171" y="718457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Name:’</a:t>
            </a:r>
            <a:r>
              <a:rPr lang="en-US" dirty="0" err="1"/>
              <a:t>abc</a:t>
            </a:r>
            <a:r>
              <a:rPr lang="en-US" dirty="0"/>
              <a:t>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0BEA58-B23C-3C4D-8FE3-2FFA66CB5EC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091543" y="724597"/>
            <a:ext cx="4702628" cy="377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B756A7-61AB-A045-B2DB-9BC23F458C0C}"/>
              </a:ext>
            </a:extLst>
          </p:cNvPr>
          <p:cNvSpPr txBox="1"/>
          <p:nvPr/>
        </p:nvSpPr>
        <p:spPr>
          <a:xfrm>
            <a:off x="357051" y="148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obj2 = obj1;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C867-A65C-9944-9992-071F1E68C813}"/>
              </a:ext>
            </a:extLst>
          </p:cNvPr>
          <p:cNvCxnSpPr/>
          <p:nvPr/>
        </p:nvCxnSpPr>
        <p:spPr>
          <a:xfrm flipV="1">
            <a:off x="2360022" y="1101635"/>
            <a:ext cx="5434149" cy="391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E18C8-7ABF-D14F-883F-E6CA1CA0C403}"/>
              </a:ext>
            </a:extLst>
          </p:cNvPr>
          <p:cNvSpPr txBox="1"/>
          <p:nvPr/>
        </p:nvSpPr>
        <p:spPr>
          <a:xfrm>
            <a:off x="278674" y="2464526"/>
            <a:ext cx="3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= null;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1CCA1-B880-764A-9E1D-92E83997331E}"/>
              </a:ext>
            </a:extLst>
          </p:cNvPr>
          <p:cNvSpPr/>
          <p:nvPr/>
        </p:nvSpPr>
        <p:spPr>
          <a:xfrm>
            <a:off x="7794170" y="2464526"/>
            <a:ext cx="1480457" cy="766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7E294E-2F26-E446-AF97-118D319FC51F}"/>
              </a:ext>
            </a:extLst>
          </p:cNvPr>
          <p:cNvCxnSpPr>
            <a:endCxn id="12" idx="1"/>
          </p:cNvCxnSpPr>
          <p:nvPr/>
        </p:nvCxnSpPr>
        <p:spPr>
          <a:xfrm>
            <a:off x="2081349" y="2577737"/>
            <a:ext cx="5712821" cy="269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79C4C0-5305-5348-9133-11880E8008AD}"/>
              </a:ext>
            </a:extLst>
          </p:cNvPr>
          <p:cNvSpPr txBox="1"/>
          <p:nvPr/>
        </p:nvSpPr>
        <p:spPr>
          <a:xfrm>
            <a:off x="174172" y="3788229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</a:t>
            </a:r>
            <a:r>
              <a:rPr lang="en-US" dirty="0" err="1"/>
              <a:t>name:’m</a:t>
            </a:r>
            <a:r>
              <a:rPr lang="en-US" dirty="0"/>
              <a:t>’};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7321-F317-F94C-8F57-00C507C3FC7E}"/>
              </a:ext>
            </a:extLst>
          </p:cNvPr>
          <p:cNvSpPr/>
          <p:nvPr/>
        </p:nvSpPr>
        <p:spPr>
          <a:xfrm>
            <a:off x="4415246" y="3788229"/>
            <a:ext cx="1889760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3D4F2-624C-0643-B89A-E4B73E1165EF}"/>
              </a:ext>
            </a:extLst>
          </p:cNvPr>
          <p:cNvCxnSpPr>
            <a:endCxn id="17" idx="1"/>
          </p:cNvCxnSpPr>
          <p:nvPr/>
        </p:nvCxnSpPr>
        <p:spPr>
          <a:xfrm>
            <a:off x="2194560" y="3910149"/>
            <a:ext cx="2220686" cy="252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8D0E3-3C24-8746-81F9-277602F7FB91}"/>
              </a:ext>
            </a:extLst>
          </p:cNvPr>
          <p:cNvSpPr txBox="1"/>
          <p:nvPr/>
        </p:nvSpPr>
        <p:spPr>
          <a:xfrm>
            <a:off x="174172" y="4815840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A64E5B-FC88-0444-A21E-BA41785166D5}"/>
              </a:ext>
            </a:extLst>
          </p:cNvPr>
          <p:cNvSpPr/>
          <p:nvPr/>
        </p:nvSpPr>
        <p:spPr>
          <a:xfrm>
            <a:off x="3892731" y="4815840"/>
            <a:ext cx="463296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Name:m</a:t>
            </a:r>
            <a:r>
              <a:rPr lang="en-US" dirty="0"/>
              <a:t>, </a:t>
            </a:r>
            <a:r>
              <a:rPr lang="en-US"/>
              <a:t>name:m1</a:t>
            </a:r>
            <a:endParaRPr lang="en-US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4F30FD-2E8A-BC4B-A749-DAF129FB46BD}"/>
              </a:ext>
            </a:extLst>
          </p:cNvPr>
          <p:cNvSpPr/>
          <p:nvPr/>
        </p:nvSpPr>
        <p:spPr>
          <a:xfrm>
            <a:off x="5225143" y="4389120"/>
            <a:ext cx="148045" cy="67926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9625EB-BC93-9540-87D8-6189CEC00B3E}"/>
              </a:ext>
            </a:extLst>
          </p:cNvPr>
          <p:cNvSpPr txBox="1"/>
          <p:nvPr/>
        </p:nvSpPr>
        <p:spPr>
          <a:xfrm>
            <a:off x="174172" y="547769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null;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5C678-18E1-D349-ADCC-EB9B199CEAD8}"/>
              </a:ext>
            </a:extLst>
          </p:cNvPr>
          <p:cNvCxnSpPr>
            <a:stCxn id="23" idx="0"/>
            <a:endCxn id="17" idx="1"/>
          </p:cNvCxnSpPr>
          <p:nvPr/>
        </p:nvCxnSpPr>
        <p:spPr>
          <a:xfrm flipV="1">
            <a:off x="1332412" y="4162698"/>
            <a:ext cx="3082834" cy="1314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>
            <a:extLst>
              <a:ext uri="{FF2B5EF4-FFF2-40B4-BE49-F238E27FC236}">
                <a16:creationId xmlns:a16="http://schemas.microsoft.com/office/drawing/2014/main" id="{39B8F522-B9B0-CB46-861C-512D93FE2845}"/>
              </a:ext>
            </a:extLst>
          </p:cNvPr>
          <p:cNvSpPr/>
          <p:nvPr/>
        </p:nvSpPr>
        <p:spPr>
          <a:xfrm>
            <a:off x="2490651" y="4754880"/>
            <a:ext cx="322218" cy="53122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33B3-4405-F24D-9A8F-9C2C4EEBEC8C}"/>
              </a:ext>
            </a:extLst>
          </p:cNvPr>
          <p:cNvSpPr txBox="1"/>
          <p:nvPr/>
        </p:nvSpPr>
        <p:spPr>
          <a:xfrm>
            <a:off x="174172" y="6026331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= {name:m1}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3E6CD-2CFE-2948-9A16-E5FB2386025C}"/>
              </a:ext>
            </a:extLst>
          </p:cNvPr>
          <p:cNvSpPr txBox="1"/>
          <p:nvPr/>
        </p:nvSpPr>
        <p:spPr>
          <a:xfrm>
            <a:off x="243841" y="6458188"/>
            <a:ext cx="32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Arr.push</a:t>
            </a:r>
            <a:r>
              <a:rPr lang="en-US" dirty="0"/>
              <a:t>(obj3)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5FB990-9DB7-6B46-A9FA-15A662A8EC07}"/>
              </a:ext>
            </a:extLst>
          </p:cNvPr>
          <p:cNvCxnSpPr/>
          <p:nvPr/>
        </p:nvCxnSpPr>
        <p:spPr>
          <a:xfrm flipV="1">
            <a:off x="2194560" y="6026331"/>
            <a:ext cx="2621280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33894-BA55-7A4F-8897-3D7C66BB3F2B}"/>
              </a:ext>
            </a:extLst>
          </p:cNvPr>
          <p:cNvSpPr/>
          <p:nvPr/>
        </p:nvSpPr>
        <p:spPr>
          <a:xfrm>
            <a:off x="4815840" y="5817324"/>
            <a:ext cx="2704011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Nasme:m1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784FDF-5226-5A45-A4CF-1A80F240054F}"/>
              </a:ext>
            </a:extLst>
          </p:cNvPr>
          <p:cNvCxnSpPr/>
          <p:nvPr/>
        </p:nvCxnSpPr>
        <p:spPr>
          <a:xfrm flipV="1">
            <a:off x="2000794" y="5347063"/>
            <a:ext cx="3442063" cy="1306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15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70217" y="2743199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Categories values(11,’cat-0011’,’sddfdf’)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Receive Query</a:t>
            </a:r>
          </a:p>
          <a:p>
            <a:pPr marL="342900" indent="-342900">
              <a:buAutoNum type="arabicPeriod"/>
            </a:pPr>
            <a:r>
              <a:rPr lang="en-US" dirty="0"/>
              <a:t>Parse Query</a:t>
            </a:r>
          </a:p>
          <a:p>
            <a:pPr marL="342900" indent="-342900">
              <a:buAutoNum type="arabicPeriod"/>
            </a:pPr>
            <a:r>
              <a:rPr lang="en-US" dirty="0"/>
              <a:t>Evaluate Query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Table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Columns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Constraints</a:t>
            </a:r>
          </a:p>
          <a:p>
            <a:pPr marL="800100" lvl="1" indent="-342900">
              <a:buAutoNum type="arabicPeriod"/>
            </a:pPr>
            <a:r>
              <a:rPr lang="en-US" dirty="0"/>
              <a:t>Check for Relations</a:t>
            </a:r>
          </a:p>
          <a:p>
            <a:pPr marL="1257300" lvl="2" indent="-342900">
              <a:buAutoNum type="arabicPeriod"/>
            </a:pPr>
            <a:r>
              <a:rPr lang="en-US" dirty="0"/>
              <a:t>Check for Type of Relation</a:t>
            </a:r>
          </a:p>
          <a:p>
            <a:pPr marL="342900" indent="-342900">
              <a:buAutoNum type="arabicPeriod"/>
            </a:pPr>
            <a:r>
              <a:rPr lang="en-US" dirty="0"/>
              <a:t>Return Query Result</a:t>
            </a:r>
          </a:p>
          <a:p>
            <a:pPr marL="800100" lvl="1" indent="-342900">
              <a:buAutoNum type="arabicPeriod"/>
            </a:pPr>
            <a:r>
              <a:rPr lang="en-US" dirty="0"/>
              <a:t>Success</a:t>
            </a:r>
          </a:p>
          <a:p>
            <a:pPr marL="800100" lvl="1" indent="-342900">
              <a:buAutoNum type="arabicPeriod"/>
            </a:pPr>
            <a:r>
              <a:rPr lang="en-US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3424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726E0-AFAD-704D-80B3-B2813354028D}"/>
              </a:ext>
            </a:extLst>
          </p:cNvPr>
          <p:cNvSpPr/>
          <p:nvPr/>
        </p:nvSpPr>
        <p:spPr>
          <a:xfrm>
            <a:off x="705394" y="2438400"/>
            <a:ext cx="2664823" cy="2238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938D7461-F1BD-7541-BD72-70B9D987EF17}"/>
              </a:ext>
            </a:extLst>
          </p:cNvPr>
          <p:cNvSpPr/>
          <p:nvPr/>
        </p:nvSpPr>
        <p:spPr>
          <a:xfrm>
            <a:off x="8307977" y="2327365"/>
            <a:ext cx="3291840" cy="22032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Database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5704BE9-B211-694D-ADE2-5C3EC82BF02F}"/>
              </a:ext>
            </a:extLst>
          </p:cNvPr>
          <p:cNvSpPr/>
          <p:nvPr/>
        </p:nvSpPr>
        <p:spPr>
          <a:xfrm>
            <a:off x="3357154" y="2791096"/>
            <a:ext cx="4937760" cy="1532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Sp_InsertData</a:t>
            </a:r>
            <a:r>
              <a:rPr lang="en-US" dirty="0"/>
              <a:t>(parameters)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E38AD-5A2E-BD4B-9FCB-DCDF21ADF291}"/>
              </a:ext>
            </a:extLst>
          </p:cNvPr>
          <p:cNvSpPr txBox="1"/>
          <p:nvPr/>
        </p:nvSpPr>
        <p:spPr>
          <a:xfrm>
            <a:off x="3949337" y="0"/>
            <a:ext cx="7127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DB will receive the Request Command</a:t>
            </a:r>
          </a:p>
          <a:p>
            <a:pPr marL="342900" indent="-342900">
              <a:buAutoNum type="arabicPeriod"/>
            </a:pPr>
            <a:r>
              <a:rPr lang="en-US" dirty="0"/>
              <a:t>The Command contains Stored Proc Name</a:t>
            </a:r>
          </a:p>
          <a:p>
            <a:pPr marL="342900" indent="-342900">
              <a:buAutoNum type="arabicPeriod"/>
            </a:pPr>
            <a:r>
              <a:rPr lang="en-US" dirty="0"/>
              <a:t>Check if SP exist</a:t>
            </a:r>
          </a:p>
          <a:p>
            <a:pPr marL="342900" indent="-342900">
              <a:buAutoNum type="arabicPeriod"/>
            </a:pPr>
            <a:r>
              <a:rPr lang="en-US" dirty="0"/>
              <a:t>Evaluate SP</a:t>
            </a:r>
          </a:p>
          <a:p>
            <a:pPr marL="800100" lvl="1" indent="-342900">
              <a:buAutoNum type="arabicPeriod"/>
            </a:pPr>
            <a:r>
              <a:rPr lang="en-US" dirty="0"/>
              <a:t>Load SP in Process</a:t>
            </a:r>
          </a:p>
          <a:p>
            <a:pPr marL="800100" lvl="1" indent="-342900">
              <a:buAutoNum type="arabicPeriod"/>
            </a:pPr>
            <a:r>
              <a:rPr lang="en-US" dirty="0"/>
              <a:t>Read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Validate Parameters</a:t>
            </a:r>
          </a:p>
          <a:p>
            <a:pPr marL="800100" lvl="1" indent="-342900">
              <a:buAutoNum type="arabicPeriod"/>
            </a:pPr>
            <a:r>
              <a:rPr lang="en-US" dirty="0"/>
              <a:t>Execute</a:t>
            </a:r>
          </a:p>
          <a:p>
            <a:pPr marL="800100" lvl="1" indent="-342900">
              <a:buAutoNum type="arabicPeriod"/>
            </a:pPr>
            <a:r>
              <a:rPr lang="en-US" dirty="0"/>
              <a:t>Generate Result if 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E3A6-5C46-FB44-A77A-79F8CB8711A0}"/>
              </a:ext>
            </a:extLst>
          </p:cNvPr>
          <p:cNvSpPr txBox="1"/>
          <p:nvPr/>
        </p:nvSpPr>
        <p:spPr>
          <a:xfrm>
            <a:off x="3884024" y="4929051"/>
            <a:ext cx="5050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Procs are always resides in the DB Engine’s memory in precompiled form</a:t>
            </a:r>
          </a:p>
        </p:txBody>
      </p:sp>
    </p:spTree>
    <p:extLst>
      <p:ext uri="{BB962C8B-B14F-4D97-AF65-F5344CB8AC3E}">
        <p14:creationId xmlns:p14="http://schemas.microsoft.com/office/powerpoint/2010/main" val="292323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184366" y="1576251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This.props.v1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078480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This.props.v2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4700452"/>
            <a:ext cx="9535885" cy="1193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This.porps.v3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</a:t>
            </a:r>
          </a:p>
          <a:p>
            <a:r>
              <a:rPr lang="en-US" dirty="0"/>
              <a:t>&lt;C1 v1={X}/&gt; &lt;C2 v2={X}/&gt; &lt;C3 v3={X}/&gt;.    </a:t>
            </a:r>
            <a:r>
              <a:rPr lang="en-US" dirty="0" err="1"/>
              <a:t>Props.children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16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93D51-817C-6F4E-9947-A109CEF3AD8E}"/>
              </a:ext>
            </a:extLst>
          </p:cNvPr>
          <p:cNvSpPr/>
          <p:nvPr/>
        </p:nvSpPr>
        <p:spPr>
          <a:xfrm>
            <a:off x="1001485" y="383178"/>
            <a:ext cx="10006149" cy="5939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16103-F46C-614A-BEBB-E021D137FBD7}"/>
              </a:ext>
            </a:extLst>
          </p:cNvPr>
          <p:cNvSpPr txBox="1"/>
          <p:nvPr/>
        </p:nvSpPr>
        <p:spPr>
          <a:xfrm>
            <a:off x="3431177" y="505097"/>
            <a:ext cx="488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 Component the having the execution context access of the Child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D1A46-5ACA-C748-B93C-9A17AF60BB78}"/>
              </a:ext>
            </a:extLst>
          </p:cNvPr>
          <p:cNvSpPr/>
          <p:nvPr/>
        </p:nvSpPr>
        <p:spPr>
          <a:xfrm>
            <a:off x="1236616" y="2649583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7267A-56DB-774F-89E2-ED600363A87C}"/>
              </a:ext>
            </a:extLst>
          </p:cNvPr>
          <p:cNvSpPr/>
          <p:nvPr/>
        </p:nvSpPr>
        <p:spPr>
          <a:xfrm>
            <a:off x="1236616" y="3936275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83F78-B7A8-9344-9FDE-6C6152D3F4C9}"/>
              </a:ext>
            </a:extLst>
          </p:cNvPr>
          <p:cNvSpPr/>
          <p:nvPr/>
        </p:nvSpPr>
        <p:spPr>
          <a:xfrm>
            <a:off x="1236616" y="5222967"/>
            <a:ext cx="953588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F48C-D88F-7646-912E-6546930C296D}"/>
              </a:ext>
            </a:extLst>
          </p:cNvPr>
          <p:cNvSpPr txBox="1"/>
          <p:nvPr/>
        </p:nvSpPr>
        <p:spPr>
          <a:xfrm>
            <a:off x="1349829" y="874429"/>
            <a:ext cx="94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X=10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D2D5-BFDC-F344-A321-96C463D93BBB}"/>
              </a:ext>
            </a:extLst>
          </p:cNvPr>
          <p:cNvSpPr txBox="1"/>
          <p:nvPr/>
        </p:nvSpPr>
        <p:spPr>
          <a:xfrm>
            <a:off x="1236616" y="1454331"/>
            <a:ext cx="9344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&lt;C1/&gt;</a:t>
            </a:r>
          </a:p>
          <a:p>
            <a:r>
              <a:rPr lang="en-US" dirty="0"/>
              <a:t>&lt;C2/&gt;</a:t>
            </a:r>
          </a:p>
          <a:p>
            <a:r>
              <a:rPr lang="en-US" dirty="0"/>
              <a:t>&lt;C3/&gt;</a:t>
            </a:r>
          </a:p>
        </p:txBody>
      </p:sp>
    </p:spTree>
    <p:extLst>
      <p:ext uri="{BB962C8B-B14F-4D97-AF65-F5344CB8AC3E}">
        <p14:creationId xmlns:p14="http://schemas.microsoft.com/office/powerpoint/2010/main" val="269587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0F63A8-A268-6F4D-96A5-EAF667EE45B0}"/>
              </a:ext>
            </a:extLst>
          </p:cNvPr>
          <p:cNvSpPr/>
          <p:nvPr/>
        </p:nvSpPr>
        <p:spPr>
          <a:xfrm>
            <a:off x="748937" y="1280160"/>
            <a:ext cx="6879772" cy="5016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763C9F-F291-984F-A98E-CF082D519161}"/>
              </a:ext>
            </a:extLst>
          </p:cNvPr>
          <p:cNvSpPr/>
          <p:nvPr/>
        </p:nvSpPr>
        <p:spPr>
          <a:xfrm>
            <a:off x="1071154" y="3248297"/>
            <a:ext cx="6087292" cy="159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Subscribe to the Context to read values from the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E0839-80C5-B745-A77E-1A00BB568FD9}"/>
              </a:ext>
            </a:extLst>
          </p:cNvPr>
          <p:cNvSpPr txBox="1"/>
          <p:nvPr/>
        </p:nvSpPr>
        <p:spPr>
          <a:xfrm>
            <a:off x="1349829" y="1584960"/>
            <a:ext cx="532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7CE7DB-4E00-984D-BACE-8446BEE1DE68}"/>
              </a:ext>
            </a:extLst>
          </p:cNvPr>
          <p:cNvSpPr/>
          <p:nvPr/>
        </p:nvSpPr>
        <p:spPr>
          <a:xfrm>
            <a:off x="8212183" y="2307771"/>
            <a:ext cx="3361508" cy="1393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  Collection of Properties</a:t>
            </a:r>
          </a:p>
          <a:p>
            <a:pPr algn="ctr"/>
            <a:r>
              <a:rPr lang="en-US" dirty="0"/>
              <a:t>}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E2AB13-D38C-5D4D-A870-93AFDCA8DB5C}"/>
              </a:ext>
            </a:extLst>
          </p:cNvPr>
          <p:cNvCxnSpPr/>
          <p:nvPr/>
        </p:nvCxnSpPr>
        <p:spPr>
          <a:xfrm>
            <a:off x="2699657" y="1802674"/>
            <a:ext cx="6339840" cy="1140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7CBD3F-007F-3F48-9055-154666456592}"/>
              </a:ext>
            </a:extLst>
          </p:cNvPr>
          <p:cNvSpPr txBox="1"/>
          <p:nvPr/>
        </p:nvSpPr>
        <p:spPr>
          <a:xfrm>
            <a:off x="7741920" y="400594"/>
            <a:ext cx="2995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Component Set value for the Property in Context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2383D1-94C5-2846-BB54-E8B1E9179FFF}"/>
              </a:ext>
            </a:extLst>
          </p:cNvPr>
          <p:cNvCxnSpPr/>
          <p:nvPr/>
        </p:nvCxnSpPr>
        <p:spPr>
          <a:xfrm flipH="1">
            <a:off x="6156960" y="3309257"/>
            <a:ext cx="3082834" cy="957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5D77D5-84BF-2D47-B5B5-0945B367DB14}"/>
              </a:ext>
            </a:extLst>
          </p:cNvPr>
          <p:cNvSpPr txBox="1"/>
          <p:nvPr/>
        </p:nvSpPr>
        <p:spPr>
          <a:xfrm>
            <a:off x="7907383" y="4127863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Component will be provided the values from the Context Object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C900A-5ACD-EC4C-B5B1-F2DCA567E427}"/>
              </a:ext>
            </a:extLst>
          </p:cNvPr>
          <p:cNvSpPr txBox="1"/>
          <p:nvPr/>
        </p:nvSpPr>
        <p:spPr>
          <a:xfrm>
            <a:off x="1001486" y="2673531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3FD8A-4B06-EA4A-A476-C1D4E5C9168D}"/>
              </a:ext>
            </a:extLst>
          </p:cNvPr>
          <p:cNvSpPr txBox="1"/>
          <p:nvPr/>
        </p:nvSpPr>
        <p:spPr>
          <a:xfrm>
            <a:off x="1001486" y="5146766"/>
            <a:ext cx="38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DB4BC-87FE-DB40-B12B-D5BE87D9D312}"/>
              </a:ext>
            </a:extLst>
          </p:cNvPr>
          <p:cNvCxnSpPr/>
          <p:nvPr/>
        </p:nvCxnSpPr>
        <p:spPr>
          <a:xfrm flipH="1" flipV="1">
            <a:off x="3509554" y="2911231"/>
            <a:ext cx="5259977" cy="249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32FCB0-2BD8-A147-A7BD-E970ACC54B3A}"/>
              </a:ext>
            </a:extLst>
          </p:cNvPr>
          <p:cNvSpPr txBox="1"/>
          <p:nvPr/>
        </p:nvSpPr>
        <p:spPr>
          <a:xfrm>
            <a:off x="470263" y="18159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Component. Communication using Context (</a:t>
            </a:r>
            <a:r>
              <a:rPr lang="en-US" dirty="0" err="1"/>
              <a:t>useContext</a:t>
            </a:r>
            <a:r>
              <a:rPr lang="en-US" dirty="0"/>
              <a:t> and </a:t>
            </a:r>
            <a:r>
              <a:rPr lang="en-US" dirty="0" err="1"/>
              <a:t>createContext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823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6FEE4-0DF2-EC4A-A9D3-085365603F80}"/>
              </a:ext>
            </a:extLst>
          </p:cNvPr>
          <p:cNvSpPr/>
          <p:nvPr/>
        </p:nvSpPr>
        <p:spPr>
          <a:xfrm>
            <a:off x="322217" y="1323703"/>
            <a:ext cx="2899954" cy="44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14C82-E0F2-4845-A47A-05CEF850AA3F}"/>
              </a:ext>
            </a:extLst>
          </p:cNvPr>
          <p:cNvSpPr/>
          <p:nvPr/>
        </p:nvSpPr>
        <p:spPr>
          <a:xfrm>
            <a:off x="8112035" y="1323702"/>
            <a:ext cx="2899954" cy="4467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 App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036C22EE-9FF9-9042-9490-5EA30BBBB462}"/>
              </a:ext>
            </a:extLst>
          </p:cNvPr>
          <p:cNvSpPr/>
          <p:nvPr/>
        </p:nvSpPr>
        <p:spPr>
          <a:xfrm>
            <a:off x="10014860" y="4815839"/>
            <a:ext cx="1619794" cy="9753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61665-A505-6046-968F-0CA3832F4AFC}"/>
              </a:ext>
            </a:extLst>
          </p:cNvPr>
          <p:cNvSpPr txBox="1"/>
          <p:nvPr/>
        </p:nvSpPr>
        <p:spPr>
          <a:xfrm>
            <a:off x="452846" y="670560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1C080-9F95-F74E-B3B8-1565395A90D7}"/>
              </a:ext>
            </a:extLst>
          </p:cNvPr>
          <p:cNvSpPr txBox="1"/>
          <p:nvPr/>
        </p:nvSpPr>
        <p:spPr>
          <a:xfrm>
            <a:off x="8512629" y="75585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Flipkart</a:t>
            </a:r>
          </a:p>
        </p:txBody>
      </p:sp>
      <p:sp>
        <p:nvSpPr>
          <p:cNvPr id="7" name="Curved Up Arrow 6">
            <a:extLst>
              <a:ext uri="{FF2B5EF4-FFF2-40B4-BE49-F238E27FC236}">
                <a16:creationId xmlns:a16="http://schemas.microsoft.com/office/drawing/2014/main" id="{47B1CF45-4AFB-D84E-95A8-31E42FD6518B}"/>
              </a:ext>
            </a:extLst>
          </p:cNvPr>
          <p:cNvSpPr/>
          <p:nvPr/>
        </p:nvSpPr>
        <p:spPr>
          <a:xfrm rot="10800000">
            <a:off x="3106782" y="639296"/>
            <a:ext cx="5314406" cy="6844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28826-3237-0544-BE21-453479417708}"/>
              </a:ext>
            </a:extLst>
          </p:cNvPr>
          <p:cNvSpPr txBox="1"/>
          <p:nvPr/>
        </p:nvSpPr>
        <p:spPr>
          <a:xfrm>
            <a:off x="3953691" y="1039892"/>
            <a:ext cx="349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 App is Interested only in Showing Some Category Products based on interest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C06-8DA9-1447-B044-61DF3F5A8307}"/>
              </a:ext>
            </a:extLst>
          </p:cNvPr>
          <p:cNvSpPr txBox="1"/>
          <p:nvPr/>
        </p:nvSpPr>
        <p:spPr>
          <a:xfrm>
            <a:off x="3483429" y="2177143"/>
            <a:ext cx="4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B2B Partner Communication with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032223-F79F-EA47-A8E0-FD99EBE11ABE}"/>
              </a:ext>
            </a:extLst>
          </p:cNvPr>
          <p:cNvSpPr/>
          <p:nvPr/>
        </p:nvSpPr>
        <p:spPr>
          <a:xfrm>
            <a:off x="4537166" y="2816663"/>
            <a:ext cx="2151017" cy="1594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App used as a Data Communication Bridge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29D44C1B-0657-074C-8D55-4842D52DD21D}"/>
              </a:ext>
            </a:extLst>
          </p:cNvPr>
          <p:cNvSpPr/>
          <p:nvPr/>
        </p:nvSpPr>
        <p:spPr>
          <a:xfrm>
            <a:off x="3106782" y="3013166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5DBCBD23-0073-8240-AAED-66163D4FC97A}"/>
              </a:ext>
            </a:extLst>
          </p:cNvPr>
          <p:cNvSpPr/>
          <p:nvPr/>
        </p:nvSpPr>
        <p:spPr>
          <a:xfrm rot="10800000">
            <a:off x="3015342" y="3868787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37A5F2-4079-8449-8F54-1CAF18A8225E}"/>
              </a:ext>
            </a:extLst>
          </p:cNvPr>
          <p:cNvSpPr/>
          <p:nvPr/>
        </p:nvSpPr>
        <p:spPr>
          <a:xfrm>
            <a:off x="3735977" y="2830286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F0101ADA-FA0B-BE40-83D2-3C6F596FB76D}"/>
              </a:ext>
            </a:extLst>
          </p:cNvPr>
          <p:cNvSpPr/>
          <p:nvPr/>
        </p:nvSpPr>
        <p:spPr>
          <a:xfrm>
            <a:off x="6603275" y="28144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BCC84A-1268-1244-9D61-101027214FDF}"/>
              </a:ext>
            </a:extLst>
          </p:cNvPr>
          <p:cNvSpPr/>
          <p:nvPr/>
        </p:nvSpPr>
        <p:spPr>
          <a:xfrm>
            <a:off x="7232470" y="2631605"/>
            <a:ext cx="418012" cy="455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76A8C-F962-1A46-AD01-68773977AD56}"/>
              </a:ext>
            </a:extLst>
          </p:cNvPr>
          <p:cNvSpPr txBox="1"/>
          <p:nvPr/>
        </p:nvSpPr>
        <p:spPr>
          <a:xfrm>
            <a:off x="261257" y="6017623"/>
            <a:ext cx="5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Client will call Node Endpoints to access data. </a:t>
            </a:r>
          </a:p>
          <a:p>
            <a:pPr marL="342900" indent="-342900">
              <a:buAutoNum type="arabicPeriod"/>
            </a:pPr>
            <a:r>
              <a:rPr lang="en-US" dirty="0"/>
              <a:t>Node.js will forward Request to actual Provider 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0C571F3F-F379-A34C-BEB4-C640E950395C}"/>
              </a:ext>
            </a:extLst>
          </p:cNvPr>
          <p:cNvSpPr/>
          <p:nvPr/>
        </p:nvSpPr>
        <p:spPr>
          <a:xfrm rot="10800000">
            <a:off x="6523806" y="3878885"/>
            <a:ext cx="1630681" cy="54428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A533C-1DE1-4A40-B464-6BF464C54AFF}"/>
              </a:ext>
            </a:extLst>
          </p:cNvPr>
          <p:cNvSpPr/>
          <p:nvPr/>
        </p:nvSpPr>
        <p:spPr>
          <a:xfrm>
            <a:off x="7215054" y="4226822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40F32-4BC6-3741-B6A3-7FEAF90679C5}"/>
              </a:ext>
            </a:extLst>
          </p:cNvPr>
          <p:cNvSpPr txBox="1"/>
          <p:nvPr/>
        </p:nvSpPr>
        <p:spPr>
          <a:xfrm>
            <a:off x="5347063" y="6037917"/>
            <a:ext cx="51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Actual Provider will provide data to Node.js App</a:t>
            </a:r>
          </a:p>
          <a:p>
            <a:r>
              <a:rPr lang="en-US" dirty="0"/>
              <a:t>4. Node.js will deliver data to Client 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41FAD4-63C5-5841-B3DE-296F1B4897CF}"/>
              </a:ext>
            </a:extLst>
          </p:cNvPr>
          <p:cNvSpPr/>
          <p:nvPr/>
        </p:nvSpPr>
        <p:spPr>
          <a:xfrm>
            <a:off x="3773530" y="4140929"/>
            <a:ext cx="418012" cy="388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2F9F76-2183-AB4C-8E78-05E1DFFCD3E0}"/>
              </a:ext>
            </a:extLst>
          </p:cNvPr>
          <p:cNvSpPr txBox="1"/>
          <p:nvPr/>
        </p:nvSpPr>
        <p:spPr>
          <a:xfrm>
            <a:off x="6908075" y="3369028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23414-6C3F-F545-B903-A03FFCAEFB1B}"/>
              </a:ext>
            </a:extLst>
          </p:cNvPr>
          <p:cNvSpPr txBox="1"/>
          <p:nvPr/>
        </p:nvSpPr>
        <p:spPr>
          <a:xfrm>
            <a:off x="3479075" y="3474317"/>
            <a:ext cx="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402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1F64194F-9C45-5D4A-91E8-878DD1819B79}"/>
              </a:ext>
            </a:extLst>
          </p:cNvPr>
          <p:cNvSpPr/>
          <p:nvPr/>
        </p:nvSpPr>
        <p:spPr>
          <a:xfrm>
            <a:off x="3971108" y="1985554"/>
            <a:ext cx="5599612" cy="1184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http.request</a:t>
            </a:r>
            <a:r>
              <a:rPr lang="en-US" dirty="0"/>
              <a:t>()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61B0E0D-C473-1743-AF83-9DAC00A4C317}"/>
              </a:ext>
            </a:extLst>
          </p:cNvPr>
          <p:cNvSpPr/>
          <p:nvPr/>
        </p:nvSpPr>
        <p:spPr>
          <a:xfrm>
            <a:off x="2682239" y="1436914"/>
            <a:ext cx="1271451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Defer() object</a:t>
            </a:r>
          </a:p>
        </p:txBody>
      </p:sp>
      <p:sp>
        <p:nvSpPr>
          <p:cNvPr id="4" name="Bent Up Arrow 3">
            <a:extLst>
              <a:ext uri="{FF2B5EF4-FFF2-40B4-BE49-F238E27FC236}">
                <a16:creationId xmlns:a16="http://schemas.microsoft.com/office/drawing/2014/main" id="{5E45B0C3-2582-DA44-A15A-44485034BB45}"/>
              </a:ext>
            </a:extLst>
          </p:cNvPr>
          <p:cNvSpPr/>
          <p:nvPr/>
        </p:nvSpPr>
        <p:spPr>
          <a:xfrm>
            <a:off x="3971108" y="2856411"/>
            <a:ext cx="836023" cy="6879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971A7-BC14-8B46-8D40-CEE6AEE1642C}"/>
              </a:ext>
            </a:extLst>
          </p:cNvPr>
          <p:cNvSpPr txBox="1"/>
          <p:nvPr/>
        </p:nvSpPr>
        <p:spPr>
          <a:xfrm>
            <a:off x="4728753" y="2967335"/>
            <a:ext cx="319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Defer() monitor to makes sure that the </a:t>
            </a:r>
            <a:r>
              <a:rPr lang="en-US" dirty="0" err="1"/>
              <a:t>Asnc</a:t>
            </a:r>
            <a:r>
              <a:rPr lang="en-US" dirty="0"/>
              <a:t> call will be bundled in a container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6AF6BC4-36B8-4840-96D1-44CE81329DDC}"/>
              </a:ext>
            </a:extLst>
          </p:cNvPr>
          <p:cNvSpPr/>
          <p:nvPr/>
        </p:nvSpPr>
        <p:spPr>
          <a:xfrm>
            <a:off x="9588137" y="1434737"/>
            <a:ext cx="2316480" cy="3988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11A670F3-25F7-9248-811F-3331F9A33610}"/>
              </a:ext>
            </a:extLst>
          </p:cNvPr>
          <p:cNvSpPr/>
          <p:nvPr/>
        </p:nvSpPr>
        <p:spPr>
          <a:xfrm>
            <a:off x="4998721" y="4032069"/>
            <a:ext cx="4572000" cy="1184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with data / error</a:t>
            </a: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FA356B50-0FD1-D049-9CAC-194AC1743076}"/>
              </a:ext>
            </a:extLst>
          </p:cNvPr>
          <p:cNvSpPr/>
          <p:nvPr/>
        </p:nvSpPr>
        <p:spPr>
          <a:xfrm rot="16200000">
            <a:off x="3888379" y="3635825"/>
            <a:ext cx="1184364" cy="10014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4218C-78A9-B042-A72C-A5E260E904E8}"/>
              </a:ext>
            </a:extLst>
          </p:cNvPr>
          <p:cNvSpPr txBox="1"/>
          <p:nvPr/>
        </p:nvSpPr>
        <p:spPr>
          <a:xfrm>
            <a:off x="3979816" y="5686697"/>
            <a:ext cx="453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will be notified back to the defer()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8D4E6-4F22-B64B-BAEF-2B77B1CEEFC1}"/>
              </a:ext>
            </a:extLst>
          </p:cNvPr>
          <p:cNvCxnSpPr/>
          <p:nvPr/>
        </p:nvCxnSpPr>
        <p:spPr>
          <a:xfrm flipV="1">
            <a:off x="4728753" y="4728752"/>
            <a:ext cx="0" cy="966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85349-A189-5C4E-9C49-7D88DF79A40C}"/>
              </a:ext>
            </a:extLst>
          </p:cNvPr>
          <p:cNvSpPr/>
          <p:nvPr/>
        </p:nvSpPr>
        <p:spPr>
          <a:xfrm>
            <a:off x="182879" y="2508069"/>
            <a:ext cx="1715590" cy="173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Caller</a:t>
            </a: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FED1CD22-35B7-8644-9A7F-92DDBA6670D0}"/>
              </a:ext>
            </a:extLst>
          </p:cNvPr>
          <p:cNvSpPr/>
          <p:nvPr/>
        </p:nvSpPr>
        <p:spPr>
          <a:xfrm>
            <a:off x="1515291" y="2508069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FE801-8A28-7143-8EE5-EB996540D5E7}"/>
              </a:ext>
            </a:extLst>
          </p:cNvPr>
          <p:cNvSpPr txBox="1"/>
          <p:nvPr/>
        </p:nvSpPr>
        <p:spPr>
          <a:xfrm>
            <a:off x="522514" y="557349"/>
            <a:ext cx="315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subscription to defer object (aka an internal Promise)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B4D44-C82C-C24D-915D-640F924F9909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098766" y="1203680"/>
            <a:ext cx="45318" cy="1304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726834D4-B6F9-C847-B591-FF4038A9A033}"/>
              </a:ext>
            </a:extLst>
          </p:cNvPr>
          <p:cNvSpPr/>
          <p:nvPr/>
        </p:nvSpPr>
        <p:spPr>
          <a:xfrm rot="10568328">
            <a:off x="1524001" y="3586965"/>
            <a:ext cx="1314995" cy="45926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1456D-0556-9F4D-A752-5EC68A713C51}"/>
              </a:ext>
            </a:extLst>
          </p:cNvPr>
          <p:cNvSpPr txBox="1"/>
          <p:nvPr/>
        </p:nvSpPr>
        <p:spPr>
          <a:xfrm>
            <a:off x="439781" y="5700486"/>
            <a:ext cx="315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defer has result with it, the result will be delivered to the caller asynchronously w/o Bocking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F86D0-A721-A448-8C9A-2696554DB3F6}"/>
              </a:ext>
            </a:extLst>
          </p:cNvPr>
          <p:cNvCxnSpPr>
            <a:cxnSpLocks/>
          </p:cNvCxnSpPr>
          <p:nvPr/>
        </p:nvCxnSpPr>
        <p:spPr>
          <a:xfrm flipV="1">
            <a:off x="2098765" y="4047196"/>
            <a:ext cx="40521" cy="1709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1C007B-712C-A043-AB00-7B56D916E411}"/>
              </a:ext>
            </a:extLst>
          </p:cNvPr>
          <p:cNvSpPr txBox="1"/>
          <p:nvPr/>
        </p:nvSpPr>
        <p:spPr>
          <a:xfrm>
            <a:off x="4833257" y="261257"/>
            <a:ext cx="45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Q based Promises in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1047550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6D9A8-F0A7-484F-A30A-7936490F6BB0}"/>
              </a:ext>
            </a:extLst>
          </p:cNvPr>
          <p:cNvSpPr txBox="1"/>
          <p:nvPr/>
        </p:nvSpPr>
        <p:spPr>
          <a:xfrm>
            <a:off x="3605349" y="87086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 Request Processing 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C0ACD2A-3434-A548-8DCB-351FF44DA3EE}"/>
              </a:ext>
            </a:extLst>
          </p:cNvPr>
          <p:cNvSpPr/>
          <p:nvPr/>
        </p:nvSpPr>
        <p:spPr>
          <a:xfrm>
            <a:off x="217714" y="1158240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0245C-2FEF-8843-95CD-DD6497E91821}"/>
              </a:ext>
            </a:extLst>
          </p:cNvPr>
          <p:cNvSpPr/>
          <p:nvPr/>
        </p:nvSpPr>
        <p:spPr>
          <a:xfrm>
            <a:off x="1410789" y="1045029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Listener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6FD17-C22B-E84B-AD4B-2BF188DE881E}"/>
              </a:ext>
            </a:extLst>
          </p:cNvPr>
          <p:cNvSpPr txBox="1"/>
          <p:nvPr/>
        </p:nvSpPr>
        <p:spPr>
          <a:xfrm>
            <a:off x="1018903" y="1854926"/>
            <a:ext cx="2142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 on which express app is executing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EB75F1E-7CAA-B142-AA24-423CAAF08041}"/>
              </a:ext>
            </a:extLst>
          </p:cNvPr>
          <p:cNvSpPr/>
          <p:nvPr/>
        </p:nvSpPr>
        <p:spPr>
          <a:xfrm>
            <a:off x="2952206" y="1188721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BB07C-90CD-0746-8C76-908F37AADB39}"/>
              </a:ext>
            </a:extLst>
          </p:cNvPr>
          <p:cNvSpPr/>
          <p:nvPr/>
        </p:nvSpPr>
        <p:spPr>
          <a:xfrm>
            <a:off x="4145281" y="1075510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01C90-C64A-CA49-9788-1D4FC1ADB742}"/>
              </a:ext>
            </a:extLst>
          </p:cNvPr>
          <p:cNvSpPr txBox="1"/>
          <p:nvPr/>
        </p:nvSpPr>
        <p:spPr>
          <a:xfrm>
            <a:off x="3605349" y="1854926"/>
            <a:ext cx="24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URLs and its resources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A56DC2-3282-C742-9183-777B10C0BF6F}"/>
              </a:ext>
            </a:extLst>
          </p:cNvPr>
          <p:cNvSpPr/>
          <p:nvPr/>
        </p:nvSpPr>
        <p:spPr>
          <a:xfrm>
            <a:off x="5686698" y="1199608"/>
            <a:ext cx="1158240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FB1F9-5EF0-9A47-8683-23473FDB5298}"/>
              </a:ext>
            </a:extLst>
          </p:cNvPr>
          <p:cNvSpPr/>
          <p:nvPr/>
        </p:nvSpPr>
        <p:spPr>
          <a:xfrm>
            <a:off x="6879773" y="1086397"/>
            <a:ext cx="1532708" cy="68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 Middlewares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9000-893D-FA44-9585-31BEE1A63D2E}"/>
              </a:ext>
            </a:extLst>
          </p:cNvPr>
          <p:cNvSpPr txBox="1"/>
          <p:nvPr/>
        </p:nvSpPr>
        <p:spPr>
          <a:xfrm>
            <a:off x="6096000" y="1942011"/>
            <a:ext cx="31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File Config, Sessions, CORS, Routing Expression Evaluation, Security, Custom Middlewares for encryption of Tokens 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DC897A2D-526A-8647-A7C1-5E449178EAFA}"/>
              </a:ext>
            </a:extLst>
          </p:cNvPr>
          <p:cNvSpPr/>
          <p:nvPr/>
        </p:nvSpPr>
        <p:spPr>
          <a:xfrm rot="5400000">
            <a:off x="7589520" y="2111831"/>
            <a:ext cx="3257005" cy="161108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5F251-59D2-AF45-8D8D-2C0C32FE5335}"/>
              </a:ext>
            </a:extLst>
          </p:cNvPr>
          <p:cNvSpPr/>
          <p:nvPr/>
        </p:nvSpPr>
        <p:spPr>
          <a:xfrm>
            <a:off x="6844938" y="3701143"/>
            <a:ext cx="1950719" cy="84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Resource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69D7E-CFB9-CE45-9C01-0068DE914B6A}"/>
              </a:ext>
            </a:extLst>
          </p:cNvPr>
          <p:cNvSpPr txBox="1"/>
          <p:nvPr/>
        </p:nvSpPr>
        <p:spPr>
          <a:xfrm>
            <a:off x="6265818" y="4686778"/>
            <a:ext cx="3513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the Static Resource (html, </a:t>
            </a:r>
            <a:r>
              <a:rPr lang="en-US" dirty="0" err="1"/>
              <a:t>js</a:t>
            </a:r>
            <a:r>
              <a:rPr lang="en-US" dirty="0"/>
              <a:t> and CSS files), executing logic (DAL), Verify Sessions and Security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9D1EEB1-DB8A-0841-A872-14E51A8318B2}"/>
              </a:ext>
            </a:extLst>
          </p:cNvPr>
          <p:cNvSpPr/>
          <p:nvPr/>
        </p:nvSpPr>
        <p:spPr>
          <a:xfrm>
            <a:off x="217714" y="3761148"/>
            <a:ext cx="6627224" cy="747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(Success / Fail)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59354-B4B2-8147-A8B8-291F2E67F1E3}"/>
              </a:ext>
            </a:extLst>
          </p:cNvPr>
          <p:cNvSpPr txBox="1"/>
          <p:nvPr/>
        </p:nvSpPr>
        <p:spPr>
          <a:xfrm>
            <a:off x="1018903" y="4545876"/>
            <a:ext cx="377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Success then respond Pages (views) with Static Files</a:t>
            </a:r>
          </a:p>
          <a:p>
            <a:r>
              <a:rPr lang="en-US" dirty="0"/>
              <a:t>OR API Response </a:t>
            </a:r>
          </a:p>
          <a:p>
            <a:r>
              <a:rPr lang="en-US" dirty="0"/>
              <a:t>If Fail then Not Found, Authentication Failed or Session Inability Filed</a:t>
            </a:r>
            <a:r>
              <a:rPr lang="en-US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8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1993</Words>
  <Application>Microsoft Macintosh PowerPoint</Application>
  <PresentationFormat>Widescreen</PresentationFormat>
  <Paragraphs>514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126</cp:revision>
  <dcterms:created xsi:type="dcterms:W3CDTF">2021-03-31T09:14:47Z</dcterms:created>
  <dcterms:modified xsi:type="dcterms:W3CDTF">2021-04-28T09:15:14Z</dcterms:modified>
</cp:coreProperties>
</file>