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85A-2F1D-CA4A-AFF5-AD2C23A7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5FA7-821B-284B-94CC-D068FA905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6D8E-4237-7F4A-9C27-433EFE43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1143-01E7-684E-A40C-85E6DF90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90E1-800E-A24B-851C-859F47E0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DA6-B3DF-D542-8E89-945183E3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293CC-02AB-F74B-90C2-AA98B7F02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282F-0975-5E45-B541-C4949901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38340-4A28-5249-B25A-86ABE100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47B0-596F-D74E-9E6F-87D59D8F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2261F-F0FD-924C-94D5-7055BD0F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5D788-0C8A-2144-9676-29425C29C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DC48-D6D7-5149-B83D-D6145E4B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03B6-2CC8-D149-AB57-F7A83A1B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DDC-9651-DC4D-A3C0-9E2522CC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5D58-616D-C940-83A4-708D80E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830F-0A39-B841-907B-A38291B8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B88C-C38D-FF4B-B1CB-DD87E8AB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79E4-3D39-2A45-8E06-5C494A29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3435-1105-CE40-8FCE-F3DFDDD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9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B07-654F-4249-923A-A74CC2F8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45B22-9534-E546-AB77-EDDA17AC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D2D-C61C-6448-9341-B54D46AC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8612-3B68-7849-93A7-CCFD2D0F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7161-0561-0B4C-A8C5-4A8089AB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B312-B7CB-F843-8D77-53A009F9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1BF5-BF49-D44B-9658-2F00DD0E3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B0B3A-BE0E-1241-93FC-B18DABA0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2C646-791D-F24F-9518-568005B4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23620-4927-7549-AE52-DBBCA541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12EFC-2B5A-314E-8907-D1276865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4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609-E30B-2542-A734-7267EF9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B4700-7E47-AA42-A369-F083818DC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E0D38-E37C-DB42-9E61-4F560A3F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6161F-6B40-7A4F-8C7A-9CB099F35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B3187-8E31-C34E-A514-ECEAF739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A0238-A008-B24B-86C7-87F768F6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B9769-143B-9B4F-83B4-8E7F87CA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2A4AD-DF1F-A348-B314-54432A59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3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0D89-D160-7747-A7C6-8FA06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832E3-5A90-494F-86BF-036CCECB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C74EE-6E73-4F42-AE43-37B455C0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E66A-EFD0-E043-92B2-CDB7058D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EFA73-A2A2-1340-950C-3EECC31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C2593-6CB7-1846-8198-A3CAB7C1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D095-5ABF-E744-95B5-488E90BD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5FDC-6BEF-E844-865F-491DC55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4835-832D-EA47-BD1C-53DEA4309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F64F-637D-B149-91EF-EE0814D9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3346-1400-CB48-A366-87B18997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BDFE2-BD5E-7C49-9103-CF400EE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E751D-12FF-6545-9F43-987CF7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16C-A4AA-4F48-B7E7-A67A8B9E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67883-71EE-574E-8365-7812BB165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6918-A03F-3F46-BF71-1E7A1A5FC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1A69-ECA4-D04C-A364-51E8CB9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94A09-0DF3-0545-8A71-D02EBE72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9061-2318-A34E-9C72-9DD43BD1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523F1-2E28-084A-8FE7-EA8AF151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67260-2333-AB4C-9A00-53A407E5A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8824-6C09-5D49-BDBD-50AAFFFA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415C-91ED-7941-9068-396BBFB028E8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1284-B253-8948-B333-606806C75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1A2A-795E-1947-878C-0A7B201D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CF8B-6EBA-C645-BE72-B73A183D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3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B3-5BFE-6B48-9C4C-D5E1B589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2F45F-DBE6-6E4A-ACC4-62CE639F2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7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8C8A3-E394-A948-845E-3B8F837B62E5}"/>
              </a:ext>
            </a:extLst>
          </p:cNvPr>
          <p:cNvSpPr txBox="1"/>
          <p:nvPr/>
        </p:nvSpPr>
        <p:spPr>
          <a:xfrm>
            <a:off x="2856411" y="95794"/>
            <a:ext cx="680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Using JavaScript Objects for App 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7EEDE-2A9D-F043-9FE6-09D95AA24958}"/>
              </a:ext>
            </a:extLst>
          </p:cNvPr>
          <p:cNvSpPr/>
          <p:nvPr/>
        </p:nvSpPr>
        <p:spPr>
          <a:xfrm>
            <a:off x="357051" y="1219199"/>
            <a:ext cx="10615749" cy="4632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D2C5967-B516-BC44-BA45-FB69ABB5652F}"/>
              </a:ext>
            </a:extLst>
          </p:cNvPr>
          <p:cNvSpPr/>
          <p:nvPr/>
        </p:nvSpPr>
        <p:spPr>
          <a:xfrm>
            <a:off x="8876211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Data Management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23FC1C-D49A-FE44-A45C-EFCB0DE02074}"/>
              </a:ext>
            </a:extLst>
          </p:cNvPr>
          <p:cNvSpPr/>
          <p:nvPr/>
        </p:nvSpPr>
        <p:spPr>
          <a:xfrm>
            <a:off x="6932022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Re-usable Utility Logic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4BD29B-F984-C64C-A4EC-CA0EB474B360}"/>
              </a:ext>
            </a:extLst>
          </p:cNvPr>
          <p:cNvSpPr/>
          <p:nvPr/>
        </p:nvSpPr>
        <p:spPr>
          <a:xfrm>
            <a:off x="2778035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Presentation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133FFF-F837-CB43-BA96-68F2E6655496}"/>
              </a:ext>
            </a:extLst>
          </p:cNvPr>
          <p:cNvSpPr/>
          <p:nvPr/>
        </p:nvSpPr>
        <p:spPr>
          <a:xfrm>
            <a:off x="4987834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for Managing External HTTP / Socket Calls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1AA621-7D46-2D49-9F5E-BFB01F0E936D}"/>
              </a:ext>
            </a:extLst>
          </p:cNvPr>
          <p:cNvSpPr/>
          <p:nvPr/>
        </p:nvSpPr>
        <p:spPr>
          <a:xfrm>
            <a:off x="693420" y="2107474"/>
            <a:ext cx="1748246" cy="2560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  <a:p>
            <a:pPr algn="ctr"/>
            <a:r>
              <a:rPr lang="en-US" dirty="0"/>
              <a:t>Using HTML </a:t>
            </a:r>
          </a:p>
        </p:txBody>
      </p:sp>
    </p:spTree>
    <p:extLst>
      <p:ext uri="{BB962C8B-B14F-4D97-AF65-F5344CB8AC3E}">
        <p14:creationId xmlns:p14="http://schemas.microsoft.com/office/powerpoint/2010/main" val="159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A6480-1954-864B-85E6-B476610871B0}"/>
              </a:ext>
            </a:extLst>
          </p:cNvPr>
          <p:cNvSpPr/>
          <p:nvPr/>
        </p:nvSpPr>
        <p:spPr>
          <a:xfrm>
            <a:off x="435429" y="1219200"/>
            <a:ext cx="4153988" cy="43629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9B88A-3E45-EF4C-8A5F-6185BF056DD8}"/>
              </a:ext>
            </a:extLst>
          </p:cNvPr>
          <p:cNvSpPr txBox="1"/>
          <p:nvPr/>
        </p:nvSpPr>
        <p:spPr>
          <a:xfrm>
            <a:off x="505097" y="444137"/>
            <a:ext cx="379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of Items available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9358AF-B12A-C64F-B1F3-6AFA7655AD64}"/>
              </a:ext>
            </a:extLst>
          </p:cNvPr>
          <p:cNvSpPr/>
          <p:nvPr/>
        </p:nvSpPr>
        <p:spPr>
          <a:xfrm>
            <a:off x="705394" y="165462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737B32-50A9-ED4C-BBA3-FF127812C293}"/>
              </a:ext>
            </a:extLst>
          </p:cNvPr>
          <p:cNvSpPr/>
          <p:nvPr/>
        </p:nvSpPr>
        <p:spPr>
          <a:xfrm>
            <a:off x="705394" y="2791879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905ED9-459F-1945-9283-282BE2FF188A}"/>
              </a:ext>
            </a:extLst>
          </p:cNvPr>
          <p:cNvSpPr/>
          <p:nvPr/>
        </p:nvSpPr>
        <p:spPr>
          <a:xfrm>
            <a:off x="692330" y="3972672"/>
            <a:ext cx="3422469" cy="775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1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DF0AE2-3BF2-BC49-AB38-970786BB2150}"/>
              </a:ext>
            </a:extLst>
          </p:cNvPr>
          <p:cNvSpPr/>
          <p:nvPr/>
        </p:nvSpPr>
        <p:spPr>
          <a:xfrm>
            <a:off x="592183" y="618309"/>
            <a:ext cx="11068594" cy="5878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F4424-04A6-0449-ABC0-D36E0AECB316}"/>
              </a:ext>
            </a:extLst>
          </p:cNvPr>
          <p:cNvSpPr txBox="1"/>
          <p:nvPr/>
        </p:nvSpPr>
        <p:spPr>
          <a:xfrm>
            <a:off x="3509554" y="69669"/>
            <a:ext cx="53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1BDBA-E4CF-A04D-AFA9-34CA49B75419}"/>
              </a:ext>
            </a:extLst>
          </p:cNvPr>
          <p:cNvSpPr/>
          <p:nvPr/>
        </p:nvSpPr>
        <p:spPr>
          <a:xfrm>
            <a:off x="600891" y="3045822"/>
            <a:ext cx="11051177" cy="24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AADF6-E4EE-374A-AC89-F04996FABCA0}"/>
              </a:ext>
            </a:extLst>
          </p:cNvPr>
          <p:cNvSpPr txBox="1"/>
          <p:nvPr/>
        </p:nvSpPr>
        <p:spPr>
          <a:xfrm>
            <a:off x="853440" y="731520"/>
            <a:ext cx="10624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 Explorer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Rendering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HTML Attribute System Management aka Property Management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Properties for controlling rendering of the 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Events Properties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Static DOM for generating UI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Dynamic DOM Management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CB4F-B922-C44A-BBC6-BA54F918C1F5}"/>
              </a:ext>
            </a:extLst>
          </p:cNvPr>
          <p:cNvSpPr/>
          <p:nvPr/>
        </p:nvSpPr>
        <p:spPr>
          <a:xfrm>
            <a:off x="5669280" y="3291839"/>
            <a:ext cx="252549" cy="320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8F8E7-5E7A-1649-A7B2-4C342D206F6D}"/>
              </a:ext>
            </a:extLst>
          </p:cNvPr>
          <p:cNvSpPr txBox="1"/>
          <p:nvPr/>
        </p:nvSpPr>
        <p:spPr>
          <a:xfrm>
            <a:off x="753292" y="3417024"/>
            <a:ext cx="475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Object Model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52AFD-628B-4948-96C5-C86241D4C39F}"/>
              </a:ext>
            </a:extLst>
          </p:cNvPr>
          <p:cNvSpPr txBox="1"/>
          <p:nvPr/>
        </p:nvSpPr>
        <p:spPr>
          <a:xfrm>
            <a:off x="6096000" y="3429000"/>
            <a:ext cx="5381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Bridge to the OS Services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Localize Settings of OS w.r.t. Date, Time, Culture</a:t>
            </a:r>
          </a:p>
          <a:p>
            <a:pPr marL="342900" indent="-342900">
              <a:buAutoNum type="arabicPeriod"/>
            </a:pPr>
            <a:r>
              <a:rPr lang="en-US" dirty="0"/>
              <a:t>Media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Graphics</a:t>
            </a:r>
          </a:p>
          <a:p>
            <a:pPr marL="800100" lvl="1" indent="-342900">
              <a:buAutoNum type="arabicPeriod"/>
            </a:pPr>
            <a:r>
              <a:rPr lang="en-US" dirty="0"/>
              <a:t>Videos</a:t>
            </a:r>
          </a:p>
          <a:p>
            <a:pPr marL="800100" lvl="1" indent="-342900">
              <a:buAutoNum type="arabicPeriod"/>
            </a:pPr>
            <a:r>
              <a:rPr lang="en-US" dirty="0"/>
              <a:t>Audios</a:t>
            </a:r>
          </a:p>
          <a:p>
            <a:pPr marL="342900" indent="-342900">
              <a:buAutoNum type="arabicPeriod"/>
            </a:pPr>
            <a:r>
              <a:rPr lang="en-US" dirty="0"/>
              <a:t>Network Settings</a:t>
            </a:r>
          </a:p>
          <a:p>
            <a:pPr marL="800100" lvl="1" indent="-342900">
              <a:buAutoNum type="arabicPeriod"/>
            </a:pPr>
            <a:r>
              <a:rPr lang="en-US" dirty="0"/>
              <a:t>HTTP</a:t>
            </a:r>
          </a:p>
          <a:p>
            <a:pPr marL="800100" lvl="1" indent="-342900">
              <a:buAutoNum type="arabicPeriod"/>
            </a:pPr>
            <a:r>
              <a:rPr lang="en-US" dirty="0"/>
              <a:t>Socket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2107AB-1810-094B-9DDE-5F17619D7D39}"/>
              </a:ext>
            </a:extLst>
          </p:cNvPr>
          <p:cNvCxnSpPr/>
          <p:nvPr/>
        </p:nvCxnSpPr>
        <p:spPr>
          <a:xfrm flipV="1">
            <a:off x="1689463" y="2664823"/>
            <a:ext cx="0" cy="1149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4AAD6-0D70-D54A-BDE0-BD5D6F92D3CF}"/>
              </a:ext>
            </a:extLst>
          </p:cNvPr>
          <p:cNvCxnSpPr/>
          <p:nvPr/>
        </p:nvCxnSpPr>
        <p:spPr>
          <a:xfrm>
            <a:off x="1942011" y="2682240"/>
            <a:ext cx="0" cy="13759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CEB61-99F9-5047-806B-F3785117A2B0}"/>
              </a:ext>
            </a:extLst>
          </p:cNvPr>
          <p:cNvCxnSpPr/>
          <p:nvPr/>
        </p:nvCxnSpPr>
        <p:spPr>
          <a:xfrm flipV="1">
            <a:off x="1942011" y="4155688"/>
            <a:ext cx="4223657" cy="111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A017EF-8E34-A049-B835-6ADB3EE11447}"/>
              </a:ext>
            </a:extLst>
          </p:cNvPr>
          <p:cNvCxnSpPr/>
          <p:nvPr/>
        </p:nvCxnSpPr>
        <p:spPr>
          <a:xfrm>
            <a:off x="1942011" y="4304211"/>
            <a:ext cx="4641669" cy="153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3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201A2D0-0AF1-CD40-B4F7-3FA0C9818E3D}"/>
              </a:ext>
            </a:extLst>
          </p:cNvPr>
          <p:cNvSpPr/>
          <p:nvPr/>
        </p:nvSpPr>
        <p:spPr>
          <a:xfrm>
            <a:off x="5460274" y="687977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52F5C7-CAB5-4F41-9F01-4AA6030EC6E7}"/>
              </a:ext>
            </a:extLst>
          </p:cNvPr>
          <p:cNvSpPr/>
          <p:nvPr/>
        </p:nvSpPr>
        <p:spPr>
          <a:xfrm>
            <a:off x="1715589" y="940526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9A0F00-4177-314C-916F-773834DA41C9}"/>
              </a:ext>
            </a:extLst>
          </p:cNvPr>
          <p:cNvCxnSpPr>
            <a:stCxn id="3" idx="6"/>
            <a:endCxn id="2" idx="1"/>
          </p:cNvCxnSpPr>
          <p:nvPr/>
        </p:nvCxnSpPr>
        <p:spPr>
          <a:xfrm flipV="1">
            <a:off x="2508069" y="1153886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F85F3F-3A5E-F848-B9A2-146E985C56AA}"/>
              </a:ext>
            </a:extLst>
          </p:cNvPr>
          <p:cNvSpPr txBox="1"/>
          <p:nvPr/>
        </p:nvSpPr>
        <p:spPr>
          <a:xfrm>
            <a:off x="2690949" y="418011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F6FBD-3E49-4A46-93C6-16E3940CF0E0}"/>
              </a:ext>
            </a:extLst>
          </p:cNvPr>
          <p:cNvSpPr txBox="1"/>
          <p:nvPr/>
        </p:nvSpPr>
        <p:spPr>
          <a:xfrm>
            <a:off x="1715589" y="2098766"/>
            <a:ext cx="357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null; Obj will be removed from memory with its value</a:t>
            </a:r>
          </a:p>
        </p:txBody>
      </p:sp>
      <p:sp>
        <p:nvSpPr>
          <p:cNvPr id="8" name="Summing Junction 7">
            <a:extLst>
              <a:ext uri="{FF2B5EF4-FFF2-40B4-BE49-F238E27FC236}">
                <a16:creationId xmlns:a16="http://schemas.microsoft.com/office/drawing/2014/main" id="{0A146BBA-3401-7949-BCBD-D3EB7F0EDD70}"/>
              </a:ext>
            </a:extLst>
          </p:cNvPr>
          <p:cNvSpPr/>
          <p:nvPr/>
        </p:nvSpPr>
        <p:spPr>
          <a:xfrm>
            <a:off x="3431177" y="913618"/>
            <a:ext cx="957942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F6E0FAB-8BE6-9742-BC15-DFEBB1BF18D9}"/>
              </a:ext>
            </a:extLst>
          </p:cNvPr>
          <p:cNvSpPr/>
          <p:nvPr/>
        </p:nvSpPr>
        <p:spPr>
          <a:xfrm>
            <a:off x="5460274" y="3365863"/>
            <a:ext cx="2569029" cy="931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{name: </a:t>
            </a:r>
            <a:r>
              <a:rPr lang="en-US" dirty="0" err="1"/>
              <a:t>ajay</a:t>
            </a:r>
            <a:r>
              <a:rPr lang="en-US" dirty="0"/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DD6753-F8F3-314D-ADC3-6499F0FC9058}"/>
              </a:ext>
            </a:extLst>
          </p:cNvPr>
          <p:cNvSpPr/>
          <p:nvPr/>
        </p:nvSpPr>
        <p:spPr>
          <a:xfrm>
            <a:off x="1715589" y="3618412"/>
            <a:ext cx="792480" cy="6792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EF7EC1-128F-1E4F-A5C1-4035BB9FDB4C}"/>
              </a:ext>
            </a:extLst>
          </p:cNvPr>
          <p:cNvCxnSpPr>
            <a:stCxn id="10" idx="6"/>
            <a:endCxn id="9" idx="1"/>
          </p:cNvCxnSpPr>
          <p:nvPr/>
        </p:nvCxnSpPr>
        <p:spPr>
          <a:xfrm flipV="1">
            <a:off x="2508069" y="3831772"/>
            <a:ext cx="2952205" cy="12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55C5-F642-4B4F-AE00-1B5A09D508C9}"/>
              </a:ext>
            </a:extLst>
          </p:cNvPr>
          <p:cNvSpPr txBox="1"/>
          <p:nvPr/>
        </p:nvSpPr>
        <p:spPr>
          <a:xfrm>
            <a:off x="2690949" y="3095897"/>
            <a:ext cx="215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Reference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E70E1-BAA7-6C46-9EA8-3F6F80092EC5}"/>
              </a:ext>
            </a:extLst>
          </p:cNvPr>
          <p:cNvSpPr txBox="1"/>
          <p:nvPr/>
        </p:nvSpPr>
        <p:spPr>
          <a:xfrm>
            <a:off x="1341120" y="4737463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[obj];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2690F3-27F6-1147-A493-1FE473BC62B8}"/>
              </a:ext>
            </a:extLst>
          </p:cNvPr>
          <p:cNvCxnSpPr>
            <a:endCxn id="9" idx="2"/>
          </p:cNvCxnSpPr>
          <p:nvPr/>
        </p:nvCxnSpPr>
        <p:spPr>
          <a:xfrm flipV="1">
            <a:off x="2830286" y="4297680"/>
            <a:ext cx="3914503" cy="46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mming Junction 16">
            <a:extLst>
              <a:ext uri="{FF2B5EF4-FFF2-40B4-BE49-F238E27FC236}">
                <a16:creationId xmlns:a16="http://schemas.microsoft.com/office/drawing/2014/main" id="{8E9877AA-BC47-E940-8BE9-340BC38FE271}"/>
              </a:ext>
            </a:extLst>
          </p:cNvPr>
          <p:cNvSpPr/>
          <p:nvPr/>
        </p:nvSpPr>
        <p:spPr>
          <a:xfrm>
            <a:off x="3431177" y="3618412"/>
            <a:ext cx="836023" cy="679268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84039-C27E-A943-BB70-31114D4CC385}"/>
              </a:ext>
            </a:extLst>
          </p:cNvPr>
          <p:cNvSpPr txBox="1"/>
          <p:nvPr/>
        </p:nvSpPr>
        <p:spPr>
          <a:xfrm>
            <a:off x="818606" y="5564777"/>
            <a:ext cx="622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</a:t>
            </a:r>
            <a:r>
              <a:rPr lang="en-US" dirty="0" err="1"/>
              <a:t>wil</a:t>
            </a:r>
            <a:r>
              <a:rPr lang="en-US" dirty="0"/>
              <a:t> be overwritten but the </a:t>
            </a:r>
            <a:r>
              <a:rPr lang="en-US" dirty="0" err="1"/>
              <a:t>vaule</a:t>
            </a:r>
            <a:r>
              <a:rPr lang="en-US" dirty="0"/>
              <a:t> of the object still exist with its weak reference i.e. </a:t>
            </a:r>
            <a:r>
              <a:rPr lang="en-US" dirty="0" err="1"/>
              <a:t>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DB7685-7C30-9346-B3DF-5E2B8A0F9243}"/>
              </a:ext>
            </a:extLst>
          </p:cNvPr>
          <p:cNvSpPr/>
          <p:nvPr/>
        </p:nvSpPr>
        <p:spPr>
          <a:xfrm>
            <a:off x="4885508" y="2455817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initialState</a:t>
            </a:r>
            <a:r>
              <a:rPr lang="en-US" dirty="0"/>
              <a:t> :{a:1}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EEF7A-01D5-FE49-B82A-A756188AB2F1}"/>
              </a:ext>
            </a:extLst>
          </p:cNvPr>
          <p:cNvSpPr/>
          <p:nvPr/>
        </p:nvSpPr>
        <p:spPr>
          <a:xfrm>
            <a:off x="592183" y="2664823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fn1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D34EF1B-35E0-F548-B531-0AB47877151C}"/>
              </a:ext>
            </a:extLst>
          </p:cNvPr>
          <p:cNvSpPr/>
          <p:nvPr/>
        </p:nvSpPr>
        <p:spPr>
          <a:xfrm>
            <a:off x="2403566" y="2856411"/>
            <a:ext cx="2481942" cy="792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{b:1}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D1391-70F7-ED41-8A6A-4AE5F710629F}"/>
              </a:ext>
            </a:extLst>
          </p:cNvPr>
          <p:cNvSpPr/>
          <p:nvPr/>
        </p:nvSpPr>
        <p:spPr>
          <a:xfrm>
            <a:off x="4885508" y="3940628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:{a:1, b:1}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3FFA1-441B-C447-9025-88F06EB651CE}"/>
              </a:ext>
            </a:extLst>
          </p:cNvPr>
          <p:cNvSpPr/>
          <p:nvPr/>
        </p:nvSpPr>
        <p:spPr>
          <a:xfrm>
            <a:off x="8773886" y="2913017"/>
            <a:ext cx="1811383" cy="147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fn2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C43A7F7-FD1B-5A44-AA34-669B96CC009D}"/>
              </a:ext>
            </a:extLst>
          </p:cNvPr>
          <p:cNvSpPr/>
          <p:nvPr/>
        </p:nvSpPr>
        <p:spPr>
          <a:xfrm rot="10800000">
            <a:off x="6871063" y="4384765"/>
            <a:ext cx="2808514" cy="11625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23F9A-5BFB-7C4B-8D57-F89A786E9998}"/>
              </a:ext>
            </a:extLst>
          </p:cNvPr>
          <p:cNvSpPr txBox="1"/>
          <p:nvPr/>
        </p:nvSpPr>
        <p:spPr>
          <a:xfrm>
            <a:off x="7341326" y="43020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{a:100}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6EF62D-7C5E-EF47-9717-365A37432252}"/>
              </a:ext>
            </a:extLst>
          </p:cNvPr>
          <p:cNvSpPr/>
          <p:nvPr/>
        </p:nvSpPr>
        <p:spPr>
          <a:xfrm>
            <a:off x="3296194" y="4728753"/>
            <a:ext cx="1985555" cy="2081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newState</a:t>
            </a:r>
            <a:r>
              <a:rPr lang="en-US" dirty="0"/>
              <a:t> :{a:1oo, b:1}</a:t>
            </a:r>
          </a:p>
        </p:txBody>
      </p:sp>
    </p:spTree>
    <p:extLst>
      <p:ext uri="{BB962C8B-B14F-4D97-AF65-F5344CB8AC3E}">
        <p14:creationId xmlns:p14="http://schemas.microsoft.com/office/powerpoint/2010/main" val="39680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FFACF02-526B-EC49-B0DF-F9ED33D73187}"/>
              </a:ext>
            </a:extLst>
          </p:cNvPr>
          <p:cNvSpPr/>
          <p:nvPr/>
        </p:nvSpPr>
        <p:spPr>
          <a:xfrm>
            <a:off x="45284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A32423-234D-4141-8D25-4FDD76265EE5}"/>
              </a:ext>
            </a:extLst>
          </p:cNvPr>
          <p:cNvSpPr/>
          <p:nvPr/>
        </p:nvSpPr>
        <p:spPr>
          <a:xfrm>
            <a:off x="2164080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0C4C57-79FF-6646-83D6-2811ADF69A46}"/>
              </a:ext>
            </a:extLst>
          </p:cNvPr>
          <p:cNvSpPr/>
          <p:nvPr/>
        </p:nvSpPr>
        <p:spPr>
          <a:xfrm>
            <a:off x="36488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BCC86-A0C7-9849-929C-84A83A5D321B}"/>
              </a:ext>
            </a:extLst>
          </p:cNvPr>
          <p:cNvSpPr/>
          <p:nvPr/>
        </p:nvSpPr>
        <p:spPr>
          <a:xfrm>
            <a:off x="5421086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732879-0B3D-AE4C-A932-CB3EE8473477}"/>
              </a:ext>
            </a:extLst>
          </p:cNvPr>
          <p:cNvSpPr/>
          <p:nvPr/>
        </p:nvSpPr>
        <p:spPr>
          <a:xfrm>
            <a:off x="7154092" y="1071154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BC0228B-A1FA-A945-ADE0-B99BB869A99C}"/>
              </a:ext>
            </a:extLst>
          </p:cNvPr>
          <p:cNvSpPr/>
          <p:nvPr/>
        </p:nvSpPr>
        <p:spPr>
          <a:xfrm>
            <a:off x="513806" y="496389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7E536D8-E3EC-C34D-B18E-9540A7CF935B}"/>
              </a:ext>
            </a:extLst>
          </p:cNvPr>
          <p:cNvSpPr/>
          <p:nvPr/>
        </p:nvSpPr>
        <p:spPr>
          <a:xfrm>
            <a:off x="3971108" y="1889760"/>
            <a:ext cx="261257" cy="11146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58E1D-C50B-F545-9F8A-EF9428979680}"/>
              </a:ext>
            </a:extLst>
          </p:cNvPr>
          <p:cNvSpPr txBox="1"/>
          <p:nvPr/>
        </p:nvSpPr>
        <p:spPr>
          <a:xfrm>
            <a:off x="2908663" y="3056709"/>
            <a:ext cx="2512423" cy="37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De-Referenced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A90B0D-4890-8449-9EAE-32526FFE0DC1}"/>
              </a:ext>
            </a:extLst>
          </p:cNvPr>
          <p:cNvSpPr/>
          <p:nvPr/>
        </p:nvSpPr>
        <p:spPr>
          <a:xfrm>
            <a:off x="60524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F948A-4F71-4449-9542-56491FF82617}"/>
              </a:ext>
            </a:extLst>
          </p:cNvPr>
          <p:cNvSpPr/>
          <p:nvPr/>
        </p:nvSpPr>
        <p:spPr>
          <a:xfrm>
            <a:off x="2316480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EA60E-E7B6-B74E-A806-A6096173AC3D}"/>
              </a:ext>
            </a:extLst>
          </p:cNvPr>
          <p:cNvSpPr/>
          <p:nvPr/>
        </p:nvSpPr>
        <p:spPr>
          <a:xfrm>
            <a:off x="5573486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DE4EC7-D94A-7846-8BFC-99CC701544EC}"/>
              </a:ext>
            </a:extLst>
          </p:cNvPr>
          <p:cNvSpPr/>
          <p:nvPr/>
        </p:nvSpPr>
        <p:spPr>
          <a:xfrm>
            <a:off x="7306492" y="4158342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266A8DB3-0F34-A141-9948-048E739E886C}"/>
              </a:ext>
            </a:extLst>
          </p:cNvPr>
          <p:cNvSpPr/>
          <p:nvPr/>
        </p:nvSpPr>
        <p:spPr>
          <a:xfrm>
            <a:off x="666206" y="3583577"/>
            <a:ext cx="7471954" cy="478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using all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9C5FC-5186-DA42-AB58-9F7EED24A738}"/>
              </a:ext>
            </a:extLst>
          </p:cNvPr>
          <p:cNvSpPr txBox="1"/>
          <p:nvPr/>
        </p:nvSpPr>
        <p:spPr>
          <a:xfrm>
            <a:off x="9405257" y="2760617"/>
            <a:ext cx="211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 = null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4E31-642D-D04C-B04D-3A15AB40D8AC}"/>
              </a:ext>
            </a:extLst>
          </p:cNvPr>
          <p:cNvSpPr/>
          <p:nvPr/>
        </p:nvSpPr>
        <p:spPr>
          <a:xfrm>
            <a:off x="9570720" y="4567645"/>
            <a:ext cx="905691" cy="8186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E14E52-D8C6-7C40-8DC7-2A2609C8031A}"/>
              </a:ext>
            </a:extLst>
          </p:cNvPr>
          <p:cNvCxnSpPr>
            <a:endCxn id="16" idx="0"/>
          </p:cNvCxnSpPr>
          <p:nvPr/>
        </p:nvCxnSpPr>
        <p:spPr>
          <a:xfrm>
            <a:off x="10023565" y="3823062"/>
            <a:ext cx="1" cy="74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89DDA7-5D1C-094D-BB9C-C85CA7897CC0}"/>
              </a:ext>
            </a:extLst>
          </p:cNvPr>
          <p:cNvCxnSpPr>
            <a:endCxn id="16" idx="6"/>
          </p:cNvCxnSpPr>
          <p:nvPr/>
        </p:nvCxnSpPr>
        <p:spPr>
          <a:xfrm flipH="1">
            <a:off x="10476411" y="4976948"/>
            <a:ext cx="714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C6EDEF-2231-2A41-A39B-0579D60218FA}"/>
              </a:ext>
            </a:extLst>
          </p:cNvPr>
          <p:cNvCxnSpPr>
            <a:endCxn id="16" idx="4"/>
          </p:cNvCxnSpPr>
          <p:nvPr/>
        </p:nvCxnSpPr>
        <p:spPr>
          <a:xfrm flipH="1" flipV="1">
            <a:off x="10023566" y="5386251"/>
            <a:ext cx="78377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FE86A2-3FE8-3A48-912A-699CE43A9C66}"/>
              </a:ext>
            </a:extLst>
          </p:cNvPr>
          <p:cNvCxnSpPr>
            <a:endCxn id="16" idx="2"/>
          </p:cNvCxnSpPr>
          <p:nvPr/>
        </p:nvCxnSpPr>
        <p:spPr>
          <a:xfrm flipV="1">
            <a:off x="8516983" y="4976948"/>
            <a:ext cx="1053737" cy="6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01350E-F485-DF4C-B2C1-2CD09543F558}"/>
              </a:ext>
            </a:extLst>
          </p:cNvPr>
          <p:cNvSpPr/>
          <p:nvPr/>
        </p:nvSpPr>
        <p:spPr>
          <a:xfrm>
            <a:off x="5782491" y="5782491"/>
            <a:ext cx="2891246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holding o</a:t>
            </a:r>
          </a:p>
        </p:txBody>
      </p:sp>
      <p:sp>
        <p:nvSpPr>
          <p:cNvPr id="28" name="Bent Arrow 27">
            <a:extLst>
              <a:ext uri="{FF2B5EF4-FFF2-40B4-BE49-F238E27FC236}">
                <a16:creationId xmlns:a16="http://schemas.microsoft.com/office/drawing/2014/main" id="{04089667-6639-B14A-9E8E-E74520EF28D4}"/>
              </a:ext>
            </a:extLst>
          </p:cNvPr>
          <p:cNvSpPr/>
          <p:nvPr/>
        </p:nvSpPr>
        <p:spPr>
          <a:xfrm rot="16200000" flipH="1">
            <a:off x="8596449" y="4775562"/>
            <a:ext cx="735875" cy="12779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83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635726" y="1863634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2211977" y="1280160"/>
            <a:ext cx="4284617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1754776" y="5782491"/>
            <a:ext cx="4741818" cy="58347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3361509" y="4981303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E48F2-C775-E541-8FA6-4C53BCBDE175}"/>
              </a:ext>
            </a:extLst>
          </p:cNvPr>
          <p:cNvSpPr txBox="1"/>
          <p:nvPr/>
        </p:nvSpPr>
        <p:spPr>
          <a:xfrm>
            <a:off x="3666308" y="3161211"/>
            <a:ext cx="386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Sharing Object across Multiple Client App</a:t>
            </a:r>
          </a:p>
        </p:txBody>
      </p:sp>
    </p:spTree>
    <p:extLst>
      <p:ext uri="{BB962C8B-B14F-4D97-AF65-F5344CB8AC3E}">
        <p14:creationId xmlns:p14="http://schemas.microsoft.com/office/powerpoint/2010/main" val="4291737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164156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4323805"/>
            <a:ext cx="1863635" cy="204216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4001589" y="2921725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Proxy Handler to Provide an access of Actual Object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704012" y="3429000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</p:txBody>
      </p:sp>
    </p:spTree>
    <p:extLst>
      <p:ext uri="{BB962C8B-B14F-4D97-AF65-F5344CB8AC3E}">
        <p14:creationId xmlns:p14="http://schemas.microsoft.com/office/powerpoint/2010/main" val="295447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E30C01F-DF71-9F41-A912-262604834429}"/>
              </a:ext>
            </a:extLst>
          </p:cNvPr>
          <p:cNvSpPr/>
          <p:nvPr/>
        </p:nvSpPr>
        <p:spPr>
          <a:xfrm>
            <a:off x="213361" y="1589425"/>
            <a:ext cx="2490651" cy="3918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 Object</a:t>
            </a:r>
          </a:p>
          <a:p>
            <a:pPr algn="ctr"/>
            <a:r>
              <a:rPr lang="en-US" dirty="0" err="1"/>
              <a:t>PerdsonId</a:t>
            </a:r>
            <a:endParaRPr lang="en-US" dirty="0"/>
          </a:p>
          <a:p>
            <a:pPr algn="ctr"/>
            <a:r>
              <a:rPr lang="en-US" dirty="0" err="1"/>
              <a:t>PersonName</a:t>
            </a:r>
            <a:endParaRPr lang="en-US" dirty="0"/>
          </a:p>
          <a:p>
            <a:pPr algn="ctr"/>
            <a:r>
              <a:rPr lang="en-US" dirty="0"/>
              <a:t>Address</a:t>
            </a:r>
          </a:p>
          <a:p>
            <a:pPr algn="ctr"/>
            <a:r>
              <a:rPr lang="en-US" dirty="0"/>
              <a:t>City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Income</a:t>
            </a:r>
          </a:p>
          <a:p>
            <a:pPr algn="ctr"/>
            <a:r>
              <a:rPr lang="en-US" dirty="0"/>
              <a:t>Occupation</a:t>
            </a:r>
          </a:p>
          <a:p>
            <a:pPr algn="ctr"/>
            <a:r>
              <a:rPr lang="en-US" dirty="0" err="1"/>
              <a:t>ResidentType</a:t>
            </a:r>
            <a:endParaRPr lang="en-US" dirty="0"/>
          </a:p>
          <a:p>
            <a:pPr algn="ctr"/>
            <a:r>
              <a:rPr lang="en-US" dirty="0" err="1"/>
              <a:t>HasVehicle</a:t>
            </a:r>
            <a:endParaRPr lang="en-US" dirty="0"/>
          </a:p>
          <a:p>
            <a:pPr algn="ctr"/>
            <a:r>
              <a:rPr lang="en-US" dirty="0" err="1"/>
              <a:t>TypeofVehicle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465DD4-FA3D-2F43-94C0-7A5E3B6C317F}"/>
              </a:ext>
            </a:extLst>
          </p:cNvPr>
          <p:cNvSpPr/>
          <p:nvPr/>
        </p:nvSpPr>
        <p:spPr>
          <a:xfrm>
            <a:off x="6496594" y="931817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 Tax Dept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DE67FD-BB49-5D45-80E5-A51814E3333C}"/>
              </a:ext>
            </a:extLst>
          </p:cNvPr>
          <p:cNvSpPr/>
          <p:nvPr/>
        </p:nvSpPr>
        <p:spPr>
          <a:xfrm>
            <a:off x="6496594" y="4724400"/>
            <a:ext cx="2002972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Voter Registration App</a:t>
            </a:r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C24E154B-4D18-4D44-9B9C-A6828F3F1015}"/>
              </a:ext>
            </a:extLst>
          </p:cNvPr>
          <p:cNvSpPr/>
          <p:nvPr/>
        </p:nvSpPr>
        <p:spPr>
          <a:xfrm>
            <a:off x="4632960" y="1280159"/>
            <a:ext cx="1863634" cy="8534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AF12-FD61-9448-B653-6915CA37358F}"/>
              </a:ext>
            </a:extLst>
          </p:cNvPr>
          <p:cNvSpPr txBox="1"/>
          <p:nvPr/>
        </p:nvSpPr>
        <p:spPr>
          <a:xfrm>
            <a:off x="2751908" y="391886"/>
            <a:ext cx="334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I-T App needs all Person Info</a:t>
            </a:r>
          </a:p>
          <a:p>
            <a:endParaRPr lang="en-US" dirty="0"/>
          </a:p>
          <a:p>
            <a:r>
              <a:rPr lang="en-US" dirty="0"/>
              <a:t>Use information with Validations</a:t>
            </a:r>
          </a:p>
        </p:txBody>
      </p:sp>
      <p:sp>
        <p:nvSpPr>
          <p:cNvPr id="7" name="Bent Arrow 6">
            <a:extLst>
              <a:ext uri="{FF2B5EF4-FFF2-40B4-BE49-F238E27FC236}">
                <a16:creationId xmlns:a16="http://schemas.microsoft.com/office/drawing/2014/main" id="{DACEF7C7-7FA1-9F49-AD87-F29AEF996FD0}"/>
              </a:ext>
            </a:extLst>
          </p:cNvPr>
          <p:cNvSpPr/>
          <p:nvPr/>
        </p:nvSpPr>
        <p:spPr>
          <a:xfrm flipV="1">
            <a:off x="4632958" y="5073133"/>
            <a:ext cx="1863635" cy="12928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E87A-49EE-C541-851F-07A7759CF668}"/>
              </a:ext>
            </a:extLst>
          </p:cNvPr>
          <p:cNvSpPr txBox="1"/>
          <p:nvPr/>
        </p:nvSpPr>
        <p:spPr>
          <a:xfrm>
            <a:off x="2486298" y="5883030"/>
            <a:ext cx="3030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Voter App needs properties</a:t>
            </a:r>
          </a:p>
          <a:p>
            <a:r>
              <a:rPr lang="en-US" dirty="0"/>
              <a:t>Name, Age, City, Address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288F11-0D55-F749-94F3-5AFDC94DD3F1}"/>
              </a:ext>
            </a:extLst>
          </p:cNvPr>
          <p:cNvSpPr/>
          <p:nvPr/>
        </p:nvSpPr>
        <p:spPr>
          <a:xfrm>
            <a:off x="3944985" y="2146773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Handlers for Diff. Clients</a:t>
            </a:r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2E54F508-6B06-F641-BB3D-37C7D76C162E}"/>
              </a:ext>
            </a:extLst>
          </p:cNvPr>
          <p:cNvSpPr/>
          <p:nvPr/>
        </p:nvSpPr>
        <p:spPr>
          <a:xfrm>
            <a:off x="2638697" y="2497183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629C1-0601-9B4C-9063-203D54E7BE55}"/>
              </a:ext>
            </a:extLst>
          </p:cNvPr>
          <p:cNvSpPr txBox="1"/>
          <p:nvPr/>
        </p:nvSpPr>
        <p:spPr>
          <a:xfrm>
            <a:off x="9457509" y="235131"/>
            <a:ext cx="2595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Proxy pattern to provide a controlled access of the Original object to client Apps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should be possible to set custom behavior for the properties of original object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14A0D04-171D-F547-BDC0-3AECE8B7AB3E}"/>
              </a:ext>
            </a:extLst>
          </p:cNvPr>
          <p:cNvSpPr/>
          <p:nvPr/>
        </p:nvSpPr>
        <p:spPr>
          <a:xfrm>
            <a:off x="3992882" y="3662234"/>
            <a:ext cx="1750422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Proxy Handler for Diff Clients</a:t>
            </a:r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95C708E2-D99B-7B4B-B024-7741F6A7D09D}"/>
              </a:ext>
            </a:extLst>
          </p:cNvPr>
          <p:cNvSpPr/>
          <p:nvPr/>
        </p:nvSpPr>
        <p:spPr>
          <a:xfrm>
            <a:off x="2704012" y="4144412"/>
            <a:ext cx="1297577" cy="446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8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439A872-EA93-3947-9CBA-97F7FDF55ABF}"/>
              </a:ext>
            </a:extLst>
          </p:cNvPr>
          <p:cNvSpPr/>
          <p:nvPr/>
        </p:nvSpPr>
        <p:spPr>
          <a:xfrm>
            <a:off x="818606" y="513806"/>
            <a:ext cx="4519748" cy="49900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B69E3BD-06B1-3B42-9719-F0B2B3DAA597}"/>
              </a:ext>
            </a:extLst>
          </p:cNvPr>
          <p:cNvSpPr/>
          <p:nvPr/>
        </p:nvSpPr>
        <p:spPr>
          <a:xfrm>
            <a:off x="1132114" y="4188823"/>
            <a:ext cx="3892732" cy="10972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Stored in Front-End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CFE2CF-73B5-F845-981C-C869D7C219C6}"/>
              </a:ext>
            </a:extLst>
          </p:cNvPr>
          <p:cNvSpPr txBox="1"/>
          <p:nvPr/>
        </p:nvSpPr>
        <p:spPr>
          <a:xfrm>
            <a:off x="1393371" y="1271451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</a:t>
            </a:r>
            <a:r>
              <a:rPr lang="en-US" dirty="0" err="1"/>
              <a:t>DataStore</a:t>
            </a:r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5DC71C1-ED54-E041-AE49-270EF476B809}"/>
              </a:ext>
            </a:extLst>
          </p:cNvPr>
          <p:cNvSpPr/>
          <p:nvPr/>
        </p:nvSpPr>
        <p:spPr>
          <a:xfrm>
            <a:off x="1628503" y="2201092"/>
            <a:ext cx="374468" cy="216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B8A57-7174-3E4E-8210-FDE177531DF5}"/>
              </a:ext>
            </a:extLst>
          </p:cNvPr>
          <p:cNvSpPr txBox="1"/>
          <p:nvPr/>
        </p:nvSpPr>
        <p:spPr>
          <a:xfrm>
            <a:off x="1132114" y="1759131"/>
            <a:ext cx="183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to Read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497ACADF-70B5-404B-B229-560AA955AC0C}"/>
              </a:ext>
            </a:extLst>
          </p:cNvPr>
          <p:cNvSpPr/>
          <p:nvPr/>
        </p:nvSpPr>
        <p:spPr>
          <a:xfrm>
            <a:off x="3448594" y="2063931"/>
            <a:ext cx="374468" cy="22293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57E773-A591-3346-8CB4-6C49AEDEA7B9}"/>
              </a:ext>
            </a:extLst>
          </p:cNvPr>
          <p:cNvSpPr txBox="1"/>
          <p:nvPr/>
        </p:nvSpPr>
        <p:spPr>
          <a:xfrm>
            <a:off x="2969623" y="1759131"/>
            <a:ext cx="23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Record-By-Record Iteration</a:t>
            </a:r>
          </a:p>
        </p:txBody>
      </p:sp>
      <p:sp>
        <p:nvSpPr>
          <p:cNvPr id="9" name="U-turn Arrow 8">
            <a:extLst>
              <a:ext uri="{FF2B5EF4-FFF2-40B4-BE49-F238E27FC236}">
                <a16:creationId xmlns:a16="http://schemas.microsoft.com/office/drawing/2014/main" id="{E7A140AD-1B72-5845-96DD-1D6A52917627}"/>
              </a:ext>
            </a:extLst>
          </p:cNvPr>
          <p:cNvSpPr/>
          <p:nvPr/>
        </p:nvSpPr>
        <p:spPr>
          <a:xfrm>
            <a:off x="5338354" y="1175657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B93A7295-CBC7-0E48-AD06-6AECCCBB3911}"/>
              </a:ext>
            </a:extLst>
          </p:cNvPr>
          <p:cNvSpPr/>
          <p:nvPr/>
        </p:nvSpPr>
        <p:spPr>
          <a:xfrm rot="10800000">
            <a:off x="5338354" y="4312920"/>
            <a:ext cx="4258492" cy="1025435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57406-B589-6D47-AD00-7B0EB390B298}"/>
              </a:ext>
            </a:extLst>
          </p:cNvPr>
          <p:cNvSpPr txBox="1"/>
          <p:nvPr/>
        </p:nvSpPr>
        <p:spPr>
          <a:xfrm>
            <a:off x="5686697" y="3178628"/>
            <a:ext cx="369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Async Call Data Fetch</a:t>
            </a:r>
          </a:p>
        </p:txBody>
      </p:sp>
    </p:spTree>
    <p:extLst>
      <p:ext uri="{BB962C8B-B14F-4D97-AF65-F5344CB8AC3E}">
        <p14:creationId xmlns:p14="http://schemas.microsoft.com/office/powerpoint/2010/main" val="188563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0FDF6605-FDC7-CD4F-9F2C-0D649CE40FD3}"/>
              </a:ext>
            </a:extLst>
          </p:cNvPr>
          <p:cNvSpPr/>
          <p:nvPr/>
        </p:nvSpPr>
        <p:spPr>
          <a:xfrm>
            <a:off x="10763794" y="88392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D145E468-0F1D-BE45-B883-F120A3CDD978}"/>
              </a:ext>
            </a:extLst>
          </p:cNvPr>
          <p:cNvSpPr/>
          <p:nvPr/>
        </p:nvSpPr>
        <p:spPr>
          <a:xfrm>
            <a:off x="10763794" y="2214155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Oracle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C4BF040-EDB7-DA42-B7E3-8CE145B8D246}"/>
              </a:ext>
            </a:extLst>
          </p:cNvPr>
          <p:cNvSpPr/>
          <p:nvPr/>
        </p:nvSpPr>
        <p:spPr>
          <a:xfrm>
            <a:off x="10763794" y="3544390"/>
            <a:ext cx="975360" cy="7924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endParaRPr lang="en-US" dirty="0"/>
          </a:p>
        </p:txBody>
      </p:sp>
      <p:sp>
        <p:nvSpPr>
          <p:cNvPr id="5" name="Multi-document 4">
            <a:extLst>
              <a:ext uri="{FF2B5EF4-FFF2-40B4-BE49-F238E27FC236}">
                <a16:creationId xmlns:a16="http://schemas.microsoft.com/office/drawing/2014/main" id="{F3858FB7-F40D-5A4B-B8FE-076A3D3C11C4}"/>
              </a:ext>
            </a:extLst>
          </p:cNvPr>
          <p:cNvSpPr/>
          <p:nvPr/>
        </p:nvSpPr>
        <p:spPr>
          <a:xfrm>
            <a:off x="10624457" y="4580709"/>
            <a:ext cx="1341120" cy="165462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</a:t>
            </a:r>
          </a:p>
          <a:p>
            <a:pPr algn="ctr"/>
            <a:r>
              <a:rPr lang="en-US" dirty="0"/>
              <a:t>MongoDB /DynamoDB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8F3F4-BF2B-9B48-9353-120F17B55741}"/>
              </a:ext>
            </a:extLst>
          </p:cNvPr>
          <p:cNvSpPr/>
          <p:nvPr/>
        </p:nvSpPr>
        <p:spPr>
          <a:xfrm>
            <a:off x="4615543" y="522514"/>
            <a:ext cx="5503817" cy="62179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93274-FCA3-BD45-A087-55128A79F8E0}"/>
              </a:ext>
            </a:extLst>
          </p:cNvPr>
          <p:cNvSpPr txBox="1"/>
          <p:nvPr/>
        </p:nvSpPr>
        <p:spPr>
          <a:xfrm>
            <a:off x="4894217" y="600891"/>
            <a:ext cx="49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Server-Side Application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0AAE4-2870-5246-AF99-1DDAE5855FAF}"/>
              </a:ext>
            </a:extLst>
          </p:cNvPr>
          <p:cNvSpPr/>
          <p:nvPr/>
        </p:nvSpPr>
        <p:spPr>
          <a:xfrm>
            <a:off x="8316686" y="1048600"/>
            <a:ext cx="1611085" cy="50909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Access Layer</a:t>
            </a:r>
          </a:p>
          <a:p>
            <a:pPr algn="ctr"/>
            <a:r>
              <a:rPr lang="en-US" dirty="0"/>
              <a:t>Object Relational Mapping (ORM) OR</a:t>
            </a:r>
          </a:p>
          <a:p>
            <a:pPr algn="ctr"/>
            <a:r>
              <a:rPr lang="en-US" dirty="0"/>
              <a:t>Direct DB Access</a:t>
            </a:r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CBBF97B6-C408-004D-9221-551C7E94E83D}"/>
              </a:ext>
            </a:extLst>
          </p:cNvPr>
          <p:cNvSpPr/>
          <p:nvPr/>
        </p:nvSpPr>
        <p:spPr>
          <a:xfrm>
            <a:off x="9919063" y="1245326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44967DA1-C61E-2C48-901A-C94993D85BE6}"/>
              </a:ext>
            </a:extLst>
          </p:cNvPr>
          <p:cNvSpPr/>
          <p:nvPr/>
        </p:nvSpPr>
        <p:spPr>
          <a:xfrm>
            <a:off x="9919062" y="2498444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C8C7D81C-975E-CE45-8EB3-0CC13082CA08}"/>
              </a:ext>
            </a:extLst>
          </p:cNvPr>
          <p:cNvSpPr/>
          <p:nvPr/>
        </p:nvSpPr>
        <p:spPr>
          <a:xfrm>
            <a:off x="9919061" y="3914541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E9DBDDB2-D9B8-344E-BC62-1FFAA90008D2}"/>
              </a:ext>
            </a:extLst>
          </p:cNvPr>
          <p:cNvSpPr/>
          <p:nvPr/>
        </p:nvSpPr>
        <p:spPr>
          <a:xfrm>
            <a:off x="9919061" y="5276765"/>
            <a:ext cx="844731" cy="17260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40479F-BCD8-B543-8354-78FC13B0F674}"/>
              </a:ext>
            </a:extLst>
          </p:cNvPr>
          <p:cNvSpPr/>
          <p:nvPr/>
        </p:nvSpPr>
        <p:spPr>
          <a:xfrm>
            <a:off x="6217920" y="1048600"/>
            <a:ext cx="1863634" cy="50735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D8167-4F1F-9045-A4C3-27A368E0F5B1}"/>
              </a:ext>
            </a:extLst>
          </p:cNvPr>
          <p:cNvSpPr txBox="1"/>
          <p:nvPr/>
        </p:nvSpPr>
        <p:spPr>
          <a:xfrm>
            <a:off x="6357257" y="1158240"/>
            <a:ext cx="16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OR Business Workflow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45F4F6-CCDB-8D4F-B9F7-15F366FB7B32}"/>
              </a:ext>
            </a:extLst>
          </p:cNvPr>
          <p:cNvSpPr/>
          <p:nvPr/>
        </p:nvSpPr>
        <p:spPr>
          <a:xfrm>
            <a:off x="6296298" y="222116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5772AB-EC89-9544-B441-480E37132FD4}"/>
              </a:ext>
            </a:extLst>
          </p:cNvPr>
          <p:cNvSpPr/>
          <p:nvPr/>
        </p:nvSpPr>
        <p:spPr>
          <a:xfrm>
            <a:off x="7445829" y="2214155"/>
            <a:ext cx="548640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9C249-D035-564D-9CCA-B2FFBCE1DA8B}"/>
              </a:ext>
            </a:extLst>
          </p:cNvPr>
          <p:cNvSpPr/>
          <p:nvPr/>
        </p:nvSpPr>
        <p:spPr>
          <a:xfrm>
            <a:off x="6357256" y="3020567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7512E8-AF8B-B347-9D12-1A846B498DB1}"/>
              </a:ext>
            </a:extLst>
          </p:cNvPr>
          <p:cNvSpPr/>
          <p:nvPr/>
        </p:nvSpPr>
        <p:spPr>
          <a:xfrm>
            <a:off x="6357256" y="3771944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43B7AA-E945-9446-810A-0EA647F4A4F0}"/>
              </a:ext>
            </a:extLst>
          </p:cNvPr>
          <p:cNvSpPr/>
          <p:nvPr/>
        </p:nvSpPr>
        <p:spPr>
          <a:xfrm>
            <a:off x="6357255" y="4523321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9653061A-ECDA-3B41-809D-3B18F42D12BB}"/>
              </a:ext>
            </a:extLst>
          </p:cNvPr>
          <p:cNvSpPr/>
          <p:nvPr/>
        </p:nvSpPr>
        <p:spPr>
          <a:xfrm>
            <a:off x="8081554" y="3585363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72C79D2-9355-7548-AD9C-328A3E3509CC}"/>
              </a:ext>
            </a:extLst>
          </p:cNvPr>
          <p:cNvSpPr/>
          <p:nvPr/>
        </p:nvSpPr>
        <p:spPr>
          <a:xfrm>
            <a:off x="4702629" y="115824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Server-Side</a:t>
            </a:r>
          </a:p>
          <a:p>
            <a:pPr algn="ctr"/>
            <a:r>
              <a:rPr lang="en-US" dirty="0"/>
              <a:t>Web Apps AKA Web Site</a:t>
            </a: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B9E7315E-2B87-4546-9DFA-060561FF9398}"/>
              </a:ext>
            </a:extLst>
          </p:cNvPr>
          <p:cNvSpPr/>
          <p:nvPr/>
        </p:nvSpPr>
        <p:spPr>
          <a:xfrm>
            <a:off x="6056813" y="1716721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B6037D65-CA2D-E941-80C8-3B4B94761BD2}"/>
              </a:ext>
            </a:extLst>
          </p:cNvPr>
          <p:cNvSpPr/>
          <p:nvPr/>
        </p:nvSpPr>
        <p:spPr>
          <a:xfrm>
            <a:off x="87086" y="785557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8820BD5F-C9FD-E14E-85CA-7F6218207FF6}"/>
              </a:ext>
            </a:extLst>
          </p:cNvPr>
          <p:cNvSpPr/>
          <p:nvPr/>
        </p:nvSpPr>
        <p:spPr>
          <a:xfrm>
            <a:off x="2107474" y="1048600"/>
            <a:ext cx="2595155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65CE2C6-417E-1248-96DC-C05A91712C3D}"/>
              </a:ext>
            </a:extLst>
          </p:cNvPr>
          <p:cNvSpPr/>
          <p:nvPr/>
        </p:nvSpPr>
        <p:spPr>
          <a:xfrm>
            <a:off x="1942011" y="1810011"/>
            <a:ext cx="2760618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HTML Page as Http Response</a:t>
            </a:r>
          </a:p>
        </p:txBody>
      </p:sp>
      <p:sp>
        <p:nvSpPr>
          <p:cNvPr id="26" name="Decagon 25">
            <a:extLst>
              <a:ext uri="{FF2B5EF4-FFF2-40B4-BE49-F238E27FC236}">
                <a16:creationId xmlns:a16="http://schemas.microsoft.com/office/drawing/2014/main" id="{FDFF7512-0EA0-9E44-BD90-A42301BE7CBC}"/>
              </a:ext>
            </a:extLst>
          </p:cNvPr>
          <p:cNvSpPr/>
          <p:nvPr/>
        </p:nvSpPr>
        <p:spPr>
          <a:xfrm>
            <a:off x="87087" y="2670438"/>
            <a:ext cx="1341120" cy="1198383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Client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89252-EC5A-5E44-A5C0-0C680E4F8376}"/>
              </a:ext>
            </a:extLst>
          </p:cNvPr>
          <p:cNvSpPr/>
          <p:nvPr/>
        </p:nvSpPr>
        <p:spPr>
          <a:xfrm>
            <a:off x="4676504" y="2721430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299AD5D5-D2BA-3C44-BB10-F592F292E51C}"/>
              </a:ext>
            </a:extLst>
          </p:cNvPr>
          <p:cNvSpPr/>
          <p:nvPr/>
        </p:nvSpPr>
        <p:spPr>
          <a:xfrm>
            <a:off x="6043748" y="3311215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C71F1AE-D319-1A47-8C9C-F343A3F30868}"/>
              </a:ext>
            </a:extLst>
          </p:cNvPr>
          <p:cNvSpPr/>
          <p:nvPr/>
        </p:nvSpPr>
        <p:spPr>
          <a:xfrm>
            <a:off x="1319352" y="2693183"/>
            <a:ext cx="3357152" cy="5328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0C38B58-9C3D-C044-BED7-102C22296530}"/>
              </a:ext>
            </a:extLst>
          </p:cNvPr>
          <p:cNvSpPr/>
          <p:nvPr/>
        </p:nvSpPr>
        <p:spPr>
          <a:xfrm>
            <a:off x="1284512" y="3263736"/>
            <a:ext cx="3391992" cy="56742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FD20B0F1-2457-F647-BC19-7A468757B540}"/>
              </a:ext>
            </a:extLst>
          </p:cNvPr>
          <p:cNvSpPr/>
          <p:nvPr/>
        </p:nvSpPr>
        <p:spPr>
          <a:xfrm>
            <a:off x="87085" y="4080009"/>
            <a:ext cx="2098765" cy="159188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Client App</a:t>
            </a:r>
          </a:p>
          <a:p>
            <a:pPr algn="ctr"/>
            <a:r>
              <a:rPr lang="en-US" dirty="0"/>
              <a:t>Angular / React / Vue / Ember / jQuery 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342C92-3428-3847-B0B2-809B0413B2DC}"/>
              </a:ext>
            </a:extLst>
          </p:cNvPr>
          <p:cNvSpPr/>
          <p:nvPr/>
        </p:nvSpPr>
        <p:spPr>
          <a:xfrm>
            <a:off x="4659089" y="4296109"/>
            <a:ext cx="1393371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Endpoints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309CCA78-0970-FB43-833D-E29CFD0AA783}"/>
              </a:ext>
            </a:extLst>
          </p:cNvPr>
          <p:cNvSpPr/>
          <p:nvPr/>
        </p:nvSpPr>
        <p:spPr>
          <a:xfrm>
            <a:off x="6026333" y="4885894"/>
            <a:ext cx="235132" cy="18658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5FA18A55-9AAE-CE4C-AABD-8A8D4F70C84F}"/>
              </a:ext>
            </a:extLst>
          </p:cNvPr>
          <p:cNvSpPr/>
          <p:nvPr/>
        </p:nvSpPr>
        <p:spPr>
          <a:xfrm>
            <a:off x="2098489" y="4267862"/>
            <a:ext cx="2560600" cy="61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Data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FAECCA38-B3B4-D944-B4FD-CD343D1250D2}"/>
              </a:ext>
            </a:extLst>
          </p:cNvPr>
          <p:cNvSpPr/>
          <p:nvPr/>
        </p:nvSpPr>
        <p:spPr>
          <a:xfrm>
            <a:off x="1942011" y="4838415"/>
            <a:ext cx="2721455" cy="6580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Response with JSON / XML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3A9156-13F5-904E-81EB-19FAF9A9B670}"/>
              </a:ext>
            </a:extLst>
          </p:cNvPr>
          <p:cNvSpPr txBox="1"/>
          <p:nvPr/>
        </p:nvSpPr>
        <p:spPr>
          <a:xfrm>
            <a:off x="287383" y="78377"/>
            <a:ext cx="3509554" cy="38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Hybrid Apps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E03FD-D23B-D646-80D0-24FAB54AF1EA}"/>
              </a:ext>
            </a:extLst>
          </p:cNvPr>
          <p:cNvSpPr/>
          <p:nvPr/>
        </p:nvSpPr>
        <p:spPr>
          <a:xfrm>
            <a:off x="4676503" y="6253019"/>
            <a:ext cx="5251267" cy="3309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Schema Classes / Entities / Value Objects / DTO</a:t>
            </a:r>
          </a:p>
        </p:txBody>
      </p:sp>
      <p:sp>
        <p:nvSpPr>
          <p:cNvPr id="42" name="Up-down Arrow 41">
            <a:extLst>
              <a:ext uri="{FF2B5EF4-FFF2-40B4-BE49-F238E27FC236}">
                <a16:creationId xmlns:a16="http://schemas.microsoft.com/office/drawing/2014/main" id="{52DE3F97-6BF6-EE4C-AEA7-79D782BCEDE0}"/>
              </a:ext>
            </a:extLst>
          </p:cNvPr>
          <p:cNvSpPr/>
          <p:nvPr/>
        </p:nvSpPr>
        <p:spPr>
          <a:xfrm>
            <a:off x="8995954" y="5947954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-down Arrow 42">
            <a:extLst>
              <a:ext uri="{FF2B5EF4-FFF2-40B4-BE49-F238E27FC236}">
                <a16:creationId xmlns:a16="http://schemas.microsoft.com/office/drawing/2014/main" id="{A7950B57-14A1-7C4B-8A2C-AF4277D14F98}"/>
              </a:ext>
            </a:extLst>
          </p:cNvPr>
          <p:cNvSpPr/>
          <p:nvPr/>
        </p:nvSpPr>
        <p:spPr>
          <a:xfrm>
            <a:off x="7236823" y="5928360"/>
            <a:ext cx="165463" cy="309155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4FFF9A5F-CABB-6141-89B8-752A970387CC}"/>
              </a:ext>
            </a:extLst>
          </p:cNvPr>
          <p:cNvSpPr/>
          <p:nvPr/>
        </p:nvSpPr>
        <p:spPr>
          <a:xfrm>
            <a:off x="5251268" y="5515310"/>
            <a:ext cx="200298" cy="737710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149704-802C-0F49-A702-DC98D2C189F2}"/>
              </a:ext>
            </a:extLst>
          </p:cNvPr>
          <p:cNvSpPr/>
          <p:nvPr/>
        </p:nvSpPr>
        <p:spPr>
          <a:xfrm>
            <a:off x="6357257" y="5302868"/>
            <a:ext cx="1637211" cy="581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235908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1CE40-B5E8-544F-A89B-7021DB9794DD}"/>
              </a:ext>
            </a:extLst>
          </p:cNvPr>
          <p:cNvSpPr/>
          <p:nvPr/>
        </p:nvSpPr>
        <p:spPr>
          <a:xfrm>
            <a:off x="148046" y="487680"/>
            <a:ext cx="1959428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105C9D-AF93-B641-A62B-48FCBEC28FAA}"/>
              </a:ext>
            </a:extLst>
          </p:cNvPr>
          <p:cNvSpPr/>
          <p:nvPr/>
        </p:nvSpPr>
        <p:spPr>
          <a:xfrm>
            <a:off x="9570720" y="487679"/>
            <a:ext cx="2364377" cy="6078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2262452-B4EC-CC4A-A776-AB3F5ED2BD1B}"/>
              </a:ext>
            </a:extLst>
          </p:cNvPr>
          <p:cNvSpPr/>
          <p:nvPr/>
        </p:nvSpPr>
        <p:spPr>
          <a:xfrm>
            <a:off x="2107474" y="557349"/>
            <a:ext cx="7463246" cy="757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http request get/post/put/delete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87D1-7349-244C-88DA-5004EA735CF3}"/>
              </a:ext>
            </a:extLst>
          </p:cNvPr>
          <p:cNvSpPr txBox="1"/>
          <p:nvPr/>
        </p:nvSpPr>
        <p:spPr>
          <a:xfrm>
            <a:off x="9718766" y="792480"/>
            <a:ext cx="2002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Service Accept the request and generate the Promise Acknowledgement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9EFA7EC-970A-1A44-92DB-637D8FD664BA}"/>
              </a:ext>
            </a:extLst>
          </p:cNvPr>
          <p:cNvSpPr/>
          <p:nvPr/>
        </p:nvSpPr>
        <p:spPr>
          <a:xfrm>
            <a:off x="5259977" y="1672046"/>
            <a:ext cx="4310743" cy="853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The Promise Response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C17B58E-43B7-8C49-AFA3-DC6A5F2339C0}"/>
              </a:ext>
            </a:extLst>
          </p:cNvPr>
          <p:cNvSpPr/>
          <p:nvPr/>
        </p:nvSpPr>
        <p:spPr>
          <a:xfrm>
            <a:off x="2107473" y="1384663"/>
            <a:ext cx="3483429" cy="696686"/>
          </a:xfrm>
          <a:prstGeom prst="rightArrow">
            <a:avLst>
              <a:gd name="adj1" fmla="val 50000"/>
              <a:gd name="adj2" fmla="val 48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Client subscribe to promise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31172-6EDB-7E4E-AC68-AF375745DADB}"/>
              </a:ext>
            </a:extLst>
          </p:cNvPr>
          <p:cNvSpPr txBox="1"/>
          <p:nvPr/>
        </p:nvSpPr>
        <p:spPr>
          <a:xfrm>
            <a:off x="9718766" y="2377440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Service Continue its execution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109C1-866A-344F-B669-CB050C67A583}"/>
              </a:ext>
            </a:extLst>
          </p:cNvPr>
          <p:cNvSpPr txBox="1"/>
          <p:nvPr/>
        </p:nvSpPr>
        <p:spPr>
          <a:xfrm>
            <a:off x="357051" y="1968137"/>
            <a:ext cx="162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Client Continues its execution</a:t>
            </a:r>
          </a:p>
        </p:txBody>
      </p:sp>
      <p:sp>
        <p:nvSpPr>
          <p:cNvPr id="11" name="Bent Up Arrow 10">
            <a:extLst>
              <a:ext uri="{FF2B5EF4-FFF2-40B4-BE49-F238E27FC236}">
                <a16:creationId xmlns:a16="http://schemas.microsoft.com/office/drawing/2014/main" id="{BA705636-DCC1-864E-89DB-D3A29D0B833D}"/>
              </a:ext>
            </a:extLst>
          </p:cNvPr>
          <p:cNvSpPr/>
          <p:nvPr/>
        </p:nvSpPr>
        <p:spPr>
          <a:xfrm rot="5400000">
            <a:off x="7287508" y="1296014"/>
            <a:ext cx="1309417" cy="32570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61CE3-A790-444A-B4BC-8B1D34A7E740}"/>
              </a:ext>
            </a:extLst>
          </p:cNvPr>
          <p:cNvSpPr txBox="1"/>
          <p:nvPr/>
        </p:nvSpPr>
        <p:spPr>
          <a:xfrm>
            <a:off x="6631578" y="2520460"/>
            <a:ext cx="2403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Waiting for the response from service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0A0B7-597F-7F4D-B178-B307D0011059}"/>
              </a:ext>
            </a:extLst>
          </p:cNvPr>
          <p:cNvSpPr txBox="1"/>
          <p:nvPr/>
        </p:nvSpPr>
        <p:spPr>
          <a:xfrm>
            <a:off x="9718766" y="3579226"/>
            <a:ext cx="2098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Service is ready with response</a:t>
            </a:r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313259C7-ACB0-3C47-AC30-E20342D1EAAF}"/>
              </a:ext>
            </a:extLst>
          </p:cNvPr>
          <p:cNvSpPr/>
          <p:nvPr/>
        </p:nvSpPr>
        <p:spPr>
          <a:xfrm flipH="1">
            <a:off x="5242560" y="2520459"/>
            <a:ext cx="4358639" cy="212120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38EF8-7B2A-3846-B7A7-3348A289EB4D}"/>
              </a:ext>
            </a:extLst>
          </p:cNvPr>
          <p:cNvSpPr txBox="1"/>
          <p:nvPr/>
        </p:nvSpPr>
        <p:spPr>
          <a:xfrm>
            <a:off x="6200503" y="4225557"/>
            <a:ext cx="307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9. Response to Promise 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4DA0F-9709-0F4D-9083-64806FB22C51}"/>
              </a:ext>
            </a:extLst>
          </p:cNvPr>
          <p:cNvSpPr txBox="1"/>
          <p:nvPr/>
        </p:nvSpPr>
        <p:spPr>
          <a:xfrm>
            <a:off x="5590902" y="4789714"/>
            <a:ext cx="368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response can be success (200/201) etc. or fail (400/401/500)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96C64EF-8D7A-3A46-A8D1-9729A2399325}"/>
              </a:ext>
            </a:extLst>
          </p:cNvPr>
          <p:cNvSpPr/>
          <p:nvPr/>
        </p:nvSpPr>
        <p:spPr>
          <a:xfrm>
            <a:off x="3169919" y="2429802"/>
            <a:ext cx="1706881" cy="13845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Response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A2A19E-CEAB-814A-8C15-2129BB0A27B4}"/>
              </a:ext>
            </a:extLst>
          </p:cNvPr>
          <p:cNvCxnSpPr>
            <a:stCxn id="7" idx="2"/>
            <a:endCxn id="17" idx="3"/>
          </p:cNvCxnSpPr>
          <p:nvPr/>
        </p:nvCxnSpPr>
        <p:spPr>
          <a:xfrm flipH="1">
            <a:off x="4876800" y="2081349"/>
            <a:ext cx="377777" cy="104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ent Up Arrow 19">
            <a:extLst>
              <a:ext uri="{FF2B5EF4-FFF2-40B4-BE49-F238E27FC236}">
                <a16:creationId xmlns:a16="http://schemas.microsoft.com/office/drawing/2014/main" id="{A912F146-BF0D-B543-BC38-4290CC0B722B}"/>
              </a:ext>
            </a:extLst>
          </p:cNvPr>
          <p:cNvSpPr/>
          <p:nvPr/>
        </p:nvSpPr>
        <p:spPr>
          <a:xfrm rot="5400000">
            <a:off x="1994318" y="2063993"/>
            <a:ext cx="1384550" cy="98406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44F430-7AB9-2547-AE86-8F1190CB8BC6}"/>
              </a:ext>
            </a:extLst>
          </p:cNvPr>
          <p:cNvCxnSpPr/>
          <p:nvPr/>
        </p:nvCxnSpPr>
        <p:spPr>
          <a:xfrm flipH="1" flipV="1">
            <a:off x="2682240" y="3166791"/>
            <a:ext cx="792480" cy="210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AA28516-2AEC-774B-9E01-BBFBCE64F43F}"/>
              </a:ext>
            </a:extLst>
          </p:cNvPr>
          <p:cNvSpPr txBox="1"/>
          <p:nvPr/>
        </p:nvSpPr>
        <p:spPr>
          <a:xfrm>
            <a:off x="2508069" y="5268686"/>
            <a:ext cx="274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11. Client will use the subscription of Promise to read the promise response either success or fail and load data on 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F3876E-EAE0-D84F-8031-7242DBB88CF6}"/>
              </a:ext>
            </a:extLst>
          </p:cNvPr>
          <p:cNvSpPr txBox="1"/>
          <p:nvPr/>
        </p:nvSpPr>
        <p:spPr>
          <a:xfrm>
            <a:off x="5590902" y="5705285"/>
            <a:ext cx="344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initialCall</a:t>
            </a:r>
            <a:r>
              <a:rPr lang="en-US" dirty="0"/>
              <a:t>, wait for the response, </a:t>
            </a:r>
            <a:r>
              <a:rPr lang="en-US"/>
              <a:t>received response, </a:t>
            </a:r>
            <a:r>
              <a:rPr lang="en-US" dirty="0"/>
              <a:t>resolve </a:t>
            </a:r>
            <a:r>
              <a:rPr lang="en-US"/>
              <a:t>it from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97E5D7-C7D1-8944-893F-1B7499C33666}"/>
              </a:ext>
            </a:extLst>
          </p:cNvPr>
          <p:cNvSpPr/>
          <p:nvPr/>
        </p:nvSpPr>
        <p:spPr>
          <a:xfrm>
            <a:off x="6897189" y="426720"/>
            <a:ext cx="4519748" cy="609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63886-9B4E-224C-B0E8-0FD36FE2CBF8}"/>
              </a:ext>
            </a:extLst>
          </p:cNvPr>
          <p:cNvSpPr txBox="1"/>
          <p:nvPr/>
        </p:nvSpPr>
        <p:spPr>
          <a:xfrm>
            <a:off x="7062651" y="531223"/>
            <a:ext cx="427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www.myserverapp.com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4645F-5FFC-8B45-86AD-42B0FF0BEC65}"/>
              </a:ext>
            </a:extLst>
          </p:cNvPr>
          <p:cNvSpPr/>
          <p:nvPr/>
        </p:nvSpPr>
        <p:spPr>
          <a:xfrm>
            <a:off x="7201989" y="10972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AE7B14-EAB5-5F40-B3CD-3473487CC1C4}"/>
              </a:ext>
            </a:extLst>
          </p:cNvPr>
          <p:cNvSpPr/>
          <p:nvPr/>
        </p:nvSpPr>
        <p:spPr>
          <a:xfrm>
            <a:off x="104503" y="900555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CEEF8BA-7F22-B94B-9D00-CCA08C7A128B}"/>
              </a:ext>
            </a:extLst>
          </p:cNvPr>
          <p:cNvSpPr/>
          <p:nvPr/>
        </p:nvSpPr>
        <p:spPr>
          <a:xfrm>
            <a:off x="2325189" y="103632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7A38A1B-4F3B-004E-AEBB-346C14D02C17}"/>
              </a:ext>
            </a:extLst>
          </p:cNvPr>
          <p:cNvSpPr/>
          <p:nvPr/>
        </p:nvSpPr>
        <p:spPr>
          <a:xfrm>
            <a:off x="2325189" y="159880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 with HTML Rendered Page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FA69BE-8143-3E4F-8669-190EAF435476}"/>
              </a:ext>
            </a:extLst>
          </p:cNvPr>
          <p:cNvSpPr/>
          <p:nvPr/>
        </p:nvSpPr>
        <p:spPr>
          <a:xfrm>
            <a:off x="3857898" y="2238495"/>
            <a:ext cx="2525485" cy="1647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Web App Server (Node.js)</a:t>
            </a:r>
          </a:p>
          <a:p>
            <a:pPr algn="ctr"/>
            <a:r>
              <a:rPr lang="en-US" dirty="0"/>
              <a:t>http://</a:t>
            </a:r>
            <a:r>
              <a:rPr lang="en-US" dirty="0" err="1"/>
              <a:t>www.frontendapp.com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E81B0-6848-714D-9022-75CF3503C84E}"/>
              </a:ext>
            </a:extLst>
          </p:cNvPr>
          <p:cNvSpPr/>
          <p:nvPr/>
        </p:nvSpPr>
        <p:spPr>
          <a:xfrm>
            <a:off x="222069" y="2639088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  <a:p>
            <a:pPr algn="ctr"/>
            <a:r>
              <a:rPr lang="en-US" dirty="0"/>
              <a:t>With Angular app loaded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B051E0-833B-854B-80E2-C50FFD6E49D2}"/>
              </a:ext>
            </a:extLst>
          </p:cNvPr>
          <p:cNvSpPr/>
          <p:nvPr/>
        </p:nvSpPr>
        <p:spPr>
          <a:xfrm>
            <a:off x="2442755" y="2639088"/>
            <a:ext cx="1415143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69C3890F-0CFE-A74D-AB3B-46CE504CFC51}"/>
              </a:ext>
            </a:extLst>
          </p:cNvPr>
          <p:cNvSpPr/>
          <p:nvPr/>
        </p:nvSpPr>
        <p:spPr>
          <a:xfrm>
            <a:off x="2434047" y="3225522"/>
            <a:ext cx="1415143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11704-5705-1E4F-B5AB-299DC9B910B8}"/>
              </a:ext>
            </a:extLst>
          </p:cNvPr>
          <p:cNvSpPr txBox="1"/>
          <p:nvPr/>
        </p:nvSpPr>
        <p:spPr>
          <a:xfrm>
            <a:off x="3056709" y="3913499"/>
            <a:ext cx="267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for REST APIs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D18C75A-BA67-1742-A312-A9FCADA6A81C}"/>
              </a:ext>
            </a:extLst>
          </p:cNvPr>
          <p:cNvSpPr/>
          <p:nvPr/>
        </p:nvSpPr>
        <p:spPr>
          <a:xfrm>
            <a:off x="7080068" y="3403741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APIs</a:t>
            </a:r>
          </a:p>
        </p:txBody>
      </p:sp>
      <p:sp>
        <p:nvSpPr>
          <p:cNvPr id="15" name="Left-up Arrow 14">
            <a:extLst>
              <a:ext uri="{FF2B5EF4-FFF2-40B4-BE49-F238E27FC236}">
                <a16:creationId xmlns:a16="http://schemas.microsoft.com/office/drawing/2014/main" id="{B2B55406-58C7-ED44-B9BF-323785E86691}"/>
              </a:ext>
            </a:extLst>
          </p:cNvPr>
          <p:cNvSpPr/>
          <p:nvPr/>
        </p:nvSpPr>
        <p:spPr>
          <a:xfrm rot="5400000">
            <a:off x="4066358" y="1516618"/>
            <a:ext cx="644434" cy="5382986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71D549-BCB6-4845-8A3C-497527803ED1}"/>
              </a:ext>
            </a:extLst>
          </p:cNvPr>
          <p:cNvSpPr/>
          <p:nvPr/>
        </p:nvSpPr>
        <p:spPr>
          <a:xfrm>
            <a:off x="7319555" y="4824580"/>
            <a:ext cx="3823062" cy="11321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with Server-Side Pages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aspx</a:t>
            </a:r>
            <a:r>
              <a:rPr lang="en-US" dirty="0"/>
              <a:t> / </a:t>
            </a:r>
            <a:r>
              <a:rPr lang="en-US" dirty="0" err="1"/>
              <a:t>cshtml</a:t>
            </a:r>
            <a:r>
              <a:rPr lang="en-US" dirty="0"/>
              <a:t> using References for Production Scripts for Front End Apps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B1434-7190-0A45-9D42-8E0F32E30E33}"/>
              </a:ext>
            </a:extLst>
          </p:cNvPr>
          <p:cNvSpPr/>
          <p:nvPr/>
        </p:nvSpPr>
        <p:spPr>
          <a:xfrm>
            <a:off x="222069" y="4946162"/>
            <a:ext cx="2220686" cy="1328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Host HTML and JS for High Responsive Behavior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F6E73AE-456C-BB44-9CD1-E64EB5A58A87}"/>
              </a:ext>
            </a:extLst>
          </p:cNvPr>
          <p:cNvSpPr/>
          <p:nvPr/>
        </p:nvSpPr>
        <p:spPr>
          <a:xfrm>
            <a:off x="2442755" y="4825500"/>
            <a:ext cx="4876800" cy="687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for page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83D1B172-6BA7-9947-BDDB-02AAC1F1FB63}"/>
              </a:ext>
            </a:extLst>
          </p:cNvPr>
          <p:cNvSpPr/>
          <p:nvPr/>
        </p:nvSpPr>
        <p:spPr>
          <a:xfrm>
            <a:off x="2442755" y="5387985"/>
            <a:ext cx="4876800" cy="6444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Http Response with HTML Rendered Page along with the Front-End App Scripts</a:t>
            </a:r>
          </a:p>
        </p:txBody>
      </p:sp>
    </p:spTree>
    <p:extLst>
      <p:ext uri="{BB962C8B-B14F-4D97-AF65-F5344CB8AC3E}">
        <p14:creationId xmlns:p14="http://schemas.microsoft.com/office/powerpoint/2010/main" val="277008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2926D-0385-E74A-901E-632937703C7C}"/>
              </a:ext>
            </a:extLst>
          </p:cNvPr>
          <p:cNvSpPr txBox="1"/>
          <p:nvPr/>
        </p:nvSpPr>
        <p:spPr>
          <a:xfrm>
            <a:off x="156754" y="452846"/>
            <a:ext cx="11765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Challenges for Building Modern Hybrid Apps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technology to be used?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to find resources for the technology?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Fundamentals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 Feature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Coding Time or Development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 for the Technology from the Community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Maintenance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Deployment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Testing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Separate Technologies for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Server-Side App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Middleware App e.g. REST APIs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Spring Boots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Front-End Apps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React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44936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2AED1-8A65-BB4F-96C2-1B0C2F4C8013}"/>
              </a:ext>
            </a:extLst>
          </p:cNvPr>
          <p:cNvSpPr txBox="1"/>
          <p:nvPr/>
        </p:nvSpPr>
        <p:spPr>
          <a:xfrm>
            <a:off x="217714" y="200297"/>
            <a:ext cx="117478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the Challenges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Full-Stack Isomorphic (?) Apps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Same Technology and Code-Base on Server, Middleware and on Client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Microsoft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.NET 5, C#, Blazor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JVM, Java, Spring Boot, GWT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JavaScript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Node.js, ES 6 (Modern JavaScript), Express, Angular/React/Vue/Ember etc. (Interactive UI)</a:t>
            </a:r>
          </a:p>
          <a:p>
            <a:pPr marL="2171700" lvl="4" indent="-342900">
              <a:buFont typeface="+mj-lt"/>
              <a:buAutoNum type="arabicPeriod"/>
            </a:pPr>
            <a:r>
              <a:rPr lang="en-US" dirty="0"/>
              <a:t>Cross Platform and </a:t>
            </a:r>
            <a:r>
              <a:rPr lang="en-US" dirty="0" err="1"/>
              <a:t>LightWeight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CEF1-BCB5-694E-8939-8886631F5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3" y="156754"/>
            <a:ext cx="11869783" cy="6470469"/>
          </a:xfrm>
        </p:spPr>
        <p:txBody>
          <a:bodyPr/>
          <a:lstStyle/>
          <a:p>
            <a:r>
              <a:rPr lang="en-US" dirty="0"/>
              <a:t>ES 6</a:t>
            </a:r>
          </a:p>
          <a:p>
            <a:pPr lvl="1"/>
            <a:r>
              <a:rPr lang="en-US" dirty="0"/>
              <a:t>Modern JavaScript Standard</a:t>
            </a:r>
          </a:p>
          <a:p>
            <a:pPr lvl="1"/>
            <a:r>
              <a:rPr lang="en-US" dirty="0"/>
              <a:t>Base for most of the JS Libraries and Frameworks</a:t>
            </a:r>
          </a:p>
          <a:p>
            <a:pPr lvl="1"/>
            <a:r>
              <a:rPr lang="en-US" dirty="0"/>
              <a:t>Used to Support JS Full-Stack Apps</a:t>
            </a:r>
          </a:p>
          <a:p>
            <a:pPr lvl="1"/>
            <a:r>
              <a:rPr lang="en-US" dirty="0"/>
              <a:t>Languages supporting ES 6</a:t>
            </a:r>
          </a:p>
          <a:p>
            <a:pPr lvl="2"/>
            <a:r>
              <a:rPr lang="en-US" dirty="0"/>
              <a:t>JavaScript aka Modern JavaScript aka High-Level JavaScript</a:t>
            </a:r>
          </a:p>
          <a:p>
            <a:pPr lvl="2"/>
            <a:r>
              <a:rPr lang="en-US" dirty="0"/>
              <a:t>TypeScript by Microsoft</a:t>
            </a:r>
          </a:p>
          <a:p>
            <a:pPr lvl="2"/>
            <a:r>
              <a:rPr lang="en-US" dirty="0"/>
              <a:t>Dart, by google community </a:t>
            </a:r>
          </a:p>
          <a:p>
            <a:pPr lvl="1"/>
            <a:r>
              <a:rPr lang="en-US" dirty="0"/>
              <a:t>Superset over the JavaScript (ES3/ES5)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79DCC-F5AA-234F-8DCC-02F02F05A15C}"/>
              </a:ext>
            </a:extLst>
          </p:cNvPr>
          <p:cNvSpPr/>
          <p:nvPr/>
        </p:nvSpPr>
        <p:spPr>
          <a:xfrm>
            <a:off x="7384869" y="2168435"/>
            <a:ext cx="4162698" cy="396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9AC2D-C7E7-CE4A-809E-6CF6EFAF0F25}"/>
              </a:ext>
            </a:extLst>
          </p:cNvPr>
          <p:cNvSpPr txBox="1"/>
          <p:nvPr/>
        </p:nvSpPr>
        <p:spPr>
          <a:xfrm>
            <a:off x="8508274" y="2612571"/>
            <a:ext cx="189846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ES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ADF40-E7C3-7C4B-9421-9847097309BF}"/>
              </a:ext>
            </a:extLst>
          </p:cNvPr>
          <p:cNvSpPr/>
          <p:nvPr/>
        </p:nvSpPr>
        <p:spPr>
          <a:xfrm>
            <a:off x="8164286" y="3008812"/>
            <a:ext cx="2603863" cy="2281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  <a:p>
            <a:pPr algn="ctr"/>
            <a:r>
              <a:rPr lang="en-US" b="1" dirty="0"/>
              <a:t>ES 3 Standard</a:t>
            </a:r>
          </a:p>
        </p:txBody>
      </p:sp>
    </p:spTree>
    <p:extLst>
      <p:ext uri="{BB962C8B-B14F-4D97-AF65-F5344CB8AC3E}">
        <p14:creationId xmlns:p14="http://schemas.microsoft.com/office/powerpoint/2010/main" val="395770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4882-8460-EF4D-96B9-2B810551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69966"/>
            <a:ext cx="11634652" cy="6357257"/>
          </a:xfrm>
        </p:spPr>
        <p:txBody>
          <a:bodyPr/>
          <a:lstStyle/>
          <a:p>
            <a:r>
              <a:rPr lang="en-US" dirty="0"/>
              <a:t>JavaScript Libraries</a:t>
            </a:r>
          </a:p>
          <a:p>
            <a:pPr lvl="1"/>
            <a:r>
              <a:rPr lang="en-US" dirty="0"/>
              <a:t>Single Responsibility Principle for implementing specific solution for JS apps</a:t>
            </a:r>
          </a:p>
          <a:p>
            <a:pPr lvl="2"/>
            <a:r>
              <a:rPr lang="en-US" dirty="0"/>
              <a:t>jQuery, DOM</a:t>
            </a:r>
          </a:p>
          <a:p>
            <a:pPr lvl="2"/>
            <a:r>
              <a:rPr lang="en-US" dirty="0"/>
              <a:t>D3/c3 etc. for charts</a:t>
            </a:r>
          </a:p>
          <a:p>
            <a:pPr lvl="2"/>
            <a:r>
              <a:rPr lang="en-US" dirty="0"/>
              <a:t>Moment for </a:t>
            </a:r>
            <a:r>
              <a:rPr lang="en-US" dirty="0" err="1"/>
              <a:t>DateTime</a:t>
            </a:r>
            <a:r>
              <a:rPr lang="en-US" dirty="0"/>
              <a:t> Operations</a:t>
            </a:r>
          </a:p>
          <a:p>
            <a:pPr lvl="2"/>
            <a:r>
              <a:rPr lang="en-US" dirty="0" err="1"/>
              <a:t>React.js</a:t>
            </a:r>
            <a:r>
              <a:rPr lang="en-US" dirty="0"/>
              <a:t> for View</a:t>
            </a:r>
          </a:p>
          <a:p>
            <a:pPr lvl="2"/>
            <a:r>
              <a:rPr lang="en-US" dirty="0"/>
              <a:t>Knockout, for MVVM</a:t>
            </a:r>
          </a:p>
          <a:p>
            <a:r>
              <a:rPr lang="en-US" dirty="0"/>
              <a:t>JavaScript Frameworks</a:t>
            </a:r>
          </a:p>
          <a:p>
            <a:pPr lvl="1"/>
            <a:r>
              <a:rPr lang="en-US" dirty="0"/>
              <a:t>E2E Object model for JS Apps development</a:t>
            </a:r>
          </a:p>
          <a:p>
            <a:pPr lvl="1"/>
            <a:r>
              <a:rPr lang="en-US" dirty="0"/>
              <a:t>Modularity out-of-the-box</a:t>
            </a:r>
          </a:p>
          <a:p>
            <a:pPr lvl="2"/>
            <a:r>
              <a:rPr lang="en-US" dirty="0" err="1"/>
              <a:t>E.g</a:t>
            </a:r>
            <a:endParaRPr lang="en-US" dirty="0"/>
          </a:p>
          <a:p>
            <a:pPr lvl="3"/>
            <a:r>
              <a:rPr lang="en-US" dirty="0"/>
              <a:t>Presentation + Databinding + Events</a:t>
            </a:r>
          </a:p>
          <a:p>
            <a:pPr lvl="3"/>
            <a:r>
              <a:rPr lang="en-US" dirty="0"/>
              <a:t>Data Model Management</a:t>
            </a:r>
          </a:p>
          <a:p>
            <a:pPr lvl="3"/>
            <a:r>
              <a:rPr lang="en-US" dirty="0"/>
              <a:t>HTTP Object Model</a:t>
            </a:r>
          </a:p>
          <a:p>
            <a:pPr lvl="3"/>
            <a:r>
              <a:rPr lang="en-US" dirty="0"/>
              <a:t>UI Reusability</a:t>
            </a:r>
          </a:p>
          <a:p>
            <a:pPr lvl="2"/>
            <a:r>
              <a:rPr lang="en-US" dirty="0"/>
              <a:t>Angular / Vue (seats in between Library and Framework) / Ember / DOJO </a:t>
            </a:r>
          </a:p>
        </p:txBody>
      </p:sp>
    </p:spTree>
    <p:extLst>
      <p:ext uri="{BB962C8B-B14F-4D97-AF65-F5344CB8AC3E}">
        <p14:creationId xmlns:p14="http://schemas.microsoft.com/office/powerpoint/2010/main" val="201118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7C65BF-3862-0545-A022-BF98DD7440AF}"/>
              </a:ext>
            </a:extLst>
          </p:cNvPr>
          <p:cNvSpPr txBox="1"/>
          <p:nvPr/>
        </p:nvSpPr>
        <p:spPr>
          <a:xfrm>
            <a:off x="148046" y="174171"/>
            <a:ext cx="11861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UI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Bootstrap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Libraries for UI Creation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CSS + JavaScript Plug-Ins for RICH UI and UX (known as UI Framework)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Iota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 for UI and UX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FlexBox</a:t>
            </a:r>
            <a:r>
              <a:rPr lang="en-US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Modern CSS Framework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JavaScript Tools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Used for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Jasmine, Karma, Jest, Enzyme, Mocha, Chai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Automation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Gulp, Grunt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/>
              <a:t>WebPack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604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EF63F-E397-CC40-B774-6A171868EE42}"/>
              </a:ext>
            </a:extLst>
          </p:cNvPr>
          <p:cNvSpPr txBox="1"/>
          <p:nvPr/>
        </p:nvSpPr>
        <p:spPr>
          <a:xfrm>
            <a:off x="126274" y="235131"/>
            <a:ext cx="119394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 in JavaScript</a:t>
            </a:r>
          </a:p>
          <a:p>
            <a:endParaRPr lang="en-US" dirty="0"/>
          </a:p>
          <a:p>
            <a:r>
              <a:rPr lang="en-IN" dirty="0"/>
              <a:t>var x = 10;</a:t>
            </a:r>
          </a:p>
          <a:p>
            <a:r>
              <a:rPr lang="en-IN" dirty="0"/>
              <a:t>var y = x;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A3C0E-9060-5248-AC2B-A082F77B72B8}"/>
              </a:ext>
            </a:extLst>
          </p:cNvPr>
          <p:cNvSpPr/>
          <p:nvPr/>
        </p:nvSpPr>
        <p:spPr>
          <a:xfrm>
            <a:off x="5495109" y="746534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B61E1D-2016-8B4A-9001-49ACB4098067}"/>
              </a:ext>
            </a:extLst>
          </p:cNvPr>
          <p:cNvSpPr/>
          <p:nvPr/>
        </p:nvSpPr>
        <p:spPr>
          <a:xfrm>
            <a:off x="4502332" y="702992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D78B-D91B-C840-A785-A5C0E18D5C79}"/>
              </a:ext>
            </a:extLst>
          </p:cNvPr>
          <p:cNvCxnSpPr>
            <a:endCxn id="3" idx="1"/>
          </p:cNvCxnSpPr>
          <p:nvPr/>
        </p:nvCxnSpPr>
        <p:spPr>
          <a:xfrm>
            <a:off x="4841966" y="907643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36594C-FD0B-7C46-A73C-7A251754B0E2}"/>
              </a:ext>
            </a:extLst>
          </p:cNvPr>
          <p:cNvCxnSpPr/>
          <p:nvPr/>
        </p:nvCxnSpPr>
        <p:spPr>
          <a:xfrm>
            <a:off x="1262743" y="929414"/>
            <a:ext cx="3056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1D54E30-D355-5D4A-8DDE-F7AB9E673516}"/>
              </a:ext>
            </a:extLst>
          </p:cNvPr>
          <p:cNvSpPr/>
          <p:nvPr/>
        </p:nvSpPr>
        <p:spPr>
          <a:xfrm>
            <a:off x="5495109" y="1360487"/>
            <a:ext cx="418011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A77CCE-4AF3-054B-A896-B9A4D05F79E8}"/>
              </a:ext>
            </a:extLst>
          </p:cNvPr>
          <p:cNvSpPr/>
          <p:nvPr/>
        </p:nvSpPr>
        <p:spPr>
          <a:xfrm>
            <a:off x="4502332" y="1316945"/>
            <a:ext cx="339634" cy="40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3AA39B-815D-C645-B712-6EBA2847C669}"/>
              </a:ext>
            </a:extLst>
          </p:cNvPr>
          <p:cNvCxnSpPr>
            <a:endCxn id="9" idx="1"/>
          </p:cNvCxnSpPr>
          <p:nvPr/>
        </p:nvCxnSpPr>
        <p:spPr>
          <a:xfrm>
            <a:off x="4841966" y="1521596"/>
            <a:ext cx="653143" cy="2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A36AFC-4A2D-E240-BCB2-DA972A224002}"/>
              </a:ext>
            </a:extLst>
          </p:cNvPr>
          <p:cNvCxnSpPr/>
          <p:nvPr/>
        </p:nvCxnSpPr>
        <p:spPr>
          <a:xfrm>
            <a:off x="1184366" y="1236617"/>
            <a:ext cx="3213463" cy="28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ED66A4-ABF8-054D-9070-6A24959A0A2B}"/>
              </a:ext>
            </a:extLst>
          </p:cNvPr>
          <p:cNvSpPr txBox="1"/>
          <p:nvPr/>
        </p:nvSpPr>
        <p:spPr>
          <a:xfrm>
            <a:off x="6183086" y="818606"/>
            <a:ext cx="307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and y are pointing to different 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85F1D6-6F6A-D948-BF1F-FC9454E1E72A}"/>
              </a:ext>
            </a:extLst>
          </p:cNvPr>
          <p:cNvSpPr txBox="1"/>
          <p:nvPr/>
        </p:nvSpPr>
        <p:spPr>
          <a:xfrm>
            <a:off x="126274" y="1991354"/>
            <a:ext cx="1157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obj1 = {n:40};</a:t>
            </a:r>
          </a:p>
          <a:p>
            <a:r>
              <a:rPr lang="en-IN" dirty="0"/>
              <a:t>var obj2 = obj1;</a:t>
            </a:r>
          </a:p>
          <a:p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C5258C-5238-2C49-ADCF-5C3F8C60388F}"/>
              </a:ext>
            </a:extLst>
          </p:cNvPr>
          <p:cNvSpPr/>
          <p:nvPr/>
        </p:nvSpPr>
        <p:spPr>
          <a:xfrm>
            <a:off x="7297783" y="2237650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9353A-AE9D-874A-8E3E-73428B4052DC}"/>
              </a:ext>
            </a:extLst>
          </p:cNvPr>
          <p:cNvSpPr/>
          <p:nvPr/>
        </p:nvSpPr>
        <p:spPr>
          <a:xfrm>
            <a:off x="4502332" y="2734491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8535E7-A936-674C-BE0A-1652A501A5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5181600" y="2833325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542436-5C31-2748-9AE5-4847FF08589A}"/>
              </a:ext>
            </a:extLst>
          </p:cNvPr>
          <p:cNvSpPr/>
          <p:nvPr/>
        </p:nvSpPr>
        <p:spPr>
          <a:xfrm>
            <a:off x="7789818" y="4393473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11FB19-3CC5-9F40-B392-C33D1380F3E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8038012" y="3429000"/>
            <a:ext cx="91440" cy="9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BE8745-7520-C943-AD13-E86FD32EC1F4}"/>
              </a:ext>
            </a:extLst>
          </p:cNvPr>
          <p:cNvSpPr txBox="1"/>
          <p:nvPr/>
        </p:nvSpPr>
        <p:spPr>
          <a:xfrm>
            <a:off x="1262743" y="3608146"/>
            <a:ext cx="532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Obj1 and Obj2 will point to same object or refer to same object so if one is changed other will be notified with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88894-AEEA-554A-947F-1EDFCDC8C92A}"/>
              </a:ext>
            </a:extLst>
          </p:cNvPr>
          <p:cNvSpPr txBox="1"/>
          <p:nvPr/>
        </p:nvSpPr>
        <p:spPr>
          <a:xfrm>
            <a:off x="313509" y="5172891"/>
            <a:ext cx="1109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var obj3 = </a:t>
            </a:r>
            <a:r>
              <a:rPr lang="en-IN" i="1" dirty="0" err="1"/>
              <a:t>Object</a:t>
            </a:r>
            <a:r>
              <a:rPr lang="en-IN" dirty="0" err="1"/>
              <a:t>.assign</a:t>
            </a:r>
            <a:r>
              <a:rPr lang="en-IN" dirty="0"/>
              <a:t>({}, obj1);</a:t>
            </a:r>
          </a:p>
          <a:p>
            <a:r>
              <a:rPr lang="en-US" dirty="0"/>
              <a:t>				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835C19-1333-DB44-90FE-57D95F2BFDF2}"/>
              </a:ext>
            </a:extLst>
          </p:cNvPr>
          <p:cNvSpPr/>
          <p:nvPr/>
        </p:nvSpPr>
        <p:spPr>
          <a:xfrm>
            <a:off x="6352904" y="502570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D44EDC-A054-6542-9462-8A2292189020}"/>
              </a:ext>
            </a:extLst>
          </p:cNvPr>
          <p:cNvSpPr/>
          <p:nvPr/>
        </p:nvSpPr>
        <p:spPr>
          <a:xfrm>
            <a:off x="3557453" y="5522549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D3EE7F-500E-174D-AA06-68E053E097A2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 flipV="1">
            <a:off x="4236721" y="5621383"/>
            <a:ext cx="2116183" cy="19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08A42B5-92D9-E444-B2E5-F3622829789B}"/>
              </a:ext>
            </a:extLst>
          </p:cNvPr>
          <p:cNvSpPr/>
          <p:nvPr/>
        </p:nvSpPr>
        <p:spPr>
          <a:xfrm>
            <a:off x="10585268" y="5479888"/>
            <a:ext cx="1480457" cy="1191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n:10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AD440A-0B71-4040-A1DF-9458EB9E4F68}"/>
              </a:ext>
            </a:extLst>
          </p:cNvPr>
          <p:cNvSpPr/>
          <p:nvPr/>
        </p:nvSpPr>
        <p:spPr>
          <a:xfrm>
            <a:off x="7833361" y="6174997"/>
            <a:ext cx="679268" cy="59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3D3F9-9BEA-1245-9152-6423714F6878}"/>
              </a:ext>
            </a:extLst>
          </p:cNvPr>
          <p:cNvCxnSpPr>
            <a:stCxn id="29" idx="3"/>
            <a:endCxn id="28" idx="2"/>
          </p:cNvCxnSpPr>
          <p:nvPr/>
        </p:nvCxnSpPr>
        <p:spPr>
          <a:xfrm flipV="1">
            <a:off x="8512629" y="6075563"/>
            <a:ext cx="2072639" cy="39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4A58B23A-1D7D-B14C-A0EF-3D397D5E2181}"/>
              </a:ext>
            </a:extLst>
          </p:cNvPr>
          <p:cNvSpPr/>
          <p:nvPr/>
        </p:nvSpPr>
        <p:spPr>
          <a:xfrm>
            <a:off x="7833361" y="5426922"/>
            <a:ext cx="2939142" cy="3525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AE9F7-97EC-E549-9D39-7542996B03E0}"/>
              </a:ext>
            </a:extLst>
          </p:cNvPr>
          <p:cNvSpPr txBox="1"/>
          <p:nvPr/>
        </p:nvSpPr>
        <p:spPr>
          <a:xfrm>
            <a:off x="9853749" y="3949594"/>
            <a:ext cx="2373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Obj3 and obj1 are separate objects, but obj3 is created using schema and data of obj1</a:t>
            </a:r>
          </a:p>
        </p:txBody>
      </p:sp>
    </p:spTree>
    <p:extLst>
      <p:ext uri="{BB962C8B-B14F-4D97-AF65-F5344CB8AC3E}">
        <p14:creationId xmlns:p14="http://schemas.microsoft.com/office/powerpoint/2010/main" val="236957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1209</Words>
  <Application>Microsoft Macintosh PowerPoint</Application>
  <PresentationFormat>Widescreen</PresentationFormat>
  <Paragraphs>317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Training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Notes</dc:title>
  <dc:creator>Mahesh Sabnis</dc:creator>
  <cp:lastModifiedBy>Mahesh Sabnis</cp:lastModifiedBy>
  <cp:revision>69</cp:revision>
  <dcterms:created xsi:type="dcterms:W3CDTF">2021-03-31T09:14:47Z</dcterms:created>
  <dcterms:modified xsi:type="dcterms:W3CDTF">2021-04-15T09:03:23Z</dcterms:modified>
</cp:coreProperties>
</file>