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86" r:id="rId34"/>
    <p:sldId id="290" r:id="rId35"/>
    <p:sldId id="291" r:id="rId36"/>
    <p:sldId id="295" r:id="rId37"/>
    <p:sldId id="292" r:id="rId38"/>
    <p:sldId id="293" r:id="rId39"/>
    <p:sldId id="294" r:id="rId40"/>
    <p:sldId id="300" r:id="rId41"/>
    <p:sldId id="301" r:id="rId42"/>
    <p:sldId id="296" r:id="rId43"/>
    <p:sldId id="297" r:id="rId44"/>
    <p:sldId id="298" r:id="rId45"/>
    <p:sldId id="308" r:id="rId46"/>
    <p:sldId id="307" r:id="rId47"/>
    <p:sldId id="309" r:id="rId48"/>
    <p:sldId id="299" r:id="rId49"/>
    <p:sldId id="302" r:id="rId50"/>
    <p:sldId id="303" r:id="rId51"/>
    <p:sldId id="304" r:id="rId52"/>
    <p:sldId id="305" r:id="rId53"/>
    <p:sldId id="306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9EA-D3D6-F0C2-7EEC-AC749A7A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79628-BCFA-E719-8DFA-6F90A298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0D8F-75CC-91E4-F84D-12C9844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34E5-30A7-FAF1-8FB3-EBB5842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C295-9DA2-C0BD-3E38-A7A8C4E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EE40-0B78-43BE-55E8-3424A22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D74-13C1-CB78-8046-4A848019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ED9F-9557-1770-3FDD-92A11C6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C70-9B55-3949-CCF1-D3D83F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76DB-91E9-D216-8C2D-6A9BF10F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7537-41B0-B2C2-D2DA-C540361E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BCCE-B439-9AD6-DD02-EAC5ADEE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FCE8-2970-2715-CA1D-0A2623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E768-42AA-197E-B879-C66AF60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029F-EB2B-DE6D-811A-75E98C2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285-EDE8-6CCF-E6D8-33D2865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A1D-5A7D-A064-EBB6-8BD4841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7529-E6CB-DCA8-CB83-5FB3E5F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282-4D95-FD74-CF06-843B4C8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FB76-9FCD-313A-41EA-F0EA86C5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D1D-BEF0-3A6F-2ECB-1D7145AA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BA30-861C-E63C-80F4-59614C6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1526-7CE7-8E07-3EED-CC02D39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EFDC-45F0-89B9-D96F-24877D48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4C9C-8381-90D9-4260-2FB3162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D408-2F3F-3034-D34E-822AB6A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AAE3-D08F-766E-C02E-1D0EB0F7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DA5A-5EE1-58F1-87D4-0D10FF9E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3C42-5B75-27B1-1C85-1B95D67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252C-F582-1486-E358-54A822F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2543-1286-7E15-5834-41DEC1B3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D2D-2D06-83BD-6B7C-FDEAC8BB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33E92-4888-1BD1-61F3-D3BD9CB7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50AF-C7AA-522C-FB41-A69026A2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8A7D7-13CC-C31D-C56F-41125A91C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9A26-34AB-FF47-B0B4-BF50F057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C18D-6052-C546-E140-BD43099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50DE9-FED5-48A5-7FC8-448AD78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26BA1-204C-9EB8-331E-D56A11F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B3F-6AD0-00C1-DCF0-03A46B26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D35B-E7BF-8B68-CB59-806AD81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0B-70B6-CA26-A88B-5CF8085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BD8C0-74DC-2BFF-8594-EE002BF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8411-48BA-ACB9-18A6-571A5CD3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BEF65-41E7-1D43-299B-8E589731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1CC9-9E44-FD23-89D0-70F24D8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08C5-2A3F-DF54-9F8B-8E993A3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A34-EC1F-CA38-37CF-7B731A0A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1F33-79B4-3ADA-0136-ADAC60A7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53EA-0F57-E956-CAB7-1978136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580A-8E0C-745A-3BFC-B99BF2B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CD81-5C9F-1391-8263-DEC2E00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617-0121-4141-BAA1-026338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E313-D864-C192-1061-B85AD65A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D3F7-0EF8-578F-270E-DD0ECA84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C5A3-8A5A-DF1D-A116-1067C4FA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1E69-119B-7250-BBAD-9631D7C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686C-0CAB-F444-EF1A-F3928C6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03A7-59E9-2541-EF45-30AB742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370E-D437-519E-B795-81307209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6B34-C38A-7005-18AB-17BD9254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4FF4-21B7-42BA-B2A9-563C2A71FA7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966A-3F0D-7D2D-0D7C-24C7F521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A8D2-1DE5-0ECD-6432-DBE3B1F0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frontendendserver/myapp/myctrl" TargetMode="External"/><Relationship Id="rId2" Type="http://schemas.openxmlformats.org/officeDocument/2006/relationships/hyperlink" Target="https://www.mybackendserver/myapp/myctrl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er/myserverapp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F96-E0B2-5320-0E0A-6F48F6006F79}"/>
              </a:ext>
            </a:extLst>
          </p:cNvPr>
          <p:cNvSpPr txBox="1"/>
          <p:nvPr/>
        </p:nvSpPr>
        <p:spPr>
          <a:xfrm>
            <a:off x="3853543" y="261257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C# Code for a Project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20D75B-EB97-4533-3546-837267A3745E}"/>
              </a:ext>
            </a:extLst>
          </p:cNvPr>
          <p:cNvSpPr/>
          <p:nvPr/>
        </p:nvSpPr>
        <p:spPr>
          <a:xfrm>
            <a:off x="5792755" y="642634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39F00-7B4E-BC1D-4E24-23410D2C04D3}"/>
              </a:ext>
            </a:extLst>
          </p:cNvPr>
          <p:cNvSpPr/>
          <p:nvPr/>
        </p:nvSpPr>
        <p:spPr>
          <a:xfrm>
            <a:off x="1917439" y="1345163"/>
            <a:ext cx="9181323" cy="2565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2C26-F869-5BC5-8DB7-682C2FED55F6}"/>
              </a:ext>
            </a:extLst>
          </p:cNvPr>
          <p:cNvSpPr/>
          <p:nvPr/>
        </p:nvSpPr>
        <p:spPr>
          <a:xfrm>
            <a:off x="2024743" y="1614196"/>
            <a:ext cx="6578081" cy="559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Specifications, Rules for Language (Compiler for Syntax and Semantics)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AF17-1211-BF7E-C3EC-BCA5E52A93BD}"/>
              </a:ext>
            </a:extLst>
          </p:cNvPr>
          <p:cNvSpPr/>
          <p:nvPr/>
        </p:nvSpPr>
        <p:spPr>
          <a:xfrm>
            <a:off x="2034073" y="2348203"/>
            <a:ext cx="6578081" cy="5598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Type System (Type Check, Conversions, and Expression Evaluations LHS == RHS) (Validation of Compilation)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20036-0FB9-39EB-6599-D9B158F2421A}"/>
              </a:ext>
            </a:extLst>
          </p:cNvPr>
          <p:cNvSpPr/>
          <p:nvPr/>
        </p:nvSpPr>
        <p:spPr>
          <a:xfrm>
            <a:off x="8780106" y="1464906"/>
            <a:ext cx="2248678" cy="2313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Class Libraries aka Standard APIs to help Expression Evaluations and Conversion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D490B0-5C43-EBCB-4C77-C7C3A9F56DB1}"/>
              </a:ext>
            </a:extLst>
          </p:cNvPr>
          <p:cNvSpPr/>
          <p:nvPr/>
        </p:nvSpPr>
        <p:spPr>
          <a:xfrm>
            <a:off x="5711890" y="3899037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7712F-581C-F005-FA8C-15A95EE450B5}"/>
              </a:ext>
            </a:extLst>
          </p:cNvPr>
          <p:cNvSpPr txBox="1"/>
          <p:nvPr/>
        </p:nvSpPr>
        <p:spPr>
          <a:xfrm>
            <a:off x="3424334" y="4625655"/>
            <a:ext cx="518782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Assembly</a:t>
            </a:r>
          </a:p>
          <a:p>
            <a:pPr algn="ctr"/>
            <a:r>
              <a:rPr lang="en-US" sz="1400" b="1" dirty="0"/>
              <a:t>IL, Target Version for Runtime, and Resource Identifier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97B81-67C1-3260-0067-F7590B659FD9}"/>
              </a:ext>
            </a:extLst>
          </p:cNvPr>
          <p:cNvSpPr/>
          <p:nvPr/>
        </p:nvSpPr>
        <p:spPr>
          <a:xfrm>
            <a:off x="2099388" y="3079102"/>
            <a:ext cx="6503436" cy="5314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Configurations, Define Exe,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Dll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 compiled output for the project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81E2C7-4811-ABBA-F6C2-567F01F3DA5D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8602824" y="1894116"/>
            <a:ext cx="177282" cy="727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66C5F7-3A44-63B4-BC0E-C1B8D84A515A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8612154" y="2621902"/>
            <a:ext cx="167952" cy="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D8AE9B-8921-31E0-8D56-FB9BE1ED1810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8602824" y="2621902"/>
            <a:ext cx="177282" cy="72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78493-5FA5-6AE5-D38A-6D99A54FE457}"/>
              </a:ext>
            </a:extLst>
          </p:cNvPr>
          <p:cNvSpPr txBox="1"/>
          <p:nvPr/>
        </p:nvSpPr>
        <p:spPr>
          <a:xfrm>
            <a:off x="9078685" y="4081676"/>
            <a:ext cx="266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IL : Conversion of the Code in Intermediate Language</a:t>
            </a:r>
          </a:p>
          <a:p>
            <a:pPr marL="342900" indent="-342900">
              <a:buAutoNum type="arabicPeriod"/>
            </a:pPr>
            <a:r>
              <a:rPr lang="en-US" sz="1600" dirty="0"/>
              <a:t>Target Version: The Runtime Requirements on Target Machine</a:t>
            </a:r>
          </a:p>
          <a:p>
            <a:pPr marL="342900" indent="-342900">
              <a:buAutoNum type="arabicPeriod"/>
            </a:pPr>
            <a:r>
              <a:rPr lang="en-US" sz="1600" dirty="0"/>
              <a:t>Resource Identifier: CPU Arch. Requirements on Target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B936D-011F-CFFC-2E73-ADBAAABEA427}"/>
              </a:ext>
            </a:extLst>
          </p:cNvPr>
          <p:cNvSpPr/>
          <p:nvPr/>
        </p:nvSpPr>
        <p:spPr>
          <a:xfrm>
            <a:off x="839755" y="5523722"/>
            <a:ext cx="8136294" cy="1073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58331-DB43-85BF-D3ED-60C6A5148A2A}"/>
              </a:ext>
            </a:extLst>
          </p:cNvPr>
          <p:cNvSpPr txBox="1"/>
          <p:nvPr/>
        </p:nvSpPr>
        <p:spPr>
          <a:xfrm>
            <a:off x="3508310" y="552372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57A0BC-2D56-7A16-5C7B-7A74A3303C4F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429605" y="4935082"/>
            <a:ext cx="374847" cy="80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EF6AEF-5A04-7F9F-D7B9-CB18C3492600}"/>
              </a:ext>
            </a:extLst>
          </p:cNvPr>
          <p:cNvSpPr txBox="1"/>
          <p:nvPr/>
        </p:nvSpPr>
        <p:spPr>
          <a:xfrm>
            <a:off x="998377" y="6018245"/>
            <a:ext cx="77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(DLL file) will be loaded and executed as per the Target Version and Resource Identifier by loading all dependencies from the Base Class Library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6C6BC0-F4BD-4C46-0D6B-D23936804CC4}"/>
              </a:ext>
            </a:extLst>
          </p:cNvPr>
          <p:cNvSpPr/>
          <p:nvPr/>
        </p:nvSpPr>
        <p:spPr>
          <a:xfrm>
            <a:off x="8369559" y="5523722"/>
            <a:ext cx="408991" cy="10730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  <a:p>
            <a:pPr algn="ctr"/>
            <a:r>
              <a:rPr lang="en-US" sz="1000" dirty="0"/>
              <a:t>H</a:t>
            </a:r>
          </a:p>
          <a:p>
            <a:pPr algn="ctr"/>
            <a:r>
              <a:rPr lang="en-US" sz="1000" dirty="0"/>
              <a:t>R</a:t>
            </a:r>
          </a:p>
          <a:p>
            <a:pPr algn="ctr"/>
            <a:r>
              <a:rPr lang="en-US" sz="1000" dirty="0"/>
              <a:t>E</a:t>
            </a:r>
          </a:p>
          <a:p>
            <a:pPr algn="ctr"/>
            <a:r>
              <a:rPr lang="en-US" sz="1000" dirty="0"/>
              <a:t>A</a:t>
            </a:r>
          </a:p>
          <a:p>
            <a:pPr algn="ctr"/>
            <a:r>
              <a:rPr lang="en-US" sz="1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9142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B0383-27A1-C6F6-C798-F01B366BB150}"/>
              </a:ext>
            </a:extLst>
          </p:cNvPr>
          <p:cNvSpPr/>
          <p:nvPr/>
        </p:nvSpPr>
        <p:spPr>
          <a:xfrm>
            <a:off x="4917233" y="667138"/>
            <a:ext cx="3872204" cy="5523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F010-3221-6F08-5EC7-0D121A0BF677}"/>
              </a:ext>
            </a:extLst>
          </p:cNvPr>
          <p:cNvSpPr txBox="1"/>
          <p:nvPr/>
        </p:nvSpPr>
        <p:spPr>
          <a:xfrm>
            <a:off x="5113176" y="951722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EComm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B88A5-4A20-13E0-E144-4466115F8EFC}"/>
              </a:ext>
            </a:extLst>
          </p:cNvPr>
          <p:cNvSpPr/>
          <p:nvPr/>
        </p:nvSpPr>
        <p:spPr>
          <a:xfrm>
            <a:off x="5113180" y="1384035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BB5E-1A81-641B-258E-6A2155DD7024}"/>
              </a:ext>
            </a:extLst>
          </p:cNvPr>
          <p:cNvSpPr/>
          <p:nvPr/>
        </p:nvSpPr>
        <p:spPr>
          <a:xfrm>
            <a:off x="5113179" y="2364532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E6460-E219-0E51-5951-E1600E961C61}"/>
              </a:ext>
            </a:extLst>
          </p:cNvPr>
          <p:cNvSpPr/>
          <p:nvPr/>
        </p:nvSpPr>
        <p:spPr>
          <a:xfrm>
            <a:off x="5113178" y="329448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88F66-07B9-76F8-B6D0-7C7FC9456EE9}"/>
              </a:ext>
            </a:extLst>
          </p:cNvPr>
          <p:cNvSpPr/>
          <p:nvPr/>
        </p:nvSpPr>
        <p:spPr>
          <a:xfrm>
            <a:off x="5113177" y="420966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0A173-F589-ED9B-F6A5-D9BEE326414D}"/>
              </a:ext>
            </a:extLst>
          </p:cNvPr>
          <p:cNvSpPr/>
          <p:nvPr/>
        </p:nvSpPr>
        <p:spPr>
          <a:xfrm>
            <a:off x="5113176" y="5122506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9360DFE-CBB0-60AB-CACE-DA839E6BF4FB}"/>
              </a:ext>
            </a:extLst>
          </p:cNvPr>
          <p:cNvSpPr/>
          <p:nvPr/>
        </p:nvSpPr>
        <p:spPr>
          <a:xfrm>
            <a:off x="9582539" y="1571427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1F648E-9C6B-266C-889E-225716589A4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8490861" y="1775921"/>
            <a:ext cx="1091678" cy="4984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79C533-4EB6-8E0E-34CA-F6492A5ECCC1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8490860" y="2274336"/>
            <a:ext cx="1091679" cy="482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FA41D27-1DCF-CB54-A0BA-650C2CA782BF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8490859" y="2274336"/>
            <a:ext cx="1091680" cy="141203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292542-6547-132E-5C75-6857343EE3D6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8490858" y="2274336"/>
            <a:ext cx="1091681" cy="23272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6ED82C-4078-7333-D49D-E5081D1EA2C5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490857" y="2274336"/>
            <a:ext cx="1091682" cy="3240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E689C0-FD8D-2019-C3A9-0201E51A9B3D}"/>
              </a:ext>
            </a:extLst>
          </p:cNvPr>
          <p:cNvSpPr/>
          <p:nvPr/>
        </p:nvSpPr>
        <p:spPr>
          <a:xfrm>
            <a:off x="242596" y="2756418"/>
            <a:ext cx="1968759" cy="1097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4E036E-C069-E3D0-0C42-E13FD1679628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2211355" y="3304981"/>
            <a:ext cx="2705878" cy="1240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A3BE1BCC-38C4-DBB3-F4A2-099E6CAD39E8}"/>
              </a:ext>
            </a:extLst>
          </p:cNvPr>
          <p:cNvSpPr/>
          <p:nvPr/>
        </p:nvSpPr>
        <p:spPr>
          <a:xfrm>
            <a:off x="4917233" y="6190861"/>
            <a:ext cx="6923314" cy="4502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Frequent Calls to Database</a:t>
            </a:r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A8E82CC9-C2C9-A754-6807-E6EEBD3E87DC}"/>
              </a:ext>
            </a:extLst>
          </p:cNvPr>
          <p:cNvSpPr/>
          <p:nvPr/>
        </p:nvSpPr>
        <p:spPr>
          <a:xfrm>
            <a:off x="9671179" y="3240831"/>
            <a:ext cx="2080727" cy="130706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 Documents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CE56E785-5EF5-7A41-61FE-82629CCD6B91}"/>
              </a:ext>
            </a:extLst>
          </p:cNvPr>
          <p:cNvSpPr/>
          <p:nvPr/>
        </p:nvSpPr>
        <p:spPr>
          <a:xfrm>
            <a:off x="9493898" y="4606990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F0A4A1-A75F-2F42-43DA-EFB8482D082E}"/>
              </a:ext>
            </a:extLst>
          </p:cNvPr>
          <p:cNvSpPr txBox="1"/>
          <p:nvPr/>
        </p:nvSpPr>
        <p:spPr>
          <a:xfrm>
            <a:off x="125963" y="4128758"/>
            <a:ext cx="4432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Frequent calls to Data Store increases the Traffic in Network</a:t>
            </a:r>
          </a:p>
          <a:p>
            <a:pPr marL="342900" indent="-342900">
              <a:buAutoNum type="arabicPeriod"/>
            </a:pPr>
            <a:r>
              <a:rPr lang="en-US" sz="1600" dirty="0"/>
              <a:t> Keeps Data Store Busy Everytime for request processing, this may result into the performance slowdown</a:t>
            </a:r>
          </a:p>
          <a:p>
            <a:pPr marL="342900" indent="-342900">
              <a:buAutoNum type="arabicPeriod"/>
            </a:pPr>
            <a:r>
              <a:rPr lang="en-US" sz="1600" dirty="0"/>
              <a:t>Busy database may keep new request in wait condition and hence the client app will have to wait for longer period to receive response  </a:t>
            </a:r>
          </a:p>
        </p:txBody>
      </p:sp>
    </p:spTree>
    <p:extLst>
      <p:ext uri="{BB962C8B-B14F-4D97-AF65-F5344CB8AC3E}">
        <p14:creationId xmlns:p14="http://schemas.microsoft.com/office/powerpoint/2010/main" val="284003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1C981-AFE9-071D-6C90-05A45B16D9F0}"/>
              </a:ext>
            </a:extLst>
          </p:cNvPr>
          <p:cNvSpPr/>
          <p:nvPr/>
        </p:nvSpPr>
        <p:spPr>
          <a:xfrm>
            <a:off x="5159829" y="933062"/>
            <a:ext cx="3508310" cy="2864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CACF822-94A8-CA9F-71C9-0D31F5CC66D5}"/>
              </a:ext>
            </a:extLst>
          </p:cNvPr>
          <p:cNvSpPr/>
          <p:nvPr/>
        </p:nvSpPr>
        <p:spPr>
          <a:xfrm>
            <a:off x="9414588" y="1721499"/>
            <a:ext cx="2248677" cy="128762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C8691DB-1E21-30BB-F3D2-E3F997EF931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8668139" y="1721499"/>
            <a:ext cx="1870788" cy="643812"/>
          </a:xfrm>
          <a:prstGeom prst="bentConnector4">
            <a:avLst>
              <a:gd name="adj1" fmla="val 19950"/>
              <a:gd name="adj2" fmla="val 257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FB6E1DB-6908-7BDD-34B0-B77CC8B21181}"/>
              </a:ext>
            </a:extLst>
          </p:cNvPr>
          <p:cNvSpPr/>
          <p:nvPr/>
        </p:nvSpPr>
        <p:spPr>
          <a:xfrm>
            <a:off x="5290457" y="2911151"/>
            <a:ext cx="3247053" cy="68113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Data Store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3AC1403-FB83-7EFD-5249-1098C15F710E}"/>
              </a:ext>
            </a:extLst>
          </p:cNvPr>
          <p:cNvCxnSpPr>
            <a:stCxn id="3" idx="3"/>
            <a:endCxn id="6" idx="3"/>
          </p:cNvCxnSpPr>
          <p:nvPr/>
        </p:nvCxnSpPr>
        <p:spPr>
          <a:xfrm rot="5400000">
            <a:off x="8434875" y="1488233"/>
            <a:ext cx="583163" cy="3624943"/>
          </a:xfrm>
          <a:prstGeom prst="bentConnector3">
            <a:avLst>
              <a:gd name="adj1" fmla="val 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A343-51ED-D0FC-18F4-B16535D7AF76}"/>
              </a:ext>
            </a:extLst>
          </p:cNvPr>
          <p:cNvSpPr txBox="1"/>
          <p:nvPr/>
        </p:nvSpPr>
        <p:spPr>
          <a:xfrm>
            <a:off x="9134669" y="578498"/>
            <a:ext cx="18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Fetch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9311C-5716-F05F-EE89-C27D2766110E}"/>
              </a:ext>
            </a:extLst>
          </p:cNvPr>
          <p:cNvSpPr txBox="1"/>
          <p:nvPr/>
        </p:nvSpPr>
        <p:spPr>
          <a:xfrm>
            <a:off x="9134669" y="3797560"/>
            <a:ext cx="19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Fetched Data is stored In-Memory of Client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AA3BD-C837-F10C-ECF1-31C17B759ADC}"/>
              </a:ext>
            </a:extLst>
          </p:cNvPr>
          <p:cNvSpPr txBox="1"/>
          <p:nvPr/>
        </p:nvSpPr>
        <p:spPr>
          <a:xfrm>
            <a:off x="177282" y="373224"/>
            <a:ext cx="2799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In-Memory Data Storage for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3A297-0616-164E-FAE0-B6739DB53F53}"/>
              </a:ext>
            </a:extLst>
          </p:cNvPr>
          <p:cNvSpPr txBox="1"/>
          <p:nvPr/>
        </p:nvSpPr>
        <p:spPr>
          <a:xfrm>
            <a:off x="177282" y="2071397"/>
            <a:ext cx="4627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Network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number of database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modules of application has an immediate access to the data since data can be immediately read from memory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Memory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live data is to be shared across various apps then this approach is not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Volatile in nature, unload the app the data will be removed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BB631541-4CA4-07C3-9EEF-78D8F65C9C76}"/>
              </a:ext>
            </a:extLst>
          </p:cNvPr>
          <p:cNvSpPr/>
          <p:nvPr/>
        </p:nvSpPr>
        <p:spPr>
          <a:xfrm>
            <a:off x="5710335" y="1054359"/>
            <a:ext cx="2435289" cy="1026368"/>
          </a:xfrm>
          <a:prstGeom prst="flowChartMultidocumen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4199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1D67CE-EFEA-1FF3-60F0-2772F2089929}"/>
              </a:ext>
            </a:extLst>
          </p:cNvPr>
          <p:cNvSpPr/>
          <p:nvPr/>
        </p:nvSpPr>
        <p:spPr>
          <a:xfrm>
            <a:off x="4674637" y="65314"/>
            <a:ext cx="2052734" cy="643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System.Type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8E066-0E17-E7F7-7E7A-2C9EB704A9AA}"/>
              </a:ext>
            </a:extLst>
          </p:cNvPr>
          <p:cNvSpPr txBox="1"/>
          <p:nvPr/>
        </p:nvSpPr>
        <p:spPr>
          <a:xfrm>
            <a:off x="8350898" y="214604"/>
            <a:ext cx="27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Represent the Datatype of data and value of the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B9FD47F-3F4F-AFC2-CDA6-3DBCD10CCB2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6727372" y="387221"/>
            <a:ext cx="1623527" cy="28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E1B9F9-0489-726F-9BCE-C83CD8F0144E}"/>
              </a:ext>
            </a:extLst>
          </p:cNvPr>
          <p:cNvSpPr/>
          <p:nvPr/>
        </p:nvSpPr>
        <p:spPr>
          <a:xfrm>
            <a:off x="5047861" y="989045"/>
            <a:ext cx="1278295" cy="643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FEFE4E1-63B6-3597-4760-3D74B1B75F77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5554048" y="842089"/>
            <a:ext cx="279918" cy="13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9ACC2B-C211-37D1-C819-A7AB452D2211}"/>
              </a:ext>
            </a:extLst>
          </p:cNvPr>
          <p:cNvSpPr/>
          <p:nvPr/>
        </p:nvSpPr>
        <p:spPr>
          <a:xfrm>
            <a:off x="597159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Types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284E2-2BCD-F5A6-D0E1-41D35409A0E9}"/>
              </a:ext>
            </a:extLst>
          </p:cNvPr>
          <p:cNvSpPr/>
          <p:nvPr/>
        </p:nvSpPr>
        <p:spPr>
          <a:xfrm>
            <a:off x="9699171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32841DB-246D-27E3-33BF-79E6690C33F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0800000" flipV="1">
            <a:off x="1511559" y="1310951"/>
            <a:ext cx="3536302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46E35F1-60EE-6FEE-E54E-9ABB6FAD2C07}"/>
              </a:ext>
            </a:extLst>
          </p:cNvPr>
          <p:cNvCxnSpPr>
            <a:stCxn id="6" idx="6"/>
            <a:endCxn id="10" idx="0"/>
          </p:cNvCxnSpPr>
          <p:nvPr/>
        </p:nvCxnSpPr>
        <p:spPr>
          <a:xfrm>
            <a:off x="6326156" y="1310952"/>
            <a:ext cx="4287415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81D568-29BD-AC03-4071-430DAD514874}"/>
              </a:ext>
            </a:extLst>
          </p:cNvPr>
          <p:cNvSpPr txBox="1"/>
          <p:nvPr/>
        </p:nvSpPr>
        <p:spPr>
          <a:xfrm>
            <a:off x="233265" y="3340359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Numeric, Char, Boolean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E6700-596F-AC8F-EB3E-5B876DFA02EC}"/>
              </a:ext>
            </a:extLst>
          </p:cNvPr>
          <p:cNvSpPr txBox="1"/>
          <p:nvPr/>
        </p:nvSpPr>
        <p:spPr>
          <a:xfrm>
            <a:off x="8593494" y="3429000"/>
            <a:ext cx="33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String, Date, Collections, User Defined Classes, Interfaces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F01115-988C-6706-7A28-BDDF13AD3CF2}"/>
              </a:ext>
            </a:extLst>
          </p:cNvPr>
          <p:cNvCxnSpPr>
            <a:stCxn id="9" idx="6"/>
            <a:endCxn id="6" idx="4"/>
          </p:cNvCxnSpPr>
          <p:nvPr/>
        </p:nvCxnSpPr>
        <p:spPr>
          <a:xfrm flipV="1">
            <a:off x="2425959" y="1632858"/>
            <a:ext cx="3261050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989EE9-91BC-C81A-CA10-F40036677DA7}"/>
              </a:ext>
            </a:extLst>
          </p:cNvPr>
          <p:cNvCxnSpPr>
            <a:stCxn id="10" idx="2"/>
            <a:endCxn id="6" idx="4"/>
          </p:cNvCxnSpPr>
          <p:nvPr/>
        </p:nvCxnSpPr>
        <p:spPr>
          <a:xfrm rot="10800000">
            <a:off x="5687009" y="1632858"/>
            <a:ext cx="4012162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9CA047-0432-D7B5-F46C-0003BF52398F}"/>
              </a:ext>
            </a:extLst>
          </p:cNvPr>
          <p:cNvSpPr txBox="1"/>
          <p:nvPr/>
        </p:nvSpPr>
        <p:spPr>
          <a:xfrm>
            <a:off x="3545633" y="3023118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types and Reference types can be represented as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C4EAC-EE60-D086-DD2F-3B39DACF1D5B}"/>
              </a:ext>
            </a:extLst>
          </p:cNvPr>
          <p:cNvSpPr txBox="1"/>
          <p:nvPr/>
        </p:nvSpPr>
        <p:spPr>
          <a:xfrm>
            <a:off x="242594" y="4348065"/>
            <a:ext cx="149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 </a:t>
            </a:r>
          </a:p>
          <a:p>
            <a:endParaRPr lang="en-US" dirty="0"/>
          </a:p>
          <a:p>
            <a:r>
              <a:rPr lang="en-US" dirty="0"/>
              <a:t>object o = x;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3E72B-EE27-B587-D043-DC0375421144}"/>
              </a:ext>
            </a:extLst>
          </p:cNvPr>
          <p:cNvSpPr txBox="1"/>
          <p:nvPr/>
        </p:nvSpPr>
        <p:spPr>
          <a:xfrm>
            <a:off x="2855167" y="4264090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24EB8F-F06D-E07E-BB2A-09117EE26EB8}"/>
              </a:ext>
            </a:extLst>
          </p:cNvPr>
          <p:cNvSpPr/>
          <p:nvPr/>
        </p:nvSpPr>
        <p:spPr>
          <a:xfrm>
            <a:off x="3088433" y="4633422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69B96-9D56-2B4B-4222-B1894E0F9FF8}"/>
              </a:ext>
            </a:extLst>
          </p:cNvPr>
          <p:cNvSpPr txBox="1"/>
          <p:nvPr/>
        </p:nvSpPr>
        <p:spPr>
          <a:xfrm>
            <a:off x="3228392" y="5346441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C6ED3FE-6AC6-13F3-852A-D8E6F619B335}"/>
              </a:ext>
            </a:extLst>
          </p:cNvPr>
          <p:cNvCxnSpPr>
            <a:endCxn id="24" idx="1"/>
          </p:cNvCxnSpPr>
          <p:nvPr/>
        </p:nvCxnSpPr>
        <p:spPr>
          <a:xfrm>
            <a:off x="1511559" y="4516016"/>
            <a:ext cx="1576874" cy="394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D25AB1-E50B-342B-4EBF-8749ADF72EDC}"/>
              </a:ext>
            </a:extLst>
          </p:cNvPr>
          <p:cNvSpPr txBox="1"/>
          <p:nvPr/>
        </p:nvSpPr>
        <p:spPr>
          <a:xfrm>
            <a:off x="3088433" y="5715773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55B991-3C4C-89DF-C8CB-7BD48CE09196}"/>
              </a:ext>
            </a:extLst>
          </p:cNvPr>
          <p:cNvSpPr/>
          <p:nvPr/>
        </p:nvSpPr>
        <p:spPr>
          <a:xfrm>
            <a:off x="3088433" y="6094826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B2BEB-D6EF-956C-61B2-ECF123DB77B7}"/>
              </a:ext>
            </a:extLst>
          </p:cNvPr>
          <p:cNvSpPr txBox="1"/>
          <p:nvPr/>
        </p:nvSpPr>
        <p:spPr>
          <a:xfrm>
            <a:off x="8164286" y="5372487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24D160-6A81-DE45-FDC8-6B2CDDE269AA}"/>
              </a:ext>
            </a:extLst>
          </p:cNvPr>
          <p:cNvSpPr/>
          <p:nvPr/>
        </p:nvSpPr>
        <p:spPr>
          <a:xfrm>
            <a:off x="8164285" y="5817626"/>
            <a:ext cx="2239348" cy="9097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37EE5-4EE7-2A28-7BEA-B1C1EA59564F}"/>
              </a:ext>
            </a:extLst>
          </p:cNvPr>
          <p:cNvSpPr/>
          <p:nvPr/>
        </p:nvSpPr>
        <p:spPr>
          <a:xfrm>
            <a:off x="8164285" y="6190568"/>
            <a:ext cx="2239348" cy="163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3FD4B-546B-FA31-8C11-7E89E60303AF}"/>
              </a:ext>
            </a:extLst>
          </p:cNvPr>
          <p:cNvSpPr txBox="1"/>
          <p:nvPr/>
        </p:nvSpPr>
        <p:spPr>
          <a:xfrm>
            <a:off x="8164285" y="5840961"/>
            <a:ext cx="223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System.Int32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8B0EC-960F-56DA-4B79-F3DD6BD92B90}"/>
              </a:ext>
            </a:extLst>
          </p:cNvPr>
          <p:cNvSpPr txBox="1"/>
          <p:nvPr/>
        </p:nvSpPr>
        <p:spPr>
          <a:xfrm>
            <a:off x="8350898" y="6372025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3FD411D-5D89-1032-131B-FB4436A9455B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4114800" y="6272498"/>
            <a:ext cx="4049485" cy="9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2777C2F-1131-95A9-8B50-03C8C4FDC6C2}"/>
              </a:ext>
            </a:extLst>
          </p:cNvPr>
          <p:cNvCxnSpPr>
            <a:endCxn id="29" idx="1"/>
          </p:cNvCxnSpPr>
          <p:nvPr/>
        </p:nvCxnSpPr>
        <p:spPr>
          <a:xfrm>
            <a:off x="1511559" y="5103845"/>
            <a:ext cx="1576874" cy="1268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A3DE0A-ECAF-948B-0970-1A5D33852891}"/>
              </a:ext>
            </a:extLst>
          </p:cNvPr>
          <p:cNvSpPr txBox="1"/>
          <p:nvPr/>
        </p:nvSpPr>
        <p:spPr>
          <a:xfrm>
            <a:off x="4357397" y="5856675"/>
            <a:ext cx="3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BOXING</a:t>
            </a:r>
          </a:p>
        </p:txBody>
      </p:sp>
    </p:spTree>
    <p:extLst>
      <p:ext uri="{BB962C8B-B14F-4D97-AF65-F5344CB8AC3E}">
        <p14:creationId xmlns:p14="http://schemas.microsoft.com/office/powerpoint/2010/main" val="21285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8E31C-14AB-7202-9CAA-8133F7DFFF7E}"/>
              </a:ext>
            </a:extLst>
          </p:cNvPr>
          <p:cNvSpPr/>
          <p:nvPr/>
        </p:nvSpPr>
        <p:spPr>
          <a:xfrm>
            <a:off x="867746" y="1017037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 in Process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61ED2-2339-C336-5717-62FB6D1E37CC}"/>
              </a:ext>
            </a:extLst>
          </p:cNvPr>
          <p:cNvSpPr/>
          <p:nvPr/>
        </p:nvSpPr>
        <p:spPr>
          <a:xfrm>
            <a:off x="6767804" y="1129004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 in Process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3570AEB-9750-5D89-45AC-D718E9A05C37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5180046" y="-514740"/>
            <a:ext cx="111967" cy="5900058"/>
          </a:xfrm>
          <a:prstGeom prst="bentConnector3">
            <a:avLst>
              <a:gd name="adj1" fmla="val 3041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D19A2-0B97-26FB-9061-A01F2420909D}"/>
              </a:ext>
            </a:extLst>
          </p:cNvPr>
          <p:cNvSpPr txBox="1"/>
          <p:nvPr/>
        </p:nvSpPr>
        <p:spPr>
          <a:xfrm>
            <a:off x="2397967" y="3041780"/>
            <a:ext cx="569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Share Data across Processes on one machine or across apps running on separate machines, the data MUST be encapsulated in Standard Encapsulation form (OBJECT) </a:t>
            </a:r>
          </a:p>
        </p:txBody>
      </p:sp>
    </p:spTree>
    <p:extLst>
      <p:ext uri="{BB962C8B-B14F-4D97-AF65-F5344CB8AC3E}">
        <p14:creationId xmlns:p14="http://schemas.microsoft.com/office/powerpoint/2010/main" val="400014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D16078-FC56-094A-7D9A-3A1B8310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1801"/>
              </p:ext>
            </p:extLst>
          </p:nvPr>
        </p:nvGraphicFramePr>
        <p:xfrm>
          <a:off x="819020" y="39309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734B2-1A2B-02ED-08DC-AB2B4C4C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32910"/>
              </p:ext>
            </p:extLst>
          </p:nvPr>
        </p:nvGraphicFramePr>
        <p:xfrm>
          <a:off x="4022530" y="1217298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AE1E93D-5A4E-3E6F-6321-334E0BEFBA23}"/>
              </a:ext>
            </a:extLst>
          </p:cNvPr>
          <p:cNvCxnSpPr>
            <a:endCxn id="3" idx="1"/>
          </p:cNvCxnSpPr>
          <p:nvPr/>
        </p:nvCxnSpPr>
        <p:spPr>
          <a:xfrm>
            <a:off x="2677886" y="951722"/>
            <a:ext cx="1344644" cy="636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86D86-ABC2-4275-B601-7A64BF16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7333"/>
              </p:ext>
            </p:extLst>
          </p:nvPr>
        </p:nvGraphicFramePr>
        <p:xfrm>
          <a:off x="6740848" y="222455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171FD0B-E822-2882-D618-C4F7F97A0DBA}"/>
              </a:ext>
            </a:extLst>
          </p:cNvPr>
          <p:cNvCxnSpPr>
            <a:endCxn id="6" idx="1"/>
          </p:cNvCxnSpPr>
          <p:nvPr/>
        </p:nvCxnSpPr>
        <p:spPr>
          <a:xfrm>
            <a:off x="5682343" y="1707502"/>
            <a:ext cx="1058505" cy="887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8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108C9F-B0E7-4E76-2B45-2243CF79478E}"/>
              </a:ext>
            </a:extLst>
          </p:cNvPr>
          <p:cNvSpPr/>
          <p:nvPr/>
        </p:nvSpPr>
        <p:spPr>
          <a:xfrm>
            <a:off x="681135" y="1175658"/>
            <a:ext cx="2435289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</a:t>
            </a:r>
            <a:endParaRPr lang="en-US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F768C130-DD3A-952A-40A2-BCC8D660EDCB}"/>
              </a:ext>
            </a:extLst>
          </p:cNvPr>
          <p:cNvSpPr/>
          <p:nvPr/>
        </p:nvSpPr>
        <p:spPr>
          <a:xfrm>
            <a:off x="1744824" y="4805265"/>
            <a:ext cx="2724539" cy="146490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33604C-97EF-F79A-7BAB-D74C237C602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H="1">
            <a:off x="1744824" y="1950099"/>
            <a:ext cx="1371600" cy="3587619"/>
          </a:xfrm>
          <a:prstGeom prst="bentConnector5">
            <a:avLst>
              <a:gd name="adj1" fmla="val -16667"/>
              <a:gd name="adj2" fmla="val 50585"/>
              <a:gd name="adj3" fmla="val 11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DA2B639-BC51-900C-0673-50ED90156223}"/>
              </a:ext>
            </a:extLst>
          </p:cNvPr>
          <p:cNvSpPr/>
          <p:nvPr/>
        </p:nvSpPr>
        <p:spPr>
          <a:xfrm>
            <a:off x="7221894" y="961054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StringUtilityExt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D2FF69-C307-017D-A745-F0C934AF1A5F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>
            <a:off x="1898780" y="1175659"/>
            <a:ext cx="5323114" cy="559837"/>
          </a:xfrm>
          <a:prstGeom prst="bentConnector4">
            <a:avLst>
              <a:gd name="adj1" fmla="val 38563"/>
              <a:gd name="adj2" fmla="val 14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2E955F-1024-0087-51D5-7E2368FB8ACA}"/>
              </a:ext>
            </a:extLst>
          </p:cNvPr>
          <p:cNvSpPr txBox="1"/>
          <p:nvPr/>
        </p:nvSpPr>
        <p:spPr>
          <a:xfrm>
            <a:off x="4469363" y="629818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B17A4CEF-76D3-9AC5-E40E-30510C68E3D7}"/>
              </a:ext>
            </a:extLst>
          </p:cNvPr>
          <p:cNvSpPr/>
          <p:nvPr/>
        </p:nvSpPr>
        <p:spPr>
          <a:xfrm>
            <a:off x="391884" y="1243306"/>
            <a:ext cx="998377" cy="569165"/>
          </a:xfrm>
          <a:prstGeom prst="verticalScroll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</a:t>
            </a:r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44D52508-E397-A008-6AA6-DE6650697890}"/>
              </a:ext>
            </a:extLst>
          </p:cNvPr>
          <p:cNvSpPr/>
          <p:nvPr/>
        </p:nvSpPr>
        <p:spPr>
          <a:xfrm>
            <a:off x="4814596" y="1250302"/>
            <a:ext cx="1203649" cy="844424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D30FF-F127-58BA-6570-C3793225D135}"/>
              </a:ext>
            </a:extLst>
          </p:cNvPr>
          <p:cNvSpPr/>
          <p:nvPr/>
        </p:nvSpPr>
        <p:spPr>
          <a:xfrm>
            <a:off x="7150360" y="3865985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AdvStringUtil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C26078-352E-58C4-B465-CFBC18983218}"/>
              </a:ext>
            </a:extLst>
          </p:cNvPr>
          <p:cNvCxnSpPr>
            <a:stCxn id="15" idx="1"/>
            <a:endCxn id="3" idx="3"/>
          </p:cNvCxnSpPr>
          <p:nvPr/>
        </p:nvCxnSpPr>
        <p:spPr>
          <a:xfrm rot="10800000" flipV="1">
            <a:off x="4469364" y="4640426"/>
            <a:ext cx="2680997" cy="897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5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950269-359E-2301-ACFB-E13FE6A3D62D}"/>
              </a:ext>
            </a:extLst>
          </p:cNvPr>
          <p:cNvSpPr/>
          <p:nvPr/>
        </p:nvSpPr>
        <p:spPr>
          <a:xfrm>
            <a:off x="858416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  <a:p>
            <a:pPr algn="ctr"/>
            <a:r>
              <a:rPr lang="en-US" dirty="0"/>
              <a:t>EMS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4F7167-0A79-FC15-47CD-F0DF4373F9F5}"/>
              </a:ext>
            </a:extLst>
          </p:cNvPr>
          <p:cNvSpPr/>
          <p:nvPr/>
        </p:nvSpPr>
        <p:spPr>
          <a:xfrm>
            <a:off x="8279363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66408C-B4DB-10AE-2F69-9885EE6C8E3C}"/>
              </a:ext>
            </a:extLst>
          </p:cNvPr>
          <p:cNvSpPr/>
          <p:nvPr/>
        </p:nvSpPr>
        <p:spPr>
          <a:xfrm>
            <a:off x="1511559" y="429208"/>
            <a:ext cx="93306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8438943-7C7E-7773-4049-890D0886C346}"/>
              </a:ext>
            </a:extLst>
          </p:cNvPr>
          <p:cNvCxnSpPr>
            <a:stCxn id="4" idx="4"/>
            <a:endCxn id="2" idx="1"/>
          </p:cNvCxnSpPr>
          <p:nvPr/>
        </p:nvCxnSpPr>
        <p:spPr>
          <a:xfrm rot="5400000">
            <a:off x="522514" y="1362269"/>
            <a:ext cx="1791478" cy="1119674"/>
          </a:xfrm>
          <a:prstGeom prst="bentConnector4">
            <a:avLst>
              <a:gd name="adj1" fmla="val 30990"/>
              <a:gd name="adj2" fmla="val 120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A384D-7489-0409-52A6-5F2BC5907564}"/>
              </a:ext>
            </a:extLst>
          </p:cNvPr>
          <p:cNvSpPr txBox="1"/>
          <p:nvPr/>
        </p:nvSpPr>
        <p:spPr>
          <a:xfrm>
            <a:off x="2090057" y="1129004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Income Based on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4171-4685-C7F5-6696-C9A333121078}"/>
              </a:ext>
            </a:extLst>
          </p:cNvPr>
          <p:cNvSpPr txBox="1"/>
          <p:nvPr/>
        </p:nvSpPr>
        <p:spPr>
          <a:xfrm>
            <a:off x="8192278" y="3769567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Income Calculation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9ECA85-9306-F2DB-F06E-F37674245E95}"/>
              </a:ext>
            </a:extLst>
          </p:cNvPr>
          <p:cNvSpPr/>
          <p:nvPr/>
        </p:nvSpPr>
        <p:spPr>
          <a:xfrm>
            <a:off x="2985797" y="2341984"/>
            <a:ext cx="3110203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Income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07E9678-D334-7F6F-5BA3-DF9673D0BD7D}"/>
              </a:ext>
            </a:extLst>
          </p:cNvPr>
          <p:cNvSpPr/>
          <p:nvPr/>
        </p:nvSpPr>
        <p:spPr>
          <a:xfrm>
            <a:off x="2985797" y="2885678"/>
            <a:ext cx="3110203" cy="4733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Information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54310-F0C8-1AE9-F410-A340A8DFD307}"/>
              </a:ext>
            </a:extLst>
          </p:cNvPr>
          <p:cNvSpPr txBox="1"/>
          <p:nvPr/>
        </p:nvSpPr>
        <p:spPr>
          <a:xfrm>
            <a:off x="251927" y="3972323"/>
            <a:ext cx="75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</a:t>
            </a:r>
          </a:p>
          <a:p>
            <a:pPr marL="342900" indent="-342900">
              <a:buAutoNum type="arabicPeriod"/>
            </a:pPr>
            <a:r>
              <a:rPr lang="en-US" dirty="0"/>
              <a:t>Establish Data Communication across Systems where these are 2 separately design Systems</a:t>
            </a:r>
          </a:p>
          <a:p>
            <a:pPr marL="342900" indent="-342900">
              <a:buAutoNum type="arabicPeriod"/>
            </a:pPr>
            <a:r>
              <a:rPr lang="en-US" dirty="0"/>
              <a:t>Define a Common Contract that is known by both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EE957-B3D0-A62E-A5C8-5E4AC0727BFE}"/>
              </a:ext>
            </a:extLst>
          </p:cNvPr>
          <p:cNvSpPr/>
          <p:nvPr/>
        </p:nvSpPr>
        <p:spPr>
          <a:xfrm>
            <a:off x="6096000" y="1987421"/>
            <a:ext cx="985935" cy="177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Transfer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69730B-DF6D-082A-D2A6-88950076E5D4}"/>
              </a:ext>
            </a:extLst>
          </p:cNvPr>
          <p:cNvSpPr/>
          <p:nvPr/>
        </p:nvSpPr>
        <p:spPr>
          <a:xfrm>
            <a:off x="7081935" y="2341985"/>
            <a:ext cx="1197428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55E2704-FDD8-03FE-3BDA-F930E93F5D69}"/>
              </a:ext>
            </a:extLst>
          </p:cNvPr>
          <p:cNvSpPr/>
          <p:nvPr/>
        </p:nvSpPr>
        <p:spPr>
          <a:xfrm>
            <a:off x="7081935" y="2885677"/>
            <a:ext cx="1197428" cy="4733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DD159-B097-5A77-04E8-E5F46F1B3374}"/>
              </a:ext>
            </a:extLst>
          </p:cNvPr>
          <p:cNvSpPr txBox="1"/>
          <p:nvPr/>
        </p:nvSpPr>
        <p:spPr>
          <a:xfrm>
            <a:off x="5701004" y="429208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interface that offers a projection of implementation so that systems can easily communicate with each other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6BDE0B-0E51-8A1F-535C-3923588BBE7E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rot="5400000" flipH="1" flipV="1">
            <a:off x="6825920" y="1115587"/>
            <a:ext cx="634883" cy="1108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21E928-C3CB-2A93-5458-B91D8C3B309F}"/>
              </a:ext>
            </a:extLst>
          </p:cNvPr>
          <p:cNvSpPr txBox="1"/>
          <p:nvPr/>
        </p:nvSpPr>
        <p:spPr>
          <a:xfrm>
            <a:off x="335902" y="5346441"/>
            <a:ext cx="785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Service Description Language (WSDL): A Contract used in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 Interfaces across all Applications e.g. </a:t>
            </a:r>
            <a:r>
              <a:rPr lang="en-US" dirty="0" err="1"/>
              <a:t>IUnknown</a:t>
            </a:r>
            <a:r>
              <a:rPr lang="en-US" dirty="0"/>
              <a:t> (Powerful Interface in COM)</a:t>
            </a:r>
          </a:p>
        </p:txBody>
      </p:sp>
    </p:spTree>
    <p:extLst>
      <p:ext uri="{BB962C8B-B14F-4D97-AF65-F5344CB8AC3E}">
        <p14:creationId xmlns:p14="http://schemas.microsoft.com/office/powerpoint/2010/main" val="348022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95B417-5800-154A-1DFC-52A4AFD1FA3F}"/>
              </a:ext>
            </a:extLst>
          </p:cNvPr>
          <p:cNvSpPr/>
          <p:nvPr/>
        </p:nvSpPr>
        <p:spPr>
          <a:xfrm>
            <a:off x="1035698" y="1632857"/>
            <a:ext cx="2481943" cy="1796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447A2-18CA-07B2-64E2-2910725BFCF1}"/>
              </a:ext>
            </a:extLst>
          </p:cNvPr>
          <p:cNvSpPr/>
          <p:nvPr/>
        </p:nvSpPr>
        <p:spPr>
          <a:xfrm>
            <a:off x="3303037" y="2425959"/>
            <a:ext cx="1380930" cy="4198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233EB-9637-238C-05EB-C4C0A5443C26}"/>
              </a:ext>
            </a:extLst>
          </p:cNvPr>
          <p:cNvSpPr/>
          <p:nvPr/>
        </p:nvSpPr>
        <p:spPr>
          <a:xfrm>
            <a:off x="8052318" y="429208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E5AE2AB-A2DC-919D-A4AE-244AA27D47D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rot="10800000" flipV="1">
            <a:off x="3993502" y="746449"/>
            <a:ext cx="4058816" cy="1679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9EC1CB3-57E6-8B3C-4D7B-73EDE033A2F8}"/>
              </a:ext>
            </a:extLst>
          </p:cNvPr>
          <p:cNvSpPr/>
          <p:nvPr/>
        </p:nvSpPr>
        <p:spPr>
          <a:xfrm>
            <a:off x="8052318" y="1684175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49AA30-0639-C0E1-2537-4A7BB8A54C37}"/>
              </a:ext>
            </a:extLst>
          </p:cNvPr>
          <p:cNvCxnSpPr>
            <a:stCxn id="7" idx="1"/>
            <a:endCxn id="3" idx="3"/>
          </p:cNvCxnSpPr>
          <p:nvPr/>
        </p:nvCxnSpPr>
        <p:spPr>
          <a:xfrm rot="10800000" flipV="1">
            <a:off x="4683968" y="2001416"/>
            <a:ext cx="3368351" cy="63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AA94724-0975-CC47-091E-181FE76985AC}"/>
              </a:ext>
            </a:extLst>
          </p:cNvPr>
          <p:cNvSpPr/>
          <p:nvPr/>
        </p:nvSpPr>
        <p:spPr>
          <a:xfrm>
            <a:off x="8052317" y="2939141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F2BC6C-E021-8ADC-91E0-E15C2CA9B435}"/>
              </a:ext>
            </a:extLst>
          </p:cNvPr>
          <p:cNvCxnSpPr>
            <a:stCxn id="10" idx="1"/>
            <a:endCxn id="3" idx="3"/>
          </p:cNvCxnSpPr>
          <p:nvPr/>
        </p:nvCxnSpPr>
        <p:spPr>
          <a:xfrm rot="10800000">
            <a:off x="4683967" y="2635898"/>
            <a:ext cx="3368350" cy="620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6AAF4-6D7A-7E92-1C0F-46CC6798FC3A}"/>
              </a:ext>
            </a:extLst>
          </p:cNvPr>
          <p:cNvSpPr/>
          <p:nvPr/>
        </p:nvSpPr>
        <p:spPr>
          <a:xfrm>
            <a:off x="8052317" y="4222103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DFA489-08D3-4F9F-77F4-A56A285F62DE}"/>
              </a:ext>
            </a:extLst>
          </p:cNvPr>
          <p:cNvCxnSpPr>
            <a:stCxn id="13" idx="1"/>
            <a:endCxn id="3" idx="2"/>
          </p:cNvCxnSpPr>
          <p:nvPr/>
        </p:nvCxnSpPr>
        <p:spPr>
          <a:xfrm rot="10800000">
            <a:off x="3993503" y="2845838"/>
            <a:ext cx="4058815" cy="1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321D2CB-3AAF-CF9E-8382-8886746F02CB}"/>
              </a:ext>
            </a:extLst>
          </p:cNvPr>
          <p:cNvSpPr/>
          <p:nvPr/>
        </p:nvSpPr>
        <p:spPr>
          <a:xfrm>
            <a:off x="4935893" y="1222309"/>
            <a:ext cx="1533331" cy="779105"/>
          </a:xfrm>
          <a:prstGeom prst="cloudCallout">
            <a:avLst>
              <a:gd name="adj1" fmla="val -109493"/>
              <a:gd name="adj2" fmla="val 1044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9C35C-BB7E-AE54-90D0-6BA27E13AE7D}"/>
              </a:ext>
            </a:extLst>
          </p:cNvPr>
          <p:cNvSpPr txBox="1"/>
          <p:nvPr/>
        </p:nvSpPr>
        <p:spPr>
          <a:xfrm>
            <a:off x="475861" y="5243804"/>
            <a:ext cx="57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Connector is a contract that is implemented by Computer and all USB Devices to establish Communication but with different Behavior</a:t>
            </a:r>
          </a:p>
        </p:txBody>
      </p:sp>
    </p:spTree>
    <p:extLst>
      <p:ext uri="{BB962C8B-B14F-4D97-AF65-F5344CB8AC3E}">
        <p14:creationId xmlns:p14="http://schemas.microsoft.com/office/powerpoint/2010/main" val="287267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D9357-4D2A-7E12-7E4B-CB0BE48CBCEB}"/>
              </a:ext>
            </a:extLst>
          </p:cNvPr>
          <p:cNvSpPr/>
          <p:nvPr/>
        </p:nvSpPr>
        <p:spPr>
          <a:xfrm>
            <a:off x="223935" y="2556588"/>
            <a:ext cx="1912775" cy="872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CFD8A6A-DE8E-9350-2757-12433F57F2B9}"/>
              </a:ext>
            </a:extLst>
          </p:cNvPr>
          <p:cNvSpPr/>
          <p:nvPr/>
        </p:nvSpPr>
        <p:spPr>
          <a:xfrm>
            <a:off x="2136710" y="2827176"/>
            <a:ext cx="1828800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4042DD-53B2-20BE-FD62-FDD2EC3E3D1D}"/>
              </a:ext>
            </a:extLst>
          </p:cNvPr>
          <p:cNvSpPr/>
          <p:nvPr/>
        </p:nvSpPr>
        <p:spPr>
          <a:xfrm>
            <a:off x="3965510" y="2246346"/>
            <a:ext cx="1586204" cy="15722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TaxFacade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2A835-1AD6-0DE0-9463-56A902E3E162}"/>
              </a:ext>
            </a:extLst>
          </p:cNvPr>
          <p:cNvSpPr txBox="1"/>
          <p:nvPr/>
        </p:nvSpPr>
        <p:spPr>
          <a:xfrm>
            <a:off x="2136710" y="2323322"/>
            <a:ext cx="175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Amount, </a:t>
            </a:r>
            <a:r>
              <a:rPr lang="en-US" dirty="0" err="1"/>
              <a:t>TaxType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ECE872-2E17-71A7-2FC7-ABA717D200F5}"/>
              </a:ext>
            </a:extLst>
          </p:cNvPr>
          <p:cNvSpPr/>
          <p:nvPr/>
        </p:nvSpPr>
        <p:spPr>
          <a:xfrm>
            <a:off x="5551713" y="2873829"/>
            <a:ext cx="2631233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21BA4-D005-307E-E80F-02B343492C3C}"/>
              </a:ext>
            </a:extLst>
          </p:cNvPr>
          <p:cNvSpPr txBox="1"/>
          <p:nvPr/>
        </p:nvSpPr>
        <p:spPr>
          <a:xfrm>
            <a:off x="5626358" y="2323322"/>
            <a:ext cx="237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TaxInstance</a:t>
            </a:r>
            <a:r>
              <a:rPr lang="en-US" dirty="0"/>
              <a:t> based on </a:t>
            </a:r>
            <a:r>
              <a:rPr lang="en-US" dirty="0" err="1"/>
              <a:t>TaxType</a:t>
            </a:r>
            <a:r>
              <a:rPr lang="en-US" dirty="0"/>
              <a:t> and Amount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41B56-7DDB-EDB4-8500-F9001AB36995}"/>
              </a:ext>
            </a:extLst>
          </p:cNvPr>
          <p:cNvSpPr/>
          <p:nvPr/>
        </p:nvSpPr>
        <p:spPr>
          <a:xfrm>
            <a:off x="8182946" y="2127380"/>
            <a:ext cx="1735495" cy="2015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TaxAclculator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3A53A-EDB3-C924-C469-D4F2CE43946A}"/>
              </a:ext>
            </a:extLst>
          </p:cNvPr>
          <p:cNvSpPr/>
          <p:nvPr/>
        </p:nvSpPr>
        <p:spPr>
          <a:xfrm>
            <a:off x="10356980" y="541176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TDS Calculator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0C9F69-E698-0F4F-8247-DE869F9BFF5C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9260633" y="1031033"/>
            <a:ext cx="886408" cy="130628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2E987-5523-C47A-8D85-61D2F2A1B8FF}"/>
              </a:ext>
            </a:extLst>
          </p:cNvPr>
          <p:cNvSpPr/>
          <p:nvPr/>
        </p:nvSpPr>
        <p:spPr>
          <a:xfrm>
            <a:off x="10356979" y="4332515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GST Calculator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795AE7-EE55-4604-4BC6-9DA4E41D28D4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9259077" y="3934408"/>
            <a:ext cx="889519" cy="13062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E0E1C7B-CEF6-D26B-C2A8-F57C66A21117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 flipH="1">
            <a:off x="6742534" y="1834632"/>
            <a:ext cx="324238" cy="4292082"/>
          </a:xfrm>
          <a:prstGeom prst="bentConnector3">
            <a:avLst>
              <a:gd name="adj1" fmla="val -70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6C030C5-C2EE-F336-2B73-C576FF7E5061}"/>
              </a:ext>
            </a:extLst>
          </p:cNvPr>
          <p:cNvCxnSpPr>
            <a:stCxn id="4" idx="2"/>
            <a:endCxn id="2" idx="2"/>
          </p:cNvCxnSpPr>
          <p:nvPr/>
        </p:nvCxnSpPr>
        <p:spPr>
          <a:xfrm rot="5400000" flipH="1">
            <a:off x="2774691" y="1834633"/>
            <a:ext cx="389554" cy="3578289"/>
          </a:xfrm>
          <a:prstGeom prst="bentConnector3">
            <a:avLst>
              <a:gd name="adj1" fmla="val -58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8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9DE0C1-AA64-51DD-1AF1-E9ABCFEBDFB5}"/>
              </a:ext>
            </a:extLst>
          </p:cNvPr>
          <p:cNvSpPr/>
          <p:nvPr/>
        </p:nvSpPr>
        <p:spPr>
          <a:xfrm>
            <a:off x="429208" y="51504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1.x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2512D-CF2E-4664-9726-CCAA7042B1A4}"/>
              </a:ext>
            </a:extLst>
          </p:cNvPr>
          <p:cNvSpPr/>
          <p:nvPr/>
        </p:nvSpPr>
        <p:spPr>
          <a:xfrm>
            <a:off x="429208" y="3962400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2.x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3ACD5-B63E-783D-C478-BC519008FF2F}"/>
              </a:ext>
            </a:extLst>
          </p:cNvPr>
          <p:cNvSpPr/>
          <p:nvPr/>
        </p:nvSpPr>
        <p:spPr>
          <a:xfrm>
            <a:off x="429208" y="2774302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F22C7-1896-AB51-00C6-02041B8C06A1}"/>
              </a:ext>
            </a:extLst>
          </p:cNvPr>
          <p:cNvSpPr/>
          <p:nvPr/>
        </p:nvSpPr>
        <p:spPr>
          <a:xfrm>
            <a:off x="597159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44E0C-E367-FE8E-2D11-DC75A3808E30}"/>
              </a:ext>
            </a:extLst>
          </p:cNvPr>
          <p:cNvSpPr/>
          <p:nvPr/>
        </p:nvSpPr>
        <p:spPr>
          <a:xfrm>
            <a:off x="2749420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E3A0D-F9F3-23F2-BFA4-D4EBD2B3BDC9}"/>
              </a:ext>
            </a:extLst>
          </p:cNvPr>
          <p:cNvSpPr/>
          <p:nvPr/>
        </p:nvSpPr>
        <p:spPr>
          <a:xfrm>
            <a:off x="7206343" y="3013787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A9E1E-1C12-725C-F994-E221BE2ED631}"/>
              </a:ext>
            </a:extLst>
          </p:cNvPr>
          <p:cNvSpPr/>
          <p:nvPr/>
        </p:nvSpPr>
        <p:spPr>
          <a:xfrm>
            <a:off x="429208" y="14928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4F10A-FB56-05DD-5256-954A31D7FE70}"/>
              </a:ext>
            </a:extLst>
          </p:cNvPr>
          <p:cNvSpPr/>
          <p:nvPr/>
        </p:nvSpPr>
        <p:spPr>
          <a:xfrm>
            <a:off x="7396065" y="174015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57C3F-3F0A-F92F-1A01-C207C300C6D9}"/>
              </a:ext>
            </a:extLst>
          </p:cNvPr>
          <p:cNvSpPr/>
          <p:nvPr/>
        </p:nvSpPr>
        <p:spPr>
          <a:xfrm>
            <a:off x="9655628" y="1769705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3FE3F80-DDE7-081C-F7E7-D36D2E5BDA7A}"/>
              </a:ext>
            </a:extLst>
          </p:cNvPr>
          <p:cNvSpPr/>
          <p:nvPr/>
        </p:nvSpPr>
        <p:spPr>
          <a:xfrm>
            <a:off x="1520889" y="2301550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E3ED496-8B1F-2D62-0BB2-DB69A082717F}"/>
              </a:ext>
            </a:extLst>
          </p:cNvPr>
          <p:cNvSpPr/>
          <p:nvPr/>
        </p:nvSpPr>
        <p:spPr>
          <a:xfrm>
            <a:off x="3262602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931486CA-9362-BE8E-C861-622C4DC405A7}"/>
              </a:ext>
            </a:extLst>
          </p:cNvPr>
          <p:cNvSpPr/>
          <p:nvPr/>
        </p:nvSpPr>
        <p:spPr>
          <a:xfrm>
            <a:off x="4550226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DF6BA-2204-8FDC-3AA9-B9B560DCBDD5}"/>
              </a:ext>
            </a:extLst>
          </p:cNvPr>
          <p:cNvSpPr txBox="1"/>
          <p:nvPr/>
        </p:nvSpPr>
        <p:spPr>
          <a:xfrm>
            <a:off x="914400" y="1632857"/>
            <a:ext cx="41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Extension Methods for Existing Standard .NET Classes. Instead of Modifying original classes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17780-17C3-DF05-B64D-2BA07D40FDA4}"/>
              </a:ext>
            </a:extLst>
          </p:cNvPr>
          <p:cNvSpPr/>
          <p:nvPr/>
        </p:nvSpPr>
        <p:spPr>
          <a:xfrm>
            <a:off x="429208" y="34678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4.x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885A7-EAE2-5CFF-CFF7-7548CC869CCB}"/>
              </a:ext>
            </a:extLst>
          </p:cNvPr>
          <p:cNvSpPr txBox="1"/>
          <p:nvPr/>
        </p:nvSpPr>
        <p:spPr>
          <a:xfrm>
            <a:off x="597159" y="544286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Parallel Lib, Managed Extensibility Frwk</a:t>
            </a:r>
          </a:p>
        </p:txBody>
      </p:sp>
    </p:spTree>
    <p:extLst>
      <p:ext uri="{BB962C8B-B14F-4D97-AF65-F5344CB8AC3E}">
        <p14:creationId xmlns:p14="http://schemas.microsoft.com/office/powerpoint/2010/main" val="2113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18005-0FB3-3DE6-9ADD-5DB8AA37B1C3}"/>
              </a:ext>
            </a:extLst>
          </p:cNvPr>
          <p:cNvSpPr txBox="1"/>
          <p:nvPr/>
        </p:nvSpPr>
        <p:spPr>
          <a:xfrm>
            <a:off x="597157" y="3059668"/>
            <a:ext cx="327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string? name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= “Some Name”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0731-F6DA-08F4-89F6-EBC8F1F332EF}"/>
              </a:ext>
            </a:extLst>
          </p:cNvPr>
          <p:cNvSpPr txBox="1"/>
          <p:nvPr/>
        </p:nvSpPr>
        <p:spPr>
          <a:xfrm>
            <a:off x="597158" y="12036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B5A76-E578-8E6E-AA99-2C4F7749486D}"/>
              </a:ext>
            </a:extLst>
          </p:cNvPr>
          <p:cNvSpPr/>
          <p:nvPr/>
        </p:nvSpPr>
        <p:spPr>
          <a:xfrm>
            <a:off x="671804" y="1651518"/>
            <a:ext cx="793102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F1EFD-9EC0-DA4D-209B-0813F477DDAD}"/>
              </a:ext>
            </a:extLst>
          </p:cNvPr>
          <p:cNvSpPr txBox="1"/>
          <p:nvPr/>
        </p:nvSpPr>
        <p:spPr>
          <a:xfrm>
            <a:off x="671804" y="2453951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1D337-376E-764E-7874-594151F9730D}"/>
              </a:ext>
            </a:extLst>
          </p:cNvPr>
          <p:cNvSpPr txBox="1"/>
          <p:nvPr/>
        </p:nvSpPr>
        <p:spPr>
          <a:xfrm>
            <a:off x="749558" y="693576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18711-9FCD-89A5-3085-4FFCAC2EB749}"/>
              </a:ext>
            </a:extLst>
          </p:cNvPr>
          <p:cNvSpPr txBox="1"/>
          <p:nvPr/>
        </p:nvSpPr>
        <p:spPr>
          <a:xfrm>
            <a:off x="6478554" y="36420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00410-C901-77E2-4B35-81D8CF1B129F}"/>
              </a:ext>
            </a:extLst>
          </p:cNvPr>
          <p:cNvSpPr/>
          <p:nvPr/>
        </p:nvSpPr>
        <p:spPr>
          <a:xfrm>
            <a:off x="6553200" y="4089918"/>
            <a:ext cx="2889380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87F2-DC2F-B87C-38FB-AAAB62332B9F}"/>
              </a:ext>
            </a:extLst>
          </p:cNvPr>
          <p:cNvSpPr txBox="1"/>
          <p:nvPr/>
        </p:nvSpPr>
        <p:spPr>
          <a:xfrm>
            <a:off x="6513545" y="4892351"/>
            <a:ext cx="8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FEADA63-1B98-C127-40B7-E88FB45961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0441" y="4089918"/>
            <a:ext cx="3492759" cy="31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A2A3F-3C28-3C37-499F-F1A684659F28}"/>
              </a:ext>
            </a:extLst>
          </p:cNvPr>
          <p:cNvSpPr/>
          <p:nvPr/>
        </p:nvSpPr>
        <p:spPr>
          <a:xfrm>
            <a:off x="8864082" y="339011"/>
            <a:ext cx="2388636" cy="20434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  <a:p>
            <a:pPr algn="ctr"/>
            <a:r>
              <a:rPr lang="en-US" dirty="0"/>
              <a:t>Logic For</a:t>
            </a:r>
          </a:p>
          <a:p>
            <a:pPr algn="ctr"/>
            <a:r>
              <a:rPr lang="en-US" dirty="0"/>
              <a:t>+Deposit()</a:t>
            </a:r>
          </a:p>
          <a:p>
            <a:pPr algn="ctr"/>
            <a:r>
              <a:rPr lang="en-US" dirty="0"/>
              <a:t>+Withdrawal()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89388-E616-3EDE-36EF-DB6EAC2D9EC5}"/>
              </a:ext>
            </a:extLst>
          </p:cNvPr>
          <p:cNvSpPr/>
          <p:nvPr/>
        </p:nvSpPr>
        <p:spPr>
          <a:xfrm>
            <a:off x="572278" y="339011"/>
            <a:ext cx="2388636" cy="20434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Holder / 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JIO / Vodafone / Airtel</a:t>
            </a:r>
          </a:p>
          <a:p>
            <a:pPr algn="ctr"/>
            <a:r>
              <a:rPr lang="en-US" dirty="0"/>
              <a:t> Hotmail / </a:t>
            </a:r>
            <a:r>
              <a:rPr lang="en-US" dirty="0" err="1"/>
              <a:t>GMail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66BBD8A-D2E5-B343-AEC8-E5DEE0ED6B49}"/>
              </a:ext>
            </a:extLst>
          </p:cNvPr>
          <p:cNvSpPr/>
          <p:nvPr/>
        </p:nvSpPr>
        <p:spPr>
          <a:xfrm>
            <a:off x="2960914" y="793102"/>
            <a:ext cx="5903168" cy="793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Deposit and/or Withdrawal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F48772D-915A-A953-8AEA-4588BEB237F2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5400000">
            <a:off x="5912498" y="-1763486"/>
            <a:ext cx="12700" cy="8291804"/>
          </a:xfrm>
          <a:prstGeom prst="bentConnector3">
            <a:avLst>
              <a:gd name="adj1" fmla="val 1800000"/>
            </a:avLst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782E07-9EAE-8D9E-6FE6-0983C7F59399}"/>
              </a:ext>
            </a:extLst>
          </p:cNvPr>
          <p:cNvSpPr txBox="1"/>
          <p:nvPr/>
        </p:nvSpPr>
        <p:spPr>
          <a:xfrm>
            <a:off x="3741576" y="2761861"/>
            <a:ext cx="446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Decoupled Notifications</a:t>
            </a:r>
          </a:p>
          <a:p>
            <a:pPr algn="ctr"/>
            <a:r>
              <a:rPr lang="en-US" b="1" dirty="0"/>
              <a:t>Email</a:t>
            </a:r>
          </a:p>
          <a:p>
            <a:pPr algn="ctr"/>
            <a:r>
              <a:rPr lang="en-US" b="1" dirty="0"/>
              <a:t>SMS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68D4D-87E7-D9B6-3E58-9B40FAAE6D36}"/>
              </a:ext>
            </a:extLst>
          </p:cNvPr>
          <p:cNvSpPr/>
          <p:nvPr/>
        </p:nvSpPr>
        <p:spPr>
          <a:xfrm>
            <a:off x="7865707" y="3413320"/>
            <a:ext cx="3079102" cy="16079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Notification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 / SMS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32AE2F0-272B-E3E1-941A-71691D6DF311}"/>
              </a:ext>
            </a:extLst>
          </p:cNvPr>
          <p:cNvCxnSpPr>
            <a:stCxn id="2" idx="3"/>
            <a:endCxn id="8" idx="3"/>
          </p:cNvCxnSpPr>
          <p:nvPr/>
        </p:nvCxnSpPr>
        <p:spPr>
          <a:xfrm flipH="1">
            <a:off x="10944809" y="1360714"/>
            <a:ext cx="307909" cy="2856594"/>
          </a:xfrm>
          <a:prstGeom prst="bentConnector3">
            <a:avLst>
              <a:gd name="adj1" fmla="val -74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7241C-069A-B3A3-124D-83401B352D0F}"/>
              </a:ext>
            </a:extLst>
          </p:cNvPr>
          <p:cNvSpPr txBox="1"/>
          <p:nvPr/>
        </p:nvSpPr>
        <p:spPr>
          <a:xfrm>
            <a:off x="9218645" y="2653530"/>
            <a:ext cx="289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Information Delegated to Messaging System</a:t>
            </a:r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09D88621-6B5E-E757-0B0F-66ABF8F223D2}"/>
              </a:ext>
            </a:extLst>
          </p:cNvPr>
          <p:cNvSpPr/>
          <p:nvPr/>
        </p:nvSpPr>
        <p:spPr>
          <a:xfrm>
            <a:off x="4180114" y="4356997"/>
            <a:ext cx="2435289" cy="1754154"/>
          </a:xfrm>
          <a:prstGeom prst="flowChartExtra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/ Email Provider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99C6CF-F4B6-09ED-C7A8-E804C7D8A387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rot="10800000" flipV="1">
            <a:off x="6006581" y="4217308"/>
            <a:ext cx="1859126" cy="1016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0BB361-67B2-9CF3-FE12-A0109A93778D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572278" y="1360714"/>
            <a:ext cx="4216658" cy="3873360"/>
          </a:xfrm>
          <a:prstGeom prst="bentConnector3">
            <a:avLst>
              <a:gd name="adj1" fmla="val 105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9DC8F5-333B-EE6A-BA0A-8DE7FE3F9627}"/>
              </a:ext>
            </a:extLst>
          </p:cNvPr>
          <p:cNvSpPr txBox="1"/>
          <p:nvPr/>
        </p:nvSpPr>
        <p:spPr>
          <a:xfrm>
            <a:off x="6096000" y="4544008"/>
            <a:ext cx="155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Delegate the Message to data  Provider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60CDA-211C-CA75-8B85-53AB66A5F357}"/>
              </a:ext>
            </a:extLst>
          </p:cNvPr>
          <p:cNvSpPr txBox="1"/>
          <p:nvPr/>
        </p:nvSpPr>
        <p:spPr>
          <a:xfrm>
            <a:off x="1408143" y="5241311"/>
            <a:ext cx="303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Notify back to Client</a:t>
            </a: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810CBB8D-7F21-8376-2EB4-3F825998CA56}"/>
              </a:ext>
            </a:extLst>
          </p:cNvPr>
          <p:cNvSpPr/>
          <p:nvPr/>
        </p:nvSpPr>
        <p:spPr>
          <a:xfrm>
            <a:off x="2885492" y="2921598"/>
            <a:ext cx="1555102" cy="119431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70D0D-9BAA-8E8C-8A58-081224FB088E}"/>
              </a:ext>
            </a:extLst>
          </p:cNvPr>
          <p:cNvSpPr txBox="1"/>
          <p:nvPr/>
        </p:nvSpPr>
        <p:spPr>
          <a:xfrm>
            <a:off x="2242456" y="3850620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Event: </a:t>
            </a:r>
            <a:r>
              <a:rPr lang="en-US" dirty="0" err="1"/>
              <a:t>UserInRange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1B85B5-B659-0006-97FE-33E8F1C2D03A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2594887" y="1554124"/>
            <a:ext cx="1974581" cy="3631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9963B24D-12AD-EEBD-5C09-F4876E99E813}"/>
              </a:ext>
            </a:extLst>
          </p:cNvPr>
          <p:cNvSpPr/>
          <p:nvPr/>
        </p:nvSpPr>
        <p:spPr>
          <a:xfrm>
            <a:off x="10944810" y="1636242"/>
            <a:ext cx="955610" cy="73982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A020D-0BB6-151D-1488-DB14C7720F11}"/>
              </a:ext>
            </a:extLst>
          </p:cNvPr>
          <p:cNvSpPr txBox="1"/>
          <p:nvPr/>
        </p:nvSpPr>
        <p:spPr>
          <a:xfrm>
            <a:off x="10973579" y="1395783"/>
            <a:ext cx="116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Transaction Event</a:t>
            </a:r>
          </a:p>
        </p:txBody>
      </p:sp>
    </p:spTree>
    <p:extLst>
      <p:ext uri="{BB962C8B-B14F-4D97-AF65-F5344CB8AC3E}">
        <p14:creationId xmlns:p14="http://schemas.microsoft.com/office/powerpoint/2010/main" val="118196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446E4-CEDB-AA09-E6B7-96C3D858EB1E}"/>
              </a:ext>
            </a:extLst>
          </p:cNvPr>
          <p:cNvSpPr/>
          <p:nvPr/>
        </p:nvSpPr>
        <p:spPr>
          <a:xfrm>
            <a:off x="466531" y="961053"/>
            <a:ext cx="10739534" cy="449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D9C05-4D5D-420E-9723-161B2F11B42B}"/>
              </a:ext>
            </a:extLst>
          </p:cNvPr>
          <p:cNvSpPr txBox="1"/>
          <p:nvPr/>
        </p:nvSpPr>
        <p:spPr>
          <a:xfrm>
            <a:off x="606490" y="699796"/>
            <a:ext cx="217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dotnet.exe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BFE7F-7EB6-7B4A-9913-E43008F52F1C}"/>
              </a:ext>
            </a:extLst>
          </p:cNvPr>
          <p:cNvSpPr/>
          <p:nvPr/>
        </p:nvSpPr>
        <p:spPr>
          <a:xfrm>
            <a:off x="821094" y="1819469"/>
            <a:ext cx="3041779" cy="2948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AACBBE6-170B-6A97-C014-30E159E4A5DC}"/>
              </a:ext>
            </a:extLst>
          </p:cNvPr>
          <p:cNvSpPr/>
          <p:nvPr/>
        </p:nvSpPr>
        <p:spPr>
          <a:xfrm>
            <a:off x="4599992" y="1129004"/>
            <a:ext cx="2677886" cy="191277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class with Main() Method Code 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77034-8CFC-6BF4-6A3E-1ECAB86A2B08}"/>
              </a:ext>
            </a:extLst>
          </p:cNvPr>
          <p:cNvSpPr txBox="1"/>
          <p:nvPr/>
        </p:nvSpPr>
        <p:spPr>
          <a:xfrm>
            <a:off x="933061" y="194076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339E46-B87B-A10A-EC33-9644D8F8B7C6}"/>
              </a:ext>
            </a:extLst>
          </p:cNvPr>
          <p:cNvCxnSpPr/>
          <p:nvPr/>
        </p:nvCxnSpPr>
        <p:spPr>
          <a:xfrm flipH="1">
            <a:off x="2491273" y="1927544"/>
            <a:ext cx="4282751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605C1C-B525-A451-04FA-0F33F7CE8811}"/>
              </a:ext>
            </a:extLst>
          </p:cNvPr>
          <p:cNvSpPr txBox="1"/>
          <p:nvPr/>
        </p:nvSpPr>
        <p:spPr>
          <a:xfrm>
            <a:off x="839755" y="2785961"/>
            <a:ext cx="302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method Execution</a:t>
            </a:r>
          </a:p>
          <a:p>
            <a:endParaRPr lang="en-US" dirty="0"/>
          </a:p>
          <a:p>
            <a:r>
              <a:rPr lang="en-US" dirty="0"/>
              <a:t>Call to Add() method</a:t>
            </a:r>
          </a:p>
          <a:p>
            <a:r>
              <a:rPr lang="en-US" dirty="0"/>
              <a:t>Return Value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DFEAF841-6687-20DA-E181-A4C569762DE4}"/>
              </a:ext>
            </a:extLst>
          </p:cNvPr>
          <p:cNvSpPr/>
          <p:nvPr/>
        </p:nvSpPr>
        <p:spPr>
          <a:xfrm>
            <a:off x="8238931" y="2745519"/>
            <a:ext cx="2230016" cy="190189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Add() Method Code Segment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3C417-190F-4259-0117-709DE87539D4}"/>
              </a:ext>
            </a:extLst>
          </p:cNvPr>
          <p:cNvCxnSpPr/>
          <p:nvPr/>
        </p:nvCxnSpPr>
        <p:spPr>
          <a:xfrm>
            <a:off x="2929812" y="3498980"/>
            <a:ext cx="5197151" cy="21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B5881A-CA02-2DAA-3AF6-022269044912}"/>
              </a:ext>
            </a:extLst>
          </p:cNvPr>
          <p:cNvSpPr txBox="1"/>
          <p:nvPr/>
        </p:nvSpPr>
        <p:spPr>
          <a:xfrm>
            <a:off x="3953070" y="3276591"/>
            <a:ext cx="342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Search for Add() </a:t>
            </a:r>
          </a:p>
          <a:p>
            <a:pPr marL="342900" indent="-342900">
              <a:buAutoNum type="arabicPeriod"/>
            </a:pPr>
            <a:r>
              <a:rPr lang="en-US" dirty="0"/>
              <a:t>If Found Jump() to Add</a:t>
            </a:r>
          </a:p>
          <a:p>
            <a:pPr marL="342900" indent="-342900">
              <a:buAutoNum type="arabicPeriod"/>
            </a:pPr>
            <a:r>
              <a:rPr lang="en-US" dirty="0"/>
              <a:t>Execute</a:t>
            </a:r>
          </a:p>
          <a:p>
            <a:pPr marL="342900" indent="-342900">
              <a:buAutoNum type="arabicPeriod"/>
            </a:pPr>
            <a:r>
              <a:rPr lang="en-US" dirty="0"/>
              <a:t>Get Return 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9ACD45-EF67-A4CE-33C2-C2CB9CA536D6}"/>
              </a:ext>
            </a:extLst>
          </p:cNvPr>
          <p:cNvCxnSpPr/>
          <p:nvPr/>
        </p:nvCxnSpPr>
        <p:spPr>
          <a:xfrm flipH="1" flipV="1">
            <a:off x="2491273" y="3840320"/>
            <a:ext cx="7081935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8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98D3D2F-64CE-8783-1875-B33C941F846A}"/>
              </a:ext>
            </a:extLst>
          </p:cNvPr>
          <p:cNvSpPr/>
          <p:nvPr/>
        </p:nvSpPr>
        <p:spPr>
          <a:xfrm>
            <a:off x="8042988" y="2258008"/>
            <a:ext cx="3387012" cy="21087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Persistence Layer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A628178-E2FD-379C-80B5-7EB75361DDE8}"/>
              </a:ext>
            </a:extLst>
          </p:cNvPr>
          <p:cNvSpPr/>
          <p:nvPr/>
        </p:nvSpPr>
        <p:spPr>
          <a:xfrm>
            <a:off x="3405674" y="2547257"/>
            <a:ext cx="2369975" cy="1567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Collections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2AD45391-772B-0A2D-E34D-371B69C966D2}"/>
              </a:ext>
            </a:extLst>
          </p:cNvPr>
          <p:cNvSpPr/>
          <p:nvPr/>
        </p:nvSpPr>
        <p:spPr>
          <a:xfrm>
            <a:off x="5747657" y="3163078"/>
            <a:ext cx="2295331" cy="43853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02B4-D310-D457-6CE2-FCD1344B882E}"/>
              </a:ext>
            </a:extLst>
          </p:cNvPr>
          <p:cNvSpPr/>
          <p:nvPr/>
        </p:nvSpPr>
        <p:spPr>
          <a:xfrm>
            <a:off x="307910" y="541176"/>
            <a:ext cx="2836506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3DD8C8A-E8D5-C0CB-B75D-2A47E27605F1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144416" y="1250303"/>
            <a:ext cx="1446246" cy="1296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AE4980-F8DE-1C9F-33BD-78A7CF041D98}"/>
              </a:ext>
            </a:extLst>
          </p:cNvPr>
          <p:cNvSpPr txBox="1"/>
          <p:nvPr/>
        </p:nvSpPr>
        <p:spPr>
          <a:xfrm>
            <a:off x="4149013" y="821094"/>
            <a:ext cx="22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over Collection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D883193-CB02-3F9E-1E94-371D6C41C994}"/>
              </a:ext>
            </a:extLst>
          </p:cNvPr>
          <p:cNvSpPr/>
          <p:nvPr/>
        </p:nvSpPr>
        <p:spPr>
          <a:xfrm>
            <a:off x="4198776" y="3452327"/>
            <a:ext cx="2332653" cy="1054359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97B61D8-02DC-6A01-AA3F-2DAB9EB054A1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0800000">
            <a:off x="1726164" y="1959429"/>
            <a:ext cx="1679511" cy="1371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66D305-8837-D9FC-62A3-4C05EF0B360C}"/>
              </a:ext>
            </a:extLst>
          </p:cNvPr>
          <p:cNvSpPr txBox="1"/>
          <p:nvPr/>
        </p:nvSpPr>
        <p:spPr>
          <a:xfrm>
            <a:off x="877077" y="2547257"/>
            <a:ext cx="17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Data from Collection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E3AE14-FA38-DF8B-AF3A-D1B5541D3907}"/>
              </a:ext>
            </a:extLst>
          </p:cNvPr>
          <p:cNvSpPr/>
          <p:nvPr/>
        </p:nvSpPr>
        <p:spPr>
          <a:xfrm>
            <a:off x="2164702" y="5019870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68A07B7-4702-6092-C2CB-43334A549FAA}"/>
              </a:ext>
            </a:extLst>
          </p:cNvPr>
          <p:cNvSpPr/>
          <p:nvPr/>
        </p:nvSpPr>
        <p:spPr>
          <a:xfrm>
            <a:off x="7716416" y="4963886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27F635A1-80A8-1A41-31E7-9F6828CCCE59}"/>
              </a:ext>
            </a:extLst>
          </p:cNvPr>
          <p:cNvSpPr/>
          <p:nvPr/>
        </p:nvSpPr>
        <p:spPr>
          <a:xfrm>
            <a:off x="4879910" y="5103845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A1A12CB-2F57-AEB0-D04C-1208D8527952}"/>
              </a:ext>
            </a:extLst>
          </p:cNvPr>
          <p:cNvSpPr/>
          <p:nvPr/>
        </p:nvSpPr>
        <p:spPr>
          <a:xfrm>
            <a:off x="5458408" y="4879910"/>
            <a:ext cx="1306286" cy="133427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D4BC4-28E4-34D2-156A-9C4CD8ADE8E5}"/>
              </a:ext>
            </a:extLst>
          </p:cNvPr>
          <p:cNvSpPr txBox="1"/>
          <p:nvPr/>
        </p:nvSpPr>
        <p:spPr>
          <a:xfrm>
            <a:off x="2649894" y="6214188"/>
            <a:ext cx="710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Different and Object is different, the object only has schema (properties) those are used in Iterations and condition to fetch data</a:t>
            </a:r>
          </a:p>
        </p:txBody>
      </p:sp>
    </p:spTree>
    <p:extLst>
      <p:ext uri="{BB962C8B-B14F-4D97-AF65-F5344CB8AC3E}">
        <p14:creationId xmlns:p14="http://schemas.microsoft.com/office/powerpoint/2010/main" val="86692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6DDA91-7F2B-50FD-FDE4-6BE4FAA62347}"/>
              </a:ext>
            </a:extLst>
          </p:cNvPr>
          <p:cNvSpPr/>
          <p:nvPr/>
        </p:nvSpPr>
        <p:spPr>
          <a:xfrm>
            <a:off x="1536441" y="3842438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3BE5330-F327-27D0-08B9-D08366CDA7D0}"/>
              </a:ext>
            </a:extLst>
          </p:cNvPr>
          <p:cNvSpPr/>
          <p:nvPr/>
        </p:nvSpPr>
        <p:spPr>
          <a:xfrm>
            <a:off x="7088155" y="3786454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7784D97F-4FE4-1C9D-E54B-54EFAAE06323}"/>
              </a:ext>
            </a:extLst>
          </p:cNvPr>
          <p:cNvSpPr/>
          <p:nvPr/>
        </p:nvSpPr>
        <p:spPr>
          <a:xfrm>
            <a:off x="4251649" y="3926413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E0F9A-4C42-4041-EDF3-FE591AF5D06E}"/>
              </a:ext>
            </a:extLst>
          </p:cNvPr>
          <p:cNvSpPr txBox="1"/>
          <p:nvPr/>
        </p:nvSpPr>
        <p:spPr>
          <a:xfrm>
            <a:off x="933061" y="503853"/>
            <a:ext cx="10384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The LINQ Removed Gap between Data and Object</a:t>
            </a:r>
          </a:p>
          <a:p>
            <a:pPr algn="ctr"/>
            <a:r>
              <a:rPr lang="en-US" sz="4000" b="1" dirty="0"/>
              <a:t>An Object Itself is Data</a:t>
            </a:r>
          </a:p>
          <a:p>
            <a:pPr algn="ctr"/>
            <a:r>
              <a:rPr lang="en-US" sz="4000" b="1" dirty="0"/>
              <a:t>And Hence It can be </a:t>
            </a:r>
            <a:r>
              <a:rPr lang="en-US" sz="4000" b="1"/>
              <a:t>Queried Easily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1909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8B0B3-3EF9-86D7-D08F-65FEE1F16400}"/>
              </a:ext>
            </a:extLst>
          </p:cNvPr>
          <p:cNvSpPr/>
          <p:nvPr/>
        </p:nvSpPr>
        <p:spPr>
          <a:xfrm>
            <a:off x="2174033" y="317241"/>
            <a:ext cx="3816220" cy="6204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.NET Client Application</a:t>
            </a:r>
          </a:p>
          <a:p>
            <a:pPr algn="ctr"/>
            <a:r>
              <a:rPr lang="en-US" sz="3600" b="1" dirty="0"/>
              <a:t>On App Server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59C3A76C-4168-F1FA-1A9D-09B9327F64C8}"/>
              </a:ext>
            </a:extLst>
          </p:cNvPr>
          <p:cNvSpPr/>
          <p:nvPr/>
        </p:nvSpPr>
        <p:spPr>
          <a:xfrm>
            <a:off x="8571723" y="522514"/>
            <a:ext cx="3079102" cy="581297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Database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E0FBA1D-1DCA-D51F-F68A-A89860B9FBF9}"/>
              </a:ext>
            </a:extLst>
          </p:cNvPr>
          <p:cNvSpPr/>
          <p:nvPr/>
        </p:nvSpPr>
        <p:spPr>
          <a:xfrm>
            <a:off x="5990253" y="1035699"/>
            <a:ext cx="2581470" cy="9797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Connection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0B47C90-1447-F077-E4AA-EE48C09BBBEF}"/>
              </a:ext>
            </a:extLst>
          </p:cNvPr>
          <p:cNvSpPr/>
          <p:nvPr/>
        </p:nvSpPr>
        <p:spPr>
          <a:xfrm>
            <a:off x="5990253" y="2038740"/>
            <a:ext cx="2581470" cy="97971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Established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B78898-2299-8CA3-A433-3BE827A0AAF5}"/>
              </a:ext>
            </a:extLst>
          </p:cNvPr>
          <p:cNvSpPr/>
          <p:nvPr/>
        </p:nvSpPr>
        <p:spPr>
          <a:xfrm>
            <a:off x="5990253" y="3354355"/>
            <a:ext cx="2581470" cy="1049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Request for CRUD Operations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39480E4-F469-529E-C511-829561096A12}"/>
              </a:ext>
            </a:extLst>
          </p:cNvPr>
          <p:cNvSpPr/>
          <p:nvPr/>
        </p:nvSpPr>
        <p:spPr>
          <a:xfrm>
            <a:off x="5990253" y="4404049"/>
            <a:ext cx="2581470" cy="10496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of Execution of Each 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D8D47-A785-12D8-7C45-82B823097DD4}"/>
              </a:ext>
            </a:extLst>
          </p:cNvPr>
          <p:cNvSpPr/>
          <p:nvPr/>
        </p:nvSpPr>
        <p:spPr>
          <a:xfrm>
            <a:off x="5990253" y="5691673"/>
            <a:ext cx="2705878" cy="279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FFF7F-4B4E-0DAB-1230-A204335E9B1E}"/>
              </a:ext>
            </a:extLst>
          </p:cNvPr>
          <p:cNvSpPr txBox="1"/>
          <p:nvPr/>
        </p:nvSpPr>
        <p:spPr>
          <a:xfrm>
            <a:off x="2351314" y="4525347"/>
            <a:ext cx="34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Client needs to wait till the database is not responding </a:t>
            </a:r>
          </a:p>
        </p:txBody>
      </p:sp>
    </p:spTree>
    <p:extLst>
      <p:ext uri="{BB962C8B-B14F-4D97-AF65-F5344CB8AC3E}">
        <p14:creationId xmlns:p14="http://schemas.microsoft.com/office/powerpoint/2010/main" val="36426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57445A8-7226-1751-ABF0-43A6C8534014}"/>
              </a:ext>
            </a:extLst>
          </p:cNvPr>
          <p:cNvSpPr/>
          <p:nvPr/>
        </p:nvSpPr>
        <p:spPr>
          <a:xfrm>
            <a:off x="7856376" y="811763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10BACE1-A399-09BA-C32E-262CAB58D128}"/>
              </a:ext>
            </a:extLst>
          </p:cNvPr>
          <p:cNvSpPr/>
          <p:nvPr/>
        </p:nvSpPr>
        <p:spPr>
          <a:xfrm>
            <a:off x="7856376" y="3959289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0F466-9EB2-6B1E-42BB-4EB18CCEB80B}"/>
              </a:ext>
            </a:extLst>
          </p:cNvPr>
          <p:cNvSpPr/>
          <p:nvPr/>
        </p:nvSpPr>
        <p:spPr>
          <a:xfrm>
            <a:off x="3219061" y="1819470"/>
            <a:ext cx="3153747" cy="2687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A029103-95C7-F5BC-0F7B-38B4A2F17D92}"/>
              </a:ext>
            </a:extLst>
          </p:cNvPr>
          <p:cNvCxnSpPr>
            <a:stCxn id="5" idx="0"/>
            <a:endCxn id="3" idx="1"/>
          </p:cNvCxnSpPr>
          <p:nvPr/>
        </p:nvCxnSpPr>
        <p:spPr>
          <a:xfrm rot="5400000" flipH="1" flipV="1">
            <a:off x="6232849" y="195944"/>
            <a:ext cx="186613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8E9A07-CED6-D86F-EF52-E827F2ABADE9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6189308" y="3113314"/>
            <a:ext cx="273695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4B487-DC39-8108-9A73-F5D77D09BA2A}"/>
              </a:ext>
            </a:extLst>
          </p:cNvPr>
          <p:cNvSpPr txBox="1"/>
          <p:nvPr/>
        </p:nvSpPr>
        <p:spPr>
          <a:xfrm>
            <a:off x="363894" y="5318449"/>
            <a:ext cx="550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(), to read data </a:t>
            </a:r>
            <a:r>
              <a:rPr lang="en-US"/>
              <a:t>from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57403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674BB1-F878-7C08-DCF0-6E76755FD1A9}"/>
              </a:ext>
            </a:extLst>
          </p:cNvPr>
          <p:cNvSpPr/>
          <p:nvPr/>
        </p:nvSpPr>
        <p:spPr>
          <a:xfrm>
            <a:off x="1259633" y="793102"/>
            <a:ext cx="4637314" cy="4404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EB23A4-B0AD-87E4-AACF-80634978442D}"/>
              </a:ext>
            </a:extLst>
          </p:cNvPr>
          <p:cNvSpPr/>
          <p:nvPr/>
        </p:nvSpPr>
        <p:spPr>
          <a:xfrm>
            <a:off x="1530220" y="1296955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726D9F-8050-9EB5-56C1-CC822A086929}"/>
              </a:ext>
            </a:extLst>
          </p:cNvPr>
          <p:cNvSpPr/>
          <p:nvPr/>
        </p:nvSpPr>
        <p:spPr>
          <a:xfrm>
            <a:off x="1530220" y="2108718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8996F-62D3-3A61-BECE-BE28219CCB61}"/>
              </a:ext>
            </a:extLst>
          </p:cNvPr>
          <p:cNvSpPr/>
          <p:nvPr/>
        </p:nvSpPr>
        <p:spPr>
          <a:xfrm>
            <a:off x="1530220" y="2727649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with HTTTP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2CA18-6C38-F640-9232-A7F98FAFD14C}"/>
              </a:ext>
            </a:extLst>
          </p:cNvPr>
          <p:cNvSpPr/>
          <p:nvPr/>
        </p:nvSpPr>
        <p:spPr>
          <a:xfrm>
            <a:off x="1530220" y="3539412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6E655D-6FC8-D1F4-A6C8-6FA7825388B3}"/>
              </a:ext>
            </a:extLst>
          </p:cNvPr>
          <p:cNvSpPr/>
          <p:nvPr/>
        </p:nvSpPr>
        <p:spPr>
          <a:xfrm>
            <a:off x="1581539" y="4368281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AAD056F-0E01-B8C3-B928-D82BBBF047A3}"/>
              </a:ext>
            </a:extLst>
          </p:cNvPr>
          <p:cNvSpPr/>
          <p:nvPr/>
        </p:nvSpPr>
        <p:spPr>
          <a:xfrm>
            <a:off x="10207690" y="681135"/>
            <a:ext cx="1250302" cy="97971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757DC0E-3C6E-5E1D-92CB-91A3B821EE00}"/>
              </a:ext>
            </a:extLst>
          </p:cNvPr>
          <p:cNvCxnSpPr>
            <a:endCxn id="8" idx="2"/>
          </p:cNvCxnSpPr>
          <p:nvPr/>
        </p:nvCxnSpPr>
        <p:spPr>
          <a:xfrm flipV="1">
            <a:off x="5523722" y="1170992"/>
            <a:ext cx="4683968" cy="2939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CE49018-C8E8-2D44-B815-78CE35433C01}"/>
              </a:ext>
            </a:extLst>
          </p:cNvPr>
          <p:cNvSpPr/>
          <p:nvPr/>
        </p:nvSpPr>
        <p:spPr>
          <a:xfrm>
            <a:off x="10328988" y="2038739"/>
            <a:ext cx="1129004" cy="97971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A9A7823-D929-C1C4-C60F-2A0F4CF8A6F5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5523722" y="2290665"/>
            <a:ext cx="4805266" cy="2379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BDD82C83-B49A-FFB6-3488-B3961D43C044}"/>
              </a:ext>
            </a:extLst>
          </p:cNvPr>
          <p:cNvSpPr/>
          <p:nvPr/>
        </p:nvSpPr>
        <p:spPr>
          <a:xfrm>
            <a:off x="7399176" y="3091543"/>
            <a:ext cx="2034073" cy="1111899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E1AE386C-FF08-1A90-462B-0B10BF74249F}"/>
              </a:ext>
            </a:extLst>
          </p:cNvPr>
          <p:cNvSpPr/>
          <p:nvPr/>
        </p:nvSpPr>
        <p:spPr>
          <a:xfrm>
            <a:off x="10431624" y="3539412"/>
            <a:ext cx="1539551" cy="119276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3F6D241-5689-111F-9B6C-A5D84899CF7B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5523722" y="2909596"/>
            <a:ext cx="1875454" cy="8448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2826C1E-DE9E-C0F4-C24F-88AF7E764AB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433249" y="3433606"/>
            <a:ext cx="998375" cy="7021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73404B0E-21F2-61AA-1404-0234678F1D92}"/>
              </a:ext>
            </a:extLst>
          </p:cNvPr>
          <p:cNvSpPr/>
          <p:nvPr/>
        </p:nvSpPr>
        <p:spPr>
          <a:xfrm>
            <a:off x="830424" y="793102"/>
            <a:ext cx="429209" cy="44040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5C16B-1E58-5EC2-AD99-DE9A38AA2978}"/>
              </a:ext>
            </a:extLst>
          </p:cNvPr>
          <p:cNvSpPr txBox="1"/>
          <p:nvPr/>
        </p:nvSpPr>
        <p:spPr>
          <a:xfrm>
            <a:off x="555172" y="5663682"/>
            <a:ext cx="27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</a:t>
            </a: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7E9FFAC6-473F-2785-8C67-7D7E9507655B}"/>
              </a:ext>
            </a:extLst>
          </p:cNvPr>
          <p:cNvSpPr/>
          <p:nvPr/>
        </p:nvSpPr>
        <p:spPr>
          <a:xfrm>
            <a:off x="8845420" y="2108718"/>
            <a:ext cx="821094" cy="72850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CE1C1A-8DAB-847F-1AD2-E6104BB89CED}"/>
              </a:ext>
            </a:extLst>
          </p:cNvPr>
          <p:cNvSpPr/>
          <p:nvPr/>
        </p:nvSpPr>
        <p:spPr>
          <a:xfrm>
            <a:off x="5924938" y="566445"/>
            <a:ext cx="93307" cy="4686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7AF5A-CD20-52E2-B9B4-4B7A4EFCBA5E}"/>
              </a:ext>
            </a:extLst>
          </p:cNvPr>
          <p:cNvSpPr txBox="1"/>
          <p:nvPr/>
        </p:nvSpPr>
        <p:spPr>
          <a:xfrm>
            <a:off x="6326156" y="566445"/>
            <a:ext cx="3107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</a:t>
            </a:r>
            <a:r>
              <a:rPr lang="en-US" b="1" dirty="0"/>
              <a:t>Handle</a:t>
            </a:r>
            <a:r>
              <a:rPr lang="en-US" dirty="0"/>
              <a:t> for OS</a:t>
            </a:r>
          </a:p>
          <a:p>
            <a:r>
              <a:rPr lang="en-US" dirty="0"/>
              <a:t>OS Look for Resource</a:t>
            </a:r>
          </a:p>
          <a:p>
            <a:r>
              <a:rPr lang="en-US" dirty="0"/>
              <a:t>If Available, provides its access by managing Lifetime for that Object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F9C7E-442C-497C-9451-4E8E920FC032}"/>
              </a:ext>
            </a:extLst>
          </p:cNvPr>
          <p:cNvSpPr txBox="1"/>
          <p:nvPr/>
        </p:nvSpPr>
        <p:spPr>
          <a:xfrm>
            <a:off x="3228392" y="5337110"/>
            <a:ext cx="26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Manages Objects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F2523B-AA32-AA63-421B-6D2DFB6F89E0}"/>
              </a:ext>
            </a:extLst>
          </p:cNvPr>
          <p:cNvSpPr txBox="1"/>
          <p:nvPr/>
        </p:nvSpPr>
        <p:spPr>
          <a:xfrm>
            <a:off x="8784773" y="5252746"/>
            <a:ext cx="26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UnManages</a:t>
            </a:r>
            <a:r>
              <a:rPr lang="en-US" dirty="0"/>
              <a:t> Objects</a:t>
            </a:r>
          </a:p>
        </p:txBody>
      </p: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2937E6CF-4FE3-5559-70CA-8D33B1EB1294}"/>
              </a:ext>
            </a:extLst>
          </p:cNvPr>
          <p:cNvSpPr/>
          <p:nvPr/>
        </p:nvSpPr>
        <p:spPr>
          <a:xfrm>
            <a:off x="9237306" y="864665"/>
            <a:ext cx="821094" cy="72850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561E1664-4AF4-3F84-6323-80E23A474228}"/>
              </a:ext>
            </a:extLst>
          </p:cNvPr>
          <p:cNvSpPr/>
          <p:nvPr/>
        </p:nvSpPr>
        <p:spPr>
          <a:xfrm>
            <a:off x="3704253" y="1660849"/>
            <a:ext cx="1082351" cy="4649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29187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8946B8-A598-3CDB-5272-2AA878CA164C}"/>
              </a:ext>
            </a:extLst>
          </p:cNvPr>
          <p:cNvSpPr/>
          <p:nvPr/>
        </p:nvSpPr>
        <p:spPr>
          <a:xfrm>
            <a:off x="10077061" y="2276669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Layer 0 e.g.</a:t>
            </a:r>
          </a:p>
          <a:p>
            <a:pPr algn="ctr"/>
            <a:r>
              <a:rPr lang="en-US" sz="1200" dirty="0"/>
              <a:t>DAL</a:t>
            </a:r>
          </a:p>
          <a:p>
            <a:pPr algn="ctr"/>
            <a:r>
              <a:rPr lang="en-US" sz="1200" dirty="0"/>
              <a:t>Try{…}catch(){</a:t>
            </a:r>
          </a:p>
          <a:p>
            <a:pPr algn="ctr"/>
            <a:r>
              <a:rPr lang="en-US" sz="1200" dirty="0"/>
              <a:t>Handling Exception</a:t>
            </a:r>
          </a:p>
          <a:p>
            <a:pPr algn="ctr"/>
            <a:r>
              <a:rPr lang="en-US" sz="1200" dirty="0"/>
              <a:t>}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5FF25B-0661-BC56-42F9-51CCCFA3F43C}"/>
              </a:ext>
            </a:extLst>
          </p:cNvPr>
          <p:cNvSpPr/>
          <p:nvPr/>
        </p:nvSpPr>
        <p:spPr>
          <a:xfrm>
            <a:off x="7738187" y="2276668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  <a:p>
            <a:pPr algn="ctr"/>
            <a:r>
              <a:rPr lang="en-US" dirty="0"/>
              <a:t>Business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1E7F6-1499-04F9-60B0-0ED767460770}"/>
              </a:ext>
            </a:extLst>
          </p:cNvPr>
          <p:cNvSpPr/>
          <p:nvPr/>
        </p:nvSpPr>
        <p:spPr>
          <a:xfrm>
            <a:off x="5377543" y="2276667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 </a:t>
            </a:r>
          </a:p>
          <a:p>
            <a:pPr algn="ctr"/>
            <a:r>
              <a:rPr lang="en-US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6B0CC-CE3D-DD79-8E84-4801A9F74D20}"/>
              </a:ext>
            </a:extLst>
          </p:cNvPr>
          <p:cNvSpPr/>
          <p:nvPr/>
        </p:nvSpPr>
        <p:spPr>
          <a:xfrm>
            <a:off x="3038669" y="2276666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5F640-C077-F01E-7F60-956C1489CD77}"/>
              </a:ext>
            </a:extLst>
          </p:cNvPr>
          <p:cNvSpPr/>
          <p:nvPr/>
        </p:nvSpPr>
        <p:spPr>
          <a:xfrm>
            <a:off x="205273" y="2276666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170236FB-97C7-6CE7-3471-DF8F06F4DA51}"/>
              </a:ext>
            </a:extLst>
          </p:cNvPr>
          <p:cNvSpPr/>
          <p:nvPr/>
        </p:nvSpPr>
        <p:spPr>
          <a:xfrm>
            <a:off x="1520890" y="1716833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8CAAB1FC-7729-61E0-3401-D75B5E9BA15F}"/>
              </a:ext>
            </a:extLst>
          </p:cNvPr>
          <p:cNvSpPr/>
          <p:nvPr/>
        </p:nvSpPr>
        <p:spPr>
          <a:xfrm>
            <a:off x="4309187" y="1716832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5851D6F5-6110-A24E-2D1D-693E1392145C}"/>
              </a:ext>
            </a:extLst>
          </p:cNvPr>
          <p:cNvSpPr/>
          <p:nvPr/>
        </p:nvSpPr>
        <p:spPr>
          <a:xfrm>
            <a:off x="6809791" y="1716831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9757A690-2B56-0FD0-C083-47573F6FA2FF}"/>
              </a:ext>
            </a:extLst>
          </p:cNvPr>
          <p:cNvSpPr/>
          <p:nvPr/>
        </p:nvSpPr>
        <p:spPr>
          <a:xfrm>
            <a:off x="9170435" y="1716830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77DB7DBE-9CC3-E1C4-3C17-DE591C2B664E}"/>
              </a:ext>
            </a:extLst>
          </p:cNvPr>
          <p:cNvSpPr/>
          <p:nvPr/>
        </p:nvSpPr>
        <p:spPr>
          <a:xfrm flipH="1" flipV="1">
            <a:off x="8984600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226C6DC7-990C-56FF-6C10-89DBCF9DF498}"/>
              </a:ext>
            </a:extLst>
          </p:cNvPr>
          <p:cNvSpPr/>
          <p:nvPr/>
        </p:nvSpPr>
        <p:spPr>
          <a:xfrm flipH="1" flipV="1">
            <a:off x="6510819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B5881659-4D75-2D18-3F2B-6CC933D6413C}"/>
              </a:ext>
            </a:extLst>
          </p:cNvPr>
          <p:cNvSpPr/>
          <p:nvPr/>
        </p:nvSpPr>
        <p:spPr>
          <a:xfrm flipH="1" flipV="1">
            <a:off x="4195666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9473A107-86AD-BDBB-DC18-66CF92E74D01}"/>
              </a:ext>
            </a:extLst>
          </p:cNvPr>
          <p:cNvSpPr/>
          <p:nvPr/>
        </p:nvSpPr>
        <p:spPr>
          <a:xfrm flipH="1" flipV="1">
            <a:off x="1618087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0851154-02FE-7455-A782-7922587F68D4}"/>
              </a:ext>
            </a:extLst>
          </p:cNvPr>
          <p:cNvSpPr/>
          <p:nvPr/>
        </p:nvSpPr>
        <p:spPr>
          <a:xfrm>
            <a:off x="1194318" y="979714"/>
            <a:ext cx="10114384" cy="559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65ED196-3D15-A998-205F-91EDB4B670FC}"/>
              </a:ext>
            </a:extLst>
          </p:cNvPr>
          <p:cNvSpPr/>
          <p:nvPr/>
        </p:nvSpPr>
        <p:spPr>
          <a:xfrm>
            <a:off x="1110343" y="4413379"/>
            <a:ext cx="10086392" cy="6531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1588C960-D815-549F-B713-C1841BB582DF}"/>
              </a:ext>
            </a:extLst>
          </p:cNvPr>
          <p:cNvSpPr/>
          <p:nvPr/>
        </p:nvSpPr>
        <p:spPr>
          <a:xfrm>
            <a:off x="10328988" y="1539547"/>
            <a:ext cx="830424" cy="737116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C662F2C3-7A7E-22C5-115C-8739ADD35F2A}"/>
              </a:ext>
            </a:extLst>
          </p:cNvPr>
          <p:cNvSpPr/>
          <p:nvPr/>
        </p:nvSpPr>
        <p:spPr>
          <a:xfrm rot="8199798" flipV="1">
            <a:off x="9368311" y="3996091"/>
            <a:ext cx="747800" cy="246746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C3004E43-AB94-F260-5C9E-ACA74C0EE784}"/>
              </a:ext>
            </a:extLst>
          </p:cNvPr>
          <p:cNvSpPr/>
          <p:nvPr/>
        </p:nvSpPr>
        <p:spPr>
          <a:xfrm rot="8199798" flipV="1">
            <a:off x="7041876" y="3944772"/>
            <a:ext cx="747800" cy="246746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F96B2B18-DEAF-6AD6-C8F6-9203FBCD2838}"/>
              </a:ext>
            </a:extLst>
          </p:cNvPr>
          <p:cNvSpPr/>
          <p:nvPr/>
        </p:nvSpPr>
        <p:spPr>
          <a:xfrm rot="8199798" flipV="1">
            <a:off x="4500825" y="3898354"/>
            <a:ext cx="747800" cy="264927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C38D16A8-F753-DCFF-7265-F0E96668555A}"/>
              </a:ext>
            </a:extLst>
          </p:cNvPr>
          <p:cNvSpPr/>
          <p:nvPr/>
        </p:nvSpPr>
        <p:spPr>
          <a:xfrm rot="8199798" flipV="1">
            <a:off x="1972751" y="3993611"/>
            <a:ext cx="747800" cy="264927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326FAA-6495-38F7-7207-144AD62B3F25}"/>
              </a:ext>
            </a:extLst>
          </p:cNvPr>
          <p:cNvSpPr txBox="1"/>
          <p:nvPr/>
        </p:nvSpPr>
        <p:spPr>
          <a:xfrm>
            <a:off x="1730309" y="5066522"/>
            <a:ext cx="278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Response will be Success Object w/o any valid data in it</a:t>
            </a: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F5316076-8F4B-8977-6539-7CBC099A6052}"/>
              </a:ext>
            </a:extLst>
          </p:cNvPr>
          <p:cNvSpPr/>
          <p:nvPr/>
        </p:nvSpPr>
        <p:spPr>
          <a:xfrm>
            <a:off x="9587785" y="3836501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EACC09E5-556E-A540-20E3-9F19940AB297}"/>
              </a:ext>
            </a:extLst>
          </p:cNvPr>
          <p:cNvSpPr/>
          <p:nvPr/>
        </p:nvSpPr>
        <p:spPr>
          <a:xfrm>
            <a:off x="7215252" y="3844214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&quot;Not Allowed&quot; Symbol 26">
            <a:extLst>
              <a:ext uri="{FF2B5EF4-FFF2-40B4-BE49-F238E27FC236}">
                <a16:creationId xmlns:a16="http://schemas.microsoft.com/office/drawing/2014/main" id="{65B19C7C-631A-8D0D-E7F3-4F2DC07D3CD3}"/>
              </a:ext>
            </a:extLst>
          </p:cNvPr>
          <p:cNvSpPr/>
          <p:nvPr/>
        </p:nvSpPr>
        <p:spPr>
          <a:xfrm>
            <a:off x="4727030" y="3741587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t Allowed&quot; Symbol 27">
            <a:extLst>
              <a:ext uri="{FF2B5EF4-FFF2-40B4-BE49-F238E27FC236}">
                <a16:creationId xmlns:a16="http://schemas.microsoft.com/office/drawing/2014/main" id="{4752DA76-EB63-9286-E90E-F13B0C90ADD1}"/>
              </a:ext>
            </a:extLst>
          </p:cNvPr>
          <p:cNvSpPr/>
          <p:nvPr/>
        </p:nvSpPr>
        <p:spPr>
          <a:xfrm>
            <a:off x="2293809" y="3825879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54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8DDD43-236E-4D89-CF70-54B60FAF2686}"/>
              </a:ext>
            </a:extLst>
          </p:cNvPr>
          <p:cNvSpPr/>
          <p:nvPr/>
        </p:nvSpPr>
        <p:spPr>
          <a:xfrm>
            <a:off x="6096000" y="373224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Information &amp; Employee Logic</a:t>
            </a:r>
          </a:p>
          <a:p>
            <a:pPr algn="ctr"/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E55A85-477A-DDA3-FD61-F4FD37E3A8CA}"/>
              </a:ext>
            </a:extLst>
          </p:cNvPr>
          <p:cNvSpPr/>
          <p:nvPr/>
        </p:nvSpPr>
        <p:spPr>
          <a:xfrm>
            <a:off x="9089571" y="2113384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 Information &amp; Employee Logic</a:t>
            </a:r>
          </a:p>
          <a:p>
            <a:pPr algn="ctr"/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357E6E-25F7-612D-B3A3-8A1BEF0A51D7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H="1" flipV="1">
            <a:off x="7307425" y="2043404"/>
            <a:ext cx="2993571" cy="6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512F39-648B-D77E-D05F-EB103C4B947B}"/>
              </a:ext>
            </a:extLst>
          </p:cNvPr>
          <p:cNvSpPr/>
          <p:nvPr/>
        </p:nvSpPr>
        <p:spPr>
          <a:xfrm>
            <a:off x="2811625" y="3500535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 Information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GetTax()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54C687-04FF-24DB-051F-062B3179AA58}"/>
              </a:ext>
            </a:extLst>
          </p:cNvPr>
          <p:cNvSpPr/>
          <p:nvPr/>
        </p:nvSpPr>
        <p:spPr>
          <a:xfrm>
            <a:off x="8686800" y="4418045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GetTDSRules</a:t>
            </a:r>
            <a:r>
              <a:rPr lang="en-US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B35BAC-EE7A-09D6-A1FD-1FE6B5854A1D}"/>
              </a:ext>
            </a:extLst>
          </p:cNvPr>
          <p:cNvSpPr/>
          <p:nvPr/>
        </p:nvSpPr>
        <p:spPr>
          <a:xfrm>
            <a:off x="8686800" y="5615474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GetGSTSRules</a:t>
            </a:r>
            <a:r>
              <a:rPr lang="en-US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7CA4B4-8295-3B04-5CBB-5A2FA474602E}"/>
              </a:ext>
            </a:extLst>
          </p:cNvPr>
          <p:cNvSpPr/>
          <p:nvPr/>
        </p:nvSpPr>
        <p:spPr>
          <a:xfrm>
            <a:off x="401216" y="1548882"/>
            <a:ext cx="1436915" cy="11290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EA436C-5F08-1099-55FC-E4625EBE9F6D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1838131" y="2113384"/>
            <a:ext cx="973494" cy="222224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961274-9074-C20E-F65C-A02CFC308FE4}"/>
              </a:ext>
            </a:extLst>
          </p:cNvPr>
          <p:cNvSpPr txBox="1"/>
          <p:nvPr/>
        </p:nvSpPr>
        <p:spPr>
          <a:xfrm>
            <a:off x="1663183" y="2901338"/>
            <a:ext cx="132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09B308-B5A2-7543-8EC7-3AF90725C31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234474" y="4335625"/>
            <a:ext cx="3452326" cy="4789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7CB9A7-D4D5-E624-E704-4EC8323F78F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234474" y="4335625"/>
            <a:ext cx="3452326" cy="1676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44DAAD-1069-BAA1-43D4-FE28659BCB4F}"/>
              </a:ext>
            </a:extLst>
          </p:cNvPr>
          <p:cNvSpPr/>
          <p:nvPr/>
        </p:nvSpPr>
        <p:spPr>
          <a:xfrm>
            <a:off x="1663183" y="5769912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GetHRAData</a:t>
            </a:r>
            <a:r>
              <a:rPr lang="en-US" dirty="0"/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8745FD-FA01-7873-15F3-1B8A170FB163}"/>
              </a:ext>
            </a:extLst>
          </p:cNvPr>
          <p:cNvSpPr/>
          <p:nvPr/>
        </p:nvSpPr>
        <p:spPr>
          <a:xfrm>
            <a:off x="3505201" y="5769912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GetTAData</a:t>
            </a:r>
            <a:r>
              <a:rPr lang="en-US" dirty="0"/>
              <a:t>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C5FF81-1FB3-71AD-4966-BCE9E2A3A813}"/>
              </a:ext>
            </a:extLst>
          </p:cNvPr>
          <p:cNvSpPr/>
          <p:nvPr/>
        </p:nvSpPr>
        <p:spPr>
          <a:xfrm>
            <a:off x="5234474" y="5746586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GetDAData</a:t>
            </a:r>
            <a:r>
              <a:rPr lang="en-US" dirty="0"/>
              <a:t>()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EB768B8-2FF1-98F6-8714-64DF9A8A02BB}"/>
              </a:ext>
            </a:extLst>
          </p:cNvPr>
          <p:cNvCxnSpPr>
            <a:stCxn id="7" idx="2"/>
            <a:endCxn id="22" idx="1"/>
          </p:cNvCxnSpPr>
          <p:nvPr/>
        </p:nvCxnSpPr>
        <p:spPr>
          <a:xfrm rot="5400000">
            <a:off x="2345243" y="4488656"/>
            <a:ext cx="995748" cy="2359867"/>
          </a:xfrm>
          <a:prstGeom prst="bentConnector4">
            <a:avLst>
              <a:gd name="adj1" fmla="val 30088"/>
              <a:gd name="adj2" fmla="val 1096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A40025C-4FF2-BDF9-8264-7D2AD45EE643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rot="16200000" flipH="1">
            <a:off x="3868076" y="5325688"/>
            <a:ext cx="599197" cy="2892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ACAF76E-D81A-2A1F-0D28-6F72AFA02CE5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16200000" flipH="1">
            <a:off x="4744376" y="4449389"/>
            <a:ext cx="575871" cy="20185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8E61843-CD10-009D-457E-EEFF718C3B0E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5234474" y="2948474"/>
            <a:ext cx="3855097" cy="13871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30573C-FD60-6C07-0C6E-BC98D711F9F9}"/>
              </a:ext>
            </a:extLst>
          </p:cNvPr>
          <p:cNvSpPr txBox="1"/>
          <p:nvPr/>
        </p:nvSpPr>
        <p:spPr>
          <a:xfrm>
            <a:off x="5943600" y="3222708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1: Call 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30293F-C0F2-5ECC-E185-110A1A979E8C}"/>
              </a:ext>
            </a:extLst>
          </p:cNvPr>
          <p:cNvSpPr txBox="1"/>
          <p:nvPr/>
        </p:nvSpPr>
        <p:spPr>
          <a:xfrm>
            <a:off x="48987" y="5458650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2: Call </a:t>
            </a:r>
            <a:r>
              <a:rPr lang="en-US" dirty="0" err="1"/>
              <a:t>GetHRA</a:t>
            </a:r>
            <a:r>
              <a:rPr lang="en-US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08773F-E1AA-B8EA-05DA-3F4D4D40F39E}"/>
              </a:ext>
            </a:extLst>
          </p:cNvPr>
          <p:cNvSpPr txBox="1"/>
          <p:nvPr/>
        </p:nvSpPr>
        <p:spPr>
          <a:xfrm>
            <a:off x="2874607" y="5373361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3: Call </a:t>
            </a:r>
            <a:r>
              <a:rPr lang="en-US" dirty="0" err="1"/>
              <a:t>GetTA</a:t>
            </a:r>
            <a:r>
              <a:rPr lang="en-US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2376DF-89FA-133D-D589-C82428BD626D}"/>
              </a:ext>
            </a:extLst>
          </p:cNvPr>
          <p:cNvSpPr txBox="1"/>
          <p:nvPr/>
        </p:nvSpPr>
        <p:spPr>
          <a:xfrm>
            <a:off x="4935119" y="5350426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4: Call </a:t>
            </a:r>
            <a:r>
              <a:rPr lang="en-US" dirty="0" err="1"/>
              <a:t>GetDA</a:t>
            </a:r>
            <a:r>
              <a:rPr lang="en-US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5C331F-7565-CAF0-3E51-04619D846E04}"/>
              </a:ext>
            </a:extLst>
          </p:cNvPr>
          <p:cNvSpPr txBox="1"/>
          <p:nvPr/>
        </p:nvSpPr>
        <p:spPr>
          <a:xfrm>
            <a:off x="6369697" y="4517597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5: Call 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4C3C-2359-0D15-4794-80F088C1C4F7}"/>
              </a:ext>
            </a:extLst>
          </p:cNvPr>
          <p:cNvSpPr txBox="1"/>
          <p:nvPr/>
        </p:nvSpPr>
        <p:spPr>
          <a:xfrm>
            <a:off x="6508879" y="4994202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6: Call 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1638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EEC36D-BF2A-11F1-1B44-7CB5C15E8059}"/>
              </a:ext>
            </a:extLst>
          </p:cNvPr>
          <p:cNvSpPr/>
          <p:nvPr/>
        </p:nvSpPr>
        <p:spPr>
          <a:xfrm>
            <a:off x="2397967" y="849086"/>
            <a:ext cx="507585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2367D-AB32-2EC0-286D-4A2840311FBF}"/>
              </a:ext>
            </a:extLst>
          </p:cNvPr>
          <p:cNvSpPr/>
          <p:nvPr/>
        </p:nvSpPr>
        <p:spPr>
          <a:xfrm>
            <a:off x="2397965" y="1811694"/>
            <a:ext cx="507585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99B5D6F-BEA6-B11A-4F27-B392F7D16447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5400000">
            <a:off x="3299926" y="404326"/>
            <a:ext cx="734008" cy="2537929"/>
          </a:xfrm>
          <a:prstGeom prst="bentConnector4">
            <a:avLst>
              <a:gd name="adj1" fmla="val 34428"/>
              <a:gd name="adj2" fmla="val 1090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F1487ED-3B7E-ADED-4237-7223035B6849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5400000" flipH="1" flipV="1">
            <a:off x="4454589" y="1330389"/>
            <a:ext cx="962608" cy="2"/>
          </a:xfrm>
          <a:prstGeom prst="bentConnector5">
            <a:avLst>
              <a:gd name="adj1" fmla="val 26252"/>
              <a:gd name="adj2" fmla="val 138326400000"/>
              <a:gd name="adj3" fmla="val 1237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899368-9CF9-E787-2D30-3DC2CCDCB080}"/>
              </a:ext>
            </a:extLst>
          </p:cNvPr>
          <p:cNvSpPr txBox="1"/>
          <p:nvPr/>
        </p:nvSpPr>
        <p:spPr>
          <a:xfrm>
            <a:off x="8322906" y="933061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Switching Across Threads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21ECE8-9D23-C72C-C7E0-9BC8E40A760A}"/>
              </a:ext>
            </a:extLst>
          </p:cNvPr>
          <p:cNvSpPr/>
          <p:nvPr/>
        </p:nvSpPr>
        <p:spPr>
          <a:xfrm>
            <a:off x="373224" y="3004457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747CA-7134-3DB0-E2A0-E8B13A240A5C}"/>
              </a:ext>
            </a:extLst>
          </p:cNvPr>
          <p:cNvSpPr/>
          <p:nvPr/>
        </p:nvSpPr>
        <p:spPr>
          <a:xfrm>
            <a:off x="1791475" y="3847322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C47E3-0E07-0E23-4788-0DC6D0DE4063}"/>
              </a:ext>
            </a:extLst>
          </p:cNvPr>
          <p:cNvSpPr/>
          <p:nvPr/>
        </p:nvSpPr>
        <p:spPr>
          <a:xfrm>
            <a:off x="3547893" y="4589107"/>
            <a:ext cx="1102709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E0A21-8D07-65A6-7FDC-6ED979056DE2}"/>
              </a:ext>
            </a:extLst>
          </p:cNvPr>
          <p:cNvSpPr/>
          <p:nvPr/>
        </p:nvSpPr>
        <p:spPr>
          <a:xfrm>
            <a:off x="5302895" y="5250024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A7BDB-9A2C-C30A-1AE5-1518E1EAF085}"/>
              </a:ext>
            </a:extLst>
          </p:cNvPr>
          <p:cNvSpPr/>
          <p:nvPr/>
        </p:nvSpPr>
        <p:spPr>
          <a:xfrm>
            <a:off x="7109926" y="6008914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5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B717069-F93A-DE63-735B-53D86D1B9431}"/>
              </a:ext>
            </a:extLst>
          </p:cNvPr>
          <p:cNvSpPr/>
          <p:nvPr/>
        </p:nvSpPr>
        <p:spPr>
          <a:xfrm>
            <a:off x="457200" y="2196577"/>
            <a:ext cx="503853" cy="807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2B0DE-523A-59F8-386F-190BA653A57B}"/>
              </a:ext>
            </a:extLst>
          </p:cNvPr>
          <p:cNvSpPr txBox="1"/>
          <p:nvPr/>
        </p:nvSpPr>
        <p:spPr>
          <a:xfrm>
            <a:off x="0" y="1811694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C864A2C-D3B6-EF5D-F07C-2A75FEEF725F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1586204" y="3270380"/>
            <a:ext cx="811761" cy="576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3F87928-670A-01BF-7073-1CF0B7373C7D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3004455" y="4113245"/>
            <a:ext cx="1094793" cy="475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3817C78-CEC9-7C79-5FD6-D7762808014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4650602" y="4855030"/>
            <a:ext cx="1258783" cy="39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88751A7-C6F1-BF56-EB6C-735B266D8EEE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6515875" y="5515947"/>
            <a:ext cx="1200541" cy="49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3A092-8F06-04D0-4FB4-D1336994DF77}"/>
              </a:ext>
            </a:extLst>
          </p:cNvPr>
          <p:cNvSpPr/>
          <p:nvPr/>
        </p:nvSpPr>
        <p:spPr>
          <a:xfrm>
            <a:off x="8322905" y="6161696"/>
            <a:ext cx="839755" cy="3032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167B89-6D47-ED4F-19A3-E484E23AB3BA}"/>
              </a:ext>
            </a:extLst>
          </p:cNvPr>
          <p:cNvSpPr txBox="1"/>
          <p:nvPr/>
        </p:nvSpPr>
        <p:spPr>
          <a:xfrm>
            <a:off x="9162660" y="61329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7727E5-84A3-4020-9171-667EF428F98A}"/>
              </a:ext>
            </a:extLst>
          </p:cNvPr>
          <p:cNvSpPr txBox="1"/>
          <p:nvPr/>
        </p:nvSpPr>
        <p:spPr>
          <a:xfrm>
            <a:off x="1992084" y="2845836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T1 is an input to 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D35DFB-320A-A9A1-9428-238857CFFCFB}"/>
              </a:ext>
            </a:extLst>
          </p:cNvPr>
          <p:cNvSpPr txBox="1"/>
          <p:nvPr/>
        </p:nvSpPr>
        <p:spPr>
          <a:xfrm>
            <a:off x="3735350" y="3751499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T2 is an input to 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BE1C4-C666-9FAD-50AB-ED818F7715A0}"/>
              </a:ext>
            </a:extLst>
          </p:cNvPr>
          <p:cNvSpPr txBox="1"/>
          <p:nvPr/>
        </p:nvSpPr>
        <p:spPr>
          <a:xfrm>
            <a:off x="5753311" y="4413489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T3 is an input to 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FE8FEC-123A-4811-5D08-86DBA71376BB}"/>
              </a:ext>
            </a:extLst>
          </p:cNvPr>
          <p:cNvSpPr txBox="1"/>
          <p:nvPr/>
        </p:nvSpPr>
        <p:spPr>
          <a:xfrm>
            <a:off x="7655764" y="5362583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T4 is an input to T5</a:t>
            </a:r>
          </a:p>
        </p:txBody>
      </p:sp>
    </p:spTree>
    <p:extLst>
      <p:ext uri="{BB962C8B-B14F-4D97-AF65-F5344CB8AC3E}">
        <p14:creationId xmlns:p14="http://schemas.microsoft.com/office/powerpoint/2010/main" val="405400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724B3D-44F9-45E3-E81C-CD18E993391C}"/>
              </a:ext>
            </a:extLst>
          </p:cNvPr>
          <p:cNvSpPr/>
          <p:nvPr/>
        </p:nvSpPr>
        <p:spPr>
          <a:xfrm>
            <a:off x="5075853" y="2509935"/>
            <a:ext cx="1847461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2E7DE4-81B4-BBB0-C923-1C41FF9AEDFC}"/>
              </a:ext>
            </a:extLst>
          </p:cNvPr>
          <p:cNvSpPr/>
          <p:nvPr/>
        </p:nvSpPr>
        <p:spPr>
          <a:xfrm>
            <a:off x="712237" y="755781"/>
            <a:ext cx="1847461" cy="10388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19D11A-038C-B4BE-B180-7C73725E566D}"/>
              </a:ext>
            </a:extLst>
          </p:cNvPr>
          <p:cNvSpPr/>
          <p:nvPr/>
        </p:nvSpPr>
        <p:spPr>
          <a:xfrm>
            <a:off x="5075853" y="332791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0188D-5140-57D1-23C5-B97A5929239F}"/>
              </a:ext>
            </a:extLst>
          </p:cNvPr>
          <p:cNvSpPr/>
          <p:nvPr/>
        </p:nvSpPr>
        <p:spPr>
          <a:xfrm>
            <a:off x="567612" y="4767942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24B59A-96F0-5800-667F-20915B00F6C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rot="10800000" flipV="1">
            <a:off x="2559699" y="999930"/>
            <a:ext cx="2516155" cy="27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E6DDFD-8524-3E6F-68AC-012C2020EC57}"/>
              </a:ext>
            </a:extLst>
          </p:cNvPr>
          <p:cNvSpPr txBox="1"/>
          <p:nvPr/>
        </p:nvSpPr>
        <p:spPr>
          <a:xfrm>
            <a:off x="3172408" y="730120"/>
            <a:ext cx="149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Product</a:t>
            </a:r>
          </a:p>
          <a:p>
            <a:pPr algn="ctr"/>
            <a:r>
              <a:rPr lang="en-US" dirty="0"/>
              <a:t>One Or Many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39770-01C0-E110-CC9C-703114AC4F4E}"/>
              </a:ext>
            </a:extLst>
          </p:cNvPr>
          <p:cNvSpPr/>
          <p:nvPr/>
        </p:nvSpPr>
        <p:spPr>
          <a:xfrm>
            <a:off x="567612" y="2579719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35CF65-3879-D49F-18F7-4B5740299591}"/>
              </a:ext>
            </a:extLst>
          </p:cNvPr>
          <p:cNvCxnSpPr>
            <a:stCxn id="5" idx="0"/>
            <a:endCxn id="9" idx="4"/>
          </p:cNvCxnSpPr>
          <p:nvPr/>
        </p:nvCxnSpPr>
        <p:spPr>
          <a:xfrm rot="5400000" flipH="1" flipV="1">
            <a:off x="1208994" y="4340969"/>
            <a:ext cx="8539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50642-5448-C582-3682-5C105F370326}"/>
              </a:ext>
            </a:extLst>
          </p:cNvPr>
          <p:cNvSpPr txBox="1"/>
          <p:nvPr/>
        </p:nvSpPr>
        <p:spPr>
          <a:xfrm>
            <a:off x="712237" y="4170784"/>
            <a:ext cx="28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29032B-BAC5-0B7D-E15B-FF1DDE9CDE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rot="5400000" flipH="1" flipV="1">
            <a:off x="1243401" y="2187153"/>
            <a:ext cx="7851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8FBDC4-8C90-F729-07AE-212255DE9E90}"/>
              </a:ext>
            </a:extLst>
          </p:cNvPr>
          <p:cNvSpPr txBox="1"/>
          <p:nvPr/>
        </p:nvSpPr>
        <p:spPr>
          <a:xfrm>
            <a:off x="712236" y="2016968"/>
            <a:ext cx="220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for one or more Products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4F1BB7-C01F-CE27-D23C-48DEA8455868}"/>
              </a:ext>
            </a:extLst>
          </p:cNvPr>
          <p:cNvSpPr/>
          <p:nvPr/>
        </p:nvSpPr>
        <p:spPr>
          <a:xfrm>
            <a:off x="4907902" y="4845761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Processing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FAD71-CA00-650F-9B8E-57FB899159EB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2704322" y="3246858"/>
            <a:ext cx="2203580" cy="2188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6349D7-9119-7D76-5F2E-F4ACDCA3DD52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2704322" y="5435080"/>
            <a:ext cx="22035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7DAAB41-E195-84D5-FEF3-1D725B812782}"/>
              </a:ext>
            </a:extLst>
          </p:cNvPr>
          <p:cNvSpPr/>
          <p:nvPr/>
        </p:nvSpPr>
        <p:spPr>
          <a:xfrm>
            <a:off x="7971453" y="3820884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11188-8F79-1CB6-E911-523EA61E4275}"/>
              </a:ext>
            </a:extLst>
          </p:cNvPr>
          <p:cNvSpPr txBox="1"/>
          <p:nvPr/>
        </p:nvSpPr>
        <p:spPr>
          <a:xfrm>
            <a:off x="3069771" y="4917233"/>
            <a:ext cx="159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for Customer Is Approved and Processed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D1F792-5AC0-BD2D-4075-9640DB79E758}"/>
              </a:ext>
            </a:extLst>
          </p:cNvPr>
          <p:cNvCxnSpPr>
            <a:stCxn id="16" idx="6"/>
            <a:endCxn id="21" idx="4"/>
          </p:cNvCxnSpPr>
          <p:nvPr/>
        </p:nvCxnSpPr>
        <p:spPr>
          <a:xfrm flipV="1">
            <a:off x="6923314" y="4999522"/>
            <a:ext cx="2055845" cy="435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0B66B7-395C-745D-D5AA-DCDD3C0C3148}"/>
              </a:ext>
            </a:extLst>
          </p:cNvPr>
          <p:cNvSpPr txBox="1"/>
          <p:nvPr/>
        </p:nvSpPr>
        <p:spPr>
          <a:xfrm>
            <a:off x="8192278" y="5588841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Dispatched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536A48-CCD9-1C74-02F7-9889611ADA6E}"/>
              </a:ext>
            </a:extLst>
          </p:cNvPr>
          <p:cNvCxnSpPr>
            <a:stCxn id="4" idx="7"/>
          </p:cNvCxnSpPr>
          <p:nvPr/>
        </p:nvCxnSpPr>
        <p:spPr>
          <a:xfrm rot="16200000" flipH="1">
            <a:off x="8071315" y="-643476"/>
            <a:ext cx="87629" cy="2430963"/>
          </a:xfrm>
          <a:prstGeom prst="bentConnector4">
            <a:avLst>
              <a:gd name="adj1" fmla="val -260873"/>
              <a:gd name="adj2" fmla="val 5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5E4A3C-9F31-6163-53E4-FACE9A18DB19}"/>
              </a:ext>
            </a:extLst>
          </p:cNvPr>
          <p:cNvSpPr txBox="1"/>
          <p:nvPr/>
        </p:nvSpPr>
        <p:spPr>
          <a:xfrm>
            <a:off x="9442580" y="332791"/>
            <a:ext cx="257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(Attributes)</a:t>
            </a:r>
          </a:p>
          <a:p>
            <a:r>
              <a:rPr lang="en-US" dirty="0" err="1"/>
              <a:t>ManufacturereId</a:t>
            </a:r>
            <a:r>
              <a:rPr lang="en-US" dirty="0"/>
              <a:t>, Name, Address, City, State, Contact No, Mobile 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D8F35-9F22-4AD8-E205-30109AF8FA24}"/>
              </a:ext>
            </a:extLst>
          </p:cNvPr>
          <p:cNvSpPr txBox="1"/>
          <p:nvPr/>
        </p:nvSpPr>
        <p:spPr>
          <a:xfrm>
            <a:off x="43543" y="83193"/>
            <a:ext cx="40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Id, Name, Specifications, Version, </a:t>
            </a:r>
            <a:r>
              <a:rPr lang="en-US" dirty="0" err="1"/>
              <a:t>ManufacturerId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F3A3E-182F-2D5E-DE19-1359E0EBDFEC}"/>
              </a:ext>
            </a:extLst>
          </p:cNvPr>
          <p:cNvSpPr/>
          <p:nvPr/>
        </p:nvSpPr>
        <p:spPr>
          <a:xfrm>
            <a:off x="7826828" y="1732595"/>
            <a:ext cx="2006079" cy="14522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Staff e.g.</a:t>
            </a:r>
          </a:p>
          <a:p>
            <a:pPr algn="ctr"/>
            <a:r>
              <a:rPr lang="en-US" dirty="0"/>
              <a:t>Employee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CFD50-D34A-9E38-16F7-890F4C82A7F4}"/>
              </a:ext>
            </a:extLst>
          </p:cNvPr>
          <p:cNvSpPr txBox="1"/>
          <p:nvPr/>
        </p:nvSpPr>
        <p:spPr>
          <a:xfrm>
            <a:off x="9986865" y="1728520"/>
            <a:ext cx="2015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VarifyOrder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ApproveOrder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RejectOrder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MakeReadyForDispatch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HandleManufacturer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VarifyProduct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3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6862B598-3247-AFD9-4B7B-B60645BCA0CE}"/>
              </a:ext>
            </a:extLst>
          </p:cNvPr>
          <p:cNvSpPr/>
          <p:nvPr/>
        </p:nvSpPr>
        <p:spPr>
          <a:xfrm>
            <a:off x="9423919" y="2453952"/>
            <a:ext cx="2444620" cy="15395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DB</a:t>
            </a:r>
          </a:p>
          <a:p>
            <a:pPr algn="ctr"/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592C45-DD8E-7E4A-1460-58C5CAF16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45706"/>
              </p:ext>
            </p:extLst>
          </p:nvPr>
        </p:nvGraphicFramePr>
        <p:xfrm>
          <a:off x="9319207" y="4461241"/>
          <a:ext cx="25493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33">
                  <a:extLst>
                    <a:ext uri="{9D8B030D-6E8A-4147-A177-3AD203B41FA5}">
                      <a16:colId xmlns:a16="http://schemas.microsoft.com/office/drawing/2014/main" val="3502146826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593269567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390454608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09883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3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95331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B938343-9697-3BBA-D1C5-9E6F520EC556}"/>
              </a:ext>
            </a:extLst>
          </p:cNvPr>
          <p:cNvCxnSpPr>
            <a:endCxn id="2" idx="3"/>
          </p:cNvCxnSpPr>
          <p:nvPr/>
        </p:nvCxnSpPr>
        <p:spPr>
          <a:xfrm rot="5400000" flipH="1" flipV="1">
            <a:off x="10408299" y="4231433"/>
            <a:ext cx="475860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1D49AE-064C-E49E-C9FF-6108E06EA8F1}"/>
              </a:ext>
            </a:extLst>
          </p:cNvPr>
          <p:cNvSpPr/>
          <p:nvPr/>
        </p:nvSpPr>
        <p:spPr>
          <a:xfrm>
            <a:off x="1436915" y="1595534"/>
            <a:ext cx="3844212" cy="2640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6E080-8894-EFF3-DB4D-76C64F8B5E95}"/>
              </a:ext>
            </a:extLst>
          </p:cNvPr>
          <p:cNvSpPr txBox="1"/>
          <p:nvPr/>
        </p:nvSpPr>
        <p:spPr>
          <a:xfrm>
            <a:off x="1539421" y="1875453"/>
            <a:ext cx="1881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Eno,</a:t>
            </a:r>
          </a:p>
          <a:p>
            <a:r>
              <a:rPr lang="en-US" dirty="0"/>
              <a:t>  Ena,</a:t>
            </a:r>
          </a:p>
          <a:p>
            <a:r>
              <a:rPr lang="en-US" dirty="0"/>
              <a:t>  </a:t>
            </a:r>
            <a:r>
              <a:rPr lang="en-US" dirty="0" err="1"/>
              <a:t>Dn</a:t>
            </a:r>
            <a:r>
              <a:rPr lang="en-US" dirty="0"/>
              <a:t>,</a:t>
            </a:r>
          </a:p>
          <a:p>
            <a:r>
              <a:rPr lang="en-US" dirty="0"/>
              <a:t>  Sal,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B566D-D55D-3C47-0A16-CAC5672DFDA6}"/>
              </a:ext>
            </a:extLst>
          </p:cNvPr>
          <p:cNvSpPr txBox="1"/>
          <p:nvPr/>
        </p:nvSpPr>
        <p:spPr>
          <a:xfrm>
            <a:off x="1539421" y="886408"/>
            <a:ext cx="3555093" cy="37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.NET Client App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B7B377-4DB0-8FE1-E85C-95B94B4B0A1D}"/>
              </a:ext>
            </a:extLst>
          </p:cNvPr>
          <p:cNvSpPr/>
          <p:nvPr/>
        </p:nvSpPr>
        <p:spPr>
          <a:xfrm>
            <a:off x="4488024" y="2006082"/>
            <a:ext cx="2276670" cy="17914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Access Tech</a:t>
            </a:r>
          </a:p>
          <a:p>
            <a:pPr algn="ctr"/>
            <a:r>
              <a:rPr lang="en-US" sz="1400" dirty="0"/>
              <a:t>Conn()</a:t>
            </a:r>
          </a:p>
          <a:p>
            <a:pPr algn="ctr"/>
            <a:r>
              <a:rPr lang="en-US" sz="1400" dirty="0"/>
              <a:t>Command (Queries)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C5C5CC-D975-9DBF-A93B-5683DDC7BB7D}"/>
              </a:ext>
            </a:extLst>
          </p:cNvPr>
          <p:cNvCxnSpPr>
            <a:endCxn id="2" idx="1"/>
          </p:cNvCxnSpPr>
          <p:nvPr/>
        </p:nvCxnSpPr>
        <p:spPr>
          <a:xfrm flipV="1">
            <a:off x="5999584" y="2453952"/>
            <a:ext cx="4646645" cy="158619"/>
          </a:xfrm>
          <a:prstGeom prst="bentConnector4">
            <a:avLst>
              <a:gd name="adj1" fmla="val 36847"/>
              <a:gd name="adj2" fmla="val 24411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7EBF9CC-867A-8D63-7AC5-3D788F0893F0}"/>
              </a:ext>
            </a:extLst>
          </p:cNvPr>
          <p:cNvCxnSpPr>
            <a:endCxn id="2" idx="2"/>
          </p:cNvCxnSpPr>
          <p:nvPr/>
        </p:nvCxnSpPr>
        <p:spPr>
          <a:xfrm>
            <a:off x="6391469" y="2855167"/>
            <a:ext cx="3032450" cy="3685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8AC916-9EE5-AE54-4E4B-7EE6F9CC19A7}"/>
              </a:ext>
            </a:extLst>
          </p:cNvPr>
          <p:cNvSpPr txBox="1"/>
          <p:nvPr/>
        </p:nvSpPr>
        <p:spPr>
          <a:xfrm>
            <a:off x="7604449" y="3312367"/>
            <a:ext cx="1511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Query and Generate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ECE88-8BCC-AF18-01CE-70F7A4673F99}"/>
              </a:ext>
            </a:extLst>
          </p:cNvPr>
          <p:cNvSpPr/>
          <p:nvPr/>
        </p:nvSpPr>
        <p:spPr>
          <a:xfrm>
            <a:off x="4587552" y="2855167"/>
            <a:ext cx="2046513" cy="7277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Cursor With Data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EC78AE1-EE3E-C499-A828-36A9DA02FE17}"/>
              </a:ext>
            </a:extLst>
          </p:cNvPr>
          <p:cNvSpPr/>
          <p:nvPr/>
        </p:nvSpPr>
        <p:spPr>
          <a:xfrm>
            <a:off x="2435290" y="2332653"/>
            <a:ext cx="699796" cy="166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61CB64D-608D-290E-2979-2424613D2824}"/>
              </a:ext>
            </a:extLst>
          </p:cNvPr>
          <p:cNvCxnSpPr>
            <a:endCxn id="15" idx="2"/>
          </p:cNvCxnSpPr>
          <p:nvPr/>
        </p:nvCxnSpPr>
        <p:spPr>
          <a:xfrm>
            <a:off x="3135086" y="3223728"/>
            <a:ext cx="2475723" cy="359227"/>
          </a:xfrm>
          <a:prstGeom prst="bentConnector4">
            <a:avLst>
              <a:gd name="adj1" fmla="val 29334"/>
              <a:gd name="adj2" fmla="val 163637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97DC08-36B1-ABBE-8B78-3DC2687BCAEE}"/>
              </a:ext>
            </a:extLst>
          </p:cNvPr>
          <p:cNvSpPr txBox="1"/>
          <p:nvPr/>
        </p:nvSpPr>
        <p:spPr>
          <a:xfrm>
            <a:off x="1539421" y="4512696"/>
            <a:ext cx="435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CLR Object to Table Mapping Done Explicitly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F193666-404F-0F9C-35E4-5C75ABF6DC90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3465618" y="4050126"/>
            <a:ext cx="715137" cy="210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BEB0E7-F30C-F922-A5A1-F3CB39A8DEBC}"/>
              </a:ext>
            </a:extLst>
          </p:cNvPr>
          <p:cNvSpPr txBox="1"/>
          <p:nvPr/>
        </p:nvSpPr>
        <p:spPr>
          <a:xfrm>
            <a:off x="317241" y="5523722"/>
            <a:ext cx="72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Emp Values(</a:t>
            </a:r>
            <a:r>
              <a:rPr lang="en-US" dirty="0" err="1"/>
              <a:t>objEMp.EMpNo</a:t>
            </a:r>
            <a:r>
              <a:rPr lang="en-US" dirty="0"/>
              <a:t>, </a:t>
            </a:r>
            <a:r>
              <a:rPr lang="en-US" dirty="0" err="1"/>
              <a:t>objEMp.Ename</a:t>
            </a:r>
            <a:r>
              <a:rPr lang="en-US" dirty="0"/>
              <a:t>, </a:t>
            </a:r>
            <a:r>
              <a:rPr lang="en-US" dirty="0" err="1"/>
              <a:t>objEMp.Dname</a:t>
            </a:r>
            <a:r>
              <a:rPr lang="en-US" dirty="0"/>
              <a:t>, </a:t>
            </a:r>
            <a:r>
              <a:rPr lang="en-US" dirty="0" err="1"/>
              <a:t>objEMp.Salary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693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3B1C4700-2274-9783-6ABA-1D8A687CB1E5}"/>
              </a:ext>
            </a:extLst>
          </p:cNvPr>
          <p:cNvSpPr/>
          <p:nvPr/>
        </p:nvSpPr>
        <p:spPr>
          <a:xfrm>
            <a:off x="9246636" y="1604865"/>
            <a:ext cx="2575249" cy="2397967"/>
          </a:xfrm>
          <a:prstGeom prst="can">
            <a:avLst>
              <a:gd name="adj" fmla="val 133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Tables with Storage Schema Definition Language (SSDL)</a:t>
            </a:r>
          </a:p>
          <a:p>
            <a:pPr algn="ctr"/>
            <a:r>
              <a:rPr lang="en-US" dirty="0"/>
              <a:t>Tables with Columns and Constrains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B7F80-8E0E-E274-A7EA-F1D7C81825DA}"/>
              </a:ext>
            </a:extLst>
          </p:cNvPr>
          <p:cNvSpPr/>
          <p:nvPr/>
        </p:nvSpPr>
        <p:spPr>
          <a:xfrm>
            <a:off x="158619" y="1436914"/>
            <a:ext cx="3359021" cy="2593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7A85E-B5A7-8C29-09E8-1F7812D7226E}"/>
              </a:ext>
            </a:extLst>
          </p:cNvPr>
          <p:cNvSpPr txBox="1"/>
          <p:nvPr/>
        </p:nvSpPr>
        <p:spPr>
          <a:xfrm>
            <a:off x="270588" y="1604865"/>
            <a:ext cx="31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Has the Conceptual Schema Definition Language</a:t>
            </a:r>
          </a:p>
          <a:p>
            <a:pPr algn="ctr"/>
            <a:r>
              <a:rPr lang="en-US" b="1" dirty="0"/>
              <a:t>(CSDL)</a:t>
            </a:r>
          </a:p>
          <a:p>
            <a:pPr algn="ctr"/>
            <a:r>
              <a:rPr lang="en-US" b="1" dirty="0"/>
              <a:t>The CLR Class with Public instances Properties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AED42F-16E2-EC28-3336-2E706505FD89}"/>
              </a:ext>
            </a:extLst>
          </p:cNvPr>
          <p:cNvSpPr/>
          <p:nvPr/>
        </p:nvSpPr>
        <p:spPr>
          <a:xfrm>
            <a:off x="4655976" y="2118049"/>
            <a:ext cx="3359021" cy="13109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141E4-3E16-A7D6-33BD-F05DB05FA0BE}"/>
              </a:ext>
            </a:extLst>
          </p:cNvPr>
          <p:cNvSpPr txBox="1"/>
          <p:nvPr/>
        </p:nvSpPr>
        <p:spPr>
          <a:xfrm>
            <a:off x="4749279" y="2202024"/>
            <a:ext cx="313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Mapping Schema Language</a:t>
            </a:r>
          </a:p>
          <a:p>
            <a:pPr algn="ctr"/>
            <a:r>
              <a:rPr lang="en-US" b="1" dirty="0"/>
              <a:t>MSL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BBD206-2ED1-2EB7-9250-EEB2F1210A2B}"/>
              </a:ext>
            </a:extLst>
          </p:cNvPr>
          <p:cNvCxnSpPr/>
          <p:nvPr/>
        </p:nvCxnSpPr>
        <p:spPr>
          <a:xfrm>
            <a:off x="3303037" y="3079102"/>
            <a:ext cx="1604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9087CB-524C-46D0-2ACD-D9DDD08A740C}"/>
              </a:ext>
            </a:extLst>
          </p:cNvPr>
          <p:cNvCxnSpPr/>
          <p:nvPr/>
        </p:nvCxnSpPr>
        <p:spPr>
          <a:xfrm>
            <a:off x="7738188" y="3079102"/>
            <a:ext cx="1604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Brace 9">
            <a:extLst>
              <a:ext uri="{FF2B5EF4-FFF2-40B4-BE49-F238E27FC236}">
                <a16:creationId xmlns:a16="http://schemas.microsoft.com/office/drawing/2014/main" id="{5B59F704-6341-5975-2B04-D762130A62E8}"/>
              </a:ext>
            </a:extLst>
          </p:cNvPr>
          <p:cNvSpPr/>
          <p:nvPr/>
        </p:nvSpPr>
        <p:spPr>
          <a:xfrm>
            <a:off x="5402424" y="2920482"/>
            <a:ext cx="2015413" cy="43870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CFB7D-E334-7333-7A54-6BE408455988}"/>
              </a:ext>
            </a:extLst>
          </p:cNvPr>
          <p:cNvSpPr txBox="1"/>
          <p:nvPr/>
        </p:nvSpPr>
        <p:spPr>
          <a:xfrm>
            <a:off x="5607698" y="2920482"/>
            <a:ext cx="15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CLR to Table Mapping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527A2-DE39-16A7-555F-B8750F6CEA9F}"/>
              </a:ext>
            </a:extLst>
          </p:cNvPr>
          <p:cNvSpPr txBox="1"/>
          <p:nvPr/>
        </p:nvSpPr>
        <p:spPr>
          <a:xfrm>
            <a:off x="3610943" y="373224"/>
            <a:ext cx="6307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Object Relational Mapping (ORM)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15CC2-BA22-3931-999F-F73F595E1FD3}"/>
              </a:ext>
            </a:extLst>
          </p:cNvPr>
          <p:cNvSpPr txBox="1"/>
          <p:nvPr/>
        </p:nvSpPr>
        <p:spPr>
          <a:xfrm>
            <a:off x="3610943" y="3749457"/>
            <a:ext cx="58409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Hibernate: For JAVA Based Apps</a:t>
            </a:r>
          </a:p>
          <a:p>
            <a:endParaRPr lang="en-US" sz="1400" dirty="0"/>
          </a:p>
          <a:p>
            <a:r>
              <a:rPr lang="en-US" sz="1400" dirty="0" err="1"/>
              <a:t>Nhibername</a:t>
            </a:r>
            <a:r>
              <a:rPr lang="en-US" sz="1400" dirty="0"/>
              <a:t>: Hibernate for .NET Apps</a:t>
            </a:r>
          </a:p>
          <a:p>
            <a:endParaRPr lang="en-US" sz="1400" dirty="0"/>
          </a:p>
          <a:p>
            <a:r>
              <a:rPr lang="en-US" sz="1400" dirty="0"/>
              <a:t>ADO.NET Entity Framework, Generating Entities (CLR Classes from Database Table, aka Database First Approach)</a:t>
            </a:r>
          </a:p>
          <a:p>
            <a:endParaRPr lang="en-US" sz="1400" dirty="0"/>
          </a:p>
          <a:p>
            <a:r>
              <a:rPr lang="en-US" sz="1400" dirty="0"/>
              <a:t>EntityFramework: Database First, Model-First (Create Classes using Class Diagrams and generate Tables from it)</a:t>
            </a:r>
          </a:p>
          <a:p>
            <a:endParaRPr lang="en-US" sz="1400" dirty="0"/>
          </a:p>
          <a:p>
            <a:r>
              <a:rPr lang="en-US" sz="1400" dirty="0"/>
              <a:t>EntityFramework 5.0 / 6.0 : Db First, Code-First with Fluent API, Create .NET Classes (Entities) and Write a code to generate script for creating Tables and use code to define relationships across tables. No XML for SSDL, CSD, and MSL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9556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7C055-15FE-3071-6DC6-0BCB0675DF7D}"/>
              </a:ext>
            </a:extLst>
          </p:cNvPr>
          <p:cNvSpPr/>
          <p:nvPr/>
        </p:nvSpPr>
        <p:spPr>
          <a:xfrm>
            <a:off x="5654351" y="2425959"/>
            <a:ext cx="1502229" cy="2388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DbContext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38069838-8A0A-C5E6-C924-E3469C6CFB39}"/>
              </a:ext>
            </a:extLst>
          </p:cNvPr>
          <p:cNvSpPr/>
          <p:nvPr/>
        </p:nvSpPr>
        <p:spPr>
          <a:xfrm>
            <a:off x="10543592" y="2006081"/>
            <a:ext cx="1408922" cy="301378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D06FFC7-350C-8073-C1D1-E572ADC87FFB}"/>
              </a:ext>
            </a:extLst>
          </p:cNvPr>
          <p:cNvSpPr/>
          <p:nvPr/>
        </p:nvSpPr>
        <p:spPr>
          <a:xfrm>
            <a:off x="7137918" y="2556588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92116E-DAD5-FCB8-6691-4DDE22A505E8}"/>
              </a:ext>
            </a:extLst>
          </p:cNvPr>
          <p:cNvSpPr/>
          <p:nvPr/>
        </p:nvSpPr>
        <p:spPr>
          <a:xfrm>
            <a:off x="7162801" y="3007568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DA4F13-4B41-AFF8-87EF-D709C782AA0F}"/>
              </a:ext>
            </a:extLst>
          </p:cNvPr>
          <p:cNvSpPr/>
          <p:nvPr/>
        </p:nvSpPr>
        <p:spPr>
          <a:xfrm>
            <a:off x="7162801" y="3505200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162D06-014E-C659-E169-6DEFD4B1FAB2}"/>
              </a:ext>
            </a:extLst>
          </p:cNvPr>
          <p:cNvSpPr/>
          <p:nvPr/>
        </p:nvSpPr>
        <p:spPr>
          <a:xfrm>
            <a:off x="7156580" y="3963954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Concurrency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64E89-5B36-2008-B578-FD0FFF4DDC70}"/>
              </a:ext>
            </a:extLst>
          </p:cNvPr>
          <p:cNvSpPr/>
          <p:nvPr/>
        </p:nvSpPr>
        <p:spPr>
          <a:xfrm>
            <a:off x="1842797" y="1175657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BCD19F-396D-4C77-D10F-D9F1D28A5674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3690258" y="1866123"/>
            <a:ext cx="1964093" cy="17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8FCE9F-823C-F168-FED6-40E3C43A48C3}"/>
              </a:ext>
            </a:extLst>
          </p:cNvPr>
          <p:cNvSpPr/>
          <p:nvPr/>
        </p:nvSpPr>
        <p:spPr>
          <a:xfrm>
            <a:off x="1861459" y="2822508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60F669-E2DE-1BDC-93A7-12F122B45547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3708920" y="3512974"/>
            <a:ext cx="1945431" cy="10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9BDF6-4594-836D-BD4A-A8B33F9B5F82}"/>
              </a:ext>
            </a:extLst>
          </p:cNvPr>
          <p:cNvSpPr/>
          <p:nvPr/>
        </p:nvSpPr>
        <p:spPr>
          <a:xfrm>
            <a:off x="1842796" y="4603098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E4D22E-92E5-7B65-6287-D0E01C2DBC03}"/>
              </a:ext>
            </a:extLst>
          </p:cNvPr>
          <p:cNvCxnSpPr>
            <a:stCxn id="15" idx="3"/>
            <a:endCxn id="2" idx="1"/>
          </p:cNvCxnSpPr>
          <p:nvPr/>
        </p:nvCxnSpPr>
        <p:spPr>
          <a:xfrm flipV="1">
            <a:off x="3690257" y="3620277"/>
            <a:ext cx="1964094" cy="167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68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AF7A2AC-CD33-983A-8A64-C0AFDEFA120E}"/>
              </a:ext>
            </a:extLst>
          </p:cNvPr>
          <p:cNvSpPr/>
          <p:nvPr/>
        </p:nvSpPr>
        <p:spPr>
          <a:xfrm>
            <a:off x="10151706" y="2220685"/>
            <a:ext cx="1651518" cy="78377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7A64E67-F96F-9573-B779-115B50B4F0DF}"/>
              </a:ext>
            </a:extLst>
          </p:cNvPr>
          <p:cNvSpPr/>
          <p:nvPr/>
        </p:nvSpPr>
        <p:spPr>
          <a:xfrm>
            <a:off x="10151706" y="3754016"/>
            <a:ext cx="1651518" cy="78377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 SQL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3BF14-FBBD-D5E9-4BEE-0E1715028799}"/>
              </a:ext>
            </a:extLst>
          </p:cNvPr>
          <p:cNvSpPr/>
          <p:nvPr/>
        </p:nvSpPr>
        <p:spPr>
          <a:xfrm>
            <a:off x="7007290" y="727788"/>
            <a:ext cx="2519265" cy="5645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B7014-9912-AC7A-370C-E077245EAE71}"/>
              </a:ext>
            </a:extLst>
          </p:cNvPr>
          <p:cNvSpPr txBox="1"/>
          <p:nvPr/>
        </p:nvSpPr>
        <p:spPr>
          <a:xfrm>
            <a:off x="7072603" y="781438"/>
            <a:ext cx="238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Access</a:t>
            </a:r>
          </a:p>
          <a:p>
            <a:pPr algn="ctr"/>
            <a:r>
              <a:rPr lang="en-US" sz="1600" b="1" dirty="0"/>
              <a:t>Using EntityFramework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24914-7CCA-6A91-48DE-63F4BC01C140}"/>
              </a:ext>
            </a:extLst>
          </p:cNvPr>
          <p:cNvSpPr/>
          <p:nvPr/>
        </p:nvSpPr>
        <p:spPr>
          <a:xfrm>
            <a:off x="7063273" y="1679509"/>
            <a:ext cx="2388637" cy="13249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B2906-E014-B91C-FC86-2F0DB357F22C}"/>
              </a:ext>
            </a:extLst>
          </p:cNvPr>
          <p:cNvSpPr txBox="1"/>
          <p:nvPr/>
        </p:nvSpPr>
        <p:spPr>
          <a:xfrm>
            <a:off x="7193902" y="1679510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6691A0-9B5A-3B16-C6E1-C1D1C37EDF9A}"/>
              </a:ext>
            </a:extLst>
          </p:cNvPr>
          <p:cNvSpPr/>
          <p:nvPr/>
        </p:nvSpPr>
        <p:spPr>
          <a:xfrm>
            <a:off x="7063273" y="2048842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42B9D0-9681-AD1F-7CAE-26D66C49E253}"/>
              </a:ext>
            </a:extLst>
          </p:cNvPr>
          <p:cNvSpPr/>
          <p:nvPr/>
        </p:nvSpPr>
        <p:spPr>
          <a:xfrm>
            <a:off x="7819052" y="2059346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3BEBD0-7A65-CF23-16CC-1153865E62C2}"/>
              </a:ext>
            </a:extLst>
          </p:cNvPr>
          <p:cNvSpPr/>
          <p:nvPr/>
        </p:nvSpPr>
        <p:spPr>
          <a:xfrm>
            <a:off x="8696130" y="2048842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1D8719-86B7-01ED-12C0-DB6F52A3EF9C}"/>
              </a:ext>
            </a:extLst>
          </p:cNvPr>
          <p:cNvSpPr/>
          <p:nvPr/>
        </p:nvSpPr>
        <p:spPr>
          <a:xfrm>
            <a:off x="7063273" y="2454350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A583E3-EF29-B17B-E6D2-6B9C684F34A8}"/>
              </a:ext>
            </a:extLst>
          </p:cNvPr>
          <p:cNvSpPr/>
          <p:nvPr/>
        </p:nvSpPr>
        <p:spPr>
          <a:xfrm>
            <a:off x="7819052" y="2485248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B9236B-3907-2F8E-AB67-5AC4DBC5462F}"/>
              </a:ext>
            </a:extLst>
          </p:cNvPr>
          <p:cNvSpPr/>
          <p:nvPr/>
        </p:nvSpPr>
        <p:spPr>
          <a:xfrm>
            <a:off x="8696130" y="2485248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A2B8CAE-0E6C-BEA6-ABD7-CB60B64D70D0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9451910" y="2220685"/>
            <a:ext cx="1525555" cy="121298"/>
          </a:xfrm>
          <a:prstGeom prst="bentConnector4">
            <a:avLst>
              <a:gd name="adj1" fmla="val 22936"/>
              <a:gd name="adj2" fmla="val 734616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75253-3E9E-9510-4131-EB6477F6B348}"/>
              </a:ext>
            </a:extLst>
          </p:cNvPr>
          <p:cNvSpPr/>
          <p:nvPr/>
        </p:nvSpPr>
        <p:spPr>
          <a:xfrm>
            <a:off x="7193902" y="3953068"/>
            <a:ext cx="2155371" cy="11725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Schema Data as DataSet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F01BB31-1583-7B80-A671-4637E3CF69D0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flipV="1">
            <a:off x="9349273" y="3754016"/>
            <a:ext cx="1628192" cy="785326"/>
          </a:xfrm>
          <a:prstGeom prst="bentConnector4">
            <a:avLst>
              <a:gd name="adj1" fmla="val 24642"/>
              <a:gd name="adj2" fmla="val 129109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48AC4-B54A-771B-8819-3814AC9B2942}"/>
              </a:ext>
            </a:extLst>
          </p:cNvPr>
          <p:cNvSpPr/>
          <p:nvPr/>
        </p:nvSpPr>
        <p:spPr>
          <a:xfrm>
            <a:off x="3620278" y="727788"/>
            <a:ext cx="2948473" cy="5645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0CDE55-D4B8-05C7-F924-D40850F35B3D}"/>
              </a:ext>
            </a:extLst>
          </p:cNvPr>
          <p:cNvSpPr txBox="1"/>
          <p:nvPr/>
        </p:nvSpPr>
        <p:spPr>
          <a:xfrm>
            <a:off x="3788229" y="94122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Workflow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EDBE8F-35F7-E879-D9A0-AE1B413AD238}"/>
              </a:ext>
            </a:extLst>
          </p:cNvPr>
          <p:cNvSpPr/>
          <p:nvPr/>
        </p:nvSpPr>
        <p:spPr>
          <a:xfrm>
            <a:off x="3788229" y="1599612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74287E-4AF8-4F8E-7D05-23E818038C60}"/>
              </a:ext>
            </a:extLst>
          </p:cNvPr>
          <p:cNvSpPr/>
          <p:nvPr/>
        </p:nvSpPr>
        <p:spPr>
          <a:xfrm>
            <a:off x="5299790" y="1622940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E9A92E-35BF-DE4B-E798-B17EB6E887DD}"/>
              </a:ext>
            </a:extLst>
          </p:cNvPr>
          <p:cNvSpPr/>
          <p:nvPr/>
        </p:nvSpPr>
        <p:spPr>
          <a:xfrm>
            <a:off x="3788228" y="2525685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E167A1-0F2D-4CF6-E6C2-56F78D044CC0}"/>
              </a:ext>
            </a:extLst>
          </p:cNvPr>
          <p:cNvSpPr/>
          <p:nvPr/>
        </p:nvSpPr>
        <p:spPr>
          <a:xfrm>
            <a:off x="5299789" y="2549013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BBB583-A900-B23C-85D3-9DEC7693F333}"/>
              </a:ext>
            </a:extLst>
          </p:cNvPr>
          <p:cNvSpPr/>
          <p:nvPr/>
        </p:nvSpPr>
        <p:spPr>
          <a:xfrm>
            <a:off x="3769566" y="3501129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A8112A-ED4E-9826-FDC5-950BDBA8E38D}"/>
              </a:ext>
            </a:extLst>
          </p:cNvPr>
          <p:cNvSpPr/>
          <p:nvPr/>
        </p:nvSpPr>
        <p:spPr>
          <a:xfrm>
            <a:off x="5281127" y="3524457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F7DCCE-44A8-1871-E78A-CBEBBDC0B2CB}"/>
              </a:ext>
            </a:extLst>
          </p:cNvPr>
          <p:cNvSpPr/>
          <p:nvPr/>
        </p:nvSpPr>
        <p:spPr>
          <a:xfrm>
            <a:off x="3746240" y="4401932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428460-F69E-5038-90B4-CC3C546AF1EB}"/>
              </a:ext>
            </a:extLst>
          </p:cNvPr>
          <p:cNvSpPr/>
          <p:nvPr/>
        </p:nvSpPr>
        <p:spPr>
          <a:xfrm>
            <a:off x="5257801" y="4425260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5F1AD7-7B23-5B6F-9A22-3E6F1F9789D0}"/>
              </a:ext>
            </a:extLst>
          </p:cNvPr>
          <p:cNvSpPr/>
          <p:nvPr/>
        </p:nvSpPr>
        <p:spPr>
          <a:xfrm>
            <a:off x="3727578" y="5377376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770B0F8-E102-16D7-9B18-745AB43FB041}"/>
              </a:ext>
            </a:extLst>
          </p:cNvPr>
          <p:cNvSpPr/>
          <p:nvPr/>
        </p:nvSpPr>
        <p:spPr>
          <a:xfrm>
            <a:off x="5239139" y="5400704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0664E47-780F-2C1D-0302-6C09D78080E5}"/>
              </a:ext>
            </a:extLst>
          </p:cNvPr>
          <p:cNvSpPr/>
          <p:nvPr/>
        </p:nvSpPr>
        <p:spPr>
          <a:xfrm>
            <a:off x="6307495" y="1474237"/>
            <a:ext cx="396551" cy="4655975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88A3F86-DB92-38FD-F97B-AEBEB7EC027C}"/>
              </a:ext>
            </a:extLst>
          </p:cNvPr>
          <p:cNvCxnSpPr>
            <a:stCxn id="29" idx="1"/>
            <a:endCxn id="4" idx="0"/>
          </p:cNvCxnSpPr>
          <p:nvPr/>
        </p:nvCxnSpPr>
        <p:spPr>
          <a:xfrm rot="10800000" flipH="1">
            <a:off x="6704045" y="727789"/>
            <a:ext cx="1562877" cy="3074437"/>
          </a:xfrm>
          <a:prstGeom prst="bentConnector4">
            <a:avLst>
              <a:gd name="adj1" fmla="val 5970"/>
              <a:gd name="adj2" fmla="val 107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FCCF59-85CC-65F9-8B53-EE4A6C62F232}"/>
              </a:ext>
            </a:extLst>
          </p:cNvPr>
          <p:cNvSpPr/>
          <p:nvPr/>
        </p:nvSpPr>
        <p:spPr>
          <a:xfrm>
            <a:off x="298576" y="693252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Platform Desktop Apps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BDABBE-FC13-5CD6-DF9E-01D6A18A84B0}"/>
              </a:ext>
            </a:extLst>
          </p:cNvPr>
          <p:cNvSpPr/>
          <p:nvPr/>
        </p:nvSpPr>
        <p:spPr>
          <a:xfrm>
            <a:off x="289243" y="2065240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798B5A-95E8-1FD1-47A5-25E34A0AB709}"/>
              </a:ext>
            </a:extLst>
          </p:cNvPr>
          <p:cNvSpPr/>
          <p:nvPr/>
        </p:nvSpPr>
        <p:spPr>
          <a:xfrm>
            <a:off x="242592" y="3501129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Apps</a:t>
            </a:r>
          </a:p>
          <a:p>
            <a:pPr algn="ctr"/>
            <a:r>
              <a:rPr lang="en-US" dirty="0"/>
              <a:t>Android, iOS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C3054DF-506F-EAE7-3BC8-FFCD8AC9E1E5}"/>
              </a:ext>
            </a:extLst>
          </p:cNvPr>
          <p:cNvSpPr/>
          <p:nvPr/>
        </p:nvSpPr>
        <p:spPr>
          <a:xfrm>
            <a:off x="249588" y="5062445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Apps</a:t>
            </a:r>
          </a:p>
          <a:p>
            <a:pPr algn="ctr"/>
            <a:r>
              <a:rPr lang="en-US" dirty="0"/>
              <a:t>Jquery, Angular, React, Vue, Etc.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AAD61E3-2F43-D029-FE0E-FACDFB4F6941}"/>
              </a:ext>
            </a:extLst>
          </p:cNvPr>
          <p:cNvCxnSpPr>
            <a:stCxn id="33" idx="3"/>
            <a:endCxn id="14" idx="1"/>
          </p:cNvCxnSpPr>
          <p:nvPr/>
        </p:nvCxnSpPr>
        <p:spPr>
          <a:xfrm>
            <a:off x="2052732" y="1227136"/>
            <a:ext cx="1567546" cy="232316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6E95CD-33D2-C4A0-BBDA-DEBC341C70E8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>
            <a:off x="2043399" y="2599124"/>
            <a:ext cx="1576879" cy="9511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595D2417-E84D-B590-BC9D-F03458D594C2}"/>
              </a:ext>
            </a:extLst>
          </p:cNvPr>
          <p:cNvSpPr/>
          <p:nvPr/>
        </p:nvSpPr>
        <p:spPr>
          <a:xfrm>
            <a:off x="2453951" y="3834993"/>
            <a:ext cx="863083" cy="245384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E330050-E412-5EBF-1DF2-AF8457C858C6}"/>
              </a:ext>
            </a:extLst>
          </p:cNvPr>
          <p:cNvCxnSpPr>
            <a:stCxn id="35" idx="3"/>
            <a:endCxn id="41" idx="1"/>
          </p:cNvCxnSpPr>
          <p:nvPr/>
        </p:nvCxnSpPr>
        <p:spPr>
          <a:xfrm>
            <a:off x="1996748" y="4035013"/>
            <a:ext cx="457203" cy="10269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FBC3DE6-AF11-51B1-BB3A-8284ADE1483E}"/>
              </a:ext>
            </a:extLst>
          </p:cNvPr>
          <p:cNvCxnSpPr>
            <a:stCxn id="36" idx="3"/>
            <a:endCxn id="41" idx="1"/>
          </p:cNvCxnSpPr>
          <p:nvPr/>
        </p:nvCxnSpPr>
        <p:spPr>
          <a:xfrm flipV="1">
            <a:off x="2003744" y="5061913"/>
            <a:ext cx="450207" cy="5344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BF3186B-DB8D-F82B-6110-7CAE36D7FDB9}"/>
              </a:ext>
            </a:extLst>
          </p:cNvPr>
          <p:cNvCxnSpPr>
            <a:stCxn id="41" idx="3"/>
            <a:endCxn id="14" idx="1"/>
          </p:cNvCxnSpPr>
          <p:nvPr/>
        </p:nvCxnSpPr>
        <p:spPr>
          <a:xfrm flipV="1">
            <a:off x="3317034" y="3550298"/>
            <a:ext cx="303244" cy="15116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96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F9D0BD-B390-4EA6-CB19-375DB9958164}"/>
              </a:ext>
            </a:extLst>
          </p:cNvPr>
          <p:cNvSpPr/>
          <p:nvPr/>
        </p:nvSpPr>
        <p:spPr>
          <a:xfrm>
            <a:off x="5467739" y="345232"/>
            <a:ext cx="3657600" cy="62981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03469-901C-5A61-F950-3768FC873F9F}"/>
              </a:ext>
            </a:extLst>
          </p:cNvPr>
          <p:cNvSpPr txBox="1"/>
          <p:nvPr/>
        </p:nvSpPr>
        <p:spPr>
          <a:xfrm>
            <a:off x="5570376" y="615820"/>
            <a:ext cx="339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REST API</a:t>
            </a:r>
          </a:p>
          <a:p>
            <a:pPr algn="ctr"/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22555B-69C1-7332-3463-C8BE0EBBC7A6}"/>
              </a:ext>
            </a:extLst>
          </p:cNvPr>
          <p:cNvSpPr/>
          <p:nvPr/>
        </p:nvSpPr>
        <p:spPr>
          <a:xfrm>
            <a:off x="5682343" y="1679511"/>
            <a:ext cx="3284375" cy="45626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84867-F24C-DA08-9316-C7C2E1C0713E}"/>
              </a:ext>
            </a:extLst>
          </p:cNvPr>
          <p:cNvSpPr txBox="1"/>
          <p:nvPr/>
        </p:nvSpPr>
        <p:spPr>
          <a:xfrm>
            <a:off x="6150428" y="1809738"/>
            <a:ext cx="234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 Methods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CCB73F-0F86-C90B-72DC-CF0F7A53C142}"/>
              </a:ext>
            </a:extLst>
          </p:cNvPr>
          <p:cNvSpPr/>
          <p:nvPr/>
        </p:nvSpPr>
        <p:spPr>
          <a:xfrm>
            <a:off x="541176" y="2136710"/>
            <a:ext cx="5141167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GET, POST, PUT, and DELETE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BA777-DCCB-1F11-D666-8A2D8CC667BD}"/>
              </a:ext>
            </a:extLst>
          </p:cNvPr>
          <p:cNvSpPr txBox="1"/>
          <p:nvPr/>
        </p:nvSpPr>
        <p:spPr>
          <a:xfrm>
            <a:off x="690465" y="1436914"/>
            <a:ext cx="4309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 Methods are invoked and executed based on HTTP Request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0E703-9C96-7289-0A70-15F51C36BBA1}"/>
              </a:ext>
            </a:extLst>
          </p:cNvPr>
          <p:cNvSpPr/>
          <p:nvPr/>
        </p:nvSpPr>
        <p:spPr>
          <a:xfrm>
            <a:off x="5971592" y="2519265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Method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7638C0-12C5-942A-0C73-609FA5122B02}"/>
              </a:ext>
            </a:extLst>
          </p:cNvPr>
          <p:cNvSpPr/>
          <p:nvPr/>
        </p:nvSpPr>
        <p:spPr>
          <a:xfrm>
            <a:off x="5971592" y="3429000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POST Method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DEEDC9-554E-EAD3-6B2A-D4F03734745D}"/>
              </a:ext>
            </a:extLst>
          </p:cNvPr>
          <p:cNvSpPr/>
          <p:nvPr/>
        </p:nvSpPr>
        <p:spPr>
          <a:xfrm>
            <a:off x="5971592" y="4268754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PUT Method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5A7E0D-2FA8-08C7-872E-67203D084DAB}"/>
              </a:ext>
            </a:extLst>
          </p:cNvPr>
          <p:cNvSpPr/>
          <p:nvPr/>
        </p:nvSpPr>
        <p:spPr>
          <a:xfrm>
            <a:off x="5971592" y="5178489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DELETE Method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7D9E11-1291-059F-C9D6-8F7D29D825B0}"/>
              </a:ext>
            </a:extLst>
          </p:cNvPr>
          <p:cNvSpPr/>
          <p:nvPr/>
        </p:nvSpPr>
        <p:spPr>
          <a:xfrm>
            <a:off x="541176" y="5075852"/>
            <a:ext cx="5141167" cy="6158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(JSON Data From API)</a:t>
            </a:r>
          </a:p>
        </p:txBody>
      </p:sp>
    </p:spTree>
    <p:extLst>
      <p:ext uri="{BB962C8B-B14F-4D97-AF65-F5344CB8AC3E}">
        <p14:creationId xmlns:p14="http://schemas.microsoft.com/office/powerpoint/2010/main" val="227266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878D9-2086-4EEF-D41B-13A9A5EC29FD}"/>
              </a:ext>
            </a:extLst>
          </p:cNvPr>
          <p:cNvSpPr/>
          <p:nvPr/>
        </p:nvSpPr>
        <p:spPr>
          <a:xfrm>
            <a:off x="4380722" y="218680"/>
            <a:ext cx="6475445" cy="63634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93129-B10B-D959-059C-1C6F3ECF7A9D}"/>
              </a:ext>
            </a:extLst>
          </p:cNvPr>
          <p:cNvSpPr txBox="1"/>
          <p:nvPr/>
        </p:nvSpPr>
        <p:spPr>
          <a:xfrm>
            <a:off x="4572000" y="429208"/>
            <a:ext cx="60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Hosting Env.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395D5FE-4273-B2F9-DA4C-5664D05D38F1}"/>
              </a:ext>
            </a:extLst>
          </p:cNvPr>
          <p:cNvSpPr/>
          <p:nvPr/>
        </p:nvSpPr>
        <p:spPr>
          <a:xfrm>
            <a:off x="130629" y="709127"/>
            <a:ext cx="4254759" cy="4758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for REST API Class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5410593-D46D-A704-A724-5C01CB66D072}"/>
              </a:ext>
            </a:extLst>
          </p:cNvPr>
          <p:cNvSpPr/>
          <p:nvPr/>
        </p:nvSpPr>
        <p:spPr>
          <a:xfrm>
            <a:off x="4497355" y="798540"/>
            <a:ext cx="6279502" cy="198198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09996-5B7A-5386-0E9E-F95CBBA6B11B}"/>
              </a:ext>
            </a:extLst>
          </p:cNvPr>
          <p:cNvSpPr txBox="1"/>
          <p:nvPr/>
        </p:nvSpPr>
        <p:spPr>
          <a:xfrm>
            <a:off x="4572000" y="873185"/>
            <a:ext cx="609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0CEE8-0588-EFD1-93AA-FB11A9FA2C66}"/>
              </a:ext>
            </a:extLst>
          </p:cNvPr>
          <p:cNvSpPr txBox="1"/>
          <p:nvPr/>
        </p:nvSpPr>
        <p:spPr>
          <a:xfrm>
            <a:off x="130629" y="1530220"/>
            <a:ext cx="3965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 Hosting Env. : The Host that manages the Request Processing</a:t>
            </a:r>
          </a:p>
          <a:p>
            <a:endParaRPr lang="en-US" dirty="0"/>
          </a:p>
          <a:p>
            <a:r>
              <a:rPr lang="en-US" dirty="0"/>
              <a:t>Services: Application Model Objects, those are used to Provides required object to REST API Class Execution. E.g. Cross-Origin-Resource-Sharing (CORS). These Services are Provided and managed using Default </a:t>
            </a:r>
            <a:r>
              <a:rPr lang="en-US" b="1" dirty="0"/>
              <a:t>Dependency Injection Container</a:t>
            </a:r>
          </a:p>
          <a:p>
            <a:endParaRPr lang="en-US" b="1" dirty="0"/>
          </a:p>
          <a:p>
            <a:r>
              <a:rPr lang="en-US" dirty="0"/>
              <a:t>Middleware: The HTTP Request Pipeline, that is actually responsible for HTTP Request Processing and sending response Back to Client. Some Middlewares uses the Objects </a:t>
            </a:r>
          </a:p>
          <a:p>
            <a:r>
              <a:rPr lang="en-US" dirty="0"/>
              <a:t>registered using services 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DCE57D-96CE-53DB-15E8-06C687EE434C}"/>
              </a:ext>
            </a:extLst>
          </p:cNvPr>
          <p:cNvSpPr/>
          <p:nvPr/>
        </p:nvSpPr>
        <p:spPr>
          <a:xfrm>
            <a:off x="4571999" y="1057850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56C23C-F52E-118D-5279-22F51B105D6B}"/>
              </a:ext>
            </a:extLst>
          </p:cNvPr>
          <p:cNvSpPr/>
          <p:nvPr/>
        </p:nvSpPr>
        <p:spPr>
          <a:xfrm>
            <a:off x="5747654" y="1064061"/>
            <a:ext cx="1026367" cy="4723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Security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7012F4-1499-7B78-8BC8-C101C7D9A0A9}"/>
              </a:ext>
            </a:extLst>
          </p:cNvPr>
          <p:cNvSpPr/>
          <p:nvPr/>
        </p:nvSpPr>
        <p:spPr>
          <a:xfrm>
            <a:off x="7063270" y="1309577"/>
            <a:ext cx="1026367" cy="4723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4B4123-D0C4-160F-6250-519EEAC47FA8}"/>
              </a:ext>
            </a:extLst>
          </p:cNvPr>
          <p:cNvSpPr/>
          <p:nvPr/>
        </p:nvSpPr>
        <p:spPr>
          <a:xfrm>
            <a:off x="8733448" y="980487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21A81F-A900-A1E4-BDEB-EE6DBF30287C}"/>
              </a:ext>
            </a:extLst>
          </p:cNvPr>
          <p:cNvSpPr/>
          <p:nvPr/>
        </p:nvSpPr>
        <p:spPr>
          <a:xfrm>
            <a:off x="8742774" y="1644319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7BC2CF-4C32-DFA1-B49C-69DA374F15A0}"/>
              </a:ext>
            </a:extLst>
          </p:cNvPr>
          <p:cNvSpPr/>
          <p:nvPr/>
        </p:nvSpPr>
        <p:spPr>
          <a:xfrm>
            <a:off x="7058599" y="1903043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</a:t>
            </a:r>
          </a:p>
          <a:p>
            <a:pPr algn="ctr"/>
            <a:r>
              <a:rPr lang="en-US" sz="1400" b="1" dirty="0"/>
              <a:t>Services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18584E-F452-2657-69C5-A9C948242831}"/>
              </a:ext>
            </a:extLst>
          </p:cNvPr>
          <p:cNvSpPr/>
          <p:nvPr/>
        </p:nvSpPr>
        <p:spPr>
          <a:xfrm>
            <a:off x="8684449" y="2204734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</a:t>
            </a:r>
          </a:p>
          <a:p>
            <a:pPr algn="ctr"/>
            <a:r>
              <a:rPr lang="en-US" sz="1200" b="1" dirty="0"/>
              <a:t>Services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68E361-59C8-63CA-60D0-8157F09CE072}"/>
              </a:ext>
            </a:extLst>
          </p:cNvPr>
          <p:cNvSpPr/>
          <p:nvPr/>
        </p:nvSpPr>
        <p:spPr>
          <a:xfrm>
            <a:off x="5703328" y="1851524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 Services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123B3-033B-29CC-B109-FEBE380C4EC8}"/>
              </a:ext>
            </a:extLst>
          </p:cNvPr>
          <p:cNvSpPr txBox="1"/>
          <p:nvPr/>
        </p:nvSpPr>
        <p:spPr>
          <a:xfrm>
            <a:off x="4571998" y="2375412"/>
            <a:ext cx="36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Many More Such Services….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94357B2-CFD2-5CEB-1AD8-B3AF0103F30F}"/>
              </a:ext>
            </a:extLst>
          </p:cNvPr>
          <p:cNvSpPr/>
          <p:nvPr/>
        </p:nvSpPr>
        <p:spPr>
          <a:xfrm>
            <a:off x="10030408" y="798540"/>
            <a:ext cx="279891" cy="23365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C0F2F06-B456-CFF8-4A28-FEB4D1A591D9}"/>
              </a:ext>
            </a:extLst>
          </p:cNvPr>
          <p:cNvSpPr/>
          <p:nvPr/>
        </p:nvSpPr>
        <p:spPr>
          <a:xfrm>
            <a:off x="4478694" y="3162875"/>
            <a:ext cx="6279502" cy="198198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112CF-DADF-FEFC-A418-8A88397F4D66}"/>
              </a:ext>
            </a:extLst>
          </p:cNvPr>
          <p:cNvSpPr txBox="1"/>
          <p:nvPr/>
        </p:nvSpPr>
        <p:spPr>
          <a:xfrm>
            <a:off x="4366732" y="2878559"/>
            <a:ext cx="120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Middleware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61DD53-5603-A375-33D8-A740D8C74400}"/>
              </a:ext>
            </a:extLst>
          </p:cNvPr>
          <p:cNvSpPr/>
          <p:nvPr/>
        </p:nvSpPr>
        <p:spPr>
          <a:xfrm>
            <a:off x="4567340" y="3217113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Exception Handling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B13C94-C1A1-265D-2175-CEC9E35D857E}"/>
              </a:ext>
            </a:extLst>
          </p:cNvPr>
          <p:cNvSpPr/>
          <p:nvPr/>
        </p:nvSpPr>
        <p:spPr>
          <a:xfrm>
            <a:off x="5818808" y="3222951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HTTPS Redirection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359666-9F0C-E164-BB23-BF1E6D10B4DF}"/>
              </a:ext>
            </a:extLst>
          </p:cNvPr>
          <p:cNvSpPr/>
          <p:nvPr/>
        </p:nvSpPr>
        <p:spPr>
          <a:xfrm>
            <a:off x="7058599" y="3217113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Routing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2292E1-3926-0156-090D-988066134470}"/>
              </a:ext>
            </a:extLst>
          </p:cNvPr>
          <p:cNvSpPr/>
          <p:nvPr/>
        </p:nvSpPr>
        <p:spPr>
          <a:xfrm>
            <a:off x="8310067" y="3245674"/>
            <a:ext cx="1135988" cy="366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56D569-C4F8-8C25-DDE2-1889E9C56E8B}"/>
              </a:ext>
            </a:extLst>
          </p:cNvPr>
          <p:cNvSpPr/>
          <p:nvPr/>
        </p:nvSpPr>
        <p:spPr>
          <a:xfrm>
            <a:off x="9561535" y="3236095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Static Files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55A4D2-18CD-CD85-6515-987FC0572EE9}"/>
              </a:ext>
            </a:extLst>
          </p:cNvPr>
          <p:cNvSpPr/>
          <p:nvPr/>
        </p:nvSpPr>
        <p:spPr>
          <a:xfrm>
            <a:off x="9533543" y="3886964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 </a:t>
            </a:r>
          </a:p>
          <a:p>
            <a:pPr algn="ctr"/>
            <a:r>
              <a:rPr lang="en-US" sz="1200" b="1" dirty="0"/>
              <a:t>Middlewares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5281CB8-DEB0-4F9D-AA66-96852A272C2B}"/>
              </a:ext>
            </a:extLst>
          </p:cNvPr>
          <p:cNvSpPr/>
          <p:nvPr/>
        </p:nvSpPr>
        <p:spPr>
          <a:xfrm>
            <a:off x="7221894" y="3886700"/>
            <a:ext cx="1499882" cy="3666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Authentication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C65EE9-9ED7-2DA8-757A-273101D47B59}"/>
              </a:ext>
            </a:extLst>
          </p:cNvPr>
          <p:cNvSpPr/>
          <p:nvPr/>
        </p:nvSpPr>
        <p:spPr>
          <a:xfrm>
            <a:off x="5466570" y="3913417"/>
            <a:ext cx="1499882" cy="3666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Authorization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6F4C1-14CC-4028-36E3-0FFF75181DB7}"/>
              </a:ext>
            </a:extLst>
          </p:cNvPr>
          <p:cNvSpPr txBox="1"/>
          <p:nvPr/>
        </p:nvSpPr>
        <p:spPr>
          <a:xfrm>
            <a:off x="4567340" y="4609322"/>
            <a:ext cx="395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Based on the Requirements….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46C545-3D08-0A37-BB2F-D852D94771F7}"/>
              </a:ext>
            </a:extLst>
          </p:cNvPr>
          <p:cNvSpPr/>
          <p:nvPr/>
        </p:nvSpPr>
        <p:spPr>
          <a:xfrm>
            <a:off x="8518848" y="4336112"/>
            <a:ext cx="2239347" cy="71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Request for Actual REST API Controller Class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ABF741-8431-B111-2CED-5B09F30B3710}"/>
              </a:ext>
            </a:extLst>
          </p:cNvPr>
          <p:cNvSpPr/>
          <p:nvPr/>
        </p:nvSpPr>
        <p:spPr>
          <a:xfrm>
            <a:off x="6043117" y="5699760"/>
            <a:ext cx="4083698" cy="745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REST API Controller Class based on HTTP Request GET/POST/PUT/DELETE will be executed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1E78A7-5EA3-52DA-4AD5-1134C0175322}"/>
              </a:ext>
            </a:extLst>
          </p:cNvPr>
          <p:cNvSpPr txBox="1"/>
          <p:nvPr/>
        </p:nvSpPr>
        <p:spPr>
          <a:xfrm>
            <a:off x="289249" y="354563"/>
            <a:ext cx="37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GET/POST/PUT/DELETE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E11FEF3-506C-F757-AED7-ADFAE371B8D9}"/>
              </a:ext>
            </a:extLst>
          </p:cNvPr>
          <p:cNvCxnSpPr>
            <a:cxnSpLocks/>
            <a:stCxn id="30" idx="3"/>
            <a:endCxn id="31" idx="3"/>
          </p:cNvCxnSpPr>
          <p:nvPr/>
        </p:nvCxnSpPr>
        <p:spPr>
          <a:xfrm flipH="1">
            <a:off x="10126815" y="4691987"/>
            <a:ext cx="631380" cy="1380612"/>
          </a:xfrm>
          <a:prstGeom prst="bentConnector3">
            <a:avLst>
              <a:gd name="adj1" fmla="val -36206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84B3131-F751-3730-61EF-9069F428476F}"/>
              </a:ext>
            </a:extLst>
          </p:cNvPr>
          <p:cNvCxnSpPr>
            <a:stCxn id="31" idx="1"/>
            <a:endCxn id="18" idx="2"/>
          </p:cNvCxnSpPr>
          <p:nvPr/>
        </p:nvCxnSpPr>
        <p:spPr>
          <a:xfrm rot="10800000" flipH="1">
            <a:off x="6043117" y="5144857"/>
            <a:ext cx="1575328" cy="927742"/>
          </a:xfrm>
          <a:prstGeom prst="bentConnector4">
            <a:avLst>
              <a:gd name="adj1" fmla="val -14511"/>
              <a:gd name="adj2" fmla="val 70094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09DB0AC-62D3-C249-9B37-2836D5484467}"/>
              </a:ext>
            </a:extLst>
          </p:cNvPr>
          <p:cNvCxnSpPr>
            <a:cxnSpLocks/>
            <a:stCxn id="18" idx="1"/>
            <a:endCxn id="41" idx="3"/>
          </p:cNvCxnSpPr>
          <p:nvPr/>
        </p:nvCxnSpPr>
        <p:spPr>
          <a:xfrm rot="10800000" flipV="1">
            <a:off x="3340360" y="4153865"/>
            <a:ext cx="1138335" cy="2460371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1A8220E-50DF-C5B9-6AF4-D2085CA62780}"/>
              </a:ext>
            </a:extLst>
          </p:cNvPr>
          <p:cNvSpPr txBox="1"/>
          <p:nvPr/>
        </p:nvSpPr>
        <p:spPr>
          <a:xfrm>
            <a:off x="923731" y="6429571"/>
            <a:ext cx="241662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54B7F4-5724-7624-B065-B01B65089BD5}"/>
              </a:ext>
            </a:extLst>
          </p:cNvPr>
          <p:cNvSpPr txBox="1"/>
          <p:nvPr/>
        </p:nvSpPr>
        <p:spPr>
          <a:xfrm>
            <a:off x="214605" y="1124911"/>
            <a:ext cx="354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https://server/MyApp/MyCtrl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1D9AD8-6825-2F58-85FE-A99D1893FB2C}"/>
              </a:ext>
            </a:extLst>
          </p:cNvPr>
          <p:cNvSpPr txBox="1"/>
          <p:nvPr/>
        </p:nvSpPr>
        <p:spPr>
          <a:xfrm>
            <a:off x="9877225" y="5865713"/>
            <a:ext cx="15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Set </a:t>
            </a:r>
            <a:r>
              <a:rPr lang="en-US" sz="1200" dirty="0" err="1"/>
              <a:t>MyCtrl</a:t>
            </a:r>
            <a:r>
              <a:rPr lang="en-US" sz="1200" dirty="0"/>
              <a:t> for Execution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D3E89-DDE7-0FC6-60F5-8457D49BC76C}"/>
              </a:ext>
            </a:extLst>
          </p:cNvPr>
          <p:cNvSpPr txBox="1"/>
          <p:nvPr/>
        </p:nvSpPr>
        <p:spPr>
          <a:xfrm>
            <a:off x="4872896" y="5402613"/>
            <a:ext cx="157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880149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DC42B3-3B17-F94E-931D-EF9813946027}"/>
              </a:ext>
            </a:extLst>
          </p:cNvPr>
          <p:cNvSpPr/>
          <p:nvPr/>
        </p:nvSpPr>
        <p:spPr>
          <a:xfrm>
            <a:off x="261257" y="401216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Error Handler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6012D31-87A2-7D04-DF32-3D78090CDC57}"/>
              </a:ext>
            </a:extLst>
          </p:cNvPr>
          <p:cNvSpPr/>
          <p:nvPr/>
        </p:nvSpPr>
        <p:spPr>
          <a:xfrm>
            <a:off x="2080727" y="503853"/>
            <a:ext cx="1138334" cy="1679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E32D9A-8F2E-057C-2A18-85C705A1B548}"/>
              </a:ext>
            </a:extLst>
          </p:cNvPr>
          <p:cNvSpPr/>
          <p:nvPr/>
        </p:nvSpPr>
        <p:spPr>
          <a:xfrm>
            <a:off x="3219061" y="401216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 Redirection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E56C802-DDA2-4214-119C-1FC49E76023D}"/>
              </a:ext>
            </a:extLst>
          </p:cNvPr>
          <p:cNvSpPr/>
          <p:nvPr/>
        </p:nvSpPr>
        <p:spPr>
          <a:xfrm>
            <a:off x="5038531" y="503853"/>
            <a:ext cx="1138334" cy="1679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648D2C-A528-E383-23E4-61080332C9C3}"/>
              </a:ext>
            </a:extLst>
          </p:cNvPr>
          <p:cNvSpPr/>
          <p:nvPr/>
        </p:nvSpPr>
        <p:spPr>
          <a:xfrm>
            <a:off x="6176865" y="401216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F576E5-6670-0478-D9C5-28086D6EE1DC}"/>
              </a:ext>
            </a:extLst>
          </p:cNvPr>
          <p:cNvSpPr/>
          <p:nvPr/>
        </p:nvSpPr>
        <p:spPr>
          <a:xfrm>
            <a:off x="7996335" y="475861"/>
            <a:ext cx="1138334" cy="1679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D29F53-0660-C15E-B4FC-A9ECB4C14109}"/>
              </a:ext>
            </a:extLst>
          </p:cNvPr>
          <p:cNvSpPr/>
          <p:nvPr/>
        </p:nvSpPr>
        <p:spPr>
          <a:xfrm>
            <a:off x="9134669" y="373224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80C9F8-88CB-BAD7-F580-5B3701B399F6}"/>
              </a:ext>
            </a:extLst>
          </p:cNvPr>
          <p:cNvSpPr/>
          <p:nvPr/>
        </p:nvSpPr>
        <p:spPr>
          <a:xfrm>
            <a:off x="9063134" y="1859901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StaticFiles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D3A6F3C-F8FE-42B8-72BE-ABD870829916}"/>
              </a:ext>
            </a:extLst>
          </p:cNvPr>
          <p:cNvSpPr/>
          <p:nvPr/>
        </p:nvSpPr>
        <p:spPr>
          <a:xfrm>
            <a:off x="10608906" y="1194318"/>
            <a:ext cx="186612" cy="6624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F0A47E-21E0-8825-9A7D-02E05333DB12}"/>
              </a:ext>
            </a:extLst>
          </p:cNvPr>
          <p:cNvSpPr/>
          <p:nvPr/>
        </p:nvSpPr>
        <p:spPr>
          <a:xfrm>
            <a:off x="6096000" y="1856792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C03C1F10-A689-F18A-D87D-6C55D8DBC861}"/>
              </a:ext>
            </a:extLst>
          </p:cNvPr>
          <p:cNvSpPr/>
          <p:nvPr/>
        </p:nvSpPr>
        <p:spPr>
          <a:xfrm>
            <a:off x="7921690" y="2407298"/>
            <a:ext cx="1138334" cy="16795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A0CBF6-8CC5-3596-3BE2-FF9C5834433F}"/>
              </a:ext>
            </a:extLst>
          </p:cNvPr>
          <p:cNvSpPr/>
          <p:nvPr/>
        </p:nvSpPr>
        <p:spPr>
          <a:xfrm>
            <a:off x="3130421" y="1856792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BED4DCE-F597-8D3D-B2C7-96732F0D9B4D}"/>
              </a:ext>
            </a:extLst>
          </p:cNvPr>
          <p:cNvSpPr/>
          <p:nvPr/>
        </p:nvSpPr>
        <p:spPr>
          <a:xfrm>
            <a:off x="4956111" y="2407298"/>
            <a:ext cx="1138334" cy="16795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722D954-E1DE-A3B2-BCC7-3FAA00934C6F}"/>
              </a:ext>
            </a:extLst>
          </p:cNvPr>
          <p:cNvSpPr/>
          <p:nvPr/>
        </p:nvSpPr>
        <p:spPr>
          <a:xfrm>
            <a:off x="4397828" y="2677886"/>
            <a:ext cx="186612" cy="6624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320AD4-7012-0EAC-8D44-765ECBC6D65E}"/>
              </a:ext>
            </a:extLst>
          </p:cNvPr>
          <p:cNvSpPr/>
          <p:nvPr/>
        </p:nvSpPr>
        <p:spPr>
          <a:xfrm>
            <a:off x="2715208" y="3340359"/>
            <a:ext cx="6344816" cy="998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50B7B2-1592-426C-BCD4-FEE6BF5318D8}"/>
              </a:ext>
            </a:extLst>
          </p:cNvPr>
          <p:cNvSpPr/>
          <p:nvPr/>
        </p:nvSpPr>
        <p:spPr>
          <a:xfrm>
            <a:off x="2901820" y="3517641"/>
            <a:ext cx="1682620" cy="5878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D4497F-FC24-7B9D-B738-D371CE7B7A39}"/>
              </a:ext>
            </a:extLst>
          </p:cNvPr>
          <p:cNvSpPr/>
          <p:nvPr/>
        </p:nvSpPr>
        <p:spPr>
          <a:xfrm>
            <a:off x="7155025" y="3517640"/>
            <a:ext cx="1682620" cy="5878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 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BB3C7B-FFDA-129A-4E20-2E612B407057}"/>
              </a:ext>
            </a:extLst>
          </p:cNvPr>
          <p:cNvSpPr/>
          <p:nvPr/>
        </p:nvSpPr>
        <p:spPr>
          <a:xfrm>
            <a:off x="4739951" y="3741576"/>
            <a:ext cx="209940" cy="1212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7AC0B-02EF-DB9A-4827-E304741E73EF}"/>
              </a:ext>
            </a:extLst>
          </p:cNvPr>
          <p:cNvSpPr/>
          <p:nvPr/>
        </p:nvSpPr>
        <p:spPr>
          <a:xfrm>
            <a:off x="5582037" y="3741576"/>
            <a:ext cx="209940" cy="1212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87D827-5034-4922-B401-98B71B6F4DE9}"/>
              </a:ext>
            </a:extLst>
          </p:cNvPr>
          <p:cNvSpPr/>
          <p:nvPr/>
        </p:nvSpPr>
        <p:spPr>
          <a:xfrm>
            <a:off x="6433453" y="3741576"/>
            <a:ext cx="209940" cy="1212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8FE7D892-D24B-0F95-F616-1A8D473DD343}"/>
              </a:ext>
            </a:extLst>
          </p:cNvPr>
          <p:cNvSpPr/>
          <p:nvPr/>
        </p:nvSpPr>
        <p:spPr>
          <a:xfrm>
            <a:off x="4374500" y="3368351"/>
            <a:ext cx="1037255" cy="149289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ACD19D5F-839F-FE21-22A8-335489B4F8C1}"/>
              </a:ext>
            </a:extLst>
          </p:cNvPr>
          <p:cNvSpPr/>
          <p:nvPr/>
        </p:nvSpPr>
        <p:spPr>
          <a:xfrm>
            <a:off x="5788085" y="3383903"/>
            <a:ext cx="1037255" cy="149289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480D3911-2EB6-2145-72C7-F52DD66A79B4}"/>
              </a:ext>
            </a:extLst>
          </p:cNvPr>
          <p:cNvSpPr/>
          <p:nvPr/>
        </p:nvSpPr>
        <p:spPr>
          <a:xfrm>
            <a:off x="6987071" y="3382348"/>
            <a:ext cx="1037255" cy="149289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017B90F-4990-4AFB-8527-B2D064605AFA}"/>
              </a:ext>
            </a:extLst>
          </p:cNvPr>
          <p:cNvSpPr/>
          <p:nvPr/>
        </p:nvSpPr>
        <p:spPr>
          <a:xfrm>
            <a:off x="8490857" y="4338734"/>
            <a:ext cx="186612" cy="6624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85902E-386C-5199-9ECB-D9E8E7FFA5F6}"/>
              </a:ext>
            </a:extLst>
          </p:cNvPr>
          <p:cNvSpPr/>
          <p:nvPr/>
        </p:nvSpPr>
        <p:spPr>
          <a:xfrm>
            <a:off x="5823857" y="4998100"/>
            <a:ext cx="4404049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Execution with its Action Methods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56AA4A4C-E60E-FA8C-0BA9-EECDF1F7CC33}"/>
              </a:ext>
            </a:extLst>
          </p:cNvPr>
          <p:cNvSpPr/>
          <p:nvPr/>
        </p:nvSpPr>
        <p:spPr>
          <a:xfrm>
            <a:off x="7352522" y="4338734"/>
            <a:ext cx="186612" cy="762003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35D40A8F-ED87-38CF-8CC5-50327A0672C9}"/>
              </a:ext>
            </a:extLst>
          </p:cNvPr>
          <p:cNvSpPr/>
          <p:nvPr/>
        </p:nvSpPr>
        <p:spPr>
          <a:xfrm flipH="1">
            <a:off x="6433453" y="4105469"/>
            <a:ext cx="760444" cy="208384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183E4CA9-773C-F677-A094-DC62696BA7BB}"/>
              </a:ext>
            </a:extLst>
          </p:cNvPr>
          <p:cNvSpPr/>
          <p:nvPr/>
        </p:nvSpPr>
        <p:spPr>
          <a:xfrm flipH="1">
            <a:off x="5525278" y="4089918"/>
            <a:ext cx="760444" cy="208384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Up 31">
            <a:extLst>
              <a:ext uri="{FF2B5EF4-FFF2-40B4-BE49-F238E27FC236}">
                <a16:creationId xmlns:a16="http://schemas.microsoft.com/office/drawing/2014/main" id="{B7D046AA-0949-1710-185C-5C93FAE78213}"/>
              </a:ext>
            </a:extLst>
          </p:cNvPr>
          <p:cNvSpPr/>
          <p:nvPr/>
        </p:nvSpPr>
        <p:spPr>
          <a:xfrm flipH="1">
            <a:off x="4328630" y="4116353"/>
            <a:ext cx="760444" cy="208384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3F98FA9E-E128-2538-7685-8CEB382A01B4}"/>
              </a:ext>
            </a:extLst>
          </p:cNvPr>
          <p:cNvSpPr/>
          <p:nvPr/>
        </p:nvSpPr>
        <p:spPr>
          <a:xfrm>
            <a:off x="3425889" y="2666997"/>
            <a:ext cx="186612" cy="762003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67F1D0-A8DE-875C-F456-62386B0D5F7A}"/>
              </a:ext>
            </a:extLst>
          </p:cNvPr>
          <p:cNvSpPr/>
          <p:nvPr/>
        </p:nvSpPr>
        <p:spPr>
          <a:xfrm>
            <a:off x="4956111" y="1987419"/>
            <a:ext cx="1141444" cy="20371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C055705-9431-3A12-7610-F47D73574356}"/>
              </a:ext>
            </a:extLst>
          </p:cNvPr>
          <p:cNvSpPr/>
          <p:nvPr/>
        </p:nvSpPr>
        <p:spPr>
          <a:xfrm>
            <a:off x="7921690" y="2020078"/>
            <a:ext cx="1141444" cy="20371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AAD59CB1-D504-9B4D-5E04-7949648522A8}"/>
              </a:ext>
            </a:extLst>
          </p:cNvPr>
          <p:cNvSpPr/>
          <p:nvPr/>
        </p:nvSpPr>
        <p:spPr>
          <a:xfrm>
            <a:off x="9428585" y="1194318"/>
            <a:ext cx="186612" cy="762003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F9BCF2FA-34EA-4BB1-1A38-6828287BDA07}"/>
              </a:ext>
            </a:extLst>
          </p:cNvPr>
          <p:cNvSpPr/>
          <p:nvPr/>
        </p:nvSpPr>
        <p:spPr>
          <a:xfrm>
            <a:off x="7996335" y="919842"/>
            <a:ext cx="1138334" cy="167951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16D63ECE-4F46-D7B6-F7E7-3435822157F0}"/>
              </a:ext>
            </a:extLst>
          </p:cNvPr>
          <p:cNvSpPr/>
          <p:nvPr/>
        </p:nvSpPr>
        <p:spPr>
          <a:xfrm>
            <a:off x="5012870" y="897683"/>
            <a:ext cx="1138334" cy="167951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4276850-B25F-4FC9-FC61-B94E927B262A}"/>
              </a:ext>
            </a:extLst>
          </p:cNvPr>
          <p:cNvSpPr/>
          <p:nvPr/>
        </p:nvSpPr>
        <p:spPr>
          <a:xfrm>
            <a:off x="2078391" y="899626"/>
            <a:ext cx="1138334" cy="167951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E9DB88-F497-8A1B-DC67-6A730E125045}"/>
              </a:ext>
            </a:extLst>
          </p:cNvPr>
          <p:cNvSpPr/>
          <p:nvPr/>
        </p:nvSpPr>
        <p:spPr>
          <a:xfrm>
            <a:off x="410547" y="5243804"/>
            <a:ext cx="2043404" cy="3172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CA549-9AA2-47B8-8D94-722E88CEF428}"/>
              </a:ext>
            </a:extLst>
          </p:cNvPr>
          <p:cNvSpPr/>
          <p:nvPr/>
        </p:nvSpPr>
        <p:spPr>
          <a:xfrm>
            <a:off x="410547" y="5921052"/>
            <a:ext cx="2043404" cy="3172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120341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A63E57-05F2-FC7E-6DCD-1FBC200B8D18}"/>
              </a:ext>
            </a:extLst>
          </p:cNvPr>
          <p:cNvSpPr/>
          <p:nvPr/>
        </p:nvSpPr>
        <p:spPr>
          <a:xfrm>
            <a:off x="6727371" y="662473"/>
            <a:ext cx="5057192" cy="5701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A5805F0-3E5C-126C-FC86-4F6D05CAE9D5}"/>
              </a:ext>
            </a:extLst>
          </p:cNvPr>
          <p:cNvSpPr/>
          <p:nvPr/>
        </p:nvSpPr>
        <p:spPr>
          <a:xfrm>
            <a:off x="6858000" y="849086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lts</a:t>
            </a:r>
            <a:r>
              <a:rPr lang="en-US" dirty="0"/>
              <a:t> of OIL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51F0209-51D9-C7CB-E45A-1380DFEFF76E}"/>
              </a:ext>
            </a:extLst>
          </p:cNvPr>
          <p:cNvSpPr/>
          <p:nvPr/>
        </p:nvSpPr>
        <p:spPr>
          <a:xfrm>
            <a:off x="6858000" y="1757265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 Kg of Sugar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509D4A4-F193-DA34-2122-8E1C199BF29B}"/>
              </a:ext>
            </a:extLst>
          </p:cNvPr>
          <p:cNvSpPr/>
          <p:nvPr/>
        </p:nvSpPr>
        <p:spPr>
          <a:xfrm>
            <a:off x="6858000" y="2665444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Kg of Besan / Ata,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61D6A-6573-F3D1-09E9-195A510CB6B5}"/>
              </a:ext>
            </a:extLst>
          </p:cNvPr>
          <p:cNvSpPr/>
          <p:nvPr/>
        </p:nvSpPr>
        <p:spPr>
          <a:xfrm>
            <a:off x="839755" y="4823927"/>
            <a:ext cx="4469363" cy="143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Kitchen</a:t>
            </a:r>
          </a:p>
          <a:p>
            <a:pPr algn="ctr"/>
            <a:r>
              <a:rPr lang="en-US" sz="2400" dirty="0"/>
              <a:t>Processing of Food</a:t>
            </a:r>
          </a:p>
          <a:p>
            <a:pPr algn="ctr"/>
            <a:r>
              <a:rPr lang="en-US" sz="2400" dirty="0"/>
              <a:t>1 lit of oil. 100 gm of Ata, 40 Sugar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3E337F-3E38-809B-8B89-800B1AAC4044}"/>
              </a:ext>
            </a:extLst>
          </p:cNvPr>
          <p:cNvSpPr/>
          <p:nvPr/>
        </p:nvSpPr>
        <p:spPr>
          <a:xfrm>
            <a:off x="914400" y="1082351"/>
            <a:ext cx="3872204" cy="597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Needs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7074FAE-E444-9FD0-3F70-DFFA24F32AF5}"/>
              </a:ext>
            </a:extLst>
          </p:cNvPr>
          <p:cNvCxnSpPr>
            <a:stCxn id="9" idx="3"/>
            <a:endCxn id="3" idx="0"/>
          </p:cNvCxnSpPr>
          <p:nvPr/>
        </p:nvCxnSpPr>
        <p:spPr>
          <a:xfrm flipV="1">
            <a:off x="4786604" y="662473"/>
            <a:ext cx="4469363" cy="718458"/>
          </a:xfrm>
          <a:prstGeom prst="bentConnector4">
            <a:avLst>
              <a:gd name="adj1" fmla="val 21712"/>
              <a:gd name="adj2" fmla="val 131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DA32752-25D4-A9FA-6D2E-97C602044378}"/>
              </a:ext>
            </a:extLst>
          </p:cNvPr>
          <p:cNvCxnSpPr>
            <a:stCxn id="3" idx="1"/>
            <a:endCxn id="7" idx="3"/>
          </p:cNvCxnSpPr>
          <p:nvPr/>
        </p:nvCxnSpPr>
        <p:spPr>
          <a:xfrm rot="10800000" flipV="1">
            <a:off x="5309119" y="3512976"/>
            <a:ext cx="1418253" cy="2029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4EC8A3-BA25-D47B-E5C3-C17714C41436}"/>
              </a:ext>
            </a:extLst>
          </p:cNvPr>
          <p:cNvSpPr txBox="1"/>
          <p:nvPr/>
        </p:nvSpPr>
        <p:spPr>
          <a:xfrm>
            <a:off x="339013" y="404327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Injection Container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F9140B-BBCA-5378-8BE6-8748C96B37F6}"/>
              </a:ext>
            </a:extLst>
          </p:cNvPr>
          <p:cNvSpPr/>
          <p:nvPr/>
        </p:nvSpPr>
        <p:spPr>
          <a:xfrm>
            <a:off x="6951306" y="5542384"/>
            <a:ext cx="4702629" cy="7557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00DC0-E214-79C5-BD0B-7E9D1C2C4123}"/>
              </a:ext>
            </a:extLst>
          </p:cNvPr>
          <p:cNvSpPr txBox="1"/>
          <p:nvPr/>
        </p:nvSpPr>
        <p:spPr>
          <a:xfrm>
            <a:off x="625151" y="3512976"/>
            <a:ext cx="468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OIL and Ata is needed for LONG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Milk and Vegetable are needed on Daily basic and once the processing is over they are empty</a:t>
            </a:r>
          </a:p>
        </p:txBody>
      </p:sp>
    </p:spTree>
    <p:extLst>
      <p:ext uri="{BB962C8B-B14F-4D97-AF65-F5344CB8AC3E}">
        <p14:creationId xmlns:p14="http://schemas.microsoft.com/office/powerpoint/2010/main" val="2579339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CE961-5A4A-7C7B-FABE-7EFDC907BEC4}"/>
              </a:ext>
            </a:extLst>
          </p:cNvPr>
          <p:cNvSpPr/>
          <p:nvPr/>
        </p:nvSpPr>
        <p:spPr>
          <a:xfrm>
            <a:off x="6548535" y="186609"/>
            <a:ext cx="4553338" cy="5643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DE50C-087B-C6F0-C470-850D630B15A4}"/>
              </a:ext>
            </a:extLst>
          </p:cNvPr>
          <p:cNvSpPr txBox="1"/>
          <p:nvPr/>
        </p:nvSpPr>
        <p:spPr>
          <a:xfrm>
            <a:off x="7399176" y="317241"/>
            <a:ext cx="35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3F1F76-00E9-57DA-669D-21317328F5D7}"/>
              </a:ext>
            </a:extLst>
          </p:cNvPr>
          <p:cNvSpPr/>
          <p:nvPr/>
        </p:nvSpPr>
        <p:spPr>
          <a:xfrm>
            <a:off x="10142376" y="1530220"/>
            <a:ext cx="718457" cy="3424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06701-3BA0-7D85-7CFF-D042E4273971}"/>
              </a:ext>
            </a:extLst>
          </p:cNvPr>
          <p:cNvSpPr/>
          <p:nvPr/>
        </p:nvSpPr>
        <p:spPr>
          <a:xfrm>
            <a:off x="8960498" y="1530220"/>
            <a:ext cx="718457" cy="3424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10A18-AA9B-3989-1C63-F124C4CCADF2}"/>
              </a:ext>
            </a:extLst>
          </p:cNvPr>
          <p:cNvSpPr/>
          <p:nvPr/>
        </p:nvSpPr>
        <p:spPr>
          <a:xfrm>
            <a:off x="7651102" y="1530220"/>
            <a:ext cx="718457" cy="3424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0D1D2-B146-9EDD-8F10-43BECCDD9257}"/>
              </a:ext>
            </a:extLst>
          </p:cNvPr>
          <p:cNvSpPr/>
          <p:nvPr/>
        </p:nvSpPr>
        <p:spPr>
          <a:xfrm>
            <a:off x="7651102" y="1028314"/>
            <a:ext cx="322839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1A3D9-D424-3F1F-C188-CC0535832623}"/>
              </a:ext>
            </a:extLst>
          </p:cNvPr>
          <p:cNvSpPr/>
          <p:nvPr/>
        </p:nvSpPr>
        <p:spPr>
          <a:xfrm>
            <a:off x="1797699" y="2696547"/>
            <a:ext cx="3747795" cy="31331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DA437-8948-25F8-C0E1-9C3EDEDC8203}"/>
              </a:ext>
            </a:extLst>
          </p:cNvPr>
          <p:cNvSpPr txBox="1"/>
          <p:nvPr/>
        </p:nvSpPr>
        <p:spPr>
          <a:xfrm>
            <a:off x="6607628" y="6027576"/>
            <a:ext cx="467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https://www.mybackendserver/myapp/myctrl</a:t>
            </a:r>
            <a:endParaRPr lang="en-US" sz="1600" b="1" dirty="0"/>
          </a:p>
          <a:p>
            <a:pPr algn="ctr"/>
            <a:r>
              <a:rPr lang="en-US" sz="1600" b="1" dirty="0"/>
              <a:t>On Premises App, Cloud Apps (Azure API, AWS APIs)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A6D59-1804-B618-6313-4E5F17980AD8}"/>
              </a:ext>
            </a:extLst>
          </p:cNvPr>
          <p:cNvSpPr txBox="1"/>
          <p:nvPr/>
        </p:nvSpPr>
        <p:spPr>
          <a:xfrm>
            <a:off x="1940767" y="2696547"/>
            <a:ext cx="3461657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Front-End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E6F6E-9FA0-3373-E974-FD9BF5134139}"/>
              </a:ext>
            </a:extLst>
          </p:cNvPr>
          <p:cNvSpPr txBox="1"/>
          <p:nvPr/>
        </p:nvSpPr>
        <p:spPr>
          <a:xfrm>
            <a:off x="1422919" y="5930291"/>
            <a:ext cx="4673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hlinkClick r:id="rId3"/>
              </a:rPr>
              <a:t>https://www.myfrontendendserver/myapp/myctrl</a:t>
            </a:r>
            <a:endParaRPr lang="en-US" sz="1400" b="1" dirty="0"/>
          </a:p>
          <a:p>
            <a:pPr algn="ctr"/>
            <a:r>
              <a:rPr lang="en-US" sz="1400" b="1" dirty="0"/>
              <a:t>Azure Static Apps, AWS Amplify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EA6E14-C879-12FE-548D-3DAAE492F04D}"/>
              </a:ext>
            </a:extLst>
          </p:cNvPr>
          <p:cNvSpPr/>
          <p:nvPr/>
        </p:nvSpPr>
        <p:spPr>
          <a:xfrm>
            <a:off x="1996751" y="4264090"/>
            <a:ext cx="3359020" cy="13809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+ HTML + CSS</a:t>
            </a:r>
          </a:p>
          <a:p>
            <a:pPr algn="ctr"/>
            <a:r>
              <a:rPr lang="en-US" dirty="0"/>
              <a:t>Angular MVC App, Blazor App, </a:t>
            </a:r>
          </a:p>
          <a:p>
            <a:pPr algn="ctr"/>
            <a:r>
              <a:rPr lang="en-US" dirty="0"/>
              <a:t>React Interactive App,</a:t>
            </a:r>
          </a:p>
          <a:p>
            <a:pPr algn="ctr"/>
            <a:r>
              <a:rPr lang="en-US" dirty="0"/>
              <a:t>Vue and Vueit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5F7CE2-E73C-7093-EF5F-AD5A90C97AF2}"/>
              </a:ext>
            </a:extLst>
          </p:cNvPr>
          <p:cNvSpPr/>
          <p:nvPr/>
        </p:nvSpPr>
        <p:spPr>
          <a:xfrm>
            <a:off x="1940767" y="3219061"/>
            <a:ext cx="3461657" cy="8397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 + CSS + JS Object Model 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58E5250F-DBB0-1159-A19C-CDAE2EACA44A}"/>
              </a:ext>
            </a:extLst>
          </p:cNvPr>
          <p:cNvSpPr/>
          <p:nvPr/>
        </p:nvSpPr>
        <p:spPr>
          <a:xfrm>
            <a:off x="3415004" y="3881535"/>
            <a:ext cx="335902" cy="5038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F54F15D-E8C6-3730-FFE1-8407591420EF}"/>
              </a:ext>
            </a:extLst>
          </p:cNvPr>
          <p:cNvSpPr/>
          <p:nvPr/>
        </p:nvSpPr>
        <p:spPr>
          <a:xfrm>
            <a:off x="5545494" y="3358316"/>
            <a:ext cx="976602" cy="5232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CALL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9B84B69-15F3-986C-71A5-BA150EE74976}"/>
              </a:ext>
            </a:extLst>
          </p:cNvPr>
          <p:cNvSpPr/>
          <p:nvPr/>
        </p:nvSpPr>
        <p:spPr>
          <a:xfrm>
            <a:off x="223935" y="186612"/>
            <a:ext cx="2444620" cy="2006082"/>
          </a:xfrm>
          <a:prstGeom prst="parallelogram">
            <a:avLst>
              <a:gd name="adj" fmla="val 2220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8A65E-0573-4085-1893-1463A06B1B2E}"/>
              </a:ext>
            </a:extLst>
          </p:cNvPr>
          <p:cNvSpPr txBox="1"/>
          <p:nvPr/>
        </p:nvSpPr>
        <p:spPr>
          <a:xfrm>
            <a:off x="783771" y="18661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47A165C-C0D5-AA39-9FA8-52A19EC04B37}"/>
              </a:ext>
            </a:extLst>
          </p:cNvPr>
          <p:cNvCxnSpPr>
            <a:stCxn id="17" idx="3"/>
            <a:endCxn id="8" idx="1"/>
          </p:cNvCxnSpPr>
          <p:nvPr/>
        </p:nvCxnSpPr>
        <p:spPr>
          <a:xfrm rot="16200000" flipH="1">
            <a:off x="475378" y="2940795"/>
            <a:ext cx="2070423" cy="574219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DAB423-09C1-3355-04B2-02157EB1F6EF}"/>
              </a:ext>
            </a:extLst>
          </p:cNvPr>
          <p:cNvSpPr txBox="1"/>
          <p:nvPr/>
        </p:nvSpPr>
        <p:spPr>
          <a:xfrm>
            <a:off x="80865" y="3219061"/>
            <a:ext cx="15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847BF0-D1B8-38FB-6188-3A4F3D5FC92B}"/>
              </a:ext>
            </a:extLst>
          </p:cNvPr>
          <p:cNvCxnSpPr>
            <a:stCxn id="10" idx="0"/>
            <a:endCxn id="17" idx="2"/>
          </p:cNvCxnSpPr>
          <p:nvPr/>
        </p:nvCxnSpPr>
        <p:spPr>
          <a:xfrm rot="16200000" flipV="1">
            <a:off x="2305246" y="1330197"/>
            <a:ext cx="1506894" cy="1225806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06DBC-BD38-0E00-F0AC-05D6063A16A3}"/>
              </a:ext>
            </a:extLst>
          </p:cNvPr>
          <p:cNvSpPr txBox="1"/>
          <p:nvPr/>
        </p:nvSpPr>
        <p:spPr>
          <a:xfrm>
            <a:off x="2917372" y="1959429"/>
            <a:ext cx="17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4979C-08A8-733A-F597-948FEFA8A09B}"/>
              </a:ext>
            </a:extLst>
          </p:cNvPr>
          <p:cNvSpPr/>
          <p:nvPr/>
        </p:nvSpPr>
        <p:spPr>
          <a:xfrm>
            <a:off x="444174" y="1380931"/>
            <a:ext cx="1736663" cy="499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Object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761480-3F2D-1F44-785B-C2C12D2C9C38}"/>
              </a:ext>
            </a:extLst>
          </p:cNvPr>
          <p:cNvSpPr/>
          <p:nvPr/>
        </p:nvSpPr>
        <p:spPr>
          <a:xfrm>
            <a:off x="587630" y="683853"/>
            <a:ext cx="1736663" cy="499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 + CSS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3964D1B-ABB9-6ECD-F549-3C3A807B417C}"/>
              </a:ext>
            </a:extLst>
          </p:cNvPr>
          <p:cNvSpPr/>
          <p:nvPr/>
        </p:nvSpPr>
        <p:spPr>
          <a:xfrm>
            <a:off x="80865" y="683853"/>
            <a:ext cx="432319" cy="3444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E29321E-C2EE-C47B-F90D-D01AABAA9E18}"/>
              </a:ext>
            </a:extLst>
          </p:cNvPr>
          <p:cNvCxnSpPr>
            <a:stCxn id="18" idx="0"/>
            <a:endCxn id="2" idx="1"/>
          </p:cNvCxnSpPr>
          <p:nvPr/>
        </p:nvCxnSpPr>
        <p:spPr>
          <a:xfrm rot="16200000" flipH="1">
            <a:off x="2647272" y="-893117"/>
            <a:ext cx="2821534" cy="4980992"/>
          </a:xfrm>
          <a:prstGeom prst="bentConnector4">
            <a:avLst>
              <a:gd name="adj1" fmla="val -8102"/>
              <a:gd name="adj2" fmla="val 5786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C4ACB8-264E-2E4D-BAEC-6317AAD798D6}"/>
              </a:ext>
            </a:extLst>
          </p:cNvPr>
          <p:cNvSpPr txBox="1"/>
          <p:nvPr/>
        </p:nvSpPr>
        <p:spPr>
          <a:xfrm>
            <a:off x="5545494" y="342869"/>
            <a:ext cx="215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HTTP Request to Backend API to Fetch Data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DBF3F9A-8BB5-283A-5BDE-1338ACA4E5BB}"/>
              </a:ext>
            </a:extLst>
          </p:cNvPr>
          <p:cNvCxnSpPr>
            <a:stCxn id="2" idx="1"/>
            <a:endCxn id="18" idx="0"/>
          </p:cNvCxnSpPr>
          <p:nvPr/>
        </p:nvCxnSpPr>
        <p:spPr>
          <a:xfrm rot="10800000">
            <a:off x="1567543" y="186612"/>
            <a:ext cx="4980992" cy="2821534"/>
          </a:xfrm>
          <a:prstGeom prst="bentConnector4">
            <a:avLst>
              <a:gd name="adj1" fmla="val 15158"/>
              <a:gd name="adj2" fmla="val 108102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414A5B0-4167-0C9B-23BF-13FE398E00B2}"/>
              </a:ext>
            </a:extLst>
          </p:cNvPr>
          <p:cNvSpPr txBox="1"/>
          <p:nvPr/>
        </p:nvSpPr>
        <p:spPr>
          <a:xfrm>
            <a:off x="3508312" y="450558"/>
            <a:ext cx="215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</a:rPr>
              <a:t>HTTP Response With JSON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C16FF0-0381-97FE-B585-9953B2807CB2}"/>
              </a:ext>
            </a:extLst>
          </p:cNvPr>
          <p:cNvSpPr/>
          <p:nvPr/>
        </p:nvSpPr>
        <p:spPr>
          <a:xfrm>
            <a:off x="6615404" y="2696547"/>
            <a:ext cx="895937" cy="6617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Identity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B99B5D1-00BA-9E4A-BFCF-1D2B4D60C501}"/>
              </a:ext>
            </a:extLst>
          </p:cNvPr>
          <p:cNvCxnSpPr>
            <a:cxnSpLocks/>
            <a:stCxn id="39" idx="0"/>
            <a:endCxn id="6" idx="1"/>
          </p:cNvCxnSpPr>
          <p:nvPr/>
        </p:nvCxnSpPr>
        <p:spPr>
          <a:xfrm rot="16200000" flipH="1">
            <a:off x="7084316" y="2675603"/>
            <a:ext cx="545841" cy="587729"/>
          </a:xfrm>
          <a:prstGeom prst="bentConnector4">
            <a:avLst>
              <a:gd name="adj1" fmla="val -41880"/>
              <a:gd name="adj2" fmla="val 88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5A6327F-2B4C-CB32-0F4B-2F0DE55FBCDD}"/>
              </a:ext>
            </a:extLst>
          </p:cNvPr>
          <p:cNvCxnSpPr>
            <a:endCxn id="39" idx="2"/>
          </p:cNvCxnSpPr>
          <p:nvPr/>
        </p:nvCxnSpPr>
        <p:spPr>
          <a:xfrm rot="10800000">
            <a:off x="7063373" y="3358316"/>
            <a:ext cx="578394" cy="229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AAAE14C1-655B-F91C-34FE-81C81B121826}"/>
              </a:ext>
            </a:extLst>
          </p:cNvPr>
          <p:cNvSpPr/>
          <p:nvPr/>
        </p:nvSpPr>
        <p:spPr>
          <a:xfrm>
            <a:off x="10375641" y="1266199"/>
            <a:ext cx="202165" cy="36933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AD410817-C820-A772-82FB-3592A2E268D5}"/>
              </a:ext>
            </a:extLst>
          </p:cNvPr>
          <p:cNvSpPr/>
          <p:nvPr/>
        </p:nvSpPr>
        <p:spPr>
          <a:xfrm>
            <a:off x="9171991" y="1344331"/>
            <a:ext cx="202165" cy="36933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5365127-4AFA-451F-4CAF-81D7E167421C}"/>
              </a:ext>
            </a:extLst>
          </p:cNvPr>
          <p:cNvSpPr/>
          <p:nvPr/>
        </p:nvSpPr>
        <p:spPr>
          <a:xfrm>
            <a:off x="7962123" y="1244410"/>
            <a:ext cx="202165" cy="36933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9EB140C7-1376-0CEC-4F72-E69FCEA3D84C}"/>
              </a:ext>
            </a:extLst>
          </p:cNvPr>
          <p:cNvSpPr/>
          <p:nvPr/>
        </p:nvSpPr>
        <p:spPr>
          <a:xfrm>
            <a:off x="11280709" y="3008146"/>
            <a:ext cx="824205" cy="57947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3730C5-A33D-8871-1F37-917C594A890F}"/>
              </a:ext>
            </a:extLst>
          </p:cNvPr>
          <p:cNvSpPr/>
          <p:nvPr/>
        </p:nvSpPr>
        <p:spPr>
          <a:xfrm>
            <a:off x="7641767" y="5178490"/>
            <a:ext cx="3265719" cy="50385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61F87E06-EC80-4E82-C3A6-9FD4848B4874}"/>
              </a:ext>
            </a:extLst>
          </p:cNvPr>
          <p:cNvSpPr/>
          <p:nvPr/>
        </p:nvSpPr>
        <p:spPr>
          <a:xfrm>
            <a:off x="10300996" y="4749282"/>
            <a:ext cx="276810" cy="51318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9EF3E397-663C-06D1-2291-DDEE41CE5B8E}"/>
              </a:ext>
            </a:extLst>
          </p:cNvPr>
          <p:cNvSpPr/>
          <p:nvPr/>
        </p:nvSpPr>
        <p:spPr>
          <a:xfrm>
            <a:off x="9368711" y="4821207"/>
            <a:ext cx="310243" cy="369332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3E97CC3C-C5E8-E07F-5BB4-F89F702DDD8E}"/>
              </a:ext>
            </a:extLst>
          </p:cNvPr>
          <p:cNvSpPr/>
          <p:nvPr/>
        </p:nvSpPr>
        <p:spPr>
          <a:xfrm>
            <a:off x="9051470" y="4749282"/>
            <a:ext cx="276810" cy="51318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A0406822-32C3-E5D7-95F6-617462E0B00D}"/>
              </a:ext>
            </a:extLst>
          </p:cNvPr>
          <p:cNvSpPr/>
          <p:nvPr/>
        </p:nvSpPr>
        <p:spPr>
          <a:xfrm>
            <a:off x="7854045" y="4843559"/>
            <a:ext cx="310243" cy="369332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86F6E108-9B95-33F3-45FE-DB10C805A057}"/>
              </a:ext>
            </a:extLst>
          </p:cNvPr>
          <p:cNvSpPr/>
          <p:nvPr/>
        </p:nvSpPr>
        <p:spPr>
          <a:xfrm>
            <a:off x="10860833" y="3219061"/>
            <a:ext cx="463421" cy="20993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81512FCC-329D-48BD-04B7-CF5D57DFD551}"/>
              </a:ext>
            </a:extLst>
          </p:cNvPr>
          <p:cNvSpPr/>
          <p:nvPr/>
        </p:nvSpPr>
        <p:spPr>
          <a:xfrm>
            <a:off x="8369559" y="3008146"/>
            <a:ext cx="590939" cy="32560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8D3C3854-6C0F-2412-4516-9C0AD1D0911A}"/>
              </a:ext>
            </a:extLst>
          </p:cNvPr>
          <p:cNvSpPr/>
          <p:nvPr/>
        </p:nvSpPr>
        <p:spPr>
          <a:xfrm>
            <a:off x="9660294" y="3027431"/>
            <a:ext cx="590939" cy="32560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4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A5F3F-64BE-B5DD-BB8E-E6ED25E6D7D8}"/>
              </a:ext>
            </a:extLst>
          </p:cNvPr>
          <p:cNvSpPr/>
          <p:nvPr/>
        </p:nvSpPr>
        <p:spPr>
          <a:xfrm>
            <a:off x="7725747" y="2043404"/>
            <a:ext cx="2649894" cy="206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BA486C-E2D9-BEB2-4F72-7A0ECC7830F5}"/>
              </a:ext>
            </a:extLst>
          </p:cNvPr>
          <p:cNvSpPr/>
          <p:nvPr/>
        </p:nvSpPr>
        <p:spPr>
          <a:xfrm>
            <a:off x="205273" y="345233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Clients</a:t>
            </a:r>
          </a:p>
          <a:p>
            <a:pPr algn="ctr"/>
            <a:r>
              <a:rPr lang="en-US" dirty="0"/>
              <a:t>Desktop Apps</a:t>
            </a:r>
          </a:p>
          <a:p>
            <a:pPr algn="ctr"/>
            <a:r>
              <a:rPr lang="en-US" dirty="0"/>
              <a:t>.NET Clients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1F8FD-5462-A916-DD60-1910C80F0E0F}"/>
              </a:ext>
            </a:extLst>
          </p:cNvPr>
          <p:cNvSpPr/>
          <p:nvPr/>
        </p:nvSpPr>
        <p:spPr>
          <a:xfrm>
            <a:off x="205272" y="1926772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  <a:p>
            <a:pPr algn="ctr"/>
            <a:r>
              <a:rPr lang="en-US" dirty="0"/>
              <a:t>Apps</a:t>
            </a:r>
          </a:p>
          <a:p>
            <a:pPr algn="ctr"/>
            <a:r>
              <a:rPr lang="en-US" dirty="0"/>
              <a:t>.NET MAUI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CA3EE-EEE3-234F-5A18-3F57D59F844E}"/>
              </a:ext>
            </a:extLst>
          </p:cNvPr>
          <p:cNvSpPr/>
          <p:nvPr/>
        </p:nvSpPr>
        <p:spPr>
          <a:xfrm>
            <a:off x="205271" y="3531637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  <a:p>
            <a:pPr algn="ctr"/>
            <a:r>
              <a:rPr lang="en-US" dirty="0"/>
              <a:t>Apps for Same HOST of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15E8-7D61-9412-2AB1-DD9AF76290C8}"/>
              </a:ext>
            </a:extLst>
          </p:cNvPr>
          <p:cNvSpPr/>
          <p:nvPr/>
        </p:nvSpPr>
        <p:spPr>
          <a:xfrm>
            <a:off x="205271" y="5214258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Party Browser Client</a:t>
            </a:r>
          </a:p>
          <a:p>
            <a:pPr algn="ctr"/>
            <a:r>
              <a:rPr lang="en-US" dirty="0"/>
              <a:t>Apps from Different HOST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FED7B-FA76-2FC9-216D-DBF0B3FD340A}"/>
              </a:ext>
            </a:extLst>
          </p:cNvPr>
          <p:cNvSpPr txBox="1"/>
          <p:nvPr/>
        </p:nvSpPr>
        <p:spPr>
          <a:xfrm>
            <a:off x="7557796" y="4310743"/>
            <a:ext cx="463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https://myserver/myserverapp.com</a:t>
            </a:r>
            <a:r>
              <a:rPr lang="en-US" dirty="0"/>
              <a:t>/api/myapi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34335F2-3F8E-DABD-B5F4-B98168293A0F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>
            <a:off x="2192694" y="919066"/>
            <a:ext cx="6858000" cy="1124338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159202-239F-027C-7F88-C586A3759412}"/>
              </a:ext>
            </a:extLst>
          </p:cNvPr>
          <p:cNvSpPr txBox="1"/>
          <p:nvPr/>
        </p:nvSpPr>
        <p:spPr>
          <a:xfrm>
            <a:off x="2873827" y="539430"/>
            <a:ext cx="605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HTTP Call from the Client’s Machine that have the Client App Installed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26AD77-4C27-E005-2AE4-CC9C105A1930}"/>
              </a:ext>
            </a:extLst>
          </p:cNvPr>
          <p:cNvCxnSpPr>
            <a:stCxn id="4" idx="3"/>
            <a:endCxn id="2" idx="0"/>
          </p:cNvCxnSpPr>
          <p:nvPr/>
        </p:nvCxnSpPr>
        <p:spPr>
          <a:xfrm flipV="1">
            <a:off x="2192693" y="2043404"/>
            <a:ext cx="6858001" cy="457201"/>
          </a:xfrm>
          <a:prstGeom prst="bentConnector4">
            <a:avLst>
              <a:gd name="adj1" fmla="val 40340"/>
              <a:gd name="adj2" fmla="val 175510"/>
            </a:avLst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7C8A7-AEC7-7C8F-1211-33CD6AA7A947}"/>
              </a:ext>
            </a:extLst>
          </p:cNvPr>
          <p:cNvSpPr txBox="1"/>
          <p:nvPr/>
        </p:nvSpPr>
        <p:spPr>
          <a:xfrm>
            <a:off x="2323322" y="1657739"/>
            <a:ext cx="2379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App installed on Mobile That makes Direct call to API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CE4115-75D3-958F-76AC-4E71F7440381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2192692" y="3074437"/>
            <a:ext cx="5533055" cy="1031033"/>
          </a:xfrm>
          <a:prstGeom prst="bentConnector3">
            <a:avLst/>
          </a:prstGeom>
          <a:ln w="762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AC5717-7AA4-E2CC-2E48-7B41AFA5C77A}"/>
              </a:ext>
            </a:extLst>
          </p:cNvPr>
          <p:cNvSpPr txBox="1"/>
          <p:nvPr/>
        </p:nvSpPr>
        <p:spPr>
          <a:xfrm>
            <a:off x="2323322" y="3349690"/>
            <a:ext cx="2491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Client Page and API are having same host so direct call is made to receive data response, from Same Origin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9DF8B-9EC4-B9A0-B699-0C7551BDCE1C}"/>
              </a:ext>
            </a:extLst>
          </p:cNvPr>
          <p:cNvSpPr/>
          <p:nvPr/>
        </p:nvSpPr>
        <p:spPr>
          <a:xfrm>
            <a:off x="4208106" y="5365101"/>
            <a:ext cx="2230016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Paty App Host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2803973-5A47-A926-A124-43EBEBB5E4A2}"/>
              </a:ext>
            </a:extLst>
          </p:cNvPr>
          <p:cNvCxnSpPr>
            <a:stCxn id="6" idx="2"/>
            <a:endCxn id="18" idx="2"/>
          </p:cNvCxnSpPr>
          <p:nvPr/>
        </p:nvCxnSpPr>
        <p:spPr>
          <a:xfrm rot="16200000" flipH="1">
            <a:off x="3185627" y="4375278"/>
            <a:ext cx="150843" cy="4124132"/>
          </a:xfrm>
          <a:prstGeom prst="bentConnector3">
            <a:avLst>
              <a:gd name="adj1" fmla="val 251548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EB3E2D3-BC4B-A191-AE6A-9B397539A3A7}"/>
              </a:ext>
            </a:extLst>
          </p:cNvPr>
          <p:cNvCxnSpPr>
            <a:stCxn id="18" idx="1"/>
            <a:endCxn id="6" idx="3"/>
          </p:cNvCxnSpPr>
          <p:nvPr/>
        </p:nvCxnSpPr>
        <p:spPr>
          <a:xfrm rot="10800000">
            <a:off x="2192692" y="5788092"/>
            <a:ext cx="2015414" cy="150843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C23DEA-5A2D-D80E-CA6C-F2F0DDEF38BF}"/>
              </a:ext>
            </a:extLst>
          </p:cNvPr>
          <p:cNvSpPr txBox="1"/>
          <p:nvPr/>
        </p:nvSpPr>
        <p:spPr>
          <a:xfrm>
            <a:off x="2323322" y="6361922"/>
            <a:ext cx="198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790477-BAFA-6B41-04EF-355EE1E5E20A}"/>
              </a:ext>
            </a:extLst>
          </p:cNvPr>
          <p:cNvSpPr txBox="1"/>
          <p:nvPr/>
        </p:nvSpPr>
        <p:spPr>
          <a:xfrm>
            <a:off x="2575249" y="5365101"/>
            <a:ext cx="150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HTML+JS+CSS 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CABF9-D65F-2208-1CAC-6441D222016D}"/>
              </a:ext>
            </a:extLst>
          </p:cNvPr>
          <p:cNvSpPr txBox="1"/>
          <p:nvPr/>
        </p:nvSpPr>
        <p:spPr>
          <a:xfrm>
            <a:off x="2939142" y="4437835"/>
            <a:ext cx="358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Request for API that is Hosted on Cross-Origin. Tis need CORS enabled on the API Side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95F644-87E4-0737-E55E-09DEEC16D40C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5400000" flipH="1" flipV="1">
            <a:off x="4570444" y="734008"/>
            <a:ext cx="1108788" cy="7851712"/>
          </a:xfrm>
          <a:prstGeom prst="bentConnector3">
            <a:avLst>
              <a:gd name="adj1" fmla="val 20547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67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B3083-1EA8-ABF2-5456-AD554C81915C}"/>
              </a:ext>
            </a:extLst>
          </p:cNvPr>
          <p:cNvSpPr/>
          <p:nvPr/>
        </p:nvSpPr>
        <p:spPr>
          <a:xfrm>
            <a:off x="681135" y="485193"/>
            <a:ext cx="3834881" cy="348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EC21E-2777-8C31-62C2-84D38CEADBA2}"/>
              </a:ext>
            </a:extLst>
          </p:cNvPr>
          <p:cNvSpPr txBox="1"/>
          <p:nvPr/>
        </p:nvSpPr>
        <p:spPr>
          <a:xfrm>
            <a:off x="5150498" y="485192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A Conceptual Model with Following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Triggers /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0CF6-0F52-7C8D-2293-6DD9442AE687}"/>
              </a:ext>
            </a:extLst>
          </p:cNvPr>
          <p:cNvSpPr/>
          <p:nvPr/>
        </p:nvSpPr>
        <p:spPr>
          <a:xfrm>
            <a:off x="681135" y="1073020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2387-F955-1DA7-60C8-B45AD0436D11}"/>
              </a:ext>
            </a:extLst>
          </p:cNvPr>
          <p:cNvSpPr txBox="1"/>
          <p:nvPr/>
        </p:nvSpPr>
        <p:spPr>
          <a:xfrm>
            <a:off x="951722" y="625151"/>
            <a:ext cx="33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Name: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C57C-5F70-B6DD-8594-2BF7FE5866B8}"/>
              </a:ext>
            </a:extLst>
          </p:cNvPr>
          <p:cNvSpPr/>
          <p:nvPr/>
        </p:nvSpPr>
        <p:spPr>
          <a:xfrm>
            <a:off x="681134" y="2909126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B7ECC-E6C1-A082-D562-4BD8FF3CA299}"/>
              </a:ext>
            </a:extLst>
          </p:cNvPr>
          <p:cNvSpPr txBox="1"/>
          <p:nvPr/>
        </p:nvSpPr>
        <p:spPr>
          <a:xfrm>
            <a:off x="774441" y="1152011"/>
            <a:ext cx="3741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ContactNo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8557-3590-0D72-F49D-926A700D11EF}"/>
              </a:ext>
            </a:extLst>
          </p:cNvPr>
          <p:cNvSpPr txBox="1"/>
          <p:nvPr/>
        </p:nvSpPr>
        <p:spPr>
          <a:xfrm>
            <a:off x="774441" y="3032449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3C993F-CD5A-0DDA-62D1-E3AD90F66E90}"/>
              </a:ext>
            </a:extLst>
          </p:cNvPr>
          <p:cNvSpPr/>
          <p:nvPr/>
        </p:nvSpPr>
        <p:spPr>
          <a:xfrm>
            <a:off x="3508310" y="1151160"/>
            <a:ext cx="615821" cy="167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84F26-1EF3-533F-CB13-57670CE4C342}"/>
              </a:ext>
            </a:extLst>
          </p:cNvPr>
          <p:cNvSpPr/>
          <p:nvPr/>
        </p:nvSpPr>
        <p:spPr>
          <a:xfrm>
            <a:off x="5677676" y="2752449"/>
            <a:ext cx="3223728" cy="298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95C66-6F91-73E0-735C-DE6323F76D09}"/>
              </a:ext>
            </a:extLst>
          </p:cNvPr>
          <p:cNvSpPr/>
          <p:nvPr/>
        </p:nvSpPr>
        <p:spPr>
          <a:xfrm>
            <a:off x="5663681" y="3349690"/>
            <a:ext cx="3223727" cy="192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C4F50-BDF3-D2B6-18A5-0B5E9AFBBD2C}"/>
              </a:ext>
            </a:extLst>
          </p:cNvPr>
          <p:cNvSpPr txBox="1"/>
          <p:nvPr/>
        </p:nvSpPr>
        <p:spPr>
          <a:xfrm>
            <a:off x="5803641" y="2830053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CustomerDTO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E27AD-F6BA-CBB1-C419-F5247521B38D}"/>
              </a:ext>
            </a:extLst>
          </p:cNvPr>
          <p:cNvSpPr txBox="1"/>
          <p:nvPr/>
        </p:nvSpPr>
        <p:spPr>
          <a:xfrm>
            <a:off x="5803641" y="3685592"/>
            <a:ext cx="288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r>
              <a:rPr lang="en-US" sz="1400" dirty="0"/>
              <a:t>+CustomerName</a:t>
            </a:r>
          </a:p>
          <a:p>
            <a:r>
              <a:rPr lang="en-US" sz="1400" dirty="0"/>
              <a:t>+Address</a:t>
            </a:r>
          </a:p>
          <a:p>
            <a:r>
              <a:rPr lang="en-US" sz="1400" dirty="0"/>
              <a:t>+City</a:t>
            </a:r>
          </a:p>
          <a:p>
            <a:r>
              <a:rPr lang="en-US" sz="1400" dirty="0"/>
              <a:t>+Email</a:t>
            </a:r>
          </a:p>
          <a:p>
            <a:r>
              <a:rPr lang="en-US" sz="1400" dirty="0"/>
              <a:t>+ContactNo</a:t>
            </a:r>
          </a:p>
          <a:p>
            <a:r>
              <a:rPr lang="en-US" sz="1400" dirty="0"/>
              <a:t>+Category</a:t>
            </a:r>
          </a:p>
          <a:p>
            <a:endParaRPr lang="en-US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C173CB-459B-CF05-A313-8AC48F2E024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12163" y="1962520"/>
            <a:ext cx="3277377" cy="789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C9C4AF-F6D8-C369-7D4A-EB66D7F60193}"/>
              </a:ext>
            </a:extLst>
          </p:cNvPr>
          <p:cNvSpPr/>
          <p:nvPr/>
        </p:nvSpPr>
        <p:spPr>
          <a:xfrm>
            <a:off x="429208" y="4307381"/>
            <a:ext cx="4086807" cy="2338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CDAFC-DE25-ADEB-07E5-8C180BFF0138}"/>
              </a:ext>
            </a:extLst>
          </p:cNvPr>
          <p:cNvSpPr/>
          <p:nvPr/>
        </p:nvSpPr>
        <p:spPr>
          <a:xfrm>
            <a:off x="419878" y="4812180"/>
            <a:ext cx="4096137" cy="161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5F8D3-968A-E0A9-959E-F975F86E0B48}"/>
              </a:ext>
            </a:extLst>
          </p:cNvPr>
          <p:cNvSpPr txBox="1"/>
          <p:nvPr/>
        </p:nvSpPr>
        <p:spPr>
          <a:xfrm>
            <a:off x="550506" y="4473198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71209-A5FD-57BB-A52C-35F96E350E40}"/>
              </a:ext>
            </a:extLst>
          </p:cNvPr>
          <p:cNvSpPr txBox="1"/>
          <p:nvPr/>
        </p:nvSpPr>
        <p:spPr>
          <a:xfrm>
            <a:off x="485192" y="5247766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16F6FC-7ADE-A58F-E9FC-0CF35036D8D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2311295" y="4024764"/>
            <a:ext cx="443935" cy="121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2706E6-FD2C-0BF9-33DB-B343E4ADB3F1}"/>
              </a:ext>
            </a:extLst>
          </p:cNvPr>
          <p:cNvSpPr txBox="1"/>
          <p:nvPr/>
        </p:nvSpPr>
        <p:spPr>
          <a:xfrm>
            <a:off x="4907902" y="59995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 (SRP)</a:t>
            </a:r>
          </a:p>
        </p:txBody>
      </p:sp>
    </p:spTree>
    <p:extLst>
      <p:ext uri="{BB962C8B-B14F-4D97-AF65-F5344CB8AC3E}">
        <p14:creationId xmlns:p14="http://schemas.microsoft.com/office/powerpoint/2010/main" val="1674702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6C6C5-682A-5352-161E-8E00330ECAD5}"/>
              </a:ext>
            </a:extLst>
          </p:cNvPr>
          <p:cNvSpPr/>
          <p:nvPr/>
        </p:nvSpPr>
        <p:spPr>
          <a:xfrm>
            <a:off x="5383763" y="177282"/>
            <a:ext cx="4786604" cy="6503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3A719-F92E-83D0-1CB7-CEBA09FCD309}"/>
              </a:ext>
            </a:extLst>
          </p:cNvPr>
          <p:cNvSpPr txBox="1"/>
          <p:nvPr/>
        </p:nvSpPr>
        <p:spPr>
          <a:xfrm>
            <a:off x="279918" y="457200"/>
            <a:ext cx="440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Web App With </a:t>
            </a:r>
          </a:p>
          <a:p>
            <a:endParaRPr lang="en-US" b="1" dirty="0"/>
          </a:p>
          <a:p>
            <a:r>
              <a:rPr lang="en-US" b="1" dirty="0"/>
              <a:t>ASP.NET Web Forms (.aspx) Pages</a:t>
            </a:r>
          </a:p>
          <a:p>
            <a:r>
              <a:rPr lang="en-US" b="1" dirty="0"/>
              <a:t>ASP.NET MVC (Controller + Razor Views)</a:t>
            </a:r>
          </a:p>
          <a:p>
            <a:r>
              <a:rPr lang="en-US" b="1" dirty="0"/>
              <a:t>ASP.NET API (Controllers + HTTP Actions)</a:t>
            </a:r>
          </a:p>
          <a:p>
            <a:r>
              <a:rPr lang="en-US" b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57C8D-2250-4210-CA4A-4ED3F2BDAA05}"/>
              </a:ext>
            </a:extLst>
          </p:cNvPr>
          <p:cNvSpPr/>
          <p:nvPr/>
        </p:nvSpPr>
        <p:spPr>
          <a:xfrm>
            <a:off x="5589037" y="643812"/>
            <a:ext cx="4329404" cy="1166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ASP.NET Web Forms 4 Modules</a:t>
            </a:r>
          </a:p>
          <a:p>
            <a:pPr algn="ctr"/>
            <a:r>
              <a:rPr lang="en-US" sz="2400" dirty="0"/>
              <a:t>.aspx Based Request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BAC81-5B9F-A181-DFB6-8C7A60E74634}"/>
              </a:ext>
            </a:extLst>
          </p:cNvPr>
          <p:cNvSpPr/>
          <p:nvPr/>
        </p:nvSpPr>
        <p:spPr>
          <a:xfrm>
            <a:off x="5589037" y="2393302"/>
            <a:ext cx="4329404" cy="1166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ASP.NET MVC 6 Modules</a:t>
            </a:r>
          </a:p>
          <a:p>
            <a:pPr algn="ctr"/>
            <a:r>
              <a:rPr lang="en-US" sz="2400" dirty="0"/>
              <a:t>MVC Controller + Actions + Views Based Request Processing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6F83053-3FF2-B1D0-0A8A-92A79F50959B}"/>
              </a:ext>
            </a:extLst>
          </p:cNvPr>
          <p:cNvSpPr/>
          <p:nvPr/>
        </p:nvSpPr>
        <p:spPr>
          <a:xfrm>
            <a:off x="10674219" y="2845836"/>
            <a:ext cx="1315617" cy="116632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02BB0AC-0FDD-190A-436B-BBDAD499844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9918441" y="1226975"/>
            <a:ext cx="1413587" cy="16188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4E1E02-277F-9F70-0B58-FE1076107C70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9918441" y="2976465"/>
            <a:ext cx="755778" cy="45253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66320467-A4EC-7BD3-95C7-17615F175ACF}"/>
              </a:ext>
            </a:extLst>
          </p:cNvPr>
          <p:cNvSpPr/>
          <p:nvPr/>
        </p:nvSpPr>
        <p:spPr>
          <a:xfrm>
            <a:off x="859972" y="4851918"/>
            <a:ext cx="2155372" cy="125963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+ Knockout</a:t>
            </a:r>
          </a:p>
          <a:p>
            <a:pPr algn="ctr"/>
            <a:r>
              <a:rPr lang="en-US" dirty="0"/>
              <a:t> Angular.js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D0234A-12D9-B1C5-F376-F1C53CD4FAB3}"/>
              </a:ext>
            </a:extLst>
          </p:cNvPr>
          <p:cNvSpPr/>
          <p:nvPr/>
        </p:nvSpPr>
        <p:spPr>
          <a:xfrm>
            <a:off x="5589037" y="4198775"/>
            <a:ext cx="4329404" cy="1166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ASP.NET WEB API 2 Modules</a:t>
            </a:r>
          </a:p>
          <a:p>
            <a:pPr algn="ctr"/>
            <a:r>
              <a:rPr lang="en-US" sz="2400" dirty="0"/>
              <a:t>APIController + HTTP Actions Base Request Processing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D4119EB-BA36-FF84-3BFD-53F183AF34D8}"/>
              </a:ext>
            </a:extLst>
          </p:cNvPr>
          <p:cNvCxnSpPr>
            <a:endCxn id="6" idx="3"/>
          </p:cNvCxnSpPr>
          <p:nvPr/>
        </p:nvCxnSpPr>
        <p:spPr>
          <a:xfrm flipV="1">
            <a:off x="9918441" y="4012163"/>
            <a:ext cx="1413587" cy="83975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BA368D-5FED-3DB2-85DC-55C2D713737A}"/>
              </a:ext>
            </a:extLst>
          </p:cNvPr>
          <p:cNvSpPr/>
          <p:nvPr/>
        </p:nvSpPr>
        <p:spPr>
          <a:xfrm>
            <a:off x="4068147" y="1940767"/>
            <a:ext cx="998376" cy="2603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Home</a:t>
            </a:r>
          </a:p>
          <a:p>
            <a:pPr algn="ctr"/>
            <a:r>
              <a:rPr lang="en-US" dirty="0"/>
              <a:t>Page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F58779-37AB-4CC1-C102-DE3017AFC736}"/>
              </a:ext>
            </a:extLst>
          </p:cNvPr>
          <p:cNvCxnSpPr>
            <a:stCxn id="16" idx="3"/>
            <a:endCxn id="4" idx="1"/>
          </p:cNvCxnSpPr>
          <p:nvPr/>
        </p:nvCxnSpPr>
        <p:spPr>
          <a:xfrm flipV="1">
            <a:off x="5066523" y="1226975"/>
            <a:ext cx="522514" cy="20154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EBC7461-0483-E0A6-ECEB-F3E9E77E8CFA}"/>
              </a:ext>
            </a:extLst>
          </p:cNvPr>
          <p:cNvCxnSpPr>
            <a:stCxn id="16" idx="3"/>
            <a:endCxn id="5" idx="1"/>
          </p:cNvCxnSpPr>
          <p:nvPr/>
        </p:nvCxnSpPr>
        <p:spPr>
          <a:xfrm flipV="1">
            <a:off x="5066523" y="2976465"/>
            <a:ext cx="522514" cy="26592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A0BCC0-6B51-33D7-C6B0-52A2B52ABBF3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5066523" y="3242388"/>
            <a:ext cx="522514" cy="15395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F6942-9A32-357B-9BF6-2611E910F761}"/>
              </a:ext>
            </a:extLst>
          </p:cNvPr>
          <p:cNvCxnSpPr>
            <a:stCxn id="12" idx="3"/>
          </p:cNvCxnSpPr>
          <p:nvPr/>
        </p:nvCxnSpPr>
        <p:spPr>
          <a:xfrm flipV="1">
            <a:off x="3015344" y="4781938"/>
            <a:ext cx="2573693" cy="6997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8CE410-12CB-E8A0-F396-4DD93AD8E617}"/>
              </a:ext>
            </a:extLst>
          </p:cNvPr>
          <p:cNvCxnSpPr>
            <a:stCxn id="4" idx="0"/>
            <a:endCxn id="13" idx="2"/>
          </p:cNvCxnSpPr>
          <p:nvPr/>
        </p:nvCxnSpPr>
        <p:spPr>
          <a:xfrm rot="16200000" flipH="1">
            <a:off x="5393094" y="3004456"/>
            <a:ext cx="4721289" cy="12700"/>
          </a:xfrm>
          <a:prstGeom prst="bentConnector5">
            <a:avLst>
              <a:gd name="adj1" fmla="val -4842"/>
              <a:gd name="adj2" fmla="val 18844898"/>
              <a:gd name="adj3" fmla="val 104842"/>
            </a:avLst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9156CC-1E37-4EFF-4E47-36BCFCC89D3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7434166" y="3879201"/>
            <a:ext cx="639147" cy="12700"/>
          </a:xfrm>
          <a:prstGeom prst="bentConnector3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20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E0C0B7-6EDE-F439-283D-83B82A6C9562}"/>
              </a:ext>
            </a:extLst>
          </p:cNvPr>
          <p:cNvSpPr txBox="1"/>
          <p:nvPr/>
        </p:nvSpPr>
        <p:spPr>
          <a:xfrm>
            <a:off x="457200" y="550506"/>
            <a:ext cx="10963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Filters For MVC as well as API I ASP.NET on .NET Framework</a:t>
            </a:r>
          </a:p>
          <a:p>
            <a:endParaRPr lang="en-US" dirty="0"/>
          </a:p>
          <a:p>
            <a:r>
              <a:rPr lang="en-US" dirty="0"/>
              <a:t>Action Filters for MVC Controller  were Build on MVC Request Pipeline</a:t>
            </a:r>
          </a:p>
          <a:p>
            <a:endParaRPr lang="en-US" dirty="0"/>
          </a:p>
          <a:p>
            <a:r>
              <a:rPr lang="en-US" dirty="0"/>
              <a:t>Action Filters for API Controller  were Build on </a:t>
            </a:r>
            <a:r>
              <a:rPr lang="en-US"/>
              <a:t>API Request </a:t>
            </a:r>
            <a:r>
              <a:rPr lang="en-US" dirty="0"/>
              <a:t>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35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E41728-CD1F-EC3C-1014-EFA4B3B96235}"/>
              </a:ext>
            </a:extLst>
          </p:cNvPr>
          <p:cNvSpPr/>
          <p:nvPr/>
        </p:nvSpPr>
        <p:spPr>
          <a:xfrm>
            <a:off x="5542384" y="494524"/>
            <a:ext cx="4777274" cy="4404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30EBF-8212-9149-5595-C75078C32215}"/>
              </a:ext>
            </a:extLst>
          </p:cNvPr>
          <p:cNvSpPr txBox="1"/>
          <p:nvPr/>
        </p:nvSpPr>
        <p:spPr>
          <a:xfrm>
            <a:off x="5728996" y="653143"/>
            <a:ext cx="42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A5783-D5E3-5883-C775-6AE1B5771290}"/>
              </a:ext>
            </a:extLst>
          </p:cNvPr>
          <p:cNvSpPr/>
          <p:nvPr/>
        </p:nvSpPr>
        <p:spPr>
          <a:xfrm>
            <a:off x="5617029" y="1022475"/>
            <a:ext cx="4609322" cy="451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8744DF-D773-89D3-362D-69B709B0B2EF}"/>
              </a:ext>
            </a:extLst>
          </p:cNvPr>
          <p:cNvSpPr/>
          <p:nvPr/>
        </p:nvSpPr>
        <p:spPr>
          <a:xfrm>
            <a:off x="139959" y="839755"/>
            <a:ext cx="5374433" cy="531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A872E-850D-1201-669E-2C3E48D5A142}"/>
              </a:ext>
            </a:extLst>
          </p:cNvPr>
          <p:cNvSpPr/>
          <p:nvPr/>
        </p:nvSpPr>
        <p:spPr>
          <a:xfrm>
            <a:off x="5589037" y="1679511"/>
            <a:ext cx="4637314" cy="31350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94331-66AC-26A9-AA47-C5196DB4567F}"/>
              </a:ext>
            </a:extLst>
          </p:cNvPr>
          <p:cNvSpPr txBox="1"/>
          <p:nvPr/>
        </p:nvSpPr>
        <p:spPr>
          <a:xfrm>
            <a:off x="10366311" y="1843569"/>
            <a:ext cx="141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Runtime </a:t>
            </a:r>
          </a:p>
          <a:p>
            <a:r>
              <a:rPr lang="en-US" dirty="0"/>
              <a:t>W3wp.exe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5199D8E-F0DC-032B-3EA7-210751507031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16200000" flipH="1" flipV="1">
            <a:off x="9949151" y="2120768"/>
            <a:ext cx="1403485" cy="849086"/>
          </a:xfrm>
          <a:prstGeom prst="bentConnector4">
            <a:avLst>
              <a:gd name="adj1" fmla="val -16288"/>
              <a:gd name="adj2" fmla="val 91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A481BF-FF0C-6BDC-6E53-AF646F2AEDDC}"/>
              </a:ext>
            </a:extLst>
          </p:cNvPr>
          <p:cNvSpPr/>
          <p:nvPr/>
        </p:nvSpPr>
        <p:spPr>
          <a:xfrm>
            <a:off x="5617029" y="1843569"/>
            <a:ext cx="2584579" cy="4704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HttpApplication</a:t>
            </a:r>
          </a:p>
          <a:p>
            <a:pPr algn="ctr"/>
            <a:r>
              <a:rPr lang="en-US" sz="1400" b="1" dirty="0" err="1"/>
              <a:t>Web.Config</a:t>
            </a:r>
            <a:endParaRPr lang="en-US" sz="1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C6CDB4-CCE8-6186-D52F-98A1D8594A23}"/>
              </a:ext>
            </a:extLst>
          </p:cNvPr>
          <p:cNvSpPr/>
          <p:nvPr/>
        </p:nvSpPr>
        <p:spPr>
          <a:xfrm>
            <a:off x="7641772" y="2684296"/>
            <a:ext cx="2584579" cy="4704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HttpModue</a:t>
            </a:r>
            <a:endParaRPr lang="en-US" sz="1400" b="1" dirty="0"/>
          </a:p>
          <a:p>
            <a:pPr algn="ctr"/>
            <a:r>
              <a:rPr lang="en-US" sz="1400" b="1" dirty="0" err="1"/>
              <a:t>Global.asax</a:t>
            </a:r>
            <a:endParaRPr lang="en-US" sz="1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23D93D-4D4D-034A-23A7-87C10AF450ED}"/>
              </a:ext>
            </a:extLst>
          </p:cNvPr>
          <p:cNvSpPr/>
          <p:nvPr/>
        </p:nvSpPr>
        <p:spPr>
          <a:xfrm>
            <a:off x="5738327" y="4012167"/>
            <a:ext cx="2584579" cy="47042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HttpHandler</a:t>
            </a:r>
          </a:p>
          <a:p>
            <a:pPr algn="ctr"/>
            <a:r>
              <a:rPr lang="en-US" sz="1600" b="1" dirty="0"/>
              <a:t>Execute the Page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A43834A-B33C-5B8E-4096-722E11DFB1F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7812055" y="1569876"/>
            <a:ext cx="205274" cy="13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B11B859-D5C0-1F4E-8F83-51FCEACE81FF}"/>
              </a:ext>
            </a:extLst>
          </p:cNvPr>
          <p:cNvCxnSpPr>
            <a:cxnSpLocks/>
            <a:stCxn id="6" idx="0"/>
            <a:endCxn id="11" idx="0"/>
          </p:cNvCxnSpPr>
          <p:nvPr/>
        </p:nvCxnSpPr>
        <p:spPr>
          <a:xfrm rot="16200000" flipH="1" flipV="1">
            <a:off x="7326478" y="1262352"/>
            <a:ext cx="164058" cy="998375"/>
          </a:xfrm>
          <a:prstGeom prst="bentConnector3">
            <a:avLst>
              <a:gd name="adj1" fmla="val -139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2238263-F407-9591-9867-EE0FB071416C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8201608" y="2078781"/>
            <a:ext cx="732454" cy="605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58A8B6-C7DD-EB80-CE7C-5723BCA1B067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6909320" y="2313992"/>
            <a:ext cx="732453" cy="605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59E258-22E6-937D-CD70-CCAF5346B0DA}"/>
              </a:ext>
            </a:extLst>
          </p:cNvPr>
          <p:cNvSpPr txBox="1"/>
          <p:nvPr/>
        </p:nvSpPr>
        <p:spPr>
          <a:xfrm>
            <a:off x="391886" y="149290"/>
            <a:ext cx="376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on .NET Framework on Windows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F8E839-57D1-FA4E-CDBF-69EB1A2C74F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6120881" y="3102430"/>
            <a:ext cx="169817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Left 25">
            <a:extLst>
              <a:ext uri="{FF2B5EF4-FFF2-40B4-BE49-F238E27FC236}">
                <a16:creationId xmlns:a16="http://schemas.microsoft.com/office/drawing/2014/main" id="{5B12A6B3-2B07-4317-FD61-CD4A68EE73F6}"/>
              </a:ext>
            </a:extLst>
          </p:cNvPr>
          <p:cNvSpPr/>
          <p:nvPr/>
        </p:nvSpPr>
        <p:spPr>
          <a:xfrm>
            <a:off x="289249" y="3890865"/>
            <a:ext cx="5253134" cy="5318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HTML+JS+CSS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DAFFF-C7D5-1D89-8A0F-641387C43ABF}"/>
              </a:ext>
            </a:extLst>
          </p:cNvPr>
          <p:cNvSpPr/>
          <p:nvPr/>
        </p:nvSpPr>
        <p:spPr>
          <a:xfrm>
            <a:off x="5589037" y="5178489"/>
            <a:ext cx="4637313" cy="1002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Windows OS with .NET CLR</a:t>
            </a:r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49AD09BE-E20D-BB86-B110-0AB6640A7269}"/>
              </a:ext>
            </a:extLst>
          </p:cNvPr>
          <p:cNvSpPr/>
          <p:nvPr/>
        </p:nvSpPr>
        <p:spPr>
          <a:xfrm>
            <a:off x="7809722" y="4898572"/>
            <a:ext cx="205274" cy="2863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3A1E5-0E14-2150-9DA4-8761A196B035}"/>
              </a:ext>
            </a:extLst>
          </p:cNvPr>
          <p:cNvSpPr txBox="1"/>
          <p:nvPr/>
        </p:nvSpPr>
        <p:spPr>
          <a:xfrm>
            <a:off x="615820" y="1679510"/>
            <a:ext cx="47212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Windows Dependent Object model for HTTP Request Processing for ASP.NET Web Apps (WebForms, MVC, and WEB API)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IIS is having tightly coupled Objects for HTTP Request Processing 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HttpApplication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HttpModule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HttpHandler </a:t>
            </a:r>
          </a:p>
        </p:txBody>
      </p: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E162241C-3F8A-A64A-6741-5A7224FE9463}"/>
              </a:ext>
            </a:extLst>
          </p:cNvPr>
          <p:cNvSpPr/>
          <p:nvPr/>
        </p:nvSpPr>
        <p:spPr>
          <a:xfrm>
            <a:off x="10683552" y="4618653"/>
            <a:ext cx="1418252" cy="100227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F972AA-7A05-DDBA-7CF1-81B9BA240721}"/>
              </a:ext>
            </a:extLst>
          </p:cNvPr>
          <p:cNvCxnSpPr>
            <a:stCxn id="30" idx="2"/>
            <a:endCxn id="33" idx="2"/>
          </p:cNvCxnSpPr>
          <p:nvPr/>
        </p:nvCxnSpPr>
        <p:spPr>
          <a:xfrm rot="5400000" flipH="1" flipV="1">
            <a:off x="9301978" y="4188687"/>
            <a:ext cx="597793" cy="3386363"/>
          </a:xfrm>
          <a:prstGeom prst="bentConnector3">
            <a:avLst>
              <a:gd name="adj1" fmla="val -3824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94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AD795-CDBC-B63C-4570-F1146C403004}"/>
              </a:ext>
            </a:extLst>
          </p:cNvPr>
          <p:cNvSpPr/>
          <p:nvPr/>
        </p:nvSpPr>
        <p:spPr>
          <a:xfrm>
            <a:off x="108468" y="9331"/>
            <a:ext cx="11961845" cy="66060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98C1B-687C-69A8-8DFF-2FC6237AA6B5}"/>
              </a:ext>
            </a:extLst>
          </p:cNvPr>
          <p:cNvSpPr txBox="1"/>
          <p:nvPr/>
        </p:nvSpPr>
        <p:spPr>
          <a:xfrm>
            <a:off x="205273" y="242596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WebApplication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596C5-4038-ADF1-71CA-21476E7E3685}"/>
              </a:ext>
            </a:extLst>
          </p:cNvPr>
          <p:cNvSpPr/>
          <p:nvPr/>
        </p:nvSpPr>
        <p:spPr>
          <a:xfrm>
            <a:off x="205273" y="611928"/>
            <a:ext cx="11781454" cy="24578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5707C-50B0-83E2-8DAF-5F7ED85822C1}"/>
              </a:ext>
            </a:extLst>
          </p:cNvPr>
          <p:cNvSpPr txBox="1"/>
          <p:nvPr/>
        </p:nvSpPr>
        <p:spPr>
          <a:xfrm>
            <a:off x="267477" y="611928"/>
            <a:ext cx="1165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Services Hosted in Dependency Container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6AE5BA-18FA-112D-DAB3-6C0801749D23}"/>
              </a:ext>
            </a:extLst>
          </p:cNvPr>
          <p:cNvSpPr/>
          <p:nvPr/>
        </p:nvSpPr>
        <p:spPr>
          <a:xfrm>
            <a:off x="267477" y="616140"/>
            <a:ext cx="1719943" cy="8848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DbContext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A67921-EC2D-CF84-9E0E-E6AF5D2D6112}"/>
              </a:ext>
            </a:extLst>
          </p:cNvPr>
          <p:cNvSpPr/>
          <p:nvPr/>
        </p:nvSpPr>
        <p:spPr>
          <a:xfrm>
            <a:off x="2453173" y="611928"/>
            <a:ext cx="1830356" cy="8890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AC39AD-4F09-02D5-FC95-383501B059C9}"/>
              </a:ext>
            </a:extLst>
          </p:cNvPr>
          <p:cNvSpPr/>
          <p:nvPr/>
        </p:nvSpPr>
        <p:spPr>
          <a:xfrm>
            <a:off x="2548035" y="931782"/>
            <a:ext cx="1687285" cy="2239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Authentication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43626C-B92C-E934-9B37-A264783A3F93}"/>
              </a:ext>
            </a:extLst>
          </p:cNvPr>
          <p:cNvSpPr/>
          <p:nvPr/>
        </p:nvSpPr>
        <p:spPr>
          <a:xfrm>
            <a:off x="2524708" y="1216366"/>
            <a:ext cx="1687285" cy="2239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Authorization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297E5-8BBC-76A5-6EE8-2B5F14DF10F1}"/>
              </a:ext>
            </a:extLst>
          </p:cNvPr>
          <p:cNvSpPr/>
          <p:nvPr/>
        </p:nvSpPr>
        <p:spPr>
          <a:xfrm>
            <a:off x="289247" y="919705"/>
            <a:ext cx="1642187" cy="236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IdentityDbContext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A6123C-56E2-C097-E839-04C3DE576A37}"/>
              </a:ext>
            </a:extLst>
          </p:cNvPr>
          <p:cNvSpPr/>
          <p:nvPr/>
        </p:nvSpPr>
        <p:spPr>
          <a:xfrm>
            <a:off x="306354" y="1210327"/>
            <a:ext cx="1642187" cy="236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AppDbContext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EBA7E-149A-BA57-AC92-4BB88C8A6CB2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1931434" y="1037711"/>
            <a:ext cx="521739" cy="18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19E0F3-D1B2-CA33-87E7-5CEC2E547723}"/>
              </a:ext>
            </a:extLst>
          </p:cNvPr>
          <p:cNvSpPr/>
          <p:nvPr/>
        </p:nvSpPr>
        <p:spPr>
          <a:xfrm>
            <a:off x="4581331" y="919706"/>
            <a:ext cx="1166326" cy="3077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Session</a:t>
            </a:r>
          </a:p>
          <a:p>
            <a:pPr algn="ctr"/>
            <a:r>
              <a:rPr lang="en-US" sz="1200" b="1" dirty="0"/>
              <a:t>For UI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BA5E3-725B-3A70-F572-EC1829535588}"/>
              </a:ext>
            </a:extLst>
          </p:cNvPr>
          <p:cNvSpPr/>
          <p:nvPr/>
        </p:nvSpPr>
        <p:spPr>
          <a:xfrm>
            <a:off x="6045459" y="933326"/>
            <a:ext cx="2408076" cy="88481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Cache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AC56B0E-7A4E-4C7F-75C9-8B9137A66681}"/>
              </a:ext>
            </a:extLst>
          </p:cNvPr>
          <p:cNvCxnSpPr>
            <a:cxnSpLocks/>
            <a:stCxn id="14" idx="2"/>
            <a:endCxn id="15" idx="2"/>
          </p:cNvCxnSpPr>
          <p:nvPr/>
        </p:nvCxnSpPr>
        <p:spPr>
          <a:xfrm rot="16200000" flipH="1">
            <a:off x="5911669" y="480308"/>
            <a:ext cx="590652" cy="2085003"/>
          </a:xfrm>
          <a:prstGeom prst="bentConnector3">
            <a:avLst>
              <a:gd name="adj1" fmla="val 1387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282FB0D-7D24-E171-4CBF-78512760A6A5}"/>
              </a:ext>
            </a:extLst>
          </p:cNvPr>
          <p:cNvCxnSpPr>
            <a:stCxn id="7" idx="2"/>
            <a:endCxn id="14" idx="1"/>
          </p:cNvCxnSpPr>
          <p:nvPr/>
        </p:nvCxnSpPr>
        <p:spPr>
          <a:xfrm rot="5400000" flipH="1" flipV="1">
            <a:off x="3761163" y="680783"/>
            <a:ext cx="427355" cy="1212980"/>
          </a:xfrm>
          <a:prstGeom prst="bentConnector4">
            <a:avLst>
              <a:gd name="adj1" fmla="val -53492"/>
              <a:gd name="adj2" fmla="val 877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9B611F3-5703-D98B-5AF2-2DE6887739FB}"/>
              </a:ext>
            </a:extLst>
          </p:cNvPr>
          <p:cNvSpPr/>
          <p:nvPr/>
        </p:nvSpPr>
        <p:spPr>
          <a:xfrm>
            <a:off x="6089391" y="1153064"/>
            <a:ext cx="2320212" cy="215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In-MemoryCache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9FABC0-CDA8-6F0D-0737-D86F4E9CF0F7}"/>
              </a:ext>
            </a:extLst>
          </p:cNvPr>
          <p:cNvSpPr/>
          <p:nvPr/>
        </p:nvSpPr>
        <p:spPr>
          <a:xfrm>
            <a:off x="6089391" y="1505346"/>
            <a:ext cx="2320212" cy="2154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Cache (Redis)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FC20F9-458D-385B-B4FB-92CA24E5322A}"/>
              </a:ext>
            </a:extLst>
          </p:cNvPr>
          <p:cNvSpPr/>
          <p:nvPr/>
        </p:nvSpPr>
        <p:spPr>
          <a:xfrm>
            <a:off x="8897515" y="902548"/>
            <a:ext cx="2028631" cy="46595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Cross-Origin-Resource-Sharing (CORS)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72B70AF-C149-6827-CD9C-0227DE6C0F6D}"/>
              </a:ext>
            </a:extLst>
          </p:cNvPr>
          <p:cNvSpPr/>
          <p:nvPr/>
        </p:nvSpPr>
        <p:spPr>
          <a:xfrm>
            <a:off x="248815" y="1808677"/>
            <a:ext cx="2876940" cy="46595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 Services aka Business Logic Services those are injected in Controller 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0B491B3-BEE1-BEA4-42FD-65BDE211689C}"/>
              </a:ext>
            </a:extLst>
          </p:cNvPr>
          <p:cNvSpPr/>
          <p:nvPr/>
        </p:nvSpPr>
        <p:spPr>
          <a:xfrm>
            <a:off x="248815" y="2408893"/>
            <a:ext cx="2876940" cy="46595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 Services e.g. Swagger, </a:t>
            </a:r>
            <a:r>
              <a:rPr lang="en-US" sz="1200" b="1" dirty="0" err="1"/>
              <a:t>Serilog</a:t>
            </a:r>
            <a:r>
              <a:rPr lang="en-US" sz="1200" b="1" dirty="0"/>
              <a:t>, Redis, etc.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132F61-31F5-0AF3-9C35-0851348A36CA}"/>
              </a:ext>
            </a:extLst>
          </p:cNvPr>
          <p:cNvSpPr/>
          <p:nvPr/>
        </p:nvSpPr>
        <p:spPr>
          <a:xfrm>
            <a:off x="8897905" y="1440301"/>
            <a:ext cx="2028631" cy="46595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Hosted Services aka Background Services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7E0B34-2342-69E8-8EEA-6329C16EEC1F}"/>
              </a:ext>
            </a:extLst>
          </p:cNvPr>
          <p:cNvSpPr/>
          <p:nvPr/>
        </p:nvSpPr>
        <p:spPr>
          <a:xfrm>
            <a:off x="3521722" y="2090122"/>
            <a:ext cx="7721665" cy="88481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EB547-7E85-AC95-852C-D1EC06512A7D}"/>
              </a:ext>
            </a:extLst>
          </p:cNvPr>
          <p:cNvSpPr txBox="1"/>
          <p:nvPr/>
        </p:nvSpPr>
        <p:spPr>
          <a:xfrm>
            <a:off x="6363478" y="2090122"/>
            <a:ext cx="217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Resources 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7C07ECD-6228-6B81-8003-46B49DCE27B8}"/>
              </a:ext>
            </a:extLst>
          </p:cNvPr>
          <p:cNvSpPr/>
          <p:nvPr/>
        </p:nvSpPr>
        <p:spPr>
          <a:xfrm>
            <a:off x="3638939" y="2408893"/>
            <a:ext cx="2631232" cy="3996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Controllers With Views</a:t>
            </a:r>
          </a:p>
          <a:p>
            <a:pPr algn="ctr"/>
            <a:r>
              <a:rPr lang="en-US" sz="1400" b="1" dirty="0"/>
              <a:t>MVC, APIs</a:t>
            </a:r>
            <a:endParaRPr lang="en-US" sz="1600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33077C-598E-4DB3-B0D7-5EE188DB8652}"/>
              </a:ext>
            </a:extLst>
          </p:cNvPr>
          <p:cNvSpPr/>
          <p:nvPr/>
        </p:nvSpPr>
        <p:spPr>
          <a:xfrm>
            <a:off x="6362991" y="2399325"/>
            <a:ext cx="2631232" cy="399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Controllers only for APIs </a:t>
            </a:r>
            <a:endParaRPr lang="en-US" sz="1600" b="1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EEC530-E727-358E-13FD-56F60CFFE45D}"/>
              </a:ext>
            </a:extLst>
          </p:cNvPr>
          <p:cNvSpPr/>
          <p:nvPr/>
        </p:nvSpPr>
        <p:spPr>
          <a:xfrm>
            <a:off x="9083251" y="2426856"/>
            <a:ext cx="2067315" cy="39962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Razor Pages, Razor Pages Apps</a:t>
            </a:r>
            <a:endParaRPr lang="en-US" sz="16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91AEC6-A7FA-9219-9225-566FA5106649}"/>
              </a:ext>
            </a:extLst>
          </p:cNvPr>
          <p:cNvSpPr/>
          <p:nvPr/>
        </p:nvSpPr>
        <p:spPr>
          <a:xfrm>
            <a:off x="165619" y="3230034"/>
            <a:ext cx="11781454" cy="2457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207FA5-5124-F2F1-93B7-B2BD6C916A58}"/>
              </a:ext>
            </a:extLst>
          </p:cNvPr>
          <p:cNvSpPr txBox="1"/>
          <p:nvPr/>
        </p:nvSpPr>
        <p:spPr>
          <a:xfrm>
            <a:off x="671804" y="3284135"/>
            <a:ext cx="10748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ACF5EE-984B-D789-6104-FE5E92648B39}"/>
              </a:ext>
            </a:extLst>
          </p:cNvPr>
          <p:cNvSpPr/>
          <p:nvPr/>
        </p:nvSpPr>
        <p:spPr>
          <a:xfrm>
            <a:off x="243566" y="3421240"/>
            <a:ext cx="1449356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ExceptionHandler</a:t>
            </a:r>
          </a:p>
          <a:p>
            <a:pPr algn="ctr"/>
            <a:r>
              <a:rPr lang="en-US" sz="1200" b="1" dirty="0"/>
              <a:t>Default Error Page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550D11-EEDD-3A23-7406-10D3B438895D}"/>
              </a:ext>
            </a:extLst>
          </p:cNvPr>
          <p:cNvSpPr/>
          <p:nvPr/>
        </p:nvSpPr>
        <p:spPr>
          <a:xfrm>
            <a:off x="1998207" y="3458613"/>
            <a:ext cx="1449356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HttpsRedirection</a:t>
            </a:r>
            <a:endParaRPr lang="en-US" sz="1200" b="1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BAC45B3-7CB4-F090-CDA1-0C5AA44D4029}"/>
              </a:ext>
            </a:extLst>
          </p:cNvPr>
          <p:cNvCxnSpPr>
            <a:stCxn id="37" idx="0"/>
            <a:endCxn id="38" idx="0"/>
          </p:cNvCxnSpPr>
          <p:nvPr/>
        </p:nvCxnSpPr>
        <p:spPr>
          <a:xfrm rot="16200000" flipH="1">
            <a:off x="1826877" y="2562606"/>
            <a:ext cx="37373" cy="1754641"/>
          </a:xfrm>
          <a:prstGeom prst="bentConnector3">
            <a:avLst>
              <a:gd name="adj1" fmla="val -611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ADE0750-40F9-89F5-DBC3-658E2B884F36}"/>
              </a:ext>
            </a:extLst>
          </p:cNvPr>
          <p:cNvSpPr/>
          <p:nvPr/>
        </p:nvSpPr>
        <p:spPr>
          <a:xfrm>
            <a:off x="3561183" y="3453417"/>
            <a:ext cx="827314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HSTS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B15035C-6BD7-C08F-338B-26080C70FF69}"/>
              </a:ext>
            </a:extLst>
          </p:cNvPr>
          <p:cNvCxnSpPr>
            <a:stCxn id="38" idx="0"/>
            <a:endCxn id="42" idx="0"/>
          </p:cNvCxnSpPr>
          <p:nvPr/>
        </p:nvCxnSpPr>
        <p:spPr>
          <a:xfrm rot="5400000" flipH="1" flipV="1">
            <a:off x="3346264" y="2830038"/>
            <a:ext cx="5196" cy="1251955"/>
          </a:xfrm>
          <a:prstGeom prst="bentConnector3">
            <a:avLst>
              <a:gd name="adj1" fmla="val 4499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6E3CB54-F065-1170-B3C1-C62CB14F49CB}"/>
              </a:ext>
            </a:extLst>
          </p:cNvPr>
          <p:cNvSpPr/>
          <p:nvPr/>
        </p:nvSpPr>
        <p:spPr>
          <a:xfrm>
            <a:off x="4813138" y="3464372"/>
            <a:ext cx="827314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CORS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51EF58B-9A5D-BDE5-E352-8DA4D00C27EC}"/>
              </a:ext>
            </a:extLst>
          </p:cNvPr>
          <p:cNvCxnSpPr>
            <a:stCxn id="42" idx="0"/>
            <a:endCxn id="49" idx="0"/>
          </p:cNvCxnSpPr>
          <p:nvPr/>
        </p:nvCxnSpPr>
        <p:spPr>
          <a:xfrm rot="16200000" flipH="1">
            <a:off x="4595339" y="2832917"/>
            <a:ext cx="10955" cy="1251955"/>
          </a:xfrm>
          <a:prstGeom prst="bentConnector3">
            <a:avLst>
              <a:gd name="adj1" fmla="val -208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F730B01-65FB-2009-3F48-1B94C677B302}"/>
              </a:ext>
            </a:extLst>
          </p:cNvPr>
          <p:cNvSpPr/>
          <p:nvPr/>
        </p:nvSpPr>
        <p:spPr>
          <a:xfrm>
            <a:off x="6411198" y="3420980"/>
            <a:ext cx="1251956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Routing</a:t>
            </a:r>
          </a:p>
          <a:p>
            <a:pPr algn="ctr"/>
            <a:r>
              <a:rPr lang="en-US" sz="1050" b="1" dirty="0"/>
              <a:t>Read the URL and Http Request Type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3599058-0DDB-950B-0411-5038D33E23DF}"/>
              </a:ext>
            </a:extLst>
          </p:cNvPr>
          <p:cNvCxnSpPr>
            <a:stCxn id="49" idx="0"/>
            <a:endCxn id="56" idx="0"/>
          </p:cNvCxnSpPr>
          <p:nvPr/>
        </p:nvCxnSpPr>
        <p:spPr>
          <a:xfrm rot="5400000" flipH="1" flipV="1">
            <a:off x="6110289" y="2537486"/>
            <a:ext cx="43392" cy="1810381"/>
          </a:xfrm>
          <a:prstGeom prst="bentConnector3">
            <a:avLst>
              <a:gd name="adj1" fmla="val 626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958AE-80C8-EC94-22CA-2A9F7346F18E}"/>
              </a:ext>
            </a:extLst>
          </p:cNvPr>
          <p:cNvSpPr/>
          <p:nvPr/>
        </p:nvSpPr>
        <p:spPr>
          <a:xfrm>
            <a:off x="8227268" y="3429000"/>
            <a:ext cx="1251956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Static Files for FileIO uses for Uploading and Downloading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1F19B30-6020-FE2A-A8A2-D3C3521D01B1}"/>
              </a:ext>
            </a:extLst>
          </p:cNvPr>
          <p:cNvCxnSpPr>
            <a:stCxn id="56" idx="0"/>
            <a:endCxn id="59" idx="0"/>
          </p:cNvCxnSpPr>
          <p:nvPr/>
        </p:nvCxnSpPr>
        <p:spPr>
          <a:xfrm rot="16200000" flipH="1">
            <a:off x="7941201" y="2516955"/>
            <a:ext cx="8020" cy="1816070"/>
          </a:xfrm>
          <a:prstGeom prst="bentConnector3">
            <a:avLst>
              <a:gd name="adj1" fmla="val -2850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9307D8B-8004-ED28-D31A-6702A901F615}"/>
              </a:ext>
            </a:extLst>
          </p:cNvPr>
          <p:cNvCxnSpPr>
            <a:cxnSpLocks/>
            <a:stCxn id="49" idx="0"/>
            <a:endCxn id="26" idx="3"/>
          </p:cNvCxnSpPr>
          <p:nvPr/>
        </p:nvCxnSpPr>
        <p:spPr>
          <a:xfrm rot="5400000" flipH="1" flipV="1">
            <a:off x="6912048" y="-549725"/>
            <a:ext cx="2328844" cy="5699351"/>
          </a:xfrm>
          <a:prstGeom prst="bentConnector4">
            <a:avLst>
              <a:gd name="adj1" fmla="val 44998"/>
              <a:gd name="adj2" fmla="val 104011"/>
            </a:avLst>
          </a:prstGeom>
          <a:ln w="762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2AD15A1-287E-0834-6A9B-438D2FC6566E}"/>
              </a:ext>
            </a:extLst>
          </p:cNvPr>
          <p:cNvSpPr/>
          <p:nvPr/>
        </p:nvSpPr>
        <p:spPr>
          <a:xfrm>
            <a:off x="9199984" y="4184947"/>
            <a:ext cx="2043403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Authentication</a:t>
            </a:r>
          </a:p>
          <a:p>
            <a:pPr algn="ctr"/>
            <a:r>
              <a:rPr lang="en-US" sz="1400" b="1" dirty="0"/>
              <a:t>User-Based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A4AFEB4-FE02-C48A-337F-8DD3F78218D6}"/>
              </a:ext>
            </a:extLst>
          </p:cNvPr>
          <p:cNvSpPr/>
          <p:nvPr/>
        </p:nvSpPr>
        <p:spPr>
          <a:xfrm>
            <a:off x="6270171" y="4220310"/>
            <a:ext cx="2043403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Authorization</a:t>
            </a:r>
          </a:p>
          <a:p>
            <a:pPr algn="ctr"/>
            <a:r>
              <a:rPr lang="en-US" sz="1200" b="1" dirty="0"/>
              <a:t>Roles, Policies, and Tokens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D3A487C-E05C-DCC3-F719-503E76857488}"/>
              </a:ext>
            </a:extLst>
          </p:cNvPr>
          <p:cNvCxnSpPr>
            <a:endCxn id="66" idx="0"/>
          </p:cNvCxnSpPr>
          <p:nvPr/>
        </p:nvCxnSpPr>
        <p:spPr>
          <a:xfrm>
            <a:off x="8853246" y="3374544"/>
            <a:ext cx="1368440" cy="810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C4D6870-8B8D-F3B6-13EA-74505D2DDC8E}"/>
              </a:ext>
            </a:extLst>
          </p:cNvPr>
          <p:cNvCxnSpPr>
            <a:stCxn id="66" idx="0"/>
            <a:endCxn id="67" idx="0"/>
          </p:cNvCxnSpPr>
          <p:nvPr/>
        </p:nvCxnSpPr>
        <p:spPr>
          <a:xfrm rot="16200000" flipH="1" flipV="1">
            <a:off x="8739098" y="2737721"/>
            <a:ext cx="35363" cy="2929813"/>
          </a:xfrm>
          <a:prstGeom prst="bentConnector3">
            <a:avLst>
              <a:gd name="adj1" fmla="val -646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6821592-82BA-651F-4595-4A3C827891D1}"/>
              </a:ext>
            </a:extLst>
          </p:cNvPr>
          <p:cNvCxnSpPr>
            <a:stCxn id="66" idx="0"/>
            <a:endCxn id="7" idx="2"/>
          </p:cNvCxnSpPr>
          <p:nvPr/>
        </p:nvCxnSpPr>
        <p:spPr>
          <a:xfrm rot="16200000" flipV="1">
            <a:off x="5453021" y="-583719"/>
            <a:ext cx="2683997" cy="6853335"/>
          </a:xfrm>
          <a:prstGeom prst="bentConnector3">
            <a:avLst/>
          </a:prstGeom>
          <a:ln w="762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0374817-E9B0-C14E-7BC2-FF6F41D6EA75}"/>
              </a:ext>
            </a:extLst>
          </p:cNvPr>
          <p:cNvCxnSpPr>
            <a:stCxn id="67" idx="0"/>
            <a:endCxn id="7" idx="2"/>
          </p:cNvCxnSpPr>
          <p:nvPr/>
        </p:nvCxnSpPr>
        <p:spPr>
          <a:xfrm rot="16200000" flipV="1">
            <a:off x="3970432" y="898869"/>
            <a:ext cx="2719360" cy="3923522"/>
          </a:xfrm>
          <a:prstGeom prst="bentConnector3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79488AD-6C51-BD98-B667-0E819BF61645}"/>
              </a:ext>
            </a:extLst>
          </p:cNvPr>
          <p:cNvSpPr/>
          <p:nvPr/>
        </p:nvSpPr>
        <p:spPr>
          <a:xfrm>
            <a:off x="438536" y="4058816"/>
            <a:ext cx="5606923" cy="878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291316-2400-E61B-12A4-84DD77C72AD3}"/>
              </a:ext>
            </a:extLst>
          </p:cNvPr>
          <p:cNvSpPr txBox="1"/>
          <p:nvPr/>
        </p:nvSpPr>
        <p:spPr>
          <a:xfrm>
            <a:off x="1642964" y="4094180"/>
            <a:ext cx="3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Custom Middlewares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7FF4108-4E12-7C10-90BB-FA0415881917}"/>
              </a:ext>
            </a:extLst>
          </p:cNvPr>
          <p:cNvCxnSpPr>
            <a:stCxn id="67" idx="0"/>
            <a:endCxn id="79" idx="0"/>
          </p:cNvCxnSpPr>
          <p:nvPr/>
        </p:nvCxnSpPr>
        <p:spPr>
          <a:xfrm rot="16200000" flipV="1">
            <a:off x="5186189" y="2114625"/>
            <a:ext cx="161494" cy="4049875"/>
          </a:xfrm>
          <a:prstGeom prst="bentConnector3">
            <a:avLst>
              <a:gd name="adj1" fmla="val 154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EFB17F3-7CA9-AA84-66B5-F37ED3042C3C}"/>
              </a:ext>
            </a:extLst>
          </p:cNvPr>
          <p:cNvSpPr/>
          <p:nvPr/>
        </p:nvSpPr>
        <p:spPr>
          <a:xfrm>
            <a:off x="4813138" y="4317388"/>
            <a:ext cx="1181781" cy="334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Session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F89A5BD-5784-F297-5005-919FBEE813E7}"/>
              </a:ext>
            </a:extLst>
          </p:cNvPr>
          <p:cNvCxnSpPr>
            <a:stCxn id="83" idx="0"/>
            <a:endCxn id="14" idx="2"/>
          </p:cNvCxnSpPr>
          <p:nvPr/>
        </p:nvCxnSpPr>
        <p:spPr>
          <a:xfrm rot="16200000" flipV="1">
            <a:off x="3739310" y="2652668"/>
            <a:ext cx="3089904" cy="239535"/>
          </a:xfrm>
          <a:prstGeom prst="bentConnector3">
            <a:avLst/>
          </a:prstGeom>
          <a:ln w="762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22EB384-6F7C-CA76-90B4-5BCE4FAB3426}"/>
              </a:ext>
            </a:extLst>
          </p:cNvPr>
          <p:cNvSpPr/>
          <p:nvPr/>
        </p:nvSpPr>
        <p:spPr>
          <a:xfrm>
            <a:off x="3488237" y="4349287"/>
            <a:ext cx="1181781" cy="3347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Swaggers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71BD3D9-58C8-D599-3733-BE70E1C4B58E}"/>
              </a:ext>
            </a:extLst>
          </p:cNvPr>
          <p:cNvCxnSpPr>
            <a:stCxn id="86" idx="0"/>
            <a:endCxn id="28" idx="2"/>
          </p:cNvCxnSpPr>
          <p:nvPr/>
        </p:nvCxnSpPr>
        <p:spPr>
          <a:xfrm rot="16200000" flipV="1">
            <a:off x="2145990" y="2416148"/>
            <a:ext cx="1474435" cy="2391843"/>
          </a:xfrm>
          <a:prstGeom prst="bentConnector3">
            <a:avLst>
              <a:gd name="adj1" fmla="val 68352"/>
            </a:avLst>
          </a:prstGeom>
          <a:ln w="76200">
            <a:solidFill>
              <a:srgbClr val="C0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5D406AE-A3E1-0C8B-8417-547FC5263ADD}"/>
              </a:ext>
            </a:extLst>
          </p:cNvPr>
          <p:cNvSpPr/>
          <p:nvPr/>
        </p:nvSpPr>
        <p:spPr>
          <a:xfrm>
            <a:off x="781605" y="4334271"/>
            <a:ext cx="2391844" cy="3347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Middlewares 1 to 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F2F8283-FE91-BB93-AB40-683D4DCE21E4}"/>
              </a:ext>
            </a:extLst>
          </p:cNvPr>
          <p:cNvSpPr/>
          <p:nvPr/>
        </p:nvSpPr>
        <p:spPr>
          <a:xfrm>
            <a:off x="3974839" y="5057192"/>
            <a:ext cx="5710337" cy="5016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Controller Mapping for Execution of Controller and Action Method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7E4DEE2-822E-F70C-809D-A1CCE8A6A215}"/>
              </a:ext>
            </a:extLst>
          </p:cNvPr>
          <p:cNvCxnSpPr>
            <a:endCxn id="91" idx="1"/>
          </p:cNvCxnSpPr>
          <p:nvPr/>
        </p:nvCxnSpPr>
        <p:spPr>
          <a:xfrm rot="16200000" flipH="1">
            <a:off x="2964972" y="4298152"/>
            <a:ext cx="1286893" cy="732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8EC2863-247E-8333-B148-D3E68CCD6A0B}"/>
              </a:ext>
            </a:extLst>
          </p:cNvPr>
          <p:cNvSpPr/>
          <p:nvPr/>
        </p:nvSpPr>
        <p:spPr>
          <a:xfrm>
            <a:off x="4576716" y="5857159"/>
            <a:ext cx="4119415" cy="6675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Execution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111425E-3E7C-7A2C-9871-4799FD54D8BA}"/>
              </a:ext>
            </a:extLst>
          </p:cNvPr>
          <p:cNvCxnSpPr>
            <a:endCxn id="94" idx="3"/>
          </p:cNvCxnSpPr>
          <p:nvPr/>
        </p:nvCxnSpPr>
        <p:spPr>
          <a:xfrm rot="10800000" flipV="1">
            <a:off x="8696132" y="5308019"/>
            <a:ext cx="989045" cy="882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A112258-66BF-4643-7FC5-A4B062B78D00}"/>
              </a:ext>
            </a:extLst>
          </p:cNvPr>
          <p:cNvCxnSpPr>
            <a:stCxn id="94" idx="1"/>
          </p:cNvCxnSpPr>
          <p:nvPr/>
        </p:nvCxnSpPr>
        <p:spPr>
          <a:xfrm rot="10800000" flipV="1">
            <a:off x="3041780" y="6190958"/>
            <a:ext cx="1534936" cy="55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FB7FBA7-0B0C-B0FA-AF68-1ABD1B1C120D}"/>
              </a:ext>
            </a:extLst>
          </p:cNvPr>
          <p:cNvSpPr txBox="1"/>
          <p:nvPr/>
        </p:nvSpPr>
        <p:spPr>
          <a:xfrm>
            <a:off x="503853" y="5926218"/>
            <a:ext cx="240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Controller Execution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0C565CB-8D7D-0291-1352-ADFEAE2E701B}"/>
              </a:ext>
            </a:extLst>
          </p:cNvPr>
          <p:cNvCxnSpPr>
            <a:stCxn id="94" idx="0"/>
            <a:endCxn id="91" idx="2"/>
          </p:cNvCxnSpPr>
          <p:nvPr/>
        </p:nvCxnSpPr>
        <p:spPr>
          <a:xfrm rot="5400000" flipH="1" flipV="1">
            <a:off x="6584060" y="5611211"/>
            <a:ext cx="298312" cy="193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70F6A7-9DBD-BB7E-FC5C-998BE039859F}"/>
              </a:ext>
            </a:extLst>
          </p:cNvPr>
          <p:cNvCxnSpPr>
            <a:endCxn id="78" idx="1"/>
          </p:cNvCxnSpPr>
          <p:nvPr/>
        </p:nvCxnSpPr>
        <p:spPr>
          <a:xfrm rot="10800000">
            <a:off x="438537" y="4498002"/>
            <a:ext cx="3536303" cy="854653"/>
          </a:xfrm>
          <a:prstGeom prst="bentConnector3">
            <a:avLst>
              <a:gd name="adj1" fmla="val 106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5C5DAE17-A9D0-E5EB-E561-6B27398E8814}"/>
              </a:ext>
            </a:extLst>
          </p:cNvPr>
          <p:cNvCxnSpPr>
            <a:stCxn id="78" idx="3"/>
            <a:endCxn id="67" idx="1"/>
          </p:cNvCxnSpPr>
          <p:nvPr/>
        </p:nvCxnSpPr>
        <p:spPr>
          <a:xfrm flipV="1">
            <a:off x="6045459" y="4371179"/>
            <a:ext cx="224712" cy="126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CFF6A09-1B6B-6359-34EB-0AC58E1D22AD}"/>
              </a:ext>
            </a:extLst>
          </p:cNvPr>
          <p:cNvCxnSpPr>
            <a:stCxn id="67" idx="3"/>
          </p:cNvCxnSpPr>
          <p:nvPr/>
        </p:nvCxnSpPr>
        <p:spPr>
          <a:xfrm flipV="1">
            <a:off x="8313574" y="4371179"/>
            <a:ext cx="886410" cy="65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F0DEB54-479D-110F-AA84-466518EFB942}"/>
              </a:ext>
            </a:extLst>
          </p:cNvPr>
          <p:cNvCxnSpPr>
            <a:stCxn id="66" idx="3"/>
            <a:endCxn id="59" idx="3"/>
          </p:cNvCxnSpPr>
          <p:nvPr/>
        </p:nvCxnSpPr>
        <p:spPr>
          <a:xfrm flipH="1" flipV="1">
            <a:off x="9479224" y="3644932"/>
            <a:ext cx="1764163" cy="755947"/>
          </a:xfrm>
          <a:prstGeom prst="bentConnector3">
            <a:avLst>
              <a:gd name="adj1" fmla="val -12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F1DE7DB-4115-CBE8-97CC-7E87EB199C7E}"/>
              </a:ext>
            </a:extLst>
          </p:cNvPr>
          <p:cNvCxnSpPr>
            <a:stCxn id="59" idx="1"/>
            <a:endCxn id="56" idx="3"/>
          </p:cNvCxnSpPr>
          <p:nvPr/>
        </p:nvCxnSpPr>
        <p:spPr>
          <a:xfrm rot="10800000">
            <a:off x="7663154" y="3636912"/>
            <a:ext cx="564114" cy="8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0BF640D-1682-53C4-52C0-99E7EB65D4DB}"/>
              </a:ext>
            </a:extLst>
          </p:cNvPr>
          <p:cNvCxnSpPr>
            <a:stCxn id="56" idx="1"/>
            <a:endCxn id="49" idx="3"/>
          </p:cNvCxnSpPr>
          <p:nvPr/>
        </p:nvCxnSpPr>
        <p:spPr>
          <a:xfrm rot="10800000" flipV="1">
            <a:off x="5640452" y="3636912"/>
            <a:ext cx="770746" cy="43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28CE398E-8F5B-7D46-A239-233D47F258C4}"/>
              </a:ext>
            </a:extLst>
          </p:cNvPr>
          <p:cNvCxnSpPr>
            <a:stCxn id="49" idx="1"/>
          </p:cNvCxnSpPr>
          <p:nvPr/>
        </p:nvCxnSpPr>
        <p:spPr>
          <a:xfrm rot="10800000">
            <a:off x="4388498" y="3644932"/>
            <a:ext cx="424641" cy="35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C402A3C8-123B-81E1-7132-888E1FBEDFF4}"/>
              </a:ext>
            </a:extLst>
          </p:cNvPr>
          <p:cNvCxnSpPr>
            <a:stCxn id="42" idx="1"/>
            <a:endCxn id="38" idx="2"/>
          </p:cNvCxnSpPr>
          <p:nvPr/>
        </p:nvCxnSpPr>
        <p:spPr>
          <a:xfrm rot="10800000" flipV="1">
            <a:off x="2722885" y="3669349"/>
            <a:ext cx="838298" cy="221128"/>
          </a:xfrm>
          <a:prstGeom prst="bentConnector4">
            <a:avLst>
              <a:gd name="adj1" fmla="val 6777"/>
              <a:gd name="adj2" fmla="val 203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4859158-DA60-A998-295C-810C6CDB4F5E}"/>
              </a:ext>
            </a:extLst>
          </p:cNvPr>
          <p:cNvCxnSpPr>
            <a:stCxn id="38" idx="2"/>
            <a:endCxn id="37" idx="2"/>
          </p:cNvCxnSpPr>
          <p:nvPr/>
        </p:nvCxnSpPr>
        <p:spPr>
          <a:xfrm rot="5400000" flipH="1">
            <a:off x="1826878" y="2994471"/>
            <a:ext cx="37373" cy="1754641"/>
          </a:xfrm>
          <a:prstGeom prst="bentConnector3">
            <a:avLst>
              <a:gd name="adj1" fmla="val -611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08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C51929-C17B-526E-F1DA-77086280674D}"/>
              </a:ext>
            </a:extLst>
          </p:cNvPr>
          <p:cNvSpPr/>
          <p:nvPr/>
        </p:nvSpPr>
        <p:spPr>
          <a:xfrm>
            <a:off x="4040155" y="111967"/>
            <a:ext cx="4152123" cy="429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Name and HTTP Request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F9442-396B-F7B1-169E-76AA1EECB666}"/>
              </a:ext>
            </a:extLst>
          </p:cNvPr>
          <p:cNvSpPr txBox="1"/>
          <p:nvPr/>
        </p:nvSpPr>
        <p:spPr>
          <a:xfrm>
            <a:off x="8425543" y="111967"/>
            <a:ext cx="31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Http GET, POST, PUT, and DELETE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2297F-EEFF-F8EC-A8DD-09AD17845031}"/>
              </a:ext>
            </a:extLst>
          </p:cNvPr>
          <p:cNvSpPr/>
          <p:nvPr/>
        </p:nvSpPr>
        <p:spPr>
          <a:xfrm>
            <a:off x="186612" y="450521"/>
            <a:ext cx="3433666" cy="62115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C83FC01-87A0-885F-0545-ED27ABE0FAF4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1903445" y="326571"/>
            <a:ext cx="2136710" cy="123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3B9BC3-EBD7-212F-279B-4E2D0ED4185F}"/>
              </a:ext>
            </a:extLst>
          </p:cNvPr>
          <p:cNvSpPr txBox="1"/>
          <p:nvPr/>
        </p:nvSpPr>
        <p:spPr>
          <a:xfrm>
            <a:off x="275253" y="509864"/>
            <a:ext cx="325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Controller Instance aka 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ControllerContext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21109-9ACD-CA19-2A55-F614132F68AE}"/>
              </a:ext>
            </a:extLst>
          </p:cNvPr>
          <p:cNvSpPr/>
          <p:nvPr/>
        </p:nvSpPr>
        <p:spPr>
          <a:xfrm>
            <a:off x="200607" y="1033084"/>
            <a:ext cx="3433666" cy="5971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Check for Authentication and Authorization</a:t>
            </a:r>
          </a:p>
          <a:p>
            <a:pPr algn="ctr"/>
            <a:r>
              <a:rPr lang="en-US" sz="1400" b="1" dirty="0"/>
              <a:t>Authentication and Authorization Middleware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AEC24-893E-9996-4DC7-18C2F2DC3826}"/>
              </a:ext>
            </a:extLst>
          </p:cNvPr>
          <p:cNvSpPr txBox="1"/>
          <p:nvPr/>
        </p:nvSpPr>
        <p:spPr>
          <a:xfrm>
            <a:off x="4040155" y="1138335"/>
            <a:ext cx="133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401 Response if Not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452E86E-2E79-550C-DF12-F138F4C895F4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634273" y="1331664"/>
            <a:ext cx="405882" cy="37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8961D2-8BB3-9284-B89C-AEE7CB11B882}"/>
              </a:ext>
            </a:extLst>
          </p:cNvPr>
          <p:cNvSpPr/>
          <p:nvPr/>
        </p:nvSpPr>
        <p:spPr>
          <a:xfrm>
            <a:off x="191276" y="1630243"/>
            <a:ext cx="3433666" cy="5971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 the necessary Dependencies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They are retrieved and injected from Services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383F07-21A3-4DB2-DF03-1A07AFBC4341}"/>
              </a:ext>
            </a:extLst>
          </p:cNvPr>
          <p:cNvSpPr/>
          <p:nvPr/>
        </p:nvSpPr>
        <p:spPr>
          <a:xfrm>
            <a:off x="177279" y="2323399"/>
            <a:ext cx="3433666" cy="5971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the HTTP Request with the Action Method Get, Post, Put and Delete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89D98E-EE6D-81A7-C671-FA6D54583975}"/>
              </a:ext>
            </a:extLst>
          </p:cNvPr>
          <p:cNvSpPr/>
          <p:nvPr/>
        </p:nvSpPr>
        <p:spPr>
          <a:xfrm>
            <a:off x="172616" y="3021888"/>
            <a:ext cx="3447661" cy="6730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Check for Authentication and Authorization</a:t>
            </a:r>
          </a:p>
          <a:p>
            <a:pPr algn="ctr"/>
            <a:r>
              <a:rPr lang="en-US" sz="1400" b="1" dirty="0"/>
              <a:t>Authentication and Authorization for the Action Method Access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0E9ED0C-CFB1-E9DD-5D1A-E2BDAA46D461}"/>
              </a:ext>
            </a:extLst>
          </p:cNvPr>
          <p:cNvCxnSpPr>
            <a:stCxn id="18" idx="3"/>
            <a:endCxn id="12" idx="2"/>
          </p:cNvCxnSpPr>
          <p:nvPr/>
        </p:nvCxnSpPr>
        <p:spPr>
          <a:xfrm flipV="1">
            <a:off x="3620277" y="1600000"/>
            <a:ext cx="1087017" cy="1758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C4DA1D5-3B3A-0A98-A0A2-A98A2FB10AE8}"/>
              </a:ext>
            </a:extLst>
          </p:cNvPr>
          <p:cNvSpPr/>
          <p:nvPr/>
        </p:nvSpPr>
        <p:spPr>
          <a:xfrm>
            <a:off x="172616" y="3818873"/>
            <a:ext cx="3433666" cy="5971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Http Request for Parameters to Method e.g. URL Parameter and/or the Data from HTTP Request Body,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F5DAC5-1A8B-52D5-1E8D-E79FB9532605}"/>
              </a:ext>
            </a:extLst>
          </p:cNvPr>
          <p:cNvSpPr/>
          <p:nvPr/>
        </p:nvSpPr>
        <p:spPr>
          <a:xfrm>
            <a:off x="191276" y="4538127"/>
            <a:ext cx="3429004" cy="8957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Execute the Action Method and if error occurred then Handle it using Error Middleware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60D63A-7BC8-F8C6-273F-056C2AD8A32D}"/>
              </a:ext>
            </a:extLst>
          </p:cNvPr>
          <p:cNvSpPr txBox="1"/>
          <p:nvPr/>
        </p:nvSpPr>
        <p:spPr>
          <a:xfrm>
            <a:off x="3837214" y="4524331"/>
            <a:ext cx="1334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Error Response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29CA165-36D3-91C7-ECC9-23236CC3356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3620280" y="4662831"/>
            <a:ext cx="216934" cy="323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49BACA4-1A71-A66B-5BA0-73DB9C080AAA}"/>
              </a:ext>
            </a:extLst>
          </p:cNvPr>
          <p:cNvSpPr/>
          <p:nvPr/>
        </p:nvSpPr>
        <p:spPr>
          <a:xfrm>
            <a:off x="183111" y="5595754"/>
            <a:ext cx="3451162" cy="8957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If All is well for Action Method then the Result will be Invoked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E86173-1F87-24C1-2B71-93D600D32A88}"/>
              </a:ext>
            </a:extLst>
          </p:cNvPr>
          <p:cNvSpPr/>
          <p:nvPr/>
        </p:nvSpPr>
        <p:spPr>
          <a:xfrm>
            <a:off x="7763069" y="1600000"/>
            <a:ext cx="3303037" cy="26454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F88D6F-7C8E-B932-08D3-3857DE5915F5}"/>
              </a:ext>
            </a:extLst>
          </p:cNvPr>
          <p:cNvSpPr txBox="1"/>
          <p:nvPr/>
        </p:nvSpPr>
        <p:spPr>
          <a:xfrm>
            <a:off x="7893698" y="1690655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Result Context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D1DC2DE-3ABD-66B1-98FF-CEAF8D57A97B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V="1">
            <a:off x="3634273" y="1600000"/>
            <a:ext cx="5780315" cy="4443624"/>
          </a:xfrm>
          <a:prstGeom prst="bentConnector4">
            <a:avLst>
              <a:gd name="adj1" fmla="val 35714"/>
              <a:gd name="adj2" fmla="val 105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82414-11AE-5FED-ADD4-727E30B43528}"/>
              </a:ext>
            </a:extLst>
          </p:cNvPr>
          <p:cNvSpPr/>
          <p:nvPr/>
        </p:nvSpPr>
        <p:spPr>
          <a:xfrm>
            <a:off x="7763069" y="2227402"/>
            <a:ext cx="3303037" cy="478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Read the Response Type</a:t>
            </a:r>
          </a:p>
          <a:p>
            <a:pPr algn="ctr"/>
            <a:r>
              <a:rPr lang="en-US" sz="1200" b="1" dirty="0"/>
              <a:t>Ok, </a:t>
            </a:r>
            <a:r>
              <a:rPr lang="en-US" sz="1200" b="1" dirty="0" err="1"/>
              <a:t>NoContent</a:t>
            </a:r>
            <a:r>
              <a:rPr lang="en-US" sz="1200" b="1" dirty="0"/>
              <a:t>, etc.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FAEE5B-E736-884C-D331-6DE604F706AC}"/>
              </a:ext>
            </a:extLst>
          </p:cNvPr>
          <p:cNvSpPr/>
          <p:nvPr/>
        </p:nvSpPr>
        <p:spPr>
          <a:xfrm>
            <a:off x="7763069" y="3031676"/>
            <a:ext cx="3303037" cy="989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JSON Serialization of the 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4AC328-DB52-60EE-CCD5-BD660B1ED963}"/>
              </a:ext>
            </a:extLst>
          </p:cNvPr>
          <p:cNvSpPr txBox="1"/>
          <p:nvPr/>
        </p:nvSpPr>
        <p:spPr>
          <a:xfrm>
            <a:off x="7259215" y="5249200"/>
            <a:ext cx="36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4856AF6-D0C1-9C07-C125-AB607EF1DAF7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 rot="5400000">
            <a:off x="8742419" y="4577030"/>
            <a:ext cx="1003771" cy="340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10851E-04BC-CC8F-C95F-D657558C967F}"/>
              </a:ext>
            </a:extLst>
          </p:cNvPr>
          <p:cNvSpPr txBox="1"/>
          <p:nvPr/>
        </p:nvSpPr>
        <p:spPr>
          <a:xfrm>
            <a:off x="5794310" y="6491493"/>
            <a:ext cx="571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API Controller Execution</a:t>
            </a:r>
          </a:p>
        </p:txBody>
      </p:sp>
    </p:spTree>
    <p:extLst>
      <p:ext uri="{BB962C8B-B14F-4D97-AF65-F5344CB8AC3E}">
        <p14:creationId xmlns:p14="http://schemas.microsoft.com/office/powerpoint/2010/main" val="34380239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8B93CA-51E0-0DB1-D712-E32EBD1B9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84132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750735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7709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9346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02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0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51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612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DBB964E-D3C4-1BF9-D6A4-E552985CCF45}"/>
              </a:ext>
            </a:extLst>
          </p:cNvPr>
          <p:cNvSpPr/>
          <p:nvPr/>
        </p:nvSpPr>
        <p:spPr>
          <a:xfrm>
            <a:off x="5116286" y="2463282"/>
            <a:ext cx="1576873" cy="13529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5EBCF7-DEC7-9F7E-5E8F-B429E876D9BA}"/>
              </a:ext>
            </a:extLst>
          </p:cNvPr>
          <p:cNvSpPr/>
          <p:nvPr/>
        </p:nvSpPr>
        <p:spPr>
          <a:xfrm>
            <a:off x="618931" y="391885"/>
            <a:ext cx="2142930" cy="169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Based Authentication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A1DB490-907D-2DD7-75CE-6E5A48D01EE0}"/>
              </a:ext>
            </a:extLst>
          </p:cNvPr>
          <p:cNvCxnSpPr>
            <a:cxnSpLocks/>
            <a:stCxn id="2" idx="0"/>
            <a:endCxn id="3" idx="6"/>
          </p:cNvCxnSpPr>
          <p:nvPr/>
        </p:nvCxnSpPr>
        <p:spPr>
          <a:xfrm rot="16200000" flipV="1">
            <a:off x="3722137" y="280696"/>
            <a:ext cx="1222311" cy="3142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C2D72AD-D09B-5EB9-5D5F-1623E9068874}"/>
              </a:ext>
            </a:extLst>
          </p:cNvPr>
          <p:cNvSpPr/>
          <p:nvPr/>
        </p:nvSpPr>
        <p:spPr>
          <a:xfrm>
            <a:off x="9570099" y="391885"/>
            <a:ext cx="2142930" cy="169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Role Based Authorization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54433FC-78F0-BE0C-1273-096A3089E20D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5400000" flipH="1" flipV="1">
            <a:off x="7126256" y="19439"/>
            <a:ext cx="1222311" cy="36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4EB1140-777F-1200-0DAB-BC84AB43EC1F}"/>
              </a:ext>
            </a:extLst>
          </p:cNvPr>
          <p:cNvSpPr/>
          <p:nvPr/>
        </p:nvSpPr>
        <p:spPr>
          <a:xfrm>
            <a:off x="9570099" y="4220546"/>
            <a:ext cx="2142930" cy="169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Policy Based Authorization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F618AAF-3862-995C-6629-EAF36354E0E5}"/>
              </a:ext>
            </a:extLst>
          </p:cNvPr>
          <p:cNvCxnSpPr>
            <a:stCxn id="2" idx="4"/>
            <a:endCxn id="10" idx="2"/>
          </p:cNvCxnSpPr>
          <p:nvPr/>
        </p:nvCxnSpPr>
        <p:spPr>
          <a:xfrm rot="16200000" flipH="1">
            <a:off x="7110705" y="2610238"/>
            <a:ext cx="1253412" cy="36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6E6823F-72E1-A6E8-32AB-7FBEB4E30A70}"/>
              </a:ext>
            </a:extLst>
          </p:cNvPr>
          <p:cNvSpPr/>
          <p:nvPr/>
        </p:nvSpPr>
        <p:spPr>
          <a:xfrm>
            <a:off x="618932" y="4220546"/>
            <a:ext cx="2142930" cy="169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Token Based Authorization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50E2F3-6370-6AAD-21CB-7B06A58F7833}"/>
              </a:ext>
            </a:extLst>
          </p:cNvPr>
          <p:cNvCxnSpPr>
            <a:stCxn id="2" idx="4"/>
            <a:endCxn id="15" idx="6"/>
          </p:cNvCxnSpPr>
          <p:nvPr/>
        </p:nvCxnSpPr>
        <p:spPr>
          <a:xfrm rot="5400000">
            <a:off x="3706587" y="2871496"/>
            <a:ext cx="1253412" cy="3142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36373E-5050-1F8C-43EF-3A70225DF8DF}"/>
              </a:ext>
            </a:extLst>
          </p:cNvPr>
          <p:cNvSpPr txBox="1"/>
          <p:nvPr/>
        </p:nvSpPr>
        <p:spPr>
          <a:xfrm>
            <a:off x="694349" y="2017936"/>
            <a:ext cx="2264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Foundation of Security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01617-1384-E103-FCB3-E08D915064E7}"/>
              </a:ext>
            </a:extLst>
          </p:cNvPr>
          <p:cNvSpPr txBox="1"/>
          <p:nvPr/>
        </p:nvSpPr>
        <p:spPr>
          <a:xfrm>
            <a:off x="7684536" y="5907545"/>
            <a:ext cx="4172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User is assigned to Role to Access a part of Application where roles are grouped under policies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A717C-51C9-A723-56A2-D563EF8A9B4D}"/>
              </a:ext>
            </a:extLst>
          </p:cNvPr>
          <p:cNvSpPr txBox="1"/>
          <p:nvPr/>
        </p:nvSpPr>
        <p:spPr>
          <a:xfrm>
            <a:off x="9579431" y="2308229"/>
            <a:ext cx="2264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User is assigned to Role to Access a part of 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42F8C-0665-857A-A6B8-776F1E33CF7F}"/>
              </a:ext>
            </a:extLst>
          </p:cNvPr>
          <p:cNvSpPr txBox="1"/>
          <p:nvPr/>
        </p:nvSpPr>
        <p:spPr>
          <a:xfrm>
            <a:off x="108082" y="5907544"/>
            <a:ext cx="5434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User is assigned a token and that token will be verified for each request made by user. Typically used for Stateless Secure Communication e.g. JS Clients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54CF96-AFB2-36C9-B53D-5C650EE81183}"/>
              </a:ext>
            </a:extLst>
          </p:cNvPr>
          <p:cNvSpPr/>
          <p:nvPr/>
        </p:nvSpPr>
        <p:spPr>
          <a:xfrm>
            <a:off x="5363546" y="119459"/>
            <a:ext cx="1082351" cy="1045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Azure</a:t>
            </a:r>
          </a:p>
          <a:p>
            <a:pPr algn="ctr"/>
            <a:r>
              <a:rPr lang="en-US" b="1" dirty="0"/>
              <a:t>AD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BB16718-6D20-7FC4-43BB-0B984CD6DD55}"/>
              </a:ext>
            </a:extLst>
          </p:cNvPr>
          <p:cNvCxnSpPr>
            <a:cxnSpLocks/>
            <a:stCxn id="2" idx="6"/>
            <a:endCxn id="23" idx="5"/>
          </p:cNvCxnSpPr>
          <p:nvPr/>
        </p:nvCxnSpPr>
        <p:spPr>
          <a:xfrm flipH="1" flipV="1">
            <a:off x="6287390" y="1011447"/>
            <a:ext cx="405769" cy="2128304"/>
          </a:xfrm>
          <a:prstGeom prst="bentConnector4">
            <a:avLst>
              <a:gd name="adj1" fmla="val -56337"/>
              <a:gd name="adj2" fmla="val 62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BDD5F1D-9A0C-8405-7D63-EE65057F8CC1}"/>
              </a:ext>
            </a:extLst>
          </p:cNvPr>
          <p:cNvCxnSpPr>
            <a:cxnSpLocks/>
            <a:stCxn id="3" idx="7"/>
            <a:endCxn id="23" idx="2"/>
          </p:cNvCxnSpPr>
          <p:nvPr/>
        </p:nvCxnSpPr>
        <p:spPr>
          <a:xfrm rot="16200000" flipH="1">
            <a:off x="3905092" y="-816480"/>
            <a:ext cx="1398" cy="2915510"/>
          </a:xfrm>
          <a:prstGeom prst="bentConnector4">
            <a:avLst>
              <a:gd name="adj1" fmla="val -16351931"/>
              <a:gd name="adj2" fmla="val 55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8D89291-DBE8-3CFC-9340-28DE4A3A8B0B}"/>
              </a:ext>
            </a:extLst>
          </p:cNvPr>
          <p:cNvCxnSpPr>
            <a:stCxn id="7" idx="1"/>
            <a:endCxn id="23" idx="6"/>
          </p:cNvCxnSpPr>
          <p:nvPr/>
        </p:nvCxnSpPr>
        <p:spPr>
          <a:xfrm rot="16200000" flipH="1" flipV="1">
            <a:off x="8164212" y="-1077739"/>
            <a:ext cx="1398" cy="3438027"/>
          </a:xfrm>
          <a:prstGeom prst="bentConnector4">
            <a:avLst>
              <a:gd name="adj1" fmla="val -16351931"/>
              <a:gd name="adj2" fmla="val 54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3DAD7F5-B929-E679-9846-68A99E37D040}"/>
              </a:ext>
            </a:extLst>
          </p:cNvPr>
          <p:cNvCxnSpPr>
            <a:stCxn id="15" idx="0"/>
            <a:endCxn id="23" idx="3"/>
          </p:cNvCxnSpPr>
          <p:nvPr/>
        </p:nvCxnSpPr>
        <p:spPr>
          <a:xfrm rot="5400000" flipH="1" flipV="1">
            <a:off x="2001676" y="700169"/>
            <a:ext cx="3209099" cy="3831656"/>
          </a:xfrm>
          <a:prstGeom prst="bentConnector3">
            <a:avLst>
              <a:gd name="adj1" fmla="val 54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85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995ADB-5C94-125C-D84D-4C96A6A665C5}"/>
              </a:ext>
            </a:extLst>
          </p:cNvPr>
          <p:cNvSpPr/>
          <p:nvPr/>
        </p:nvSpPr>
        <p:spPr>
          <a:xfrm>
            <a:off x="5906278" y="690465"/>
            <a:ext cx="3209730" cy="4851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F04A869-B894-A627-F3AA-8AB0E00017E0}"/>
              </a:ext>
            </a:extLst>
          </p:cNvPr>
          <p:cNvSpPr/>
          <p:nvPr/>
        </p:nvSpPr>
        <p:spPr>
          <a:xfrm>
            <a:off x="9703836" y="615820"/>
            <a:ext cx="2090057" cy="14089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FB309298-DE23-3198-097A-AB5DCD1D1E62}"/>
              </a:ext>
            </a:extLst>
          </p:cNvPr>
          <p:cNvSpPr/>
          <p:nvPr/>
        </p:nvSpPr>
        <p:spPr>
          <a:xfrm>
            <a:off x="9703836" y="4128798"/>
            <a:ext cx="2090057" cy="140892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4031A7-B660-F351-532D-82043F228A71}"/>
              </a:ext>
            </a:extLst>
          </p:cNvPr>
          <p:cNvSpPr/>
          <p:nvPr/>
        </p:nvSpPr>
        <p:spPr>
          <a:xfrm>
            <a:off x="6096000" y="1035698"/>
            <a:ext cx="2777412" cy="7464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for Identity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F6EBE-DBCB-FCFB-BEF7-4FF376EA2D15}"/>
              </a:ext>
            </a:extLst>
          </p:cNvPr>
          <p:cNvSpPr/>
          <p:nvPr/>
        </p:nvSpPr>
        <p:spPr>
          <a:xfrm>
            <a:off x="6096000" y="4338736"/>
            <a:ext cx="2777412" cy="7464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for Application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A8C5EBF-6892-1CD1-0B75-829159BE1F94}"/>
              </a:ext>
            </a:extLst>
          </p:cNvPr>
          <p:cNvSpPr/>
          <p:nvPr/>
        </p:nvSpPr>
        <p:spPr>
          <a:xfrm>
            <a:off x="8873412" y="1315617"/>
            <a:ext cx="830424" cy="298579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3CDF4CF-C931-811C-7923-1C68091D6943}"/>
              </a:ext>
            </a:extLst>
          </p:cNvPr>
          <p:cNvSpPr/>
          <p:nvPr/>
        </p:nvSpPr>
        <p:spPr>
          <a:xfrm>
            <a:off x="8890518" y="4562670"/>
            <a:ext cx="830424" cy="298579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77BFC-2409-0EDF-1074-A6E26809E58E}"/>
              </a:ext>
            </a:extLst>
          </p:cNvPr>
          <p:cNvSpPr txBox="1"/>
          <p:nvPr/>
        </p:nvSpPr>
        <p:spPr>
          <a:xfrm>
            <a:off x="1315616" y="410547"/>
            <a:ext cx="413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Management, Role Management, Policies, Authentication, Authorization, and Tokens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9C3B163-1CE6-341A-D2EF-A4B6EB7CB8D4}"/>
              </a:ext>
            </a:extLst>
          </p:cNvPr>
          <p:cNvCxnSpPr>
            <a:stCxn id="5" idx="0"/>
            <a:endCxn id="9" idx="3"/>
          </p:cNvCxnSpPr>
          <p:nvPr/>
        </p:nvCxnSpPr>
        <p:spPr>
          <a:xfrm rot="16200000" flipV="1">
            <a:off x="6385149" y="-63859"/>
            <a:ext cx="163486" cy="20356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1248D9-B1D4-2B8F-A627-8F4A7D7F664B}"/>
              </a:ext>
            </a:extLst>
          </p:cNvPr>
          <p:cNvSpPr/>
          <p:nvPr/>
        </p:nvSpPr>
        <p:spPr>
          <a:xfrm>
            <a:off x="1147665" y="1455576"/>
            <a:ext cx="2985796" cy="951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5E653-EED2-2FBE-C169-74EAAE125BB7}"/>
              </a:ext>
            </a:extLst>
          </p:cNvPr>
          <p:cNvSpPr/>
          <p:nvPr/>
        </p:nvSpPr>
        <p:spPr>
          <a:xfrm>
            <a:off x="7234334" y="1455576"/>
            <a:ext cx="2985796" cy="951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 2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4141771-642E-F5D0-0F11-3341FBAE6E14}"/>
              </a:ext>
            </a:extLst>
          </p:cNvPr>
          <p:cNvSpPr/>
          <p:nvPr/>
        </p:nvSpPr>
        <p:spPr>
          <a:xfrm>
            <a:off x="1548882" y="634482"/>
            <a:ext cx="541175" cy="8210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5B61-08B0-0887-CDBA-482CA527A3C2}"/>
              </a:ext>
            </a:extLst>
          </p:cNvPr>
          <p:cNvSpPr txBox="1"/>
          <p:nvPr/>
        </p:nvSpPr>
        <p:spPr>
          <a:xfrm>
            <a:off x="1287624" y="270588"/>
            <a:ext cx="264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26968AB-1D44-9DCE-17B5-DE7B5CBB7CF4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V="1">
            <a:off x="4133461" y="1455576"/>
            <a:ext cx="4593771" cy="475861"/>
          </a:xfrm>
          <a:prstGeom prst="bentConnector4">
            <a:avLst>
              <a:gd name="adj1" fmla="val 33751"/>
              <a:gd name="adj2" fmla="val 14803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4604FC-594D-9B4B-7983-608D2E468C6C}"/>
              </a:ext>
            </a:extLst>
          </p:cNvPr>
          <p:cNvSpPr txBox="1"/>
          <p:nvPr/>
        </p:nvSpPr>
        <p:spPr>
          <a:xfrm>
            <a:off x="3928188" y="550506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 Delegate</a:t>
            </a:r>
          </a:p>
        </p:txBody>
      </p:sp>
    </p:spTree>
    <p:extLst>
      <p:ext uri="{BB962C8B-B14F-4D97-AF65-F5344CB8AC3E}">
        <p14:creationId xmlns:p14="http://schemas.microsoft.com/office/powerpoint/2010/main" val="4253211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2F96FC5-86DD-4A9E-7E71-AD6215BD6979}"/>
              </a:ext>
            </a:extLst>
          </p:cNvPr>
          <p:cNvSpPr/>
          <p:nvPr/>
        </p:nvSpPr>
        <p:spPr>
          <a:xfrm>
            <a:off x="4469364" y="1950098"/>
            <a:ext cx="2631232" cy="18987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A{</a:t>
            </a:r>
          </a:p>
          <a:p>
            <a:pPr algn="ctr"/>
            <a:r>
              <a:rPr lang="en-US" dirty="0"/>
              <a:t> A(B b){….}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EBB2A-5550-1E42-0F41-7BA508F7546E}"/>
              </a:ext>
            </a:extLst>
          </p:cNvPr>
          <p:cNvSpPr/>
          <p:nvPr/>
        </p:nvSpPr>
        <p:spPr>
          <a:xfrm>
            <a:off x="251927" y="2379306"/>
            <a:ext cx="2295330" cy="1259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</a:t>
            </a:r>
            <a:r>
              <a:rPr lang="en-US" dirty="0" err="1"/>
              <a:t>b</a:t>
            </a:r>
            <a:r>
              <a:rPr lang="en-US" dirty="0"/>
              <a:t> = new B();</a:t>
            </a:r>
          </a:p>
          <a:p>
            <a:pPr algn="ctr"/>
            <a:r>
              <a:rPr lang="en-US" dirty="0"/>
              <a:t>A </a:t>
            </a:r>
            <a:r>
              <a:rPr lang="en-US" dirty="0" err="1"/>
              <a:t>a</a:t>
            </a:r>
            <a:r>
              <a:rPr lang="en-US" dirty="0"/>
              <a:t> = new A(b);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EF1F994-D201-E89E-AE6D-2F24F16579FA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2547257" y="2899488"/>
            <a:ext cx="1922107" cy="10963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1FCF23-425A-9C34-5272-2DF6AF6D2C4E}"/>
              </a:ext>
            </a:extLst>
          </p:cNvPr>
          <p:cNvSpPr/>
          <p:nvPr/>
        </p:nvSpPr>
        <p:spPr>
          <a:xfrm>
            <a:off x="793102" y="737118"/>
            <a:ext cx="1343608" cy="597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F097F7-A3E8-BDE3-1AE1-53519DE9714F}"/>
              </a:ext>
            </a:extLst>
          </p:cNvPr>
          <p:cNvSpPr/>
          <p:nvPr/>
        </p:nvSpPr>
        <p:spPr>
          <a:xfrm>
            <a:off x="5178490" y="671804"/>
            <a:ext cx="1343608" cy="662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765C70-B118-293F-C3F5-1ACB086679AB}"/>
              </a:ext>
            </a:extLst>
          </p:cNvPr>
          <p:cNvSpPr/>
          <p:nvPr/>
        </p:nvSpPr>
        <p:spPr>
          <a:xfrm>
            <a:off x="8892074" y="671804"/>
            <a:ext cx="1343608" cy="662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059293-C5CD-3767-C60D-91FBFD6C71A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522098" y="1003041"/>
            <a:ext cx="2369976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F594320-02A1-79A2-F360-E72FD5CC60E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136710" y="1003041"/>
            <a:ext cx="3041780" cy="326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37FCE1-83FB-1EE4-D4E3-07CEA8A36E39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5400000" flipH="1" flipV="1">
            <a:off x="5481735" y="-3345025"/>
            <a:ext cx="65314" cy="8098972"/>
          </a:xfrm>
          <a:prstGeom prst="bentConnector3">
            <a:avLst>
              <a:gd name="adj1" fmla="val 4500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5EACB9E-381A-DCE3-20E1-0FF6D96650C6}"/>
              </a:ext>
            </a:extLst>
          </p:cNvPr>
          <p:cNvSpPr/>
          <p:nvPr/>
        </p:nvSpPr>
        <p:spPr>
          <a:xfrm>
            <a:off x="4534678" y="4254758"/>
            <a:ext cx="2631232" cy="18987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B{</a:t>
            </a:r>
          </a:p>
          <a:p>
            <a:pPr algn="ctr"/>
            <a:r>
              <a:rPr lang="en-US" dirty="0"/>
              <a:t> B(C c){….}</a:t>
            </a:r>
          </a:p>
          <a:p>
            <a:pPr algn="ctr"/>
            <a:r>
              <a:rPr lang="en-US" dirty="0"/>
              <a:t>}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D941163-A232-9EC2-33E6-FF1696787F0A}"/>
              </a:ext>
            </a:extLst>
          </p:cNvPr>
          <p:cNvCxnSpPr>
            <a:stCxn id="3" idx="3"/>
            <a:endCxn id="16" idx="2"/>
          </p:cNvCxnSpPr>
          <p:nvPr/>
        </p:nvCxnSpPr>
        <p:spPr>
          <a:xfrm>
            <a:off x="2547257" y="3009123"/>
            <a:ext cx="1987421" cy="21950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E61D3E-7752-FFCA-E6EF-45C038A46D15}"/>
              </a:ext>
            </a:extLst>
          </p:cNvPr>
          <p:cNvSpPr/>
          <p:nvPr/>
        </p:nvSpPr>
        <p:spPr>
          <a:xfrm>
            <a:off x="9781592" y="2379306"/>
            <a:ext cx="1343608" cy="662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7D2244-B1A7-D3B7-3D95-177835EB44B4}"/>
              </a:ext>
            </a:extLst>
          </p:cNvPr>
          <p:cNvCxnSpPr>
            <a:stCxn id="9" idx="3"/>
            <a:endCxn id="19" idx="0"/>
          </p:cNvCxnSpPr>
          <p:nvPr/>
        </p:nvCxnSpPr>
        <p:spPr>
          <a:xfrm>
            <a:off x="10235682" y="1003041"/>
            <a:ext cx="217714" cy="137626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2769D3C-F211-6D5D-D755-45BC50A74B57}"/>
              </a:ext>
            </a:extLst>
          </p:cNvPr>
          <p:cNvSpPr/>
          <p:nvPr/>
        </p:nvSpPr>
        <p:spPr>
          <a:xfrm>
            <a:off x="10151706" y="1679510"/>
            <a:ext cx="821094" cy="66247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2FA93E10-43F5-38F4-1705-C6B0F5530761}"/>
              </a:ext>
            </a:extLst>
          </p:cNvPr>
          <p:cNvSpPr/>
          <p:nvPr/>
        </p:nvSpPr>
        <p:spPr>
          <a:xfrm>
            <a:off x="8070980" y="181299"/>
            <a:ext cx="821094" cy="66247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445FFC-9B80-8D52-569E-F6C710FA817E}"/>
              </a:ext>
            </a:extLst>
          </p:cNvPr>
          <p:cNvSpPr/>
          <p:nvPr/>
        </p:nvSpPr>
        <p:spPr>
          <a:xfrm>
            <a:off x="8220269" y="4599992"/>
            <a:ext cx="3256384" cy="1377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F59A69-B3D9-89EB-BEA6-AFC739C8E704}"/>
              </a:ext>
            </a:extLst>
          </p:cNvPr>
          <p:cNvSpPr/>
          <p:nvPr/>
        </p:nvSpPr>
        <p:spPr>
          <a:xfrm>
            <a:off x="8220270" y="4729453"/>
            <a:ext cx="1343608" cy="662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1CD0DB-97C7-8A1D-0175-2CF3ED7A47B4}"/>
              </a:ext>
            </a:extLst>
          </p:cNvPr>
          <p:cNvSpPr/>
          <p:nvPr/>
        </p:nvSpPr>
        <p:spPr>
          <a:xfrm>
            <a:off x="9890449" y="4729453"/>
            <a:ext cx="1343608" cy="662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EE490E6-A462-C3C2-C25F-6F273CB038A1}"/>
              </a:ext>
            </a:extLst>
          </p:cNvPr>
          <p:cNvSpPr/>
          <p:nvPr/>
        </p:nvSpPr>
        <p:spPr>
          <a:xfrm>
            <a:off x="9176657" y="5391927"/>
            <a:ext cx="1343608" cy="662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6411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036832F-A852-7AE5-20ED-2CE0C5FE48F1}"/>
              </a:ext>
            </a:extLst>
          </p:cNvPr>
          <p:cNvSpPr/>
          <p:nvPr/>
        </p:nvSpPr>
        <p:spPr>
          <a:xfrm>
            <a:off x="4786603" y="298580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A1EA1E-1744-614E-1E93-A5FED1B6B8F4}"/>
              </a:ext>
            </a:extLst>
          </p:cNvPr>
          <p:cNvSpPr/>
          <p:nvPr/>
        </p:nvSpPr>
        <p:spPr>
          <a:xfrm>
            <a:off x="217713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6B42E7-FD21-747C-7ACD-F59E6F7A7303}"/>
              </a:ext>
            </a:extLst>
          </p:cNvPr>
          <p:cNvSpPr/>
          <p:nvPr/>
        </p:nvSpPr>
        <p:spPr>
          <a:xfrm>
            <a:off x="4985657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7A007-2314-DACA-7515-295AC28E67EF}"/>
              </a:ext>
            </a:extLst>
          </p:cNvPr>
          <p:cNvSpPr/>
          <p:nvPr/>
        </p:nvSpPr>
        <p:spPr>
          <a:xfrm>
            <a:off x="8845419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80D4336-B510-E7A1-F70E-ED0E3512913A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438399" y="835090"/>
            <a:ext cx="2348204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965AC1-2CAC-1B52-CBB2-F03BA4ADE2A7}"/>
              </a:ext>
            </a:extLst>
          </p:cNvPr>
          <p:cNvCxnSpPr>
            <a:stCxn id="4" idx="0"/>
            <a:endCxn id="2" idx="4"/>
          </p:cNvCxnSpPr>
          <p:nvPr/>
        </p:nvCxnSpPr>
        <p:spPr>
          <a:xfrm rot="16200000" flipV="1">
            <a:off x="5673012" y="1595534"/>
            <a:ext cx="646922" cy="199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1D8621-B6EA-A5E3-2FCD-01ABB0AD0270}"/>
              </a:ext>
            </a:extLst>
          </p:cNvPr>
          <p:cNvCxnSpPr>
            <a:stCxn id="5" idx="2"/>
            <a:endCxn id="2" idx="6"/>
          </p:cNvCxnSpPr>
          <p:nvPr/>
        </p:nvCxnSpPr>
        <p:spPr>
          <a:xfrm rot="10800000">
            <a:off x="7007289" y="835090"/>
            <a:ext cx="1838130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43B2EB-763D-5456-20F6-702C0E06EC16}"/>
              </a:ext>
            </a:extLst>
          </p:cNvPr>
          <p:cNvSpPr txBox="1"/>
          <p:nvPr/>
        </p:nvSpPr>
        <p:spPr>
          <a:xfrm>
            <a:off x="5371321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6A68F-C534-C0A9-BCCF-EE5212B318D9}"/>
              </a:ext>
            </a:extLst>
          </p:cNvPr>
          <p:cNvSpPr txBox="1"/>
          <p:nvPr/>
        </p:nvSpPr>
        <p:spPr>
          <a:xfrm>
            <a:off x="2870717" y="1649190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26CF0-B68A-C39F-BCDC-2FE43061340C}"/>
              </a:ext>
            </a:extLst>
          </p:cNvPr>
          <p:cNvSpPr txBox="1"/>
          <p:nvPr/>
        </p:nvSpPr>
        <p:spPr>
          <a:xfrm>
            <a:off x="7184570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D2116-F1B8-71E8-A71A-1CF709077E86}"/>
              </a:ext>
            </a:extLst>
          </p:cNvPr>
          <p:cNvSpPr txBox="1"/>
          <p:nvPr/>
        </p:nvSpPr>
        <p:spPr>
          <a:xfrm>
            <a:off x="0" y="167951"/>
            <a:ext cx="343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Restricting the Employee from getting Modified for each new Behavior, instead, extending it for new Behavior or Attribute requirements</a:t>
            </a:r>
          </a:p>
          <a:p>
            <a:r>
              <a:rPr lang="en-US" dirty="0"/>
              <a:t> Open-Close-Principal (OCP)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47908-EBCE-FF2B-F97D-13B066F5D886}"/>
              </a:ext>
            </a:extLst>
          </p:cNvPr>
          <p:cNvSpPr txBox="1"/>
          <p:nvPr/>
        </p:nvSpPr>
        <p:spPr>
          <a:xfrm>
            <a:off x="6385248" y="131402"/>
            <a:ext cx="58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INHERITANCE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39743-FADB-4CFA-1994-F8A4BF20C305}"/>
              </a:ext>
            </a:extLst>
          </p:cNvPr>
          <p:cNvSpPr txBox="1"/>
          <p:nvPr/>
        </p:nvSpPr>
        <p:spPr>
          <a:xfrm>
            <a:off x="401216" y="4301412"/>
            <a:ext cx="1041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MUST be Closed for Modification but open for Extension. This will help to define properties and Behaviors specific (scoped) to that derived class only.</a:t>
            </a:r>
          </a:p>
          <a:p>
            <a:endParaRPr lang="en-US" dirty="0"/>
          </a:p>
          <a:p>
            <a:r>
              <a:rPr lang="en-US" dirty="0"/>
              <a:t>The Inheritance implements OCP Principal</a:t>
            </a:r>
          </a:p>
          <a:p>
            <a:endParaRPr lang="en-US" dirty="0"/>
          </a:p>
          <a:p>
            <a:r>
              <a:rPr lang="en-US" dirty="0"/>
              <a:t>The Inheritance also provide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00357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04AD9261-B350-F442-A6A4-1ECD0B86AFE0}"/>
              </a:ext>
            </a:extLst>
          </p:cNvPr>
          <p:cNvSpPr/>
          <p:nvPr/>
        </p:nvSpPr>
        <p:spPr>
          <a:xfrm>
            <a:off x="102637" y="709127"/>
            <a:ext cx="4963886" cy="5784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http://server/myapp/api/myapi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BBA3-1AA4-0279-932D-0E070FCF0AB3}"/>
              </a:ext>
            </a:extLst>
          </p:cNvPr>
          <p:cNvSpPr txBox="1"/>
          <p:nvPr/>
        </p:nvSpPr>
        <p:spPr>
          <a:xfrm>
            <a:off x="158620" y="251927"/>
            <a:ext cx="46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(GET, POST, PUT,DELETE)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BAD6F5-425D-EEA0-4F46-7F65EA8251C9}"/>
              </a:ext>
            </a:extLst>
          </p:cNvPr>
          <p:cNvSpPr/>
          <p:nvPr/>
        </p:nvSpPr>
        <p:spPr>
          <a:xfrm>
            <a:off x="5225143" y="164059"/>
            <a:ext cx="4870579" cy="6609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FE577-8E1F-86A9-A192-D71935CCAE90}"/>
              </a:ext>
            </a:extLst>
          </p:cNvPr>
          <p:cNvSpPr txBox="1"/>
          <p:nvPr/>
        </p:nvSpPr>
        <p:spPr>
          <a:xfrm>
            <a:off x="5439746" y="251927"/>
            <a:ext cx="427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Server aka Web Server i.e. IIS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2413FB-B511-7EFC-77EB-39E2B7AECF1A}"/>
              </a:ext>
            </a:extLst>
          </p:cNvPr>
          <p:cNvSpPr/>
          <p:nvPr/>
        </p:nvSpPr>
        <p:spPr>
          <a:xfrm>
            <a:off x="5439746" y="877078"/>
            <a:ext cx="4469364" cy="410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Interceptor aka Listener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14878-52DF-30B6-DD12-A37EBB618F77}"/>
              </a:ext>
            </a:extLst>
          </p:cNvPr>
          <p:cNvSpPr/>
          <p:nvPr/>
        </p:nvSpPr>
        <p:spPr>
          <a:xfrm>
            <a:off x="5281126" y="1446245"/>
            <a:ext cx="4739952" cy="36016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8166E-628C-4C13-09C4-780DA9343B8F}"/>
              </a:ext>
            </a:extLst>
          </p:cNvPr>
          <p:cNvSpPr txBox="1"/>
          <p:nvPr/>
        </p:nvSpPr>
        <p:spPr>
          <a:xfrm>
            <a:off x="5439746" y="1543444"/>
            <a:ext cx="43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 aka Runtime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6997C-B324-508D-3116-83CA6720EBCC}"/>
              </a:ext>
            </a:extLst>
          </p:cNvPr>
          <p:cNvSpPr txBox="1"/>
          <p:nvPr/>
        </p:nvSpPr>
        <p:spPr>
          <a:xfrm>
            <a:off x="10198359" y="1543444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W3wp.exe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74285-A28D-F710-1AC4-8901ECFCD3F7}"/>
              </a:ext>
            </a:extLst>
          </p:cNvPr>
          <p:cNvSpPr/>
          <p:nvPr/>
        </p:nvSpPr>
        <p:spPr>
          <a:xfrm>
            <a:off x="5439746" y="1912776"/>
            <a:ext cx="200608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HttpApplication</a:t>
            </a:r>
          </a:p>
          <a:p>
            <a:pPr algn="ctr"/>
            <a:r>
              <a:rPr lang="en-US" sz="1400" b="1" dirty="0"/>
              <a:t>Web.config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F156-D919-D3E3-171B-E815F58D9482}"/>
              </a:ext>
            </a:extLst>
          </p:cNvPr>
          <p:cNvSpPr/>
          <p:nvPr/>
        </p:nvSpPr>
        <p:spPr>
          <a:xfrm>
            <a:off x="7781729" y="2636298"/>
            <a:ext cx="200608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HttpModule</a:t>
            </a:r>
          </a:p>
          <a:p>
            <a:pPr algn="ctr"/>
            <a:r>
              <a:rPr lang="en-US" sz="1400" b="1" dirty="0" err="1"/>
              <a:t>Global.asax</a:t>
            </a:r>
            <a:endParaRPr lang="en-US" sz="1400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9B7E26F-C59E-7696-A557-4D6490AE2DB5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7445829" y="2097442"/>
            <a:ext cx="1338942" cy="538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22C296-29D5-8034-6D2D-06C4F3AFFADC}"/>
              </a:ext>
            </a:extLst>
          </p:cNvPr>
          <p:cNvSpPr txBox="1"/>
          <p:nvPr/>
        </p:nvSpPr>
        <p:spPr>
          <a:xfrm>
            <a:off x="10198359" y="2176752"/>
            <a:ext cx="1828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Dependencies, RouteTable, Filters, Route Match, etc.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4DDDCA6-5C89-E9EC-E074-ED63776C8F58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9787813" y="2546084"/>
            <a:ext cx="410547" cy="274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FB4B01D-97FE-A350-6268-E609A8A5FB92}"/>
              </a:ext>
            </a:extLst>
          </p:cNvPr>
          <p:cNvSpPr/>
          <p:nvPr/>
        </p:nvSpPr>
        <p:spPr>
          <a:xfrm>
            <a:off x="5439746" y="3749746"/>
            <a:ext cx="200608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HtpHandler</a:t>
            </a:r>
            <a:endParaRPr lang="en-US" sz="14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4C519F9-835B-31EC-3934-2B4F3E1C69F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7445829" y="2097442"/>
            <a:ext cx="335900" cy="723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C8427A-89A3-04AF-962B-C0F9598BD9E5}"/>
              </a:ext>
            </a:extLst>
          </p:cNvPr>
          <p:cNvSpPr/>
          <p:nvPr/>
        </p:nvSpPr>
        <p:spPr>
          <a:xfrm>
            <a:off x="5439746" y="2683523"/>
            <a:ext cx="1903446" cy="511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Route Table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3DC38F5-124D-EC02-7AAF-3CF16485E4D5}"/>
              </a:ext>
            </a:extLst>
          </p:cNvPr>
          <p:cNvCxnSpPr>
            <a:stCxn id="11" idx="2"/>
            <a:endCxn id="24" idx="0"/>
          </p:cNvCxnSpPr>
          <p:nvPr/>
        </p:nvCxnSpPr>
        <p:spPr>
          <a:xfrm rot="5400000">
            <a:off x="6216422" y="2457156"/>
            <a:ext cx="401415" cy="51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15C5DDD-3E55-DE8B-676D-322AF913157E}"/>
              </a:ext>
            </a:extLst>
          </p:cNvPr>
          <p:cNvCxnSpPr>
            <a:stCxn id="24" idx="2"/>
            <a:endCxn id="18" idx="0"/>
          </p:cNvCxnSpPr>
          <p:nvPr/>
        </p:nvCxnSpPr>
        <p:spPr>
          <a:xfrm rot="16200000" flipH="1">
            <a:off x="6139736" y="3446694"/>
            <a:ext cx="554784" cy="51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249841-0F73-A252-957A-9510465296EC}"/>
              </a:ext>
            </a:extLst>
          </p:cNvPr>
          <p:cNvSpPr txBox="1"/>
          <p:nvPr/>
        </p:nvSpPr>
        <p:spPr>
          <a:xfrm>
            <a:off x="10198359" y="3749746"/>
            <a:ext cx="1763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Controller Name, ActionName, and HTTP Request Type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0111932-3AC9-75A9-50C1-FB32C4A58561}"/>
              </a:ext>
            </a:extLst>
          </p:cNvPr>
          <p:cNvCxnSpPr>
            <a:stCxn id="29" idx="1"/>
          </p:cNvCxnSpPr>
          <p:nvPr/>
        </p:nvCxnSpPr>
        <p:spPr>
          <a:xfrm rot="10800000">
            <a:off x="6442789" y="3429000"/>
            <a:ext cx="3755571" cy="1059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AA7B91A-1A53-FBAB-A306-AFFDFE04727A}"/>
              </a:ext>
            </a:extLst>
          </p:cNvPr>
          <p:cNvSpPr/>
          <p:nvPr/>
        </p:nvSpPr>
        <p:spPr>
          <a:xfrm>
            <a:off x="5439745" y="4304530"/>
            <a:ext cx="2006083" cy="592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Execution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A00117FE-9960-4AAD-089A-705DBD5AA6EA}"/>
              </a:ext>
            </a:extLst>
          </p:cNvPr>
          <p:cNvSpPr/>
          <p:nvPr/>
        </p:nvSpPr>
        <p:spPr>
          <a:xfrm>
            <a:off x="230155" y="3561200"/>
            <a:ext cx="5209590" cy="5921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Data</a:t>
            </a:r>
          </a:p>
        </p:txBody>
      </p:sp>
    </p:spTree>
    <p:extLst>
      <p:ext uri="{BB962C8B-B14F-4D97-AF65-F5344CB8AC3E}">
        <p14:creationId xmlns:p14="http://schemas.microsoft.com/office/powerpoint/2010/main" val="2225121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F8A7D4-0436-E5DA-70E6-5AF457B25BB4}"/>
              </a:ext>
            </a:extLst>
          </p:cNvPr>
          <p:cNvSpPr txBox="1"/>
          <p:nvPr/>
        </p:nvSpPr>
        <p:spPr>
          <a:xfrm>
            <a:off x="167951" y="167951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http://server/myapp/api/myctrl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C7AD928-E8AA-4664-0D38-C34172BEE0E2}"/>
              </a:ext>
            </a:extLst>
          </p:cNvPr>
          <p:cNvSpPr/>
          <p:nvPr/>
        </p:nvSpPr>
        <p:spPr>
          <a:xfrm>
            <a:off x="1436914" y="537283"/>
            <a:ext cx="317241" cy="4424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85230-4787-C735-1308-E6FD5327E9BF}"/>
              </a:ext>
            </a:extLst>
          </p:cNvPr>
          <p:cNvSpPr/>
          <p:nvPr/>
        </p:nvSpPr>
        <p:spPr>
          <a:xfrm>
            <a:off x="65314" y="979714"/>
            <a:ext cx="4711959" cy="5783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98D09-0C43-986E-B0A7-E5E0E6BA5C91}"/>
              </a:ext>
            </a:extLst>
          </p:cNvPr>
          <p:cNvSpPr txBox="1"/>
          <p:nvPr/>
        </p:nvSpPr>
        <p:spPr>
          <a:xfrm>
            <a:off x="167951" y="1110343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662BC-7014-3F76-0DCE-38E19746E2B4}"/>
              </a:ext>
            </a:extLst>
          </p:cNvPr>
          <p:cNvSpPr/>
          <p:nvPr/>
        </p:nvSpPr>
        <p:spPr>
          <a:xfrm>
            <a:off x="65314" y="1479675"/>
            <a:ext cx="4711959" cy="535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Check for Authentication and Authorization applied using ActionFilters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5B607-4260-02EE-1C1B-B3B6754D3227}"/>
              </a:ext>
            </a:extLst>
          </p:cNvPr>
          <p:cNvSpPr txBox="1"/>
          <p:nvPr/>
        </p:nvSpPr>
        <p:spPr>
          <a:xfrm>
            <a:off x="5113176" y="1479675"/>
            <a:ext cx="1399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401 Response is </a:t>
            </a:r>
            <a:r>
              <a:rPr lang="en-US" sz="1400" b="1" dirty="0" err="1"/>
              <a:t>UnAuth</a:t>
            </a:r>
            <a:endParaRPr lang="en-US" sz="1400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DBECEC3-6028-1BB8-A1FB-A081015D32BA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777273" y="1741285"/>
            <a:ext cx="335903" cy="6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1ED6C-6FE5-CA84-AD01-D21BEB1D0D5D}"/>
              </a:ext>
            </a:extLst>
          </p:cNvPr>
          <p:cNvSpPr/>
          <p:nvPr/>
        </p:nvSpPr>
        <p:spPr>
          <a:xfrm>
            <a:off x="65314" y="2149152"/>
            <a:ext cx="4711959" cy="3086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Load and Execute Other Action Filters (If Applied)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3C4777-0314-21E1-8468-09FB9C70E249}"/>
              </a:ext>
            </a:extLst>
          </p:cNvPr>
          <p:cNvSpPr/>
          <p:nvPr/>
        </p:nvSpPr>
        <p:spPr>
          <a:xfrm>
            <a:off x="65314" y="2622636"/>
            <a:ext cx="4711959" cy="540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Inject Dependencies into the Constructor those are resolved from DI 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17CB83-9CC1-9332-9723-B4C787C3DC70}"/>
              </a:ext>
            </a:extLst>
          </p:cNvPr>
          <p:cNvSpPr/>
          <p:nvPr/>
        </p:nvSpPr>
        <p:spPr>
          <a:xfrm>
            <a:off x="55983" y="3327869"/>
            <a:ext cx="4711959" cy="5404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Detect The HTTP Request Type and based on it Invoke Action Method (Get, Post, Put, Delete)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F886F-B30B-2745-EF94-AFF40086C373}"/>
              </a:ext>
            </a:extLst>
          </p:cNvPr>
          <p:cNvSpPr txBox="1"/>
          <p:nvPr/>
        </p:nvSpPr>
        <p:spPr>
          <a:xfrm>
            <a:off x="167951" y="3939797"/>
            <a:ext cx="441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ActionContext</a:t>
            </a:r>
          </a:p>
          <a:p>
            <a:pPr algn="ctr"/>
            <a:r>
              <a:rPr lang="en-US" sz="1400" b="1" dirty="0"/>
              <a:t>ActionExecutingContext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21FA3-EB9A-1C2C-42BB-637A950EBD21}"/>
              </a:ext>
            </a:extLst>
          </p:cNvPr>
          <p:cNvSpPr/>
          <p:nvPr/>
        </p:nvSpPr>
        <p:spPr>
          <a:xfrm>
            <a:off x="74645" y="4440980"/>
            <a:ext cx="4711959" cy="535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Check for Authentication and Authorization applied using ActionFilters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C69266-08F3-9A8D-FBDB-5D240191CAE6}"/>
              </a:ext>
            </a:extLst>
          </p:cNvPr>
          <p:cNvSpPr/>
          <p:nvPr/>
        </p:nvSpPr>
        <p:spPr>
          <a:xfrm>
            <a:off x="74645" y="5110457"/>
            <a:ext cx="4711959" cy="3086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Load and Execute Other Action Filters (If Applied)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1E84BD5-787F-FD20-6C4C-21DC43617FB7}"/>
              </a:ext>
            </a:extLst>
          </p:cNvPr>
          <p:cNvCxnSpPr>
            <a:stCxn id="18" idx="3"/>
            <a:endCxn id="8" idx="2"/>
          </p:cNvCxnSpPr>
          <p:nvPr/>
        </p:nvCxnSpPr>
        <p:spPr>
          <a:xfrm flipV="1">
            <a:off x="4786604" y="2002895"/>
            <a:ext cx="1026368" cy="2705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2452FEE-9311-FB10-E816-62DE0CB1DFC2}"/>
              </a:ext>
            </a:extLst>
          </p:cNvPr>
          <p:cNvSpPr/>
          <p:nvPr/>
        </p:nvSpPr>
        <p:spPr>
          <a:xfrm>
            <a:off x="83976" y="5599091"/>
            <a:ext cx="4693297" cy="5175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Execute </a:t>
            </a:r>
            <a:r>
              <a:rPr lang="en-US" sz="1600" b="1" dirty="0" err="1"/>
              <a:t>Action</a:t>
            </a:r>
            <a:r>
              <a:rPr lang="en-US" sz="1600" b="1" dirty="0" err="1">
                <a:sym typeface="Wingdings" panose="05000000000000000000" pitchFamily="2" charset="2"/>
              </a:rPr>
              <a:t>Call</a:t>
            </a:r>
            <a:r>
              <a:rPr lang="en-US" sz="1600" b="1" dirty="0">
                <a:sym typeface="Wingdings" panose="05000000000000000000" pitchFamily="2" charset="2"/>
              </a:rPr>
              <a:t> Business </a:t>
            </a:r>
            <a:r>
              <a:rPr lang="en-US" sz="1600" b="1" dirty="0" err="1">
                <a:sym typeface="Wingdings" panose="05000000000000000000" pitchFamily="2" charset="2"/>
              </a:rPr>
              <a:t>LogicCall</a:t>
            </a:r>
            <a:r>
              <a:rPr lang="en-US" sz="1600" b="1" dirty="0">
                <a:sym typeface="Wingdings" panose="05000000000000000000" pitchFamily="2" charset="2"/>
              </a:rPr>
              <a:t> Data Access</a:t>
            </a:r>
            <a:endParaRPr 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09803A-2BCA-3FF9-93F4-E58905F379C7}"/>
              </a:ext>
            </a:extLst>
          </p:cNvPr>
          <p:cNvSpPr txBox="1"/>
          <p:nvPr/>
        </p:nvSpPr>
        <p:spPr>
          <a:xfrm>
            <a:off x="5113176" y="5623199"/>
            <a:ext cx="167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Error Response for An Exception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E4C79E2-F555-A5D1-D3A7-9A7AE15AB1B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4777273" y="5857879"/>
            <a:ext cx="335903" cy="26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A23F3B-8F09-8283-8F37-E5E1151082E1}"/>
              </a:ext>
            </a:extLst>
          </p:cNvPr>
          <p:cNvSpPr txBox="1"/>
          <p:nvPr/>
        </p:nvSpPr>
        <p:spPr>
          <a:xfrm>
            <a:off x="83976" y="6166829"/>
            <a:ext cx="441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ActionExecutedContext</a:t>
            </a:r>
          </a:p>
          <a:p>
            <a:pPr algn="ctr"/>
            <a:r>
              <a:rPr lang="en-US" sz="1400" b="1" dirty="0"/>
              <a:t>ActionContext Complete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73A5FEC-892A-4437-C99B-57A3EACF2E09}"/>
              </a:ext>
            </a:extLst>
          </p:cNvPr>
          <p:cNvSpPr/>
          <p:nvPr/>
        </p:nvSpPr>
        <p:spPr>
          <a:xfrm>
            <a:off x="4730620" y="6320717"/>
            <a:ext cx="1082352" cy="2904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6E2949-3A2E-096F-60DB-375181055AE3}"/>
              </a:ext>
            </a:extLst>
          </p:cNvPr>
          <p:cNvSpPr/>
          <p:nvPr/>
        </p:nvSpPr>
        <p:spPr>
          <a:xfrm>
            <a:off x="5812972" y="6216465"/>
            <a:ext cx="839755" cy="473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206F519-BB1A-0B3A-2F37-E8F09535125A}"/>
              </a:ext>
            </a:extLst>
          </p:cNvPr>
          <p:cNvSpPr/>
          <p:nvPr/>
        </p:nvSpPr>
        <p:spPr>
          <a:xfrm>
            <a:off x="9688286" y="284914"/>
            <a:ext cx="839755" cy="473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CB18B-D362-8508-2BCD-9D33B7D3B327}"/>
              </a:ext>
            </a:extLst>
          </p:cNvPr>
          <p:cNvSpPr/>
          <p:nvPr/>
        </p:nvSpPr>
        <p:spPr>
          <a:xfrm>
            <a:off x="8360229" y="895740"/>
            <a:ext cx="339634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ResultExecutingContext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D8461C-69D5-FA41-380E-788B1746E71B}"/>
              </a:ext>
            </a:extLst>
          </p:cNvPr>
          <p:cNvSpPr/>
          <p:nvPr/>
        </p:nvSpPr>
        <p:spPr>
          <a:xfrm>
            <a:off x="8360229" y="1399592"/>
            <a:ext cx="3396342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Result Ready (JSON) Response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51C86A-9018-DBB2-77C7-4CDB976AB319}"/>
              </a:ext>
            </a:extLst>
          </p:cNvPr>
          <p:cNvSpPr/>
          <p:nvPr/>
        </p:nvSpPr>
        <p:spPr>
          <a:xfrm>
            <a:off x="8360229" y="2093950"/>
            <a:ext cx="339634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ResultExecutedContext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CE09CCA-9FCD-DE27-10EA-946B444ADC0A}"/>
              </a:ext>
            </a:extLst>
          </p:cNvPr>
          <p:cNvSpPr/>
          <p:nvPr/>
        </p:nvSpPr>
        <p:spPr>
          <a:xfrm>
            <a:off x="9873342" y="2457843"/>
            <a:ext cx="469641" cy="11251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B98463-EF61-7EEF-2EB1-D428F1070C61}"/>
              </a:ext>
            </a:extLst>
          </p:cNvPr>
          <p:cNvSpPr txBox="1"/>
          <p:nvPr/>
        </p:nvSpPr>
        <p:spPr>
          <a:xfrm>
            <a:off x="8957388" y="3598089"/>
            <a:ext cx="217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661991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8493DA-BBD8-CF7C-047B-145EF109A0B2}"/>
              </a:ext>
            </a:extLst>
          </p:cNvPr>
          <p:cNvSpPr/>
          <p:nvPr/>
        </p:nvSpPr>
        <p:spPr>
          <a:xfrm>
            <a:off x="8098971" y="905069"/>
            <a:ext cx="3051111" cy="4534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That Acts as a Data Service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Async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FD6C2-8245-9954-75D7-84A6E0D27F44}"/>
              </a:ext>
            </a:extLst>
          </p:cNvPr>
          <p:cNvSpPr/>
          <p:nvPr/>
        </p:nvSpPr>
        <p:spPr>
          <a:xfrm>
            <a:off x="2976465" y="3909527"/>
            <a:ext cx="4208106" cy="1698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Isolated Front-End App</a:t>
            </a:r>
          </a:p>
          <a:p>
            <a:pPr algn="ctr"/>
            <a:r>
              <a:rPr lang="en-US" dirty="0"/>
              <a:t>jQuery, Angular, React, Vue,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B1E26-14BC-AD5E-F30C-B5E8FD1046D5}"/>
              </a:ext>
            </a:extLst>
          </p:cNvPr>
          <p:cNvSpPr/>
          <p:nvPr/>
        </p:nvSpPr>
        <p:spPr>
          <a:xfrm>
            <a:off x="429208" y="774441"/>
            <a:ext cx="2043404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78D2EE6-49F7-3D1E-8966-131126E7A740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874744" y="2656892"/>
            <a:ext cx="2677886" cy="1525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8B3488E-2C93-2CDF-01AD-3D068D874C25}"/>
              </a:ext>
            </a:extLst>
          </p:cNvPr>
          <p:cNvCxnSpPr>
            <a:stCxn id="3" idx="0"/>
            <a:endCxn id="4" idx="3"/>
          </p:cNvCxnSpPr>
          <p:nvPr/>
        </p:nvCxnSpPr>
        <p:spPr>
          <a:xfrm rot="16200000" flipV="1">
            <a:off x="2535594" y="1364603"/>
            <a:ext cx="2481943" cy="2607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E05412-DE96-D44A-52EE-13835162382C}"/>
              </a:ext>
            </a:extLst>
          </p:cNvPr>
          <p:cNvSpPr txBox="1"/>
          <p:nvPr/>
        </p:nvSpPr>
        <p:spPr>
          <a:xfrm>
            <a:off x="2677886" y="1539551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UI + JS + CSS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A4E74AE-26C2-D823-A349-75CE27819AFD}"/>
              </a:ext>
            </a:extLst>
          </p:cNvPr>
          <p:cNvCxnSpPr>
            <a:stCxn id="4" idx="0"/>
            <a:endCxn id="2" idx="1"/>
          </p:cNvCxnSpPr>
          <p:nvPr/>
        </p:nvCxnSpPr>
        <p:spPr>
          <a:xfrm rot="16200000" flipH="1">
            <a:off x="3575956" y="-1350606"/>
            <a:ext cx="2397967" cy="6648061"/>
          </a:xfrm>
          <a:prstGeom prst="bentConnector4">
            <a:avLst>
              <a:gd name="adj1" fmla="val -9533"/>
              <a:gd name="adj2" fmla="val 57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15C038-3475-C4D8-4066-943B55D1EC06}"/>
              </a:ext>
            </a:extLst>
          </p:cNvPr>
          <p:cNvSpPr txBox="1"/>
          <p:nvPr/>
        </p:nvSpPr>
        <p:spPr>
          <a:xfrm>
            <a:off x="4502019" y="270588"/>
            <a:ext cx="268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Service Calls also Async</a:t>
            </a:r>
          </a:p>
        </p:txBody>
      </p:sp>
    </p:spTree>
    <p:extLst>
      <p:ext uri="{BB962C8B-B14F-4D97-AF65-F5344CB8AC3E}">
        <p14:creationId xmlns:p14="http://schemas.microsoft.com/office/powerpoint/2010/main" val="3683983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4D09EE-4616-1C46-B7FB-F260C4741186}"/>
              </a:ext>
            </a:extLst>
          </p:cNvPr>
          <p:cNvSpPr/>
          <p:nvPr/>
        </p:nvSpPr>
        <p:spPr>
          <a:xfrm>
            <a:off x="345233" y="587829"/>
            <a:ext cx="11504645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CB6EF-B6D4-46CF-7015-1B9BB5F6F7E0}"/>
              </a:ext>
            </a:extLst>
          </p:cNvPr>
          <p:cNvSpPr txBox="1"/>
          <p:nvPr/>
        </p:nvSpPr>
        <p:spPr>
          <a:xfrm>
            <a:off x="4254759" y="102637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8ADCE-13BD-65C1-5F5E-AAF2075D3C83}"/>
              </a:ext>
            </a:extLst>
          </p:cNvPr>
          <p:cNvSpPr/>
          <p:nvPr/>
        </p:nvSpPr>
        <p:spPr>
          <a:xfrm>
            <a:off x="3461657" y="587829"/>
            <a:ext cx="522514" cy="13062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76999-4083-6410-AB74-ABF1D105C5A9}"/>
              </a:ext>
            </a:extLst>
          </p:cNvPr>
          <p:cNvSpPr/>
          <p:nvPr/>
        </p:nvSpPr>
        <p:spPr>
          <a:xfrm>
            <a:off x="7057053" y="587828"/>
            <a:ext cx="522514" cy="13062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C2EED-5AA9-AFB2-5EA9-DD8DD4A2F16C}"/>
              </a:ext>
            </a:extLst>
          </p:cNvPr>
          <p:cNvSpPr txBox="1"/>
          <p:nvPr/>
        </p:nvSpPr>
        <p:spPr>
          <a:xfrm>
            <a:off x="513184" y="746449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B07C7-03E3-A918-4107-26F5545AF986}"/>
              </a:ext>
            </a:extLst>
          </p:cNvPr>
          <p:cNvSpPr txBox="1"/>
          <p:nvPr/>
        </p:nvSpPr>
        <p:spPr>
          <a:xfrm>
            <a:off x="4254759" y="746449"/>
            <a:ext cx="2385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</a:t>
            </a:r>
          </a:p>
          <a:p>
            <a:endParaRPr lang="en-US" dirty="0"/>
          </a:p>
          <a:p>
            <a:r>
              <a:rPr lang="en-US" dirty="0"/>
              <a:t>Only in case of POST and 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69A4B-2FDF-E9B7-395D-4BBA9FB1D05A}"/>
              </a:ext>
            </a:extLst>
          </p:cNvPr>
          <p:cNvSpPr txBox="1"/>
          <p:nvPr/>
        </p:nvSpPr>
        <p:spPr>
          <a:xfrm>
            <a:off x="7996335" y="746449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/  Exception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D8245-E559-E46E-E0BD-57186BE08A51}"/>
              </a:ext>
            </a:extLst>
          </p:cNvPr>
          <p:cNvSpPr/>
          <p:nvPr/>
        </p:nvSpPr>
        <p:spPr>
          <a:xfrm>
            <a:off x="513184" y="3349690"/>
            <a:ext cx="11140751" cy="2211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C933E52-4EFA-8174-F23F-F6D41CE3517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2846224" y="112353"/>
            <a:ext cx="2233909" cy="4240764"/>
          </a:xfrm>
          <a:prstGeom prst="bentConnector3">
            <a:avLst>
              <a:gd name="adj1" fmla="val 50000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D6815-F416-8303-9FCB-5CD4E4BE794A}"/>
              </a:ext>
            </a:extLst>
          </p:cNvPr>
          <p:cNvSpPr/>
          <p:nvPr/>
        </p:nvSpPr>
        <p:spPr>
          <a:xfrm>
            <a:off x="2911151" y="3349690"/>
            <a:ext cx="261257" cy="22113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2FB79-A22A-C5AC-F46B-EBE25AA6B54A}"/>
              </a:ext>
            </a:extLst>
          </p:cNvPr>
          <p:cNvSpPr txBox="1"/>
          <p:nvPr/>
        </p:nvSpPr>
        <p:spPr>
          <a:xfrm>
            <a:off x="671804" y="3429000"/>
            <a:ext cx="19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+ URL Parameters if any + QueryString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21B03-FC9F-AAF1-5F52-23AAFBFE086A}"/>
              </a:ext>
            </a:extLst>
          </p:cNvPr>
          <p:cNvSpPr/>
          <p:nvPr/>
        </p:nvSpPr>
        <p:spPr>
          <a:xfrm>
            <a:off x="7473820" y="3344824"/>
            <a:ext cx="261257" cy="22113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15731A-54D8-0C63-3CFB-9E642EB0DB8B}"/>
              </a:ext>
            </a:extLst>
          </p:cNvPr>
          <p:cNvSpPr txBox="1"/>
          <p:nvPr/>
        </p:nvSpPr>
        <p:spPr>
          <a:xfrm>
            <a:off x="3172408" y="3429000"/>
            <a:ext cx="424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Headers Configuration</a:t>
            </a:r>
          </a:p>
          <a:p>
            <a:r>
              <a:rPr lang="en-US" dirty="0"/>
              <a:t>Method: Get, Post, </a:t>
            </a:r>
            <a:r>
              <a:rPr lang="en-US" dirty="0" err="1"/>
              <a:t>Put,Delete</a:t>
            </a:r>
            <a:endParaRPr lang="en-US" dirty="0"/>
          </a:p>
          <a:p>
            <a:r>
              <a:rPr lang="en-US" dirty="0"/>
              <a:t>Media-Formatter: Content-Type</a:t>
            </a:r>
          </a:p>
          <a:p>
            <a:r>
              <a:rPr lang="en-US" dirty="0" err="1"/>
              <a:t>DataType</a:t>
            </a:r>
            <a:r>
              <a:rPr lang="en-US" dirty="0"/>
              <a:t>: </a:t>
            </a:r>
            <a:r>
              <a:rPr lang="en-US" dirty="0" err="1"/>
              <a:t>FormData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BEAD66-14D6-EF01-F357-0EC2D155962B}"/>
              </a:ext>
            </a:extLst>
          </p:cNvPr>
          <p:cNvSpPr txBox="1"/>
          <p:nvPr/>
        </p:nvSpPr>
        <p:spPr>
          <a:xfrm>
            <a:off x="7800392" y="3508311"/>
            <a:ext cx="359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Headers:</a:t>
            </a:r>
          </a:p>
          <a:p>
            <a:endParaRPr lang="en-US" dirty="0"/>
          </a:p>
          <a:p>
            <a:r>
              <a:rPr lang="en-US" dirty="0"/>
              <a:t>X-Version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6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ECDEB2-6355-C91A-0A12-1799E3E58FEE}"/>
              </a:ext>
            </a:extLst>
          </p:cNvPr>
          <p:cNvSpPr/>
          <p:nvPr/>
        </p:nvSpPr>
        <p:spPr>
          <a:xfrm>
            <a:off x="335902" y="9423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578FDD-DC54-C064-A78C-D12F651738BE}"/>
              </a:ext>
            </a:extLst>
          </p:cNvPr>
          <p:cNvSpPr/>
          <p:nvPr/>
        </p:nvSpPr>
        <p:spPr>
          <a:xfrm>
            <a:off x="335902" y="2708988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F8188F-F7F3-C570-8A33-AB2D11363EF4}"/>
              </a:ext>
            </a:extLst>
          </p:cNvPr>
          <p:cNvCxnSpPr>
            <a:stCxn id="3" idx="0"/>
            <a:endCxn id="2" idx="4"/>
          </p:cNvCxnSpPr>
          <p:nvPr/>
        </p:nvCxnSpPr>
        <p:spPr>
          <a:xfrm rot="5400000" flipH="1" flipV="1">
            <a:off x="553616" y="2268894"/>
            <a:ext cx="8801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255979-E7AE-F0A9-52DE-E30930395CDF}"/>
              </a:ext>
            </a:extLst>
          </p:cNvPr>
          <p:cNvSpPr txBox="1"/>
          <p:nvPr/>
        </p:nvSpPr>
        <p:spPr>
          <a:xfrm>
            <a:off x="83976" y="401216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Inheritance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83F439-1174-245A-0035-9CA49A45FF50}"/>
              </a:ext>
            </a:extLst>
          </p:cNvPr>
          <p:cNvSpPr/>
          <p:nvPr/>
        </p:nvSpPr>
        <p:spPr>
          <a:xfrm>
            <a:off x="4640424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ED08FF-BE82-E7EF-81D4-2E21C8889132}"/>
              </a:ext>
            </a:extLst>
          </p:cNvPr>
          <p:cNvSpPr/>
          <p:nvPr/>
        </p:nvSpPr>
        <p:spPr>
          <a:xfrm>
            <a:off x="3128866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6B385-FD46-4A32-02DE-2E8D55E80295}"/>
              </a:ext>
            </a:extLst>
          </p:cNvPr>
          <p:cNvSpPr/>
          <p:nvPr/>
        </p:nvSpPr>
        <p:spPr>
          <a:xfrm>
            <a:off x="4780384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E3C03-5DE6-635B-886E-A0C103D06799}"/>
              </a:ext>
            </a:extLst>
          </p:cNvPr>
          <p:cNvSpPr/>
          <p:nvPr/>
        </p:nvSpPr>
        <p:spPr>
          <a:xfrm>
            <a:off x="6431902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Derive3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72C983-CBD7-1656-4623-B6A0AEBD78B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624426" y="1526594"/>
            <a:ext cx="1178247" cy="85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CEE339-A099-4D4A-845B-FAD2761EDFCF}"/>
              </a:ext>
            </a:extLst>
          </p:cNvPr>
          <p:cNvCxnSpPr>
            <a:stCxn id="9" idx="0"/>
            <a:endCxn id="7" idx="4"/>
          </p:cNvCxnSpPr>
          <p:nvPr/>
        </p:nvCxnSpPr>
        <p:spPr>
          <a:xfrm rot="16200000" flipV="1">
            <a:off x="5000691" y="2105091"/>
            <a:ext cx="735043" cy="139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E5695A-3B54-E1FB-58F1-62618D284CD5}"/>
              </a:ext>
            </a:extLst>
          </p:cNvPr>
          <p:cNvCxnSpPr>
            <a:stCxn id="10" idx="0"/>
            <a:endCxn id="7" idx="6"/>
          </p:cNvCxnSpPr>
          <p:nvPr/>
        </p:nvCxnSpPr>
        <p:spPr>
          <a:xfrm rot="16200000" flipV="1">
            <a:off x="5933752" y="1386634"/>
            <a:ext cx="1178247" cy="1133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345201-D2C0-5CC4-7AD7-249B1BB7C9CD}"/>
              </a:ext>
            </a:extLst>
          </p:cNvPr>
          <p:cNvSpPr txBox="1"/>
          <p:nvPr/>
        </p:nvSpPr>
        <p:spPr>
          <a:xfrm>
            <a:off x="3646715" y="335902"/>
            <a:ext cx="388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Hierarchical Inheritance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4B8429-9E96-0D10-36EE-EE09ABA24C91}"/>
              </a:ext>
            </a:extLst>
          </p:cNvPr>
          <p:cNvSpPr/>
          <p:nvPr/>
        </p:nvSpPr>
        <p:spPr>
          <a:xfrm>
            <a:off x="10008637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9B82E9-3363-954F-2C3D-5AB9CBBC3F56}"/>
              </a:ext>
            </a:extLst>
          </p:cNvPr>
          <p:cNvSpPr/>
          <p:nvPr/>
        </p:nvSpPr>
        <p:spPr>
          <a:xfrm>
            <a:off x="10008637" y="2351835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A2914-FF1D-B2E1-AFAD-B4658EE10036}"/>
              </a:ext>
            </a:extLst>
          </p:cNvPr>
          <p:cNvSpPr/>
          <p:nvPr/>
        </p:nvSpPr>
        <p:spPr>
          <a:xfrm>
            <a:off x="9527458" y="3994023"/>
            <a:ext cx="1796795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DeriveNext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80E968-D01A-357B-D572-3BFCD1D019BB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rot="5400000" flipH="1" flipV="1">
            <a:off x="10168260" y="3495839"/>
            <a:ext cx="755780" cy="240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ECCE16-B821-49E5-05D0-01A0E0BF8188}"/>
              </a:ext>
            </a:extLst>
          </p:cNvPr>
          <p:cNvCxnSpPr>
            <a:stCxn id="19" idx="0"/>
            <a:endCxn id="18" idx="4"/>
          </p:cNvCxnSpPr>
          <p:nvPr/>
        </p:nvCxnSpPr>
        <p:spPr>
          <a:xfrm rot="5400000" flipH="1" flipV="1">
            <a:off x="10394302" y="2079692"/>
            <a:ext cx="5442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BE45AF-D04F-1A9F-4DDA-FD937955177A}"/>
              </a:ext>
            </a:extLst>
          </p:cNvPr>
          <p:cNvSpPr txBox="1"/>
          <p:nvPr/>
        </p:nvSpPr>
        <p:spPr>
          <a:xfrm>
            <a:off x="9125339" y="401216"/>
            <a:ext cx="28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244848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47DCD7-24DC-2184-2834-F096044A7C38}"/>
              </a:ext>
            </a:extLst>
          </p:cNvPr>
          <p:cNvSpPr/>
          <p:nvPr/>
        </p:nvSpPr>
        <p:spPr>
          <a:xfrm>
            <a:off x="5348748" y="452284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0296-18CE-D598-7D45-2EE9EA51387C}"/>
              </a:ext>
            </a:extLst>
          </p:cNvPr>
          <p:cNvSpPr txBox="1"/>
          <p:nvPr/>
        </p:nvSpPr>
        <p:spPr>
          <a:xfrm>
            <a:off x="7000568" y="452284"/>
            <a:ext cx="4975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NoOfWheels</a:t>
            </a:r>
            <a:endParaRPr lang="en-US" dirty="0"/>
          </a:p>
          <a:p>
            <a:r>
              <a:rPr lang="en-US" dirty="0"/>
              <a:t>Engine</a:t>
            </a:r>
          </a:p>
          <a:p>
            <a:r>
              <a:rPr lang="en-US" dirty="0" err="1"/>
              <a:t>FuelCapacity</a:t>
            </a:r>
            <a:endParaRPr lang="en-US" dirty="0"/>
          </a:p>
          <a:p>
            <a:r>
              <a:rPr lang="en-US" dirty="0"/>
              <a:t>public virtual </a:t>
            </a:r>
            <a:r>
              <a:rPr lang="en-US" dirty="0" err="1"/>
              <a:t>GetAverage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distance/</a:t>
            </a:r>
            <a:r>
              <a:rPr lang="en-US" dirty="0" err="1"/>
              <a:t>fuelconsumed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public abstract </a:t>
            </a:r>
            <a:r>
              <a:rPr lang="en-US" dirty="0" err="1"/>
              <a:t>AllowedPasssengerCapacity</a:t>
            </a:r>
            <a:r>
              <a:rPr lang="en-US" dirty="0"/>
              <a:t>();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77550C-6DBD-3A1E-66C0-58D38CCC7A1F}"/>
              </a:ext>
            </a:extLst>
          </p:cNvPr>
          <p:cNvSpPr/>
          <p:nvPr/>
        </p:nvSpPr>
        <p:spPr>
          <a:xfrm>
            <a:off x="653845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A65862-0DCD-1D94-FAF2-904499CE9A0A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3094703" y="-818534"/>
            <a:ext cx="491613" cy="4016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731BE9C-8010-256F-3887-EF9F3B7A8334}"/>
              </a:ext>
            </a:extLst>
          </p:cNvPr>
          <p:cNvSpPr/>
          <p:nvPr/>
        </p:nvSpPr>
        <p:spPr>
          <a:xfrm>
            <a:off x="2900516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LMV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84133F6-A358-E120-A21F-15E2B24C89E7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5400000" flipH="1" flipV="1">
            <a:off x="4218039" y="304801"/>
            <a:ext cx="491613" cy="1769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B697C9-BB84-105E-1B7E-E60A40750D8F}"/>
              </a:ext>
            </a:extLst>
          </p:cNvPr>
          <p:cNvSpPr/>
          <p:nvPr/>
        </p:nvSpPr>
        <p:spPr>
          <a:xfrm>
            <a:off x="1627239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Car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CE2E3-043E-261E-C051-BA3DEDDA2323}"/>
              </a:ext>
            </a:extLst>
          </p:cNvPr>
          <p:cNvSpPr/>
          <p:nvPr/>
        </p:nvSpPr>
        <p:spPr>
          <a:xfrm>
            <a:off x="4257368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Pickup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75092C-AC3C-5358-F8D0-78CAD461DA88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rot="5400000" flipH="1" flipV="1">
            <a:off x="2880852" y="2239298"/>
            <a:ext cx="518651" cy="877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73C7B0D-883D-E367-5DD2-45C01E279142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rot="16200000" flipV="1">
            <a:off x="4195917" y="1801762"/>
            <a:ext cx="518651" cy="1752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BD911E8-3F8A-D7EC-837E-4EBEBBD59D2C}"/>
              </a:ext>
            </a:extLst>
          </p:cNvPr>
          <p:cNvSpPr/>
          <p:nvPr/>
        </p:nvSpPr>
        <p:spPr>
          <a:xfrm>
            <a:off x="258097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Sedan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C81890-375D-2AF7-7C99-1149D9731F50}"/>
              </a:ext>
            </a:extLst>
          </p:cNvPr>
          <p:cNvSpPr/>
          <p:nvPr/>
        </p:nvSpPr>
        <p:spPr>
          <a:xfrm>
            <a:off x="1698523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HatchBack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497EFE-EA24-0C51-8FB8-C118B6234967}"/>
              </a:ext>
            </a:extLst>
          </p:cNvPr>
          <p:cNvSpPr/>
          <p:nvPr/>
        </p:nvSpPr>
        <p:spPr>
          <a:xfrm>
            <a:off x="3340509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SUV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317FCB-26B2-2FDC-AD91-6AD2039A497D}"/>
              </a:ext>
            </a:extLst>
          </p:cNvPr>
          <p:cNvCxnSpPr>
            <a:stCxn id="18" idx="0"/>
            <a:endCxn id="12" idx="4"/>
          </p:cNvCxnSpPr>
          <p:nvPr/>
        </p:nvCxnSpPr>
        <p:spPr>
          <a:xfrm rot="5400000" flipH="1" flipV="1">
            <a:off x="1488973" y="3226824"/>
            <a:ext cx="518650" cy="190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7116C64-D471-148C-3878-D52272C93673}"/>
              </a:ext>
            </a:extLst>
          </p:cNvPr>
          <p:cNvCxnSpPr>
            <a:stCxn id="19" idx="0"/>
            <a:endCxn id="12" idx="4"/>
          </p:cNvCxnSpPr>
          <p:nvPr/>
        </p:nvCxnSpPr>
        <p:spPr>
          <a:xfrm rot="5400000" flipH="1" flipV="1">
            <a:off x="2209186" y="3947037"/>
            <a:ext cx="518650" cy="465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7ACB598-FF29-2CE6-26BA-E1FBCE2672A7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rot="16200000" flipV="1">
            <a:off x="3030180" y="3591846"/>
            <a:ext cx="518650" cy="1176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D825E6-8224-680B-08B5-E21BFF4B4694}"/>
              </a:ext>
            </a:extLst>
          </p:cNvPr>
          <p:cNvSpPr txBox="1"/>
          <p:nvPr/>
        </p:nvSpPr>
        <p:spPr>
          <a:xfrm>
            <a:off x="78657" y="5653548"/>
            <a:ext cx="5368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override </a:t>
            </a:r>
            <a:r>
              <a:rPr lang="en-US" sz="1400" dirty="0" err="1"/>
              <a:t>GetAverage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distance</a:t>
            </a:r>
            <a:r>
              <a:rPr lang="en-US" sz="1200" dirty="0"/>
              <a:t>/(</a:t>
            </a:r>
            <a:r>
              <a:rPr lang="en-US" sz="1400" dirty="0" err="1"/>
              <a:t>fuelconsumed</a:t>
            </a:r>
            <a:r>
              <a:rPr lang="en-US" sz="1400" dirty="0"/>
              <a:t> * </a:t>
            </a:r>
            <a:r>
              <a:rPr lang="en-US" sz="1400" dirty="0" err="1"/>
              <a:t>EnginePower</a:t>
            </a:r>
            <a:r>
              <a:rPr lang="en-US" sz="1400" dirty="0"/>
              <a:t>) + </a:t>
            </a:r>
            <a:r>
              <a:rPr lang="en-US" sz="1400" dirty="0" err="1"/>
              <a:t>Accelararion</a:t>
            </a:r>
            <a:r>
              <a:rPr lang="en-US" sz="1400" dirty="0"/>
              <a:t> + No. of Passengers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A2D88-6309-12F5-2D92-0326C8D48C06}"/>
              </a:ext>
            </a:extLst>
          </p:cNvPr>
          <p:cNvSpPr/>
          <p:nvPr/>
        </p:nvSpPr>
        <p:spPr>
          <a:xfrm>
            <a:off x="7931020" y="3564294"/>
            <a:ext cx="2789853" cy="217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Servicing App</a:t>
            </a:r>
          </a:p>
          <a:p>
            <a:pPr algn="ctr"/>
            <a:r>
              <a:rPr lang="en-US" dirty="0"/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28123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82000-C4B7-8493-4826-D9A7C1746B35}"/>
              </a:ext>
            </a:extLst>
          </p:cNvPr>
          <p:cNvSpPr txBox="1"/>
          <p:nvPr/>
        </p:nvSpPr>
        <p:spPr>
          <a:xfrm>
            <a:off x="1042219" y="275303"/>
            <a:ext cx="96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Abstract a Real-World Need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9F66D-B7AA-6059-7995-02AC4ECF309F}"/>
              </a:ext>
            </a:extLst>
          </p:cNvPr>
          <p:cNvSpPr/>
          <p:nvPr/>
        </p:nvSpPr>
        <p:spPr>
          <a:xfrm>
            <a:off x="8141110" y="1612490"/>
            <a:ext cx="3156154" cy="4149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AC9E6-79D9-57D7-77AD-33D9963E2811}"/>
              </a:ext>
            </a:extLst>
          </p:cNvPr>
          <p:cNvSpPr txBox="1"/>
          <p:nvPr/>
        </p:nvSpPr>
        <p:spPr>
          <a:xfrm>
            <a:off x="8229600" y="1779639"/>
            <a:ext cx="295951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Information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BCA96E-BDFB-9DE7-2C70-55D5BAEFE6FB}"/>
              </a:ext>
            </a:extLst>
          </p:cNvPr>
          <p:cNvSpPr/>
          <p:nvPr/>
        </p:nvSpPr>
        <p:spPr>
          <a:xfrm>
            <a:off x="8554064" y="2406445"/>
            <a:ext cx="2310581" cy="1022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CADB0-D558-A346-DDAA-D3C7A6619F62}"/>
              </a:ext>
            </a:extLst>
          </p:cNvPr>
          <p:cNvSpPr/>
          <p:nvPr/>
        </p:nvSpPr>
        <p:spPr>
          <a:xfrm>
            <a:off x="8141110" y="4021394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1A52-B6B2-2CF7-99DC-055D1116AB34}"/>
              </a:ext>
            </a:extLst>
          </p:cNvPr>
          <p:cNvSpPr/>
          <p:nvPr/>
        </p:nvSpPr>
        <p:spPr>
          <a:xfrm>
            <a:off x="9979742" y="4006645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  <a:p>
            <a:pPr algn="ctr"/>
            <a:r>
              <a:rPr lang="en-US" dirty="0"/>
              <a:t>Logic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708741-B732-CD7B-AF82-FCFDB11D5D7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rot="5400000" flipH="1" flipV="1">
            <a:off x="8958416" y="3270455"/>
            <a:ext cx="592394" cy="90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86528D-3FEA-B071-9F61-F1CEB4CF0CF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rot="16200000" flipV="1">
            <a:off x="9885107" y="3253249"/>
            <a:ext cx="577645" cy="929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2C054-B527-B578-C0CC-1710A6159AB0}"/>
              </a:ext>
            </a:extLst>
          </p:cNvPr>
          <p:cNvSpPr/>
          <p:nvPr/>
        </p:nvSpPr>
        <p:spPr>
          <a:xfrm>
            <a:off x="3829663" y="2241755"/>
            <a:ext cx="3067665" cy="2605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F0BB9-1347-94C9-E70C-88F95CFBBF11}"/>
              </a:ext>
            </a:extLst>
          </p:cNvPr>
          <p:cNvSpPr txBox="1"/>
          <p:nvPr/>
        </p:nvSpPr>
        <p:spPr>
          <a:xfrm>
            <a:off x="3903406" y="2281084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Accounting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B79F-2236-FA52-A3D9-31C6E7EC566F}"/>
              </a:ext>
            </a:extLst>
          </p:cNvPr>
          <p:cNvSpPr txBox="1"/>
          <p:nvPr/>
        </p:nvSpPr>
        <p:spPr>
          <a:xfrm>
            <a:off x="3903406" y="2939845"/>
            <a:ext cx="2841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+GetTax(Employee emp)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Tax Calculation Based on Salary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33E22D-B050-02F2-60C9-80860E4137D2}"/>
              </a:ext>
            </a:extLst>
          </p:cNvPr>
          <p:cNvSpPr/>
          <p:nvPr/>
        </p:nvSpPr>
        <p:spPr>
          <a:xfrm>
            <a:off x="422787" y="2939845"/>
            <a:ext cx="205985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D8359C-E44F-F565-49CB-19229555FD18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5400000" flipH="1" flipV="1">
            <a:off x="3059062" y="674739"/>
            <a:ext cx="658761" cy="3871452"/>
          </a:xfrm>
          <a:prstGeom prst="bentConnector3">
            <a:avLst>
              <a:gd name="adj1" fmla="val 13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493D264-A1FF-5D69-4BA8-337B98E12F08}"/>
              </a:ext>
            </a:extLst>
          </p:cNvPr>
          <p:cNvCxnSpPr>
            <a:stCxn id="13" idx="3"/>
            <a:endCxn id="3" idx="0"/>
          </p:cNvCxnSpPr>
          <p:nvPr/>
        </p:nvCxnSpPr>
        <p:spPr>
          <a:xfrm flipV="1">
            <a:off x="6897328" y="1612490"/>
            <a:ext cx="2821859" cy="1932039"/>
          </a:xfrm>
          <a:prstGeom prst="bentConnector4">
            <a:avLst>
              <a:gd name="adj1" fmla="val 22038"/>
              <a:gd name="adj2" fmla="val 111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368EE9-4B50-50CD-5784-1A866776CA7A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5400000" flipH="1">
            <a:off x="7084142" y="3126658"/>
            <a:ext cx="914400" cy="4355691"/>
          </a:xfrm>
          <a:prstGeom prst="bentConnector3">
            <a:avLst>
              <a:gd name="adj1" fmla="val -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FE7BF3-7556-EB8A-3C3A-44E8B1D565A7}"/>
              </a:ext>
            </a:extLst>
          </p:cNvPr>
          <p:cNvSpPr txBox="1"/>
          <p:nvPr/>
        </p:nvSpPr>
        <p:spPr>
          <a:xfrm>
            <a:off x="6096000" y="576170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Salary of Employee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66B5012-8B4D-4F34-23EE-36CFCDA7BACD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rot="5400000" flipH="1">
            <a:off x="2911577" y="2395384"/>
            <a:ext cx="993058" cy="3910780"/>
          </a:xfrm>
          <a:prstGeom prst="bentConnector3">
            <a:avLst>
              <a:gd name="adj1" fmla="val -23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9B0D3C-7070-9798-9C33-A4A6ABCBDA1D}"/>
              </a:ext>
            </a:extLst>
          </p:cNvPr>
          <p:cNvSpPr txBox="1"/>
          <p:nvPr/>
        </p:nvSpPr>
        <p:spPr>
          <a:xfrm>
            <a:off x="1730477" y="1710813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for Tax of Employee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76FF9-ED8A-A805-7D8D-C7631EE146B6}"/>
              </a:ext>
            </a:extLst>
          </p:cNvPr>
          <p:cNvSpPr txBox="1"/>
          <p:nvPr/>
        </p:nvSpPr>
        <p:spPr>
          <a:xfrm>
            <a:off x="5638800" y="1324928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Employee Salary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725C5-77B5-A634-B07E-07ADDD402304}"/>
              </a:ext>
            </a:extLst>
          </p:cNvPr>
          <p:cNvSpPr txBox="1"/>
          <p:nvPr/>
        </p:nvSpPr>
        <p:spPr>
          <a:xfrm>
            <a:off x="1656735" y="4896502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 </a:t>
            </a:r>
            <a:r>
              <a:rPr lang="en-US" dirty="0"/>
              <a:t>Tax of Employee </a:t>
            </a:r>
          </a:p>
        </p:txBody>
      </p:sp>
    </p:spTree>
    <p:extLst>
      <p:ext uri="{BB962C8B-B14F-4D97-AF65-F5344CB8AC3E}">
        <p14:creationId xmlns:p14="http://schemas.microsoft.com/office/powerpoint/2010/main" val="27222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7FFA8-ADBC-1907-2923-E77837064516}"/>
              </a:ext>
            </a:extLst>
          </p:cNvPr>
          <p:cNvSpPr/>
          <p:nvPr/>
        </p:nvSpPr>
        <p:spPr>
          <a:xfrm>
            <a:off x="4973216" y="270588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E372DC-EEF7-3D98-C8EE-97335CA079A0}"/>
              </a:ext>
            </a:extLst>
          </p:cNvPr>
          <p:cNvSpPr/>
          <p:nvPr/>
        </p:nvSpPr>
        <p:spPr>
          <a:xfrm>
            <a:off x="2727648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2EEE1-32BC-6F0F-5997-68087FEE3E74}"/>
              </a:ext>
            </a:extLst>
          </p:cNvPr>
          <p:cNvSpPr/>
          <p:nvPr/>
        </p:nvSpPr>
        <p:spPr>
          <a:xfrm>
            <a:off x="7043060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781884-8DC0-3A95-D3AD-20CAE84EFC82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3534746" y="709126"/>
            <a:ext cx="1438470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6D32174-5D2F-4844-6078-590C8DC3FFF0}"/>
              </a:ext>
            </a:extLst>
          </p:cNvPr>
          <p:cNvCxnSpPr>
            <a:stCxn id="2" idx="3"/>
            <a:endCxn id="4" idx="0"/>
          </p:cNvCxnSpPr>
          <p:nvPr/>
        </p:nvCxnSpPr>
        <p:spPr>
          <a:xfrm>
            <a:off x="6587412" y="709127"/>
            <a:ext cx="1262746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905615-1EFC-D65B-B77F-0E20C63CEFC7}"/>
              </a:ext>
            </a:extLst>
          </p:cNvPr>
          <p:cNvSpPr/>
          <p:nvPr/>
        </p:nvSpPr>
        <p:spPr>
          <a:xfrm>
            <a:off x="1398813" y="3023116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13260-FC8E-445E-0F05-4967528E0C74}"/>
              </a:ext>
            </a:extLst>
          </p:cNvPr>
          <p:cNvSpPr/>
          <p:nvPr/>
        </p:nvSpPr>
        <p:spPr>
          <a:xfrm>
            <a:off x="4029268" y="3023117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FC1451-D8F6-4815-F3DF-9020BFE29181}"/>
              </a:ext>
            </a:extLst>
          </p:cNvPr>
          <p:cNvSpPr/>
          <p:nvPr/>
        </p:nvSpPr>
        <p:spPr>
          <a:xfrm>
            <a:off x="6109996" y="2990461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B698AB-64DD-753A-2974-56FEE27AEC62}"/>
              </a:ext>
            </a:extLst>
          </p:cNvPr>
          <p:cNvSpPr/>
          <p:nvPr/>
        </p:nvSpPr>
        <p:spPr>
          <a:xfrm>
            <a:off x="8035215" y="299046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DD22</a:t>
            </a:r>
          </a:p>
          <a:p>
            <a:pPr algn="ctr"/>
            <a:r>
              <a:rPr lang="en-US" dirty="0"/>
              <a:t>Class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B1E6CCC-7521-428D-C3A6-0EF9C6C341F4}"/>
              </a:ext>
            </a:extLst>
          </p:cNvPr>
          <p:cNvCxnSpPr>
            <a:stCxn id="3" idx="1"/>
            <a:endCxn id="10" idx="0"/>
          </p:cNvCxnSpPr>
          <p:nvPr/>
        </p:nvCxnSpPr>
        <p:spPr>
          <a:xfrm rot="10800000" flipV="1">
            <a:off x="2205912" y="1971868"/>
            <a:ext cx="521737" cy="1051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855307-F03F-ACA5-2327-EA145576DA73}"/>
              </a:ext>
            </a:extLst>
          </p:cNvPr>
          <p:cNvCxnSpPr>
            <a:stCxn id="3" idx="3"/>
            <a:endCxn id="11" idx="0"/>
          </p:cNvCxnSpPr>
          <p:nvPr/>
        </p:nvCxnSpPr>
        <p:spPr>
          <a:xfrm>
            <a:off x="4341844" y="1971869"/>
            <a:ext cx="494522" cy="1051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90BB91-51CB-F79E-6D2E-4E7835FC476F}"/>
              </a:ext>
            </a:extLst>
          </p:cNvPr>
          <p:cNvCxnSpPr>
            <a:stCxn id="4" idx="1"/>
            <a:endCxn id="12" idx="0"/>
          </p:cNvCxnSpPr>
          <p:nvPr/>
        </p:nvCxnSpPr>
        <p:spPr>
          <a:xfrm rot="10800000" flipV="1">
            <a:off x="6917094" y="1971869"/>
            <a:ext cx="125966" cy="1018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0F4A02-1159-68B9-04BA-278E6FA5E1C1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8657256" y="1971869"/>
            <a:ext cx="185057" cy="1018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 24">
            <a:extLst>
              <a:ext uri="{FF2B5EF4-FFF2-40B4-BE49-F238E27FC236}">
                <a16:creationId xmlns:a16="http://schemas.microsoft.com/office/drawing/2014/main" id="{5D1F177A-DD75-3CFE-A4C9-2B69BFAB8F8D}"/>
              </a:ext>
            </a:extLst>
          </p:cNvPr>
          <p:cNvSpPr/>
          <p:nvPr/>
        </p:nvSpPr>
        <p:spPr>
          <a:xfrm>
            <a:off x="10349209" y="270588"/>
            <a:ext cx="241036" cy="387220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CA884-E538-D69C-DC1A-B50D3B6828C0}"/>
              </a:ext>
            </a:extLst>
          </p:cNvPr>
          <p:cNvSpPr txBox="1"/>
          <p:nvPr/>
        </p:nvSpPr>
        <p:spPr>
          <a:xfrm>
            <a:off x="606490" y="4991878"/>
            <a:ext cx="108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</a:t>
            </a:r>
          </a:p>
          <a:p>
            <a:r>
              <a:rPr lang="en-US" dirty="0"/>
              <a:t>Open Close Principal</a:t>
            </a:r>
          </a:p>
          <a:p>
            <a:r>
              <a:rPr lang="en-US" dirty="0"/>
              <a:t>Liskov Substitution Principal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A4E01F-9014-DBFD-6C1A-9A3B8F786A96}"/>
              </a:ext>
            </a:extLst>
          </p:cNvPr>
          <p:cNvSpPr txBox="1"/>
          <p:nvPr/>
        </p:nvSpPr>
        <p:spPr>
          <a:xfrm>
            <a:off x="4450702" y="4758612"/>
            <a:ext cx="6064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Abstract class and all of it derivation provides a Family Tree with Hierarchy and helps to build Highly-Cohesive System</a:t>
            </a:r>
          </a:p>
          <a:p>
            <a:endParaRPr lang="en-US" b="1" dirty="0"/>
          </a:p>
          <a:p>
            <a:r>
              <a:rPr lang="en-US" b="1" dirty="0"/>
              <a:t>Stream</a:t>
            </a:r>
          </a:p>
          <a:p>
            <a:r>
              <a:rPr lang="en-US" b="1" dirty="0"/>
              <a:t>- FileStream, MemoryStream, </a:t>
            </a:r>
            <a:r>
              <a:rPr lang="en-US" b="1" dirty="0" err="1"/>
              <a:t>NetworkStream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66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3166</Words>
  <Application>Microsoft Office PowerPoint</Application>
  <PresentationFormat>Widescreen</PresentationFormat>
  <Paragraphs>808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462</cp:revision>
  <dcterms:created xsi:type="dcterms:W3CDTF">2023-09-25T04:49:33Z</dcterms:created>
  <dcterms:modified xsi:type="dcterms:W3CDTF">2023-10-10T03:51:27Z</dcterms:modified>
</cp:coreProperties>
</file>