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86" r:id="rId34"/>
    <p:sldId id="290" r:id="rId35"/>
    <p:sldId id="291" r:id="rId36"/>
    <p:sldId id="295" r:id="rId37"/>
    <p:sldId id="292" r:id="rId38"/>
    <p:sldId id="293" r:id="rId39"/>
    <p:sldId id="294" r:id="rId40"/>
    <p:sldId id="300" r:id="rId41"/>
    <p:sldId id="301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frontendendserver/myapp/myctrl" TargetMode="External"/><Relationship Id="rId2" Type="http://schemas.openxmlformats.org/officeDocument/2006/relationships/hyperlink" Target="https://www.mybackendserver/myapp/myctr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er/myserverapp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862B598-3247-AFD9-4B7B-B60645BCA0CE}"/>
              </a:ext>
            </a:extLst>
          </p:cNvPr>
          <p:cNvSpPr/>
          <p:nvPr/>
        </p:nvSpPr>
        <p:spPr>
          <a:xfrm>
            <a:off x="9423919" y="2453952"/>
            <a:ext cx="2444620" cy="15395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DB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592C45-DD8E-7E4A-1460-58C5CAF1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5706"/>
              </p:ext>
            </p:extLst>
          </p:nvPr>
        </p:nvGraphicFramePr>
        <p:xfrm>
          <a:off x="9319207" y="4461241"/>
          <a:ext cx="2549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3">
                  <a:extLst>
                    <a:ext uri="{9D8B030D-6E8A-4147-A177-3AD203B41FA5}">
                      <a16:colId xmlns:a16="http://schemas.microsoft.com/office/drawing/2014/main" val="3502146826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593269567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390454608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0988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533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938343-9697-3BBA-D1C5-9E6F520EC556}"/>
              </a:ext>
            </a:extLst>
          </p:cNvPr>
          <p:cNvCxnSpPr>
            <a:endCxn id="2" idx="3"/>
          </p:cNvCxnSpPr>
          <p:nvPr/>
        </p:nvCxnSpPr>
        <p:spPr>
          <a:xfrm rot="5400000" flipH="1" flipV="1">
            <a:off x="10408299" y="4231433"/>
            <a:ext cx="47586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1D49AE-064C-E49E-C9FF-6108E06EA8F1}"/>
              </a:ext>
            </a:extLst>
          </p:cNvPr>
          <p:cNvSpPr/>
          <p:nvPr/>
        </p:nvSpPr>
        <p:spPr>
          <a:xfrm>
            <a:off x="1436915" y="1595534"/>
            <a:ext cx="3844212" cy="2640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E080-8894-EFF3-DB4D-76C64F8B5E95}"/>
              </a:ext>
            </a:extLst>
          </p:cNvPr>
          <p:cNvSpPr txBox="1"/>
          <p:nvPr/>
        </p:nvSpPr>
        <p:spPr>
          <a:xfrm>
            <a:off x="1539421" y="1875453"/>
            <a:ext cx="18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Eno,</a:t>
            </a:r>
          </a:p>
          <a:p>
            <a:r>
              <a:rPr lang="en-US" dirty="0"/>
              <a:t>  Ena,</a:t>
            </a:r>
          </a:p>
          <a:p>
            <a:r>
              <a:rPr lang="en-US" dirty="0"/>
              <a:t>  </a:t>
            </a:r>
            <a:r>
              <a:rPr lang="en-US" dirty="0" err="1"/>
              <a:t>Dn</a:t>
            </a:r>
            <a:r>
              <a:rPr lang="en-US" dirty="0"/>
              <a:t>,</a:t>
            </a:r>
          </a:p>
          <a:p>
            <a:r>
              <a:rPr lang="en-US" dirty="0"/>
              <a:t>  Sal,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B566D-D55D-3C47-0A16-CAC5672DFDA6}"/>
              </a:ext>
            </a:extLst>
          </p:cNvPr>
          <p:cNvSpPr txBox="1"/>
          <p:nvPr/>
        </p:nvSpPr>
        <p:spPr>
          <a:xfrm>
            <a:off x="1539421" y="886408"/>
            <a:ext cx="3555093" cy="37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Client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7B377-4DB0-8FE1-E85C-95B94B4B0A1D}"/>
              </a:ext>
            </a:extLst>
          </p:cNvPr>
          <p:cNvSpPr/>
          <p:nvPr/>
        </p:nvSpPr>
        <p:spPr>
          <a:xfrm>
            <a:off x="4488024" y="2006082"/>
            <a:ext cx="2276670" cy="1791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 Tech</a:t>
            </a:r>
          </a:p>
          <a:p>
            <a:pPr algn="ctr"/>
            <a:r>
              <a:rPr lang="en-US" sz="1400" dirty="0"/>
              <a:t>Conn()</a:t>
            </a:r>
          </a:p>
          <a:p>
            <a:pPr algn="ctr"/>
            <a:r>
              <a:rPr lang="en-US" sz="1400" dirty="0"/>
              <a:t>Command (Queries)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C5C5CC-D975-9DBF-A93B-5683DDC7BB7D}"/>
              </a:ext>
            </a:extLst>
          </p:cNvPr>
          <p:cNvCxnSpPr>
            <a:endCxn id="2" idx="1"/>
          </p:cNvCxnSpPr>
          <p:nvPr/>
        </p:nvCxnSpPr>
        <p:spPr>
          <a:xfrm flipV="1">
            <a:off x="5999584" y="2453952"/>
            <a:ext cx="4646645" cy="158619"/>
          </a:xfrm>
          <a:prstGeom prst="bentConnector4">
            <a:avLst>
              <a:gd name="adj1" fmla="val 36847"/>
              <a:gd name="adj2" fmla="val 24411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EBF9CC-867A-8D63-7AC5-3D788F0893F0}"/>
              </a:ext>
            </a:extLst>
          </p:cNvPr>
          <p:cNvCxnSpPr>
            <a:endCxn id="2" idx="2"/>
          </p:cNvCxnSpPr>
          <p:nvPr/>
        </p:nvCxnSpPr>
        <p:spPr>
          <a:xfrm>
            <a:off x="6391469" y="2855167"/>
            <a:ext cx="3032450" cy="368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AC916-9EE5-AE54-4E4B-7EE6F9CC19A7}"/>
              </a:ext>
            </a:extLst>
          </p:cNvPr>
          <p:cNvSpPr txBox="1"/>
          <p:nvPr/>
        </p:nvSpPr>
        <p:spPr>
          <a:xfrm>
            <a:off x="7604449" y="3312367"/>
            <a:ext cx="151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Query and Generate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CE88-8BCC-AF18-01CE-70F7A4673F99}"/>
              </a:ext>
            </a:extLst>
          </p:cNvPr>
          <p:cNvSpPr/>
          <p:nvPr/>
        </p:nvSpPr>
        <p:spPr>
          <a:xfrm>
            <a:off x="4587552" y="2855167"/>
            <a:ext cx="2046513" cy="727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With Data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C78AE1-EE3E-C499-A828-36A9DA02FE17}"/>
              </a:ext>
            </a:extLst>
          </p:cNvPr>
          <p:cNvSpPr/>
          <p:nvPr/>
        </p:nvSpPr>
        <p:spPr>
          <a:xfrm>
            <a:off x="2435290" y="2332653"/>
            <a:ext cx="699796" cy="16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1CB64D-608D-290E-2979-2424613D2824}"/>
              </a:ext>
            </a:extLst>
          </p:cNvPr>
          <p:cNvCxnSpPr>
            <a:endCxn id="15" idx="2"/>
          </p:cNvCxnSpPr>
          <p:nvPr/>
        </p:nvCxnSpPr>
        <p:spPr>
          <a:xfrm>
            <a:off x="3135086" y="3223728"/>
            <a:ext cx="2475723" cy="359227"/>
          </a:xfrm>
          <a:prstGeom prst="bentConnector4">
            <a:avLst>
              <a:gd name="adj1" fmla="val 29334"/>
              <a:gd name="adj2" fmla="val 1636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7DC08-36B1-ABBE-8B78-3DC2687BCAEE}"/>
              </a:ext>
            </a:extLst>
          </p:cNvPr>
          <p:cNvSpPr txBox="1"/>
          <p:nvPr/>
        </p:nvSpPr>
        <p:spPr>
          <a:xfrm>
            <a:off x="1539421" y="4512696"/>
            <a:ext cx="43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 Object to Table Mapping Done Explicitly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F193666-404F-0F9C-35E4-5C75ABF6DC90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465618" y="4050126"/>
            <a:ext cx="715137" cy="21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EB0E7-F30C-F922-A5A1-F3CB39A8DEBC}"/>
              </a:ext>
            </a:extLst>
          </p:cNvPr>
          <p:cNvSpPr txBox="1"/>
          <p:nvPr/>
        </p:nvSpPr>
        <p:spPr>
          <a:xfrm>
            <a:off x="317241" y="552372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Emp Values(</a:t>
            </a:r>
            <a:r>
              <a:rPr lang="en-US" dirty="0" err="1"/>
              <a:t>objEMp.EMpNo</a:t>
            </a:r>
            <a:r>
              <a:rPr lang="en-US" dirty="0"/>
              <a:t>, </a:t>
            </a:r>
            <a:r>
              <a:rPr lang="en-US" dirty="0" err="1"/>
              <a:t>objEMp.Ename</a:t>
            </a:r>
            <a:r>
              <a:rPr lang="en-US" dirty="0"/>
              <a:t>, </a:t>
            </a:r>
            <a:r>
              <a:rPr lang="en-US" dirty="0" err="1"/>
              <a:t>objEMp.Dname</a:t>
            </a:r>
            <a:r>
              <a:rPr lang="en-US" dirty="0"/>
              <a:t>, </a:t>
            </a:r>
            <a:r>
              <a:rPr lang="en-US" dirty="0" err="1"/>
              <a:t>objEMp.Salary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B1C4700-2274-9783-6ABA-1D8A687CB1E5}"/>
              </a:ext>
            </a:extLst>
          </p:cNvPr>
          <p:cNvSpPr/>
          <p:nvPr/>
        </p:nvSpPr>
        <p:spPr>
          <a:xfrm>
            <a:off x="9246636" y="1604865"/>
            <a:ext cx="2575249" cy="2397967"/>
          </a:xfrm>
          <a:prstGeom prst="can">
            <a:avLst>
              <a:gd name="adj" fmla="val 13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Tables with Storage Schema Definition Language (SSDL)</a:t>
            </a:r>
          </a:p>
          <a:p>
            <a:pPr algn="ctr"/>
            <a:r>
              <a:rPr lang="en-US" dirty="0"/>
              <a:t>Tables with Columns and Constrains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B7F80-8E0E-E274-A7EA-F1D7C81825DA}"/>
              </a:ext>
            </a:extLst>
          </p:cNvPr>
          <p:cNvSpPr/>
          <p:nvPr/>
        </p:nvSpPr>
        <p:spPr>
          <a:xfrm>
            <a:off x="158619" y="1436914"/>
            <a:ext cx="3359021" cy="2593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A85E-B5A7-8C29-09E8-1F7812D7226E}"/>
              </a:ext>
            </a:extLst>
          </p:cNvPr>
          <p:cNvSpPr txBox="1"/>
          <p:nvPr/>
        </p:nvSpPr>
        <p:spPr>
          <a:xfrm>
            <a:off x="270588" y="1604865"/>
            <a:ext cx="31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Has the Conceptual Schema Definition Language</a:t>
            </a:r>
          </a:p>
          <a:p>
            <a:pPr algn="ctr"/>
            <a:r>
              <a:rPr lang="en-US" b="1" dirty="0"/>
              <a:t>(CSDL)</a:t>
            </a:r>
          </a:p>
          <a:p>
            <a:pPr algn="ctr"/>
            <a:r>
              <a:rPr lang="en-US" b="1" dirty="0"/>
              <a:t>The CLR Class with Public instances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D42F-16E2-EC28-3336-2E706505FD89}"/>
              </a:ext>
            </a:extLst>
          </p:cNvPr>
          <p:cNvSpPr/>
          <p:nvPr/>
        </p:nvSpPr>
        <p:spPr>
          <a:xfrm>
            <a:off x="4655976" y="2118049"/>
            <a:ext cx="3359021" cy="1310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41E4-3E16-A7D6-33BD-F05DB05FA0BE}"/>
              </a:ext>
            </a:extLst>
          </p:cNvPr>
          <p:cNvSpPr txBox="1"/>
          <p:nvPr/>
        </p:nvSpPr>
        <p:spPr>
          <a:xfrm>
            <a:off x="4749279" y="2202024"/>
            <a:ext cx="31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Schema Language</a:t>
            </a:r>
          </a:p>
          <a:p>
            <a:pPr algn="ctr"/>
            <a:r>
              <a:rPr lang="en-US" b="1" dirty="0"/>
              <a:t>MSL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BD206-2ED1-2EB7-9250-EEB2F1210A2B}"/>
              </a:ext>
            </a:extLst>
          </p:cNvPr>
          <p:cNvCxnSpPr/>
          <p:nvPr/>
        </p:nvCxnSpPr>
        <p:spPr>
          <a:xfrm>
            <a:off x="3303037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087CB-524C-46D0-2ACD-D9DDD08A740C}"/>
              </a:ext>
            </a:extLst>
          </p:cNvPr>
          <p:cNvCxnSpPr/>
          <p:nvPr/>
        </p:nvCxnSpPr>
        <p:spPr>
          <a:xfrm>
            <a:off x="7738188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Brace 9">
            <a:extLst>
              <a:ext uri="{FF2B5EF4-FFF2-40B4-BE49-F238E27FC236}">
                <a16:creationId xmlns:a16="http://schemas.microsoft.com/office/drawing/2014/main" id="{5B59F704-6341-5975-2B04-D762130A62E8}"/>
              </a:ext>
            </a:extLst>
          </p:cNvPr>
          <p:cNvSpPr/>
          <p:nvPr/>
        </p:nvSpPr>
        <p:spPr>
          <a:xfrm>
            <a:off x="5402424" y="2920482"/>
            <a:ext cx="2015413" cy="4387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CFB7D-E334-7333-7A54-6BE408455988}"/>
              </a:ext>
            </a:extLst>
          </p:cNvPr>
          <p:cNvSpPr txBox="1"/>
          <p:nvPr/>
        </p:nvSpPr>
        <p:spPr>
          <a:xfrm>
            <a:off x="5607698" y="2920482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CLR to Table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27A2-DE39-16A7-555F-B8750F6CEA9F}"/>
              </a:ext>
            </a:extLst>
          </p:cNvPr>
          <p:cNvSpPr txBox="1"/>
          <p:nvPr/>
        </p:nvSpPr>
        <p:spPr>
          <a:xfrm>
            <a:off x="3610943" y="373224"/>
            <a:ext cx="63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 Relational Mapping (ORM)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15CC2-BA22-3931-999F-F73F595E1FD3}"/>
              </a:ext>
            </a:extLst>
          </p:cNvPr>
          <p:cNvSpPr txBox="1"/>
          <p:nvPr/>
        </p:nvSpPr>
        <p:spPr>
          <a:xfrm>
            <a:off x="3610943" y="3749457"/>
            <a:ext cx="584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Hibernate: For JAVA Based Apps</a:t>
            </a:r>
          </a:p>
          <a:p>
            <a:endParaRPr lang="en-US" sz="1400" dirty="0"/>
          </a:p>
          <a:p>
            <a:r>
              <a:rPr lang="en-US" sz="1400" dirty="0" err="1"/>
              <a:t>Nhibername</a:t>
            </a:r>
            <a:r>
              <a:rPr lang="en-US" sz="1400" dirty="0"/>
              <a:t>: Hibernate for .NET Apps</a:t>
            </a:r>
          </a:p>
          <a:p>
            <a:endParaRPr lang="en-US" sz="1400" dirty="0"/>
          </a:p>
          <a:p>
            <a:r>
              <a:rPr lang="en-US" sz="1400" dirty="0"/>
              <a:t>ADO.NET Entity Framework, Generating Entities (CLR Classes from Database Table, aka Database First Approach)</a:t>
            </a:r>
          </a:p>
          <a:p>
            <a:endParaRPr lang="en-US" sz="1400" dirty="0"/>
          </a:p>
          <a:p>
            <a:r>
              <a:rPr lang="en-US" sz="1400" dirty="0"/>
              <a:t>EntityFramework: Database First, Model-First (Create Classes using Class Diagrams and generate Tables from it)</a:t>
            </a:r>
          </a:p>
          <a:p>
            <a:endParaRPr lang="en-US" sz="1400" dirty="0"/>
          </a:p>
          <a:p>
            <a:r>
              <a:rPr lang="en-US" sz="1400" dirty="0"/>
              <a:t>EntityFramework 5.0 / 6.0 : Db First, Code-First with Fluent API, Create .NET Classes (Entities) and Write a code to generate script for creating Tables and use code to define relationships across tables. No XML for SSDL, CSD, and MSL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7C055-15FE-3071-6DC6-0BCB0675DF7D}"/>
              </a:ext>
            </a:extLst>
          </p:cNvPr>
          <p:cNvSpPr/>
          <p:nvPr/>
        </p:nvSpPr>
        <p:spPr>
          <a:xfrm>
            <a:off x="5654351" y="2425959"/>
            <a:ext cx="1502229" cy="238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8069838-8A0A-C5E6-C924-E3469C6CFB39}"/>
              </a:ext>
            </a:extLst>
          </p:cNvPr>
          <p:cNvSpPr/>
          <p:nvPr/>
        </p:nvSpPr>
        <p:spPr>
          <a:xfrm>
            <a:off x="10543592" y="2006081"/>
            <a:ext cx="1408922" cy="301378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D06FFC7-350C-8073-C1D1-E572ADC87FFB}"/>
              </a:ext>
            </a:extLst>
          </p:cNvPr>
          <p:cNvSpPr/>
          <p:nvPr/>
        </p:nvSpPr>
        <p:spPr>
          <a:xfrm>
            <a:off x="7137918" y="255658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592116E-DAD5-FCB8-6691-4DDE22A505E8}"/>
              </a:ext>
            </a:extLst>
          </p:cNvPr>
          <p:cNvSpPr/>
          <p:nvPr/>
        </p:nvSpPr>
        <p:spPr>
          <a:xfrm>
            <a:off x="7162801" y="3007568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DA4F13-4B41-AFF8-87EF-D709C782AA0F}"/>
              </a:ext>
            </a:extLst>
          </p:cNvPr>
          <p:cNvSpPr/>
          <p:nvPr/>
        </p:nvSpPr>
        <p:spPr>
          <a:xfrm>
            <a:off x="7162801" y="3505200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162D06-014E-C659-E169-6DEFD4B1FAB2}"/>
              </a:ext>
            </a:extLst>
          </p:cNvPr>
          <p:cNvSpPr/>
          <p:nvPr/>
        </p:nvSpPr>
        <p:spPr>
          <a:xfrm>
            <a:off x="7156580" y="3963954"/>
            <a:ext cx="3405674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64E89-5B36-2008-B578-FD0FFF4DDC70}"/>
              </a:ext>
            </a:extLst>
          </p:cNvPr>
          <p:cNvSpPr/>
          <p:nvPr/>
        </p:nvSpPr>
        <p:spPr>
          <a:xfrm>
            <a:off x="1842797" y="1175657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BCD19F-396D-4C77-D10F-D9F1D28A5674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690258" y="1866123"/>
            <a:ext cx="1964093" cy="17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8FCE9F-823C-F168-FED6-40E3C43A48C3}"/>
              </a:ext>
            </a:extLst>
          </p:cNvPr>
          <p:cNvSpPr/>
          <p:nvPr/>
        </p:nvSpPr>
        <p:spPr>
          <a:xfrm>
            <a:off x="1861459" y="282250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60F669-E2DE-1BDC-93A7-12F122B45547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3708920" y="3512974"/>
            <a:ext cx="1945431" cy="10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9BDF6-4594-836D-BD4A-A8B33F9B5F82}"/>
              </a:ext>
            </a:extLst>
          </p:cNvPr>
          <p:cNvSpPr/>
          <p:nvPr/>
        </p:nvSpPr>
        <p:spPr>
          <a:xfrm>
            <a:off x="1842796" y="4603098"/>
            <a:ext cx="1847461" cy="1380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E4D22E-92E5-7B65-6287-D0E01C2DBC03}"/>
              </a:ext>
            </a:extLst>
          </p:cNvPr>
          <p:cNvCxnSpPr>
            <a:stCxn id="15" idx="3"/>
            <a:endCxn id="2" idx="1"/>
          </p:cNvCxnSpPr>
          <p:nvPr/>
        </p:nvCxnSpPr>
        <p:spPr>
          <a:xfrm flipV="1">
            <a:off x="3690257" y="3620277"/>
            <a:ext cx="1964094" cy="167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6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AF7A2AC-CD33-983A-8A64-C0AFDEFA120E}"/>
              </a:ext>
            </a:extLst>
          </p:cNvPr>
          <p:cNvSpPr/>
          <p:nvPr/>
        </p:nvSpPr>
        <p:spPr>
          <a:xfrm>
            <a:off x="10151706" y="2220685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7A64E67-F96F-9573-B779-115B50B4F0DF}"/>
              </a:ext>
            </a:extLst>
          </p:cNvPr>
          <p:cNvSpPr/>
          <p:nvPr/>
        </p:nvSpPr>
        <p:spPr>
          <a:xfrm>
            <a:off x="10151706" y="3754016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 SQL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3BF14-FBBD-D5E9-4BEE-0E1715028799}"/>
              </a:ext>
            </a:extLst>
          </p:cNvPr>
          <p:cNvSpPr/>
          <p:nvPr/>
        </p:nvSpPr>
        <p:spPr>
          <a:xfrm>
            <a:off x="7007290" y="727788"/>
            <a:ext cx="2519265" cy="564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B7014-9912-AC7A-370C-E077245EAE71}"/>
              </a:ext>
            </a:extLst>
          </p:cNvPr>
          <p:cNvSpPr txBox="1"/>
          <p:nvPr/>
        </p:nvSpPr>
        <p:spPr>
          <a:xfrm>
            <a:off x="7072603" y="781438"/>
            <a:ext cx="23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Access</a:t>
            </a:r>
          </a:p>
          <a:p>
            <a:pPr algn="ctr"/>
            <a:r>
              <a:rPr lang="en-US" sz="1600" b="1" dirty="0"/>
              <a:t>Using EntityFramework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24914-7CCA-6A91-48DE-63F4BC01C140}"/>
              </a:ext>
            </a:extLst>
          </p:cNvPr>
          <p:cNvSpPr/>
          <p:nvPr/>
        </p:nvSpPr>
        <p:spPr>
          <a:xfrm>
            <a:off x="7063273" y="1679509"/>
            <a:ext cx="2388637" cy="13249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2906-E014-B91C-FC86-2F0DB357F22C}"/>
              </a:ext>
            </a:extLst>
          </p:cNvPr>
          <p:cNvSpPr txBox="1"/>
          <p:nvPr/>
        </p:nvSpPr>
        <p:spPr>
          <a:xfrm>
            <a:off x="7193902" y="1679510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691A0-9B5A-3B16-C6E1-C1D1C37EDF9A}"/>
              </a:ext>
            </a:extLst>
          </p:cNvPr>
          <p:cNvSpPr/>
          <p:nvPr/>
        </p:nvSpPr>
        <p:spPr>
          <a:xfrm>
            <a:off x="7063273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2B9D0-9681-AD1F-7CAE-26D66C49E253}"/>
              </a:ext>
            </a:extLst>
          </p:cNvPr>
          <p:cNvSpPr/>
          <p:nvPr/>
        </p:nvSpPr>
        <p:spPr>
          <a:xfrm>
            <a:off x="7819052" y="2059346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BEBD0-7A65-CF23-16CC-1153865E62C2}"/>
              </a:ext>
            </a:extLst>
          </p:cNvPr>
          <p:cNvSpPr/>
          <p:nvPr/>
        </p:nvSpPr>
        <p:spPr>
          <a:xfrm>
            <a:off x="8696130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1D8719-86B7-01ED-12C0-DB6F52A3EF9C}"/>
              </a:ext>
            </a:extLst>
          </p:cNvPr>
          <p:cNvSpPr/>
          <p:nvPr/>
        </p:nvSpPr>
        <p:spPr>
          <a:xfrm>
            <a:off x="7063273" y="2454350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583E3-EF29-B17B-E6D2-6B9C684F34A8}"/>
              </a:ext>
            </a:extLst>
          </p:cNvPr>
          <p:cNvSpPr/>
          <p:nvPr/>
        </p:nvSpPr>
        <p:spPr>
          <a:xfrm>
            <a:off x="7819052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9236B-3907-2F8E-AB67-5AC4DBC5462F}"/>
              </a:ext>
            </a:extLst>
          </p:cNvPr>
          <p:cNvSpPr/>
          <p:nvPr/>
        </p:nvSpPr>
        <p:spPr>
          <a:xfrm>
            <a:off x="8696130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2B8CAE-0E6C-BEA6-ABD7-CB60B64D70D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9451910" y="2220685"/>
            <a:ext cx="1525555" cy="121298"/>
          </a:xfrm>
          <a:prstGeom prst="bentConnector4">
            <a:avLst>
              <a:gd name="adj1" fmla="val 22936"/>
              <a:gd name="adj2" fmla="val 73461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75253-3E9E-9510-4131-EB6477F6B348}"/>
              </a:ext>
            </a:extLst>
          </p:cNvPr>
          <p:cNvSpPr/>
          <p:nvPr/>
        </p:nvSpPr>
        <p:spPr>
          <a:xfrm>
            <a:off x="7193902" y="3953068"/>
            <a:ext cx="2155371" cy="11725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Schema Data as DataSet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01BB31-1583-7B80-A671-4637E3CF69D0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9349273" y="3754016"/>
            <a:ext cx="1628192" cy="785326"/>
          </a:xfrm>
          <a:prstGeom prst="bentConnector4">
            <a:avLst>
              <a:gd name="adj1" fmla="val 24642"/>
              <a:gd name="adj2" fmla="val 129109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48AC4-B54A-771B-8819-3814AC9B2942}"/>
              </a:ext>
            </a:extLst>
          </p:cNvPr>
          <p:cNvSpPr/>
          <p:nvPr/>
        </p:nvSpPr>
        <p:spPr>
          <a:xfrm>
            <a:off x="3620278" y="727788"/>
            <a:ext cx="2948473" cy="5645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CDE55-D4B8-05C7-F924-D40850F35B3D}"/>
              </a:ext>
            </a:extLst>
          </p:cNvPr>
          <p:cNvSpPr txBox="1"/>
          <p:nvPr/>
        </p:nvSpPr>
        <p:spPr>
          <a:xfrm>
            <a:off x="3788229" y="94122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Workflow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EDBE8F-35F7-E879-D9A0-AE1B413AD238}"/>
              </a:ext>
            </a:extLst>
          </p:cNvPr>
          <p:cNvSpPr/>
          <p:nvPr/>
        </p:nvSpPr>
        <p:spPr>
          <a:xfrm>
            <a:off x="3788229" y="159961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74287E-4AF8-4F8E-7D05-23E818038C60}"/>
              </a:ext>
            </a:extLst>
          </p:cNvPr>
          <p:cNvSpPr/>
          <p:nvPr/>
        </p:nvSpPr>
        <p:spPr>
          <a:xfrm>
            <a:off x="5299790" y="162294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E9A92E-35BF-DE4B-E798-B17EB6E887DD}"/>
              </a:ext>
            </a:extLst>
          </p:cNvPr>
          <p:cNvSpPr/>
          <p:nvPr/>
        </p:nvSpPr>
        <p:spPr>
          <a:xfrm>
            <a:off x="3788228" y="2525685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E167A1-0F2D-4CF6-E6C2-56F78D044CC0}"/>
              </a:ext>
            </a:extLst>
          </p:cNvPr>
          <p:cNvSpPr/>
          <p:nvPr/>
        </p:nvSpPr>
        <p:spPr>
          <a:xfrm>
            <a:off x="5299789" y="2549013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BBB583-A900-B23C-85D3-9DEC7693F333}"/>
              </a:ext>
            </a:extLst>
          </p:cNvPr>
          <p:cNvSpPr/>
          <p:nvPr/>
        </p:nvSpPr>
        <p:spPr>
          <a:xfrm>
            <a:off x="3769566" y="3501129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A8112A-ED4E-9826-FDC5-950BDBA8E38D}"/>
              </a:ext>
            </a:extLst>
          </p:cNvPr>
          <p:cNvSpPr/>
          <p:nvPr/>
        </p:nvSpPr>
        <p:spPr>
          <a:xfrm>
            <a:off x="5281127" y="3524457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F7DCCE-44A8-1871-E78A-CBEBBDC0B2CB}"/>
              </a:ext>
            </a:extLst>
          </p:cNvPr>
          <p:cNvSpPr/>
          <p:nvPr/>
        </p:nvSpPr>
        <p:spPr>
          <a:xfrm>
            <a:off x="3746240" y="4401932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428460-F69E-5038-90B4-CC3C546AF1EB}"/>
              </a:ext>
            </a:extLst>
          </p:cNvPr>
          <p:cNvSpPr/>
          <p:nvPr/>
        </p:nvSpPr>
        <p:spPr>
          <a:xfrm>
            <a:off x="5257801" y="4425260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5F1AD7-7B23-5B6F-9A22-3E6F1F9789D0}"/>
              </a:ext>
            </a:extLst>
          </p:cNvPr>
          <p:cNvSpPr/>
          <p:nvPr/>
        </p:nvSpPr>
        <p:spPr>
          <a:xfrm>
            <a:off x="3727578" y="5377376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70B0F8-E102-16D7-9B18-745AB43FB041}"/>
              </a:ext>
            </a:extLst>
          </p:cNvPr>
          <p:cNvSpPr/>
          <p:nvPr/>
        </p:nvSpPr>
        <p:spPr>
          <a:xfrm>
            <a:off x="5239139" y="5400704"/>
            <a:ext cx="1007706" cy="621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0664E47-780F-2C1D-0302-6C09D78080E5}"/>
              </a:ext>
            </a:extLst>
          </p:cNvPr>
          <p:cNvSpPr/>
          <p:nvPr/>
        </p:nvSpPr>
        <p:spPr>
          <a:xfrm>
            <a:off x="6307495" y="1474237"/>
            <a:ext cx="396551" cy="4655975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8A3F86-DB92-38FD-F97B-AEBEB7EC027C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H="1">
            <a:off x="6704045" y="727789"/>
            <a:ext cx="1562877" cy="3074437"/>
          </a:xfrm>
          <a:prstGeom prst="bentConnector4">
            <a:avLst>
              <a:gd name="adj1" fmla="val 5970"/>
              <a:gd name="adj2" fmla="val 107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FCCF59-85CC-65F9-8B53-EE4A6C62F232}"/>
              </a:ext>
            </a:extLst>
          </p:cNvPr>
          <p:cNvSpPr/>
          <p:nvPr/>
        </p:nvSpPr>
        <p:spPr>
          <a:xfrm>
            <a:off x="298576" y="693252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Platform Desktop Apps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BDABBE-FC13-5CD6-DF9E-01D6A18A84B0}"/>
              </a:ext>
            </a:extLst>
          </p:cNvPr>
          <p:cNvSpPr/>
          <p:nvPr/>
        </p:nvSpPr>
        <p:spPr>
          <a:xfrm>
            <a:off x="289243" y="2065240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798B5A-95E8-1FD1-47A5-25E34A0AB709}"/>
              </a:ext>
            </a:extLst>
          </p:cNvPr>
          <p:cNvSpPr/>
          <p:nvPr/>
        </p:nvSpPr>
        <p:spPr>
          <a:xfrm>
            <a:off x="242592" y="3501129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Apps</a:t>
            </a:r>
          </a:p>
          <a:p>
            <a:pPr algn="ctr"/>
            <a:r>
              <a:rPr lang="en-US" dirty="0"/>
              <a:t>Android, iOS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3054DF-506F-EAE7-3BC8-FFCD8AC9E1E5}"/>
              </a:ext>
            </a:extLst>
          </p:cNvPr>
          <p:cNvSpPr/>
          <p:nvPr/>
        </p:nvSpPr>
        <p:spPr>
          <a:xfrm>
            <a:off x="249588" y="5062445"/>
            <a:ext cx="1754156" cy="10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Apps</a:t>
            </a:r>
          </a:p>
          <a:p>
            <a:pPr algn="ctr"/>
            <a:r>
              <a:rPr lang="en-US" dirty="0"/>
              <a:t>Jquery, Angular, React, Vue, Etc.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AD61E3-2F43-D029-FE0E-FACDFB4F6941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>
            <a:off x="2052732" y="1227136"/>
            <a:ext cx="1567546" cy="23231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6E95CD-33D2-C4A0-BBDA-DEBC341C70E8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>
            <a:off x="2043399" y="2599124"/>
            <a:ext cx="1576879" cy="95117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595D2417-E84D-B590-BC9D-F03458D594C2}"/>
              </a:ext>
            </a:extLst>
          </p:cNvPr>
          <p:cNvSpPr/>
          <p:nvPr/>
        </p:nvSpPr>
        <p:spPr>
          <a:xfrm>
            <a:off x="2453951" y="3834993"/>
            <a:ext cx="863083" cy="24538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E330050-E412-5EBF-1DF2-AF8457C858C6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1996748" y="4035013"/>
            <a:ext cx="457203" cy="10269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FBC3DE6-AF11-51B1-BB3A-8284ADE1483E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2003744" y="5061913"/>
            <a:ext cx="450207" cy="5344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BF3186B-DB8D-F82B-6110-7CAE36D7FDB9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3317034" y="3550298"/>
            <a:ext cx="303244" cy="15116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9D0BD-B390-4EA6-CB19-375DB9958164}"/>
              </a:ext>
            </a:extLst>
          </p:cNvPr>
          <p:cNvSpPr/>
          <p:nvPr/>
        </p:nvSpPr>
        <p:spPr>
          <a:xfrm>
            <a:off x="5467739" y="345232"/>
            <a:ext cx="3657600" cy="6298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3469-901C-5A61-F950-3768FC873F9F}"/>
              </a:ext>
            </a:extLst>
          </p:cNvPr>
          <p:cNvSpPr txBox="1"/>
          <p:nvPr/>
        </p:nvSpPr>
        <p:spPr>
          <a:xfrm>
            <a:off x="5570376" y="615820"/>
            <a:ext cx="339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REST API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2555B-69C1-7332-3463-C8BE0EBBC7A6}"/>
              </a:ext>
            </a:extLst>
          </p:cNvPr>
          <p:cNvSpPr/>
          <p:nvPr/>
        </p:nvSpPr>
        <p:spPr>
          <a:xfrm>
            <a:off x="5682343" y="1679511"/>
            <a:ext cx="3284375" cy="45626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84867-F24C-DA08-9316-C7C2E1C0713E}"/>
              </a:ext>
            </a:extLst>
          </p:cNvPr>
          <p:cNvSpPr txBox="1"/>
          <p:nvPr/>
        </p:nvSpPr>
        <p:spPr>
          <a:xfrm>
            <a:off x="6150428" y="1809738"/>
            <a:ext cx="234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CCB73F-0F86-C90B-72DC-CF0F7A53C142}"/>
              </a:ext>
            </a:extLst>
          </p:cNvPr>
          <p:cNvSpPr/>
          <p:nvPr/>
        </p:nvSpPr>
        <p:spPr>
          <a:xfrm>
            <a:off x="541176" y="2136710"/>
            <a:ext cx="514116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GET, POST, PUT, and 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BA777-DCCB-1F11-D666-8A2D8CC667BD}"/>
              </a:ext>
            </a:extLst>
          </p:cNvPr>
          <p:cNvSpPr txBox="1"/>
          <p:nvPr/>
        </p:nvSpPr>
        <p:spPr>
          <a:xfrm>
            <a:off x="690465" y="1436914"/>
            <a:ext cx="430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Action Methods are invoked and executed based on HTTP Request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0E703-9C96-7289-0A70-15F51C36BBA1}"/>
              </a:ext>
            </a:extLst>
          </p:cNvPr>
          <p:cNvSpPr/>
          <p:nvPr/>
        </p:nvSpPr>
        <p:spPr>
          <a:xfrm>
            <a:off x="5971592" y="2519265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Method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7638C0-12C5-942A-0C73-609FA5122B02}"/>
              </a:ext>
            </a:extLst>
          </p:cNvPr>
          <p:cNvSpPr/>
          <p:nvPr/>
        </p:nvSpPr>
        <p:spPr>
          <a:xfrm>
            <a:off x="5971592" y="3429000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 Method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DEEDC9-554E-EAD3-6B2A-D4F03734745D}"/>
              </a:ext>
            </a:extLst>
          </p:cNvPr>
          <p:cNvSpPr/>
          <p:nvPr/>
        </p:nvSpPr>
        <p:spPr>
          <a:xfrm>
            <a:off x="5971592" y="4268754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PUT Method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A7E0D-2FA8-08C7-872E-67203D084DAB}"/>
              </a:ext>
            </a:extLst>
          </p:cNvPr>
          <p:cNvSpPr/>
          <p:nvPr/>
        </p:nvSpPr>
        <p:spPr>
          <a:xfrm>
            <a:off x="5971592" y="5178489"/>
            <a:ext cx="2780522" cy="6158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DELETE Method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7D9E11-1291-059F-C9D6-8F7D29D825B0}"/>
              </a:ext>
            </a:extLst>
          </p:cNvPr>
          <p:cNvSpPr/>
          <p:nvPr/>
        </p:nvSpPr>
        <p:spPr>
          <a:xfrm>
            <a:off x="541176" y="5075852"/>
            <a:ext cx="5141167" cy="6158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(JSON Data From API)</a:t>
            </a:r>
          </a:p>
        </p:txBody>
      </p:sp>
    </p:spTree>
    <p:extLst>
      <p:ext uri="{BB962C8B-B14F-4D97-AF65-F5344CB8AC3E}">
        <p14:creationId xmlns:p14="http://schemas.microsoft.com/office/powerpoint/2010/main" val="227266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878D9-2086-4EEF-D41B-13A9A5EC29FD}"/>
              </a:ext>
            </a:extLst>
          </p:cNvPr>
          <p:cNvSpPr/>
          <p:nvPr/>
        </p:nvSpPr>
        <p:spPr>
          <a:xfrm>
            <a:off x="4380722" y="218680"/>
            <a:ext cx="6475445" cy="63634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93129-B10B-D959-059C-1C6F3ECF7A9D}"/>
              </a:ext>
            </a:extLst>
          </p:cNvPr>
          <p:cNvSpPr txBox="1"/>
          <p:nvPr/>
        </p:nvSpPr>
        <p:spPr>
          <a:xfrm>
            <a:off x="4572000" y="429208"/>
            <a:ext cx="60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Core Hosting Env.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95D5FE-4273-B2F9-DA4C-5664D05D38F1}"/>
              </a:ext>
            </a:extLst>
          </p:cNvPr>
          <p:cNvSpPr/>
          <p:nvPr/>
        </p:nvSpPr>
        <p:spPr>
          <a:xfrm>
            <a:off x="130629" y="709127"/>
            <a:ext cx="4254759" cy="475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HTTP Request for REST API Class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5410593-D46D-A704-A724-5C01CB66D072}"/>
              </a:ext>
            </a:extLst>
          </p:cNvPr>
          <p:cNvSpPr/>
          <p:nvPr/>
        </p:nvSpPr>
        <p:spPr>
          <a:xfrm>
            <a:off x="4497355" y="798540"/>
            <a:ext cx="6279502" cy="198198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09996-5B7A-5386-0E9E-F95CBBA6B11B}"/>
              </a:ext>
            </a:extLst>
          </p:cNvPr>
          <p:cNvSpPr txBox="1"/>
          <p:nvPr/>
        </p:nvSpPr>
        <p:spPr>
          <a:xfrm>
            <a:off x="4572000" y="873185"/>
            <a:ext cx="60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0CEE8-0588-EFD1-93AA-FB11A9FA2C66}"/>
              </a:ext>
            </a:extLst>
          </p:cNvPr>
          <p:cNvSpPr txBox="1"/>
          <p:nvPr/>
        </p:nvSpPr>
        <p:spPr>
          <a:xfrm>
            <a:off x="130629" y="1530220"/>
            <a:ext cx="3965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Core Hosting Env. : The Host that manages the Request Processing</a:t>
            </a:r>
          </a:p>
          <a:p>
            <a:endParaRPr lang="en-US" dirty="0"/>
          </a:p>
          <a:p>
            <a:r>
              <a:rPr lang="en-US" dirty="0"/>
              <a:t>Services: Application Model Objects, those are used to Provides required object to REST API Class Execution. E.g. Cross-Origin-Resource-Sharing (CORS). These Services are Provided and managed using Default </a:t>
            </a:r>
            <a:r>
              <a:rPr lang="en-US" b="1" dirty="0"/>
              <a:t>Dependency Injection Container</a:t>
            </a:r>
          </a:p>
          <a:p>
            <a:endParaRPr lang="en-US" b="1" dirty="0"/>
          </a:p>
          <a:p>
            <a:r>
              <a:rPr lang="en-US" dirty="0"/>
              <a:t>Middleware: The HTTP Request Pipeline, that is actually responsible for HTTP Request Processing and sending response Back to Client. Some Middlewares uses the Objects </a:t>
            </a:r>
          </a:p>
          <a:p>
            <a:r>
              <a:rPr lang="en-US" dirty="0"/>
              <a:t>registered using services 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CE57D-96CE-53DB-15E8-06C687EE434C}"/>
              </a:ext>
            </a:extLst>
          </p:cNvPr>
          <p:cNvSpPr/>
          <p:nvPr/>
        </p:nvSpPr>
        <p:spPr>
          <a:xfrm>
            <a:off x="4571999" y="1057850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Access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56C23C-F52E-118D-5279-22F51B105D6B}"/>
              </a:ext>
            </a:extLst>
          </p:cNvPr>
          <p:cNvSpPr/>
          <p:nvPr/>
        </p:nvSpPr>
        <p:spPr>
          <a:xfrm>
            <a:off x="5747654" y="1064061"/>
            <a:ext cx="1026367" cy="4723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7012F4-1499-7B78-8BC8-C101C7D9A0A9}"/>
              </a:ext>
            </a:extLst>
          </p:cNvPr>
          <p:cNvSpPr/>
          <p:nvPr/>
        </p:nvSpPr>
        <p:spPr>
          <a:xfrm>
            <a:off x="7063270" y="1309577"/>
            <a:ext cx="1026367" cy="4723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4B4123-D0C4-160F-6250-519EEAC47FA8}"/>
              </a:ext>
            </a:extLst>
          </p:cNvPr>
          <p:cNvSpPr/>
          <p:nvPr/>
        </p:nvSpPr>
        <p:spPr>
          <a:xfrm>
            <a:off x="8733448" y="980487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Session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21A81F-A900-A1E4-BDEB-EE6DBF30287C}"/>
              </a:ext>
            </a:extLst>
          </p:cNvPr>
          <p:cNvSpPr/>
          <p:nvPr/>
        </p:nvSpPr>
        <p:spPr>
          <a:xfrm>
            <a:off x="8742774" y="1644319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Caching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7BC2CF-4C32-DFA1-B49C-69DA374F15A0}"/>
              </a:ext>
            </a:extLst>
          </p:cNvPr>
          <p:cNvSpPr/>
          <p:nvPr/>
        </p:nvSpPr>
        <p:spPr>
          <a:xfrm>
            <a:off x="7058599" y="1903043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Custom</a:t>
            </a:r>
          </a:p>
          <a:p>
            <a:pPr algn="ctr"/>
            <a:r>
              <a:rPr lang="en-US" sz="1400" b="1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18584E-F452-2657-69C5-A9C948242831}"/>
              </a:ext>
            </a:extLst>
          </p:cNvPr>
          <p:cNvSpPr/>
          <p:nvPr/>
        </p:nvSpPr>
        <p:spPr>
          <a:xfrm>
            <a:off x="8684449" y="220473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</a:t>
            </a:r>
          </a:p>
          <a:p>
            <a:pPr algn="ctr"/>
            <a:r>
              <a:rPr lang="en-US" sz="1200" b="1" dirty="0"/>
              <a:t>Services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68E361-59C8-63CA-60D0-8157F09CE072}"/>
              </a:ext>
            </a:extLst>
          </p:cNvPr>
          <p:cNvSpPr/>
          <p:nvPr/>
        </p:nvSpPr>
        <p:spPr>
          <a:xfrm>
            <a:off x="5703328" y="1851524"/>
            <a:ext cx="1026367" cy="47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Services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123B3-033B-29CC-B109-FEBE380C4EC8}"/>
              </a:ext>
            </a:extLst>
          </p:cNvPr>
          <p:cNvSpPr txBox="1"/>
          <p:nvPr/>
        </p:nvSpPr>
        <p:spPr>
          <a:xfrm>
            <a:off x="4571998" y="2375412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Many More Such Services….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94357B2-CFD2-5CEB-1AD8-B3AF0103F30F}"/>
              </a:ext>
            </a:extLst>
          </p:cNvPr>
          <p:cNvSpPr/>
          <p:nvPr/>
        </p:nvSpPr>
        <p:spPr>
          <a:xfrm>
            <a:off x="10030408" y="798540"/>
            <a:ext cx="279891" cy="233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0F2F06-B456-CFF8-4A28-FEB4D1A591D9}"/>
              </a:ext>
            </a:extLst>
          </p:cNvPr>
          <p:cNvSpPr/>
          <p:nvPr/>
        </p:nvSpPr>
        <p:spPr>
          <a:xfrm>
            <a:off x="4478694" y="3162875"/>
            <a:ext cx="6279502" cy="1981982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112CF-DADF-FEFC-A418-8A88397F4D66}"/>
              </a:ext>
            </a:extLst>
          </p:cNvPr>
          <p:cNvSpPr txBox="1"/>
          <p:nvPr/>
        </p:nvSpPr>
        <p:spPr>
          <a:xfrm>
            <a:off x="4366732" y="2878559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Middleware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1DD53-5603-A375-33D8-A740D8C74400}"/>
              </a:ext>
            </a:extLst>
          </p:cNvPr>
          <p:cNvSpPr/>
          <p:nvPr/>
        </p:nvSpPr>
        <p:spPr>
          <a:xfrm>
            <a:off x="4567340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 Handling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B13C94-C1A1-265D-2175-CEC9E35D857E}"/>
              </a:ext>
            </a:extLst>
          </p:cNvPr>
          <p:cNvSpPr/>
          <p:nvPr/>
        </p:nvSpPr>
        <p:spPr>
          <a:xfrm>
            <a:off x="5818808" y="3222951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HTTPS Redirection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359666-9F0C-E164-BB23-BF1E6D10B4DF}"/>
              </a:ext>
            </a:extLst>
          </p:cNvPr>
          <p:cNvSpPr/>
          <p:nvPr/>
        </p:nvSpPr>
        <p:spPr>
          <a:xfrm>
            <a:off x="7058599" y="3217113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2292E1-3926-0156-090D-988066134470}"/>
              </a:ext>
            </a:extLst>
          </p:cNvPr>
          <p:cNvSpPr/>
          <p:nvPr/>
        </p:nvSpPr>
        <p:spPr>
          <a:xfrm>
            <a:off x="8310067" y="3245674"/>
            <a:ext cx="1135988" cy="3666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56D569-C4F8-8C25-DDE2-1889E9C56E8B}"/>
              </a:ext>
            </a:extLst>
          </p:cNvPr>
          <p:cNvSpPr/>
          <p:nvPr/>
        </p:nvSpPr>
        <p:spPr>
          <a:xfrm>
            <a:off x="9561535" y="3236095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Static Files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55A4D2-18CD-CD85-6515-987FC0572EE9}"/>
              </a:ext>
            </a:extLst>
          </p:cNvPr>
          <p:cNvSpPr/>
          <p:nvPr/>
        </p:nvSpPr>
        <p:spPr>
          <a:xfrm>
            <a:off x="9533543" y="3886964"/>
            <a:ext cx="1135988" cy="366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</a:t>
            </a:r>
          </a:p>
          <a:p>
            <a:pPr algn="ctr"/>
            <a:r>
              <a:rPr lang="en-US" sz="1200" b="1" dirty="0"/>
              <a:t>Middlewares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81CB8-DEB0-4F9D-AA66-96852A272C2B}"/>
              </a:ext>
            </a:extLst>
          </p:cNvPr>
          <p:cNvSpPr/>
          <p:nvPr/>
        </p:nvSpPr>
        <p:spPr>
          <a:xfrm>
            <a:off x="7221894" y="3886700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C65EE9-9ED7-2DA8-757A-273101D47B59}"/>
              </a:ext>
            </a:extLst>
          </p:cNvPr>
          <p:cNvSpPr/>
          <p:nvPr/>
        </p:nvSpPr>
        <p:spPr>
          <a:xfrm>
            <a:off x="5466570" y="3913417"/>
            <a:ext cx="1499882" cy="3666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6F4C1-14CC-4028-36E3-0FFF75181DB7}"/>
              </a:ext>
            </a:extLst>
          </p:cNvPr>
          <p:cNvSpPr txBox="1"/>
          <p:nvPr/>
        </p:nvSpPr>
        <p:spPr>
          <a:xfrm>
            <a:off x="4567340" y="4609322"/>
            <a:ext cx="395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Based on the Requirements….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6C545-3D08-0A37-BB2F-D852D94771F7}"/>
              </a:ext>
            </a:extLst>
          </p:cNvPr>
          <p:cNvSpPr/>
          <p:nvPr/>
        </p:nvSpPr>
        <p:spPr>
          <a:xfrm>
            <a:off x="8518848" y="4336112"/>
            <a:ext cx="2239347" cy="71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Request for Actual REST API Controller Class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ABF741-8431-B111-2CED-5B09F30B3710}"/>
              </a:ext>
            </a:extLst>
          </p:cNvPr>
          <p:cNvSpPr/>
          <p:nvPr/>
        </p:nvSpPr>
        <p:spPr>
          <a:xfrm>
            <a:off x="6043117" y="5699760"/>
            <a:ext cx="4083698" cy="7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REST API Controller Class based on HTTP Request GET/POST/PUT/DELETE will be executed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1E78A7-5EA3-52DA-4AD5-1134C0175322}"/>
              </a:ext>
            </a:extLst>
          </p:cNvPr>
          <p:cNvSpPr txBox="1"/>
          <p:nvPr/>
        </p:nvSpPr>
        <p:spPr>
          <a:xfrm>
            <a:off x="289249" y="354563"/>
            <a:ext cx="37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GET/POST/PUT/DELETE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E11FEF3-506C-F757-AED7-ADFAE371B8D9}"/>
              </a:ext>
            </a:extLst>
          </p:cNvPr>
          <p:cNvCxnSpPr>
            <a:cxnSpLocks/>
            <a:stCxn id="30" idx="3"/>
            <a:endCxn id="31" idx="3"/>
          </p:cNvCxnSpPr>
          <p:nvPr/>
        </p:nvCxnSpPr>
        <p:spPr>
          <a:xfrm flipH="1">
            <a:off x="10126815" y="4691987"/>
            <a:ext cx="631380" cy="1380612"/>
          </a:xfrm>
          <a:prstGeom prst="bentConnector3">
            <a:avLst>
              <a:gd name="adj1" fmla="val -3620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84B3131-F751-3730-61EF-9069F428476F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 flipH="1">
            <a:off x="6043117" y="5144857"/>
            <a:ext cx="1575328" cy="927742"/>
          </a:xfrm>
          <a:prstGeom prst="bentConnector4">
            <a:avLst>
              <a:gd name="adj1" fmla="val -14511"/>
              <a:gd name="adj2" fmla="val 7009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09DB0AC-62D3-C249-9B37-2836D5484467}"/>
              </a:ext>
            </a:extLst>
          </p:cNvPr>
          <p:cNvCxnSpPr>
            <a:cxnSpLocks/>
            <a:stCxn id="18" idx="1"/>
            <a:endCxn id="41" idx="3"/>
          </p:cNvCxnSpPr>
          <p:nvPr/>
        </p:nvCxnSpPr>
        <p:spPr>
          <a:xfrm rot="10800000" flipV="1">
            <a:off x="3340360" y="4153865"/>
            <a:ext cx="1138335" cy="2460371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A8220E-50DF-C5B9-6AF4-D2085CA62780}"/>
              </a:ext>
            </a:extLst>
          </p:cNvPr>
          <p:cNvSpPr txBox="1"/>
          <p:nvPr/>
        </p:nvSpPr>
        <p:spPr>
          <a:xfrm>
            <a:off x="923731" y="6429571"/>
            <a:ext cx="241662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54B7F4-5724-7624-B065-B01B65089BD5}"/>
              </a:ext>
            </a:extLst>
          </p:cNvPr>
          <p:cNvSpPr txBox="1"/>
          <p:nvPr/>
        </p:nvSpPr>
        <p:spPr>
          <a:xfrm>
            <a:off x="214605" y="1124911"/>
            <a:ext cx="3540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https://server/MyApp/MyCtrl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1D9AD8-6825-2F58-85FE-A99D1893FB2C}"/>
              </a:ext>
            </a:extLst>
          </p:cNvPr>
          <p:cNvSpPr txBox="1"/>
          <p:nvPr/>
        </p:nvSpPr>
        <p:spPr>
          <a:xfrm>
            <a:off x="9877225" y="5865713"/>
            <a:ext cx="157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Set </a:t>
            </a:r>
            <a:r>
              <a:rPr lang="en-US" sz="1200" dirty="0" err="1"/>
              <a:t>MyCtrl</a:t>
            </a:r>
            <a:r>
              <a:rPr lang="en-US" sz="1200" dirty="0"/>
              <a:t> for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3E89-DDE7-0FC6-60F5-8457D49BC76C}"/>
              </a:ext>
            </a:extLst>
          </p:cNvPr>
          <p:cNvSpPr txBox="1"/>
          <p:nvPr/>
        </p:nvSpPr>
        <p:spPr>
          <a:xfrm>
            <a:off x="4872896" y="5402613"/>
            <a:ext cx="157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80149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DC42B3-3B17-F94E-931D-EF9813946027}"/>
              </a:ext>
            </a:extLst>
          </p:cNvPr>
          <p:cNvSpPr/>
          <p:nvPr/>
        </p:nvSpPr>
        <p:spPr>
          <a:xfrm>
            <a:off x="261257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Error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6012D31-87A2-7D04-DF32-3D78090CDC57}"/>
              </a:ext>
            </a:extLst>
          </p:cNvPr>
          <p:cNvSpPr/>
          <p:nvPr/>
        </p:nvSpPr>
        <p:spPr>
          <a:xfrm>
            <a:off x="2080727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E32D9A-8F2E-057C-2A18-85C705A1B548}"/>
              </a:ext>
            </a:extLst>
          </p:cNvPr>
          <p:cNvSpPr/>
          <p:nvPr/>
        </p:nvSpPr>
        <p:spPr>
          <a:xfrm>
            <a:off x="3219061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 Redirection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E56C802-DDA2-4214-119C-1FC49E76023D}"/>
              </a:ext>
            </a:extLst>
          </p:cNvPr>
          <p:cNvSpPr/>
          <p:nvPr/>
        </p:nvSpPr>
        <p:spPr>
          <a:xfrm>
            <a:off x="5038531" y="503853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48D2C-A528-E383-23E4-61080332C9C3}"/>
              </a:ext>
            </a:extLst>
          </p:cNvPr>
          <p:cNvSpPr/>
          <p:nvPr/>
        </p:nvSpPr>
        <p:spPr>
          <a:xfrm>
            <a:off x="6176865" y="401216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F576E5-6670-0478-D9C5-28086D6EE1DC}"/>
              </a:ext>
            </a:extLst>
          </p:cNvPr>
          <p:cNvSpPr/>
          <p:nvPr/>
        </p:nvSpPr>
        <p:spPr>
          <a:xfrm>
            <a:off x="7996335" y="475861"/>
            <a:ext cx="1138334" cy="16795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D29F53-0660-C15E-B4FC-A9ECB4C14109}"/>
              </a:ext>
            </a:extLst>
          </p:cNvPr>
          <p:cNvSpPr/>
          <p:nvPr/>
        </p:nvSpPr>
        <p:spPr>
          <a:xfrm>
            <a:off x="9134669" y="373224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0C9F8-88CB-BAD7-F580-5B3701B399F6}"/>
              </a:ext>
            </a:extLst>
          </p:cNvPr>
          <p:cNvSpPr/>
          <p:nvPr/>
        </p:nvSpPr>
        <p:spPr>
          <a:xfrm>
            <a:off x="9063134" y="1859901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StaticFiles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D3A6F3C-F8FE-42B8-72BE-ABD870829916}"/>
              </a:ext>
            </a:extLst>
          </p:cNvPr>
          <p:cNvSpPr/>
          <p:nvPr/>
        </p:nvSpPr>
        <p:spPr>
          <a:xfrm>
            <a:off x="10608906" y="1194318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F0A47E-21E0-8825-9A7D-02E05333DB12}"/>
              </a:ext>
            </a:extLst>
          </p:cNvPr>
          <p:cNvSpPr/>
          <p:nvPr/>
        </p:nvSpPr>
        <p:spPr>
          <a:xfrm>
            <a:off x="6096000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03C1F10-A689-F18A-D87D-6C55D8DBC861}"/>
              </a:ext>
            </a:extLst>
          </p:cNvPr>
          <p:cNvSpPr/>
          <p:nvPr/>
        </p:nvSpPr>
        <p:spPr>
          <a:xfrm>
            <a:off x="7921690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A0CBF6-8CC5-3596-3BE2-FF9C5834433F}"/>
              </a:ext>
            </a:extLst>
          </p:cNvPr>
          <p:cNvSpPr/>
          <p:nvPr/>
        </p:nvSpPr>
        <p:spPr>
          <a:xfrm>
            <a:off x="3130421" y="1856792"/>
            <a:ext cx="1819470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BED4DCE-F597-8D3D-B2C7-96732F0D9B4D}"/>
              </a:ext>
            </a:extLst>
          </p:cNvPr>
          <p:cNvSpPr/>
          <p:nvPr/>
        </p:nvSpPr>
        <p:spPr>
          <a:xfrm>
            <a:off x="4956111" y="2407298"/>
            <a:ext cx="1138334" cy="16795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722D954-E1DE-A3B2-BCC7-3FAA00934C6F}"/>
              </a:ext>
            </a:extLst>
          </p:cNvPr>
          <p:cNvSpPr/>
          <p:nvPr/>
        </p:nvSpPr>
        <p:spPr>
          <a:xfrm>
            <a:off x="4397828" y="2677886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320AD4-7012-0EAC-8D44-765ECBC6D65E}"/>
              </a:ext>
            </a:extLst>
          </p:cNvPr>
          <p:cNvSpPr/>
          <p:nvPr/>
        </p:nvSpPr>
        <p:spPr>
          <a:xfrm>
            <a:off x="2715208" y="3340359"/>
            <a:ext cx="6344816" cy="998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0B7B2-1592-426C-BCD4-FEE6BF5318D8}"/>
              </a:ext>
            </a:extLst>
          </p:cNvPr>
          <p:cNvSpPr/>
          <p:nvPr/>
        </p:nvSpPr>
        <p:spPr>
          <a:xfrm>
            <a:off x="2901820" y="3517641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4497F-FC24-7B9D-B738-D371CE7B7A39}"/>
              </a:ext>
            </a:extLst>
          </p:cNvPr>
          <p:cNvSpPr/>
          <p:nvPr/>
        </p:nvSpPr>
        <p:spPr>
          <a:xfrm>
            <a:off x="7155025" y="3517640"/>
            <a:ext cx="1682620" cy="5878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Middleware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BB3C7B-FFDA-129A-4E20-2E612B407057}"/>
              </a:ext>
            </a:extLst>
          </p:cNvPr>
          <p:cNvSpPr/>
          <p:nvPr/>
        </p:nvSpPr>
        <p:spPr>
          <a:xfrm>
            <a:off x="4739951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7AC0B-02EF-DB9A-4827-E304741E73EF}"/>
              </a:ext>
            </a:extLst>
          </p:cNvPr>
          <p:cNvSpPr/>
          <p:nvPr/>
        </p:nvSpPr>
        <p:spPr>
          <a:xfrm>
            <a:off x="5582037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87D827-5034-4922-B401-98B71B6F4DE9}"/>
              </a:ext>
            </a:extLst>
          </p:cNvPr>
          <p:cNvSpPr/>
          <p:nvPr/>
        </p:nvSpPr>
        <p:spPr>
          <a:xfrm>
            <a:off x="6433453" y="3741576"/>
            <a:ext cx="209940" cy="1212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8FE7D892-D24B-0F95-F616-1A8D473DD343}"/>
              </a:ext>
            </a:extLst>
          </p:cNvPr>
          <p:cNvSpPr/>
          <p:nvPr/>
        </p:nvSpPr>
        <p:spPr>
          <a:xfrm>
            <a:off x="4374500" y="3368351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ACD19D5F-839F-FE21-22A8-335489B4F8C1}"/>
              </a:ext>
            </a:extLst>
          </p:cNvPr>
          <p:cNvSpPr/>
          <p:nvPr/>
        </p:nvSpPr>
        <p:spPr>
          <a:xfrm>
            <a:off x="5788085" y="3383903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480D3911-2EB6-2145-72C7-F52DD66A79B4}"/>
              </a:ext>
            </a:extLst>
          </p:cNvPr>
          <p:cNvSpPr/>
          <p:nvPr/>
        </p:nvSpPr>
        <p:spPr>
          <a:xfrm>
            <a:off x="6987071" y="3382348"/>
            <a:ext cx="1037255" cy="149289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017B90F-4990-4AFB-8527-B2D064605AFA}"/>
              </a:ext>
            </a:extLst>
          </p:cNvPr>
          <p:cNvSpPr/>
          <p:nvPr/>
        </p:nvSpPr>
        <p:spPr>
          <a:xfrm>
            <a:off x="8490857" y="4338734"/>
            <a:ext cx="186612" cy="6624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5902E-386C-5199-9ECB-D9E8E7FFA5F6}"/>
              </a:ext>
            </a:extLst>
          </p:cNvPr>
          <p:cNvSpPr/>
          <p:nvPr/>
        </p:nvSpPr>
        <p:spPr>
          <a:xfrm>
            <a:off x="5823857" y="4998100"/>
            <a:ext cx="4404049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Execution with its Action Methods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6AA4A4C-E60E-FA8C-0BA9-EECDF1F7CC33}"/>
              </a:ext>
            </a:extLst>
          </p:cNvPr>
          <p:cNvSpPr/>
          <p:nvPr/>
        </p:nvSpPr>
        <p:spPr>
          <a:xfrm>
            <a:off x="7352522" y="4338734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35D40A8F-ED87-38CF-8CC5-50327A0672C9}"/>
              </a:ext>
            </a:extLst>
          </p:cNvPr>
          <p:cNvSpPr/>
          <p:nvPr/>
        </p:nvSpPr>
        <p:spPr>
          <a:xfrm flipH="1">
            <a:off x="6433453" y="4105469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183E4CA9-773C-F677-A094-DC62696BA7BB}"/>
              </a:ext>
            </a:extLst>
          </p:cNvPr>
          <p:cNvSpPr/>
          <p:nvPr/>
        </p:nvSpPr>
        <p:spPr>
          <a:xfrm flipH="1">
            <a:off x="5525278" y="4089918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B7D046AA-0949-1710-185C-5C93FAE78213}"/>
              </a:ext>
            </a:extLst>
          </p:cNvPr>
          <p:cNvSpPr/>
          <p:nvPr/>
        </p:nvSpPr>
        <p:spPr>
          <a:xfrm flipH="1">
            <a:off x="4328630" y="4116353"/>
            <a:ext cx="760444" cy="208384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F98FA9E-E128-2538-7685-8CEB382A01B4}"/>
              </a:ext>
            </a:extLst>
          </p:cNvPr>
          <p:cNvSpPr/>
          <p:nvPr/>
        </p:nvSpPr>
        <p:spPr>
          <a:xfrm>
            <a:off x="3425889" y="2666997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67F1D0-A8DE-875C-F456-62386B0D5F7A}"/>
              </a:ext>
            </a:extLst>
          </p:cNvPr>
          <p:cNvSpPr/>
          <p:nvPr/>
        </p:nvSpPr>
        <p:spPr>
          <a:xfrm>
            <a:off x="4956111" y="1987419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C055705-9431-3A12-7610-F47D73574356}"/>
              </a:ext>
            </a:extLst>
          </p:cNvPr>
          <p:cNvSpPr/>
          <p:nvPr/>
        </p:nvSpPr>
        <p:spPr>
          <a:xfrm>
            <a:off x="7921690" y="2020078"/>
            <a:ext cx="1141444" cy="20371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AAD59CB1-D504-9B4D-5E04-7949648522A8}"/>
              </a:ext>
            </a:extLst>
          </p:cNvPr>
          <p:cNvSpPr/>
          <p:nvPr/>
        </p:nvSpPr>
        <p:spPr>
          <a:xfrm>
            <a:off x="9428585" y="1194318"/>
            <a:ext cx="186612" cy="762003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F9BCF2FA-34EA-4BB1-1A38-6828287BDA07}"/>
              </a:ext>
            </a:extLst>
          </p:cNvPr>
          <p:cNvSpPr/>
          <p:nvPr/>
        </p:nvSpPr>
        <p:spPr>
          <a:xfrm>
            <a:off x="7996335" y="919842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16D63ECE-4F46-D7B6-F7E7-3435822157F0}"/>
              </a:ext>
            </a:extLst>
          </p:cNvPr>
          <p:cNvSpPr/>
          <p:nvPr/>
        </p:nvSpPr>
        <p:spPr>
          <a:xfrm>
            <a:off x="5012870" y="897683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4276850-B25F-4FC9-FC61-B94E927B262A}"/>
              </a:ext>
            </a:extLst>
          </p:cNvPr>
          <p:cNvSpPr/>
          <p:nvPr/>
        </p:nvSpPr>
        <p:spPr>
          <a:xfrm>
            <a:off x="2078391" y="899626"/>
            <a:ext cx="1138334" cy="167951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E9DB88-F497-8A1B-DC67-6A730E125045}"/>
              </a:ext>
            </a:extLst>
          </p:cNvPr>
          <p:cNvSpPr/>
          <p:nvPr/>
        </p:nvSpPr>
        <p:spPr>
          <a:xfrm>
            <a:off x="410547" y="5243804"/>
            <a:ext cx="2043404" cy="3172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CA549-9AA2-47B8-8D94-722E88CEF428}"/>
              </a:ext>
            </a:extLst>
          </p:cNvPr>
          <p:cNvSpPr/>
          <p:nvPr/>
        </p:nvSpPr>
        <p:spPr>
          <a:xfrm>
            <a:off x="410547" y="5921052"/>
            <a:ext cx="2043404" cy="3172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2034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A63E57-05F2-FC7E-6DCD-1FBC200B8D18}"/>
              </a:ext>
            </a:extLst>
          </p:cNvPr>
          <p:cNvSpPr/>
          <p:nvPr/>
        </p:nvSpPr>
        <p:spPr>
          <a:xfrm>
            <a:off x="6727371" y="662473"/>
            <a:ext cx="5057192" cy="5701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A5805F0-3E5C-126C-FC86-4F6D05CAE9D5}"/>
              </a:ext>
            </a:extLst>
          </p:cNvPr>
          <p:cNvSpPr/>
          <p:nvPr/>
        </p:nvSpPr>
        <p:spPr>
          <a:xfrm>
            <a:off x="6858000" y="849086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</a:t>
            </a:r>
            <a:r>
              <a:rPr lang="en-US" dirty="0" err="1"/>
              <a:t>lts</a:t>
            </a:r>
            <a:r>
              <a:rPr lang="en-US" dirty="0"/>
              <a:t> of OIL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51F0209-51D9-C7CB-E45A-1380DFEFF76E}"/>
              </a:ext>
            </a:extLst>
          </p:cNvPr>
          <p:cNvSpPr/>
          <p:nvPr/>
        </p:nvSpPr>
        <p:spPr>
          <a:xfrm>
            <a:off x="6858000" y="1757265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 Kg of Sugar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509D4A4-F193-DA34-2122-8E1C199BF29B}"/>
              </a:ext>
            </a:extLst>
          </p:cNvPr>
          <p:cNvSpPr/>
          <p:nvPr/>
        </p:nvSpPr>
        <p:spPr>
          <a:xfrm>
            <a:off x="6858000" y="2665444"/>
            <a:ext cx="4795935" cy="75577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Kg of Besan / Ata,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61D6A-6573-F3D1-09E9-195A510CB6B5}"/>
              </a:ext>
            </a:extLst>
          </p:cNvPr>
          <p:cNvSpPr/>
          <p:nvPr/>
        </p:nvSpPr>
        <p:spPr>
          <a:xfrm>
            <a:off x="839755" y="4823927"/>
            <a:ext cx="4469363" cy="143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Kitchen</a:t>
            </a:r>
          </a:p>
          <a:p>
            <a:pPr algn="ctr"/>
            <a:r>
              <a:rPr lang="en-US" sz="2400" dirty="0"/>
              <a:t>Processing of Food</a:t>
            </a:r>
          </a:p>
          <a:p>
            <a:pPr algn="ctr"/>
            <a:r>
              <a:rPr lang="en-US" sz="2400" dirty="0"/>
              <a:t>1 lit of oil. 100 gm of Ata, 40 Sugar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3E337F-3E38-809B-8B89-800B1AAC4044}"/>
              </a:ext>
            </a:extLst>
          </p:cNvPr>
          <p:cNvSpPr/>
          <p:nvPr/>
        </p:nvSpPr>
        <p:spPr>
          <a:xfrm>
            <a:off x="914400" y="1082351"/>
            <a:ext cx="3872204" cy="59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Needs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074FAE-E444-9FD0-3F70-DFFA24F32AF5}"/>
              </a:ext>
            </a:extLst>
          </p:cNvPr>
          <p:cNvCxnSpPr>
            <a:stCxn id="9" idx="3"/>
            <a:endCxn id="3" idx="0"/>
          </p:cNvCxnSpPr>
          <p:nvPr/>
        </p:nvCxnSpPr>
        <p:spPr>
          <a:xfrm flipV="1">
            <a:off x="4786604" y="662473"/>
            <a:ext cx="4469363" cy="718458"/>
          </a:xfrm>
          <a:prstGeom prst="bentConnector4">
            <a:avLst>
              <a:gd name="adj1" fmla="val 21712"/>
              <a:gd name="adj2" fmla="val 131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A32752-25D4-A9FA-6D2E-97C602044378}"/>
              </a:ext>
            </a:extLst>
          </p:cNvPr>
          <p:cNvCxnSpPr>
            <a:stCxn id="3" idx="1"/>
            <a:endCxn id="7" idx="3"/>
          </p:cNvCxnSpPr>
          <p:nvPr/>
        </p:nvCxnSpPr>
        <p:spPr>
          <a:xfrm rot="10800000" flipV="1">
            <a:off x="5309119" y="3512976"/>
            <a:ext cx="1418253" cy="202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EC8A3-BA25-D47B-E5C3-C17714C41436}"/>
              </a:ext>
            </a:extLst>
          </p:cNvPr>
          <p:cNvSpPr txBox="1"/>
          <p:nvPr/>
        </p:nvSpPr>
        <p:spPr>
          <a:xfrm>
            <a:off x="339013" y="40432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 Container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F9140B-BBCA-5378-8BE6-8748C96B37F6}"/>
              </a:ext>
            </a:extLst>
          </p:cNvPr>
          <p:cNvSpPr/>
          <p:nvPr/>
        </p:nvSpPr>
        <p:spPr>
          <a:xfrm>
            <a:off x="6951306" y="5542384"/>
            <a:ext cx="4702629" cy="755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000DC0-E214-79C5-BD0B-7E9D1C2C4123}"/>
              </a:ext>
            </a:extLst>
          </p:cNvPr>
          <p:cNvSpPr txBox="1"/>
          <p:nvPr/>
        </p:nvSpPr>
        <p:spPr>
          <a:xfrm>
            <a:off x="625151" y="3512976"/>
            <a:ext cx="468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OIL and Ata is needed for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Milk and Vegetable are needed on Daily basic and once the processing is over they are empty</a:t>
            </a:r>
          </a:p>
        </p:txBody>
      </p:sp>
    </p:spTree>
    <p:extLst>
      <p:ext uri="{BB962C8B-B14F-4D97-AF65-F5344CB8AC3E}">
        <p14:creationId xmlns:p14="http://schemas.microsoft.com/office/powerpoint/2010/main" val="257933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CE961-5A4A-7C7B-FABE-7EFDC907BEC4}"/>
              </a:ext>
            </a:extLst>
          </p:cNvPr>
          <p:cNvSpPr/>
          <p:nvPr/>
        </p:nvSpPr>
        <p:spPr>
          <a:xfrm>
            <a:off x="6548535" y="186609"/>
            <a:ext cx="4553338" cy="56430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E50C-087B-C6F0-C470-850D630B15A4}"/>
              </a:ext>
            </a:extLst>
          </p:cNvPr>
          <p:cNvSpPr txBox="1"/>
          <p:nvPr/>
        </p:nvSpPr>
        <p:spPr>
          <a:xfrm>
            <a:off x="7399176" y="317241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F1F76-00E9-57DA-669D-21317328F5D7}"/>
              </a:ext>
            </a:extLst>
          </p:cNvPr>
          <p:cNvSpPr/>
          <p:nvPr/>
        </p:nvSpPr>
        <p:spPr>
          <a:xfrm>
            <a:off x="10142376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06701-3BA0-7D85-7CFF-D042E4273971}"/>
              </a:ext>
            </a:extLst>
          </p:cNvPr>
          <p:cNvSpPr/>
          <p:nvPr/>
        </p:nvSpPr>
        <p:spPr>
          <a:xfrm>
            <a:off x="8960498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L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10A18-AA9B-3989-1C63-F124C4CCADF2}"/>
              </a:ext>
            </a:extLst>
          </p:cNvPr>
          <p:cNvSpPr/>
          <p:nvPr/>
        </p:nvSpPr>
        <p:spPr>
          <a:xfrm>
            <a:off x="7651102" y="1530220"/>
            <a:ext cx="718457" cy="3424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0D1D2-B146-9EDD-8F10-43BECCDD9257}"/>
              </a:ext>
            </a:extLst>
          </p:cNvPr>
          <p:cNvSpPr/>
          <p:nvPr/>
        </p:nvSpPr>
        <p:spPr>
          <a:xfrm>
            <a:off x="7651102" y="1028314"/>
            <a:ext cx="322839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1A3D9-D424-3F1F-C188-CC0535832623}"/>
              </a:ext>
            </a:extLst>
          </p:cNvPr>
          <p:cNvSpPr/>
          <p:nvPr/>
        </p:nvSpPr>
        <p:spPr>
          <a:xfrm>
            <a:off x="1797699" y="2696547"/>
            <a:ext cx="3747795" cy="31331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DA437-8948-25F8-C0E1-9C3EDEDC8203}"/>
              </a:ext>
            </a:extLst>
          </p:cNvPr>
          <p:cNvSpPr txBox="1"/>
          <p:nvPr/>
        </p:nvSpPr>
        <p:spPr>
          <a:xfrm>
            <a:off x="6607628" y="6027576"/>
            <a:ext cx="467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linkClick r:id="rId2"/>
              </a:rPr>
              <a:t>https://www.mybackendserver/myapp/myctrl</a:t>
            </a:r>
            <a:endParaRPr lang="en-US" sz="1600" b="1" dirty="0"/>
          </a:p>
          <a:p>
            <a:pPr algn="ctr"/>
            <a:r>
              <a:rPr lang="en-US" sz="1600" b="1" dirty="0"/>
              <a:t>On Premises App, Cloud Apps (Azure API, AWS APIs)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A6D59-1804-B618-6313-4E5F17980AD8}"/>
              </a:ext>
            </a:extLst>
          </p:cNvPr>
          <p:cNvSpPr txBox="1"/>
          <p:nvPr/>
        </p:nvSpPr>
        <p:spPr>
          <a:xfrm>
            <a:off x="1940767" y="2696547"/>
            <a:ext cx="3461657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Front-End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6F6E-9FA0-3373-E974-FD9BF5134139}"/>
              </a:ext>
            </a:extLst>
          </p:cNvPr>
          <p:cNvSpPr txBox="1"/>
          <p:nvPr/>
        </p:nvSpPr>
        <p:spPr>
          <a:xfrm>
            <a:off x="1422919" y="5930291"/>
            <a:ext cx="467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hlinkClick r:id="rId3"/>
              </a:rPr>
              <a:t>https://www.myfrontendendserver/myapp/myctrl</a:t>
            </a:r>
            <a:endParaRPr lang="en-US" sz="1400" b="1" dirty="0"/>
          </a:p>
          <a:p>
            <a:pPr algn="ctr"/>
            <a:r>
              <a:rPr lang="en-US" sz="1400" b="1" dirty="0"/>
              <a:t>Azure Static Apps, AWS Amplify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A6E14-C879-12FE-548D-3DAAE492F04D}"/>
              </a:ext>
            </a:extLst>
          </p:cNvPr>
          <p:cNvSpPr/>
          <p:nvPr/>
        </p:nvSpPr>
        <p:spPr>
          <a:xfrm>
            <a:off x="1996751" y="4264090"/>
            <a:ext cx="3359020" cy="13809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HTML + CSS</a:t>
            </a:r>
          </a:p>
          <a:p>
            <a:pPr algn="ctr"/>
            <a:r>
              <a:rPr lang="en-US" dirty="0"/>
              <a:t>Angular MVC App, Blazor App, </a:t>
            </a:r>
          </a:p>
          <a:p>
            <a:pPr algn="ctr"/>
            <a:r>
              <a:rPr lang="en-US" dirty="0"/>
              <a:t>React Interactive App,</a:t>
            </a:r>
          </a:p>
          <a:p>
            <a:pPr algn="ctr"/>
            <a:r>
              <a:rPr lang="en-US" dirty="0"/>
              <a:t>Vue and Vueit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F7CE2-E73C-7093-EF5F-AD5A90C97AF2}"/>
              </a:ext>
            </a:extLst>
          </p:cNvPr>
          <p:cNvSpPr/>
          <p:nvPr/>
        </p:nvSpPr>
        <p:spPr>
          <a:xfrm>
            <a:off x="1940767" y="3219061"/>
            <a:ext cx="3461657" cy="8397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 + JS Object Model 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58E5250F-DBB0-1159-A19C-CDAE2EACA44A}"/>
              </a:ext>
            </a:extLst>
          </p:cNvPr>
          <p:cNvSpPr/>
          <p:nvPr/>
        </p:nvSpPr>
        <p:spPr>
          <a:xfrm>
            <a:off x="3415004" y="3881535"/>
            <a:ext cx="335902" cy="5038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F54F15D-E8C6-3730-FFE1-8407591420EF}"/>
              </a:ext>
            </a:extLst>
          </p:cNvPr>
          <p:cNvSpPr/>
          <p:nvPr/>
        </p:nvSpPr>
        <p:spPr>
          <a:xfrm>
            <a:off x="5545494" y="3358316"/>
            <a:ext cx="976602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CALL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9B84B69-15F3-986C-71A5-BA150EE74976}"/>
              </a:ext>
            </a:extLst>
          </p:cNvPr>
          <p:cNvSpPr/>
          <p:nvPr/>
        </p:nvSpPr>
        <p:spPr>
          <a:xfrm>
            <a:off x="223935" y="186612"/>
            <a:ext cx="2444620" cy="2006082"/>
          </a:xfrm>
          <a:prstGeom prst="parallelogram">
            <a:avLst>
              <a:gd name="adj" fmla="val 22209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8A65E-0573-4085-1893-1463A06B1B2E}"/>
              </a:ext>
            </a:extLst>
          </p:cNvPr>
          <p:cNvSpPr txBox="1"/>
          <p:nvPr/>
        </p:nvSpPr>
        <p:spPr>
          <a:xfrm>
            <a:off x="783771" y="186612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7A165C-C0D5-AA39-9FA8-52A19EC04B37}"/>
              </a:ext>
            </a:extLst>
          </p:cNvPr>
          <p:cNvCxnSpPr>
            <a:stCxn id="17" idx="3"/>
            <a:endCxn id="8" idx="1"/>
          </p:cNvCxnSpPr>
          <p:nvPr/>
        </p:nvCxnSpPr>
        <p:spPr>
          <a:xfrm rot="16200000" flipH="1">
            <a:off x="475378" y="2940795"/>
            <a:ext cx="2070423" cy="57421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AB423-09C1-3355-04B2-02157EB1F6EF}"/>
              </a:ext>
            </a:extLst>
          </p:cNvPr>
          <p:cNvSpPr txBox="1"/>
          <p:nvPr/>
        </p:nvSpPr>
        <p:spPr>
          <a:xfrm>
            <a:off x="80865" y="3219061"/>
            <a:ext cx="151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Request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847BF0-D1B8-38FB-6188-3A4F3D5FC92B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rot="16200000" flipV="1">
            <a:off x="2305246" y="1330197"/>
            <a:ext cx="1506894" cy="1225806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06DBC-BD38-0E00-F0AC-05D6063A16A3}"/>
              </a:ext>
            </a:extLst>
          </p:cNvPr>
          <p:cNvSpPr txBox="1"/>
          <p:nvPr/>
        </p:nvSpPr>
        <p:spPr>
          <a:xfrm>
            <a:off x="2917372" y="1959429"/>
            <a:ext cx="17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4979C-08A8-733A-F597-948FEFA8A09B}"/>
              </a:ext>
            </a:extLst>
          </p:cNvPr>
          <p:cNvSpPr/>
          <p:nvPr/>
        </p:nvSpPr>
        <p:spPr>
          <a:xfrm>
            <a:off x="444174" y="1380931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Object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761480-3F2D-1F44-785B-C2C12D2C9C38}"/>
              </a:ext>
            </a:extLst>
          </p:cNvPr>
          <p:cNvSpPr/>
          <p:nvPr/>
        </p:nvSpPr>
        <p:spPr>
          <a:xfrm>
            <a:off x="587630" y="683853"/>
            <a:ext cx="1736663" cy="499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 + CSS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3964D1B-ABB9-6ECD-F549-3C3A807B417C}"/>
              </a:ext>
            </a:extLst>
          </p:cNvPr>
          <p:cNvSpPr/>
          <p:nvPr/>
        </p:nvSpPr>
        <p:spPr>
          <a:xfrm>
            <a:off x="80865" y="683853"/>
            <a:ext cx="432319" cy="344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E29321E-C2EE-C47B-F90D-D01AABAA9E18}"/>
              </a:ext>
            </a:extLst>
          </p:cNvPr>
          <p:cNvCxnSpPr>
            <a:stCxn id="18" idx="0"/>
            <a:endCxn id="2" idx="1"/>
          </p:cNvCxnSpPr>
          <p:nvPr/>
        </p:nvCxnSpPr>
        <p:spPr>
          <a:xfrm rot="16200000" flipH="1">
            <a:off x="2647272" y="-893117"/>
            <a:ext cx="2821534" cy="4980992"/>
          </a:xfrm>
          <a:prstGeom prst="bentConnector4">
            <a:avLst>
              <a:gd name="adj1" fmla="val -8102"/>
              <a:gd name="adj2" fmla="val 5786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C4ACB8-264E-2E4D-BAEC-6317AAD798D6}"/>
              </a:ext>
            </a:extLst>
          </p:cNvPr>
          <p:cNvSpPr txBox="1"/>
          <p:nvPr/>
        </p:nvSpPr>
        <p:spPr>
          <a:xfrm>
            <a:off x="5545494" y="342869"/>
            <a:ext cx="215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HTTP Request to Backend API to Fetch Data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BF3F9A-8BB5-283A-5BDE-1338ACA4E5BB}"/>
              </a:ext>
            </a:extLst>
          </p:cNvPr>
          <p:cNvCxnSpPr>
            <a:stCxn id="2" idx="1"/>
            <a:endCxn id="18" idx="0"/>
          </p:cNvCxnSpPr>
          <p:nvPr/>
        </p:nvCxnSpPr>
        <p:spPr>
          <a:xfrm rot="10800000">
            <a:off x="1567543" y="186612"/>
            <a:ext cx="4980992" cy="2821534"/>
          </a:xfrm>
          <a:prstGeom prst="bentConnector4">
            <a:avLst>
              <a:gd name="adj1" fmla="val 15158"/>
              <a:gd name="adj2" fmla="val 108102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14A5B0-4167-0C9B-23BF-13FE398E00B2}"/>
              </a:ext>
            </a:extLst>
          </p:cNvPr>
          <p:cNvSpPr txBox="1"/>
          <p:nvPr/>
        </p:nvSpPr>
        <p:spPr>
          <a:xfrm>
            <a:off x="3508312" y="450558"/>
            <a:ext cx="215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highlight>
                  <a:srgbClr val="000000"/>
                </a:highlight>
              </a:rPr>
              <a:t>HTTP Response With JSON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16FF0-0381-97FE-B585-9953B2807CB2}"/>
              </a:ext>
            </a:extLst>
          </p:cNvPr>
          <p:cNvSpPr/>
          <p:nvPr/>
        </p:nvSpPr>
        <p:spPr>
          <a:xfrm>
            <a:off x="6615404" y="2696547"/>
            <a:ext cx="895937" cy="661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Identity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B99B5D1-00BA-9E4A-BFCF-1D2B4D60C501}"/>
              </a:ext>
            </a:extLst>
          </p:cNvPr>
          <p:cNvCxnSpPr>
            <a:cxnSpLocks/>
            <a:stCxn id="39" idx="0"/>
            <a:endCxn id="6" idx="1"/>
          </p:cNvCxnSpPr>
          <p:nvPr/>
        </p:nvCxnSpPr>
        <p:spPr>
          <a:xfrm rot="16200000" flipH="1">
            <a:off x="7084316" y="2675603"/>
            <a:ext cx="545841" cy="587729"/>
          </a:xfrm>
          <a:prstGeom prst="bentConnector4">
            <a:avLst>
              <a:gd name="adj1" fmla="val -41880"/>
              <a:gd name="adj2" fmla="val 8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A6327F-2B4C-CB32-0F4B-2F0DE55FBCDD}"/>
              </a:ext>
            </a:extLst>
          </p:cNvPr>
          <p:cNvCxnSpPr>
            <a:endCxn id="39" idx="2"/>
          </p:cNvCxnSpPr>
          <p:nvPr/>
        </p:nvCxnSpPr>
        <p:spPr>
          <a:xfrm rot="10800000">
            <a:off x="7063373" y="3358316"/>
            <a:ext cx="578394" cy="22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AAE14C1-655B-F91C-34FE-81C81B121826}"/>
              </a:ext>
            </a:extLst>
          </p:cNvPr>
          <p:cNvSpPr/>
          <p:nvPr/>
        </p:nvSpPr>
        <p:spPr>
          <a:xfrm>
            <a:off x="10375641" y="1266199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D410817-C820-A772-82FB-3592A2E268D5}"/>
              </a:ext>
            </a:extLst>
          </p:cNvPr>
          <p:cNvSpPr/>
          <p:nvPr/>
        </p:nvSpPr>
        <p:spPr>
          <a:xfrm>
            <a:off x="9171991" y="1344331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5365127-4AFA-451F-4CAF-81D7E167421C}"/>
              </a:ext>
            </a:extLst>
          </p:cNvPr>
          <p:cNvSpPr/>
          <p:nvPr/>
        </p:nvSpPr>
        <p:spPr>
          <a:xfrm>
            <a:off x="7962123" y="1244410"/>
            <a:ext cx="202165" cy="36933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9EB140C7-1376-0CEC-4F72-E69FCEA3D84C}"/>
              </a:ext>
            </a:extLst>
          </p:cNvPr>
          <p:cNvSpPr/>
          <p:nvPr/>
        </p:nvSpPr>
        <p:spPr>
          <a:xfrm>
            <a:off x="11280709" y="3008146"/>
            <a:ext cx="824205" cy="57947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3730C5-A33D-8871-1F37-917C594A890F}"/>
              </a:ext>
            </a:extLst>
          </p:cNvPr>
          <p:cNvSpPr/>
          <p:nvPr/>
        </p:nvSpPr>
        <p:spPr>
          <a:xfrm>
            <a:off x="7641767" y="5178490"/>
            <a:ext cx="3265719" cy="5038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1F87E06-EC80-4E82-C3A6-9FD4848B4874}"/>
              </a:ext>
            </a:extLst>
          </p:cNvPr>
          <p:cNvSpPr/>
          <p:nvPr/>
        </p:nvSpPr>
        <p:spPr>
          <a:xfrm>
            <a:off x="10300996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9EF3E397-663C-06D1-2291-DDEE41CE5B8E}"/>
              </a:ext>
            </a:extLst>
          </p:cNvPr>
          <p:cNvSpPr/>
          <p:nvPr/>
        </p:nvSpPr>
        <p:spPr>
          <a:xfrm>
            <a:off x="9368711" y="4821207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E97CC3C-C5E8-E07F-5BB4-F89F702DDD8E}"/>
              </a:ext>
            </a:extLst>
          </p:cNvPr>
          <p:cNvSpPr/>
          <p:nvPr/>
        </p:nvSpPr>
        <p:spPr>
          <a:xfrm>
            <a:off x="9051470" y="4749282"/>
            <a:ext cx="276810" cy="51318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A0406822-32C3-E5D7-95F6-617462E0B00D}"/>
              </a:ext>
            </a:extLst>
          </p:cNvPr>
          <p:cNvSpPr/>
          <p:nvPr/>
        </p:nvSpPr>
        <p:spPr>
          <a:xfrm>
            <a:off x="7854045" y="4843559"/>
            <a:ext cx="310243" cy="36933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86F6E108-9B95-33F3-45FE-DB10C805A057}"/>
              </a:ext>
            </a:extLst>
          </p:cNvPr>
          <p:cNvSpPr/>
          <p:nvPr/>
        </p:nvSpPr>
        <p:spPr>
          <a:xfrm>
            <a:off x="10860833" y="3219061"/>
            <a:ext cx="463421" cy="20993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81512FCC-329D-48BD-04B7-CF5D57DFD551}"/>
              </a:ext>
            </a:extLst>
          </p:cNvPr>
          <p:cNvSpPr/>
          <p:nvPr/>
        </p:nvSpPr>
        <p:spPr>
          <a:xfrm>
            <a:off x="8369559" y="3008146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8D3C3854-6C0F-2412-4516-9C0AD1D0911A}"/>
              </a:ext>
            </a:extLst>
          </p:cNvPr>
          <p:cNvSpPr/>
          <p:nvPr/>
        </p:nvSpPr>
        <p:spPr>
          <a:xfrm>
            <a:off x="9660294" y="3027431"/>
            <a:ext cx="590939" cy="325602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4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A5F3F-64BE-B5DD-BB8E-E6ED25E6D7D8}"/>
              </a:ext>
            </a:extLst>
          </p:cNvPr>
          <p:cNvSpPr/>
          <p:nvPr/>
        </p:nvSpPr>
        <p:spPr>
          <a:xfrm>
            <a:off x="7725747" y="2043404"/>
            <a:ext cx="2649894" cy="206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A486C-E2D9-BEB2-4F72-7A0ECC7830F5}"/>
              </a:ext>
            </a:extLst>
          </p:cNvPr>
          <p:cNvSpPr/>
          <p:nvPr/>
        </p:nvSpPr>
        <p:spPr>
          <a:xfrm>
            <a:off x="205273" y="345233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Clients</a:t>
            </a:r>
          </a:p>
          <a:p>
            <a:pPr algn="ctr"/>
            <a:r>
              <a:rPr lang="en-US" dirty="0"/>
              <a:t>Desktop Apps</a:t>
            </a:r>
          </a:p>
          <a:p>
            <a:pPr algn="ctr"/>
            <a:r>
              <a:rPr lang="en-US" dirty="0"/>
              <a:t>.NET Clients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1F8FD-5462-A916-DD60-1910C80F0E0F}"/>
              </a:ext>
            </a:extLst>
          </p:cNvPr>
          <p:cNvSpPr/>
          <p:nvPr/>
        </p:nvSpPr>
        <p:spPr>
          <a:xfrm>
            <a:off x="205272" y="1926772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  <a:p>
            <a:pPr algn="ctr"/>
            <a:r>
              <a:rPr lang="en-US" dirty="0"/>
              <a:t>Apps</a:t>
            </a:r>
          </a:p>
          <a:p>
            <a:pPr algn="ctr"/>
            <a:r>
              <a:rPr lang="en-US" dirty="0"/>
              <a:t>.NET MAUI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CA3EE-EEE3-234F-5A18-3F57D59F844E}"/>
              </a:ext>
            </a:extLst>
          </p:cNvPr>
          <p:cNvSpPr/>
          <p:nvPr/>
        </p:nvSpPr>
        <p:spPr>
          <a:xfrm>
            <a:off x="205271" y="3531637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</a:t>
            </a:r>
          </a:p>
          <a:p>
            <a:pPr algn="ctr"/>
            <a:r>
              <a:rPr lang="en-US" dirty="0"/>
              <a:t>Apps for Same HOST of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15E8-7D61-9412-2AB1-DD9AF76290C8}"/>
              </a:ext>
            </a:extLst>
          </p:cNvPr>
          <p:cNvSpPr/>
          <p:nvPr/>
        </p:nvSpPr>
        <p:spPr>
          <a:xfrm>
            <a:off x="205271" y="5214258"/>
            <a:ext cx="1987421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Party Browser Client</a:t>
            </a:r>
          </a:p>
          <a:p>
            <a:pPr algn="ctr"/>
            <a:r>
              <a:rPr lang="en-US" dirty="0"/>
              <a:t>Apps from Different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FED7B-FA76-2FC9-216D-DBF0B3FD340A}"/>
              </a:ext>
            </a:extLst>
          </p:cNvPr>
          <p:cNvSpPr txBox="1"/>
          <p:nvPr/>
        </p:nvSpPr>
        <p:spPr>
          <a:xfrm>
            <a:off x="7557796" y="4310743"/>
            <a:ext cx="463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https://myserver/myserverapp.com</a:t>
            </a:r>
            <a:r>
              <a:rPr lang="en-US" dirty="0"/>
              <a:t>/api/myapi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4335F2-3F8E-DABD-B5F4-B98168293A0F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>
            <a:off x="2192694" y="919066"/>
            <a:ext cx="6858000" cy="1124338"/>
          </a:xfrm>
          <a:prstGeom prst="bentConnector2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159202-239F-027C-7F88-C586A3759412}"/>
              </a:ext>
            </a:extLst>
          </p:cNvPr>
          <p:cNvSpPr txBox="1"/>
          <p:nvPr/>
        </p:nvSpPr>
        <p:spPr>
          <a:xfrm>
            <a:off x="2873827" y="539430"/>
            <a:ext cx="605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HTTP Call from the Client’s Machine that have the Client App Installed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26AD77-4C27-E005-2AE4-CC9C105A1930}"/>
              </a:ext>
            </a:extLst>
          </p:cNvPr>
          <p:cNvCxnSpPr>
            <a:stCxn id="4" idx="3"/>
            <a:endCxn id="2" idx="0"/>
          </p:cNvCxnSpPr>
          <p:nvPr/>
        </p:nvCxnSpPr>
        <p:spPr>
          <a:xfrm flipV="1">
            <a:off x="2192693" y="2043404"/>
            <a:ext cx="6858001" cy="457201"/>
          </a:xfrm>
          <a:prstGeom prst="bentConnector4">
            <a:avLst>
              <a:gd name="adj1" fmla="val 40340"/>
              <a:gd name="adj2" fmla="val 175510"/>
            </a:avLst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7C8A7-AEC7-7C8F-1211-33CD6AA7A947}"/>
              </a:ext>
            </a:extLst>
          </p:cNvPr>
          <p:cNvSpPr txBox="1"/>
          <p:nvPr/>
        </p:nvSpPr>
        <p:spPr>
          <a:xfrm>
            <a:off x="2323322" y="1657739"/>
            <a:ext cx="237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 installed on Mobile That makes Direct call to API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CE4115-75D3-958F-76AC-4E71F7440381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192692" y="3074437"/>
            <a:ext cx="5533055" cy="1031033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AC5717-7AA4-E2CC-2E48-7B41AFA5C77A}"/>
              </a:ext>
            </a:extLst>
          </p:cNvPr>
          <p:cNvSpPr txBox="1"/>
          <p:nvPr/>
        </p:nvSpPr>
        <p:spPr>
          <a:xfrm>
            <a:off x="2323322" y="3349690"/>
            <a:ext cx="2491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Client Page and API are having same host so direct call is made to receive data response, from Same Origin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9DF8B-9EC4-B9A0-B699-0C7551BDCE1C}"/>
              </a:ext>
            </a:extLst>
          </p:cNvPr>
          <p:cNvSpPr/>
          <p:nvPr/>
        </p:nvSpPr>
        <p:spPr>
          <a:xfrm>
            <a:off x="4208106" y="5365101"/>
            <a:ext cx="2230016" cy="1147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 Paty App Host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803973-5A47-A926-A124-43EBEBB5E4A2}"/>
              </a:ext>
            </a:extLst>
          </p:cNvPr>
          <p:cNvCxnSpPr>
            <a:stCxn id="6" idx="2"/>
            <a:endCxn id="18" idx="2"/>
          </p:cNvCxnSpPr>
          <p:nvPr/>
        </p:nvCxnSpPr>
        <p:spPr>
          <a:xfrm rot="16200000" flipH="1">
            <a:off x="3185627" y="4375278"/>
            <a:ext cx="150843" cy="4124132"/>
          </a:xfrm>
          <a:prstGeom prst="bentConnector3">
            <a:avLst>
              <a:gd name="adj1" fmla="val 251548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EB3E2D3-BC4B-A191-AE6A-9B397539A3A7}"/>
              </a:ext>
            </a:extLst>
          </p:cNvPr>
          <p:cNvCxnSpPr>
            <a:stCxn id="18" idx="1"/>
            <a:endCxn id="6" idx="3"/>
          </p:cNvCxnSpPr>
          <p:nvPr/>
        </p:nvCxnSpPr>
        <p:spPr>
          <a:xfrm rot="10800000">
            <a:off x="2192692" y="5788092"/>
            <a:ext cx="2015414" cy="150843"/>
          </a:xfrm>
          <a:prstGeom prst="bentConnector3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C23DEA-5A2D-D80E-CA6C-F2F0DDEF38BF}"/>
              </a:ext>
            </a:extLst>
          </p:cNvPr>
          <p:cNvSpPr txBox="1"/>
          <p:nvPr/>
        </p:nvSpPr>
        <p:spPr>
          <a:xfrm>
            <a:off x="2323322" y="6361922"/>
            <a:ext cx="198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90477-BAFA-6B41-04EF-355EE1E5E20A}"/>
              </a:ext>
            </a:extLst>
          </p:cNvPr>
          <p:cNvSpPr txBox="1"/>
          <p:nvPr/>
        </p:nvSpPr>
        <p:spPr>
          <a:xfrm>
            <a:off x="2575249" y="5365101"/>
            <a:ext cx="150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HTML+JS+CSS 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CABF9-D65F-2208-1CAC-6441D222016D}"/>
              </a:ext>
            </a:extLst>
          </p:cNvPr>
          <p:cNvSpPr txBox="1"/>
          <p:nvPr/>
        </p:nvSpPr>
        <p:spPr>
          <a:xfrm>
            <a:off x="2939142" y="4437835"/>
            <a:ext cx="358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 for API that is Hosted on Cross-Origin. Tis need CORS enabled on the API Side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95F644-87E4-0737-E55E-09DEEC16D40C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570444" y="734008"/>
            <a:ext cx="1108788" cy="7851712"/>
          </a:xfrm>
          <a:prstGeom prst="bentConnector3">
            <a:avLst>
              <a:gd name="adj1" fmla="val 20547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7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6C6C5-682A-5352-161E-8E00330ECAD5}"/>
              </a:ext>
            </a:extLst>
          </p:cNvPr>
          <p:cNvSpPr/>
          <p:nvPr/>
        </p:nvSpPr>
        <p:spPr>
          <a:xfrm>
            <a:off x="5383763" y="177282"/>
            <a:ext cx="4786604" cy="6503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3A719-F92E-83D0-1CB7-CEBA09FCD309}"/>
              </a:ext>
            </a:extLst>
          </p:cNvPr>
          <p:cNvSpPr txBox="1"/>
          <p:nvPr/>
        </p:nvSpPr>
        <p:spPr>
          <a:xfrm>
            <a:off x="279918" y="457200"/>
            <a:ext cx="4404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Web App With </a:t>
            </a:r>
          </a:p>
          <a:p>
            <a:endParaRPr lang="en-US" b="1" dirty="0"/>
          </a:p>
          <a:p>
            <a:r>
              <a:rPr lang="en-US" b="1" dirty="0"/>
              <a:t>ASP.NET Web Forms (.aspx) Pages</a:t>
            </a:r>
          </a:p>
          <a:p>
            <a:r>
              <a:rPr lang="en-US" b="1" dirty="0"/>
              <a:t>ASP.NET MVC (Controller + Razor Views)</a:t>
            </a:r>
          </a:p>
          <a:p>
            <a:r>
              <a:rPr lang="en-US" b="1" dirty="0"/>
              <a:t>ASP.NET API (Controllers + HTTP Actions)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57C8D-2250-4210-CA4A-4ED3F2BDAA05}"/>
              </a:ext>
            </a:extLst>
          </p:cNvPr>
          <p:cNvSpPr/>
          <p:nvPr/>
        </p:nvSpPr>
        <p:spPr>
          <a:xfrm>
            <a:off x="5589037" y="643812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Web Forms 4 Modules</a:t>
            </a:r>
          </a:p>
          <a:p>
            <a:pPr algn="ctr"/>
            <a:r>
              <a:rPr lang="en-US" sz="2400" dirty="0"/>
              <a:t>.aspx Based Request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AC81-5B9F-A181-DFB6-8C7A60E74634}"/>
              </a:ext>
            </a:extLst>
          </p:cNvPr>
          <p:cNvSpPr/>
          <p:nvPr/>
        </p:nvSpPr>
        <p:spPr>
          <a:xfrm>
            <a:off x="5589037" y="2393302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MVC 6 Modules</a:t>
            </a:r>
          </a:p>
          <a:p>
            <a:pPr algn="ctr"/>
            <a:r>
              <a:rPr lang="en-US" sz="2400" dirty="0"/>
              <a:t>MVC Controller + Actions + Views Based Request Processing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6F83053-3FF2-B1D0-0A8A-92A79F50959B}"/>
              </a:ext>
            </a:extLst>
          </p:cNvPr>
          <p:cNvSpPr/>
          <p:nvPr/>
        </p:nvSpPr>
        <p:spPr>
          <a:xfrm>
            <a:off x="10674219" y="2845836"/>
            <a:ext cx="1315617" cy="116632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02BB0AC-0FDD-190A-436B-BBDAD499844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918441" y="1226975"/>
            <a:ext cx="1413587" cy="16188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4E1E02-277F-9F70-0B58-FE1076107C70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9918441" y="2976465"/>
            <a:ext cx="755778" cy="4525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66320467-A4EC-7BD3-95C7-17615F175ACF}"/>
              </a:ext>
            </a:extLst>
          </p:cNvPr>
          <p:cNvSpPr/>
          <p:nvPr/>
        </p:nvSpPr>
        <p:spPr>
          <a:xfrm>
            <a:off x="859972" y="4851918"/>
            <a:ext cx="2155372" cy="125963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 + Knockout</a:t>
            </a:r>
          </a:p>
          <a:p>
            <a:pPr algn="ctr"/>
            <a:r>
              <a:rPr lang="en-US" dirty="0"/>
              <a:t> Angular.js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0234A-12D9-B1C5-F376-F1C53CD4FAB3}"/>
              </a:ext>
            </a:extLst>
          </p:cNvPr>
          <p:cNvSpPr/>
          <p:nvPr/>
        </p:nvSpPr>
        <p:spPr>
          <a:xfrm>
            <a:off x="5589037" y="4198775"/>
            <a:ext cx="4329404" cy="116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ASP.NET WEB API 2 Modules</a:t>
            </a:r>
          </a:p>
          <a:p>
            <a:pPr algn="ctr"/>
            <a:r>
              <a:rPr lang="en-US" sz="2400" dirty="0"/>
              <a:t>APIController + HTTP Actions Base Request Processing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4119EB-BA36-FF84-3BFD-53F183AF34D8}"/>
              </a:ext>
            </a:extLst>
          </p:cNvPr>
          <p:cNvCxnSpPr>
            <a:endCxn id="6" idx="3"/>
          </p:cNvCxnSpPr>
          <p:nvPr/>
        </p:nvCxnSpPr>
        <p:spPr>
          <a:xfrm flipV="1">
            <a:off x="9918441" y="4012163"/>
            <a:ext cx="1413587" cy="8397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BA368D-5FED-3DB2-85DC-55C2D713737A}"/>
              </a:ext>
            </a:extLst>
          </p:cNvPr>
          <p:cNvSpPr/>
          <p:nvPr/>
        </p:nvSpPr>
        <p:spPr>
          <a:xfrm>
            <a:off x="4068147" y="1940767"/>
            <a:ext cx="998376" cy="2603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Page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58779-37AB-4CC1-C102-DE3017AFC736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5066523" y="1226975"/>
            <a:ext cx="522514" cy="20154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BC7461-0483-E0A6-ECEB-F3E9E77E8CFA}"/>
              </a:ext>
            </a:extLst>
          </p:cNvPr>
          <p:cNvCxnSpPr>
            <a:stCxn id="16" idx="3"/>
            <a:endCxn id="5" idx="1"/>
          </p:cNvCxnSpPr>
          <p:nvPr/>
        </p:nvCxnSpPr>
        <p:spPr>
          <a:xfrm flipV="1">
            <a:off x="5066523" y="2976465"/>
            <a:ext cx="522514" cy="26592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A0BCC0-6B51-33D7-C6B0-52A2B52ABBF3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5066523" y="3242388"/>
            <a:ext cx="522514" cy="15395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F6942-9A32-357B-9BF6-2611E910F761}"/>
              </a:ext>
            </a:extLst>
          </p:cNvPr>
          <p:cNvCxnSpPr>
            <a:stCxn id="12" idx="3"/>
          </p:cNvCxnSpPr>
          <p:nvPr/>
        </p:nvCxnSpPr>
        <p:spPr>
          <a:xfrm flipV="1">
            <a:off x="3015344" y="4781938"/>
            <a:ext cx="2573693" cy="6997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8CE410-12CB-E8A0-F396-4DD93AD8E617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rot="16200000" flipH="1">
            <a:off x="5393094" y="3004456"/>
            <a:ext cx="4721289" cy="12700"/>
          </a:xfrm>
          <a:prstGeom prst="bentConnector5">
            <a:avLst>
              <a:gd name="adj1" fmla="val -4842"/>
              <a:gd name="adj2" fmla="val 18844898"/>
              <a:gd name="adj3" fmla="val 104842"/>
            </a:avLst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9156CC-1E37-4EFF-4E47-36BCFCC89D3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7434166" y="3879201"/>
            <a:ext cx="639147" cy="12700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08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0C0B7-6EDE-F439-283D-83B82A6C9562}"/>
              </a:ext>
            </a:extLst>
          </p:cNvPr>
          <p:cNvSpPr txBox="1"/>
          <p:nvPr/>
        </p:nvSpPr>
        <p:spPr>
          <a:xfrm>
            <a:off x="457200" y="550506"/>
            <a:ext cx="10963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Filters For MVC as well as API I ASP.NET on .NET Framework</a:t>
            </a:r>
          </a:p>
          <a:p>
            <a:endParaRPr lang="en-US" dirty="0"/>
          </a:p>
          <a:p>
            <a:r>
              <a:rPr lang="en-US" dirty="0"/>
              <a:t>Action Filters for MVC Controller  were Build on MVC Request Pipeline</a:t>
            </a:r>
          </a:p>
          <a:p>
            <a:endParaRPr lang="en-US" dirty="0"/>
          </a:p>
          <a:p>
            <a:r>
              <a:rPr lang="en-US" dirty="0"/>
              <a:t>Action Filters for API Controller  were Build on </a:t>
            </a:r>
            <a:r>
              <a:rPr lang="en-US"/>
              <a:t>API Request </a:t>
            </a:r>
            <a:r>
              <a:rPr lang="en-US" dirty="0"/>
              <a:t>Pipeline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35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41728-CD1F-EC3C-1014-EFA4B3B96235}"/>
              </a:ext>
            </a:extLst>
          </p:cNvPr>
          <p:cNvSpPr/>
          <p:nvPr/>
        </p:nvSpPr>
        <p:spPr>
          <a:xfrm>
            <a:off x="5542384" y="494524"/>
            <a:ext cx="4777274" cy="4404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30EBF-8212-9149-5595-C75078C32215}"/>
              </a:ext>
            </a:extLst>
          </p:cNvPr>
          <p:cNvSpPr txBox="1"/>
          <p:nvPr/>
        </p:nvSpPr>
        <p:spPr>
          <a:xfrm>
            <a:off x="5728996" y="653143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A5783-D5E3-5883-C775-6AE1B5771290}"/>
              </a:ext>
            </a:extLst>
          </p:cNvPr>
          <p:cNvSpPr/>
          <p:nvPr/>
        </p:nvSpPr>
        <p:spPr>
          <a:xfrm>
            <a:off x="5617029" y="1022475"/>
            <a:ext cx="4609322" cy="451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8744DF-D773-89D3-362D-69B709B0B2EF}"/>
              </a:ext>
            </a:extLst>
          </p:cNvPr>
          <p:cNvSpPr/>
          <p:nvPr/>
        </p:nvSpPr>
        <p:spPr>
          <a:xfrm>
            <a:off x="139959" y="839755"/>
            <a:ext cx="5374433" cy="5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A872E-850D-1201-669E-2C3E48D5A142}"/>
              </a:ext>
            </a:extLst>
          </p:cNvPr>
          <p:cNvSpPr/>
          <p:nvPr/>
        </p:nvSpPr>
        <p:spPr>
          <a:xfrm>
            <a:off x="5589037" y="1679511"/>
            <a:ext cx="4637314" cy="3135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4331-66AC-26A9-AA47-C5196DB4567F}"/>
              </a:ext>
            </a:extLst>
          </p:cNvPr>
          <p:cNvSpPr txBox="1"/>
          <p:nvPr/>
        </p:nvSpPr>
        <p:spPr>
          <a:xfrm>
            <a:off x="10366311" y="1843569"/>
            <a:ext cx="141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ASP.NET Runtime </a:t>
            </a:r>
          </a:p>
          <a:p>
            <a:r>
              <a:rPr lang="en-US" dirty="0"/>
              <a:t>W3wp.exe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199D8E-F0DC-032B-3EA7-21075150703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H="1" flipV="1">
            <a:off x="9949151" y="2120768"/>
            <a:ext cx="1403485" cy="849086"/>
          </a:xfrm>
          <a:prstGeom prst="bentConnector4">
            <a:avLst>
              <a:gd name="adj1" fmla="val -16288"/>
              <a:gd name="adj2" fmla="val 91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481BF-FF0C-6BDC-6E53-AF646F2AEDDC}"/>
              </a:ext>
            </a:extLst>
          </p:cNvPr>
          <p:cNvSpPr/>
          <p:nvPr/>
        </p:nvSpPr>
        <p:spPr>
          <a:xfrm>
            <a:off x="5617029" y="1843569"/>
            <a:ext cx="2584579" cy="47042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HttpApplication</a:t>
            </a:r>
          </a:p>
          <a:p>
            <a:pPr algn="ctr"/>
            <a:r>
              <a:rPr lang="en-US" sz="1400" b="1" dirty="0" err="1"/>
              <a:t>Web.Config</a:t>
            </a:r>
            <a:endParaRPr lang="en-US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6CDB4-CCE8-6186-D52F-98A1D8594A23}"/>
              </a:ext>
            </a:extLst>
          </p:cNvPr>
          <p:cNvSpPr/>
          <p:nvPr/>
        </p:nvSpPr>
        <p:spPr>
          <a:xfrm>
            <a:off x="7641772" y="2684296"/>
            <a:ext cx="2584579" cy="470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HttpModue</a:t>
            </a:r>
            <a:endParaRPr lang="en-US" sz="1400" b="1" dirty="0"/>
          </a:p>
          <a:p>
            <a:pPr algn="ctr"/>
            <a:r>
              <a:rPr lang="en-US" sz="1400" b="1" dirty="0" err="1"/>
              <a:t>Global.asax</a:t>
            </a:r>
            <a:endParaRPr lang="en-US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3D93D-4D4D-034A-23A7-87C10AF450ED}"/>
              </a:ext>
            </a:extLst>
          </p:cNvPr>
          <p:cNvSpPr/>
          <p:nvPr/>
        </p:nvSpPr>
        <p:spPr>
          <a:xfrm>
            <a:off x="5738327" y="4012167"/>
            <a:ext cx="2584579" cy="4704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HttpHandler</a:t>
            </a:r>
          </a:p>
          <a:p>
            <a:pPr algn="ctr"/>
            <a:r>
              <a:rPr lang="en-US" sz="1600" b="1" dirty="0"/>
              <a:t>Execute the Page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43834A-B33C-5B8E-4096-722E11DFB1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7812055" y="1569876"/>
            <a:ext cx="205274" cy="13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B11B859-D5C0-1F4E-8F83-51FCEACE81FF}"/>
              </a:ext>
            </a:extLst>
          </p:cNvPr>
          <p:cNvCxnSpPr>
            <a:cxnSpLocks/>
            <a:stCxn id="6" idx="0"/>
            <a:endCxn id="11" idx="0"/>
          </p:cNvCxnSpPr>
          <p:nvPr/>
        </p:nvCxnSpPr>
        <p:spPr>
          <a:xfrm rot="16200000" flipH="1" flipV="1">
            <a:off x="7326478" y="1262352"/>
            <a:ext cx="164058" cy="998375"/>
          </a:xfrm>
          <a:prstGeom prst="bentConnector3">
            <a:avLst>
              <a:gd name="adj1" fmla="val -13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2238263-F407-9591-9867-EE0FB071416C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8201608" y="2078781"/>
            <a:ext cx="732454" cy="605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858A8B6-C7DD-EB80-CE7C-5723BCA1B067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6909320" y="2313992"/>
            <a:ext cx="732453" cy="605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59E258-22E6-937D-CD70-CCAF5346B0DA}"/>
              </a:ext>
            </a:extLst>
          </p:cNvPr>
          <p:cNvSpPr txBox="1"/>
          <p:nvPr/>
        </p:nvSpPr>
        <p:spPr>
          <a:xfrm>
            <a:off x="391886" y="149290"/>
            <a:ext cx="376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ASP.NET on .NET Framework on Windows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8E839-57D1-FA4E-CDBF-69EB1A2C74F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6120881" y="3102430"/>
            <a:ext cx="1698175" cy="121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B12A6B3-2B07-4317-FD61-CD4A68EE73F6}"/>
              </a:ext>
            </a:extLst>
          </p:cNvPr>
          <p:cNvSpPr/>
          <p:nvPr/>
        </p:nvSpPr>
        <p:spPr>
          <a:xfrm>
            <a:off x="289249" y="3890865"/>
            <a:ext cx="5253134" cy="53184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HTML+JS+CSS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DAFFF-C7D5-1D89-8A0F-641387C43ABF}"/>
              </a:ext>
            </a:extLst>
          </p:cNvPr>
          <p:cNvSpPr/>
          <p:nvPr/>
        </p:nvSpPr>
        <p:spPr>
          <a:xfrm>
            <a:off x="5589037" y="5178489"/>
            <a:ext cx="4637313" cy="10022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Windows OS with .NET CLR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49AD09BE-E20D-BB86-B110-0AB6640A7269}"/>
              </a:ext>
            </a:extLst>
          </p:cNvPr>
          <p:cNvSpPr/>
          <p:nvPr/>
        </p:nvSpPr>
        <p:spPr>
          <a:xfrm>
            <a:off x="7809722" y="4898572"/>
            <a:ext cx="205274" cy="2863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3A1E5-0E14-2150-9DA4-8761A196B035}"/>
              </a:ext>
            </a:extLst>
          </p:cNvPr>
          <p:cNvSpPr txBox="1"/>
          <p:nvPr/>
        </p:nvSpPr>
        <p:spPr>
          <a:xfrm>
            <a:off x="615820" y="1679510"/>
            <a:ext cx="47212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Windows Dependent Object model for HTTP Request Processing for ASP.NET Web Apps (WebForms, MVC, and WEB API)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IIS is having tightly coupled Objects for HTTP Request Processing 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HttpApplication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HttpModule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HttpHandler 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E162241C-3F8A-A64A-6741-5A7224FE9463}"/>
              </a:ext>
            </a:extLst>
          </p:cNvPr>
          <p:cNvSpPr/>
          <p:nvPr/>
        </p:nvSpPr>
        <p:spPr>
          <a:xfrm>
            <a:off x="10683552" y="4618653"/>
            <a:ext cx="1418252" cy="100227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F972AA-7A05-DDBA-7CF1-81B9BA240721}"/>
              </a:ext>
            </a:extLst>
          </p:cNvPr>
          <p:cNvCxnSpPr>
            <a:stCxn id="30" idx="2"/>
            <a:endCxn id="33" idx="2"/>
          </p:cNvCxnSpPr>
          <p:nvPr/>
        </p:nvCxnSpPr>
        <p:spPr>
          <a:xfrm rot="5400000" flipH="1" flipV="1">
            <a:off x="9301978" y="4188687"/>
            <a:ext cx="597793" cy="3386363"/>
          </a:xfrm>
          <a:prstGeom prst="bentConnector3">
            <a:avLst>
              <a:gd name="adj1" fmla="val -382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94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AD795-CDBC-B63C-4570-F1146C403004}"/>
              </a:ext>
            </a:extLst>
          </p:cNvPr>
          <p:cNvSpPr/>
          <p:nvPr/>
        </p:nvSpPr>
        <p:spPr>
          <a:xfrm>
            <a:off x="108468" y="9331"/>
            <a:ext cx="11961845" cy="66060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98C1B-687C-69A8-8DFF-2FC6237AA6B5}"/>
              </a:ext>
            </a:extLst>
          </p:cNvPr>
          <p:cNvSpPr txBox="1"/>
          <p:nvPr/>
        </p:nvSpPr>
        <p:spPr>
          <a:xfrm>
            <a:off x="205273" y="242596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WebApplication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596C5-4038-ADF1-71CA-21476E7E3685}"/>
              </a:ext>
            </a:extLst>
          </p:cNvPr>
          <p:cNvSpPr/>
          <p:nvPr/>
        </p:nvSpPr>
        <p:spPr>
          <a:xfrm>
            <a:off x="205273" y="611928"/>
            <a:ext cx="11781454" cy="24578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707C-50B0-83E2-8DAF-5F7ED85822C1}"/>
              </a:ext>
            </a:extLst>
          </p:cNvPr>
          <p:cNvSpPr txBox="1"/>
          <p:nvPr/>
        </p:nvSpPr>
        <p:spPr>
          <a:xfrm>
            <a:off x="267477" y="611928"/>
            <a:ext cx="1165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Services Hosted in Dependency 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6AE5BA-18FA-112D-DAB3-6C0801749D23}"/>
              </a:ext>
            </a:extLst>
          </p:cNvPr>
          <p:cNvSpPr/>
          <p:nvPr/>
        </p:nvSpPr>
        <p:spPr>
          <a:xfrm>
            <a:off x="267477" y="616140"/>
            <a:ext cx="1719943" cy="8848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DbContext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A67921-EC2D-CF84-9E0E-E6AF5D2D6112}"/>
              </a:ext>
            </a:extLst>
          </p:cNvPr>
          <p:cNvSpPr/>
          <p:nvPr/>
        </p:nvSpPr>
        <p:spPr>
          <a:xfrm>
            <a:off x="2453173" y="611928"/>
            <a:ext cx="1830356" cy="889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AC39AD-4F09-02D5-FC95-383501B059C9}"/>
              </a:ext>
            </a:extLst>
          </p:cNvPr>
          <p:cNvSpPr/>
          <p:nvPr/>
        </p:nvSpPr>
        <p:spPr>
          <a:xfrm>
            <a:off x="2548035" y="931782"/>
            <a:ext cx="1687285" cy="2239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43626C-B92C-E934-9B37-A264783A3F93}"/>
              </a:ext>
            </a:extLst>
          </p:cNvPr>
          <p:cNvSpPr/>
          <p:nvPr/>
        </p:nvSpPr>
        <p:spPr>
          <a:xfrm>
            <a:off x="2524708" y="1216366"/>
            <a:ext cx="1687285" cy="2239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Authorization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297E5-8BBC-76A5-6EE8-2B5F14DF10F1}"/>
              </a:ext>
            </a:extLst>
          </p:cNvPr>
          <p:cNvSpPr/>
          <p:nvPr/>
        </p:nvSpPr>
        <p:spPr>
          <a:xfrm>
            <a:off x="289247" y="919705"/>
            <a:ext cx="1642187" cy="236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IdentityDbContext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A6123C-56E2-C097-E839-04C3DE576A37}"/>
              </a:ext>
            </a:extLst>
          </p:cNvPr>
          <p:cNvSpPr/>
          <p:nvPr/>
        </p:nvSpPr>
        <p:spPr>
          <a:xfrm>
            <a:off x="306354" y="1210327"/>
            <a:ext cx="1642187" cy="236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AppDbContext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EBA7E-149A-BA57-AC92-4BB88C8A6CB2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931434" y="1037711"/>
            <a:ext cx="521739" cy="1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19E0F3-D1B2-CA33-87E7-5CEC2E547723}"/>
              </a:ext>
            </a:extLst>
          </p:cNvPr>
          <p:cNvSpPr/>
          <p:nvPr/>
        </p:nvSpPr>
        <p:spPr>
          <a:xfrm>
            <a:off x="4581331" y="919706"/>
            <a:ext cx="1166326" cy="3077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</a:t>
            </a:r>
          </a:p>
          <a:p>
            <a:pPr algn="ctr"/>
            <a:r>
              <a:rPr lang="en-US" sz="1200" b="1" dirty="0"/>
              <a:t>For UI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BA5E3-725B-3A70-F572-EC1829535588}"/>
              </a:ext>
            </a:extLst>
          </p:cNvPr>
          <p:cNvSpPr/>
          <p:nvPr/>
        </p:nvSpPr>
        <p:spPr>
          <a:xfrm>
            <a:off x="6045459" y="933326"/>
            <a:ext cx="2408076" cy="88481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Cache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AC56B0E-7A4E-4C7F-75C9-8B9137A66681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 rot="16200000" flipH="1">
            <a:off x="5911669" y="480308"/>
            <a:ext cx="590652" cy="2085003"/>
          </a:xfrm>
          <a:prstGeom prst="bentConnector3">
            <a:avLst>
              <a:gd name="adj1" fmla="val 1387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282FB0D-7D24-E171-4CBF-78512760A6A5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 flipH="1" flipV="1">
            <a:off x="3761163" y="680783"/>
            <a:ext cx="427355" cy="1212980"/>
          </a:xfrm>
          <a:prstGeom prst="bentConnector4">
            <a:avLst>
              <a:gd name="adj1" fmla="val -53492"/>
              <a:gd name="adj2" fmla="val 877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B611F3-5703-D98B-5AF2-2DE6887739FB}"/>
              </a:ext>
            </a:extLst>
          </p:cNvPr>
          <p:cNvSpPr/>
          <p:nvPr/>
        </p:nvSpPr>
        <p:spPr>
          <a:xfrm>
            <a:off x="6089391" y="1153064"/>
            <a:ext cx="2320212" cy="215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In-MemoryCache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9FABC0-CDA8-6F0D-0737-D86F4E9CF0F7}"/>
              </a:ext>
            </a:extLst>
          </p:cNvPr>
          <p:cNvSpPr/>
          <p:nvPr/>
        </p:nvSpPr>
        <p:spPr>
          <a:xfrm>
            <a:off x="6089391" y="1505346"/>
            <a:ext cx="2320212" cy="2154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Cache (Redis)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FC20F9-458D-385B-B4FB-92CA24E5322A}"/>
              </a:ext>
            </a:extLst>
          </p:cNvPr>
          <p:cNvSpPr/>
          <p:nvPr/>
        </p:nvSpPr>
        <p:spPr>
          <a:xfrm>
            <a:off x="8897515" y="902548"/>
            <a:ext cx="2028631" cy="46595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Cross-Origin-Resource-Sharing (CORS)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72B70AF-C149-6827-CD9C-0227DE6C0F6D}"/>
              </a:ext>
            </a:extLst>
          </p:cNvPr>
          <p:cNvSpPr/>
          <p:nvPr/>
        </p:nvSpPr>
        <p:spPr>
          <a:xfrm>
            <a:off x="248815" y="1808677"/>
            <a:ext cx="2876940" cy="46595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Custom Services aka Business Logic Services those are injected in Controller 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B491B3-BEE1-BEA4-42FD-65BDE211689C}"/>
              </a:ext>
            </a:extLst>
          </p:cNvPr>
          <p:cNvSpPr/>
          <p:nvPr/>
        </p:nvSpPr>
        <p:spPr>
          <a:xfrm>
            <a:off x="248815" y="2408893"/>
            <a:ext cx="2876940" cy="4659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Third Party Services e.g. Swagger, </a:t>
            </a:r>
            <a:r>
              <a:rPr lang="en-US" sz="1200" b="1" dirty="0" err="1"/>
              <a:t>Serilog</a:t>
            </a:r>
            <a:r>
              <a:rPr lang="en-US" sz="1200" b="1" dirty="0"/>
              <a:t>, Redis, etc.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132F61-31F5-0AF3-9C35-0851348A36CA}"/>
              </a:ext>
            </a:extLst>
          </p:cNvPr>
          <p:cNvSpPr/>
          <p:nvPr/>
        </p:nvSpPr>
        <p:spPr>
          <a:xfrm>
            <a:off x="8897905" y="1440301"/>
            <a:ext cx="2028631" cy="46595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Hosted Services aka Background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E0B34-2342-69E8-8EEA-6329C16EEC1F}"/>
              </a:ext>
            </a:extLst>
          </p:cNvPr>
          <p:cNvSpPr/>
          <p:nvPr/>
        </p:nvSpPr>
        <p:spPr>
          <a:xfrm>
            <a:off x="3521722" y="2090122"/>
            <a:ext cx="7721665" cy="88481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EB547-7E85-AC95-852C-D1EC06512A7D}"/>
              </a:ext>
            </a:extLst>
          </p:cNvPr>
          <p:cNvSpPr txBox="1"/>
          <p:nvPr/>
        </p:nvSpPr>
        <p:spPr>
          <a:xfrm>
            <a:off x="6363478" y="2090122"/>
            <a:ext cx="217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Resources 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7C07ECD-6228-6B81-8003-46B49DCE27B8}"/>
              </a:ext>
            </a:extLst>
          </p:cNvPr>
          <p:cNvSpPr/>
          <p:nvPr/>
        </p:nvSpPr>
        <p:spPr>
          <a:xfrm>
            <a:off x="3638939" y="2408893"/>
            <a:ext cx="2631232" cy="3996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Controllers With Views</a:t>
            </a:r>
          </a:p>
          <a:p>
            <a:pPr algn="ctr"/>
            <a:r>
              <a:rPr lang="en-US" sz="1400" b="1" dirty="0"/>
              <a:t>MVC, APIs</a:t>
            </a:r>
            <a:endParaRPr lang="en-US" sz="16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33077C-598E-4DB3-B0D7-5EE188DB8652}"/>
              </a:ext>
            </a:extLst>
          </p:cNvPr>
          <p:cNvSpPr/>
          <p:nvPr/>
        </p:nvSpPr>
        <p:spPr>
          <a:xfrm>
            <a:off x="6362991" y="2399325"/>
            <a:ext cx="2631232" cy="39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Controllers only for APIs </a:t>
            </a:r>
            <a:endParaRPr lang="en-US" sz="16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EEC530-E727-358E-13FD-56F60CFFE45D}"/>
              </a:ext>
            </a:extLst>
          </p:cNvPr>
          <p:cNvSpPr/>
          <p:nvPr/>
        </p:nvSpPr>
        <p:spPr>
          <a:xfrm>
            <a:off x="9083251" y="2426856"/>
            <a:ext cx="2067315" cy="39962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Razor Pages, Razor Pages Apps</a:t>
            </a:r>
            <a:endParaRPr lang="en-US" sz="16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91AEC6-A7FA-9219-9225-566FA5106649}"/>
              </a:ext>
            </a:extLst>
          </p:cNvPr>
          <p:cNvSpPr/>
          <p:nvPr/>
        </p:nvSpPr>
        <p:spPr>
          <a:xfrm>
            <a:off x="165619" y="3230034"/>
            <a:ext cx="11781454" cy="2457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07FA5-5124-F2F1-93B7-B2BD6C916A58}"/>
              </a:ext>
            </a:extLst>
          </p:cNvPr>
          <p:cNvSpPr txBox="1"/>
          <p:nvPr/>
        </p:nvSpPr>
        <p:spPr>
          <a:xfrm>
            <a:off x="671804" y="3284135"/>
            <a:ext cx="1074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ACF5EE-984B-D789-6104-FE5E92648B39}"/>
              </a:ext>
            </a:extLst>
          </p:cNvPr>
          <p:cNvSpPr/>
          <p:nvPr/>
        </p:nvSpPr>
        <p:spPr>
          <a:xfrm>
            <a:off x="243566" y="3421240"/>
            <a:ext cx="14493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ExceptionHandler</a:t>
            </a:r>
          </a:p>
          <a:p>
            <a:pPr algn="ctr"/>
            <a:r>
              <a:rPr lang="en-US" sz="1200" b="1" dirty="0"/>
              <a:t>Default Error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550D11-EEDD-3A23-7406-10D3B438895D}"/>
              </a:ext>
            </a:extLst>
          </p:cNvPr>
          <p:cNvSpPr/>
          <p:nvPr/>
        </p:nvSpPr>
        <p:spPr>
          <a:xfrm>
            <a:off x="1998207" y="3458613"/>
            <a:ext cx="14493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HttpsRedirection</a:t>
            </a:r>
            <a:endParaRPr lang="en-US" sz="12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BAC45B3-7CB4-F090-CDA1-0C5AA44D4029}"/>
              </a:ext>
            </a:extLst>
          </p:cNvPr>
          <p:cNvCxnSpPr>
            <a:stCxn id="37" idx="0"/>
            <a:endCxn id="38" idx="0"/>
          </p:cNvCxnSpPr>
          <p:nvPr/>
        </p:nvCxnSpPr>
        <p:spPr>
          <a:xfrm rot="16200000" flipH="1">
            <a:off x="1826877" y="2562606"/>
            <a:ext cx="37373" cy="1754641"/>
          </a:xfrm>
          <a:prstGeom prst="bentConnector3">
            <a:avLst>
              <a:gd name="adj1" fmla="val -611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ADE0750-40F9-89F5-DBC3-658E2B884F36}"/>
              </a:ext>
            </a:extLst>
          </p:cNvPr>
          <p:cNvSpPr/>
          <p:nvPr/>
        </p:nvSpPr>
        <p:spPr>
          <a:xfrm>
            <a:off x="3561183" y="3453417"/>
            <a:ext cx="827314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HSTS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15035C-6BD7-C08F-338B-26080C70FF69}"/>
              </a:ext>
            </a:extLst>
          </p:cNvPr>
          <p:cNvCxnSpPr>
            <a:stCxn id="38" idx="0"/>
            <a:endCxn id="42" idx="0"/>
          </p:cNvCxnSpPr>
          <p:nvPr/>
        </p:nvCxnSpPr>
        <p:spPr>
          <a:xfrm rot="5400000" flipH="1" flipV="1">
            <a:off x="3346264" y="2830038"/>
            <a:ext cx="5196" cy="1251955"/>
          </a:xfrm>
          <a:prstGeom prst="bentConnector3">
            <a:avLst>
              <a:gd name="adj1" fmla="val 4499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6E3CB54-F065-1170-B3C1-C62CB14F49CB}"/>
              </a:ext>
            </a:extLst>
          </p:cNvPr>
          <p:cNvSpPr/>
          <p:nvPr/>
        </p:nvSpPr>
        <p:spPr>
          <a:xfrm>
            <a:off x="4813138" y="3464372"/>
            <a:ext cx="827314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CORS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51EF58B-9A5D-BDE5-E352-8DA4D00C27EC}"/>
              </a:ext>
            </a:extLst>
          </p:cNvPr>
          <p:cNvCxnSpPr>
            <a:stCxn id="42" idx="0"/>
            <a:endCxn id="49" idx="0"/>
          </p:cNvCxnSpPr>
          <p:nvPr/>
        </p:nvCxnSpPr>
        <p:spPr>
          <a:xfrm rot="16200000" flipH="1">
            <a:off x="4595339" y="2832917"/>
            <a:ext cx="10955" cy="1251955"/>
          </a:xfrm>
          <a:prstGeom prst="bentConnector3">
            <a:avLst>
              <a:gd name="adj1" fmla="val -208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F730B01-65FB-2009-3F48-1B94C677B302}"/>
              </a:ext>
            </a:extLst>
          </p:cNvPr>
          <p:cNvSpPr/>
          <p:nvPr/>
        </p:nvSpPr>
        <p:spPr>
          <a:xfrm>
            <a:off x="6411198" y="3420980"/>
            <a:ext cx="12519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Routing</a:t>
            </a:r>
          </a:p>
          <a:p>
            <a:pPr algn="ctr"/>
            <a:r>
              <a:rPr lang="en-US" sz="1050" b="1" dirty="0"/>
              <a:t>Read the URL and Http Request Type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3599058-0DDB-950B-0411-5038D33E23DF}"/>
              </a:ext>
            </a:extLst>
          </p:cNvPr>
          <p:cNvCxnSpPr>
            <a:stCxn id="49" idx="0"/>
            <a:endCxn id="56" idx="0"/>
          </p:cNvCxnSpPr>
          <p:nvPr/>
        </p:nvCxnSpPr>
        <p:spPr>
          <a:xfrm rot="5400000" flipH="1" flipV="1">
            <a:off x="6110289" y="2537486"/>
            <a:ext cx="43392" cy="1810381"/>
          </a:xfrm>
          <a:prstGeom prst="bentConnector3">
            <a:avLst>
              <a:gd name="adj1" fmla="val 626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958AE-80C8-EC94-22CA-2A9F7346F18E}"/>
              </a:ext>
            </a:extLst>
          </p:cNvPr>
          <p:cNvSpPr/>
          <p:nvPr/>
        </p:nvSpPr>
        <p:spPr>
          <a:xfrm>
            <a:off x="8227268" y="3429000"/>
            <a:ext cx="1251956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Static Files for FileIO uses for Uploading and Downloading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1F19B30-6020-FE2A-A8A2-D3C3521D01B1}"/>
              </a:ext>
            </a:extLst>
          </p:cNvPr>
          <p:cNvCxnSpPr>
            <a:stCxn id="56" idx="0"/>
            <a:endCxn id="59" idx="0"/>
          </p:cNvCxnSpPr>
          <p:nvPr/>
        </p:nvCxnSpPr>
        <p:spPr>
          <a:xfrm rot="16200000" flipH="1">
            <a:off x="7941201" y="2516955"/>
            <a:ext cx="8020" cy="1816070"/>
          </a:xfrm>
          <a:prstGeom prst="bentConnector3">
            <a:avLst>
              <a:gd name="adj1" fmla="val -2850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9307D8B-8004-ED28-D31A-6702A901F615}"/>
              </a:ext>
            </a:extLst>
          </p:cNvPr>
          <p:cNvCxnSpPr>
            <a:cxnSpLocks/>
            <a:stCxn id="49" idx="0"/>
            <a:endCxn id="26" idx="3"/>
          </p:cNvCxnSpPr>
          <p:nvPr/>
        </p:nvCxnSpPr>
        <p:spPr>
          <a:xfrm rot="5400000" flipH="1" flipV="1">
            <a:off x="6912048" y="-549725"/>
            <a:ext cx="2328844" cy="5699351"/>
          </a:xfrm>
          <a:prstGeom prst="bentConnector4">
            <a:avLst>
              <a:gd name="adj1" fmla="val 44998"/>
              <a:gd name="adj2" fmla="val 104011"/>
            </a:avLst>
          </a:prstGeom>
          <a:ln w="762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AD15A1-287E-0834-6A9B-438D2FC6566E}"/>
              </a:ext>
            </a:extLst>
          </p:cNvPr>
          <p:cNvSpPr/>
          <p:nvPr/>
        </p:nvSpPr>
        <p:spPr>
          <a:xfrm>
            <a:off x="9199984" y="4184947"/>
            <a:ext cx="2043403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Authentication</a:t>
            </a:r>
          </a:p>
          <a:p>
            <a:pPr algn="ctr"/>
            <a:r>
              <a:rPr lang="en-US" sz="1400" b="1" dirty="0"/>
              <a:t>User-Based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A4AFEB4-FE02-C48A-337F-8DD3F78218D6}"/>
              </a:ext>
            </a:extLst>
          </p:cNvPr>
          <p:cNvSpPr/>
          <p:nvPr/>
        </p:nvSpPr>
        <p:spPr>
          <a:xfrm>
            <a:off x="6270171" y="4220310"/>
            <a:ext cx="2043403" cy="43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Authorization</a:t>
            </a:r>
          </a:p>
          <a:p>
            <a:pPr algn="ctr"/>
            <a:r>
              <a:rPr lang="en-US" sz="1200" b="1" dirty="0"/>
              <a:t>Roles, Policies, and Tokens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D3A487C-E05C-DCC3-F719-503E76857488}"/>
              </a:ext>
            </a:extLst>
          </p:cNvPr>
          <p:cNvCxnSpPr>
            <a:endCxn id="66" idx="0"/>
          </p:cNvCxnSpPr>
          <p:nvPr/>
        </p:nvCxnSpPr>
        <p:spPr>
          <a:xfrm>
            <a:off x="8853246" y="3374544"/>
            <a:ext cx="1368440" cy="810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4D6870-8B8D-F3B6-13EA-74505D2DDC8E}"/>
              </a:ext>
            </a:extLst>
          </p:cNvPr>
          <p:cNvCxnSpPr>
            <a:stCxn id="66" idx="0"/>
            <a:endCxn id="67" idx="0"/>
          </p:cNvCxnSpPr>
          <p:nvPr/>
        </p:nvCxnSpPr>
        <p:spPr>
          <a:xfrm rot="16200000" flipH="1" flipV="1">
            <a:off x="8739098" y="2737721"/>
            <a:ext cx="35363" cy="2929813"/>
          </a:xfrm>
          <a:prstGeom prst="bentConnector3">
            <a:avLst>
              <a:gd name="adj1" fmla="val -64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6821592-82BA-651F-4595-4A3C827891D1}"/>
              </a:ext>
            </a:extLst>
          </p:cNvPr>
          <p:cNvCxnSpPr>
            <a:stCxn id="66" idx="0"/>
            <a:endCxn id="7" idx="2"/>
          </p:cNvCxnSpPr>
          <p:nvPr/>
        </p:nvCxnSpPr>
        <p:spPr>
          <a:xfrm rot="16200000" flipV="1">
            <a:off x="5453021" y="-583719"/>
            <a:ext cx="2683997" cy="6853335"/>
          </a:xfrm>
          <a:prstGeom prst="bentConnector3">
            <a:avLst/>
          </a:prstGeom>
          <a:ln w="762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0374817-E9B0-C14E-7BC2-FF6F41D6EA75}"/>
              </a:ext>
            </a:extLst>
          </p:cNvPr>
          <p:cNvCxnSpPr>
            <a:stCxn id="67" idx="0"/>
            <a:endCxn id="7" idx="2"/>
          </p:cNvCxnSpPr>
          <p:nvPr/>
        </p:nvCxnSpPr>
        <p:spPr>
          <a:xfrm rot="16200000" flipV="1">
            <a:off x="3970432" y="898869"/>
            <a:ext cx="2719360" cy="3923522"/>
          </a:xfrm>
          <a:prstGeom prst="bentConnector3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79488AD-6C51-BD98-B667-0E819BF61645}"/>
              </a:ext>
            </a:extLst>
          </p:cNvPr>
          <p:cNvSpPr/>
          <p:nvPr/>
        </p:nvSpPr>
        <p:spPr>
          <a:xfrm>
            <a:off x="438536" y="4058816"/>
            <a:ext cx="5606923" cy="878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291316-2400-E61B-12A4-84DD77C72AD3}"/>
              </a:ext>
            </a:extLst>
          </p:cNvPr>
          <p:cNvSpPr txBox="1"/>
          <p:nvPr/>
        </p:nvSpPr>
        <p:spPr>
          <a:xfrm>
            <a:off x="1642964" y="4094180"/>
            <a:ext cx="346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Custom Middlewares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7FF4108-4E12-7C10-90BB-FA0415881917}"/>
              </a:ext>
            </a:extLst>
          </p:cNvPr>
          <p:cNvCxnSpPr>
            <a:stCxn id="67" idx="0"/>
            <a:endCxn id="79" idx="0"/>
          </p:cNvCxnSpPr>
          <p:nvPr/>
        </p:nvCxnSpPr>
        <p:spPr>
          <a:xfrm rot="16200000" flipV="1">
            <a:off x="5186189" y="2114625"/>
            <a:ext cx="161494" cy="4049875"/>
          </a:xfrm>
          <a:prstGeom prst="bentConnector3">
            <a:avLst>
              <a:gd name="adj1" fmla="val 154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EFB17F3-7CA9-AA84-66B5-F37ED3042C3C}"/>
              </a:ext>
            </a:extLst>
          </p:cNvPr>
          <p:cNvSpPr/>
          <p:nvPr/>
        </p:nvSpPr>
        <p:spPr>
          <a:xfrm>
            <a:off x="4813138" y="4317388"/>
            <a:ext cx="1181781" cy="334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Session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89A5BD-5784-F297-5005-919FBEE813E7}"/>
              </a:ext>
            </a:extLst>
          </p:cNvPr>
          <p:cNvCxnSpPr>
            <a:stCxn id="83" idx="0"/>
            <a:endCxn id="14" idx="2"/>
          </p:cNvCxnSpPr>
          <p:nvPr/>
        </p:nvCxnSpPr>
        <p:spPr>
          <a:xfrm rot="16200000" flipV="1">
            <a:off x="3739310" y="2652668"/>
            <a:ext cx="3089904" cy="239535"/>
          </a:xfrm>
          <a:prstGeom prst="bentConnector3">
            <a:avLst/>
          </a:prstGeom>
          <a:ln w="762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22EB384-6F7C-CA76-90B4-5BCE4FAB3426}"/>
              </a:ext>
            </a:extLst>
          </p:cNvPr>
          <p:cNvSpPr/>
          <p:nvPr/>
        </p:nvSpPr>
        <p:spPr>
          <a:xfrm>
            <a:off x="3488237" y="4349287"/>
            <a:ext cx="1181781" cy="3347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Swaggers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71BD3D9-58C8-D599-3733-BE70E1C4B58E}"/>
              </a:ext>
            </a:extLst>
          </p:cNvPr>
          <p:cNvCxnSpPr>
            <a:stCxn id="86" idx="0"/>
            <a:endCxn id="28" idx="2"/>
          </p:cNvCxnSpPr>
          <p:nvPr/>
        </p:nvCxnSpPr>
        <p:spPr>
          <a:xfrm rot="16200000" flipV="1">
            <a:off x="2145990" y="2416148"/>
            <a:ext cx="1474435" cy="2391843"/>
          </a:xfrm>
          <a:prstGeom prst="bentConnector3">
            <a:avLst>
              <a:gd name="adj1" fmla="val 68352"/>
            </a:avLst>
          </a:prstGeom>
          <a:ln w="76200">
            <a:solidFill>
              <a:srgbClr val="C0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5D406AE-A3E1-0C8B-8417-547FC5263ADD}"/>
              </a:ext>
            </a:extLst>
          </p:cNvPr>
          <p:cNvSpPr/>
          <p:nvPr/>
        </p:nvSpPr>
        <p:spPr>
          <a:xfrm>
            <a:off x="781605" y="4334271"/>
            <a:ext cx="2391844" cy="3347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Middlewares 1 to 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2F8283-FE91-BB93-AB40-683D4DCE21E4}"/>
              </a:ext>
            </a:extLst>
          </p:cNvPr>
          <p:cNvSpPr/>
          <p:nvPr/>
        </p:nvSpPr>
        <p:spPr>
          <a:xfrm>
            <a:off x="3974839" y="5057192"/>
            <a:ext cx="5710337" cy="5016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 Mapping for Execution of Controller and Action Method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7E4DEE2-822E-F70C-809D-A1CCE8A6A215}"/>
              </a:ext>
            </a:extLst>
          </p:cNvPr>
          <p:cNvCxnSpPr>
            <a:endCxn id="91" idx="1"/>
          </p:cNvCxnSpPr>
          <p:nvPr/>
        </p:nvCxnSpPr>
        <p:spPr>
          <a:xfrm rot="16200000" flipH="1">
            <a:off x="2964972" y="4298152"/>
            <a:ext cx="1286893" cy="73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8EC2863-247E-8333-B148-D3E68CCD6A0B}"/>
              </a:ext>
            </a:extLst>
          </p:cNvPr>
          <p:cNvSpPr/>
          <p:nvPr/>
        </p:nvSpPr>
        <p:spPr>
          <a:xfrm>
            <a:off x="4576716" y="5857159"/>
            <a:ext cx="4119415" cy="6675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Execution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111425E-3E7C-7A2C-9871-4799FD54D8BA}"/>
              </a:ext>
            </a:extLst>
          </p:cNvPr>
          <p:cNvCxnSpPr>
            <a:endCxn id="94" idx="3"/>
          </p:cNvCxnSpPr>
          <p:nvPr/>
        </p:nvCxnSpPr>
        <p:spPr>
          <a:xfrm rot="10800000" flipV="1">
            <a:off x="8696132" y="5308019"/>
            <a:ext cx="989045" cy="88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A112258-66BF-4643-7FC5-A4B062B78D00}"/>
              </a:ext>
            </a:extLst>
          </p:cNvPr>
          <p:cNvCxnSpPr>
            <a:stCxn id="94" idx="1"/>
          </p:cNvCxnSpPr>
          <p:nvPr/>
        </p:nvCxnSpPr>
        <p:spPr>
          <a:xfrm rot="10800000" flipV="1">
            <a:off x="3041780" y="6190958"/>
            <a:ext cx="1534936" cy="55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B7FBA7-0B0C-B0FA-AF68-1ABD1B1C120D}"/>
              </a:ext>
            </a:extLst>
          </p:cNvPr>
          <p:cNvSpPr txBox="1"/>
          <p:nvPr/>
        </p:nvSpPr>
        <p:spPr>
          <a:xfrm>
            <a:off x="503853" y="5926218"/>
            <a:ext cx="240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Controller Execution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0C565CB-8D7D-0291-1352-ADFEAE2E701B}"/>
              </a:ext>
            </a:extLst>
          </p:cNvPr>
          <p:cNvCxnSpPr>
            <a:stCxn id="94" idx="0"/>
            <a:endCxn id="91" idx="2"/>
          </p:cNvCxnSpPr>
          <p:nvPr/>
        </p:nvCxnSpPr>
        <p:spPr>
          <a:xfrm rot="5400000" flipH="1" flipV="1">
            <a:off x="6584060" y="5611211"/>
            <a:ext cx="298312" cy="1935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C70F6A7-9DBD-BB7E-FC5C-998BE039859F}"/>
              </a:ext>
            </a:extLst>
          </p:cNvPr>
          <p:cNvCxnSpPr>
            <a:endCxn id="78" idx="1"/>
          </p:cNvCxnSpPr>
          <p:nvPr/>
        </p:nvCxnSpPr>
        <p:spPr>
          <a:xfrm rot="10800000">
            <a:off x="438537" y="4498002"/>
            <a:ext cx="3536303" cy="854653"/>
          </a:xfrm>
          <a:prstGeom prst="bentConnector3">
            <a:avLst>
              <a:gd name="adj1" fmla="val 106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C5DAE17-A9D0-E5EB-E561-6B27398E8814}"/>
              </a:ext>
            </a:extLst>
          </p:cNvPr>
          <p:cNvCxnSpPr>
            <a:stCxn id="78" idx="3"/>
            <a:endCxn id="67" idx="1"/>
          </p:cNvCxnSpPr>
          <p:nvPr/>
        </p:nvCxnSpPr>
        <p:spPr>
          <a:xfrm flipV="1">
            <a:off x="6045459" y="4371179"/>
            <a:ext cx="224712" cy="126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CFF6A09-1B6B-6359-34EB-0AC58E1D22AD}"/>
              </a:ext>
            </a:extLst>
          </p:cNvPr>
          <p:cNvCxnSpPr>
            <a:stCxn id="67" idx="3"/>
          </p:cNvCxnSpPr>
          <p:nvPr/>
        </p:nvCxnSpPr>
        <p:spPr>
          <a:xfrm flipV="1">
            <a:off x="8313574" y="4371179"/>
            <a:ext cx="886410" cy="65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F0DEB54-479D-110F-AA84-466518EFB942}"/>
              </a:ext>
            </a:extLst>
          </p:cNvPr>
          <p:cNvCxnSpPr>
            <a:stCxn id="66" idx="3"/>
            <a:endCxn id="59" idx="3"/>
          </p:cNvCxnSpPr>
          <p:nvPr/>
        </p:nvCxnSpPr>
        <p:spPr>
          <a:xfrm flipH="1" flipV="1">
            <a:off x="9479224" y="3644932"/>
            <a:ext cx="1764163" cy="755947"/>
          </a:xfrm>
          <a:prstGeom prst="bentConnector3">
            <a:avLst>
              <a:gd name="adj1" fmla="val -12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F1DE7DB-4115-CBE8-97CC-7E87EB199C7E}"/>
              </a:ext>
            </a:extLst>
          </p:cNvPr>
          <p:cNvCxnSpPr>
            <a:stCxn id="59" idx="1"/>
            <a:endCxn id="56" idx="3"/>
          </p:cNvCxnSpPr>
          <p:nvPr/>
        </p:nvCxnSpPr>
        <p:spPr>
          <a:xfrm rot="10800000">
            <a:off x="7663154" y="3636912"/>
            <a:ext cx="564114" cy="8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0BF640D-1682-53C4-52C0-99E7EB65D4DB}"/>
              </a:ext>
            </a:extLst>
          </p:cNvPr>
          <p:cNvCxnSpPr>
            <a:stCxn id="56" idx="1"/>
            <a:endCxn id="49" idx="3"/>
          </p:cNvCxnSpPr>
          <p:nvPr/>
        </p:nvCxnSpPr>
        <p:spPr>
          <a:xfrm rot="10800000" flipV="1">
            <a:off x="5640452" y="3636912"/>
            <a:ext cx="770746" cy="43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28CE398E-8F5B-7D46-A239-233D47F258C4}"/>
              </a:ext>
            </a:extLst>
          </p:cNvPr>
          <p:cNvCxnSpPr>
            <a:stCxn id="49" idx="1"/>
          </p:cNvCxnSpPr>
          <p:nvPr/>
        </p:nvCxnSpPr>
        <p:spPr>
          <a:xfrm rot="10800000">
            <a:off x="4388498" y="3644932"/>
            <a:ext cx="424641" cy="35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402A3C8-123B-81E1-7132-888E1FBEDFF4}"/>
              </a:ext>
            </a:extLst>
          </p:cNvPr>
          <p:cNvCxnSpPr>
            <a:stCxn id="42" idx="1"/>
            <a:endCxn id="38" idx="2"/>
          </p:cNvCxnSpPr>
          <p:nvPr/>
        </p:nvCxnSpPr>
        <p:spPr>
          <a:xfrm rot="10800000" flipV="1">
            <a:off x="2722885" y="3669349"/>
            <a:ext cx="838298" cy="221128"/>
          </a:xfrm>
          <a:prstGeom prst="bentConnector4">
            <a:avLst>
              <a:gd name="adj1" fmla="val 6777"/>
              <a:gd name="adj2" fmla="val 203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4859158-DA60-A998-295C-810C6CDB4F5E}"/>
              </a:ext>
            </a:extLst>
          </p:cNvPr>
          <p:cNvCxnSpPr>
            <a:stCxn id="38" idx="2"/>
            <a:endCxn id="37" idx="2"/>
          </p:cNvCxnSpPr>
          <p:nvPr/>
        </p:nvCxnSpPr>
        <p:spPr>
          <a:xfrm rot="5400000" flipH="1">
            <a:off x="1826878" y="2994471"/>
            <a:ext cx="37373" cy="1754641"/>
          </a:xfrm>
          <a:prstGeom prst="bentConnector3">
            <a:avLst>
              <a:gd name="adj1" fmla="val -611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08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51929-C17B-526E-F1DA-77086280674D}"/>
              </a:ext>
            </a:extLst>
          </p:cNvPr>
          <p:cNvSpPr/>
          <p:nvPr/>
        </p:nvSpPr>
        <p:spPr>
          <a:xfrm>
            <a:off x="4040155" y="111967"/>
            <a:ext cx="4152123" cy="429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Name and HTTP Request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F9442-396B-F7B1-169E-76AA1EECB666}"/>
              </a:ext>
            </a:extLst>
          </p:cNvPr>
          <p:cNvSpPr txBox="1"/>
          <p:nvPr/>
        </p:nvSpPr>
        <p:spPr>
          <a:xfrm>
            <a:off x="8425543" y="111967"/>
            <a:ext cx="31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Http GET, POST, PUT, and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2297F-EEFF-F8EC-A8DD-09AD17845031}"/>
              </a:ext>
            </a:extLst>
          </p:cNvPr>
          <p:cNvSpPr/>
          <p:nvPr/>
        </p:nvSpPr>
        <p:spPr>
          <a:xfrm>
            <a:off x="186612" y="450521"/>
            <a:ext cx="3433666" cy="62115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C83FC01-87A0-885F-0545-ED27ABE0FAF4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903445" y="326571"/>
            <a:ext cx="2136710" cy="123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3B9BC3-EBD7-212F-279B-4E2D0ED4185F}"/>
              </a:ext>
            </a:extLst>
          </p:cNvPr>
          <p:cNvSpPr txBox="1"/>
          <p:nvPr/>
        </p:nvSpPr>
        <p:spPr>
          <a:xfrm>
            <a:off x="275253" y="509864"/>
            <a:ext cx="32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Controller Instance aka 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ControllerContext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621109-9ACD-CA19-2A55-F614132F68AE}"/>
              </a:ext>
            </a:extLst>
          </p:cNvPr>
          <p:cNvSpPr/>
          <p:nvPr/>
        </p:nvSpPr>
        <p:spPr>
          <a:xfrm>
            <a:off x="200607" y="1033084"/>
            <a:ext cx="3433666" cy="5971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for Authentication and Authorization</a:t>
            </a:r>
          </a:p>
          <a:p>
            <a:pPr algn="ctr"/>
            <a:r>
              <a:rPr lang="en-US" sz="1400" b="1" dirty="0"/>
              <a:t>Authentication and Authorization Middleware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AEC24-893E-9996-4DC7-18C2F2DC3826}"/>
              </a:ext>
            </a:extLst>
          </p:cNvPr>
          <p:cNvSpPr txBox="1"/>
          <p:nvPr/>
        </p:nvSpPr>
        <p:spPr>
          <a:xfrm>
            <a:off x="4040155" y="1138335"/>
            <a:ext cx="13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401 Response if Not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52E86E-2E79-550C-DF12-F138F4C895F4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634273" y="1331664"/>
            <a:ext cx="405882" cy="37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961D2-8BB3-9284-B89C-AEE7CB11B882}"/>
              </a:ext>
            </a:extLst>
          </p:cNvPr>
          <p:cNvSpPr/>
          <p:nvPr/>
        </p:nvSpPr>
        <p:spPr>
          <a:xfrm>
            <a:off x="191276" y="1630243"/>
            <a:ext cx="3433666" cy="5971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 the necessary Dependencies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are retrieved and injected from Services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383F07-21A3-4DB2-DF03-1A07AFBC4341}"/>
              </a:ext>
            </a:extLst>
          </p:cNvPr>
          <p:cNvSpPr/>
          <p:nvPr/>
        </p:nvSpPr>
        <p:spPr>
          <a:xfrm>
            <a:off x="177279" y="2323399"/>
            <a:ext cx="3433666" cy="597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the HTTP Request with the Action Method Get, Post, Put and Delete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9D98E-EE6D-81A7-C671-FA6D54583975}"/>
              </a:ext>
            </a:extLst>
          </p:cNvPr>
          <p:cNvSpPr/>
          <p:nvPr/>
        </p:nvSpPr>
        <p:spPr>
          <a:xfrm>
            <a:off x="172616" y="3021888"/>
            <a:ext cx="3447661" cy="6730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Check for Authentication and Authorization</a:t>
            </a:r>
          </a:p>
          <a:p>
            <a:pPr algn="ctr"/>
            <a:r>
              <a:rPr lang="en-US" sz="1400" b="1" dirty="0"/>
              <a:t>Authentication and Authorization for the Action Method Access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0E9ED0C-CFB1-E9DD-5D1A-E2BDAA46D461}"/>
              </a:ext>
            </a:extLst>
          </p:cNvPr>
          <p:cNvCxnSpPr>
            <a:stCxn id="18" idx="3"/>
            <a:endCxn id="12" idx="2"/>
          </p:cNvCxnSpPr>
          <p:nvPr/>
        </p:nvCxnSpPr>
        <p:spPr>
          <a:xfrm flipV="1">
            <a:off x="3620277" y="1600000"/>
            <a:ext cx="1087017" cy="1758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C4DA1D5-3B3A-0A98-A0A2-A98A2FB10AE8}"/>
              </a:ext>
            </a:extLst>
          </p:cNvPr>
          <p:cNvSpPr/>
          <p:nvPr/>
        </p:nvSpPr>
        <p:spPr>
          <a:xfrm>
            <a:off x="172616" y="3818873"/>
            <a:ext cx="3433666" cy="5971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the Http Request for Parameters to Method e.g. URL Parameter and/or the Data from HTTP Request Body,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F5DAC5-1A8B-52D5-1E8D-E79FB9532605}"/>
              </a:ext>
            </a:extLst>
          </p:cNvPr>
          <p:cNvSpPr/>
          <p:nvPr/>
        </p:nvSpPr>
        <p:spPr>
          <a:xfrm>
            <a:off x="191276" y="4538127"/>
            <a:ext cx="3429004" cy="8957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Execute the Action Method and if error occurred then Handle it using Error Middleware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60D63A-7BC8-F8C6-273F-056C2AD8A32D}"/>
              </a:ext>
            </a:extLst>
          </p:cNvPr>
          <p:cNvSpPr txBox="1"/>
          <p:nvPr/>
        </p:nvSpPr>
        <p:spPr>
          <a:xfrm>
            <a:off x="3837214" y="4524331"/>
            <a:ext cx="1334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Error Response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9CA165-36D3-91C7-ECC9-23236CC3356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620280" y="4662831"/>
            <a:ext cx="216934" cy="323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49BACA4-1A71-A66B-5BA0-73DB9C080AAA}"/>
              </a:ext>
            </a:extLst>
          </p:cNvPr>
          <p:cNvSpPr/>
          <p:nvPr/>
        </p:nvSpPr>
        <p:spPr>
          <a:xfrm>
            <a:off x="183111" y="5595754"/>
            <a:ext cx="3451162" cy="8957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If All is well for Action Method then the Result will be Invoked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E86173-1F87-24C1-2B71-93D600D32A88}"/>
              </a:ext>
            </a:extLst>
          </p:cNvPr>
          <p:cNvSpPr/>
          <p:nvPr/>
        </p:nvSpPr>
        <p:spPr>
          <a:xfrm>
            <a:off x="7763069" y="1600000"/>
            <a:ext cx="3303037" cy="26454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F88D6F-7C8E-B932-08D3-3857DE5915F5}"/>
              </a:ext>
            </a:extLst>
          </p:cNvPr>
          <p:cNvSpPr txBox="1"/>
          <p:nvPr/>
        </p:nvSpPr>
        <p:spPr>
          <a:xfrm>
            <a:off x="7893698" y="1690655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 Context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D1DC2DE-3ABD-66B1-98FF-CEAF8D57A97B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V="1">
            <a:off x="3634273" y="1600000"/>
            <a:ext cx="5780315" cy="4443624"/>
          </a:xfrm>
          <a:prstGeom prst="bentConnector4">
            <a:avLst>
              <a:gd name="adj1" fmla="val 35714"/>
              <a:gd name="adj2" fmla="val 105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82414-11AE-5FED-ADD4-727E30B43528}"/>
              </a:ext>
            </a:extLst>
          </p:cNvPr>
          <p:cNvSpPr/>
          <p:nvPr/>
        </p:nvSpPr>
        <p:spPr>
          <a:xfrm>
            <a:off x="7763069" y="2227402"/>
            <a:ext cx="3303037" cy="478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Read the Response Type</a:t>
            </a:r>
          </a:p>
          <a:p>
            <a:pPr algn="ctr"/>
            <a:r>
              <a:rPr lang="en-US" sz="1200" b="1" dirty="0"/>
              <a:t>Ok, </a:t>
            </a:r>
            <a:r>
              <a:rPr lang="en-US" sz="1200" b="1" dirty="0" err="1"/>
              <a:t>NoContent</a:t>
            </a:r>
            <a:r>
              <a:rPr lang="en-US" sz="1200" b="1" dirty="0"/>
              <a:t>, etc.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FAEE5B-E736-884C-D331-6DE604F706AC}"/>
              </a:ext>
            </a:extLst>
          </p:cNvPr>
          <p:cNvSpPr/>
          <p:nvPr/>
        </p:nvSpPr>
        <p:spPr>
          <a:xfrm>
            <a:off x="7763069" y="3031676"/>
            <a:ext cx="3303037" cy="989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JSON Serialization of the 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4AC328-DB52-60EE-CCD5-BD660B1ED963}"/>
              </a:ext>
            </a:extLst>
          </p:cNvPr>
          <p:cNvSpPr txBox="1"/>
          <p:nvPr/>
        </p:nvSpPr>
        <p:spPr>
          <a:xfrm>
            <a:off x="7259215" y="5249200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856AF6-D0C1-9C07-C125-AB607EF1DAF7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8742419" y="4577030"/>
            <a:ext cx="1003771" cy="340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10851E-04BC-CC8F-C95F-D657558C967F}"/>
              </a:ext>
            </a:extLst>
          </p:cNvPr>
          <p:cNvSpPr txBox="1"/>
          <p:nvPr/>
        </p:nvSpPr>
        <p:spPr>
          <a:xfrm>
            <a:off x="5794310" y="6491493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API Controller Execution</a:t>
            </a:r>
          </a:p>
        </p:txBody>
      </p:sp>
    </p:spTree>
    <p:extLst>
      <p:ext uri="{BB962C8B-B14F-4D97-AF65-F5344CB8AC3E}">
        <p14:creationId xmlns:p14="http://schemas.microsoft.com/office/powerpoint/2010/main" val="3438023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248D9-B1D4-2B8F-A627-8F4A7D7F664B}"/>
              </a:ext>
            </a:extLst>
          </p:cNvPr>
          <p:cNvSpPr/>
          <p:nvPr/>
        </p:nvSpPr>
        <p:spPr>
          <a:xfrm>
            <a:off x="1147665" y="1455576"/>
            <a:ext cx="2985796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5E653-EED2-2FBE-C169-74EAAE125BB7}"/>
              </a:ext>
            </a:extLst>
          </p:cNvPr>
          <p:cNvSpPr/>
          <p:nvPr/>
        </p:nvSpPr>
        <p:spPr>
          <a:xfrm>
            <a:off x="7234334" y="1455576"/>
            <a:ext cx="2985796" cy="951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 2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141771-642E-F5D0-0F11-3341FBAE6E14}"/>
              </a:ext>
            </a:extLst>
          </p:cNvPr>
          <p:cNvSpPr/>
          <p:nvPr/>
        </p:nvSpPr>
        <p:spPr>
          <a:xfrm>
            <a:off x="1548882" y="634482"/>
            <a:ext cx="541175" cy="8210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5B61-08B0-0887-CDBA-482CA527A3C2}"/>
              </a:ext>
            </a:extLst>
          </p:cNvPr>
          <p:cNvSpPr txBox="1"/>
          <p:nvPr/>
        </p:nvSpPr>
        <p:spPr>
          <a:xfrm>
            <a:off x="1287624" y="270588"/>
            <a:ext cx="26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26968AB-1D44-9DCE-17B5-DE7B5CBB7CF4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V="1">
            <a:off x="4133461" y="1455576"/>
            <a:ext cx="4593771" cy="475861"/>
          </a:xfrm>
          <a:prstGeom prst="bentConnector4">
            <a:avLst>
              <a:gd name="adj1" fmla="val 33751"/>
              <a:gd name="adj2" fmla="val 14803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604FC-594D-9B4B-7983-608D2E468C6C}"/>
              </a:ext>
            </a:extLst>
          </p:cNvPr>
          <p:cNvSpPr txBox="1"/>
          <p:nvPr/>
        </p:nvSpPr>
        <p:spPr>
          <a:xfrm>
            <a:off x="3928188" y="55050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 Delegate</a:t>
            </a:r>
          </a:p>
        </p:txBody>
      </p:sp>
    </p:spTree>
    <p:extLst>
      <p:ext uri="{BB962C8B-B14F-4D97-AF65-F5344CB8AC3E}">
        <p14:creationId xmlns:p14="http://schemas.microsoft.com/office/powerpoint/2010/main" val="425321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2740</Words>
  <Application>Microsoft Office PowerPoint</Application>
  <PresentationFormat>Widescreen</PresentationFormat>
  <Paragraphs>706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405</cp:revision>
  <dcterms:created xsi:type="dcterms:W3CDTF">2023-09-25T04:49:33Z</dcterms:created>
  <dcterms:modified xsi:type="dcterms:W3CDTF">2023-10-09T06:05:49Z</dcterms:modified>
</cp:coreProperties>
</file>