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950269-359E-2301-ACFB-E13FE6A3D62D}"/>
              </a:ext>
            </a:extLst>
          </p:cNvPr>
          <p:cNvSpPr/>
          <p:nvPr/>
        </p:nvSpPr>
        <p:spPr>
          <a:xfrm>
            <a:off x="858416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r>
              <a:rPr lang="en-US" dirty="0"/>
              <a:t>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7167-0A79-FC15-47CD-F0DF4373F9F5}"/>
              </a:ext>
            </a:extLst>
          </p:cNvPr>
          <p:cNvSpPr/>
          <p:nvPr/>
        </p:nvSpPr>
        <p:spPr>
          <a:xfrm>
            <a:off x="8279363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6408C-B4DB-10AE-2F69-9885EE6C8E3C}"/>
              </a:ext>
            </a:extLst>
          </p:cNvPr>
          <p:cNvSpPr/>
          <p:nvPr/>
        </p:nvSpPr>
        <p:spPr>
          <a:xfrm>
            <a:off x="1511559" y="429208"/>
            <a:ext cx="93306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438943-7C7E-7773-4049-890D0886C346}"/>
              </a:ext>
            </a:extLst>
          </p:cNvPr>
          <p:cNvCxnSpPr>
            <a:stCxn id="4" idx="4"/>
            <a:endCxn id="2" idx="1"/>
          </p:cNvCxnSpPr>
          <p:nvPr/>
        </p:nvCxnSpPr>
        <p:spPr>
          <a:xfrm rot="5400000">
            <a:off x="522514" y="1362269"/>
            <a:ext cx="1791478" cy="1119674"/>
          </a:xfrm>
          <a:prstGeom prst="bentConnector4">
            <a:avLst>
              <a:gd name="adj1" fmla="val 30990"/>
              <a:gd name="adj2" fmla="val 12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384D-7489-0409-52A6-5F2BC5907564}"/>
              </a:ext>
            </a:extLst>
          </p:cNvPr>
          <p:cNvSpPr txBox="1"/>
          <p:nvPr/>
        </p:nvSpPr>
        <p:spPr>
          <a:xfrm>
            <a:off x="2090057" y="112900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Income Based on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4171-4685-C7F5-6696-C9A333121078}"/>
              </a:ext>
            </a:extLst>
          </p:cNvPr>
          <p:cNvSpPr txBox="1"/>
          <p:nvPr/>
        </p:nvSpPr>
        <p:spPr>
          <a:xfrm>
            <a:off x="8192278" y="3769567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Income Calculation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9ECA85-9306-F2DB-F06E-F37674245E95}"/>
              </a:ext>
            </a:extLst>
          </p:cNvPr>
          <p:cNvSpPr/>
          <p:nvPr/>
        </p:nvSpPr>
        <p:spPr>
          <a:xfrm>
            <a:off x="2985797" y="2341984"/>
            <a:ext cx="3110203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Income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07E9678-D334-7F6F-5BA3-DF9673D0BD7D}"/>
              </a:ext>
            </a:extLst>
          </p:cNvPr>
          <p:cNvSpPr/>
          <p:nvPr/>
        </p:nvSpPr>
        <p:spPr>
          <a:xfrm>
            <a:off x="2985797" y="2885678"/>
            <a:ext cx="3110203" cy="473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Information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54310-F0C8-1AE9-F410-A340A8DFD307}"/>
              </a:ext>
            </a:extLst>
          </p:cNvPr>
          <p:cNvSpPr txBox="1"/>
          <p:nvPr/>
        </p:nvSpPr>
        <p:spPr>
          <a:xfrm>
            <a:off x="251927" y="3972323"/>
            <a:ext cx="75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pPr marL="342900" indent="-342900">
              <a:buAutoNum type="arabicPeriod"/>
            </a:pPr>
            <a:r>
              <a:rPr lang="en-US" dirty="0"/>
              <a:t>Establish Data Communication across Systems where these are 2 separately design Systems</a:t>
            </a:r>
          </a:p>
          <a:p>
            <a:pPr marL="342900" indent="-342900">
              <a:buAutoNum type="arabicPeriod"/>
            </a:pPr>
            <a:r>
              <a:rPr lang="en-US" dirty="0"/>
              <a:t>Define a Common Contract that is known by both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EE957-B3D0-A62E-A5C8-5E4AC0727BFE}"/>
              </a:ext>
            </a:extLst>
          </p:cNvPr>
          <p:cNvSpPr/>
          <p:nvPr/>
        </p:nvSpPr>
        <p:spPr>
          <a:xfrm>
            <a:off x="6096000" y="1987421"/>
            <a:ext cx="985935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9730B-DF6D-082A-D2A6-88950076E5D4}"/>
              </a:ext>
            </a:extLst>
          </p:cNvPr>
          <p:cNvSpPr/>
          <p:nvPr/>
        </p:nvSpPr>
        <p:spPr>
          <a:xfrm>
            <a:off x="7081935" y="2341985"/>
            <a:ext cx="1197428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55E2704-FDD8-03FE-3BDA-F930E93F5D69}"/>
              </a:ext>
            </a:extLst>
          </p:cNvPr>
          <p:cNvSpPr/>
          <p:nvPr/>
        </p:nvSpPr>
        <p:spPr>
          <a:xfrm>
            <a:off x="7081935" y="2885677"/>
            <a:ext cx="1197428" cy="4733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D159-B097-5A77-04E8-E5F46F1B3374}"/>
              </a:ext>
            </a:extLst>
          </p:cNvPr>
          <p:cNvSpPr txBox="1"/>
          <p:nvPr/>
        </p:nvSpPr>
        <p:spPr>
          <a:xfrm>
            <a:off x="5701004" y="429208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that offers a projection of implementation so that systems can easily communicate with each other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BDE0B-0E51-8A1F-535C-3923588BBE7E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rot="5400000" flipH="1" flipV="1">
            <a:off x="6825920" y="1115587"/>
            <a:ext cx="634883" cy="110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21E928-C3CB-2A93-5458-B91D8C3B309F}"/>
              </a:ext>
            </a:extLst>
          </p:cNvPr>
          <p:cNvSpPr txBox="1"/>
          <p:nvPr/>
        </p:nvSpPr>
        <p:spPr>
          <a:xfrm>
            <a:off x="335902" y="5346441"/>
            <a:ext cx="78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Description Language (WSDL): A Contract used in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Interfaces across all Applications e.g. </a:t>
            </a:r>
            <a:r>
              <a:rPr lang="en-US" dirty="0" err="1"/>
              <a:t>IUnknown</a:t>
            </a:r>
            <a:r>
              <a:rPr lang="en-US" dirty="0"/>
              <a:t> (Powerful Interface in COM)</a:t>
            </a:r>
          </a:p>
        </p:txBody>
      </p:sp>
    </p:spTree>
    <p:extLst>
      <p:ext uri="{BB962C8B-B14F-4D97-AF65-F5344CB8AC3E}">
        <p14:creationId xmlns:p14="http://schemas.microsoft.com/office/powerpoint/2010/main" val="34802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5B417-5800-154A-1DFC-52A4AFD1FA3F}"/>
              </a:ext>
            </a:extLst>
          </p:cNvPr>
          <p:cNvSpPr/>
          <p:nvPr/>
        </p:nvSpPr>
        <p:spPr>
          <a:xfrm>
            <a:off x="1035698" y="1632857"/>
            <a:ext cx="2481943" cy="1796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447A2-18CA-07B2-64E2-2910725BFCF1}"/>
              </a:ext>
            </a:extLst>
          </p:cNvPr>
          <p:cNvSpPr/>
          <p:nvPr/>
        </p:nvSpPr>
        <p:spPr>
          <a:xfrm>
            <a:off x="3303037" y="2425959"/>
            <a:ext cx="1380930" cy="4198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233EB-9637-238C-05EB-C4C0A5443C26}"/>
              </a:ext>
            </a:extLst>
          </p:cNvPr>
          <p:cNvSpPr/>
          <p:nvPr/>
        </p:nvSpPr>
        <p:spPr>
          <a:xfrm>
            <a:off x="8052318" y="429208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E5AE2AB-A2DC-919D-A4AE-244AA27D4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3993502" y="746449"/>
            <a:ext cx="4058816" cy="1679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EC1CB3-57E6-8B3C-4D7B-73EDE033A2F8}"/>
              </a:ext>
            </a:extLst>
          </p:cNvPr>
          <p:cNvSpPr/>
          <p:nvPr/>
        </p:nvSpPr>
        <p:spPr>
          <a:xfrm>
            <a:off x="8052318" y="1684175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9AA30-0639-C0E1-2537-4A7BB8A54C37}"/>
              </a:ext>
            </a:extLst>
          </p:cNvPr>
          <p:cNvCxnSpPr>
            <a:stCxn id="7" idx="1"/>
            <a:endCxn id="3" idx="3"/>
          </p:cNvCxnSpPr>
          <p:nvPr/>
        </p:nvCxnSpPr>
        <p:spPr>
          <a:xfrm rot="10800000" flipV="1">
            <a:off x="4683968" y="2001416"/>
            <a:ext cx="3368351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4724-0975-CC47-091E-181FE76985AC}"/>
              </a:ext>
            </a:extLst>
          </p:cNvPr>
          <p:cNvSpPr/>
          <p:nvPr/>
        </p:nvSpPr>
        <p:spPr>
          <a:xfrm>
            <a:off x="8052317" y="2939141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F2BC6C-E021-8ADC-91E0-E15C2CA9B435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683967" y="2635898"/>
            <a:ext cx="3368350" cy="62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6AAF4-6D7A-7E92-1C0F-46CC6798FC3A}"/>
              </a:ext>
            </a:extLst>
          </p:cNvPr>
          <p:cNvSpPr/>
          <p:nvPr/>
        </p:nvSpPr>
        <p:spPr>
          <a:xfrm>
            <a:off x="8052317" y="4222103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DFA489-08D3-4F9F-77F4-A56A285F62DE}"/>
              </a:ext>
            </a:extLst>
          </p:cNvPr>
          <p:cNvCxnSpPr>
            <a:stCxn id="13" idx="1"/>
            <a:endCxn id="3" idx="2"/>
          </p:cNvCxnSpPr>
          <p:nvPr/>
        </p:nvCxnSpPr>
        <p:spPr>
          <a:xfrm rot="10800000">
            <a:off x="3993503" y="2845838"/>
            <a:ext cx="4058815" cy="1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321D2CB-3AAF-CF9E-8382-8886746F02CB}"/>
              </a:ext>
            </a:extLst>
          </p:cNvPr>
          <p:cNvSpPr/>
          <p:nvPr/>
        </p:nvSpPr>
        <p:spPr>
          <a:xfrm>
            <a:off x="4935893" y="1222309"/>
            <a:ext cx="1533331" cy="779105"/>
          </a:xfrm>
          <a:prstGeom prst="cloudCallout">
            <a:avLst>
              <a:gd name="adj1" fmla="val -109493"/>
              <a:gd name="adj2" fmla="val 104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9C35C-BB7E-AE54-90D0-6BA27E13AE7D}"/>
              </a:ext>
            </a:extLst>
          </p:cNvPr>
          <p:cNvSpPr txBox="1"/>
          <p:nvPr/>
        </p:nvSpPr>
        <p:spPr>
          <a:xfrm>
            <a:off x="475861" y="5243804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Connector is a contract that is implemented by Computer and all USB Devices to establish Communication but with different Behavior</a:t>
            </a:r>
          </a:p>
        </p:txBody>
      </p:sp>
    </p:spTree>
    <p:extLst>
      <p:ext uri="{BB962C8B-B14F-4D97-AF65-F5344CB8AC3E}">
        <p14:creationId xmlns:p14="http://schemas.microsoft.com/office/powerpoint/2010/main" val="2872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D9357-4D2A-7E12-7E4B-CB0BE48CBCEB}"/>
              </a:ext>
            </a:extLst>
          </p:cNvPr>
          <p:cNvSpPr/>
          <p:nvPr/>
        </p:nvSpPr>
        <p:spPr>
          <a:xfrm>
            <a:off x="223935" y="2556588"/>
            <a:ext cx="1912775" cy="87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FD8A6A-DE8E-9350-2757-12433F57F2B9}"/>
              </a:ext>
            </a:extLst>
          </p:cNvPr>
          <p:cNvSpPr/>
          <p:nvPr/>
        </p:nvSpPr>
        <p:spPr>
          <a:xfrm>
            <a:off x="2136710" y="2827176"/>
            <a:ext cx="1828800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042DD-53B2-20BE-FD62-FDD2EC3E3D1D}"/>
              </a:ext>
            </a:extLst>
          </p:cNvPr>
          <p:cNvSpPr/>
          <p:nvPr/>
        </p:nvSpPr>
        <p:spPr>
          <a:xfrm>
            <a:off x="3965510" y="2246346"/>
            <a:ext cx="1586204" cy="1572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TaxFacade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2A835-1AD6-0DE0-9463-56A902E3E162}"/>
              </a:ext>
            </a:extLst>
          </p:cNvPr>
          <p:cNvSpPr txBox="1"/>
          <p:nvPr/>
        </p:nvSpPr>
        <p:spPr>
          <a:xfrm>
            <a:off x="2136710" y="2323322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Amount, </a:t>
            </a:r>
            <a:r>
              <a:rPr lang="en-US" dirty="0" err="1"/>
              <a:t>TaxType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CE872-2E17-71A7-2FC7-ABA717D200F5}"/>
              </a:ext>
            </a:extLst>
          </p:cNvPr>
          <p:cNvSpPr/>
          <p:nvPr/>
        </p:nvSpPr>
        <p:spPr>
          <a:xfrm>
            <a:off x="5551713" y="2873829"/>
            <a:ext cx="2631233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1BA4-D005-307E-E80F-02B343492C3C}"/>
              </a:ext>
            </a:extLst>
          </p:cNvPr>
          <p:cNvSpPr txBox="1"/>
          <p:nvPr/>
        </p:nvSpPr>
        <p:spPr>
          <a:xfrm>
            <a:off x="5626358" y="2323322"/>
            <a:ext cx="2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TaxInstance</a:t>
            </a:r>
            <a:r>
              <a:rPr lang="en-US" dirty="0"/>
              <a:t> based on </a:t>
            </a:r>
            <a:r>
              <a:rPr lang="en-US" dirty="0" err="1"/>
              <a:t>TaxType</a:t>
            </a:r>
            <a:r>
              <a:rPr lang="en-US" dirty="0"/>
              <a:t> and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41B56-7DDB-EDB4-8500-F9001AB36995}"/>
              </a:ext>
            </a:extLst>
          </p:cNvPr>
          <p:cNvSpPr/>
          <p:nvPr/>
        </p:nvSpPr>
        <p:spPr>
          <a:xfrm>
            <a:off x="8182946" y="2127380"/>
            <a:ext cx="1735495" cy="201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TaxAclculator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A53A-EDB3-C924-C469-D4F2CE43946A}"/>
              </a:ext>
            </a:extLst>
          </p:cNvPr>
          <p:cNvSpPr/>
          <p:nvPr/>
        </p:nvSpPr>
        <p:spPr>
          <a:xfrm>
            <a:off x="10356980" y="541176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TDS Calculator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0C9F69-E698-0F4F-8247-DE869F9BFF5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9260633" y="1031033"/>
            <a:ext cx="886408" cy="1306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2E987-5523-C47A-8D85-61D2F2A1B8FF}"/>
              </a:ext>
            </a:extLst>
          </p:cNvPr>
          <p:cNvSpPr/>
          <p:nvPr/>
        </p:nvSpPr>
        <p:spPr>
          <a:xfrm>
            <a:off x="10356979" y="4332515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GST Calculator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795AE7-EE55-4604-4BC6-9DA4E41D28D4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9259077" y="3934408"/>
            <a:ext cx="889519" cy="13062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0E1C7B-CEF6-D26B-C2A8-F57C66A2111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6742534" y="1834632"/>
            <a:ext cx="324238" cy="4292082"/>
          </a:xfrm>
          <a:prstGeom prst="bentConnector3">
            <a:avLst>
              <a:gd name="adj1" fmla="val -7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030C5-C2EE-F336-2B73-C576FF7E5061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>
            <a:off x="2774691" y="1834633"/>
            <a:ext cx="389554" cy="3578289"/>
          </a:xfrm>
          <a:prstGeom prst="bentConnector3">
            <a:avLst>
              <a:gd name="adj1" fmla="val -5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A2A3F-3C28-3C37-499F-F1A684659F28}"/>
              </a:ext>
            </a:extLst>
          </p:cNvPr>
          <p:cNvSpPr/>
          <p:nvPr/>
        </p:nvSpPr>
        <p:spPr>
          <a:xfrm>
            <a:off x="8864082" y="339011"/>
            <a:ext cx="2388636" cy="2043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Logic For</a:t>
            </a:r>
          </a:p>
          <a:p>
            <a:pPr algn="ctr"/>
            <a:r>
              <a:rPr lang="en-US" dirty="0"/>
              <a:t>+Deposit()</a:t>
            </a:r>
          </a:p>
          <a:p>
            <a:pPr algn="ctr"/>
            <a:r>
              <a:rPr lang="en-US" dirty="0"/>
              <a:t>+Withdrawal()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388-E616-3EDE-36EF-DB6EAC2D9EC5}"/>
              </a:ext>
            </a:extLst>
          </p:cNvPr>
          <p:cNvSpPr/>
          <p:nvPr/>
        </p:nvSpPr>
        <p:spPr>
          <a:xfrm>
            <a:off x="572278" y="339011"/>
            <a:ext cx="2388636" cy="20434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Holder / 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JIO / Vodafone / Airtel</a:t>
            </a:r>
          </a:p>
          <a:p>
            <a:pPr algn="ctr"/>
            <a:r>
              <a:rPr lang="en-US" dirty="0"/>
              <a:t> Hotmail / </a:t>
            </a:r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6BBD8A-D2E5-B343-AEC8-E5DEE0ED6B49}"/>
              </a:ext>
            </a:extLst>
          </p:cNvPr>
          <p:cNvSpPr/>
          <p:nvPr/>
        </p:nvSpPr>
        <p:spPr>
          <a:xfrm>
            <a:off x="2960914" y="793102"/>
            <a:ext cx="5903168" cy="793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Deposit and/or Withdrawal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8772D-915A-A953-8AEA-4588BEB237F2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912498" y="-1763486"/>
            <a:ext cx="12700" cy="8291804"/>
          </a:xfrm>
          <a:prstGeom prst="bentConnector3">
            <a:avLst>
              <a:gd name="adj1" fmla="val 1800000"/>
            </a:avLst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782E07-9EAE-8D9E-6FE6-0983C7F59399}"/>
              </a:ext>
            </a:extLst>
          </p:cNvPr>
          <p:cNvSpPr txBox="1"/>
          <p:nvPr/>
        </p:nvSpPr>
        <p:spPr>
          <a:xfrm>
            <a:off x="3741576" y="2761861"/>
            <a:ext cx="44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Decoupled Notifications</a:t>
            </a:r>
          </a:p>
          <a:p>
            <a:pPr algn="ctr"/>
            <a:r>
              <a:rPr lang="en-US" b="1" dirty="0"/>
              <a:t>Email</a:t>
            </a:r>
          </a:p>
          <a:p>
            <a:pPr algn="ctr"/>
            <a:r>
              <a:rPr lang="en-US" b="1" dirty="0"/>
              <a:t>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8D4D-87E7-D9B6-3E58-9B40FAAE6D36}"/>
              </a:ext>
            </a:extLst>
          </p:cNvPr>
          <p:cNvSpPr/>
          <p:nvPr/>
        </p:nvSpPr>
        <p:spPr>
          <a:xfrm>
            <a:off x="7865707" y="3413320"/>
            <a:ext cx="3079102" cy="16079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Notification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/ SMS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2AE2F0-272B-E3E1-941A-71691D6DF311}"/>
              </a:ext>
            </a:extLst>
          </p:cNvPr>
          <p:cNvCxnSpPr>
            <a:stCxn id="2" idx="3"/>
            <a:endCxn id="8" idx="3"/>
          </p:cNvCxnSpPr>
          <p:nvPr/>
        </p:nvCxnSpPr>
        <p:spPr>
          <a:xfrm flipH="1">
            <a:off x="10944809" y="1360714"/>
            <a:ext cx="307909" cy="2856594"/>
          </a:xfrm>
          <a:prstGeom prst="bentConnector3">
            <a:avLst>
              <a:gd name="adj1" fmla="val -74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7241C-069A-B3A3-124D-83401B352D0F}"/>
              </a:ext>
            </a:extLst>
          </p:cNvPr>
          <p:cNvSpPr txBox="1"/>
          <p:nvPr/>
        </p:nvSpPr>
        <p:spPr>
          <a:xfrm>
            <a:off x="9218645" y="2653530"/>
            <a:ext cx="28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Information Delegated to Messaging System</a:t>
            </a:r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09D88621-6B5E-E757-0B0F-66ABF8F223D2}"/>
              </a:ext>
            </a:extLst>
          </p:cNvPr>
          <p:cNvSpPr/>
          <p:nvPr/>
        </p:nvSpPr>
        <p:spPr>
          <a:xfrm>
            <a:off x="4180114" y="4356997"/>
            <a:ext cx="2435289" cy="1754154"/>
          </a:xfrm>
          <a:prstGeom prst="flowChartExtra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/ Email Provider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99C6CF-F4B6-09ED-C7A8-E804C7D8A387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6006581" y="4217308"/>
            <a:ext cx="1859126" cy="1016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0BB361-67B2-9CF3-FE12-A0109A93778D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572278" y="1360714"/>
            <a:ext cx="4216658" cy="3873360"/>
          </a:xfrm>
          <a:prstGeom prst="bentConnector3">
            <a:avLst>
              <a:gd name="adj1" fmla="val 10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DC8F5-333B-EE6A-BA0A-8DE7FE3F9627}"/>
              </a:ext>
            </a:extLst>
          </p:cNvPr>
          <p:cNvSpPr txBox="1"/>
          <p:nvPr/>
        </p:nvSpPr>
        <p:spPr>
          <a:xfrm>
            <a:off x="6096000" y="4544008"/>
            <a:ext cx="15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Delegate the Message to data  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60CDA-211C-CA75-8B85-53AB66A5F357}"/>
              </a:ext>
            </a:extLst>
          </p:cNvPr>
          <p:cNvSpPr txBox="1"/>
          <p:nvPr/>
        </p:nvSpPr>
        <p:spPr>
          <a:xfrm>
            <a:off x="1408143" y="5241311"/>
            <a:ext cx="30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Notify back to Client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10CBB8D-7F21-8376-2EB4-3F825998CA56}"/>
              </a:ext>
            </a:extLst>
          </p:cNvPr>
          <p:cNvSpPr/>
          <p:nvPr/>
        </p:nvSpPr>
        <p:spPr>
          <a:xfrm>
            <a:off x="2885492" y="2921598"/>
            <a:ext cx="1555102" cy="119431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0D0D-9BAA-8E8C-8A58-081224FB088E}"/>
              </a:ext>
            </a:extLst>
          </p:cNvPr>
          <p:cNvSpPr txBox="1"/>
          <p:nvPr/>
        </p:nvSpPr>
        <p:spPr>
          <a:xfrm>
            <a:off x="2242456" y="38506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UserInRange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1B85B5-B659-0006-97FE-33E8F1C2D03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594887" y="1554124"/>
            <a:ext cx="1974581" cy="363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9963B24D-12AD-EEBD-5C09-F4876E99E813}"/>
              </a:ext>
            </a:extLst>
          </p:cNvPr>
          <p:cNvSpPr/>
          <p:nvPr/>
        </p:nvSpPr>
        <p:spPr>
          <a:xfrm>
            <a:off x="10944810" y="1636242"/>
            <a:ext cx="955610" cy="7398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020D-0BB6-151D-1488-DB14C7720F11}"/>
              </a:ext>
            </a:extLst>
          </p:cNvPr>
          <p:cNvSpPr txBox="1"/>
          <p:nvPr/>
        </p:nvSpPr>
        <p:spPr>
          <a:xfrm>
            <a:off x="10973579" y="1395783"/>
            <a:ext cx="116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Transaction Event</a:t>
            </a:r>
          </a:p>
        </p:txBody>
      </p:sp>
    </p:spTree>
    <p:extLst>
      <p:ext uri="{BB962C8B-B14F-4D97-AF65-F5344CB8AC3E}">
        <p14:creationId xmlns:p14="http://schemas.microsoft.com/office/powerpoint/2010/main" val="11819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446E4-CEDB-AA09-E6B7-96C3D858EB1E}"/>
              </a:ext>
            </a:extLst>
          </p:cNvPr>
          <p:cNvSpPr/>
          <p:nvPr/>
        </p:nvSpPr>
        <p:spPr>
          <a:xfrm>
            <a:off x="466531" y="961053"/>
            <a:ext cx="10739534" cy="449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D9C05-4D5D-420E-9723-161B2F11B42B}"/>
              </a:ext>
            </a:extLst>
          </p:cNvPr>
          <p:cNvSpPr txBox="1"/>
          <p:nvPr/>
        </p:nvSpPr>
        <p:spPr>
          <a:xfrm>
            <a:off x="606490" y="699796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BFE7F-7EB6-7B4A-9913-E43008F52F1C}"/>
              </a:ext>
            </a:extLst>
          </p:cNvPr>
          <p:cNvSpPr/>
          <p:nvPr/>
        </p:nvSpPr>
        <p:spPr>
          <a:xfrm>
            <a:off x="821094" y="1819469"/>
            <a:ext cx="3041779" cy="2948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AACBBE6-170B-6A97-C014-30E159E4A5DC}"/>
              </a:ext>
            </a:extLst>
          </p:cNvPr>
          <p:cNvSpPr/>
          <p:nvPr/>
        </p:nvSpPr>
        <p:spPr>
          <a:xfrm>
            <a:off x="4599992" y="1129004"/>
            <a:ext cx="2677886" cy="19127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class with Main() Method Code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77034-8CFC-6BF4-6A3E-1ECAB86A2B08}"/>
              </a:ext>
            </a:extLst>
          </p:cNvPr>
          <p:cNvSpPr txBox="1"/>
          <p:nvPr/>
        </p:nvSpPr>
        <p:spPr>
          <a:xfrm>
            <a:off x="933061" y="194076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9E46-B87B-A10A-EC33-9644D8F8B7C6}"/>
              </a:ext>
            </a:extLst>
          </p:cNvPr>
          <p:cNvCxnSpPr/>
          <p:nvPr/>
        </p:nvCxnSpPr>
        <p:spPr>
          <a:xfrm flipH="1">
            <a:off x="2491273" y="1927544"/>
            <a:ext cx="4282751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605C1C-B525-A451-04FA-0F33F7CE8811}"/>
              </a:ext>
            </a:extLst>
          </p:cNvPr>
          <p:cNvSpPr txBox="1"/>
          <p:nvPr/>
        </p:nvSpPr>
        <p:spPr>
          <a:xfrm>
            <a:off x="839755" y="2785961"/>
            <a:ext cx="30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Execution</a:t>
            </a:r>
          </a:p>
          <a:p>
            <a:endParaRPr lang="en-US" dirty="0"/>
          </a:p>
          <a:p>
            <a:r>
              <a:rPr lang="en-US" dirty="0"/>
              <a:t>Call to Add() method</a:t>
            </a:r>
          </a:p>
          <a:p>
            <a:r>
              <a:rPr lang="en-US" dirty="0"/>
              <a:t>Return Value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FEAF841-6687-20DA-E181-A4C569762DE4}"/>
              </a:ext>
            </a:extLst>
          </p:cNvPr>
          <p:cNvSpPr/>
          <p:nvPr/>
        </p:nvSpPr>
        <p:spPr>
          <a:xfrm>
            <a:off x="8238931" y="2745519"/>
            <a:ext cx="2230016" cy="190189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Add() Method Code Segment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3C417-190F-4259-0117-709DE87539D4}"/>
              </a:ext>
            </a:extLst>
          </p:cNvPr>
          <p:cNvCxnSpPr/>
          <p:nvPr/>
        </p:nvCxnSpPr>
        <p:spPr>
          <a:xfrm>
            <a:off x="2929812" y="3498980"/>
            <a:ext cx="5197151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5881A-CA02-2DAA-3AF6-022269044912}"/>
              </a:ext>
            </a:extLst>
          </p:cNvPr>
          <p:cNvSpPr txBox="1"/>
          <p:nvPr/>
        </p:nvSpPr>
        <p:spPr>
          <a:xfrm>
            <a:off x="3953070" y="3276591"/>
            <a:ext cx="342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for Add() </a:t>
            </a:r>
          </a:p>
          <a:p>
            <a:pPr marL="342900" indent="-342900">
              <a:buAutoNum type="arabicPeriod"/>
            </a:pPr>
            <a:r>
              <a:rPr lang="en-US" dirty="0"/>
              <a:t>If Found Jump() to Add</a:t>
            </a:r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AutoNum type="arabicPeriod"/>
            </a:pPr>
            <a:r>
              <a:rPr lang="en-US" dirty="0"/>
              <a:t>Get Return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CD45-EF67-A4CE-33C2-C2CB9CA536D6}"/>
              </a:ext>
            </a:extLst>
          </p:cNvPr>
          <p:cNvCxnSpPr/>
          <p:nvPr/>
        </p:nvCxnSpPr>
        <p:spPr>
          <a:xfrm flipH="1" flipV="1">
            <a:off x="2491273" y="3840320"/>
            <a:ext cx="7081935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98D3D2F-64CE-8783-1875-B33C941F846A}"/>
              </a:ext>
            </a:extLst>
          </p:cNvPr>
          <p:cNvSpPr/>
          <p:nvPr/>
        </p:nvSpPr>
        <p:spPr>
          <a:xfrm>
            <a:off x="8042988" y="2258008"/>
            <a:ext cx="3387012" cy="21087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Persistence Layer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A628178-E2FD-379C-80B5-7EB75361DDE8}"/>
              </a:ext>
            </a:extLst>
          </p:cNvPr>
          <p:cNvSpPr/>
          <p:nvPr/>
        </p:nvSpPr>
        <p:spPr>
          <a:xfrm>
            <a:off x="3405674" y="2547257"/>
            <a:ext cx="2369975" cy="1567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Collections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AD45391-772B-0A2D-E34D-371B69C966D2}"/>
              </a:ext>
            </a:extLst>
          </p:cNvPr>
          <p:cNvSpPr/>
          <p:nvPr/>
        </p:nvSpPr>
        <p:spPr>
          <a:xfrm>
            <a:off x="5747657" y="3163078"/>
            <a:ext cx="2295331" cy="4385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02B4-D310-D457-6CE2-FCD1344B882E}"/>
              </a:ext>
            </a:extLst>
          </p:cNvPr>
          <p:cNvSpPr/>
          <p:nvPr/>
        </p:nvSpPr>
        <p:spPr>
          <a:xfrm>
            <a:off x="307910" y="541176"/>
            <a:ext cx="2836506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DD8C8A-E8D5-C0CB-B75D-2A47E27605F1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144416" y="1250303"/>
            <a:ext cx="1446246" cy="1296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AE4980-F8DE-1C9F-33BD-78A7CF041D98}"/>
              </a:ext>
            </a:extLst>
          </p:cNvPr>
          <p:cNvSpPr txBox="1"/>
          <p:nvPr/>
        </p:nvSpPr>
        <p:spPr>
          <a:xfrm>
            <a:off x="4149013" y="821094"/>
            <a:ext cx="22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over Collection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D883193-CB02-3F9E-1E94-371D6C41C994}"/>
              </a:ext>
            </a:extLst>
          </p:cNvPr>
          <p:cNvSpPr/>
          <p:nvPr/>
        </p:nvSpPr>
        <p:spPr>
          <a:xfrm>
            <a:off x="4198776" y="3452327"/>
            <a:ext cx="2332653" cy="105435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7B61D8-02DC-6A01-AA3F-2DAB9EB054A1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0800000">
            <a:off x="1726164" y="1959429"/>
            <a:ext cx="167951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D305-8837-D9FC-62A3-4C05EF0B360C}"/>
              </a:ext>
            </a:extLst>
          </p:cNvPr>
          <p:cNvSpPr txBox="1"/>
          <p:nvPr/>
        </p:nvSpPr>
        <p:spPr>
          <a:xfrm>
            <a:off x="877077" y="2547257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Data from Collection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3AE14-FA38-DF8B-AF3A-D1B5541D3907}"/>
              </a:ext>
            </a:extLst>
          </p:cNvPr>
          <p:cNvSpPr/>
          <p:nvPr/>
        </p:nvSpPr>
        <p:spPr>
          <a:xfrm>
            <a:off x="2164702" y="5019870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68A07B7-4702-6092-C2CB-43334A549FAA}"/>
              </a:ext>
            </a:extLst>
          </p:cNvPr>
          <p:cNvSpPr/>
          <p:nvPr/>
        </p:nvSpPr>
        <p:spPr>
          <a:xfrm>
            <a:off x="7716416" y="4963886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F635A1-80A8-1A41-31E7-9F6828CCCE59}"/>
              </a:ext>
            </a:extLst>
          </p:cNvPr>
          <p:cNvSpPr/>
          <p:nvPr/>
        </p:nvSpPr>
        <p:spPr>
          <a:xfrm>
            <a:off x="4879910" y="5103845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1A12CB-2F57-AEB0-D04C-1208D8527952}"/>
              </a:ext>
            </a:extLst>
          </p:cNvPr>
          <p:cNvSpPr/>
          <p:nvPr/>
        </p:nvSpPr>
        <p:spPr>
          <a:xfrm>
            <a:off x="5458408" y="4879910"/>
            <a:ext cx="1306286" cy="1334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D4BC4-28E4-34D2-156A-9C4CD8ADE8E5}"/>
              </a:ext>
            </a:extLst>
          </p:cNvPr>
          <p:cNvSpPr txBox="1"/>
          <p:nvPr/>
        </p:nvSpPr>
        <p:spPr>
          <a:xfrm>
            <a:off x="2649894" y="6214188"/>
            <a:ext cx="7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Different and Object is different, the object only has schema (properties) those are used in Iterations and condition to fetch data</a:t>
            </a:r>
          </a:p>
        </p:txBody>
      </p:sp>
    </p:spTree>
    <p:extLst>
      <p:ext uri="{BB962C8B-B14F-4D97-AF65-F5344CB8AC3E}">
        <p14:creationId xmlns:p14="http://schemas.microsoft.com/office/powerpoint/2010/main" val="86692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6DDA91-7F2B-50FD-FDE4-6BE4FAA62347}"/>
              </a:ext>
            </a:extLst>
          </p:cNvPr>
          <p:cNvSpPr/>
          <p:nvPr/>
        </p:nvSpPr>
        <p:spPr>
          <a:xfrm>
            <a:off x="1536441" y="3842438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3BE5330-F327-27D0-08B9-D08366CDA7D0}"/>
              </a:ext>
            </a:extLst>
          </p:cNvPr>
          <p:cNvSpPr/>
          <p:nvPr/>
        </p:nvSpPr>
        <p:spPr>
          <a:xfrm>
            <a:off x="7088155" y="3786454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784D97F-4FE4-1C9D-E54B-54EFAAE06323}"/>
              </a:ext>
            </a:extLst>
          </p:cNvPr>
          <p:cNvSpPr/>
          <p:nvPr/>
        </p:nvSpPr>
        <p:spPr>
          <a:xfrm>
            <a:off x="4251649" y="3926413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E0F9A-4C42-4041-EDF3-FE591AF5D06E}"/>
              </a:ext>
            </a:extLst>
          </p:cNvPr>
          <p:cNvSpPr txBox="1"/>
          <p:nvPr/>
        </p:nvSpPr>
        <p:spPr>
          <a:xfrm>
            <a:off x="933061" y="503853"/>
            <a:ext cx="10384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LINQ Removed Gap between Data and Object</a:t>
            </a:r>
          </a:p>
          <a:p>
            <a:pPr algn="ctr"/>
            <a:r>
              <a:rPr lang="en-US" sz="4000" b="1" dirty="0"/>
              <a:t>An Object Itself is Data</a:t>
            </a:r>
          </a:p>
          <a:p>
            <a:pPr algn="ctr"/>
            <a:r>
              <a:rPr lang="en-US" sz="4000" b="1" dirty="0"/>
              <a:t>And Hence It can be </a:t>
            </a:r>
            <a:r>
              <a:rPr lang="en-US" sz="4000" b="1"/>
              <a:t>Queried Easily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909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of the complete LINQ query operation.">
            <a:extLst>
              <a:ext uri="{FF2B5EF4-FFF2-40B4-BE49-F238E27FC236}">
                <a16:creationId xmlns:a16="http://schemas.microsoft.com/office/drawing/2014/main" id="{8644130B-D36A-9560-33C8-2B159A317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3" y="1762125"/>
            <a:ext cx="28860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7FFA8-ADBC-1907-2923-E77837064516}"/>
              </a:ext>
            </a:extLst>
          </p:cNvPr>
          <p:cNvSpPr/>
          <p:nvPr/>
        </p:nvSpPr>
        <p:spPr>
          <a:xfrm>
            <a:off x="4973216" y="270588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372DC-EEF7-3D98-C8EE-97335CA079A0}"/>
              </a:ext>
            </a:extLst>
          </p:cNvPr>
          <p:cNvSpPr/>
          <p:nvPr/>
        </p:nvSpPr>
        <p:spPr>
          <a:xfrm>
            <a:off x="2727648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2EEE1-32BC-6F0F-5997-68087FEE3E74}"/>
              </a:ext>
            </a:extLst>
          </p:cNvPr>
          <p:cNvSpPr/>
          <p:nvPr/>
        </p:nvSpPr>
        <p:spPr>
          <a:xfrm>
            <a:off x="7043060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781884-8DC0-3A95-D3AD-20CAE84EFC82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534746" y="709126"/>
            <a:ext cx="1438470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6D32174-5D2F-4844-6078-590C8DC3FFF0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587412" y="709127"/>
            <a:ext cx="1262746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05615-1EFC-D65B-B77F-0E20C63CEFC7}"/>
              </a:ext>
            </a:extLst>
          </p:cNvPr>
          <p:cNvSpPr/>
          <p:nvPr/>
        </p:nvSpPr>
        <p:spPr>
          <a:xfrm>
            <a:off x="1398813" y="3023116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13260-FC8E-445E-0F05-4967528E0C74}"/>
              </a:ext>
            </a:extLst>
          </p:cNvPr>
          <p:cNvSpPr/>
          <p:nvPr/>
        </p:nvSpPr>
        <p:spPr>
          <a:xfrm>
            <a:off x="4029268" y="302311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C1451-D8F6-4815-F3DF-9020BFE29181}"/>
              </a:ext>
            </a:extLst>
          </p:cNvPr>
          <p:cNvSpPr/>
          <p:nvPr/>
        </p:nvSpPr>
        <p:spPr>
          <a:xfrm>
            <a:off x="6109996" y="2990461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B698AB-64DD-753A-2974-56FEE27AEC62}"/>
              </a:ext>
            </a:extLst>
          </p:cNvPr>
          <p:cNvSpPr/>
          <p:nvPr/>
        </p:nvSpPr>
        <p:spPr>
          <a:xfrm>
            <a:off x="8035215" y="299046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DD22</a:t>
            </a:r>
          </a:p>
          <a:p>
            <a:pPr algn="ctr"/>
            <a:r>
              <a:rPr lang="en-US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1E6CCC-7521-428D-C3A6-0EF9C6C341F4}"/>
              </a:ext>
            </a:extLst>
          </p:cNvPr>
          <p:cNvCxnSpPr>
            <a:stCxn id="3" idx="1"/>
            <a:endCxn id="10" idx="0"/>
          </p:cNvCxnSpPr>
          <p:nvPr/>
        </p:nvCxnSpPr>
        <p:spPr>
          <a:xfrm rot="10800000" flipV="1">
            <a:off x="2205912" y="1971868"/>
            <a:ext cx="521737" cy="1051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55307-F03F-ACA5-2327-EA145576DA73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4341844" y="1971869"/>
            <a:ext cx="494522" cy="1051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0BB91-51CB-F79E-6D2E-4E7835FC476F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6917094" y="1971869"/>
            <a:ext cx="125966" cy="101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0F4A02-1159-68B9-04BA-278E6FA5E1C1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8657256" y="1971869"/>
            <a:ext cx="185057" cy="101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D1F177A-DD75-3CFE-A4C9-2B69BFAB8F8D}"/>
              </a:ext>
            </a:extLst>
          </p:cNvPr>
          <p:cNvSpPr/>
          <p:nvPr/>
        </p:nvSpPr>
        <p:spPr>
          <a:xfrm>
            <a:off x="10349209" y="270588"/>
            <a:ext cx="241036" cy="387220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CA884-E538-D69C-DC1A-B50D3B6828C0}"/>
              </a:ext>
            </a:extLst>
          </p:cNvPr>
          <p:cNvSpPr txBox="1"/>
          <p:nvPr/>
        </p:nvSpPr>
        <p:spPr>
          <a:xfrm>
            <a:off x="606490" y="4991878"/>
            <a:ext cx="108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</a:t>
            </a:r>
          </a:p>
          <a:p>
            <a:r>
              <a:rPr lang="en-US" dirty="0"/>
              <a:t>Open Close Principal</a:t>
            </a:r>
          </a:p>
          <a:p>
            <a:r>
              <a:rPr lang="en-US" dirty="0"/>
              <a:t>Liskov Substitution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4E01F-9014-DBFD-6C1A-9A3B8F786A96}"/>
              </a:ext>
            </a:extLst>
          </p:cNvPr>
          <p:cNvSpPr txBox="1"/>
          <p:nvPr/>
        </p:nvSpPr>
        <p:spPr>
          <a:xfrm>
            <a:off x="4450702" y="4758612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Abstract class and all of it derivation provides a Family Tree with Hierarchy and helps to build Highly-Cohesive System</a:t>
            </a:r>
          </a:p>
          <a:p>
            <a:endParaRPr lang="en-US" b="1" dirty="0"/>
          </a:p>
          <a:p>
            <a:r>
              <a:rPr lang="en-US" b="1" dirty="0"/>
              <a:t>Stream</a:t>
            </a:r>
          </a:p>
          <a:p>
            <a:r>
              <a:rPr lang="en-US" b="1" dirty="0"/>
              <a:t>- FileStream, MemoryStream, </a:t>
            </a:r>
            <a:r>
              <a:rPr lang="en-US" b="1" dirty="0" err="1"/>
              <a:t>NetworkStream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1180</Words>
  <Application>Microsoft Office PowerPoint</Application>
  <PresentationFormat>Widescreen</PresentationFormat>
  <Paragraphs>328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200</cp:revision>
  <dcterms:created xsi:type="dcterms:W3CDTF">2023-09-25T04:49:33Z</dcterms:created>
  <dcterms:modified xsi:type="dcterms:W3CDTF">2023-09-28T06:50:24Z</dcterms:modified>
</cp:coreProperties>
</file>