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86" r:id="rId34"/>
    <p:sldId id="290" r:id="rId35"/>
    <p:sldId id="291" r:id="rId36"/>
    <p:sldId id="295" r:id="rId37"/>
    <p:sldId id="292" r:id="rId38"/>
    <p:sldId id="293" r:id="rId39"/>
    <p:sldId id="294" r:id="rId40"/>
    <p:sldId id="300" r:id="rId41"/>
    <p:sldId id="301" r:id="rId42"/>
    <p:sldId id="296" r:id="rId43"/>
    <p:sldId id="297" r:id="rId44"/>
    <p:sldId id="298" r:id="rId45"/>
    <p:sldId id="313" r:id="rId46"/>
    <p:sldId id="308" r:id="rId47"/>
    <p:sldId id="307" r:id="rId48"/>
    <p:sldId id="309" r:id="rId49"/>
    <p:sldId id="312" r:id="rId50"/>
    <p:sldId id="299" r:id="rId51"/>
    <p:sldId id="302" r:id="rId52"/>
    <p:sldId id="303" r:id="rId53"/>
    <p:sldId id="304" r:id="rId54"/>
    <p:sldId id="305" r:id="rId55"/>
    <p:sldId id="306" r:id="rId56"/>
    <p:sldId id="310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frontendendserver/myapp/myctrl" TargetMode="External"/><Relationship Id="rId2" Type="http://schemas.openxmlformats.org/officeDocument/2006/relationships/hyperlink" Target="https://www.mybackendserver/myapp/myctrl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er/myserverapp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8B0B3-3EF9-86D7-D08F-65FEE1F16400}"/>
              </a:ext>
            </a:extLst>
          </p:cNvPr>
          <p:cNvSpPr/>
          <p:nvPr/>
        </p:nvSpPr>
        <p:spPr>
          <a:xfrm>
            <a:off x="2174033" y="317241"/>
            <a:ext cx="3816220" cy="620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.NET Client Application</a:t>
            </a:r>
          </a:p>
          <a:p>
            <a:pPr algn="ctr"/>
            <a:r>
              <a:rPr lang="en-US" sz="3600" b="1" dirty="0"/>
              <a:t>On App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9C3A76C-4168-F1FA-1A9D-09B9327F64C8}"/>
              </a:ext>
            </a:extLst>
          </p:cNvPr>
          <p:cNvSpPr/>
          <p:nvPr/>
        </p:nvSpPr>
        <p:spPr>
          <a:xfrm>
            <a:off x="8571723" y="522514"/>
            <a:ext cx="3079102" cy="5812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0FBA1D-1DCA-D51F-F68A-A89860B9FBF9}"/>
              </a:ext>
            </a:extLst>
          </p:cNvPr>
          <p:cNvSpPr/>
          <p:nvPr/>
        </p:nvSpPr>
        <p:spPr>
          <a:xfrm>
            <a:off x="5990253" y="1035699"/>
            <a:ext cx="2581470" cy="97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Connection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47C90-1447-F077-E4AA-EE48C09BBBEF}"/>
              </a:ext>
            </a:extLst>
          </p:cNvPr>
          <p:cNvSpPr/>
          <p:nvPr/>
        </p:nvSpPr>
        <p:spPr>
          <a:xfrm>
            <a:off x="5990253" y="2038740"/>
            <a:ext cx="2581470" cy="9797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Established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78898-2299-8CA3-A433-3BE827A0AAF5}"/>
              </a:ext>
            </a:extLst>
          </p:cNvPr>
          <p:cNvSpPr/>
          <p:nvPr/>
        </p:nvSpPr>
        <p:spPr>
          <a:xfrm>
            <a:off x="5990253" y="3354355"/>
            <a:ext cx="2581470" cy="1049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Request for CRUD Operations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39480E4-F469-529E-C511-829561096A12}"/>
              </a:ext>
            </a:extLst>
          </p:cNvPr>
          <p:cNvSpPr/>
          <p:nvPr/>
        </p:nvSpPr>
        <p:spPr>
          <a:xfrm>
            <a:off x="5990253" y="4404049"/>
            <a:ext cx="2581470" cy="10496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of Execution of Each 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D8D47-A785-12D8-7C45-82B823097DD4}"/>
              </a:ext>
            </a:extLst>
          </p:cNvPr>
          <p:cNvSpPr/>
          <p:nvPr/>
        </p:nvSpPr>
        <p:spPr>
          <a:xfrm>
            <a:off x="5990253" y="5691673"/>
            <a:ext cx="2705878" cy="27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FFF7F-4B4E-0DAB-1230-A204335E9B1E}"/>
              </a:ext>
            </a:extLst>
          </p:cNvPr>
          <p:cNvSpPr txBox="1"/>
          <p:nvPr/>
        </p:nvSpPr>
        <p:spPr>
          <a:xfrm>
            <a:off x="2351314" y="4525347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Client needs to wait till the database is not responding </a:t>
            </a:r>
          </a:p>
        </p:txBody>
      </p:sp>
    </p:spTree>
    <p:extLst>
      <p:ext uri="{BB962C8B-B14F-4D97-AF65-F5344CB8AC3E}">
        <p14:creationId xmlns:p14="http://schemas.microsoft.com/office/powerpoint/2010/main" val="3642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57445A8-7226-1751-ABF0-43A6C8534014}"/>
              </a:ext>
            </a:extLst>
          </p:cNvPr>
          <p:cNvSpPr/>
          <p:nvPr/>
        </p:nvSpPr>
        <p:spPr>
          <a:xfrm>
            <a:off x="7856376" y="811763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10BACE1-A399-09BA-C32E-262CAB58D128}"/>
              </a:ext>
            </a:extLst>
          </p:cNvPr>
          <p:cNvSpPr/>
          <p:nvPr/>
        </p:nvSpPr>
        <p:spPr>
          <a:xfrm>
            <a:off x="7856376" y="3959289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0F466-9EB2-6B1E-42BB-4EB18CCEB80B}"/>
              </a:ext>
            </a:extLst>
          </p:cNvPr>
          <p:cNvSpPr/>
          <p:nvPr/>
        </p:nvSpPr>
        <p:spPr>
          <a:xfrm>
            <a:off x="3219061" y="1819470"/>
            <a:ext cx="3153747" cy="2687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029103-95C7-F5BC-0F7B-38B4A2F17D9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6232849" y="195944"/>
            <a:ext cx="186613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8E9A07-CED6-D86F-EF52-E827F2ABADE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6189308" y="3113314"/>
            <a:ext cx="273695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4B487-DC39-8108-9A73-F5D77D09BA2A}"/>
              </a:ext>
            </a:extLst>
          </p:cNvPr>
          <p:cNvSpPr txBox="1"/>
          <p:nvPr/>
        </p:nvSpPr>
        <p:spPr>
          <a:xfrm>
            <a:off x="363894" y="5318449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(), to read data </a:t>
            </a:r>
            <a:r>
              <a:rPr lang="en-US"/>
              <a:t>from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57403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674BB1-F878-7C08-DCF0-6E76755FD1A9}"/>
              </a:ext>
            </a:extLst>
          </p:cNvPr>
          <p:cNvSpPr/>
          <p:nvPr/>
        </p:nvSpPr>
        <p:spPr>
          <a:xfrm>
            <a:off x="1259633" y="793102"/>
            <a:ext cx="4637314" cy="4404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B23A4-B0AD-87E4-AACF-80634978442D}"/>
              </a:ext>
            </a:extLst>
          </p:cNvPr>
          <p:cNvSpPr/>
          <p:nvPr/>
        </p:nvSpPr>
        <p:spPr>
          <a:xfrm>
            <a:off x="1530220" y="1296955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26D9F-8050-9EB5-56C1-CC822A086929}"/>
              </a:ext>
            </a:extLst>
          </p:cNvPr>
          <p:cNvSpPr/>
          <p:nvPr/>
        </p:nvSpPr>
        <p:spPr>
          <a:xfrm>
            <a:off x="1530220" y="2108718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8996F-62D3-3A61-BECE-BE28219CCB61}"/>
              </a:ext>
            </a:extLst>
          </p:cNvPr>
          <p:cNvSpPr/>
          <p:nvPr/>
        </p:nvSpPr>
        <p:spPr>
          <a:xfrm>
            <a:off x="1530220" y="2727649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with HTTTP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CA18-6C38-F640-9232-A7F98FAFD14C}"/>
              </a:ext>
            </a:extLst>
          </p:cNvPr>
          <p:cNvSpPr/>
          <p:nvPr/>
        </p:nvSpPr>
        <p:spPr>
          <a:xfrm>
            <a:off x="1530220" y="3539412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E655D-6FC8-D1F4-A6C8-6FA7825388B3}"/>
              </a:ext>
            </a:extLst>
          </p:cNvPr>
          <p:cNvSpPr/>
          <p:nvPr/>
        </p:nvSpPr>
        <p:spPr>
          <a:xfrm>
            <a:off x="1581539" y="4368281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AAD056F-0E01-B8C3-B928-D82BBBF047A3}"/>
              </a:ext>
            </a:extLst>
          </p:cNvPr>
          <p:cNvSpPr/>
          <p:nvPr/>
        </p:nvSpPr>
        <p:spPr>
          <a:xfrm>
            <a:off x="10207690" y="681135"/>
            <a:ext cx="1250302" cy="97971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757DC0E-3C6E-5E1D-92CB-91A3B821EE00}"/>
              </a:ext>
            </a:extLst>
          </p:cNvPr>
          <p:cNvCxnSpPr>
            <a:endCxn id="8" idx="2"/>
          </p:cNvCxnSpPr>
          <p:nvPr/>
        </p:nvCxnSpPr>
        <p:spPr>
          <a:xfrm flipV="1">
            <a:off x="5523722" y="1170992"/>
            <a:ext cx="4683968" cy="2939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CE49018-C8E8-2D44-B815-78CE35433C01}"/>
              </a:ext>
            </a:extLst>
          </p:cNvPr>
          <p:cNvSpPr/>
          <p:nvPr/>
        </p:nvSpPr>
        <p:spPr>
          <a:xfrm>
            <a:off x="10328988" y="2038739"/>
            <a:ext cx="1129004" cy="97971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9A7823-D929-C1C4-C60F-2A0F4CF8A6F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5523722" y="2290665"/>
            <a:ext cx="4805266" cy="2379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BDD82C83-B49A-FFB6-3488-B3961D43C044}"/>
              </a:ext>
            </a:extLst>
          </p:cNvPr>
          <p:cNvSpPr/>
          <p:nvPr/>
        </p:nvSpPr>
        <p:spPr>
          <a:xfrm>
            <a:off x="7399176" y="3091543"/>
            <a:ext cx="2034073" cy="1111899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E1AE386C-FF08-1A90-462B-0B10BF74249F}"/>
              </a:ext>
            </a:extLst>
          </p:cNvPr>
          <p:cNvSpPr/>
          <p:nvPr/>
        </p:nvSpPr>
        <p:spPr>
          <a:xfrm>
            <a:off x="10431624" y="3539412"/>
            <a:ext cx="1539551" cy="11927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F6D241-5689-111F-9B6C-A5D84899CF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523722" y="2909596"/>
            <a:ext cx="1875454" cy="8448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826C1E-DE9E-C0F4-C24F-88AF7E764AB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433249" y="3433606"/>
            <a:ext cx="998375" cy="7021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3404B0E-21F2-61AA-1404-0234678F1D92}"/>
              </a:ext>
            </a:extLst>
          </p:cNvPr>
          <p:cNvSpPr/>
          <p:nvPr/>
        </p:nvSpPr>
        <p:spPr>
          <a:xfrm>
            <a:off x="830424" y="793102"/>
            <a:ext cx="429209" cy="4404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5C16B-1E58-5EC2-AD99-DE9A38AA2978}"/>
              </a:ext>
            </a:extLst>
          </p:cNvPr>
          <p:cNvSpPr txBox="1"/>
          <p:nvPr/>
        </p:nvSpPr>
        <p:spPr>
          <a:xfrm>
            <a:off x="555172" y="5663682"/>
            <a:ext cx="27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</a:t>
            </a: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7E9FFAC6-473F-2785-8C67-7D7E9507655B}"/>
              </a:ext>
            </a:extLst>
          </p:cNvPr>
          <p:cNvSpPr/>
          <p:nvPr/>
        </p:nvSpPr>
        <p:spPr>
          <a:xfrm>
            <a:off x="8845420" y="2108718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CE1C1A-8DAB-847F-1AD2-E6104BB89CED}"/>
              </a:ext>
            </a:extLst>
          </p:cNvPr>
          <p:cNvSpPr/>
          <p:nvPr/>
        </p:nvSpPr>
        <p:spPr>
          <a:xfrm>
            <a:off x="5924938" y="566445"/>
            <a:ext cx="93307" cy="4686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7AF5A-CD20-52E2-B9B4-4B7A4EFCBA5E}"/>
              </a:ext>
            </a:extLst>
          </p:cNvPr>
          <p:cNvSpPr txBox="1"/>
          <p:nvPr/>
        </p:nvSpPr>
        <p:spPr>
          <a:xfrm>
            <a:off x="6326156" y="566445"/>
            <a:ext cx="3107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/>
              <a:t>Handle</a:t>
            </a:r>
            <a:r>
              <a:rPr lang="en-US" dirty="0"/>
              <a:t> for OS</a:t>
            </a:r>
          </a:p>
          <a:p>
            <a:r>
              <a:rPr lang="en-US" dirty="0"/>
              <a:t>OS Look for Resource</a:t>
            </a:r>
          </a:p>
          <a:p>
            <a:r>
              <a:rPr lang="en-US" dirty="0"/>
              <a:t>If Available, provides its access by managing Lifetime for that 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F9C7E-442C-497C-9451-4E8E920FC032}"/>
              </a:ext>
            </a:extLst>
          </p:cNvPr>
          <p:cNvSpPr txBox="1"/>
          <p:nvPr/>
        </p:nvSpPr>
        <p:spPr>
          <a:xfrm>
            <a:off x="3228392" y="5337110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Manages Objects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2523B-AA32-AA63-421B-6D2DFB6F89E0}"/>
              </a:ext>
            </a:extLst>
          </p:cNvPr>
          <p:cNvSpPr txBox="1"/>
          <p:nvPr/>
        </p:nvSpPr>
        <p:spPr>
          <a:xfrm>
            <a:off x="8784773" y="5252746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UnManages</a:t>
            </a:r>
            <a:r>
              <a:rPr lang="en-US" dirty="0"/>
              <a:t> Objects</a:t>
            </a: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2937E6CF-4FE3-5559-70CA-8D33B1EB1294}"/>
              </a:ext>
            </a:extLst>
          </p:cNvPr>
          <p:cNvSpPr/>
          <p:nvPr/>
        </p:nvSpPr>
        <p:spPr>
          <a:xfrm>
            <a:off x="9237306" y="864665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561E1664-4AF4-3F84-6323-80E23A474228}"/>
              </a:ext>
            </a:extLst>
          </p:cNvPr>
          <p:cNvSpPr/>
          <p:nvPr/>
        </p:nvSpPr>
        <p:spPr>
          <a:xfrm>
            <a:off x="3704253" y="1660849"/>
            <a:ext cx="1082351" cy="4649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29187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946B8-A598-3CDB-5272-2AA878CA164C}"/>
              </a:ext>
            </a:extLst>
          </p:cNvPr>
          <p:cNvSpPr/>
          <p:nvPr/>
        </p:nvSpPr>
        <p:spPr>
          <a:xfrm>
            <a:off x="10077061" y="2276669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 0 e.g.</a:t>
            </a:r>
          </a:p>
          <a:p>
            <a:pPr algn="ctr"/>
            <a:r>
              <a:rPr lang="en-US" sz="1200" dirty="0"/>
              <a:t>DAL</a:t>
            </a:r>
          </a:p>
          <a:p>
            <a:pPr algn="ctr"/>
            <a:r>
              <a:rPr lang="en-US" sz="1200" dirty="0"/>
              <a:t>Try{…}catch(){</a:t>
            </a:r>
          </a:p>
          <a:p>
            <a:pPr algn="ctr"/>
            <a:r>
              <a:rPr lang="en-US" sz="1200" dirty="0"/>
              <a:t>Handling Exception</a:t>
            </a:r>
          </a:p>
          <a:p>
            <a:pPr algn="ctr"/>
            <a:r>
              <a:rPr lang="en-US" sz="1200" dirty="0"/>
              <a:t>}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FF25B-0661-BC56-42F9-51CCCFA3F43C}"/>
              </a:ext>
            </a:extLst>
          </p:cNvPr>
          <p:cNvSpPr/>
          <p:nvPr/>
        </p:nvSpPr>
        <p:spPr>
          <a:xfrm>
            <a:off x="7738187" y="2276668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  <a:p>
            <a:pPr algn="ctr"/>
            <a:r>
              <a:rPr lang="en-US" dirty="0"/>
              <a:t>Business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E7F6-1499-04F9-60B0-0ED767460770}"/>
              </a:ext>
            </a:extLst>
          </p:cNvPr>
          <p:cNvSpPr/>
          <p:nvPr/>
        </p:nvSpPr>
        <p:spPr>
          <a:xfrm>
            <a:off x="5377543" y="2276667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 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0CC-CE3D-DD79-8E84-4801A9F74D20}"/>
              </a:ext>
            </a:extLst>
          </p:cNvPr>
          <p:cNvSpPr/>
          <p:nvPr/>
        </p:nvSpPr>
        <p:spPr>
          <a:xfrm>
            <a:off x="3038669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5F640-C077-F01E-7F60-956C1489CD77}"/>
              </a:ext>
            </a:extLst>
          </p:cNvPr>
          <p:cNvSpPr/>
          <p:nvPr/>
        </p:nvSpPr>
        <p:spPr>
          <a:xfrm>
            <a:off x="205273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70236FB-97C7-6CE7-3471-DF8F06F4DA51}"/>
              </a:ext>
            </a:extLst>
          </p:cNvPr>
          <p:cNvSpPr/>
          <p:nvPr/>
        </p:nvSpPr>
        <p:spPr>
          <a:xfrm>
            <a:off x="1520890" y="1716833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CAAB1FC-7729-61E0-3401-D75B5E9BA15F}"/>
              </a:ext>
            </a:extLst>
          </p:cNvPr>
          <p:cNvSpPr/>
          <p:nvPr/>
        </p:nvSpPr>
        <p:spPr>
          <a:xfrm>
            <a:off x="4309187" y="1716832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851D6F5-6110-A24E-2D1D-693E1392145C}"/>
              </a:ext>
            </a:extLst>
          </p:cNvPr>
          <p:cNvSpPr/>
          <p:nvPr/>
        </p:nvSpPr>
        <p:spPr>
          <a:xfrm>
            <a:off x="6809791" y="1716831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757A690-2B56-0FD0-C083-47573F6FA2FF}"/>
              </a:ext>
            </a:extLst>
          </p:cNvPr>
          <p:cNvSpPr/>
          <p:nvPr/>
        </p:nvSpPr>
        <p:spPr>
          <a:xfrm>
            <a:off x="9170435" y="1716830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7DB7DBE-9CC3-E1C4-3C17-DE591C2B664E}"/>
              </a:ext>
            </a:extLst>
          </p:cNvPr>
          <p:cNvSpPr/>
          <p:nvPr/>
        </p:nvSpPr>
        <p:spPr>
          <a:xfrm flipH="1" flipV="1">
            <a:off x="8984600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226C6DC7-990C-56FF-6C10-89DBCF9DF498}"/>
              </a:ext>
            </a:extLst>
          </p:cNvPr>
          <p:cNvSpPr/>
          <p:nvPr/>
        </p:nvSpPr>
        <p:spPr>
          <a:xfrm flipH="1" flipV="1">
            <a:off x="6510819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B5881659-4D75-2D18-3F2B-6CC933D6413C}"/>
              </a:ext>
            </a:extLst>
          </p:cNvPr>
          <p:cNvSpPr/>
          <p:nvPr/>
        </p:nvSpPr>
        <p:spPr>
          <a:xfrm flipH="1" flipV="1">
            <a:off x="4195666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473A107-86AD-BDBB-DC18-66CF92E74D01}"/>
              </a:ext>
            </a:extLst>
          </p:cNvPr>
          <p:cNvSpPr/>
          <p:nvPr/>
        </p:nvSpPr>
        <p:spPr>
          <a:xfrm flipH="1" flipV="1">
            <a:off x="1618087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0851154-02FE-7455-A782-7922587F68D4}"/>
              </a:ext>
            </a:extLst>
          </p:cNvPr>
          <p:cNvSpPr/>
          <p:nvPr/>
        </p:nvSpPr>
        <p:spPr>
          <a:xfrm>
            <a:off x="1194318" y="979714"/>
            <a:ext cx="10114384" cy="559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65ED196-3D15-A998-205F-91EDB4B670FC}"/>
              </a:ext>
            </a:extLst>
          </p:cNvPr>
          <p:cNvSpPr/>
          <p:nvPr/>
        </p:nvSpPr>
        <p:spPr>
          <a:xfrm>
            <a:off x="1110343" y="4413379"/>
            <a:ext cx="10086392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1588C960-D815-549F-B713-C1841BB582DF}"/>
              </a:ext>
            </a:extLst>
          </p:cNvPr>
          <p:cNvSpPr/>
          <p:nvPr/>
        </p:nvSpPr>
        <p:spPr>
          <a:xfrm>
            <a:off x="10328988" y="1539547"/>
            <a:ext cx="830424" cy="73711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C662F2C3-7A7E-22C5-115C-8739ADD35F2A}"/>
              </a:ext>
            </a:extLst>
          </p:cNvPr>
          <p:cNvSpPr/>
          <p:nvPr/>
        </p:nvSpPr>
        <p:spPr>
          <a:xfrm rot="8199798" flipV="1">
            <a:off x="9368311" y="3996091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C3004E43-AB94-F260-5C9E-ACA74C0EE784}"/>
              </a:ext>
            </a:extLst>
          </p:cNvPr>
          <p:cNvSpPr/>
          <p:nvPr/>
        </p:nvSpPr>
        <p:spPr>
          <a:xfrm rot="8199798" flipV="1">
            <a:off x="7041876" y="3944772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96B2B18-DEAF-6AD6-C8F6-9203FBCD2838}"/>
              </a:ext>
            </a:extLst>
          </p:cNvPr>
          <p:cNvSpPr/>
          <p:nvPr/>
        </p:nvSpPr>
        <p:spPr>
          <a:xfrm rot="8199798" flipV="1">
            <a:off x="4500825" y="3898354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C38D16A8-F753-DCFF-7265-F0E96668555A}"/>
              </a:ext>
            </a:extLst>
          </p:cNvPr>
          <p:cNvSpPr/>
          <p:nvPr/>
        </p:nvSpPr>
        <p:spPr>
          <a:xfrm rot="8199798" flipV="1">
            <a:off x="1972751" y="3993611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26FAA-6495-38F7-7207-144AD62B3F25}"/>
              </a:ext>
            </a:extLst>
          </p:cNvPr>
          <p:cNvSpPr txBox="1"/>
          <p:nvPr/>
        </p:nvSpPr>
        <p:spPr>
          <a:xfrm>
            <a:off x="1730309" y="5066522"/>
            <a:ext cx="278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will be Success Object w/o any valid data in it</a:t>
            </a: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F5316076-8F4B-8977-6539-7CBC099A6052}"/>
              </a:ext>
            </a:extLst>
          </p:cNvPr>
          <p:cNvSpPr/>
          <p:nvPr/>
        </p:nvSpPr>
        <p:spPr>
          <a:xfrm>
            <a:off x="9587785" y="3836501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EACC09E5-556E-A540-20E3-9F19940AB297}"/>
              </a:ext>
            </a:extLst>
          </p:cNvPr>
          <p:cNvSpPr/>
          <p:nvPr/>
        </p:nvSpPr>
        <p:spPr>
          <a:xfrm>
            <a:off x="7215252" y="3844214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65B19C7C-631A-8D0D-E7F3-4F2DC07D3CD3}"/>
              </a:ext>
            </a:extLst>
          </p:cNvPr>
          <p:cNvSpPr/>
          <p:nvPr/>
        </p:nvSpPr>
        <p:spPr>
          <a:xfrm>
            <a:off x="4727030" y="3741587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4752DA76-EB63-9286-E90E-F13B0C90ADD1}"/>
              </a:ext>
            </a:extLst>
          </p:cNvPr>
          <p:cNvSpPr/>
          <p:nvPr/>
        </p:nvSpPr>
        <p:spPr>
          <a:xfrm>
            <a:off x="2293809" y="3825879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DDD43-236E-4D89-CF70-54B60FAF2686}"/>
              </a:ext>
            </a:extLst>
          </p:cNvPr>
          <p:cNvSpPr/>
          <p:nvPr/>
        </p:nvSpPr>
        <p:spPr>
          <a:xfrm>
            <a:off x="6096000" y="37322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E55A85-477A-DDA3-FD61-F4FD37E3A8CA}"/>
              </a:ext>
            </a:extLst>
          </p:cNvPr>
          <p:cNvSpPr/>
          <p:nvPr/>
        </p:nvSpPr>
        <p:spPr>
          <a:xfrm>
            <a:off x="9089571" y="211338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357E6E-25F7-612D-B3A3-8A1BEF0A51D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7307425" y="2043404"/>
            <a:ext cx="2993571" cy="6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12F39-648B-D77E-D05F-EB103C4B947B}"/>
              </a:ext>
            </a:extLst>
          </p:cNvPr>
          <p:cNvSpPr/>
          <p:nvPr/>
        </p:nvSpPr>
        <p:spPr>
          <a:xfrm>
            <a:off x="2811625" y="3500535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Information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GetTax()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4C687-04FF-24DB-051F-062B3179AA58}"/>
              </a:ext>
            </a:extLst>
          </p:cNvPr>
          <p:cNvSpPr/>
          <p:nvPr/>
        </p:nvSpPr>
        <p:spPr>
          <a:xfrm>
            <a:off x="8686800" y="4418045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GetTDSRules</a:t>
            </a:r>
            <a:r>
              <a:rPr lang="en-US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B35BAC-EE7A-09D6-A1FD-1FE6B5854A1D}"/>
              </a:ext>
            </a:extLst>
          </p:cNvPr>
          <p:cNvSpPr/>
          <p:nvPr/>
        </p:nvSpPr>
        <p:spPr>
          <a:xfrm>
            <a:off x="8686800" y="5615474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GetGSTSRules</a:t>
            </a:r>
            <a:r>
              <a:rPr lang="en-US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CA4B4-8295-3B04-5CBB-5A2FA474602E}"/>
              </a:ext>
            </a:extLst>
          </p:cNvPr>
          <p:cNvSpPr/>
          <p:nvPr/>
        </p:nvSpPr>
        <p:spPr>
          <a:xfrm>
            <a:off x="401216" y="1548882"/>
            <a:ext cx="1436915" cy="1129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A436C-5F08-1099-55FC-E4625EBE9F6D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838131" y="2113384"/>
            <a:ext cx="973494" cy="22222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61274-9074-C20E-F65C-A02CFC308FE4}"/>
              </a:ext>
            </a:extLst>
          </p:cNvPr>
          <p:cNvSpPr txBox="1"/>
          <p:nvPr/>
        </p:nvSpPr>
        <p:spPr>
          <a:xfrm>
            <a:off x="1663183" y="2901338"/>
            <a:ext cx="132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09B308-B5A2-7543-8EC7-3AF90725C31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34474" y="4335625"/>
            <a:ext cx="3452326" cy="4789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7CB9A7-D4D5-E624-E704-4EC8323F78F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234474" y="4335625"/>
            <a:ext cx="3452326" cy="1676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44DAAD-1069-BAA1-43D4-FE28659BCB4F}"/>
              </a:ext>
            </a:extLst>
          </p:cNvPr>
          <p:cNvSpPr/>
          <p:nvPr/>
        </p:nvSpPr>
        <p:spPr>
          <a:xfrm>
            <a:off x="1663183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GetHRAData</a:t>
            </a:r>
            <a:r>
              <a:rPr lang="en-US" dirty="0"/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8745FD-FA01-7873-15F3-1B8A170FB163}"/>
              </a:ext>
            </a:extLst>
          </p:cNvPr>
          <p:cNvSpPr/>
          <p:nvPr/>
        </p:nvSpPr>
        <p:spPr>
          <a:xfrm>
            <a:off x="3505201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GetTAData</a:t>
            </a:r>
            <a:r>
              <a:rPr lang="en-US" dirty="0"/>
              <a:t>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C5FF81-1FB3-71AD-4966-BCE9E2A3A813}"/>
              </a:ext>
            </a:extLst>
          </p:cNvPr>
          <p:cNvSpPr/>
          <p:nvPr/>
        </p:nvSpPr>
        <p:spPr>
          <a:xfrm>
            <a:off x="5234474" y="5746586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GetDAData</a:t>
            </a:r>
            <a:r>
              <a:rPr lang="en-US" dirty="0"/>
              <a:t>()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B768B8-2FF1-98F6-8714-64DF9A8A02BB}"/>
              </a:ext>
            </a:extLst>
          </p:cNvPr>
          <p:cNvCxnSpPr>
            <a:stCxn id="7" idx="2"/>
            <a:endCxn id="22" idx="1"/>
          </p:cNvCxnSpPr>
          <p:nvPr/>
        </p:nvCxnSpPr>
        <p:spPr>
          <a:xfrm rot="5400000">
            <a:off x="2345243" y="4488656"/>
            <a:ext cx="995748" cy="2359867"/>
          </a:xfrm>
          <a:prstGeom prst="bentConnector4">
            <a:avLst>
              <a:gd name="adj1" fmla="val 30088"/>
              <a:gd name="adj2" fmla="val 1096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A40025C-4FF2-BDF9-8264-7D2AD45EE643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rot="16200000" flipH="1">
            <a:off x="3868076" y="5325688"/>
            <a:ext cx="599197" cy="2892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CAF76E-D81A-2A1F-0D28-6F72AFA02CE5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16200000" flipH="1">
            <a:off x="4744376" y="4449389"/>
            <a:ext cx="575871" cy="20185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E61843-CD10-009D-457E-EEFF718C3B0E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5234474" y="2948474"/>
            <a:ext cx="3855097" cy="13871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0573C-FD60-6C07-0C6E-BC98D711F9F9}"/>
              </a:ext>
            </a:extLst>
          </p:cNvPr>
          <p:cNvSpPr txBox="1"/>
          <p:nvPr/>
        </p:nvSpPr>
        <p:spPr>
          <a:xfrm>
            <a:off x="5943600" y="3222708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1: Call 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0293F-C0F2-5ECC-E185-110A1A979E8C}"/>
              </a:ext>
            </a:extLst>
          </p:cNvPr>
          <p:cNvSpPr txBox="1"/>
          <p:nvPr/>
        </p:nvSpPr>
        <p:spPr>
          <a:xfrm>
            <a:off x="48987" y="5458650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2: Call </a:t>
            </a:r>
            <a:r>
              <a:rPr lang="en-US" dirty="0" err="1"/>
              <a:t>GetHRA</a:t>
            </a:r>
            <a:r>
              <a:rPr lang="en-US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08773F-E1AA-B8EA-05DA-3F4D4D40F39E}"/>
              </a:ext>
            </a:extLst>
          </p:cNvPr>
          <p:cNvSpPr txBox="1"/>
          <p:nvPr/>
        </p:nvSpPr>
        <p:spPr>
          <a:xfrm>
            <a:off x="2874607" y="5373361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Call </a:t>
            </a:r>
            <a:r>
              <a:rPr lang="en-US" dirty="0" err="1"/>
              <a:t>GetTA</a:t>
            </a:r>
            <a:r>
              <a:rPr lang="en-US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2376DF-89FA-133D-D589-C82428BD626D}"/>
              </a:ext>
            </a:extLst>
          </p:cNvPr>
          <p:cNvSpPr txBox="1"/>
          <p:nvPr/>
        </p:nvSpPr>
        <p:spPr>
          <a:xfrm>
            <a:off x="4935119" y="5350426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4: Call </a:t>
            </a:r>
            <a:r>
              <a:rPr lang="en-US" dirty="0" err="1"/>
              <a:t>GetDA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5C331F-7565-CAF0-3E51-04619D846E04}"/>
              </a:ext>
            </a:extLst>
          </p:cNvPr>
          <p:cNvSpPr txBox="1"/>
          <p:nvPr/>
        </p:nvSpPr>
        <p:spPr>
          <a:xfrm>
            <a:off x="6369697" y="4517597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5: Call 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4C3C-2359-0D15-4794-80F088C1C4F7}"/>
              </a:ext>
            </a:extLst>
          </p:cNvPr>
          <p:cNvSpPr txBox="1"/>
          <p:nvPr/>
        </p:nvSpPr>
        <p:spPr>
          <a:xfrm>
            <a:off x="6508879" y="4994202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6: Call 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63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EC36D-BF2A-11F1-1B44-7CB5C15E8059}"/>
              </a:ext>
            </a:extLst>
          </p:cNvPr>
          <p:cNvSpPr/>
          <p:nvPr/>
        </p:nvSpPr>
        <p:spPr>
          <a:xfrm>
            <a:off x="2397967" y="849086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2367D-AB32-2EC0-286D-4A2840311FBF}"/>
              </a:ext>
            </a:extLst>
          </p:cNvPr>
          <p:cNvSpPr/>
          <p:nvPr/>
        </p:nvSpPr>
        <p:spPr>
          <a:xfrm>
            <a:off x="2397965" y="1811694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99B5D6F-BEA6-B11A-4F27-B392F7D16447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3299926" y="404326"/>
            <a:ext cx="734008" cy="2537929"/>
          </a:xfrm>
          <a:prstGeom prst="bentConnector4">
            <a:avLst>
              <a:gd name="adj1" fmla="val 34428"/>
              <a:gd name="adj2" fmla="val 1090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1487ED-3B7E-ADED-4237-7223035B6849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4454589" y="1330389"/>
            <a:ext cx="962608" cy="2"/>
          </a:xfrm>
          <a:prstGeom prst="bentConnector5">
            <a:avLst>
              <a:gd name="adj1" fmla="val 26252"/>
              <a:gd name="adj2" fmla="val 138326400000"/>
              <a:gd name="adj3" fmla="val 1237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899368-9CF9-E787-2D30-3DC2CCDCB080}"/>
              </a:ext>
            </a:extLst>
          </p:cNvPr>
          <p:cNvSpPr txBox="1"/>
          <p:nvPr/>
        </p:nvSpPr>
        <p:spPr>
          <a:xfrm>
            <a:off x="8322906" y="933061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Across Threads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1ECE8-9D23-C72C-C7E0-9BC8E40A760A}"/>
              </a:ext>
            </a:extLst>
          </p:cNvPr>
          <p:cNvSpPr/>
          <p:nvPr/>
        </p:nvSpPr>
        <p:spPr>
          <a:xfrm>
            <a:off x="373224" y="3004457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747CA-7134-3DB0-E2A0-E8B13A240A5C}"/>
              </a:ext>
            </a:extLst>
          </p:cNvPr>
          <p:cNvSpPr/>
          <p:nvPr/>
        </p:nvSpPr>
        <p:spPr>
          <a:xfrm>
            <a:off x="1791475" y="3847322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C47E3-0E07-0E23-4788-0DC6D0DE4063}"/>
              </a:ext>
            </a:extLst>
          </p:cNvPr>
          <p:cNvSpPr/>
          <p:nvPr/>
        </p:nvSpPr>
        <p:spPr>
          <a:xfrm>
            <a:off x="3547893" y="4589107"/>
            <a:ext cx="1102709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E0A21-8D07-65A6-7FDC-6ED979056DE2}"/>
              </a:ext>
            </a:extLst>
          </p:cNvPr>
          <p:cNvSpPr/>
          <p:nvPr/>
        </p:nvSpPr>
        <p:spPr>
          <a:xfrm>
            <a:off x="5302895" y="525002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A7BDB-9A2C-C30A-1AE5-1518E1EAF085}"/>
              </a:ext>
            </a:extLst>
          </p:cNvPr>
          <p:cNvSpPr/>
          <p:nvPr/>
        </p:nvSpPr>
        <p:spPr>
          <a:xfrm>
            <a:off x="7109926" y="600891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5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B717069-F93A-DE63-735B-53D86D1B9431}"/>
              </a:ext>
            </a:extLst>
          </p:cNvPr>
          <p:cNvSpPr/>
          <p:nvPr/>
        </p:nvSpPr>
        <p:spPr>
          <a:xfrm>
            <a:off x="457200" y="2196577"/>
            <a:ext cx="503853" cy="807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2B0DE-523A-59F8-386F-190BA653A57B}"/>
              </a:ext>
            </a:extLst>
          </p:cNvPr>
          <p:cNvSpPr txBox="1"/>
          <p:nvPr/>
        </p:nvSpPr>
        <p:spPr>
          <a:xfrm>
            <a:off x="0" y="181169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864A2C-D3B6-EF5D-F07C-2A75FEEF725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586204" y="3270380"/>
            <a:ext cx="811761" cy="57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F87928-670A-01BF-7073-1CF0B7373C7D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3004455" y="4113245"/>
            <a:ext cx="1094793" cy="475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817C78-CEC9-7C79-5FD6-D7762808014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4650602" y="4855030"/>
            <a:ext cx="1258783" cy="39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8751A7-C6F1-BF56-EB6C-735B266D8EEE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515875" y="5515947"/>
            <a:ext cx="1200541" cy="49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3A092-8F06-04D0-4FB4-D1336994DF77}"/>
              </a:ext>
            </a:extLst>
          </p:cNvPr>
          <p:cNvSpPr/>
          <p:nvPr/>
        </p:nvSpPr>
        <p:spPr>
          <a:xfrm>
            <a:off x="8322905" y="6161696"/>
            <a:ext cx="839755" cy="303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67B89-6D47-ED4F-19A3-E484E23AB3BA}"/>
              </a:ext>
            </a:extLst>
          </p:cNvPr>
          <p:cNvSpPr txBox="1"/>
          <p:nvPr/>
        </p:nvSpPr>
        <p:spPr>
          <a:xfrm>
            <a:off x="9162660" y="61329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727E5-84A3-4020-9171-667EF428F98A}"/>
              </a:ext>
            </a:extLst>
          </p:cNvPr>
          <p:cNvSpPr txBox="1"/>
          <p:nvPr/>
        </p:nvSpPr>
        <p:spPr>
          <a:xfrm>
            <a:off x="1992084" y="2845836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T1 is an input to 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D35DFB-320A-A9A1-9428-238857CFFCFB}"/>
              </a:ext>
            </a:extLst>
          </p:cNvPr>
          <p:cNvSpPr txBox="1"/>
          <p:nvPr/>
        </p:nvSpPr>
        <p:spPr>
          <a:xfrm>
            <a:off x="3735350" y="375149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T2 is an input to 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BE1C4-C666-9FAD-50AB-ED818F7715A0}"/>
              </a:ext>
            </a:extLst>
          </p:cNvPr>
          <p:cNvSpPr txBox="1"/>
          <p:nvPr/>
        </p:nvSpPr>
        <p:spPr>
          <a:xfrm>
            <a:off x="5753311" y="441348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T3 is an input to 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E8FEC-123A-4811-5D08-86DBA71376BB}"/>
              </a:ext>
            </a:extLst>
          </p:cNvPr>
          <p:cNvSpPr txBox="1"/>
          <p:nvPr/>
        </p:nvSpPr>
        <p:spPr>
          <a:xfrm>
            <a:off x="7655764" y="5362583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T4 is an input to T5</a:t>
            </a:r>
          </a:p>
        </p:txBody>
      </p:sp>
    </p:spTree>
    <p:extLst>
      <p:ext uri="{BB962C8B-B14F-4D97-AF65-F5344CB8AC3E}">
        <p14:creationId xmlns:p14="http://schemas.microsoft.com/office/powerpoint/2010/main" val="40540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6862B598-3247-AFD9-4B7B-B60645BCA0CE}"/>
              </a:ext>
            </a:extLst>
          </p:cNvPr>
          <p:cNvSpPr/>
          <p:nvPr/>
        </p:nvSpPr>
        <p:spPr>
          <a:xfrm>
            <a:off x="9423919" y="2453952"/>
            <a:ext cx="2444620" cy="15395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DB</a:t>
            </a:r>
          </a:p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592C45-DD8E-7E4A-1460-58C5CAF1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45706"/>
              </p:ext>
            </p:extLst>
          </p:nvPr>
        </p:nvGraphicFramePr>
        <p:xfrm>
          <a:off x="9319207" y="4461241"/>
          <a:ext cx="2549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3">
                  <a:extLst>
                    <a:ext uri="{9D8B030D-6E8A-4147-A177-3AD203B41FA5}">
                      <a16:colId xmlns:a16="http://schemas.microsoft.com/office/drawing/2014/main" val="3502146826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593269567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390454608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09883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95331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B938343-9697-3BBA-D1C5-9E6F520EC556}"/>
              </a:ext>
            </a:extLst>
          </p:cNvPr>
          <p:cNvCxnSpPr>
            <a:endCxn id="2" idx="3"/>
          </p:cNvCxnSpPr>
          <p:nvPr/>
        </p:nvCxnSpPr>
        <p:spPr>
          <a:xfrm rot="5400000" flipH="1" flipV="1">
            <a:off x="10408299" y="4231433"/>
            <a:ext cx="47586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1D49AE-064C-E49E-C9FF-6108E06EA8F1}"/>
              </a:ext>
            </a:extLst>
          </p:cNvPr>
          <p:cNvSpPr/>
          <p:nvPr/>
        </p:nvSpPr>
        <p:spPr>
          <a:xfrm>
            <a:off x="1436915" y="1595534"/>
            <a:ext cx="3844212" cy="2640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6E080-8894-EFF3-DB4D-76C64F8B5E95}"/>
              </a:ext>
            </a:extLst>
          </p:cNvPr>
          <p:cNvSpPr txBox="1"/>
          <p:nvPr/>
        </p:nvSpPr>
        <p:spPr>
          <a:xfrm>
            <a:off x="1539421" y="1875453"/>
            <a:ext cx="188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Eno,</a:t>
            </a:r>
          </a:p>
          <a:p>
            <a:r>
              <a:rPr lang="en-US" dirty="0"/>
              <a:t>  Ena,</a:t>
            </a:r>
          </a:p>
          <a:p>
            <a:r>
              <a:rPr lang="en-US" dirty="0"/>
              <a:t>  </a:t>
            </a:r>
            <a:r>
              <a:rPr lang="en-US" dirty="0" err="1"/>
              <a:t>Dn</a:t>
            </a:r>
            <a:r>
              <a:rPr lang="en-US" dirty="0"/>
              <a:t>,</a:t>
            </a:r>
          </a:p>
          <a:p>
            <a:r>
              <a:rPr lang="en-US" dirty="0"/>
              <a:t>  Sal,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B566D-D55D-3C47-0A16-CAC5672DFDA6}"/>
              </a:ext>
            </a:extLst>
          </p:cNvPr>
          <p:cNvSpPr txBox="1"/>
          <p:nvPr/>
        </p:nvSpPr>
        <p:spPr>
          <a:xfrm>
            <a:off x="1539421" y="886408"/>
            <a:ext cx="3555093" cy="37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Client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B7B377-4DB0-8FE1-E85C-95B94B4B0A1D}"/>
              </a:ext>
            </a:extLst>
          </p:cNvPr>
          <p:cNvSpPr/>
          <p:nvPr/>
        </p:nvSpPr>
        <p:spPr>
          <a:xfrm>
            <a:off x="4488024" y="2006082"/>
            <a:ext cx="2276670" cy="17914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Access Tech</a:t>
            </a:r>
          </a:p>
          <a:p>
            <a:pPr algn="ctr"/>
            <a:r>
              <a:rPr lang="en-US" sz="1400" dirty="0"/>
              <a:t>Conn()</a:t>
            </a:r>
          </a:p>
          <a:p>
            <a:pPr algn="ctr"/>
            <a:r>
              <a:rPr lang="en-US" sz="1400" dirty="0"/>
              <a:t>Command (Queries)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C5C5CC-D975-9DBF-A93B-5683DDC7BB7D}"/>
              </a:ext>
            </a:extLst>
          </p:cNvPr>
          <p:cNvCxnSpPr>
            <a:endCxn id="2" idx="1"/>
          </p:cNvCxnSpPr>
          <p:nvPr/>
        </p:nvCxnSpPr>
        <p:spPr>
          <a:xfrm flipV="1">
            <a:off x="5999584" y="2453952"/>
            <a:ext cx="4646645" cy="158619"/>
          </a:xfrm>
          <a:prstGeom prst="bentConnector4">
            <a:avLst>
              <a:gd name="adj1" fmla="val 36847"/>
              <a:gd name="adj2" fmla="val 24411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EBF9CC-867A-8D63-7AC5-3D788F0893F0}"/>
              </a:ext>
            </a:extLst>
          </p:cNvPr>
          <p:cNvCxnSpPr>
            <a:endCxn id="2" idx="2"/>
          </p:cNvCxnSpPr>
          <p:nvPr/>
        </p:nvCxnSpPr>
        <p:spPr>
          <a:xfrm>
            <a:off x="6391469" y="2855167"/>
            <a:ext cx="3032450" cy="3685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8AC916-9EE5-AE54-4E4B-7EE6F9CC19A7}"/>
              </a:ext>
            </a:extLst>
          </p:cNvPr>
          <p:cNvSpPr txBox="1"/>
          <p:nvPr/>
        </p:nvSpPr>
        <p:spPr>
          <a:xfrm>
            <a:off x="7604449" y="3312367"/>
            <a:ext cx="1511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Query and Generate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ECE88-8BCC-AF18-01CE-70F7A4673F99}"/>
              </a:ext>
            </a:extLst>
          </p:cNvPr>
          <p:cNvSpPr/>
          <p:nvPr/>
        </p:nvSpPr>
        <p:spPr>
          <a:xfrm>
            <a:off x="4587552" y="2855167"/>
            <a:ext cx="2046513" cy="727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Cursor With Data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EC78AE1-EE3E-C499-A828-36A9DA02FE17}"/>
              </a:ext>
            </a:extLst>
          </p:cNvPr>
          <p:cNvSpPr/>
          <p:nvPr/>
        </p:nvSpPr>
        <p:spPr>
          <a:xfrm>
            <a:off x="2435290" y="2332653"/>
            <a:ext cx="699796" cy="166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61CB64D-608D-290E-2979-2424613D2824}"/>
              </a:ext>
            </a:extLst>
          </p:cNvPr>
          <p:cNvCxnSpPr>
            <a:endCxn id="15" idx="2"/>
          </p:cNvCxnSpPr>
          <p:nvPr/>
        </p:nvCxnSpPr>
        <p:spPr>
          <a:xfrm>
            <a:off x="3135086" y="3223728"/>
            <a:ext cx="2475723" cy="359227"/>
          </a:xfrm>
          <a:prstGeom prst="bentConnector4">
            <a:avLst>
              <a:gd name="adj1" fmla="val 29334"/>
              <a:gd name="adj2" fmla="val 16363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97DC08-36B1-ABBE-8B78-3DC2687BCAEE}"/>
              </a:ext>
            </a:extLst>
          </p:cNvPr>
          <p:cNvSpPr txBox="1"/>
          <p:nvPr/>
        </p:nvSpPr>
        <p:spPr>
          <a:xfrm>
            <a:off x="1539421" y="4512696"/>
            <a:ext cx="435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CLR Object to Table Mapping Done Explicitly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F193666-404F-0F9C-35E4-5C75ABF6DC90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3465618" y="4050126"/>
            <a:ext cx="715137" cy="210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BEB0E7-F30C-F922-A5A1-F3CB39A8DEBC}"/>
              </a:ext>
            </a:extLst>
          </p:cNvPr>
          <p:cNvSpPr txBox="1"/>
          <p:nvPr/>
        </p:nvSpPr>
        <p:spPr>
          <a:xfrm>
            <a:off x="317241" y="5523722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Emp Values(</a:t>
            </a:r>
            <a:r>
              <a:rPr lang="en-US" dirty="0" err="1"/>
              <a:t>objEMp.EMpNo</a:t>
            </a:r>
            <a:r>
              <a:rPr lang="en-US" dirty="0"/>
              <a:t>, </a:t>
            </a:r>
            <a:r>
              <a:rPr lang="en-US" dirty="0" err="1"/>
              <a:t>objEMp.Ename</a:t>
            </a:r>
            <a:r>
              <a:rPr lang="en-US" dirty="0"/>
              <a:t>, </a:t>
            </a:r>
            <a:r>
              <a:rPr lang="en-US" dirty="0" err="1"/>
              <a:t>objEMp.Dname</a:t>
            </a:r>
            <a:r>
              <a:rPr lang="en-US" dirty="0"/>
              <a:t>, </a:t>
            </a:r>
            <a:r>
              <a:rPr lang="en-US" dirty="0" err="1"/>
              <a:t>objEMp.Salary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693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3B1C4700-2274-9783-6ABA-1D8A687CB1E5}"/>
              </a:ext>
            </a:extLst>
          </p:cNvPr>
          <p:cNvSpPr/>
          <p:nvPr/>
        </p:nvSpPr>
        <p:spPr>
          <a:xfrm>
            <a:off x="9246636" y="1604865"/>
            <a:ext cx="2575249" cy="2397967"/>
          </a:xfrm>
          <a:prstGeom prst="can">
            <a:avLst>
              <a:gd name="adj" fmla="val 133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Tables with Storage Schema Definition Language (SSDL)</a:t>
            </a:r>
          </a:p>
          <a:p>
            <a:pPr algn="ctr"/>
            <a:r>
              <a:rPr lang="en-US" dirty="0"/>
              <a:t>Tables with Columns and Constrains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B7F80-8E0E-E274-A7EA-F1D7C81825DA}"/>
              </a:ext>
            </a:extLst>
          </p:cNvPr>
          <p:cNvSpPr/>
          <p:nvPr/>
        </p:nvSpPr>
        <p:spPr>
          <a:xfrm>
            <a:off x="158619" y="1436914"/>
            <a:ext cx="3359021" cy="2593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7A85E-B5A7-8C29-09E8-1F7812D7226E}"/>
              </a:ext>
            </a:extLst>
          </p:cNvPr>
          <p:cNvSpPr txBox="1"/>
          <p:nvPr/>
        </p:nvSpPr>
        <p:spPr>
          <a:xfrm>
            <a:off x="270588" y="1604865"/>
            <a:ext cx="31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Has the Conceptual Schema Definition Language</a:t>
            </a:r>
          </a:p>
          <a:p>
            <a:pPr algn="ctr"/>
            <a:r>
              <a:rPr lang="en-US" b="1" dirty="0"/>
              <a:t>(CSDL)</a:t>
            </a:r>
          </a:p>
          <a:p>
            <a:pPr algn="ctr"/>
            <a:r>
              <a:rPr lang="en-US" b="1" dirty="0"/>
              <a:t>The CLR Class with Public instances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ED42F-16E2-EC28-3336-2E706505FD89}"/>
              </a:ext>
            </a:extLst>
          </p:cNvPr>
          <p:cNvSpPr/>
          <p:nvPr/>
        </p:nvSpPr>
        <p:spPr>
          <a:xfrm>
            <a:off x="4655976" y="2118049"/>
            <a:ext cx="3359021" cy="1310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141E4-3E16-A7D6-33BD-F05DB05FA0BE}"/>
              </a:ext>
            </a:extLst>
          </p:cNvPr>
          <p:cNvSpPr txBox="1"/>
          <p:nvPr/>
        </p:nvSpPr>
        <p:spPr>
          <a:xfrm>
            <a:off x="4749279" y="2202024"/>
            <a:ext cx="313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Mapping Schema Language</a:t>
            </a:r>
          </a:p>
          <a:p>
            <a:pPr algn="ctr"/>
            <a:r>
              <a:rPr lang="en-US" b="1" dirty="0"/>
              <a:t>MSL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BD206-2ED1-2EB7-9250-EEB2F1210A2B}"/>
              </a:ext>
            </a:extLst>
          </p:cNvPr>
          <p:cNvCxnSpPr/>
          <p:nvPr/>
        </p:nvCxnSpPr>
        <p:spPr>
          <a:xfrm>
            <a:off x="3303037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087CB-524C-46D0-2ACD-D9DDD08A740C}"/>
              </a:ext>
            </a:extLst>
          </p:cNvPr>
          <p:cNvCxnSpPr/>
          <p:nvPr/>
        </p:nvCxnSpPr>
        <p:spPr>
          <a:xfrm>
            <a:off x="7738188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Brace 9">
            <a:extLst>
              <a:ext uri="{FF2B5EF4-FFF2-40B4-BE49-F238E27FC236}">
                <a16:creationId xmlns:a16="http://schemas.microsoft.com/office/drawing/2014/main" id="{5B59F704-6341-5975-2B04-D762130A62E8}"/>
              </a:ext>
            </a:extLst>
          </p:cNvPr>
          <p:cNvSpPr/>
          <p:nvPr/>
        </p:nvSpPr>
        <p:spPr>
          <a:xfrm>
            <a:off x="5402424" y="2920482"/>
            <a:ext cx="2015413" cy="4387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CFB7D-E334-7333-7A54-6BE408455988}"/>
              </a:ext>
            </a:extLst>
          </p:cNvPr>
          <p:cNvSpPr txBox="1"/>
          <p:nvPr/>
        </p:nvSpPr>
        <p:spPr>
          <a:xfrm>
            <a:off x="5607698" y="2920482"/>
            <a:ext cx="15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CLR to Table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27A2-DE39-16A7-555F-B8750F6CEA9F}"/>
              </a:ext>
            </a:extLst>
          </p:cNvPr>
          <p:cNvSpPr txBox="1"/>
          <p:nvPr/>
        </p:nvSpPr>
        <p:spPr>
          <a:xfrm>
            <a:off x="3610943" y="373224"/>
            <a:ext cx="630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Object Relational Mapping (ORM)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15CC2-BA22-3931-999F-F73F595E1FD3}"/>
              </a:ext>
            </a:extLst>
          </p:cNvPr>
          <p:cNvSpPr txBox="1"/>
          <p:nvPr/>
        </p:nvSpPr>
        <p:spPr>
          <a:xfrm>
            <a:off x="3610943" y="3749457"/>
            <a:ext cx="5840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Hibernate: For JAVA Based Apps</a:t>
            </a:r>
          </a:p>
          <a:p>
            <a:endParaRPr lang="en-US" sz="1400" dirty="0"/>
          </a:p>
          <a:p>
            <a:r>
              <a:rPr lang="en-US" sz="1400" dirty="0" err="1"/>
              <a:t>Nhibername</a:t>
            </a:r>
            <a:r>
              <a:rPr lang="en-US" sz="1400" dirty="0"/>
              <a:t>: Hibernate for .NET Apps</a:t>
            </a:r>
          </a:p>
          <a:p>
            <a:endParaRPr lang="en-US" sz="1400" dirty="0"/>
          </a:p>
          <a:p>
            <a:r>
              <a:rPr lang="en-US" sz="1400" dirty="0"/>
              <a:t>ADO.NET Entity Framework, Generating Entities (CLR Classes from Database Table, aka Database First Approach)</a:t>
            </a:r>
          </a:p>
          <a:p>
            <a:endParaRPr lang="en-US" sz="1400" dirty="0"/>
          </a:p>
          <a:p>
            <a:r>
              <a:rPr lang="en-US" sz="1400" dirty="0"/>
              <a:t>EntityFramework: Database First, Model-First (Create Classes using Class Diagrams and generate Tables from it)</a:t>
            </a:r>
          </a:p>
          <a:p>
            <a:endParaRPr lang="en-US" sz="1400" dirty="0"/>
          </a:p>
          <a:p>
            <a:r>
              <a:rPr lang="en-US" sz="1400" dirty="0"/>
              <a:t>EntityFramework 5.0 / 6.0 : Db First, Code-First with Fluent API, Create .NET Classes (Entities) and Write a code to generate script for creating Tables and use code to define relationships across tables. No XML for SSDL, CSD, and MSL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55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C055-15FE-3071-6DC6-0BCB0675DF7D}"/>
              </a:ext>
            </a:extLst>
          </p:cNvPr>
          <p:cNvSpPr/>
          <p:nvPr/>
        </p:nvSpPr>
        <p:spPr>
          <a:xfrm>
            <a:off x="5654351" y="2425959"/>
            <a:ext cx="1502229" cy="2388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38069838-8A0A-C5E6-C924-E3469C6CFB39}"/>
              </a:ext>
            </a:extLst>
          </p:cNvPr>
          <p:cNvSpPr/>
          <p:nvPr/>
        </p:nvSpPr>
        <p:spPr>
          <a:xfrm>
            <a:off x="10543592" y="2006081"/>
            <a:ext cx="1408922" cy="301378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D06FFC7-350C-8073-C1D1-E572ADC87FFB}"/>
              </a:ext>
            </a:extLst>
          </p:cNvPr>
          <p:cNvSpPr/>
          <p:nvPr/>
        </p:nvSpPr>
        <p:spPr>
          <a:xfrm>
            <a:off x="7137918" y="255658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92116E-DAD5-FCB8-6691-4DDE22A505E8}"/>
              </a:ext>
            </a:extLst>
          </p:cNvPr>
          <p:cNvSpPr/>
          <p:nvPr/>
        </p:nvSpPr>
        <p:spPr>
          <a:xfrm>
            <a:off x="7162801" y="300756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DA4F13-4B41-AFF8-87EF-D709C782AA0F}"/>
              </a:ext>
            </a:extLst>
          </p:cNvPr>
          <p:cNvSpPr/>
          <p:nvPr/>
        </p:nvSpPr>
        <p:spPr>
          <a:xfrm>
            <a:off x="7162801" y="3505200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162D06-014E-C659-E169-6DEFD4B1FAB2}"/>
              </a:ext>
            </a:extLst>
          </p:cNvPr>
          <p:cNvSpPr/>
          <p:nvPr/>
        </p:nvSpPr>
        <p:spPr>
          <a:xfrm>
            <a:off x="7156580" y="3963954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64E89-5B36-2008-B578-FD0FFF4DDC70}"/>
              </a:ext>
            </a:extLst>
          </p:cNvPr>
          <p:cNvSpPr/>
          <p:nvPr/>
        </p:nvSpPr>
        <p:spPr>
          <a:xfrm>
            <a:off x="1842797" y="1175657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BCD19F-396D-4C77-D10F-D9F1D28A5674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3690258" y="1866123"/>
            <a:ext cx="1964093" cy="17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FCE9F-823C-F168-FED6-40E3C43A48C3}"/>
              </a:ext>
            </a:extLst>
          </p:cNvPr>
          <p:cNvSpPr/>
          <p:nvPr/>
        </p:nvSpPr>
        <p:spPr>
          <a:xfrm>
            <a:off x="1861459" y="282250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60F669-E2DE-1BDC-93A7-12F122B45547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3708920" y="3512974"/>
            <a:ext cx="1945431" cy="10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9BDF6-4594-836D-BD4A-A8B33F9B5F82}"/>
              </a:ext>
            </a:extLst>
          </p:cNvPr>
          <p:cNvSpPr/>
          <p:nvPr/>
        </p:nvSpPr>
        <p:spPr>
          <a:xfrm>
            <a:off x="1842796" y="460309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E4D22E-92E5-7B65-6287-D0E01C2DBC03}"/>
              </a:ext>
            </a:extLst>
          </p:cNvPr>
          <p:cNvCxnSpPr>
            <a:stCxn id="15" idx="3"/>
            <a:endCxn id="2" idx="1"/>
          </p:cNvCxnSpPr>
          <p:nvPr/>
        </p:nvCxnSpPr>
        <p:spPr>
          <a:xfrm flipV="1">
            <a:off x="3690257" y="3620277"/>
            <a:ext cx="1964094" cy="167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6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AF7A2AC-CD33-983A-8A64-C0AFDEFA120E}"/>
              </a:ext>
            </a:extLst>
          </p:cNvPr>
          <p:cNvSpPr/>
          <p:nvPr/>
        </p:nvSpPr>
        <p:spPr>
          <a:xfrm>
            <a:off x="10151706" y="2220685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7A64E67-F96F-9573-B779-115B50B4F0DF}"/>
              </a:ext>
            </a:extLst>
          </p:cNvPr>
          <p:cNvSpPr/>
          <p:nvPr/>
        </p:nvSpPr>
        <p:spPr>
          <a:xfrm>
            <a:off x="10151706" y="3754016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 SQL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3BF14-FBBD-D5E9-4BEE-0E1715028799}"/>
              </a:ext>
            </a:extLst>
          </p:cNvPr>
          <p:cNvSpPr/>
          <p:nvPr/>
        </p:nvSpPr>
        <p:spPr>
          <a:xfrm>
            <a:off x="7007290" y="727788"/>
            <a:ext cx="2519265" cy="5645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B7014-9912-AC7A-370C-E077245EAE71}"/>
              </a:ext>
            </a:extLst>
          </p:cNvPr>
          <p:cNvSpPr txBox="1"/>
          <p:nvPr/>
        </p:nvSpPr>
        <p:spPr>
          <a:xfrm>
            <a:off x="7072603" y="781438"/>
            <a:ext cx="238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Access</a:t>
            </a:r>
          </a:p>
          <a:p>
            <a:pPr algn="ctr"/>
            <a:r>
              <a:rPr lang="en-US" sz="1600" b="1" dirty="0"/>
              <a:t>Using EntityFramework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24914-7CCA-6A91-48DE-63F4BC01C140}"/>
              </a:ext>
            </a:extLst>
          </p:cNvPr>
          <p:cNvSpPr/>
          <p:nvPr/>
        </p:nvSpPr>
        <p:spPr>
          <a:xfrm>
            <a:off x="7063273" y="1679509"/>
            <a:ext cx="2388637" cy="13249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2906-E014-B91C-FC86-2F0DB357F22C}"/>
              </a:ext>
            </a:extLst>
          </p:cNvPr>
          <p:cNvSpPr txBox="1"/>
          <p:nvPr/>
        </p:nvSpPr>
        <p:spPr>
          <a:xfrm>
            <a:off x="7193902" y="1679510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6691A0-9B5A-3B16-C6E1-C1D1C37EDF9A}"/>
              </a:ext>
            </a:extLst>
          </p:cNvPr>
          <p:cNvSpPr/>
          <p:nvPr/>
        </p:nvSpPr>
        <p:spPr>
          <a:xfrm>
            <a:off x="7063273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42B9D0-9681-AD1F-7CAE-26D66C49E253}"/>
              </a:ext>
            </a:extLst>
          </p:cNvPr>
          <p:cNvSpPr/>
          <p:nvPr/>
        </p:nvSpPr>
        <p:spPr>
          <a:xfrm>
            <a:off x="7819052" y="2059346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3BEBD0-7A65-CF23-16CC-1153865E62C2}"/>
              </a:ext>
            </a:extLst>
          </p:cNvPr>
          <p:cNvSpPr/>
          <p:nvPr/>
        </p:nvSpPr>
        <p:spPr>
          <a:xfrm>
            <a:off x="8696130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1D8719-86B7-01ED-12C0-DB6F52A3EF9C}"/>
              </a:ext>
            </a:extLst>
          </p:cNvPr>
          <p:cNvSpPr/>
          <p:nvPr/>
        </p:nvSpPr>
        <p:spPr>
          <a:xfrm>
            <a:off x="7063273" y="2454350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583E3-EF29-B17B-E6D2-6B9C684F34A8}"/>
              </a:ext>
            </a:extLst>
          </p:cNvPr>
          <p:cNvSpPr/>
          <p:nvPr/>
        </p:nvSpPr>
        <p:spPr>
          <a:xfrm>
            <a:off x="7819052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B9236B-3907-2F8E-AB67-5AC4DBC5462F}"/>
              </a:ext>
            </a:extLst>
          </p:cNvPr>
          <p:cNvSpPr/>
          <p:nvPr/>
        </p:nvSpPr>
        <p:spPr>
          <a:xfrm>
            <a:off x="8696130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2B8CAE-0E6C-BEA6-ABD7-CB60B64D70D0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9451910" y="2220685"/>
            <a:ext cx="1525555" cy="121298"/>
          </a:xfrm>
          <a:prstGeom prst="bentConnector4">
            <a:avLst>
              <a:gd name="adj1" fmla="val 22936"/>
              <a:gd name="adj2" fmla="val 734616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75253-3E9E-9510-4131-EB6477F6B348}"/>
              </a:ext>
            </a:extLst>
          </p:cNvPr>
          <p:cNvSpPr/>
          <p:nvPr/>
        </p:nvSpPr>
        <p:spPr>
          <a:xfrm>
            <a:off x="7193902" y="3953068"/>
            <a:ext cx="2155371" cy="11725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Schema Data as DataSet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01BB31-1583-7B80-A671-4637E3CF69D0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9349273" y="3754016"/>
            <a:ext cx="1628192" cy="785326"/>
          </a:xfrm>
          <a:prstGeom prst="bentConnector4">
            <a:avLst>
              <a:gd name="adj1" fmla="val 24642"/>
              <a:gd name="adj2" fmla="val 129109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48AC4-B54A-771B-8819-3814AC9B2942}"/>
              </a:ext>
            </a:extLst>
          </p:cNvPr>
          <p:cNvSpPr/>
          <p:nvPr/>
        </p:nvSpPr>
        <p:spPr>
          <a:xfrm>
            <a:off x="3620278" y="727788"/>
            <a:ext cx="2948473" cy="5645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CDE55-D4B8-05C7-F924-D40850F35B3D}"/>
              </a:ext>
            </a:extLst>
          </p:cNvPr>
          <p:cNvSpPr txBox="1"/>
          <p:nvPr/>
        </p:nvSpPr>
        <p:spPr>
          <a:xfrm>
            <a:off x="3788229" y="94122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Workflow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EDBE8F-35F7-E879-D9A0-AE1B413AD238}"/>
              </a:ext>
            </a:extLst>
          </p:cNvPr>
          <p:cNvSpPr/>
          <p:nvPr/>
        </p:nvSpPr>
        <p:spPr>
          <a:xfrm>
            <a:off x="3788229" y="159961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74287E-4AF8-4F8E-7D05-23E818038C60}"/>
              </a:ext>
            </a:extLst>
          </p:cNvPr>
          <p:cNvSpPr/>
          <p:nvPr/>
        </p:nvSpPr>
        <p:spPr>
          <a:xfrm>
            <a:off x="5299790" y="162294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E9A92E-35BF-DE4B-E798-B17EB6E887DD}"/>
              </a:ext>
            </a:extLst>
          </p:cNvPr>
          <p:cNvSpPr/>
          <p:nvPr/>
        </p:nvSpPr>
        <p:spPr>
          <a:xfrm>
            <a:off x="3788228" y="2525685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E167A1-0F2D-4CF6-E6C2-56F78D044CC0}"/>
              </a:ext>
            </a:extLst>
          </p:cNvPr>
          <p:cNvSpPr/>
          <p:nvPr/>
        </p:nvSpPr>
        <p:spPr>
          <a:xfrm>
            <a:off x="5299789" y="2549013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BBB583-A900-B23C-85D3-9DEC7693F333}"/>
              </a:ext>
            </a:extLst>
          </p:cNvPr>
          <p:cNvSpPr/>
          <p:nvPr/>
        </p:nvSpPr>
        <p:spPr>
          <a:xfrm>
            <a:off x="3769566" y="3501129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A8112A-ED4E-9826-FDC5-950BDBA8E38D}"/>
              </a:ext>
            </a:extLst>
          </p:cNvPr>
          <p:cNvSpPr/>
          <p:nvPr/>
        </p:nvSpPr>
        <p:spPr>
          <a:xfrm>
            <a:off x="5281127" y="3524457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F7DCCE-44A8-1871-E78A-CBEBBDC0B2CB}"/>
              </a:ext>
            </a:extLst>
          </p:cNvPr>
          <p:cNvSpPr/>
          <p:nvPr/>
        </p:nvSpPr>
        <p:spPr>
          <a:xfrm>
            <a:off x="3746240" y="440193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428460-F69E-5038-90B4-CC3C546AF1EB}"/>
              </a:ext>
            </a:extLst>
          </p:cNvPr>
          <p:cNvSpPr/>
          <p:nvPr/>
        </p:nvSpPr>
        <p:spPr>
          <a:xfrm>
            <a:off x="5257801" y="442526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5F1AD7-7B23-5B6F-9A22-3E6F1F9789D0}"/>
              </a:ext>
            </a:extLst>
          </p:cNvPr>
          <p:cNvSpPr/>
          <p:nvPr/>
        </p:nvSpPr>
        <p:spPr>
          <a:xfrm>
            <a:off x="3727578" y="5377376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70B0F8-E102-16D7-9B18-745AB43FB041}"/>
              </a:ext>
            </a:extLst>
          </p:cNvPr>
          <p:cNvSpPr/>
          <p:nvPr/>
        </p:nvSpPr>
        <p:spPr>
          <a:xfrm>
            <a:off x="5239139" y="5400704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0664E47-780F-2C1D-0302-6C09D78080E5}"/>
              </a:ext>
            </a:extLst>
          </p:cNvPr>
          <p:cNvSpPr/>
          <p:nvPr/>
        </p:nvSpPr>
        <p:spPr>
          <a:xfrm>
            <a:off x="6307495" y="1474237"/>
            <a:ext cx="396551" cy="4655975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8A3F86-DB92-38FD-F97B-AEBEB7EC027C}"/>
              </a:ext>
            </a:extLst>
          </p:cNvPr>
          <p:cNvCxnSpPr>
            <a:stCxn id="29" idx="1"/>
            <a:endCxn id="4" idx="0"/>
          </p:cNvCxnSpPr>
          <p:nvPr/>
        </p:nvCxnSpPr>
        <p:spPr>
          <a:xfrm rot="10800000" flipH="1">
            <a:off x="6704045" y="727789"/>
            <a:ext cx="1562877" cy="3074437"/>
          </a:xfrm>
          <a:prstGeom prst="bentConnector4">
            <a:avLst>
              <a:gd name="adj1" fmla="val 5970"/>
              <a:gd name="adj2" fmla="val 107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FCCF59-85CC-65F9-8B53-EE4A6C62F232}"/>
              </a:ext>
            </a:extLst>
          </p:cNvPr>
          <p:cNvSpPr/>
          <p:nvPr/>
        </p:nvSpPr>
        <p:spPr>
          <a:xfrm>
            <a:off x="298576" y="693252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Platform Desktop Apps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BDABBE-FC13-5CD6-DF9E-01D6A18A84B0}"/>
              </a:ext>
            </a:extLst>
          </p:cNvPr>
          <p:cNvSpPr/>
          <p:nvPr/>
        </p:nvSpPr>
        <p:spPr>
          <a:xfrm>
            <a:off x="289243" y="2065240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798B5A-95E8-1FD1-47A5-25E34A0AB709}"/>
              </a:ext>
            </a:extLst>
          </p:cNvPr>
          <p:cNvSpPr/>
          <p:nvPr/>
        </p:nvSpPr>
        <p:spPr>
          <a:xfrm>
            <a:off x="242592" y="3501129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  <a:p>
            <a:pPr algn="ctr"/>
            <a:r>
              <a:rPr lang="en-US" dirty="0"/>
              <a:t>Android, iOS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3054DF-506F-EAE7-3BC8-FFCD8AC9E1E5}"/>
              </a:ext>
            </a:extLst>
          </p:cNvPr>
          <p:cNvSpPr/>
          <p:nvPr/>
        </p:nvSpPr>
        <p:spPr>
          <a:xfrm>
            <a:off x="249588" y="5062445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Apps</a:t>
            </a:r>
          </a:p>
          <a:p>
            <a:pPr algn="ctr"/>
            <a:r>
              <a:rPr lang="en-US" dirty="0"/>
              <a:t>Jquery, Angular, React, Vue, Etc.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AD61E3-2F43-D029-FE0E-FACDFB4F6941}"/>
              </a:ext>
            </a:extLst>
          </p:cNvPr>
          <p:cNvCxnSpPr>
            <a:stCxn id="33" idx="3"/>
            <a:endCxn id="14" idx="1"/>
          </p:cNvCxnSpPr>
          <p:nvPr/>
        </p:nvCxnSpPr>
        <p:spPr>
          <a:xfrm>
            <a:off x="2052732" y="1227136"/>
            <a:ext cx="1567546" cy="23231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6E95CD-33D2-C4A0-BBDA-DEBC341C70E8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>
            <a:off x="2043399" y="2599124"/>
            <a:ext cx="1576879" cy="9511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595D2417-E84D-B590-BC9D-F03458D594C2}"/>
              </a:ext>
            </a:extLst>
          </p:cNvPr>
          <p:cNvSpPr/>
          <p:nvPr/>
        </p:nvSpPr>
        <p:spPr>
          <a:xfrm>
            <a:off x="2453951" y="3834993"/>
            <a:ext cx="863083" cy="24538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E330050-E412-5EBF-1DF2-AF8457C858C6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1996748" y="4035013"/>
            <a:ext cx="457203" cy="10269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FBC3DE6-AF11-51B1-BB3A-8284ADE1483E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 flipV="1">
            <a:off x="2003744" y="5061913"/>
            <a:ext cx="450207" cy="5344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BF3186B-DB8D-F82B-6110-7CAE36D7FDB9}"/>
              </a:ext>
            </a:extLst>
          </p:cNvPr>
          <p:cNvCxnSpPr>
            <a:stCxn id="41" idx="3"/>
            <a:endCxn id="14" idx="1"/>
          </p:cNvCxnSpPr>
          <p:nvPr/>
        </p:nvCxnSpPr>
        <p:spPr>
          <a:xfrm flipV="1">
            <a:off x="3317034" y="3550298"/>
            <a:ext cx="303244" cy="15116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96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9D0BD-B390-4EA6-CB19-375DB9958164}"/>
              </a:ext>
            </a:extLst>
          </p:cNvPr>
          <p:cNvSpPr/>
          <p:nvPr/>
        </p:nvSpPr>
        <p:spPr>
          <a:xfrm>
            <a:off x="5467739" y="345232"/>
            <a:ext cx="3657600" cy="6298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03469-901C-5A61-F950-3768FC873F9F}"/>
              </a:ext>
            </a:extLst>
          </p:cNvPr>
          <p:cNvSpPr txBox="1"/>
          <p:nvPr/>
        </p:nvSpPr>
        <p:spPr>
          <a:xfrm>
            <a:off x="5570376" y="615820"/>
            <a:ext cx="339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REST API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22555B-69C1-7332-3463-C8BE0EBBC7A6}"/>
              </a:ext>
            </a:extLst>
          </p:cNvPr>
          <p:cNvSpPr/>
          <p:nvPr/>
        </p:nvSpPr>
        <p:spPr>
          <a:xfrm>
            <a:off x="5682343" y="1679511"/>
            <a:ext cx="3284375" cy="45626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84867-F24C-DA08-9316-C7C2E1C0713E}"/>
              </a:ext>
            </a:extLst>
          </p:cNvPr>
          <p:cNvSpPr txBox="1"/>
          <p:nvPr/>
        </p:nvSpPr>
        <p:spPr>
          <a:xfrm>
            <a:off x="6150428" y="1809738"/>
            <a:ext cx="23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CCB73F-0F86-C90B-72DC-CF0F7A53C142}"/>
              </a:ext>
            </a:extLst>
          </p:cNvPr>
          <p:cNvSpPr/>
          <p:nvPr/>
        </p:nvSpPr>
        <p:spPr>
          <a:xfrm>
            <a:off x="541176" y="2136710"/>
            <a:ext cx="514116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GET, POST, PUT, and 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BA777-DCCB-1F11-D666-8A2D8CC667BD}"/>
              </a:ext>
            </a:extLst>
          </p:cNvPr>
          <p:cNvSpPr txBox="1"/>
          <p:nvPr/>
        </p:nvSpPr>
        <p:spPr>
          <a:xfrm>
            <a:off x="690465" y="1436914"/>
            <a:ext cx="430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 are invoked and executed based on HTTP Request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0E703-9C96-7289-0A70-15F51C36BBA1}"/>
              </a:ext>
            </a:extLst>
          </p:cNvPr>
          <p:cNvSpPr/>
          <p:nvPr/>
        </p:nvSpPr>
        <p:spPr>
          <a:xfrm>
            <a:off x="5971592" y="2519265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Method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7638C0-12C5-942A-0C73-609FA5122B02}"/>
              </a:ext>
            </a:extLst>
          </p:cNvPr>
          <p:cNvSpPr/>
          <p:nvPr/>
        </p:nvSpPr>
        <p:spPr>
          <a:xfrm>
            <a:off x="5971592" y="3429000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POST Method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DEEDC9-554E-EAD3-6B2A-D4F03734745D}"/>
              </a:ext>
            </a:extLst>
          </p:cNvPr>
          <p:cNvSpPr/>
          <p:nvPr/>
        </p:nvSpPr>
        <p:spPr>
          <a:xfrm>
            <a:off x="5971592" y="4268754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PUT Method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5A7E0D-2FA8-08C7-872E-67203D084DAB}"/>
              </a:ext>
            </a:extLst>
          </p:cNvPr>
          <p:cNvSpPr/>
          <p:nvPr/>
        </p:nvSpPr>
        <p:spPr>
          <a:xfrm>
            <a:off x="5971592" y="5178489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 Method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7D9E11-1291-059F-C9D6-8F7D29D825B0}"/>
              </a:ext>
            </a:extLst>
          </p:cNvPr>
          <p:cNvSpPr/>
          <p:nvPr/>
        </p:nvSpPr>
        <p:spPr>
          <a:xfrm>
            <a:off x="541176" y="5075852"/>
            <a:ext cx="5141167" cy="6158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(JSON Data From API)</a:t>
            </a:r>
          </a:p>
        </p:txBody>
      </p:sp>
    </p:spTree>
    <p:extLst>
      <p:ext uri="{BB962C8B-B14F-4D97-AF65-F5344CB8AC3E}">
        <p14:creationId xmlns:p14="http://schemas.microsoft.com/office/powerpoint/2010/main" val="227266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878D9-2086-4EEF-D41B-13A9A5EC29FD}"/>
              </a:ext>
            </a:extLst>
          </p:cNvPr>
          <p:cNvSpPr/>
          <p:nvPr/>
        </p:nvSpPr>
        <p:spPr>
          <a:xfrm>
            <a:off x="4380722" y="218680"/>
            <a:ext cx="6475445" cy="63634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93129-B10B-D959-059C-1C6F3ECF7A9D}"/>
              </a:ext>
            </a:extLst>
          </p:cNvPr>
          <p:cNvSpPr txBox="1"/>
          <p:nvPr/>
        </p:nvSpPr>
        <p:spPr>
          <a:xfrm>
            <a:off x="4572000" y="429208"/>
            <a:ext cx="60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Hosting Env.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395D5FE-4273-B2F9-DA4C-5664D05D38F1}"/>
              </a:ext>
            </a:extLst>
          </p:cNvPr>
          <p:cNvSpPr/>
          <p:nvPr/>
        </p:nvSpPr>
        <p:spPr>
          <a:xfrm>
            <a:off x="130629" y="709127"/>
            <a:ext cx="4254759" cy="475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for REST API Class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5410593-D46D-A704-A724-5C01CB66D072}"/>
              </a:ext>
            </a:extLst>
          </p:cNvPr>
          <p:cNvSpPr/>
          <p:nvPr/>
        </p:nvSpPr>
        <p:spPr>
          <a:xfrm>
            <a:off x="4497355" y="798540"/>
            <a:ext cx="6279502" cy="198198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09996-5B7A-5386-0E9E-F95CBBA6B11B}"/>
              </a:ext>
            </a:extLst>
          </p:cNvPr>
          <p:cNvSpPr txBox="1"/>
          <p:nvPr/>
        </p:nvSpPr>
        <p:spPr>
          <a:xfrm>
            <a:off x="4572000" y="873185"/>
            <a:ext cx="609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0CEE8-0588-EFD1-93AA-FB11A9FA2C66}"/>
              </a:ext>
            </a:extLst>
          </p:cNvPr>
          <p:cNvSpPr txBox="1"/>
          <p:nvPr/>
        </p:nvSpPr>
        <p:spPr>
          <a:xfrm>
            <a:off x="130629" y="1530220"/>
            <a:ext cx="3965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Hosting Env. : The Host that manages the Request Processing</a:t>
            </a:r>
          </a:p>
          <a:p>
            <a:endParaRPr lang="en-US" dirty="0"/>
          </a:p>
          <a:p>
            <a:r>
              <a:rPr lang="en-US" dirty="0"/>
              <a:t>Services: Application Model Objects, those are used to Provides required object to REST API Class Execution. E.g. Cross-Origin-Resource-Sharing (CORS). These Services are Provided and managed using Default </a:t>
            </a:r>
            <a:r>
              <a:rPr lang="en-US" b="1" dirty="0"/>
              <a:t>Dependency Injection Container</a:t>
            </a:r>
          </a:p>
          <a:p>
            <a:endParaRPr lang="en-US" b="1" dirty="0"/>
          </a:p>
          <a:p>
            <a:r>
              <a:rPr lang="en-US" dirty="0"/>
              <a:t>Middleware: The HTTP Request Pipeline, that is actually responsible for HTTP Request Processing and sending response Back to Client. Some Middlewares uses the Objects </a:t>
            </a:r>
          </a:p>
          <a:p>
            <a:r>
              <a:rPr lang="en-US" dirty="0"/>
              <a:t>registered using services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DCE57D-96CE-53DB-15E8-06C687EE434C}"/>
              </a:ext>
            </a:extLst>
          </p:cNvPr>
          <p:cNvSpPr/>
          <p:nvPr/>
        </p:nvSpPr>
        <p:spPr>
          <a:xfrm>
            <a:off x="4571999" y="1057850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56C23C-F52E-118D-5279-22F51B105D6B}"/>
              </a:ext>
            </a:extLst>
          </p:cNvPr>
          <p:cNvSpPr/>
          <p:nvPr/>
        </p:nvSpPr>
        <p:spPr>
          <a:xfrm>
            <a:off x="5747654" y="1064061"/>
            <a:ext cx="1026367" cy="4723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Security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7012F4-1499-7B78-8BC8-C101C7D9A0A9}"/>
              </a:ext>
            </a:extLst>
          </p:cNvPr>
          <p:cNvSpPr/>
          <p:nvPr/>
        </p:nvSpPr>
        <p:spPr>
          <a:xfrm>
            <a:off x="7063270" y="1309577"/>
            <a:ext cx="1026367" cy="4723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4B4123-D0C4-160F-6250-519EEAC47FA8}"/>
              </a:ext>
            </a:extLst>
          </p:cNvPr>
          <p:cNvSpPr/>
          <p:nvPr/>
        </p:nvSpPr>
        <p:spPr>
          <a:xfrm>
            <a:off x="8733448" y="980487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21A81F-A900-A1E4-BDEB-EE6DBF30287C}"/>
              </a:ext>
            </a:extLst>
          </p:cNvPr>
          <p:cNvSpPr/>
          <p:nvPr/>
        </p:nvSpPr>
        <p:spPr>
          <a:xfrm>
            <a:off x="8742774" y="1644319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7BC2CF-4C32-DFA1-B49C-69DA374F15A0}"/>
              </a:ext>
            </a:extLst>
          </p:cNvPr>
          <p:cNvSpPr/>
          <p:nvPr/>
        </p:nvSpPr>
        <p:spPr>
          <a:xfrm>
            <a:off x="7058599" y="1903043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</a:t>
            </a:r>
          </a:p>
          <a:p>
            <a:pPr algn="ctr"/>
            <a:r>
              <a:rPr lang="en-US" sz="1400" b="1" dirty="0"/>
              <a:t>Services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18584E-F452-2657-69C5-A9C948242831}"/>
              </a:ext>
            </a:extLst>
          </p:cNvPr>
          <p:cNvSpPr/>
          <p:nvPr/>
        </p:nvSpPr>
        <p:spPr>
          <a:xfrm>
            <a:off x="8684449" y="220473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Services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68E361-59C8-63CA-60D0-8157F09CE072}"/>
              </a:ext>
            </a:extLst>
          </p:cNvPr>
          <p:cNvSpPr/>
          <p:nvPr/>
        </p:nvSpPr>
        <p:spPr>
          <a:xfrm>
            <a:off x="5703328" y="185152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123B3-033B-29CC-B109-FEBE380C4EC8}"/>
              </a:ext>
            </a:extLst>
          </p:cNvPr>
          <p:cNvSpPr txBox="1"/>
          <p:nvPr/>
        </p:nvSpPr>
        <p:spPr>
          <a:xfrm>
            <a:off x="4571998" y="2375412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Many More Such Services….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94357B2-CFD2-5CEB-1AD8-B3AF0103F30F}"/>
              </a:ext>
            </a:extLst>
          </p:cNvPr>
          <p:cNvSpPr/>
          <p:nvPr/>
        </p:nvSpPr>
        <p:spPr>
          <a:xfrm>
            <a:off x="10030408" y="798540"/>
            <a:ext cx="279891" cy="2336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C0F2F06-B456-CFF8-4A28-FEB4D1A591D9}"/>
              </a:ext>
            </a:extLst>
          </p:cNvPr>
          <p:cNvSpPr/>
          <p:nvPr/>
        </p:nvSpPr>
        <p:spPr>
          <a:xfrm>
            <a:off x="4478694" y="3162875"/>
            <a:ext cx="6279502" cy="198198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112CF-DADF-FEFC-A418-8A88397F4D66}"/>
              </a:ext>
            </a:extLst>
          </p:cNvPr>
          <p:cNvSpPr txBox="1"/>
          <p:nvPr/>
        </p:nvSpPr>
        <p:spPr>
          <a:xfrm>
            <a:off x="4366732" y="2878559"/>
            <a:ext cx="120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Middleware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61DD53-5603-A375-33D8-A740D8C74400}"/>
              </a:ext>
            </a:extLst>
          </p:cNvPr>
          <p:cNvSpPr/>
          <p:nvPr/>
        </p:nvSpPr>
        <p:spPr>
          <a:xfrm>
            <a:off x="4567340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 Handling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B13C94-C1A1-265D-2175-CEC9E35D857E}"/>
              </a:ext>
            </a:extLst>
          </p:cNvPr>
          <p:cNvSpPr/>
          <p:nvPr/>
        </p:nvSpPr>
        <p:spPr>
          <a:xfrm>
            <a:off x="5818808" y="3222951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HTTPS Redirection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359666-9F0C-E164-BB23-BF1E6D10B4DF}"/>
              </a:ext>
            </a:extLst>
          </p:cNvPr>
          <p:cNvSpPr/>
          <p:nvPr/>
        </p:nvSpPr>
        <p:spPr>
          <a:xfrm>
            <a:off x="7058599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Routing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2292E1-3926-0156-090D-988066134470}"/>
              </a:ext>
            </a:extLst>
          </p:cNvPr>
          <p:cNvSpPr/>
          <p:nvPr/>
        </p:nvSpPr>
        <p:spPr>
          <a:xfrm>
            <a:off x="8310067" y="3245674"/>
            <a:ext cx="1135988" cy="366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56D569-C4F8-8C25-DDE2-1889E9C56E8B}"/>
              </a:ext>
            </a:extLst>
          </p:cNvPr>
          <p:cNvSpPr/>
          <p:nvPr/>
        </p:nvSpPr>
        <p:spPr>
          <a:xfrm>
            <a:off x="9561535" y="3236095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Static Files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55A4D2-18CD-CD85-6515-987FC0572EE9}"/>
              </a:ext>
            </a:extLst>
          </p:cNvPr>
          <p:cNvSpPr/>
          <p:nvPr/>
        </p:nvSpPr>
        <p:spPr>
          <a:xfrm>
            <a:off x="9533543" y="3886964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</a:t>
            </a:r>
          </a:p>
          <a:p>
            <a:pPr algn="ctr"/>
            <a:r>
              <a:rPr lang="en-US" sz="1200" b="1" dirty="0"/>
              <a:t>Middlewares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281CB8-DEB0-4F9D-AA66-96852A272C2B}"/>
              </a:ext>
            </a:extLst>
          </p:cNvPr>
          <p:cNvSpPr/>
          <p:nvPr/>
        </p:nvSpPr>
        <p:spPr>
          <a:xfrm>
            <a:off x="7221894" y="3886700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Authentication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C65EE9-9ED7-2DA8-757A-273101D47B59}"/>
              </a:ext>
            </a:extLst>
          </p:cNvPr>
          <p:cNvSpPr/>
          <p:nvPr/>
        </p:nvSpPr>
        <p:spPr>
          <a:xfrm>
            <a:off x="5466570" y="3913417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Authorization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6F4C1-14CC-4028-36E3-0FFF75181DB7}"/>
              </a:ext>
            </a:extLst>
          </p:cNvPr>
          <p:cNvSpPr txBox="1"/>
          <p:nvPr/>
        </p:nvSpPr>
        <p:spPr>
          <a:xfrm>
            <a:off x="4567340" y="4609322"/>
            <a:ext cx="395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Based on the Requirements….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6C545-3D08-0A37-BB2F-D852D94771F7}"/>
              </a:ext>
            </a:extLst>
          </p:cNvPr>
          <p:cNvSpPr/>
          <p:nvPr/>
        </p:nvSpPr>
        <p:spPr>
          <a:xfrm>
            <a:off x="8518848" y="4336112"/>
            <a:ext cx="2239347" cy="71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Request for Actual REST API Controller Class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ABF741-8431-B111-2CED-5B09F30B3710}"/>
              </a:ext>
            </a:extLst>
          </p:cNvPr>
          <p:cNvSpPr/>
          <p:nvPr/>
        </p:nvSpPr>
        <p:spPr>
          <a:xfrm>
            <a:off x="6043117" y="5699760"/>
            <a:ext cx="4083698" cy="74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REST API Controller Class based on HTTP Request GET/POST/PUT/DELETE will be executed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1E78A7-5EA3-52DA-4AD5-1134C0175322}"/>
              </a:ext>
            </a:extLst>
          </p:cNvPr>
          <p:cNvSpPr txBox="1"/>
          <p:nvPr/>
        </p:nvSpPr>
        <p:spPr>
          <a:xfrm>
            <a:off x="289249" y="354563"/>
            <a:ext cx="37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GET/POST/PUT/DELETE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E11FEF3-506C-F757-AED7-ADFAE371B8D9}"/>
              </a:ext>
            </a:extLst>
          </p:cNvPr>
          <p:cNvCxnSpPr>
            <a:cxnSpLocks/>
            <a:stCxn id="30" idx="3"/>
            <a:endCxn id="31" idx="3"/>
          </p:cNvCxnSpPr>
          <p:nvPr/>
        </p:nvCxnSpPr>
        <p:spPr>
          <a:xfrm flipH="1">
            <a:off x="10126815" y="4691987"/>
            <a:ext cx="631380" cy="1380612"/>
          </a:xfrm>
          <a:prstGeom prst="bentConnector3">
            <a:avLst>
              <a:gd name="adj1" fmla="val -36206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84B3131-F751-3730-61EF-9069F428476F}"/>
              </a:ext>
            </a:extLst>
          </p:cNvPr>
          <p:cNvCxnSpPr>
            <a:stCxn id="31" idx="1"/>
            <a:endCxn id="18" idx="2"/>
          </p:cNvCxnSpPr>
          <p:nvPr/>
        </p:nvCxnSpPr>
        <p:spPr>
          <a:xfrm rot="10800000" flipH="1">
            <a:off x="6043117" y="5144857"/>
            <a:ext cx="1575328" cy="927742"/>
          </a:xfrm>
          <a:prstGeom prst="bentConnector4">
            <a:avLst>
              <a:gd name="adj1" fmla="val -14511"/>
              <a:gd name="adj2" fmla="val 7009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9DB0AC-62D3-C249-9B37-2836D5484467}"/>
              </a:ext>
            </a:extLst>
          </p:cNvPr>
          <p:cNvCxnSpPr>
            <a:cxnSpLocks/>
            <a:stCxn id="18" idx="1"/>
            <a:endCxn id="41" idx="3"/>
          </p:cNvCxnSpPr>
          <p:nvPr/>
        </p:nvCxnSpPr>
        <p:spPr>
          <a:xfrm rot="10800000" flipV="1">
            <a:off x="3340360" y="4153865"/>
            <a:ext cx="1138335" cy="2460371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A8220E-50DF-C5B9-6AF4-D2085CA62780}"/>
              </a:ext>
            </a:extLst>
          </p:cNvPr>
          <p:cNvSpPr txBox="1"/>
          <p:nvPr/>
        </p:nvSpPr>
        <p:spPr>
          <a:xfrm>
            <a:off x="923731" y="6429571"/>
            <a:ext cx="241662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54B7F4-5724-7624-B065-B01B65089BD5}"/>
              </a:ext>
            </a:extLst>
          </p:cNvPr>
          <p:cNvSpPr txBox="1"/>
          <p:nvPr/>
        </p:nvSpPr>
        <p:spPr>
          <a:xfrm>
            <a:off x="214605" y="1124911"/>
            <a:ext cx="35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https://server/MyApp/MyCtrl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1D9AD8-6825-2F58-85FE-A99D1893FB2C}"/>
              </a:ext>
            </a:extLst>
          </p:cNvPr>
          <p:cNvSpPr txBox="1"/>
          <p:nvPr/>
        </p:nvSpPr>
        <p:spPr>
          <a:xfrm>
            <a:off x="9877225" y="5865713"/>
            <a:ext cx="15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MyCtrl</a:t>
            </a:r>
            <a:r>
              <a:rPr lang="en-US" sz="1200" dirty="0"/>
              <a:t> for Execution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D3E89-DDE7-0FC6-60F5-8457D49BC76C}"/>
              </a:ext>
            </a:extLst>
          </p:cNvPr>
          <p:cNvSpPr txBox="1"/>
          <p:nvPr/>
        </p:nvSpPr>
        <p:spPr>
          <a:xfrm>
            <a:off x="4872896" y="5402613"/>
            <a:ext cx="15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880149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DC42B3-3B17-F94E-931D-EF9813946027}"/>
              </a:ext>
            </a:extLst>
          </p:cNvPr>
          <p:cNvSpPr/>
          <p:nvPr/>
        </p:nvSpPr>
        <p:spPr>
          <a:xfrm>
            <a:off x="261257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Error Handler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6012D31-87A2-7D04-DF32-3D78090CDC57}"/>
              </a:ext>
            </a:extLst>
          </p:cNvPr>
          <p:cNvSpPr/>
          <p:nvPr/>
        </p:nvSpPr>
        <p:spPr>
          <a:xfrm>
            <a:off x="2080727" y="503853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E32D9A-8F2E-057C-2A18-85C705A1B548}"/>
              </a:ext>
            </a:extLst>
          </p:cNvPr>
          <p:cNvSpPr/>
          <p:nvPr/>
        </p:nvSpPr>
        <p:spPr>
          <a:xfrm>
            <a:off x="3219061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 Redirection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E56C802-DDA2-4214-119C-1FC49E76023D}"/>
              </a:ext>
            </a:extLst>
          </p:cNvPr>
          <p:cNvSpPr/>
          <p:nvPr/>
        </p:nvSpPr>
        <p:spPr>
          <a:xfrm>
            <a:off x="5038531" y="503853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648D2C-A528-E383-23E4-61080332C9C3}"/>
              </a:ext>
            </a:extLst>
          </p:cNvPr>
          <p:cNvSpPr/>
          <p:nvPr/>
        </p:nvSpPr>
        <p:spPr>
          <a:xfrm>
            <a:off x="6176865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F576E5-6670-0478-D9C5-28086D6EE1DC}"/>
              </a:ext>
            </a:extLst>
          </p:cNvPr>
          <p:cNvSpPr/>
          <p:nvPr/>
        </p:nvSpPr>
        <p:spPr>
          <a:xfrm>
            <a:off x="7996335" y="475861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D29F53-0660-C15E-B4FC-A9ECB4C14109}"/>
              </a:ext>
            </a:extLst>
          </p:cNvPr>
          <p:cNvSpPr/>
          <p:nvPr/>
        </p:nvSpPr>
        <p:spPr>
          <a:xfrm>
            <a:off x="9134669" y="373224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0C9F8-88CB-BAD7-F580-5B3701B399F6}"/>
              </a:ext>
            </a:extLst>
          </p:cNvPr>
          <p:cNvSpPr/>
          <p:nvPr/>
        </p:nvSpPr>
        <p:spPr>
          <a:xfrm>
            <a:off x="9063134" y="1859901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StaticFiles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D3A6F3C-F8FE-42B8-72BE-ABD870829916}"/>
              </a:ext>
            </a:extLst>
          </p:cNvPr>
          <p:cNvSpPr/>
          <p:nvPr/>
        </p:nvSpPr>
        <p:spPr>
          <a:xfrm>
            <a:off x="10608906" y="1194318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F0A47E-21E0-8825-9A7D-02E05333DB12}"/>
              </a:ext>
            </a:extLst>
          </p:cNvPr>
          <p:cNvSpPr/>
          <p:nvPr/>
        </p:nvSpPr>
        <p:spPr>
          <a:xfrm>
            <a:off x="6096000" y="1856792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03C1F10-A689-F18A-D87D-6C55D8DBC861}"/>
              </a:ext>
            </a:extLst>
          </p:cNvPr>
          <p:cNvSpPr/>
          <p:nvPr/>
        </p:nvSpPr>
        <p:spPr>
          <a:xfrm>
            <a:off x="7921690" y="2407298"/>
            <a:ext cx="1138334" cy="16795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A0CBF6-8CC5-3596-3BE2-FF9C5834433F}"/>
              </a:ext>
            </a:extLst>
          </p:cNvPr>
          <p:cNvSpPr/>
          <p:nvPr/>
        </p:nvSpPr>
        <p:spPr>
          <a:xfrm>
            <a:off x="3130421" y="1856792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BED4DCE-F597-8D3D-B2C7-96732F0D9B4D}"/>
              </a:ext>
            </a:extLst>
          </p:cNvPr>
          <p:cNvSpPr/>
          <p:nvPr/>
        </p:nvSpPr>
        <p:spPr>
          <a:xfrm>
            <a:off x="4956111" y="2407298"/>
            <a:ext cx="1138334" cy="16795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722D954-E1DE-A3B2-BCC7-3FAA00934C6F}"/>
              </a:ext>
            </a:extLst>
          </p:cNvPr>
          <p:cNvSpPr/>
          <p:nvPr/>
        </p:nvSpPr>
        <p:spPr>
          <a:xfrm>
            <a:off x="4397828" y="2677886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320AD4-7012-0EAC-8D44-765ECBC6D65E}"/>
              </a:ext>
            </a:extLst>
          </p:cNvPr>
          <p:cNvSpPr/>
          <p:nvPr/>
        </p:nvSpPr>
        <p:spPr>
          <a:xfrm>
            <a:off x="2715208" y="3340359"/>
            <a:ext cx="6344816" cy="998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0B7B2-1592-426C-BCD4-FEE6BF5318D8}"/>
              </a:ext>
            </a:extLst>
          </p:cNvPr>
          <p:cNvSpPr/>
          <p:nvPr/>
        </p:nvSpPr>
        <p:spPr>
          <a:xfrm>
            <a:off x="2901820" y="3517641"/>
            <a:ext cx="1682620" cy="587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D4497F-FC24-7B9D-B738-D371CE7B7A39}"/>
              </a:ext>
            </a:extLst>
          </p:cNvPr>
          <p:cNvSpPr/>
          <p:nvPr/>
        </p:nvSpPr>
        <p:spPr>
          <a:xfrm>
            <a:off x="7155025" y="3517640"/>
            <a:ext cx="1682620" cy="587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 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BB3C7B-FFDA-129A-4E20-2E612B407057}"/>
              </a:ext>
            </a:extLst>
          </p:cNvPr>
          <p:cNvSpPr/>
          <p:nvPr/>
        </p:nvSpPr>
        <p:spPr>
          <a:xfrm>
            <a:off x="4739951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7AC0B-02EF-DB9A-4827-E304741E73EF}"/>
              </a:ext>
            </a:extLst>
          </p:cNvPr>
          <p:cNvSpPr/>
          <p:nvPr/>
        </p:nvSpPr>
        <p:spPr>
          <a:xfrm>
            <a:off x="5582037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87D827-5034-4922-B401-98B71B6F4DE9}"/>
              </a:ext>
            </a:extLst>
          </p:cNvPr>
          <p:cNvSpPr/>
          <p:nvPr/>
        </p:nvSpPr>
        <p:spPr>
          <a:xfrm>
            <a:off x="6433453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8FE7D892-D24B-0F95-F616-1A8D473DD343}"/>
              </a:ext>
            </a:extLst>
          </p:cNvPr>
          <p:cNvSpPr/>
          <p:nvPr/>
        </p:nvSpPr>
        <p:spPr>
          <a:xfrm>
            <a:off x="4374500" y="3368351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ACD19D5F-839F-FE21-22A8-335489B4F8C1}"/>
              </a:ext>
            </a:extLst>
          </p:cNvPr>
          <p:cNvSpPr/>
          <p:nvPr/>
        </p:nvSpPr>
        <p:spPr>
          <a:xfrm>
            <a:off x="5788085" y="3383903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480D3911-2EB6-2145-72C7-F52DD66A79B4}"/>
              </a:ext>
            </a:extLst>
          </p:cNvPr>
          <p:cNvSpPr/>
          <p:nvPr/>
        </p:nvSpPr>
        <p:spPr>
          <a:xfrm>
            <a:off x="6987071" y="3382348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017B90F-4990-4AFB-8527-B2D064605AFA}"/>
              </a:ext>
            </a:extLst>
          </p:cNvPr>
          <p:cNvSpPr/>
          <p:nvPr/>
        </p:nvSpPr>
        <p:spPr>
          <a:xfrm>
            <a:off x="8490857" y="4338734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5902E-386C-5199-9ECB-D9E8E7FFA5F6}"/>
              </a:ext>
            </a:extLst>
          </p:cNvPr>
          <p:cNvSpPr/>
          <p:nvPr/>
        </p:nvSpPr>
        <p:spPr>
          <a:xfrm>
            <a:off x="5823857" y="4998100"/>
            <a:ext cx="4404049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Execution with its Action Methods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56AA4A4C-E60E-FA8C-0BA9-EECDF1F7CC33}"/>
              </a:ext>
            </a:extLst>
          </p:cNvPr>
          <p:cNvSpPr/>
          <p:nvPr/>
        </p:nvSpPr>
        <p:spPr>
          <a:xfrm>
            <a:off x="7352522" y="4338734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35D40A8F-ED87-38CF-8CC5-50327A0672C9}"/>
              </a:ext>
            </a:extLst>
          </p:cNvPr>
          <p:cNvSpPr/>
          <p:nvPr/>
        </p:nvSpPr>
        <p:spPr>
          <a:xfrm flipH="1">
            <a:off x="6433453" y="4105469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183E4CA9-773C-F677-A094-DC62696BA7BB}"/>
              </a:ext>
            </a:extLst>
          </p:cNvPr>
          <p:cNvSpPr/>
          <p:nvPr/>
        </p:nvSpPr>
        <p:spPr>
          <a:xfrm flipH="1">
            <a:off x="5525278" y="4089918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B7D046AA-0949-1710-185C-5C93FAE78213}"/>
              </a:ext>
            </a:extLst>
          </p:cNvPr>
          <p:cNvSpPr/>
          <p:nvPr/>
        </p:nvSpPr>
        <p:spPr>
          <a:xfrm flipH="1">
            <a:off x="4328630" y="4116353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F98FA9E-E128-2538-7685-8CEB382A01B4}"/>
              </a:ext>
            </a:extLst>
          </p:cNvPr>
          <p:cNvSpPr/>
          <p:nvPr/>
        </p:nvSpPr>
        <p:spPr>
          <a:xfrm>
            <a:off x="3425889" y="2666997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67F1D0-A8DE-875C-F456-62386B0D5F7A}"/>
              </a:ext>
            </a:extLst>
          </p:cNvPr>
          <p:cNvSpPr/>
          <p:nvPr/>
        </p:nvSpPr>
        <p:spPr>
          <a:xfrm>
            <a:off x="4956111" y="1987419"/>
            <a:ext cx="1141444" cy="2037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C055705-9431-3A12-7610-F47D73574356}"/>
              </a:ext>
            </a:extLst>
          </p:cNvPr>
          <p:cNvSpPr/>
          <p:nvPr/>
        </p:nvSpPr>
        <p:spPr>
          <a:xfrm>
            <a:off x="7921690" y="2020078"/>
            <a:ext cx="1141444" cy="2037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AAD59CB1-D504-9B4D-5E04-7949648522A8}"/>
              </a:ext>
            </a:extLst>
          </p:cNvPr>
          <p:cNvSpPr/>
          <p:nvPr/>
        </p:nvSpPr>
        <p:spPr>
          <a:xfrm>
            <a:off x="9428585" y="1194318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F9BCF2FA-34EA-4BB1-1A38-6828287BDA07}"/>
              </a:ext>
            </a:extLst>
          </p:cNvPr>
          <p:cNvSpPr/>
          <p:nvPr/>
        </p:nvSpPr>
        <p:spPr>
          <a:xfrm>
            <a:off x="7996335" y="919842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16D63ECE-4F46-D7B6-F7E7-3435822157F0}"/>
              </a:ext>
            </a:extLst>
          </p:cNvPr>
          <p:cNvSpPr/>
          <p:nvPr/>
        </p:nvSpPr>
        <p:spPr>
          <a:xfrm>
            <a:off x="5012870" y="897683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4276850-B25F-4FC9-FC61-B94E927B262A}"/>
              </a:ext>
            </a:extLst>
          </p:cNvPr>
          <p:cNvSpPr/>
          <p:nvPr/>
        </p:nvSpPr>
        <p:spPr>
          <a:xfrm>
            <a:off x="2078391" y="899626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E9DB88-F497-8A1B-DC67-6A730E125045}"/>
              </a:ext>
            </a:extLst>
          </p:cNvPr>
          <p:cNvSpPr/>
          <p:nvPr/>
        </p:nvSpPr>
        <p:spPr>
          <a:xfrm>
            <a:off x="410547" y="5243804"/>
            <a:ext cx="2043404" cy="3172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CA549-9AA2-47B8-8D94-722E88CEF428}"/>
              </a:ext>
            </a:extLst>
          </p:cNvPr>
          <p:cNvSpPr/>
          <p:nvPr/>
        </p:nvSpPr>
        <p:spPr>
          <a:xfrm>
            <a:off x="410547" y="5921052"/>
            <a:ext cx="2043404" cy="3172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12034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A63E57-05F2-FC7E-6DCD-1FBC200B8D18}"/>
              </a:ext>
            </a:extLst>
          </p:cNvPr>
          <p:cNvSpPr/>
          <p:nvPr/>
        </p:nvSpPr>
        <p:spPr>
          <a:xfrm>
            <a:off x="6727371" y="662473"/>
            <a:ext cx="5057192" cy="5701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A5805F0-3E5C-126C-FC86-4F6D05CAE9D5}"/>
              </a:ext>
            </a:extLst>
          </p:cNvPr>
          <p:cNvSpPr/>
          <p:nvPr/>
        </p:nvSpPr>
        <p:spPr>
          <a:xfrm>
            <a:off x="6858000" y="849086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lts</a:t>
            </a:r>
            <a:r>
              <a:rPr lang="en-US" dirty="0"/>
              <a:t> of OIL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51F0209-51D9-C7CB-E45A-1380DFEFF76E}"/>
              </a:ext>
            </a:extLst>
          </p:cNvPr>
          <p:cNvSpPr/>
          <p:nvPr/>
        </p:nvSpPr>
        <p:spPr>
          <a:xfrm>
            <a:off x="6858000" y="1757265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Kg of Sugar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509D4A4-F193-DA34-2122-8E1C199BF29B}"/>
              </a:ext>
            </a:extLst>
          </p:cNvPr>
          <p:cNvSpPr/>
          <p:nvPr/>
        </p:nvSpPr>
        <p:spPr>
          <a:xfrm>
            <a:off x="6858000" y="2665444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Kg of Besan / Ata,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1D6A-6573-F3D1-09E9-195A510CB6B5}"/>
              </a:ext>
            </a:extLst>
          </p:cNvPr>
          <p:cNvSpPr/>
          <p:nvPr/>
        </p:nvSpPr>
        <p:spPr>
          <a:xfrm>
            <a:off x="839755" y="4823927"/>
            <a:ext cx="4469363" cy="143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Kitchen</a:t>
            </a:r>
          </a:p>
          <a:p>
            <a:pPr algn="ctr"/>
            <a:r>
              <a:rPr lang="en-US" sz="2400" dirty="0"/>
              <a:t>Processing of Food</a:t>
            </a:r>
          </a:p>
          <a:p>
            <a:pPr algn="ctr"/>
            <a:r>
              <a:rPr lang="en-US" sz="2400" dirty="0"/>
              <a:t>1 lit of oil. 100 gm of Ata, 40 Sugar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3E337F-3E38-809B-8B89-800B1AAC4044}"/>
              </a:ext>
            </a:extLst>
          </p:cNvPr>
          <p:cNvSpPr/>
          <p:nvPr/>
        </p:nvSpPr>
        <p:spPr>
          <a:xfrm>
            <a:off x="914400" y="1082351"/>
            <a:ext cx="3872204" cy="597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Needs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7074FAE-E444-9FD0-3F70-DFFA24F32AF5}"/>
              </a:ext>
            </a:extLst>
          </p:cNvPr>
          <p:cNvCxnSpPr>
            <a:stCxn id="9" idx="3"/>
            <a:endCxn id="3" idx="0"/>
          </p:cNvCxnSpPr>
          <p:nvPr/>
        </p:nvCxnSpPr>
        <p:spPr>
          <a:xfrm flipV="1">
            <a:off x="4786604" y="662473"/>
            <a:ext cx="4469363" cy="718458"/>
          </a:xfrm>
          <a:prstGeom prst="bentConnector4">
            <a:avLst>
              <a:gd name="adj1" fmla="val 21712"/>
              <a:gd name="adj2" fmla="val 13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DA32752-25D4-A9FA-6D2E-97C602044378}"/>
              </a:ext>
            </a:extLst>
          </p:cNvPr>
          <p:cNvCxnSpPr>
            <a:stCxn id="3" idx="1"/>
            <a:endCxn id="7" idx="3"/>
          </p:cNvCxnSpPr>
          <p:nvPr/>
        </p:nvCxnSpPr>
        <p:spPr>
          <a:xfrm rot="10800000" flipV="1">
            <a:off x="5309119" y="3512976"/>
            <a:ext cx="1418253" cy="2029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4EC8A3-BA25-D47B-E5C3-C17714C41436}"/>
              </a:ext>
            </a:extLst>
          </p:cNvPr>
          <p:cNvSpPr txBox="1"/>
          <p:nvPr/>
        </p:nvSpPr>
        <p:spPr>
          <a:xfrm>
            <a:off x="339013" y="404327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 Container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F9140B-BBCA-5378-8BE6-8748C96B37F6}"/>
              </a:ext>
            </a:extLst>
          </p:cNvPr>
          <p:cNvSpPr/>
          <p:nvPr/>
        </p:nvSpPr>
        <p:spPr>
          <a:xfrm>
            <a:off x="6951306" y="5542384"/>
            <a:ext cx="4702629" cy="755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00DC0-E214-79C5-BD0B-7E9D1C2C4123}"/>
              </a:ext>
            </a:extLst>
          </p:cNvPr>
          <p:cNvSpPr txBox="1"/>
          <p:nvPr/>
        </p:nvSpPr>
        <p:spPr>
          <a:xfrm>
            <a:off x="625151" y="3512976"/>
            <a:ext cx="468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and Ata is needed for LONG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Milk and Vegetable are needed on Daily basic and once the processing is over they are empty</a:t>
            </a:r>
          </a:p>
        </p:txBody>
      </p:sp>
    </p:spTree>
    <p:extLst>
      <p:ext uri="{BB962C8B-B14F-4D97-AF65-F5344CB8AC3E}">
        <p14:creationId xmlns:p14="http://schemas.microsoft.com/office/powerpoint/2010/main" val="2579339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CE961-5A4A-7C7B-FABE-7EFDC907BEC4}"/>
              </a:ext>
            </a:extLst>
          </p:cNvPr>
          <p:cNvSpPr/>
          <p:nvPr/>
        </p:nvSpPr>
        <p:spPr>
          <a:xfrm>
            <a:off x="6548535" y="186609"/>
            <a:ext cx="4553338" cy="5643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DE50C-087B-C6F0-C470-850D630B15A4}"/>
              </a:ext>
            </a:extLst>
          </p:cNvPr>
          <p:cNvSpPr txBox="1"/>
          <p:nvPr/>
        </p:nvSpPr>
        <p:spPr>
          <a:xfrm>
            <a:off x="7399176" y="317241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F1F76-00E9-57DA-669D-21317328F5D7}"/>
              </a:ext>
            </a:extLst>
          </p:cNvPr>
          <p:cNvSpPr/>
          <p:nvPr/>
        </p:nvSpPr>
        <p:spPr>
          <a:xfrm>
            <a:off x="10142376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06701-3BA0-7D85-7CFF-D042E4273971}"/>
              </a:ext>
            </a:extLst>
          </p:cNvPr>
          <p:cNvSpPr/>
          <p:nvPr/>
        </p:nvSpPr>
        <p:spPr>
          <a:xfrm>
            <a:off x="8960498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10A18-AA9B-3989-1C63-F124C4CCADF2}"/>
              </a:ext>
            </a:extLst>
          </p:cNvPr>
          <p:cNvSpPr/>
          <p:nvPr/>
        </p:nvSpPr>
        <p:spPr>
          <a:xfrm>
            <a:off x="7651102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0D1D2-B146-9EDD-8F10-43BECCDD9257}"/>
              </a:ext>
            </a:extLst>
          </p:cNvPr>
          <p:cNvSpPr/>
          <p:nvPr/>
        </p:nvSpPr>
        <p:spPr>
          <a:xfrm>
            <a:off x="7651102" y="1028314"/>
            <a:ext cx="322839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A3D9-D424-3F1F-C188-CC0535832623}"/>
              </a:ext>
            </a:extLst>
          </p:cNvPr>
          <p:cNvSpPr/>
          <p:nvPr/>
        </p:nvSpPr>
        <p:spPr>
          <a:xfrm>
            <a:off x="1797699" y="2696547"/>
            <a:ext cx="3747795" cy="31331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DA437-8948-25F8-C0E1-9C3EDEDC8203}"/>
              </a:ext>
            </a:extLst>
          </p:cNvPr>
          <p:cNvSpPr txBox="1"/>
          <p:nvPr/>
        </p:nvSpPr>
        <p:spPr>
          <a:xfrm>
            <a:off x="6607628" y="6027576"/>
            <a:ext cx="467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https://www.mybackendserver/myapp/myctrl</a:t>
            </a:r>
            <a:endParaRPr lang="en-US" sz="1600" b="1" dirty="0"/>
          </a:p>
          <a:p>
            <a:pPr algn="ctr"/>
            <a:r>
              <a:rPr lang="en-US" sz="1600" b="1" dirty="0"/>
              <a:t>On Premises App, Cloud Apps (Azure API, AWS APIs)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A6D59-1804-B618-6313-4E5F17980AD8}"/>
              </a:ext>
            </a:extLst>
          </p:cNvPr>
          <p:cNvSpPr txBox="1"/>
          <p:nvPr/>
        </p:nvSpPr>
        <p:spPr>
          <a:xfrm>
            <a:off x="1940767" y="2696547"/>
            <a:ext cx="3461657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Front-End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6F6E-9FA0-3373-E974-FD9BF5134139}"/>
              </a:ext>
            </a:extLst>
          </p:cNvPr>
          <p:cNvSpPr txBox="1"/>
          <p:nvPr/>
        </p:nvSpPr>
        <p:spPr>
          <a:xfrm>
            <a:off x="1422919" y="5930291"/>
            <a:ext cx="467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hlinkClick r:id="rId3"/>
              </a:rPr>
              <a:t>https://www.myfrontendendserver/myapp/myctrl</a:t>
            </a:r>
            <a:endParaRPr lang="en-US" sz="1400" b="1" dirty="0"/>
          </a:p>
          <a:p>
            <a:pPr algn="ctr"/>
            <a:r>
              <a:rPr lang="en-US" sz="1400" b="1" dirty="0"/>
              <a:t>Azure Static Apps, AWS Amplify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EA6E14-C879-12FE-548D-3DAAE492F04D}"/>
              </a:ext>
            </a:extLst>
          </p:cNvPr>
          <p:cNvSpPr/>
          <p:nvPr/>
        </p:nvSpPr>
        <p:spPr>
          <a:xfrm>
            <a:off x="1996751" y="4264090"/>
            <a:ext cx="3359020" cy="13809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+ HTML + CSS</a:t>
            </a:r>
          </a:p>
          <a:p>
            <a:pPr algn="ctr"/>
            <a:r>
              <a:rPr lang="en-US" dirty="0"/>
              <a:t>Angular MVC App, Blazor App, </a:t>
            </a:r>
          </a:p>
          <a:p>
            <a:pPr algn="ctr"/>
            <a:r>
              <a:rPr lang="en-US" dirty="0"/>
              <a:t>React Interactive App,</a:t>
            </a:r>
          </a:p>
          <a:p>
            <a:pPr algn="ctr"/>
            <a:r>
              <a:rPr lang="en-US" dirty="0"/>
              <a:t>Vue and Vueit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F7CE2-E73C-7093-EF5F-AD5A90C97AF2}"/>
              </a:ext>
            </a:extLst>
          </p:cNvPr>
          <p:cNvSpPr/>
          <p:nvPr/>
        </p:nvSpPr>
        <p:spPr>
          <a:xfrm>
            <a:off x="1940767" y="3219061"/>
            <a:ext cx="3461657" cy="8397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 + CSS + JS Object Model 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58E5250F-DBB0-1159-A19C-CDAE2EACA44A}"/>
              </a:ext>
            </a:extLst>
          </p:cNvPr>
          <p:cNvSpPr/>
          <p:nvPr/>
        </p:nvSpPr>
        <p:spPr>
          <a:xfrm>
            <a:off x="3415004" y="3881535"/>
            <a:ext cx="335902" cy="5038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F54F15D-E8C6-3730-FFE1-8407591420EF}"/>
              </a:ext>
            </a:extLst>
          </p:cNvPr>
          <p:cNvSpPr/>
          <p:nvPr/>
        </p:nvSpPr>
        <p:spPr>
          <a:xfrm>
            <a:off x="5545494" y="3358316"/>
            <a:ext cx="976602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CALL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9B84B69-15F3-986C-71A5-BA150EE74976}"/>
              </a:ext>
            </a:extLst>
          </p:cNvPr>
          <p:cNvSpPr/>
          <p:nvPr/>
        </p:nvSpPr>
        <p:spPr>
          <a:xfrm>
            <a:off x="223935" y="186612"/>
            <a:ext cx="2444620" cy="2006082"/>
          </a:xfrm>
          <a:prstGeom prst="parallelogram">
            <a:avLst>
              <a:gd name="adj" fmla="val 2220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8A65E-0573-4085-1893-1463A06B1B2E}"/>
              </a:ext>
            </a:extLst>
          </p:cNvPr>
          <p:cNvSpPr txBox="1"/>
          <p:nvPr/>
        </p:nvSpPr>
        <p:spPr>
          <a:xfrm>
            <a:off x="783771" y="18661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7A165C-C0D5-AA39-9FA8-52A19EC04B37}"/>
              </a:ext>
            </a:extLst>
          </p:cNvPr>
          <p:cNvCxnSpPr>
            <a:stCxn id="17" idx="3"/>
            <a:endCxn id="8" idx="1"/>
          </p:cNvCxnSpPr>
          <p:nvPr/>
        </p:nvCxnSpPr>
        <p:spPr>
          <a:xfrm rot="16200000" flipH="1">
            <a:off x="475378" y="2940795"/>
            <a:ext cx="2070423" cy="574219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AB423-09C1-3355-04B2-02157EB1F6EF}"/>
              </a:ext>
            </a:extLst>
          </p:cNvPr>
          <p:cNvSpPr txBox="1"/>
          <p:nvPr/>
        </p:nvSpPr>
        <p:spPr>
          <a:xfrm>
            <a:off x="80865" y="3219061"/>
            <a:ext cx="15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847BF0-D1B8-38FB-6188-3A4F3D5FC92B}"/>
              </a:ext>
            </a:extLst>
          </p:cNvPr>
          <p:cNvCxnSpPr>
            <a:stCxn id="10" idx="0"/>
            <a:endCxn id="17" idx="2"/>
          </p:cNvCxnSpPr>
          <p:nvPr/>
        </p:nvCxnSpPr>
        <p:spPr>
          <a:xfrm rot="16200000" flipV="1">
            <a:off x="2305246" y="1330197"/>
            <a:ext cx="1506894" cy="1225806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06DBC-BD38-0E00-F0AC-05D6063A16A3}"/>
              </a:ext>
            </a:extLst>
          </p:cNvPr>
          <p:cNvSpPr txBox="1"/>
          <p:nvPr/>
        </p:nvSpPr>
        <p:spPr>
          <a:xfrm>
            <a:off x="2917372" y="1959429"/>
            <a:ext cx="17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4979C-08A8-733A-F597-948FEFA8A09B}"/>
              </a:ext>
            </a:extLst>
          </p:cNvPr>
          <p:cNvSpPr/>
          <p:nvPr/>
        </p:nvSpPr>
        <p:spPr>
          <a:xfrm>
            <a:off x="444174" y="1380931"/>
            <a:ext cx="1736663" cy="499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Object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761480-3F2D-1F44-785B-C2C12D2C9C38}"/>
              </a:ext>
            </a:extLst>
          </p:cNvPr>
          <p:cNvSpPr/>
          <p:nvPr/>
        </p:nvSpPr>
        <p:spPr>
          <a:xfrm>
            <a:off x="587630" y="683853"/>
            <a:ext cx="1736663" cy="499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 + CSS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964D1B-ABB9-6ECD-F549-3C3A807B417C}"/>
              </a:ext>
            </a:extLst>
          </p:cNvPr>
          <p:cNvSpPr/>
          <p:nvPr/>
        </p:nvSpPr>
        <p:spPr>
          <a:xfrm>
            <a:off x="80865" y="683853"/>
            <a:ext cx="432319" cy="344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E29321E-C2EE-C47B-F90D-D01AABAA9E18}"/>
              </a:ext>
            </a:extLst>
          </p:cNvPr>
          <p:cNvCxnSpPr>
            <a:stCxn id="18" idx="0"/>
            <a:endCxn id="2" idx="1"/>
          </p:cNvCxnSpPr>
          <p:nvPr/>
        </p:nvCxnSpPr>
        <p:spPr>
          <a:xfrm rot="16200000" flipH="1">
            <a:off x="2647272" y="-893117"/>
            <a:ext cx="2821534" cy="4980992"/>
          </a:xfrm>
          <a:prstGeom prst="bentConnector4">
            <a:avLst>
              <a:gd name="adj1" fmla="val -8102"/>
              <a:gd name="adj2" fmla="val 5786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C4ACB8-264E-2E4D-BAEC-6317AAD798D6}"/>
              </a:ext>
            </a:extLst>
          </p:cNvPr>
          <p:cNvSpPr txBox="1"/>
          <p:nvPr/>
        </p:nvSpPr>
        <p:spPr>
          <a:xfrm>
            <a:off x="5545494" y="342869"/>
            <a:ext cx="215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HTTP Request to Backend API to Fetch Data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DBF3F9A-8BB5-283A-5BDE-1338ACA4E5BB}"/>
              </a:ext>
            </a:extLst>
          </p:cNvPr>
          <p:cNvCxnSpPr>
            <a:stCxn id="2" idx="1"/>
            <a:endCxn id="18" idx="0"/>
          </p:cNvCxnSpPr>
          <p:nvPr/>
        </p:nvCxnSpPr>
        <p:spPr>
          <a:xfrm rot="10800000">
            <a:off x="1567543" y="186612"/>
            <a:ext cx="4980992" cy="2821534"/>
          </a:xfrm>
          <a:prstGeom prst="bentConnector4">
            <a:avLst>
              <a:gd name="adj1" fmla="val 15158"/>
              <a:gd name="adj2" fmla="val 10810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14A5B0-4167-0C9B-23BF-13FE398E00B2}"/>
              </a:ext>
            </a:extLst>
          </p:cNvPr>
          <p:cNvSpPr txBox="1"/>
          <p:nvPr/>
        </p:nvSpPr>
        <p:spPr>
          <a:xfrm>
            <a:off x="3508312" y="450558"/>
            <a:ext cx="215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HTTP Response With JSON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C16FF0-0381-97FE-B585-9953B2807CB2}"/>
              </a:ext>
            </a:extLst>
          </p:cNvPr>
          <p:cNvSpPr/>
          <p:nvPr/>
        </p:nvSpPr>
        <p:spPr>
          <a:xfrm>
            <a:off x="6615404" y="2696547"/>
            <a:ext cx="895937" cy="6617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Identity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B99B5D1-00BA-9E4A-BFCF-1D2B4D60C501}"/>
              </a:ext>
            </a:extLst>
          </p:cNvPr>
          <p:cNvCxnSpPr>
            <a:cxnSpLocks/>
            <a:stCxn id="39" idx="0"/>
            <a:endCxn id="6" idx="1"/>
          </p:cNvCxnSpPr>
          <p:nvPr/>
        </p:nvCxnSpPr>
        <p:spPr>
          <a:xfrm rot="16200000" flipH="1">
            <a:off x="7084316" y="2675603"/>
            <a:ext cx="545841" cy="587729"/>
          </a:xfrm>
          <a:prstGeom prst="bentConnector4">
            <a:avLst>
              <a:gd name="adj1" fmla="val -41880"/>
              <a:gd name="adj2" fmla="val 8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A6327F-2B4C-CB32-0F4B-2F0DE55FBCDD}"/>
              </a:ext>
            </a:extLst>
          </p:cNvPr>
          <p:cNvCxnSpPr>
            <a:endCxn id="39" idx="2"/>
          </p:cNvCxnSpPr>
          <p:nvPr/>
        </p:nvCxnSpPr>
        <p:spPr>
          <a:xfrm rot="10800000">
            <a:off x="7063373" y="3358316"/>
            <a:ext cx="578394" cy="229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AAE14C1-655B-F91C-34FE-81C81B121826}"/>
              </a:ext>
            </a:extLst>
          </p:cNvPr>
          <p:cNvSpPr/>
          <p:nvPr/>
        </p:nvSpPr>
        <p:spPr>
          <a:xfrm>
            <a:off x="10375641" y="1266199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AD410817-C820-A772-82FB-3592A2E268D5}"/>
              </a:ext>
            </a:extLst>
          </p:cNvPr>
          <p:cNvSpPr/>
          <p:nvPr/>
        </p:nvSpPr>
        <p:spPr>
          <a:xfrm>
            <a:off x="9171991" y="1344331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5365127-4AFA-451F-4CAF-81D7E167421C}"/>
              </a:ext>
            </a:extLst>
          </p:cNvPr>
          <p:cNvSpPr/>
          <p:nvPr/>
        </p:nvSpPr>
        <p:spPr>
          <a:xfrm>
            <a:off x="7962123" y="1244410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9EB140C7-1376-0CEC-4F72-E69FCEA3D84C}"/>
              </a:ext>
            </a:extLst>
          </p:cNvPr>
          <p:cNvSpPr/>
          <p:nvPr/>
        </p:nvSpPr>
        <p:spPr>
          <a:xfrm>
            <a:off x="11280709" y="3008146"/>
            <a:ext cx="824205" cy="57947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3730C5-A33D-8871-1F37-917C594A890F}"/>
              </a:ext>
            </a:extLst>
          </p:cNvPr>
          <p:cNvSpPr/>
          <p:nvPr/>
        </p:nvSpPr>
        <p:spPr>
          <a:xfrm>
            <a:off x="7641767" y="5178490"/>
            <a:ext cx="3265719" cy="50385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61F87E06-EC80-4E82-C3A6-9FD4848B4874}"/>
              </a:ext>
            </a:extLst>
          </p:cNvPr>
          <p:cNvSpPr/>
          <p:nvPr/>
        </p:nvSpPr>
        <p:spPr>
          <a:xfrm>
            <a:off x="10300996" y="4749282"/>
            <a:ext cx="276810" cy="5131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9EF3E397-663C-06D1-2291-DDEE41CE5B8E}"/>
              </a:ext>
            </a:extLst>
          </p:cNvPr>
          <p:cNvSpPr/>
          <p:nvPr/>
        </p:nvSpPr>
        <p:spPr>
          <a:xfrm>
            <a:off x="9368711" y="4821207"/>
            <a:ext cx="310243" cy="36933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E97CC3C-C5E8-E07F-5BB4-F89F702DDD8E}"/>
              </a:ext>
            </a:extLst>
          </p:cNvPr>
          <p:cNvSpPr/>
          <p:nvPr/>
        </p:nvSpPr>
        <p:spPr>
          <a:xfrm>
            <a:off x="9051470" y="4749282"/>
            <a:ext cx="276810" cy="5131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A0406822-32C3-E5D7-95F6-617462E0B00D}"/>
              </a:ext>
            </a:extLst>
          </p:cNvPr>
          <p:cNvSpPr/>
          <p:nvPr/>
        </p:nvSpPr>
        <p:spPr>
          <a:xfrm>
            <a:off x="7854045" y="4843559"/>
            <a:ext cx="310243" cy="36933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86F6E108-9B95-33F3-45FE-DB10C805A057}"/>
              </a:ext>
            </a:extLst>
          </p:cNvPr>
          <p:cNvSpPr/>
          <p:nvPr/>
        </p:nvSpPr>
        <p:spPr>
          <a:xfrm>
            <a:off x="10860833" y="3219061"/>
            <a:ext cx="463421" cy="20993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81512FCC-329D-48BD-04B7-CF5D57DFD551}"/>
              </a:ext>
            </a:extLst>
          </p:cNvPr>
          <p:cNvSpPr/>
          <p:nvPr/>
        </p:nvSpPr>
        <p:spPr>
          <a:xfrm>
            <a:off x="8369559" y="3008146"/>
            <a:ext cx="590939" cy="32560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8D3C3854-6C0F-2412-4516-9C0AD1D0911A}"/>
              </a:ext>
            </a:extLst>
          </p:cNvPr>
          <p:cNvSpPr/>
          <p:nvPr/>
        </p:nvSpPr>
        <p:spPr>
          <a:xfrm>
            <a:off x="9660294" y="3027431"/>
            <a:ext cx="590939" cy="32560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4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A5F3F-64BE-B5DD-BB8E-E6ED25E6D7D8}"/>
              </a:ext>
            </a:extLst>
          </p:cNvPr>
          <p:cNvSpPr/>
          <p:nvPr/>
        </p:nvSpPr>
        <p:spPr>
          <a:xfrm>
            <a:off x="7725747" y="2043404"/>
            <a:ext cx="2649894" cy="206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A486C-E2D9-BEB2-4F72-7A0ECC7830F5}"/>
              </a:ext>
            </a:extLst>
          </p:cNvPr>
          <p:cNvSpPr/>
          <p:nvPr/>
        </p:nvSpPr>
        <p:spPr>
          <a:xfrm>
            <a:off x="205273" y="345233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Clients</a:t>
            </a:r>
          </a:p>
          <a:p>
            <a:pPr algn="ctr"/>
            <a:r>
              <a:rPr lang="en-US" dirty="0"/>
              <a:t>Desktop Apps</a:t>
            </a:r>
          </a:p>
          <a:p>
            <a:pPr algn="ctr"/>
            <a:r>
              <a:rPr lang="en-US" dirty="0"/>
              <a:t>.NET Clients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1F8FD-5462-A916-DD60-1910C80F0E0F}"/>
              </a:ext>
            </a:extLst>
          </p:cNvPr>
          <p:cNvSpPr/>
          <p:nvPr/>
        </p:nvSpPr>
        <p:spPr>
          <a:xfrm>
            <a:off x="205272" y="1926772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  <a:p>
            <a:pPr algn="ctr"/>
            <a:r>
              <a:rPr lang="en-US" dirty="0"/>
              <a:t>Apps</a:t>
            </a:r>
          </a:p>
          <a:p>
            <a:pPr algn="ctr"/>
            <a:r>
              <a:rPr lang="en-US" dirty="0"/>
              <a:t>.NET MAUI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CA3EE-EEE3-234F-5A18-3F57D59F844E}"/>
              </a:ext>
            </a:extLst>
          </p:cNvPr>
          <p:cNvSpPr/>
          <p:nvPr/>
        </p:nvSpPr>
        <p:spPr>
          <a:xfrm>
            <a:off x="205271" y="3531637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  <a:p>
            <a:pPr algn="ctr"/>
            <a:r>
              <a:rPr lang="en-US" dirty="0"/>
              <a:t>Apps for Same HOST of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15E8-7D61-9412-2AB1-DD9AF76290C8}"/>
              </a:ext>
            </a:extLst>
          </p:cNvPr>
          <p:cNvSpPr/>
          <p:nvPr/>
        </p:nvSpPr>
        <p:spPr>
          <a:xfrm>
            <a:off x="205271" y="5214258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 Browser Client</a:t>
            </a:r>
          </a:p>
          <a:p>
            <a:pPr algn="ctr"/>
            <a:r>
              <a:rPr lang="en-US" dirty="0"/>
              <a:t>Apps from Different 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FED7B-FA76-2FC9-216D-DBF0B3FD340A}"/>
              </a:ext>
            </a:extLst>
          </p:cNvPr>
          <p:cNvSpPr txBox="1"/>
          <p:nvPr/>
        </p:nvSpPr>
        <p:spPr>
          <a:xfrm>
            <a:off x="7557796" y="4310743"/>
            <a:ext cx="463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https://myserver/myserverapp.com</a:t>
            </a:r>
            <a:r>
              <a:rPr lang="en-US" dirty="0"/>
              <a:t>/api/myapi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4335F2-3F8E-DABD-B5F4-B98168293A0F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>
            <a:off x="2192694" y="919066"/>
            <a:ext cx="6858000" cy="1124338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159202-239F-027C-7F88-C586A3759412}"/>
              </a:ext>
            </a:extLst>
          </p:cNvPr>
          <p:cNvSpPr txBox="1"/>
          <p:nvPr/>
        </p:nvSpPr>
        <p:spPr>
          <a:xfrm>
            <a:off x="2873827" y="539430"/>
            <a:ext cx="605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HTTP Call from the Client’s Machine that have the Client App Installed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26AD77-4C27-E005-2AE4-CC9C105A1930}"/>
              </a:ext>
            </a:extLst>
          </p:cNvPr>
          <p:cNvCxnSpPr>
            <a:stCxn id="4" idx="3"/>
            <a:endCxn id="2" idx="0"/>
          </p:cNvCxnSpPr>
          <p:nvPr/>
        </p:nvCxnSpPr>
        <p:spPr>
          <a:xfrm flipV="1">
            <a:off x="2192693" y="2043404"/>
            <a:ext cx="6858001" cy="457201"/>
          </a:xfrm>
          <a:prstGeom prst="bentConnector4">
            <a:avLst>
              <a:gd name="adj1" fmla="val 40340"/>
              <a:gd name="adj2" fmla="val 175510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7C8A7-AEC7-7C8F-1211-33CD6AA7A947}"/>
              </a:ext>
            </a:extLst>
          </p:cNvPr>
          <p:cNvSpPr txBox="1"/>
          <p:nvPr/>
        </p:nvSpPr>
        <p:spPr>
          <a:xfrm>
            <a:off x="2323322" y="1657739"/>
            <a:ext cx="237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 installed on Mobile That makes Direct call to API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CE4115-75D3-958F-76AC-4E71F7440381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2192692" y="3074437"/>
            <a:ext cx="5533055" cy="1031033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AC5717-7AA4-E2CC-2E48-7B41AFA5C77A}"/>
              </a:ext>
            </a:extLst>
          </p:cNvPr>
          <p:cNvSpPr txBox="1"/>
          <p:nvPr/>
        </p:nvSpPr>
        <p:spPr>
          <a:xfrm>
            <a:off x="2323322" y="3349690"/>
            <a:ext cx="2491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Client Page and API are having same host so direct call is made to receive data response, from Same Origin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9DF8B-9EC4-B9A0-B699-0C7551BDCE1C}"/>
              </a:ext>
            </a:extLst>
          </p:cNvPr>
          <p:cNvSpPr/>
          <p:nvPr/>
        </p:nvSpPr>
        <p:spPr>
          <a:xfrm>
            <a:off x="4208106" y="5365101"/>
            <a:ext cx="2230016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Paty App Host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803973-5A47-A926-A124-43EBEBB5E4A2}"/>
              </a:ext>
            </a:extLst>
          </p:cNvPr>
          <p:cNvCxnSpPr>
            <a:stCxn id="6" idx="2"/>
            <a:endCxn id="18" idx="2"/>
          </p:cNvCxnSpPr>
          <p:nvPr/>
        </p:nvCxnSpPr>
        <p:spPr>
          <a:xfrm rot="16200000" flipH="1">
            <a:off x="3185627" y="4375278"/>
            <a:ext cx="150843" cy="4124132"/>
          </a:xfrm>
          <a:prstGeom prst="bentConnector3">
            <a:avLst>
              <a:gd name="adj1" fmla="val 251548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EB3E2D3-BC4B-A191-AE6A-9B397539A3A7}"/>
              </a:ext>
            </a:extLst>
          </p:cNvPr>
          <p:cNvCxnSpPr>
            <a:stCxn id="18" idx="1"/>
            <a:endCxn id="6" idx="3"/>
          </p:cNvCxnSpPr>
          <p:nvPr/>
        </p:nvCxnSpPr>
        <p:spPr>
          <a:xfrm rot="10800000">
            <a:off x="2192692" y="5788092"/>
            <a:ext cx="2015414" cy="150843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C23DEA-5A2D-D80E-CA6C-F2F0DDEF38BF}"/>
              </a:ext>
            </a:extLst>
          </p:cNvPr>
          <p:cNvSpPr txBox="1"/>
          <p:nvPr/>
        </p:nvSpPr>
        <p:spPr>
          <a:xfrm>
            <a:off x="2323322" y="6361922"/>
            <a:ext cx="198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90477-BAFA-6B41-04EF-355EE1E5E20A}"/>
              </a:ext>
            </a:extLst>
          </p:cNvPr>
          <p:cNvSpPr txBox="1"/>
          <p:nvPr/>
        </p:nvSpPr>
        <p:spPr>
          <a:xfrm>
            <a:off x="2575249" y="5365101"/>
            <a:ext cx="150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HTML+JS+CSS 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CABF9-D65F-2208-1CAC-6441D222016D}"/>
              </a:ext>
            </a:extLst>
          </p:cNvPr>
          <p:cNvSpPr txBox="1"/>
          <p:nvPr/>
        </p:nvSpPr>
        <p:spPr>
          <a:xfrm>
            <a:off x="2939142" y="4437835"/>
            <a:ext cx="358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for API that is Hosted on Cross-Origin. Tis need CORS enabled on the API Side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95F644-87E4-0737-E55E-09DEEC16D40C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570444" y="734008"/>
            <a:ext cx="1108788" cy="7851712"/>
          </a:xfrm>
          <a:prstGeom prst="bentConnector3">
            <a:avLst>
              <a:gd name="adj1" fmla="val 20547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7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6C6C5-682A-5352-161E-8E00330ECAD5}"/>
              </a:ext>
            </a:extLst>
          </p:cNvPr>
          <p:cNvSpPr/>
          <p:nvPr/>
        </p:nvSpPr>
        <p:spPr>
          <a:xfrm>
            <a:off x="5383763" y="177282"/>
            <a:ext cx="4786604" cy="6503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3A719-F92E-83D0-1CB7-CEBA09FCD309}"/>
              </a:ext>
            </a:extLst>
          </p:cNvPr>
          <p:cNvSpPr txBox="1"/>
          <p:nvPr/>
        </p:nvSpPr>
        <p:spPr>
          <a:xfrm>
            <a:off x="279918" y="457200"/>
            <a:ext cx="440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Web App With </a:t>
            </a:r>
          </a:p>
          <a:p>
            <a:endParaRPr lang="en-US" b="1" dirty="0"/>
          </a:p>
          <a:p>
            <a:r>
              <a:rPr lang="en-US" b="1" dirty="0"/>
              <a:t>ASP.NET Web Forms (.aspx) Pages</a:t>
            </a:r>
          </a:p>
          <a:p>
            <a:r>
              <a:rPr lang="en-US" b="1" dirty="0"/>
              <a:t>ASP.NET MVC (Controller + Razor Views)</a:t>
            </a:r>
          </a:p>
          <a:p>
            <a:r>
              <a:rPr lang="en-US" b="1" dirty="0"/>
              <a:t>ASP.NET API (Controllers + HTTP Actions)</a:t>
            </a:r>
          </a:p>
          <a:p>
            <a:r>
              <a:rPr lang="en-US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57C8D-2250-4210-CA4A-4ED3F2BDAA05}"/>
              </a:ext>
            </a:extLst>
          </p:cNvPr>
          <p:cNvSpPr/>
          <p:nvPr/>
        </p:nvSpPr>
        <p:spPr>
          <a:xfrm>
            <a:off x="5589037" y="643812"/>
            <a:ext cx="4329404" cy="116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ASP.NET Web Forms 4 Modules</a:t>
            </a:r>
          </a:p>
          <a:p>
            <a:pPr algn="ctr"/>
            <a:r>
              <a:rPr lang="en-US" sz="2400" dirty="0"/>
              <a:t>.aspx Based Request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BAC81-5B9F-A181-DFB6-8C7A60E74634}"/>
              </a:ext>
            </a:extLst>
          </p:cNvPr>
          <p:cNvSpPr/>
          <p:nvPr/>
        </p:nvSpPr>
        <p:spPr>
          <a:xfrm>
            <a:off x="5589037" y="2393302"/>
            <a:ext cx="4329404" cy="116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ASP.NET MVC 6 Modules</a:t>
            </a:r>
          </a:p>
          <a:p>
            <a:pPr algn="ctr"/>
            <a:r>
              <a:rPr lang="en-US" sz="2400" dirty="0"/>
              <a:t>MVC Controller + Actions + Views Based Request Processing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6F83053-3FF2-B1D0-0A8A-92A79F50959B}"/>
              </a:ext>
            </a:extLst>
          </p:cNvPr>
          <p:cNvSpPr/>
          <p:nvPr/>
        </p:nvSpPr>
        <p:spPr>
          <a:xfrm>
            <a:off x="10674219" y="2845836"/>
            <a:ext cx="1315617" cy="116632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02BB0AC-0FDD-190A-436B-BBDAD499844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918441" y="1226975"/>
            <a:ext cx="1413587" cy="16188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4E1E02-277F-9F70-0B58-FE1076107C70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9918441" y="2976465"/>
            <a:ext cx="755778" cy="4525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66320467-A4EC-7BD3-95C7-17615F175ACF}"/>
              </a:ext>
            </a:extLst>
          </p:cNvPr>
          <p:cNvSpPr/>
          <p:nvPr/>
        </p:nvSpPr>
        <p:spPr>
          <a:xfrm>
            <a:off x="859972" y="4851918"/>
            <a:ext cx="2155372" cy="125963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+ Knockout</a:t>
            </a:r>
          </a:p>
          <a:p>
            <a:pPr algn="ctr"/>
            <a:r>
              <a:rPr lang="en-US" dirty="0"/>
              <a:t> Angular.js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0234A-12D9-B1C5-F376-F1C53CD4FAB3}"/>
              </a:ext>
            </a:extLst>
          </p:cNvPr>
          <p:cNvSpPr/>
          <p:nvPr/>
        </p:nvSpPr>
        <p:spPr>
          <a:xfrm>
            <a:off x="5589037" y="4198775"/>
            <a:ext cx="4329404" cy="116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ASP.NET WEB API 2 Modules</a:t>
            </a:r>
          </a:p>
          <a:p>
            <a:pPr algn="ctr"/>
            <a:r>
              <a:rPr lang="en-US" sz="2400" dirty="0"/>
              <a:t>APIController + HTTP Actions Base Request Processing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4119EB-BA36-FF84-3BFD-53F183AF34D8}"/>
              </a:ext>
            </a:extLst>
          </p:cNvPr>
          <p:cNvCxnSpPr>
            <a:endCxn id="6" idx="3"/>
          </p:cNvCxnSpPr>
          <p:nvPr/>
        </p:nvCxnSpPr>
        <p:spPr>
          <a:xfrm flipV="1">
            <a:off x="9918441" y="4012163"/>
            <a:ext cx="1413587" cy="8397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A368D-5FED-3DB2-85DC-55C2D713737A}"/>
              </a:ext>
            </a:extLst>
          </p:cNvPr>
          <p:cNvSpPr/>
          <p:nvPr/>
        </p:nvSpPr>
        <p:spPr>
          <a:xfrm>
            <a:off x="4068147" y="1940767"/>
            <a:ext cx="998376" cy="2603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Page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58779-37AB-4CC1-C102-DE3017AFC736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5066523" y="1226975"/>
            <a:ext cx="522514" cy="20154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EBC7461-0483-E0A6-ECEB-F3E9E77E8CFA}"/>
              </a:ext>
            </a:extLst>
          </p:cNvPr>
          <p:cNvCxnSpPr>
            <a:stCxn id="16" idx="3"/>
            <a:endCxn id="5" idx="1"/>
          </p:cNvCxnSpPr>
          <p:nvPr/>
        </p:nvCxnSpPr>
        <p:spPr>
          <a:xfrm flipV="1">
            <a:off x="5066523" y="2976465"/>
            <a:ext cx="522514" cy="26592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A0BCC0-6B51-33D7-C6B0-52A2B52ABBF3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5066523" y="3242388"/>
            <a:ext cx="522514" cy="15395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F6942-9A32-357B-9BF6-2611E910F761}"/>
              </a:ext>
            </a:extLst>
          </p:cNvPr>
          <p:cNvCxnSpPr>
            <a:stCxn id="12" idx="3"/>
          </p:cNvCxnSpPr>
          <p:nvPr/>
        </p:nvCxnSpPr>
        <p:spPr>
          <a:xfrm flipV="1">
            <a:off x="3015344" y="4781938"/>
            <a:ext cx="2573693" cy="6997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8CE410-12CB-E8A0-F396-4DD93AD8E617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rot="16200000" flipH="1">
            <a:off x="5393094" y="3004456"/>
            <a:ext cx="4721289" cy="12700"/>
          </a:xfrm>
          <a:prstGeom prst="bentConnector5">
            <a:avLst>
              <a:gd name="adj1" fmla="val -4842"/>
              <a:gd name="adj2" fmla="val 18844898"/>
              <a:gd name="adj3" fmla="val 104842"/>
            </a:avLst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9156CC-1E37-4EFF-4E47-36BCFCC89D3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7434166" y="3879201"/>
            <a:ext cx="639147" cy="12700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0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E0C0B7-6EDE-F439-283D-83B82A6C9562}"/>
              </a:ext>
            </a:extLst>
          </p:cNvPr>
          <p:cNvSpPr txBox="1"/>
          <p:nvPr/>
        </p:nvSpPr>
        <p:spPr>
          <a:xfrm>
            <a:off x="457200" y="550506"/>
            <a:ext cx="10963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Filters For MVC as well as API I ASP.NET on .NET Framework</a:t>
            </a:r>
          </a:p>
          <a:p>
            <a:endParaRPr lang="en-US" dirty="0"/>
          </a:p>
          <a:p>
            <a:r>
              <a:rPr lang="en-US" dirty="0"/>
              <a:t>Action Filters for MVC Controller  were Build on MVC Request Pipeline</a:t>
            </a:r>
          </a:p>
          <a:p>
            <a:endParaRPr lang="en-US" dirty="0"/>
          </a:p>
          <a:p>
            <a:r>
              <a:rPr lang="en-US" dirty="0"/>
              <a:t>Action Filters for API Controller  were Build on </a:t>
            </a:r>
            <a:r>
              <a:rPr lang="en-US"/>
              <a:t>API Request </a:t>
            </a:r>
            <a:r>
              <a:rPr lang="en-US" dirty="0"/>
              <a:t>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35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E41728-CD1F-EC3C-1014-EFA4B3B96235}"/>
              </a:ext>
            </a:extLst>
          </p:cNvPr>
          <p:cNvSpPr/>
          <p:nvPr/>
        </p:nvSpPr>
        <p:spPr>
          <a:xfrm>
            <a:off x="5542384" y="494524"/>
            <a:ext cx="4777274" cy="4404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30EBF-8212-9149-5595-C75078C32215}"/>
              </a:ext>
            </a:extLst>
          </p:cNvPr>
          <p:cNvSpPr txBox="1"/>
          <p:nvPr/>
        </p:nvSpPr>
        <p:spPr>
          <a:xfrm>
            <a:off x="5728996" y="653143"/>
            <a:ext cx="4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A5783-D5E3-5883-C775-6AE1B5771290}"/>
              </a:ext>
            </a:extLst>
          </p:cNvPr>
          <p:cNvSpPr/>
          <p:nvPr/>
        </p:nvSpPr>
        <p:spPr>
          <a:xfrm>
            <a:off x="5617029" y="1022475"/>
            <a:ext cx="4609322" cy="451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8744DF-D773-89D3-362D-69B709B0B2EF}"/>
              </a:ext>
            </a:extLst>
          </p:cNvPr>
          <p:cNvSpPr/>
          <p:nvPr/>
        </p:nvSpPr>
        <p:spPr>
          <a:xfrm>
            <a:off x="139959" y="839755"/>
            <a:ext cx="5374433" cy="531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A872E-850D-1201-669E-2C3E48D5A142}"/>
              </a:ext>
            </a:extLst>
          </p:cNvPr>
          <p:cNvSpPr/>
          <p:nvPr/>
        </p:nvSpPr>
        <p:spPr>
          <a:xfrm>
            <a:off x="5589037" y="1679511"/>
            <a:ext cx="4637314" cy="3135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94331-66AC-26A9-AA47-C5196DB4567F}"/>
              </a:ext>
            </a:extLst>
          </p:cNvPr>
          <p:cNvSpPr txBox="1"/>
          <p:nvPr/>
        </p:nvSpPr>
        <p:spPr>
          <a:xfrm>
            <a:off x="10366311" y="1843569"/>
            <a:ext cx="141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Runtime </a:t>
            </a:r>
          </a:p>
          <a:p>
            <a:r>
              <a:rPr lang="en-US" dirty="0"/>
              <a:t>W3wp.exe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199D8E-F0DC-032B-3EA7-210751507031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H="1" flipV="1">
            <a:off x="9949151" y="2120768"/>
            <a:ext cx="1403485" cy="849086"/>
          </a:xfrm>
          <a:prstGeom prst="bentConnector4">
            <a:avLst>
              <a:gd name="adj1" fmla="val -16288"/>
              <a:gd name="adj2" fmla="val 91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481BF-FF0C-6BDC-6E53-AF646F2AEDDC}"/>
              </a:ext>
            </a:extLst>
          </p:cNvPr>
          <p:cNvSpPr/>
          <p:nvPr/>
        </p:nvSpPr>
        <p:spPr>
          <a:xfrm>
            <a:off x="5617029" y="1843569"/>
            <a:ext cx="2584579" cy="470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HttpApplication</a:t>
            </a:r>
          </a:p>
          <a:p>
            <a:pPr algn="ctr"/>
            <a:r>
              <a:rPr lang="en-US" sz="1400" b="1" dirty="0" err="1"/>
              <a:t>Web.Config</a:t>
            </a:r>
            <a:endParaRPr lang="en-US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6CDB4-CCE8-6186-D52F-98A1D8594A23}"/>
              </a:ext>
            </a:extLst>
          </p:cNvPr>
          <p:cNvSpPr/>
          <p:nvPr/>
        </p:nvSpPr>
        <p:spPr>
          <a:xfrm>
            <a:off x="7641772" y="2684296"/>
            <a:ext cx="2584579" cy="4704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HttpModue</a:t>
            </a:r>
            <a:endParaRPr lang="en-US" sz="1400" b="1" dirty="0"/>
          </a:p>
          <a:p>
            <a:pPr algn="ctr"/>
            <a:r>
              <a:rPr lang="en-US" sz="1400" b="1" dirty="0" err="1"/>
              <a:t>Global.asax</a:t>
            </a:r>
            <a:endParaRPr lang="en-US" sz="1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3D93D-4D4D-034A-23A7-87C10AF450ED}"/>
              </a:ext>
            </a:extLst>
          </p:cNvPr>
          <p:cNvSpPr/>
          <p:nvPr/>
        </p:nvSpPr>
        <p:spPr>
          <a:xfrm>
            <a:off x="5738327" y="4012167"/>
            <a:ext cx="2584579" cy="4704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HttpHandler</a:t>
            </a:r>
          </a:p>
          <a:p>
            <a:pPr algn="ctr"/>
            <a:r>
              <a:rPr lang="en-US" sz="1600" b="1" dirty="0"/>
              <a:t>Execute the Page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43834A-B33C-5B8E-4096-722E11DFB1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7812055" y="1569876"/>
            <a:ext cx="205274" cy="13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B11B859-D5C0-1F4E-8F83-51FCEACE81FF}"/>
              </a:ext>
            </a:extLst>
          </p:cNvPr>
          <p:cNvCxnSpPr>
            <a:cxnSpLocks/>
            <a:stCxn id="6" idx="0"/>
            <a:endCxn id="11" idx="0"/>
          </p:cNvCxnSpPr>
          <p:nvPr/>
        </p:nvCxnSpPr>
        <p:spPr>
          <a:xfrm rot="16200000" flipH="1" flipV="1">
            <a:off x="7326478" y="1262352"/>
            <a:ext cx="164058" cy="998375"/>
          </a:xfrm>
          <a:prstGeom prst="bentConnector3">
            <a:avLst>
              <a:gd name="adj1" fmla="val -139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2238263-F407-9591-9867-EE0FB071416C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8201608" y="2078781"/>
            <a:ext cx="732454" cy="60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58A8B6-C7DD-EB80-CE7C-5723BCA1B067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6909320" y="2313992"/>
            <a:ext cx="732453" cy="605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59E258-22E6-937D-CD70-CCAF5346B0DA}"/>
              </a:ext>
            </a:extLst>
          </p:cNvPr>
          <p:cNvSpPr txBox="1"/>
          <p:nvPr/>
        </p:nvSpPr>
        <p:spPr>
          <a:xfrm>
            <a:off x="391886" y="149290"/>
            <a:ext cx="376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on .NET Framework on Windows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8E839-57D1-FA4E-CDBF-69EB1A2C74F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6120881" y="3102430"/>
            <a:ext cx="169817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Left 25">
            <a:extLst>
              <a:ext uri="{FF2B5EF4-FFF2-40B4-BE49-F238E27FC236}">
                <a16:creationId xmlns:a16="http://schemas.microsoft.com/office/drawing/2014/main" id="{5B12A6B3-2B07-4317-FD61-CD4A68EE73F6}"/>
              </a:ext>
            </a:extLst>
          </p:cNvPr>
          <p:cNvSpPr/>
          <p:nvPr/>
        </p:nvSpPr>
        <p:spPr>
          <a:xfrm>
            <a:off x="289249" y="3890865"/>
            <a:ext cx="5253134" cy="5318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HTML+JS+CSS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DAFFF-C7D5-1D89-8A0F-641387C43ABF}"/>
              </a:ext>
            </a:extLst>
          </p:cNvPr>
          <p:cNvSpPr/>
          <p:nvPr/>
        </p:nvSpPr>
        <p:spPr>
          <a:xfrm>
            <a:off x="5589037" y="5178489"/>
            <a:ext cx="4637313" cy="1002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Windows OS with .NET CLR</a:t>
            </a:r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49AD09BE-E20D-BB86-B110-0AB6640A7269}"/>
              </a:ext>
            </a:extLst>
          </p:cNvPr>
          <p:cNvSpPr/>
          <p:nvPr/>
        </p:nvSpPr>
        <p:spPr>
          <a:xfrm>
            <a:off x="7809722" y="4898572"/>
            <a:ext cx="205274" cy="2863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3A1E5-0E14-2150-9DA4-8761A196B035}"/>
              </a:ext>
            </a:extLst>
          </p:cNvPr>
          <p:cNvSpPr txBox="1"/>
          <p:nvPr/>
        </p:nvSpPr>
        <p:spPr>
          <a:xfrm>
            <a:off x="615820" y="1679510"/>
            <a:ext cx="47212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Windows Dependent Object model for HTTP Request Processing for ASP.NET Web Apps (WebForms, MVC, and WEB API)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IIS is having tightly coupled Objects for HTTP Request Processing 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HttpApplication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HttpModule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HttpHandler </a:t>
            </a:r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E162241C-3F8A-A64A-6741-5A7224FE9463}"/>
              </a:ext>
            </a:extLst>
          </p:cNvPr>
          <p:cNvSpPr/>
          <p:nvPr/>
        </p:nvSpPr>
        <p:spPr>
          <a:xfrm>
            <a:off x="10683552" y="4618653"/>
            <a:ext cx="1418252" cy="100227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F972AA-7A05-DDBA-7CF1-81B9BA240721}"/>
              </a:ext>
            </a:extLst>
          </p:cNvPr>
          <p:cNvCxnSpPr>
            <a:stCxn id="30" idx="2"/>
            <a:endCxn id="33" idx="2"/>
          </p:cNvCxnSpPr>
          <p:nvPr/>
        </p:nvCxnSpPr>
        <p:spPr>
          <a:xfrm rot="5400000" flipH="1" flipV="1">
            <a:off x="9301978" y="4188687"/>
            <a:ext cx="597793" cy="3386363"/>
          </a:xfrm>
          <a:prstGeom prst="bentConnector3">
            <a:avLst>
              <a:gd name="adj1" fmla="val -382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94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AD795-CDBC-B63C-4570-F1146C403004}"/>
              </a:ext>
            </a:extLst>
          </p:cNvPr>
          <p:cNvSpPr/>
          <p:nvPr/>
        </p:nvSpPr>
        <p:spPr>
          <a:xfrm>
            <a:off x="108468" y="9331"/>
            <a:ext cx="11961845" cy="66060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98C1B-687C-69A8-8DFF-2FC6237AA6B5}"/>
              </a:ext>
            </a:extLst>
          </p:cNvPr>
          <p:cNvSpPr txBox="1"/>
          <p:nvPr/>
        </p:nvSpPr>
        <p:spPr>
          <a:xfrm>
            <a:off x="205273" y="242596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WebApplication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596C5-4038-ADF1-71CA-21476E7E3685}"/>
              </a:ext>
            </a:extLst>
          </p:cNvPr>
          <p:cNvSpPr/>
          <p:nvPr/>
        </p:nvSpPr>
        <p:spPr>
          <a:xfrm>
            <a:off x="205273" y="611928"/>
            <a:ext cx="11781454" cy="24578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5707C-50B0-83E2-8DAF-5F7ED85822C1}"/>
              </a:ext>
            </a:extLst>
          </p:cNvPr>
          <p:cNvSpPr txBox="1"/>
          <p:nvPr/>
        </p:nvSpPr>
        <p:spPr>
          <a:xfrm>
            <a:off x="267477" y="611928"/>
            <a:ext cx="1165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Services Hosted in Dependency Container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6AE5BA-18FA-112D-DAB3-6C0801749D23}"/>
              </a:ext>
            </a:extLst>
          </p:cNvPr>
          <p:cNvSpPr/>
          <p:nvPr/>
        </p:nvSpPr>
        <p:spPr>
          <a:xfrm>
            <a:off x="267477" y="616140"/>
            <a:ext cx="1719943" cy="8848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A67921-EC2D-CF84-9E0E-E6AF5D2D6112}"/>
              </a:ext>
            </a:extLst>
          </p:cNvPr>
          <p:cNvSpPr/>
          <p:nvPr/>
        </p:nvSpPr>
        <p:spPr>
          <a:xfrm>
            <a:off x="2453173" y="611928"/>
            <a:ext cx="1830356" cy="8890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AC39AD-4F09-02D5-FC95-383501B059C9}"/>
              </a:ext>
            </a:extLst>
          </p:cNvPr>
          <p:cNvSpPr/>
          <p:nvPr/>
        </p:nvSpPr>
        <p:spPr>
          <a:xfrm>
            <a:off x="2548035" y="931782"/>
            <a:ext cx="1687285" cy="2239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Authentication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3626C-B92C-E934-9B37-A264783A3F93}"/>
              </a:ext>
            </a:extLst>
          </p:cNvPr>
          <p:cNvSpPr/>
          <p:nvPr/>
        </p:nvSpPr>
        <p:spPr>
          <a:xfrm>
            <a:off x="2524708" y="1216366"/>
            <a:ext cx="1687285" cy="2239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Authorization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297E5-8BBC-76A5-6EE8-2B5F14DF10F1}"/>
              </a:ext>
            </a:extLst>
          </p:cNvPr>
          <p:cNvSpPr/>
          <p:nvPr/>
        </p:nvSpPr>
        <p:spPr>
          <a:xfrm>
            <a:off x="289247" y="919705"/>
            <a:ext cx="1642187" cy="236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IdentityDbContext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A6123C-56E2-C097-E839-04C3DE576A37}"/>
              </a:ext>
            </a:extLst>
          </p:cNvPr>
          <p:cNvSpPr/>
          <p:nvPr/>
        </p:nvSpPr>
        <p:spPr>
          <a:xfrm>
            <a:off x="306354" y="1210327"/>
            <a:ext cx="1642187" cy="236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AppDbContext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EBA7E-149A-BA57-AC92-4BB88C8A6CB2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931434" y="1037711"/>
            <a:ext cx="521739" cy="18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19E0F3-D1B2-CA33-87E7-5CEC2E547723}"/>
              </a:ext>
            </a:extLst>
          </p:cNvPr>
          <p:cNvSpPr/>
          <p:nvPr/>
        </p:nvSpPr>
        <p:spPr>
          <a:xfrm>
            <a:off x="4581331" y="919706"/>
            <a:ext cx="1166326" cy="3077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Session</a:t>
            </a:r>
          </a:p>
          <a:p>
            <a:pPr algn="ctr"/>
            <a:r>
              <a:rPr lang="en-US" sz="1200" b="1" dirty="0"/>
              <a:t>For UI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BA5E3-725B-3A70-F572-EC1829535588}"/>
              </a:ext>
            </a:extLst>
          </p:cNvPr>
          <p:cNvSpPr/>
          <p:nvPr/>
        </p:nvSpPr>
        <p:spPr>
          <a:xfrm>
            <a:off x="6045459" y="933326"/>
            <a:ext cx="2408076" cy="88481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Cache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AC56B0E-7A4E-4C7F-75C9-8B9137A66681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 rot="16200000" flipH="1">
            <a:off x="5911669" y="480308"/>
            <a:ext cx="590652" cy="2085003"/>
          </a:xfrm>
          <a:prstGeom prst="bentConnector3">
            <a:avLst>
              <a:gd name="adj1" fmla="val 1387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282FB0D-7D24-E171-4CBF-78512760A6A5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5400000" flipH="1" flipV="1">
            <a:off x="3761163" y="680783"/>
            <a:ext cx="427355" cy="1212980"/>
          </a:xfrm>
          <a:prstGeom prst="bentConnector4">
            <a:avLst>
              <a:gd name="adj1" fmla="val -53492"/>
              <a:gd name="adj2" fmla="val 877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B611F3-5703-D98B-5AF2-2DE6887739FB}"/>
              </a:ext>
            </a:extLst>
          </p:cNvPr>
          <p:cNvSpPr/>
          <p:nvPr/>
        </p:nvSpPr>
        <p:spPr>
          <a:xfrm>
            <a:off x="6089391" y="1153064"/>
            <a:ext cx="2320212" cy="215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In-MemoryCache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9FABC0-CDA8-6F0D-0737-D86F4E9CF0F7}"/>
              </a:ext>
            </a:extLst>
          </p:cNvPr>
          <p:cNvSpPr/>
          <p:nvPr/>
        </p:nvSpPr>
        <p:spPr>
          <a:xfrm>
            <a:off x="6089391" y="1505346"/>
            <a:ext cx="2320212" cy="2154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Cache (Redis)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FC20F9-458D-385B-B4FB-92CA24E5322A}"/>
              </a:ext>
            </a:extLst>
          </p:cNvPr>
          <p:cNvSpPr/>
          <p:nvPr/>
        </p:nvSpPr>
        <p:spPr>
          <a:xfrm>
            <a:off x="8897515" y="902548"/>
            <a:ext cx="2028631" cy="46595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Cross-Origin-Resource-Sharing (CORS)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2B70AF-C149-6827-CD9C-0227DE6C0F6D}"/>
              </a:ext>
            </a:extLst>
          </p:cNvPr>
          <p:cNvSpPr/>
          <p:nvPr/>
        </p:nvSpPr>
        <p:spPr>
          <a:xfrm>
            <a:off x="248815" y="1808677"/>
            <a:ext cx="2876940" cy="46595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Services aka Business Logic Services those are injected in Controller 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B491B3-BEE1-BEA4-42FD-65BDE211689C}"/>
              </a:ext>
            </a:extLst>
          </p:cNvPr>
          <p:cNvSpPr/>
          <p:nvPr/>
        </p:nvSpPr>
        <p:spPr>
          <a:xfrm>
            <a:off x="248815" y="2408893"/>
            <a:ext cx="2876940" cy="4659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 Services e.g. Swagger, </a:t>
            </a:r>
            <a:r>
              <a:rPr lang="en-US" sz="1200" b="1" dirty="0" err="1"/>
              <a:t>Serilog</a:t>
            </a:r>
            <a:r>
              <a:rPr lang="en-US" sz="1200" b="1" dirty="0"/>
              <a:t>, Redis, etc.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132F61-31F5-0AF3-9C35-0851348A36CA}"/>
              </a:ext>
            </a:extLst>
          </p:cNvPr>
          <p:cNvSpPr/>
          <p:nvPr/>
        </p:nvSpPr>
        <p:spPr>
          <a:xfrm>
            <a:off x="8897905" y="1440301"/>
            <a:ext cx="2028631" cy="46595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Hosted Services aka Background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7E0B34-2342-69E8-8EEA-6329C16EEC1F}"/>
              </a:ext>
            </a:extLst>
          </p:cNvPr>
          <p:cNvSpPr/>
          <p:nvPr/>
        </p:nvSpPr>
        <p:spPr>
          <a:xfrm>
            <a:off x="3521722" y="2090122"/>
            <a:ext cx="7721665" cy="88481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EB547-7E85-AC95-852C-D1EC06512A7D}"/>
              </a:ext>
            </a:extLst>
          </p:cNvPr>
          <p:cNvSpPr txBox="1"/>
          <p:nvPr/>
        </p:nvSpPr>
        <p:spPr>
          <a:xfrm>
            <a:off x="6363478" y="2090122"/>
            <a:ext cx="217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Resources 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C07ECD-6228-6B81-8003-46B49DCE27B8}"/>
              </a:ext>
            </a:extLst>
          </p:cNvPr>
          <p:cNvSpPr/>
          <p:nvPr/>
        </p:nvSpPr>
        <p:spPr>
          <a:xfrm>
            <a:off x="3638939" y="2408893"/>
            <a:ext cx="2631232" cy="3996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Controllers With Views</a:t>
            </a:r>
          </a:p>
          <a:p>
            <a:pPr algn="ctr"/>
            <a:r>
              <a:rPr lang="en-US" sz="1400" b="1" dirty="0"/>
              <a:t>MVC, APIs</a:t>
            </a:r>
            <a:endParaRPr lang="en-US" sz="16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33077C-598E-4DB3-B0D7-5EE188DB8652}"/>
              </a:ext>
            </a:extLst>
          </p:cNvPr>
          <p:cNvSpPr/>
          <p:nvPr/>
        </p:nvSpPr>
        <p:spPr>
          <a:xfrm>
            <a:off x="6362991" y="2399325"/>
            <a:ext cx="2631232" cy="39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Controllers only for APIs </a:t>
            </a:r>
            <a:endParaRPr lang="en-US" sz="1600" b="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EEC530-E727-358E-13FD-56F60CFFE45D}"/>
              </a:ext>
            </a:extLst>
          </p:cNvPr>
          <p:cNvSpPr/>
          <p:nvPr/>
        </p:nvSpPr>
        <p:spPr>
          <a:xfrm>
            <a:off x="9083251" y="2426856"/>
            <a:ext cx="2067315" cy="39962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Razor Pages, Razor Pages Apps</a:t>
            </a:r>
            <a:endParaRPr lang="en-US" sz="16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91AEC6-A7FA-9219-9225-566FA5106649}"/>
              </a:ext>
            </a:extLst>
          </p:cNvPr>
          <p:cNvSpPr/>
          <p:nvPr/>
        </p:nvSpPr>
        <p:spPr>
          <a:xfrm>
            <a:off x="165619" y="3230034"/>
            <a:ext cx="11781454" cy="2457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07FA5-5124-F2F1-93B7-B2BD6C916A58}"/>
              </a:ext>
            </a:extLst>
          </p:cNvPr>
          <p:cNvSpPr txBox="1"/>
          <p:nvPr/>
        </p:nvSpPr>
        <p:spPr>
          <a:xfrm>
            <a:off x="671804" y="3284135"/>
            <a:ext cx="10748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ACF5EE-984B-D789-6104-FE5E92648B39}"/>
              </a:ext>
            </a:extLst>
          </p:cNvPr>
          <p:cNvSpPr/>
          <p:nvPr/>
        </p:nvSpPr>
        <p:spPr>
          <a:xfrm>
            <a:off x="243566" y="3421240"/>
            <a:ext cx="14493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ExceptionHandler</a:t>
            </a:r>
          </a:p>
          <a:p>
            <a:pPr algn="ctr"/>
            <a:r>
              <a:rPr lang="en-US" sz="1200" b="1" dirty="0"/>
              <a:t>Default Error 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550D11-EEDD-3A23-7406-10D3B438895D}"/>
              </a:ext>
            </a:extLst>
          </p:cNvPr>
          <p:cNvSpPr/>
          <p:nvPr/>
        </p:nvSpPr>
        <p:spPr>
          <a:xfrm>
            <a:off x="1998207" y="3458613"/>
            <a:ext cx="14493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HttpsRedirection</a:t>
            </a:r>
            <a:endParaRPr lang="en-US" sz="12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BAC45B3-7CB4-F090-CDA1-0C5AA44D4029}"/>
              </a:ext>
            </a:extLst>
          </p:cNvPr>
          <p:cNvCxnSpPr>
            <a:stCxn id="37" idx="0"/>
            <a:endCxn id="38" idx="0"/>
          </p:cNvCxnSpPr>
          <p:nvPr/>
        </p:nvCxnSpPr>
        <p:spPr>
          <a:xfrm rot="16200000" flipH="1">
            <a:off x="1826877" y="2562606"/>
            <a:ext cx="37373" cy="1754641"/>
          </a:xfrm>
          <a:prstGeom prst="bentConnector3">
            <a:avLst>
              <a:gd name="adj1" fmla="val -611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ADE0750-40F9-89F5-DBC3-658E2B884F36}"/>
              </a:ext>
            </a:extLst>
          </p:cNvPr>
          <p:cNvSpPr/>
          <p:nvPr/>
        </p:nvSpPr>
        <p:spPr>
          <a:xfrm>
            <a:off x="3561183" y="3453417"/>
            <a:ext cx="827314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HSTS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15035C-6BD7-C08F-338B-26080C70FF69}"/>
              </a:ext>
            </a:extLst>
          </p:cNvPr>
          <p:cNvCxnSpPr>
            <a:stCxn id="38" idx="0"/>
            <a:endCxn id="42" idx="0"/>
          </p:cNvCxnSpPr>
          <p:nvPr/>
        </p:nvCxnSpPr>
        <p:spPr>
          <a:xfrm rot="5400000" flipH="1" flipV="1">
            <a:off x="3346264" y="2830038"/>
            <a:ext cx="5196" cy="1251955"/>
          </a:xfrm>
          <a:prstGeom prst="bentConnector3">
            <a:avLst>
              <a:gd name="adj1" fmla="val 4499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6E3CB54-F065-1170-B3C1-C62CB14F49CB}"/>
              </a:ext>
            </a:extLst>
          </p:cNvPr>
          <p:cNvSpPr/>
          <p:nvPr/>
        </p:nvSpPr>
        <p:spPr>
          <a:xfrm>
            <a:off x="4813138" y="3464372"/>
            <a:ext cx="827314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CORS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51EF58B-9A5D-BDE5-E352-8DA4D00C27EC}"/>
              </a:ext>
            </a:extLst>
          </p:cNvPr>
          <p:cNvCxnSpPr>
            <a:stCxn id="42" idx="0"/>
            <a:endCxn id="49" idx="0"/>
          </p:cNvCxnSpPr>
          <p:nvPr/>
        </p:nvCxnSpPr>
        <p:spPr>
          <a:xfrm rot="16200000" flipH="1">
            <a:off x="4595339" y="2832917"/>
            <a:ext cx="10955" cy="1251955"/>
          </a:xfrm>
          <a:prstGeom prst="bentConnector3">
            <a:avLst>
              <a:gd name="adj1" fmla="val -208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F730B01-65FB-2009-3F48-1B94C677B302}"/>
              </a:ext>
            </a:extLst>
          </p:cNvPr>
          <p:cNvSpPr/>
          <p:nvPr/>
        </p:nvSpPr>
        <p:spPr>
          <a:xfrm>
            <a:off x="6411198" y="3420980"/>
            <a:ext cx="12519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Routing</a:t>
            </a:r>
          </a:p>
          <a:p>
            <a:pPr algn="ctr"/>
            <a:r>
              <a:rPr lang="en-US" sz="1050" b="1" dirty="0"/>
              <a:t>Read the URL and Http Request Type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3599058-0DDB-950B-0411-5038D33E23DF}"/>
              </a:ext>
            </a:extLst>
          </p:cNvPr>
          <p:cNvCxnSpPr>
            <a:stCxn id="49" idx="0"/>
            <a:endCxn id="56" idx="0"/>
          </p:cNvCxnSpPr>
          <p:nvPr/>
        </p:nvCxnSpPr>
        <p:spPr>
          <a:xfrm rot="5400000" flipH="1" flipV="1">
            <a:off x="6110289" y="2537486"/>
            <a:ext cx="43392" cy="1810381"/>
          </a:xfrm>
          <a:prstGeom prst="bentConnector3">
            <a:avLst>
              <a:gd name="adj1" fmla="val 626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958AE-80C8-EC94-22CA-2A9F7346F18E}"/>
              </a:ext>
            </a:extLst>
          </p:cNvPr>
          <p:cNvSpPr/>
          <p:nvPr/>
        </p:nvSpPr>
        <p:spPr>
          <a:xfrm>
            <a:off x="8227268" y="3429000"/>
            <a:ext cx="12519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Files for FileIO uses for Uploading and Downloading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F19B30-6020-FE2A-A8A2-D3C3521D01B1}"/>
              </a:ext>
            </a:extLst>
          </p:cNvPr>
          <p:cNvCxnSpPr>
            <a:stCxn id="56" idx="0"/>
            <a:endCxn id="59" idx="0"/>
          </p:cNvCxnSpPr>
          <p:nvPr/>
        </p:nvCxnSpPr>
        <p:spPr>
          <a:xfrm rot="16200000" flipH="1">
            <a:off x="7941201" y="2516955"/>
            <a:ext cx="8020" cy="1816070"/>
          </a:xfrm>
          <a:prstGeom prst="bentConnector3">
            <a:avLst>
              <a:gd name="adj1" fmla="val -285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9307D8B-8004-ED28-D31A-6702A901F615}"/>
              </a:ext>
            </a:extLst>
          </p:cNvPr>
          <p:cNvCxnSpPr>
            <a:cxnSpLocks/>
            <a:stCxn id="49" idx="0"/>
            <a:endCxn id="26" idx="3"/>
          </p:cNvCxnSpPr>
          <p:nvPr/>
        </p:nvCxnSpPr>
        <p:spPr>
          <a:xfrm rot="5400000" flipH="1" flipV="1">
            <a:off x="6912048" y="-549725"/>
            <a:ext cx="2328844" cy="5699351"/>
          </a:xfrm>
          <a:prstGeom prst="bentConnector4">
            <a:avLst>
              <a:gd name="adj1" fmla="val 44998"/>
              <a:gd name="adj2" fmla="val 104011"/>
            </a:avLst>
          </a:prstGeom>
          <a:ln w="762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2AD15A1-287E-0834-6A9B-438D2FC6566E}"/>
              </a:ext>
            </a:extLst>
          </p:cNvPr>
          <p:cNvSpPr/>
          <p:nvPr/>
        </p:nvSpPr>
        <p:spPr>
          <a:xfrm>
            <a:off x="9199984" y="4184947"/>
            <a:ext cx="2043403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Authentication</a:t>
            </a:r>
          </a:p>
          <a:p>
            <a:pPr algn="ctr"/>
            <a:r>
              <a:rPr lang="en-US" sz="1400" b="1" dirty="0"/>
              <a:t>User-Based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A4AFEB4-FE02-C48A-337F-8DD3F78218D6}"/>
              </a:ext>
            </a:extLst>
          </p:cNvPr>
          <p:cNvSpPr/>
          <p:nvPr/>
        </p:nvSpPr>
        <p:spPr>
          <a:xfrm>
            <a:off x="6270171" y="4220310"/>
            <a:ext cx="2043403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Authorization</a:t>
            </a:r>
          </a:p>
          <a:p>
            <a:pPr algn="ctr"/>
            <a:r>
              <a:rPr lang="en-US" sz="1200" b="1" dirty="0"/>
              <a:t>Roles, Policies, and Tokens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D3A487C-E05C-DCC3-F719-503E76857488}"/>
              </a:ext>
            </a:extLst>
          </p:cNvPr>
          <p:cNvCxnSpPr>
            <a:endCxn id="66" idx="0"/>
          </p:cNvCxnSpPr>
          <p:nvPr/>
        </p:nvCxnSpPr>
        <p:spPr>
          <a:xfrm>
            <a:off x="8853246" y="3374544"/>
            <a:ext cx="1368440" cy="810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4D6870-8B8D-F3B6-13EA-74505D2DDC8E}"/>
              </a:ext>
            </a:extLst>
          </p:cNvPr>
          <p:cNvCxnSpPr>
            <a:stCxn id="66" idx="0"/>
            <a:endCxn id="67" idx="0"/>
          </p:cNvCxnSpPr>
          <p:nvPr/>
        </p:nvCxnSpPr>
        <p:spPr>
          <a:xfrm rot="16200000" flipH="1" flipV="1">
            <a:off x="8739098" y="2737721"/>
            <a:ext cx="35363" cy="2929813"/>
          </a:xfrm>
          <a:prstGeom prst="bentConnector3">
            <a:avLst>
              <a:gd name="adj1" fmla="val -646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6821592-82BA-651F-4595-4A3C827891D1}"/>
              </a:ext>
            </a:extLst>
          </p:cNvPr>
          <p:cNvCxnSpPr>
            <a:stCxn id="66" idx="0"/>
            <a:endCxn id="7" idx="2"/>
          </p:cNvCxnSpPr>
          <p:nvPr/>
        </p:nvCxnSpPr>
        <p:spPr>
          <a:xfrm rot="16200000" flipV="1">
            <a:off x="5453021" y="-583719"/>
            <a:ext cx="2683997" cy="6853335"/>
          </a:xfrm>
          <a:prstGeom prst="bentConnector3">
            <a:avLst/>
          </a:prstGeom>
          <a:ln w="762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0374817-E9B0-C14E-7BC2-FF6F41D6EA75}"/>
              </a:ext>
            </a:extLst>
          </p:cNvPr>
          <p:cNvCxnSpPr>
            <a:stCxn id="67" idx="0"/>
            <a:endCxn id="7" idx="2"/>
          </p:cNvCxnSpPr>
          <p:nvPr/>
        </p:nvCxnSpPr>
        <p:spPr>
          <a:xfrm rot="16200000" flipV="1">
            <a:off x="3970432" y="898869"/>
            <a:ext cx="2719360" cy="3923522"/>
          </a:xfrm>
          <a:prstGeom prst="bentConnector3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79488AD-6C51-BD98-B667-0E819BF61645}"/>
              </a:ext>
            </a:extLst>
          </p:cNvPr>
          <p:cNvSpPr/>
          <p:nvPr/>
        </p:nvSpPr>
        <p:spPr>
          <a:xfrm>
            <a:off x="438536" y="4058816"/>
            <a:ext cx="5606923" cy="878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291316-2400-E61B-12A4-84DD77C72AD3}"/>
              </a:ext>
            </a:extLst>
          </p:cNvPr>
          <p:cNvSpPr txBox="1"/>
          <p:nvPr/>
        </p:nvSpPr>
        <p:spPr>
          <a:xfrm>
            <a:off x="1642964" y="4094180"/>
            <a:ext cx="3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Custom Middlewares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FF4108-4E12-7C10-90BB-FA0415881917}"/>
              </a:ext>
            </a:extLst>
          </p:cNvPr>
          <p:cNvCxnSpPr>
            <a:stCxn id="67" idx="0"/>
            <a:endCxn id="79" idx="0"/>
          </p:cNvCxnSpPr>
          <p:nvPr/>
        </p:nvCxnSpPr>
        <p:spPr>
          <a:xfrm rot="16200000" flipV="1">
            <a:off x="5186189" y="2114625"/>
            <a:ext cx="161494" cy="4049875"/>
          </a:xfrm>
          <a:prstGeom prst="bentConnector3">
            <a:avLst>
              <a:gd name="adj1" fmla="val 154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EFB17F3-7CA9-AA84-66B5-F37ED3042C3C}"/>
              </a:ext>
            </a:extLst>
          </p:cNvPr>
          <p:cNvSpPr/>
          <p:nvPr/>
        </p:nvSpPr>
        <p:spPr>
          <a:xfrm>
            <a:off x="4813138" y="4317388"/>
            <a:ext cx="1181781" cy="334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Session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89A5BD-5784-F297-5005-919FBEE813E7}"/>
              </a:ext>
            </a:extLst>
          </p:cNvPr>
          <p:cNvCxnSpPr>
            <a:stCxn id="83" idx="0"/>
            <a:endCxn id="14" idx="2"/>
          </p:cNvCxnSpPr>
          <p:nvPr/>
        </p:nvCxnSpPr>
        <p:spPr>
          <a:xfrm rot="16200000" flipV="1">
            <a:off x="3739310" y="2652668"/>
            <a:ext cx="3089904" cy="239535"/>
          </a:xfrm>
          <a:prstGeom prst="bentConnector3">
            <a:avLst/>
          </a:prstGeom>
          <a:ln w="762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22EB384-6F7C-CA76-90B4-5BCE4FAB3426}"/>
              </a:ext>
            </a:extLst>
          </p:cNvPr>
          <p:cNvSpPr/>
          <p:nvPr/>
        </p:nvSpPr>
        <p:spPr>
          <a:xfrm>
            <a:off x="3488237" y="4349287"/>
            <a:ext cx="1181781" cy="3347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Swaggers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71BD3D9-58C8-D599-3733-BE70E1C4B58E}"/>
              </a:ext>
            </a:extLst>
          </p:cNvPr>
          <p:cNvCxnSpPr>
            <a:stCxn id="86" idx="0"/>
            <a:endCxn id="28" idx="2"/>
          </p:cNvCxnSpPr>
          <p:nvPr/>
        </p:nvCxnSpPr>
        <p:spPr>
          <a:xfrm rot="16200000" flipV="1">
            <a:off x="2145990" y="2416148"/>
            <a:ext cx="1474435" cy="2391843"/>
          </a:xfrm>
          <a:prstGeom prst="bentConnector3">
            <a:avLst>
              <a:gd name="adj1" fmla="val 68352"/>
            </a:avLst>
          </a:prstGeom>
          <a:ln w="76200">
            <a:solidFill>
              <a:srgbClr val="C0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5D406AE-A3E1-0C8B-8417-547FC5263ADD}"/>
              </a:ext>
            </a:extLst>
          </p:cNvPr>
          <p:cNvSpPr/>
          <p:nvPr/>
        </p:nvSpPr>
        <p:spPr>
          <a:xfrm>
            <a:off x="781605" y="4334271"/>
            <a:ext cx="2391844" cy="3347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Middlewares 1 to 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F2F8283-FE91-BB93-AB40-683D4DCE21E4}"/>
              </a:ext>
            </a:extLst>
          </p:cNvPr>
          <p:cNvSpPr/>
          <p:nvPr/>
        </p:nvSpPr>
        <p:spPr>
          <a:xfrm>
            <a:off x="3974839" y="5057192"/>
            <a:ext cx="5710337" cy="5016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 Mapping for Execution of Controller and Action Method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7E4DEE2-822E-F70C-809D-A1CCE8A6A215}"/>
              </a:ext>
            </a:extLst>
          </p:cNvPr>
          <p:cNvCxnSpPr>
            <a:endCxn id="91" idx="1"/>
          </p:cNvCxnSpPr>
          <p:nvPr/>
        </p:nvCxnSpPr>
        <p:spPr>
          <a:xfrm rot="16200000" flipH="1">
            <a:off x="2964972" y="4298152"/>
            <a:ext cx="1286893" cy="73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8EC2863-247E-8333-B148-D3E68CCD6A0B}"/>
              </a:ext>
            </a:extLst>
          </p:cNvPr>
          <p:cNvSpPr/>
          <p:nvPr/>
        </p:nvSpPr>
        <p:spPr>
          <a:xfrm>
            <a:off x="4576716" y="5857159"/>
            <a:ext cx="4119415" cy="6675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Execution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111425E-3E7C-7A2C-9871-4799FD54D8BA}"/>
              </a:ext>
            </a:extLst>
          </p:cNvPr>
          <p:cNvCxnSpPr>
            <a:endCxn id="94" idx="3"/>
          </p:cNvCxnSpPr>
          <p:nvPr/>
        </p:nvCxnSpPr>
        <p:spPr>
          <a:xfrm rot="10800000" flipV="1">
            <a:off x="8696132" y="5308019"/>
            <a:ext cx="989045" cy="88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A112258-66BF-4643-7FC5-A4B062B78D00}"/>
              </a:ext>
            </a:extLst>
          </p:cNvPr>
          <p:cNvCxnSpPr>
            <a:stCxn id="94" idx="1"/>
          </p:cNvCxnSpPr>
          <p:nvPr/>
        </p:nvCxnSpPr>
        <p:spPr>
          <a:xfrm rot="10800000" flipV="1">
            <a:off x="3041780" y="6190958"/>
            <a:ext cx="1534936" cy="55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FB7FBA7-0B0C-B0FA-AF68-1ABD1B1C120D}"/>
              </a:ext>
            </a:extLst>
          </p:cNvPr>
          <p:cNvSpPr txBox="1"/>
          <p:nvPr/>
        </p:nvSpPr>
        <p:spPr>
          <a:xfrm>
            <a:off x="503853" y="5926218"/>
            <a:ext cx="240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Controller Execution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0C565CB-8D7D-0291-1352-ADFEAE2E701B}"/>
              </a:ext>
            </a:extLst>
          </p:cNvPr>
          <p:cNvCxnSpPr>
            <a:stCxn id="94" idx="0"/>
            <a:endCxn id="91" idx="2"/>
          </p:cNvCxnSpPr>
          <p:nvPr/>
        </p:nvCxnSpPr>
        <p:spPr>
          <a:xfrm rot="5400000" flipH="1" flipV="1">
            <a:off x="6584060" y="5611211"/>
            <a:ext cx="298312" cy="193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70F6A7-9DBD-BB7E-FC5C-998BE039859F}"/>
              </a:ext>
            </a:extLst>
          </p:cNvPr>
          <p:cNvCxnSpPr>
            <a:endCxn id="78" idx="1"/>
          </p:cNvCxnSpPr>
          <p:nvPr/>
        </p:nvCxnSpPr>
        <p:spPr>
          <a:xfrm rot="10800000">
            <a:off x="438537" y="4498002"/>
            <a:ext cx="3536303" cy="854653"/>
          </a:xfrm>
          <a:prstGeom prst="bentConnector3">
            <a:avLst>
              <a:gd name="adj1" fmla="val 106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C5DAE17-A9D0-E5EB-E561-6B27398E8814}"/>
              </a:ext>
            </a:extLst>
          </p:cNvPr>
          <p:cNvCxnSpPr>
            <a:stCxn id="78" idx="3"/>
            <a:endCxn id="67" idx="1"/>
          </p:cNvCxnSpPr>
          <p:nvPr/>
        </p:nvCxnSpPr>
        <p:spPr>
          <a:xfrm flipV="1">
            <a:off x="6045459" y="4371179"/>
            <a:ext cx="224712" cy="126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CFF6A09-1B6B-6359-34EB-0AC58E1D22AD}"/>
              </a:ext>
            </a:extLst>
          </p:cNvPr>
          <p:cNvCxnSpPr>
            <a:stCxn id="67" idx="3"/>
          </p:cNvCxnSpPr>
          <p:nvPr/>
        </p:nvCxnSpPr>
        <p:spPr>
          <a:xfrm flipV="1">
            <a:off x="8313574" y="4371179"/>
            <a:ext cx="886410" cy="65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F0DEB54-479D-110F-AA84-466518EFB942}"/>
              </a:ext>
            </a:extLst>
          </p:cNvPr>
          <p:cNvCxnSpPr>
            <a:stCxn id="66" idx="3"/>
            <a:endCxn id="59" idx="3"/>
          </p:cNvCxnSpPr>
          <p:nvPr/>
        </p:nvCxnSpPr>
        <p:spPr>
          <a:xfrm flipH="1" flipV="1">
            <a:off x="9479224" y="3644932"/>
            <a:ext cx="1764163" cy="755947"/>
          </a:xfrm>
          <a:prstGeom prst="bentConnector3">
            <a:avLst>
              <a:gd name="adj1" fmla="val -12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F1DE7DB-4115-CBE8-97CC-7E87EB199C7E}"/>
              </a:ext>
            </a:extLst>
          </p:cNvPr>
          <p:cNvCxnSpPr>
            <a:stCxn id="59" idx="1"/>
            <a:endCxn id="56" idx="3"/>
          </p:cNvCxnSpPr>
          <p:nvPr/>
        </p:nvCxnSpPr>
        <p:spPr>
          <a:xfrm rot="10800000">
            <a:off x="7663154" y="3636912"/>
            <a:ext cx="564114" cy="8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0BF640D-1682-53C4-52C0-99E7EB65D4DB}"/>
              </a:ext>
            </a:extLst>
          </p:cNvPr>
          <p:cNvCxnSpPr>
            <a:stCxn id="56" idx="1"/>
            <a:endCxn id="49" idx="3"/>
          </p:cNvCxnSpPr>
          <p:nvPr/>
        </p:nvCxnSpPr>
        <p:spPr>
          <a:xfrm rot="10800000" flipV="1">
            <a:off x="5640452" y="3636912"/>
            <a:ext cx="770746" cy="43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8CE398E-8F5B-7D46-A239-233D47F258C4}"/>
              </a:ext>
            </a:extLst>
          </p:cNvPr>
          <p:cNvCxnSpPr>
            <a:stCxn id="49" idx="1"/>
          </p:cNvCxnSpPr>
          <p:nvPr/>
        </p:nvCxnSpPr>
        <p:spPr>
          <a:xfrm rot="10800000">
            <a:off x="4388498" y="3644932"/>
            <a:ext cx="424641" cy="35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402A3C8-123B-81E1-7132-888E1FBEDFF4}"/>
              </a:ext>
            </a:extLst>
          </p:cNvPr>
          <p:cNvCxnSpPr>
            <a:stCxn id="42" idx="1"/>
            <a:endCxn id="38" idx="2"/>
          </p:cNvCxnSpPr>
          <p:nvPr/>
        </p:nvCxnSpPr>
        <p:spPr>
          <a:xfrm rot="10800000" flipV="1">
            <a:off x="2722885" y="3669349"/>
            <a:ext cx="838298" cy="221128"/>
          </a:xfrm>
          <a:prstGeom prst="bentConnector4">
            <a:avLst>
              <a:gd name="adj1" fmla="val 6777"/>
              <a:gd name="adj2" fmla="val 203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4859158-DA60-A998-295C-810C6CDB4F5E}"/>
              </a:ext>
            </a:extLst>
          </p:cNvPr>
          <p:cNvCxnSpPr>
            <a:stCxn id="38" idx="2"/>
            <a:endCxn id="37" idx="2"/>
          </p:cNvCxnSpPr>
          <p:nvPr/>
        </p:nvCxnSpPr>
        <p:spPr>
          <a:xfrm rot="5400000" flipH="1">
            <a:off x="1826878" y="2994471"/>
            <a:ext cx="37373" cy="1754641"/>
          </a:xfrm>
          <a:prstGeom prst="bentConnector3">
            <a:avLst>
              <a:gd name="adj1" fmla="val -611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08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C51929-C17B-526E-F1DA-77086280674D}"/>
              </a:ext>
            </a:extLst>
          </p:cNvPr>
          <p:cNvSpPr/>
          <p:nvPr/>
        </p:nvSpPr>
        <p:spPr>
          <a:xfrm>
            <a:off x="4040155" y="111967"/>
            <a:ext cx="4152123" cy="429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Name and HTTP Request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F9442-396B-F7B1-169E-76AA1EECB666}"/>
              </a:ext>
            </a:extLst>
          </p:cNvPr>
          <p:cNvSpPr txBox="1"/>
          <p:nvPr/>
        </p:nvSpPr>
        <p:spPr>
          <a:xfrm>
            <a:off x="8425543" y="111967"/>
            <a:ext cx="31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Http GET, POST, PUT, and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2297F-EEFF-F8EC-A8DD-09AD17845031}"/>
              </a:ext>
            </a:extLst>
          </p:cNvPr>
          <p:cNvSpPr/>
          <p:nvPr/>
        </p:nvSpPr>
        <p:spPr>
          <a:xfrm>
            <a:off x="186612" y="450521"/>
            <a:ext cx="3433666" cy="62115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C83FC01-87A0-885F-0545-ED27ABE0FAF4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903445" y="326571"/>
            <a:ext cx="2136710" cy="123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3B9BC3-EBD7-212F-279B-4E2D0ED4185F}"/>
              </a:ext>
            </a:extLst>
          </p:cNvPr>
          <p:cNvSpPr txBox="1"/>
          <p:nvPr/>
        </p:nvSpPr>
        <p:spPr>
          <a:xfrm>
            <a:off x="275253" y="509864"/>
            <a:ext cx="325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Controller Instance aka 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ControllerContext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21109-9ACD-CA19-2A55-F614132F68AE}"/>
              </a:ext>
            </a:extLst>
          </p:cNvPr>
          <p:cNvSpPr/>
          <p:nvPr/>
        </p:nvSpPr>
        <p:spPr>
          <a:xfrm>
            <a:off x="200607" y="1033084"/>
            <a:ext cx="3433666" cy="5971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 for Authentication and Authorization</a:t>
            </a:r>
          </a:p>
          <a:p>
            <a:pPr algn="ctr"/>
            <a:r>
              <a:rPr lang="en-US" sz="1400" b="1" dirty="0"/>
              <a:t>Authentication and Authorization Middleware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AEC24-893E-9996-4DC7-18C2F2DC3826}"/>
              </a:ext>
            </a:extLst>
          </p:cNvPr>
          <p:cNvSpPr txBox="1"/>
          <p:nvPr/>
        </p:nvSpPr>
        <p:spPr>
          <a:xfrm>
            <a:off x="4040155" y="1138335"/>
            <a:ext cx="133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401 Response if Not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452E86E-2E79-550C-DF12-F138F4C895F4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634273" y="1331664"/>
            <a:ext cx="405882" cy="37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8961D2-8BB3-9284-B89C-AEE7CB11B882}"/>
              </a:ext>
            </a:extLst>
          </p:cNvPr>
          <p:cNvSpPr/>
          <p:nvPr/>
        </p:nvSpPr>
        <p:spPr>
          <a:xfrm>
            <a:off x="191276" y="1630243"/>
            <a:ext cx="3433666" cy="5971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 the necessary Dependencies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They are retrieved and injected from Services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383F07-21A3-4DB2-DF03-1A07AFBC4341}"/>
              </a:ext>
            </a:extLst>
          </p:cNvPr>
          <p:cNvSpPr/>
          <p:nvPr/>
        </p:nvSpPr>
        <p:spPr>
          <a:xfrm>
            <a:off x="177279" y="2323399"/>
            <a:ext cx="3433666" cy="5971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the HTTP Request with the Action Method Get, Post, Put and Delete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89D98E-EE6D-81A7-C671-FA6D54583975}"/>
              </a:ext>
            </a:extLst>
          </p:cNvPr>
          <p:cNvSpPr/>
          <p:nvPr/>
        </p:nvSpPr>
        <p:spPr>
          <a:xfrm>
            <a:off x="172616" y="3021888"/>
            <a:ext cx="3447661" cy="6730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 for Authentication and Authorization</a:t>
            </a:r>
          </a:p>
          <a:p>
            <a:pPr algn="ctr"/>
            <a:r>
              <a:rPr lang="en-US" sz="1400" b="1" dirty="0"/>
              <a:t>Authentication and Authorization for the Action Method Access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0E9ED0C-CFB1-E9DD-5D1A-E2BDAA46D461}"/>
              </a:ext>
            </a:extLst>
          </p:cNvPr>
          <p:cNvCxnSpPr>
            <a:stCxn id="18" idx="3"/>
            <a:endCxn id="12" idx="2"/>
          </p:cNvCxnSpPr>
          <p:nvPr/>
        </p:nvCxnSpPr>
        <p:spPr>
          <a:xfrm flipV="1">
            <a:off x="3620277" y="1600000"/>
            <a:ext cx="1087017" cy="1758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C4DA1D5-3B3A-0A98-A0A2-A98A2FB10AE8}"/>
              </a:ext>
            </a:extLst>
          </p:cNvPr>
          <p:cNvSpPr/>
          <p:nvPr/>
        </p:nvSpPr>
        <p:spPr>
          <a:xfrm>
            <a:off x="172616" y="3818873"/>
            <a:ext cx="3433666" cy="5971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Http Request for Parameters to Method e.g. URL Parameter and/or the Data from HTTP Request Body,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F5DAC5-1A8B-52D5-1E8D-E79FB9532605}"/>
              </a:ext>
            </a:extLst>
          </p:cNvPr>
          <p:cNvSpPr/>
          <p:nvPr/>
        </p:nvSpPr>
        <p:spPr>
          <a:xfrm>
            <a:off x="191276" y="4538127"/>
            <a:ext cx="3429004" cy="8957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Execute the Action Method and if error occurred then Handle it using Error Middleware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60D63A-7BC8-F8C6-273F-056C2AD8A32D}"/>
              </a:ext>
            </a:extLst>
          </p:cNvPr>
          <p:cNvSpPr txBox="1"/>
          <p:nvPr/>
        </p:nvSpPr>
        <p:spPr>
          <a:xfrm>
            <a:off x="3837214" y="4524331"/>
            <a:ext cx="133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Error Response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9CA165-36D3-91C7-ECC9-23236CC3356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620280" y="4662831"/>
            <a:ext cx="216934" cy="323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49BACA4-1A71-A66B-5BA0-73DB9C080AAA}"/>
              </a:ext>
            </a:extLst>
          </p:cNvPr>
          <p:cNvSpPr/>
          <p:nvPr/>
        </p:nvSpPr>
        <p:spPr>
          <a:xfrm>
            <a:off x="183111" y="5595754"/>
            <a:ext cx="3451162" cy="895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If All is well for Action Method then the Result will be Invoked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E86173-1F87-24C1-2B71-93D600D32A88}"/>
              </a:ext>
            </a:extLst>
          </p:cNvPr>
          <p:cNvSpPr/>
          <p:nvPr/>
        </p:nvSpPr>
        <p:spPr>
          <a:xfrm>
            <a:off x="7763069" y="1600000"/>
            <a:ext cx="3303037" cy="26454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F88D6F-7C8E-B932-08D3-3857DE5915F5}"/>
              </a:ext>
            </a:extLst>
          </p:cNvPr>
          <p:cNvSpPr txBox="1"/>
          <p:nvPr/>
        </p:nvSpPr>
        <p:spPr>
          <a:xfrm>
            <a:off x="7893698" y="1690655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 Context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D1DC2DE-3ABD-66B1-98FF-CEAF8D57A97B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V="1">
            <a:off x="3634273" y="1600000"/>
            <a:ext cx="5780315" cy="4443624"/>
          </a:xfrm>
          <a:prstGeom prst="bentConnector4">
            <a:avLst>
              <a:gd name="adj1" fmla="val 35714"/>
              <a:gd name="adj2" fmla="val 105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82414-11AE-5FED-ADD4-727E30B43528}"/>
              </a:ext>
            </a:extLst>
          </p:cNvPr>
          <p:cNvSpPr/>
          <p:nvPr/>
        </p:nvSpPr>
        <p:spPr>
          <a:xfrm>
            <a:off x="7763069" y="2227402"/>
            <a:ext cx="3303037" cy="478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Read the Response Type</a:t>
            </a:r>
          </a:p>
          <a:p>
            <a:pPr algn="ctr"/>
            <a:r>
              <a:rPr lang="en-US" sz="1200" b="1" dirty="0"/>
              <a:t>Ok, </a:t>
            </a:r>
            <a:r>
              <a:rPr lang="en-US" sz="1200" b="1" dirty="0" err="1"/>
              <a:t>NoContent</a:t>
            </a:r>
            <a:r>
              <a:rPr lang="en-US" sz="1200" b="1" dirty="0"/>
              <a:t>, etc.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FAEE5B-E736-884C-D331-6DE604F706AC}"/>
              </a:ext>
            </a:extLst>
          </p:cNvPr>
          <p:cNvSpPr/>
          <p:nvPr/>
        </p:nvSpPr>
        <p:spPr>
          <a:xfrm>
            <a:off x="7763069" y="3031676"/>
            <a:ext cx="3303037" cy="989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JSON Serialization of the 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4AC328-DB52-60EE-CCD5-BD660B1ED963}"/>
              </a:ext>
            </a:extLst>
          </p:cNvPr>
          <p:cNvSpPr txBox="1"/>
          <p:nvPr/>
        </p:nvSpPr>
        <p:spPr>
          <a:xfrm>
            <a:off x="7259215" y="5249200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856AF6-D0C1-9C07-C125-AB607EF1DAF7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8742419" y="4577030"/>
            <a:ext cx="1003771" cy="340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10851E-04BC-CC8F-C95F-D657558C967F}"/>
              </a:ext>
            </a:extLst>
          </p:cNvPr>
          <p:cNvSpPr txBox="1"/>
          <p:nvPr/>
        </p:nvSpPr>
        <p:spPr>
          <a:xfrm>
            <a:off x="5794310" y="6491493"/>
            <a:ext cx="571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API Controller Execution</a:t>
            </a:r>
          </a:p>
        </p:txBody>
      </p:sp>
    </p:spTree>
    <p:extLst>
      <p:ext uri="{BB962C8B-B14F-4D97-AF65-F5344CB8AC3E}">
        <p14:creationId xmlns:p14="http://schemas.microsoft.com/office/powerpoint/2010/main" val="3438023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9D422-908B-9238-4377-B1A4BBB4F1A5}"/>
              </a:ext>
            </a:extLst>
          </p:cNvPr>
          <p:cNvSpPr txBox="1"/>
          <p:nvPr/>
        </p:nvSpPr>
        <p:spPr>
          <a:xfrm>
            <a:off x="130629" y="149290"/>
            <a:ext cx="43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 Deployment of ASP.NET Core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6B2C56-0A18-C0AA-489A-616598A6581F}"/>
              </a:ext>
            </a:extLst>
          </p:cNvPr>
          <p:cNvSpPr/>
          <p:nvPr/>
        </p:nvSpPr>
        <p:spPr>
          <a:xfrm>
            <a:off x="5859624" y="518622"/>
            <a:ext cx="4618653" cy="3829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54AFF-C69E-2BE1-58B0-98AD7F0B91DD}"/>
              </a:ext>
            </a:extLst>
          </p:cNvPr>
          <p:cNvSpPr txBox="1"/>
          <p:nvPr/>
        </p:nvSpPr>
        <p:spPr>
          <a:xfrm>
            <a:off x="5952931" y="634482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aka Application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42DB3-DACF-2D61-06FA-B70F1021E329}"/>
              </a:ext>
            </a:extLst>
          </p:cNvPr>
          <p:cNvSpPr/>
          <p:nvPr/>
        </p:nvSpPr>
        <p:spPr>
          <a:xfrm>
            <a:off x="5952931" y="1110343"/>
            <a:ext cx="44133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22E28-AFA6-C5FE-BD20-EA1009D3E4F2}"/>
              </a:ext>
            </a:extLst>
          </p:cNvPr>
          <p:cNvSpPr/>
          <p:nvPr/>
        </p:nvSpPr>
        <p:spPr>
          <a:xfrm>
            <a:off x="5906276" y="1782147"/>
            <a:ext cx="4525346" cy="2444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821D5-0198-3700-D123-E230A3C67337}"/>
              </a:ext>
            </a:extLst>
          </p:cNvPr>
          <p:cNvSpPr txBox="1"/>
          <p:nvPr/>
        </p:nvSpPr>
        <p:spPr>
          <a:xfrm>
            <a:off x="6096000" y="1912776"/>
            <a:ext cx="4046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Reverse Proxy</a:t>
            </a:r>
          </a:p>
          <a:p>
            <a:pPr algn="ctr"/>
            <a:r>
              <a:rPr lang="en-US" b="1" dirty="0" err="1"/>
              <a:t>MySite</a:t>
            </a:r>
            <a:r>
              <a:rPr lang="en-US" b="1" dirty="0"/>
              <a:t> (Mapped with Port)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AspNetCoreModuleV2, the HttpModule that reads web.config file to Redirect Request to</a:t>
            </a:r>
          </a:p>
          <a:p>
            <a:pPr algn="ctr"/>
            <a:r>
              <a:rPr lang="en-US" b="1" dirty="0"/>
              <a:t>Dotnet.exe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0694E5-0209-CB96-CFDE-1E0593B526C0}"/>
              </a:ext>
            </a:extLst>
          </p:cNvPr>
          <p:cNvSpPr/>
          <p:nvPr/>
        </p:nvSpPr>
        <p:spPr>
          <a:xfrm>
            <a:off x="951722" y="923731"/>
            <a:ext cx="4907902" cy="690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http://MyServer/MySite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4B61F28-BFF4-E2E7-2E08-B81C2C6F2AEA}"/>
              </a:ext>
            </a:extLst>
          </p:cNvPr>
          <p:cNvSpPr/>
          <p:nvPr/>
        </p:nvSpPr>
        <p:spPr>
          <a:xfrm>
            <a:off x="9703837" y="1479675"/>
            <a:ext cx="354563" cy="2838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F577E-5932-D369-60A3-597BE1344B9C}"/>
              </a:ext>
            </a:extLst>
          </p:cNvPr>
          <p:cNvSpPr txBox="1"/>
          <p:nvPr/>
        </p:nvSpPr>
        <p:spPr>
          <a:xfrm>
            <a:off x="10571584" y="1091682"/>
            <a:ext cx="1296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Forward Request to Reverse Proxy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50639-F85C-1515-8F30-374436C866CF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0058400" y="1614196"/>
            <a:ext cx="513184" cy="7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94C30E-4E74-A24B-281D-29DF1FC3F813}"/>
              </a:ext>
            </a:extLst>
          </p:cNvPr>
          <p:cNvSpPr txBox="1"/>
          <p:nvPr/>
        </p:nvSpPr>
        <p:spPr>
          <a:xfrm>
            <a:off x="3489649" y="2612571"/>
            <a:ext cx="208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Hosting Module Bundler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73F508-700E-6BCB-536E-A591C60152E5}"/>
              </a:ext>
            </a:extLst>
          </p:cNvPr>
          <p:cNvCxnSpPr>
            <a:endCxn id="7" idx="1"/>
          </p:cNvCxnSpPr>
          <p:nvPr/>
        </p:nvCxnSpPr>
        <p:spPr>
          <a:xfrm flipV="1">
            <a:off x="5421086" y="2928439"/>
            <a:ext cx="674914" cy="1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4D540-F6DC-6666-B440-CB8CB15ADFB4}"/>
              </a:ext>
            </a:extLst>
          </p:cNvPr>
          <p:cNvSpPr/>
          <p:nvPr/>
        </p:nvSpPr>
        <p:spPr>
          <a:xfrm>
            <a:off x="5906276" y="4599218"/>
            <a:ext cx="4618653" cy="20247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A4812-6E22-F271-978A-160EE47E47B4}"/>
              </a:ext>
            </a:extLst>
          </p:cNvPr>
          <p:cNvSpPr txBox="1"/>
          <p:nvPr/>
        </p:nvSpPr>
        <p:spPr>
          <a:xfrm>
            <a:off x="10655559" y="4958447"/>
            <a:ext cx="12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A36970-8E54-F605-C368-31FEF4B95950}"/>
              </a:ext>
            </a:extLst>
          </p:cNvPr>
          <p:cNvCxnSpPr/>
          <p:nvPr/>
        </p:nvCxnSpPr>
        <p:spPr>
          <a:xfrm flipH="1" flipV="1">
            <a:off x="10571584" y="4958447"/>
            <a:ext cx="205273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8BBAC5-2A91-CE0B-093E-004D14F6FFB2}"/>
              </a:ext>
            </a:extLst>
          </p:cNvPr>
          <p:cNvSpPr/>
          <p:nvPr/>
        </p:nvSpPr>
        <p:spPr>
          <a:xfrm>
            <a:off x="6142655" y="5088301"/>
            <a:ext cx="4296561" cy="387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766B3-426B-6806-89D2-FFFEF6792B89}"/>
              </a:ext>
            </a:extLst>
          </p:cNvPr>
          <p:cNvSpPr txBox="1"/>
          <p:nvPr/>
        </p:nvSpPr>
        <p:spPr>
          <a:xfrm>
            <a:off x="6096001" y="4670857"/>
            <a:ext cx="43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App </a:t>
            </a:r>
            <a:r>
              <a:rPr lang="en-US" b="1" dirty="0" err="1"/>
              <a:t>dll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CB0D1D-DE6F-8B40-E4CC-0EEE4E5DBAD1}"/>
              </a:ext>
            </a:extLst>
          </p:cNvPr>
          <p:cNvSpPr/>
          <p:nvPr/>
        </p:nvSpPr>
        <p:spPr>
          <a:xfrm>
            <a:off x="6142655" y="5580162"/>
            <a:ext cx="4296561" cy="387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Mddlewares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AEF18A-C281-AF8A-6271-D2310F2C22E1}"/>
              </a:ext>
            </a:extLst>
          </p:cNvPr>
          <p:cNvSpPr/>
          <p:nvPr/>
        </p:nvSpPr>
        <p:spPr>
          <a:xfrm>
            <a:off x="6142234" y="6117057"/>
            <a:ext cx="4296561" cy="387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Controllers, Business Layer, Data Access, etc.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732CA6D-DA1F-004D-583C-28D7BE12F506}"/>
              </a:ext>
            </a:extLst>
          </p:cNvPr>
          <p:cNvSpPr/>
          <p:nvPr/>
        </p:nvSpPr>
        <p:spPr>
          <a:xfrm>
            <a:off x="9204650" y="3965411"/>
            <a:ext cx="354563" cy="3493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69E069-5FBA-6011-1804-250231B9B8A5}"/>
              </a:ext>
            </a:extLst>
          </p:cNvPr>
          <p:cNvSpPr/>
          <p:nvPr/>
        </p:nvSpPr>
        <p:spPr>
          <a:xfrm>
            <a:off x="6634065" y="4298406"/>
            <a:ext cx="3069772" cy="300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Host ip 5000/5001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F166EEA-0241-20F7-BBD0-EECCA3CA1E68}"/>
              </a:ext>
            </a:extLst>
          </p:cNvPr>
          <p:cNvSpPr/>
          <p:nvPr/>
        </p:nvSpPr>
        <p:spPr>
          <a:xfrm>
            <a:off x="9344610" y="4613399"/>
            <a:ext cx="354563" cy="3493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866897E-FD27-C317-03B0-B0EEAFDD182A}"/>
              </a:ext>
            </a:extLst>
          </p:cNvPr>
          <p:cNvSpPr/>
          <p:nvPr/>
        </p:nvSpPr>
        <p:spPr>
          <a:xfrm rot="10800000">
            <a:off x="6638732" y="4568250"/>
            <a:ext cx="354563" cy="3493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BB97856-449D-9B65-DCBB-6DA08821D92F}"/>
              </a:ext>
            </a:extLst>
          </p:cNvPr>
          <p:cNvSpPr/>
          <p:nvPr/>
        </p:nvSpPr>
        <p:spPr>
          <a:xfrm rot="10800000">
            <a:off x="6671390" y="3956421"/>
            <a:ext cx="354563" cy="3493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EE15367-1C97-7AD9-5928-F5633246450F}"/>
              </a:ext>
            </a:extLst>
          </p:cNvPr>
          <p:cNvSpPr/>
          <p:nvPr/>
        </p:nvSpPr>
        <p:spPr>
          <a:xfrm rot="10800000">
            <a:off x="6223520" y="1448363"/>
            <a:ext cx="354563" cy="3493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2A2E76B2-572B-E958-26BB-09F9AA2CE989}"/>
              </a:ext>
            </a:extLst>
          </p:cNvPr>
          <p:cNvSpPr/>
          <p:nvPr/>
        </p:nvSpPr>
        <p:spPr>
          <a:xfrm>
            <a:off x="951722" y="1621037"/>
            <a:ext cx="4907899" cy="6709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16249668-C974-1FA7-29D9-2F5C8001E22D}"/>
              </a:ext>
            </a:extLst>
          </p:cNvPr>
          <p:cNvSpPr/>
          <p:nvPr/>
        </p:nvSpPr>
        <p:spPr>
          <a:xfrm>
            <a:off x="10776857" y="2928439"/>
            <a:ext cx="1175656" cy="8411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7197C4D-2FC9-3F3B-8FED-D16B7C488429}"/>
              </a:ext>
            </a:extLst>
          </p:cNvPr>
          <p:cNvCxnSpPr>
            <a:endCxn id="31" idx="2"/>
          </p:cNvCxnSpPr>
          <p:nvPr/>
        </p:nvCxnSpPr>
        <p:spPr>
          <a:xfrm flipV="1">
            <a:off x="10366310" y="3349003"/>
            <a:ext cx="410547" cy="512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8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B93CA-51E0-0DB1-D712-E32EBD1B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84132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750735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7709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9346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2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0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1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12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DBB964E-D3C4-1BF9-D6A4-E552985CCF45}"/>
              </a:ext>
            </a:extLst>
          </p:cNvPr>
          <p:cNvSpPr/>
          <p:nvPr/>
        </p:nvSpPr>
        <p:spPr>
          <a:xfrm>
            <a:off x="5116286" y="2463282"/>
            <a:ext cx="1576873" cy="1352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5EBCF7-DEC7-9F7E-5E8F-B429E876D9BA}"/>
              </a:ext>
            </a:extLst>
          </p:cNvPr>
          <p:cNvSpPr/>
          <p:nvPr/>
        </p:nvSpPr>
        <p:spPr>
          <a:xfrm>
            <a:off x="618931" y="391885"/>
            <a:ext cx="2142930" cy="169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Based Authentication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1DB490-907D-2DD7-75CE-6E5A48D01EE0}"/>
              </a:ext>
            </a:extLst>
          </p:cNvPr>
          <p:cNvCxnSpPr>
            <a:cxnSpLocks/>
            <a:stCxn id="2" idx="0"/>
            <a:endCxn id="3" idx="6"/>
          </p:cNvCxnSpPr>
          <p:nvPr/>
        </p:nvCxnSpPr>
        <p:spPr>
          <a:xfrm rot="16200000" flipV="1">
            <a:off x="3722137" y="280696"/>
            <a:ext cx="1222311" cy="3142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C2D72AD-D09B-5EB9-5D5F-1623E9068874}"/>
              </a:ext>
            </a:extLst>
          </p:cNvPr>
          <p:cNvSpPr/>
          <p:nvPr/>
        </p:nvSpPr>
        <p:spPr>
          <a:xfrm>
            <a:off x="9570099" y="391885"/>
            <a:ext cx="2142930" cy="169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Role Based Authorization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54433FC-78F0-BE0C-1273-096A3089E20D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5400000" flipH="1" flipV="1">
            <a:off x="7126256" y="19439"/>
            <a:ext cx="1222311" cy="36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EB1140-777F-1200-0DAB-BC84AB43EC1F}"/>
              </a:ext>
            </a:extLst>
          </p:cNvPr>
          <p:cNvSpPr/>
          <p:nvPr/>
        </p:nvSpPr>
        <p:spPr>
          <a:xfrm>
            <a:off x="9570099" y="4220546"/>
            <a:ext cx="2142930" cy="169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Policy Based Authorization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F618AAF-3862-995C-6629-EAF36354E0E5}"/>
              </a:ext>
            </a:extLst>
          </p:cNvPr>
          <p:cNvCxnSpPr>
            <a:stCxn id="2" idx="4"/>
            <a:endCxn id="10" idx="2"/>
          </p:cNvCxnSpPr>
          <p:nvPr/>
        </p:nvCxnSpPr>
        <p:spPr>
          <a:xfrm rot="16200000" flipH="1">
            <a:off x="7110705" y="2610238"/>
            <a:ext cx="1253412" cy="36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E6823F-72E1-A6E8-32AB-7FBEB4E30A70}"/>
              </a:ext>
            </a:extLst>
          </p:cNvPr>
          <p:cNvSpPr/>
          <p:nvPr/>
        </p:nvSpPr>
        <p:spPr>
          <a:xfrm>
            <a:off x="618932" y="4220546"/>
            <a:ext cx="2142930" cy="169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Token Based Authorization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50E2F3-6370-6AAD-21CB-7B06A58F7833}"/>
              </a:ext>
            </a:extLst>
          </p:cNvPr>
          <p:cNvCxnSpPr>
            <a:stCxn id="2" idx="4"/>
            <a:endCxn id="15" idx="6"/>
          </p:cNvCxnSpPr>
          <p:nvPr/>
        </p:nvCxnSpPr>
        <p:spPr>
          <a:xfrm rot="5400000">
            <a:off x="3706587" y="2871496"/>
            <a:ext cx="1253412" cy="3142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6373E-5050-1F8C-43EF-3A70225DF8DF}"/>
              </a:ext>
            </a:extLst>
          </p:cNvPr>
          <p:cNvSpPr txBox="1"/>
          <p:nvPr/>
        </p:nvSpPr>
        <p:spPr>
          <a:xfrm>
            <a:off x="694349" y="2017936"/>
            <a:ext cx="2264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Foundation of Security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01617-1384-E103-FCB3-E08D915064E7}"/>
              </a:ext>
            </a:extLst>
          </p:cNvPr>
          <p:cNvSpPr txBox="1"/>
          <p:nvPr/>
        </p:nvSpPr>
        <p:spPr>
          <a:xfrm>
            <a:off x="7684536" y="5907545"/>
            <a:ext cx="417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User is assigned to Role to Access a part of Application where roles are grouped under policies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A717C-51C9-A723-56A2-D563EF8A9B4D}"/>
              </a:ext>
            </a:extLst>
          </p:cNvPr>
          <p:cNvSpPr txBox="1"/>
          <p:nvPr/>
        </p:nvSpPr>
        <p:spPr>
          <a:xfrm>
            <a:off x="9579431" y="2308229"/>
            <a:ext cx="2264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User is assigned to Role to Access a part of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42F8C-0665-857A-A6B8-776F1E33CF7F}"/>
              </a:ext>
            </a:extLst>
          </p:cNvPr>
          <p:cNvSpPr txBox="1"/>
          <p:nvPr/>
        </p:nvSpPr>
        <p:spPr>
          <a:xfrm>
            <a:off x="108082" y="5907544"/>
            <a:ext cx="5434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User is assigned a token and that token will be verified for each request made by user. Typically used for Stateless Secure Communication e.g. JS Clients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54CF96-AFB2-36C9-B53D-5C650EE81183}"/>
              </a:ext>
            </a:extLst>
          </p:cNvPr>
          <p:cNvSpPr/>
          <p:nvPr/>
        </p:nvSpPr>
        <p:spPr>
          <a:xfrm>
            <a:off x="5363546" y="119459"/>
            <a:ext cx="1082351" cy="1045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Azure</a:t>
            </a:r>
          </a:p>
          <a:p>
            <a:pPr algn="ctr"/>
            <a:r>
              <a:rPr lang="en-US" b="1" dirty="0"/>
              <a:t>AD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B16718-6D20-7FC4-43BB-0B984CD6DD55}"/>
              </a:ext>
            </a:extLst>
          </p:cNvPr>
          <p:cNvCxnSpPr>
            <a:cxnSpLocks/>
            <a:stCxn id="2" idx="6"/>
            <a:endCxn id="23" idx="5"/>
          </p:cNvCxnSpPr>
          <p:nvPr/>
        </p:nvCxnSpPr>
        <p:spPr>
          <a:xfrm flipH="1" flipV="1">
            <a:off x="6287390" y="1011447"/>
            <a:ext cx="405769" cy="2128304"/>
          </a:xfrm>
          <a:prstGeom prst="bentConnector4">
            <a:avLst>
              <a:gd name="adj1" fmla="val -56337"/>
              <a:gd name="adj2" fmla="val 6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BDD5F1D-9A0C-8405-7D63-EE65057F8CC1}"/>
              </a:ext>
            </a:extLst>
          </p:cNvPr>
          <p:cNvCxnSpPr>
            <a:cxnSpLocks/>
            <a:stCxn id="3" idx="7"/>
            <a:endCxn id="23" idx="2"/>
          </p:cNvCxnSpPr>
          <p:nvPr/>
        </p:nvCxnSpPr>
        <p:spPr>
          <a:xfrm rot="16200000" flipH="1">
            <a:off x="3905092" y="-816480"/>
            <a:ext cx="1398" cy="2915510"/>
          </a:xfrm>
          <a:prstGeom prst="bentConnector4">
            <a:avLst>
              <a:gd name="adj1" fmla="val -16351931"/>
              <a:gd name="adj2" fmla="val 55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D89291-DBE8-3CFC-9340-28DE4A3A8B0B}"/>
              </a:ext>
            </a:extLst>
          </p:cNvPr>
          <p:cNvCxnSpPr>
            <a:stCxn id="7" idx="1"/>
            <a:endCxn id="23" idx="6"/>
          </p:cNvCxnSpPr>
          <p:nvPr/>
        </p:nvCxnSpPr>
        <p:spPr>
          <a:xfrm rot="16200000" flipH="1" flipV="1">
            <a:off x="8164212" y="-1077739"/>
            <a:ext cx="1398" cy="3438027"/>
          </a:xfrm>
          <a:prstGeom prst="bentConnector4">
            <a:avLst>
              <a:gd name="adj1" fmla="val -16351931"/>
              <a:gd name="adj2" fmla="val 5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3DAD7F5-B929-E679-9846-68A99E37D040}"/>
              </a:ext>
            </a:extLst>
          </p:cNvPr>
          <p:cNvCxnSpPr>
            <a:stCxn id="15" idx="0"/>
            <a:endCxn id="23" idx="3"/>
          </p:cNvCxnSpPr>
          <p:nvPr/>
        </p:nvCxnSpPr>
        <p:spPr>
          <a:xfrm rot="5400000" flipH="1" flipV="1">
            <a:off x="2001676" y="700169"/>
            <a:ext cx="3209099" cy="3831656"/>
          </a:xfrm>
          <a:prstGeom prst="bentConnector3">
            <a:avLst>
              <a:gd name="adj1" fmla="val 54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85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995ADB-5C94-125C-D84D-4C96A6A665C5}"/>
              </a:ext>
            </a:extLst>
          </p:cNvPr>
          <p:cNvSpPr/>
          <p:nvPr/>
        </p:nvSpPr>
        <p:spPr>
          <a:xfrm>
            <a:off x="5906278" y="690465"/>
            <a:ext cx="3209730" cy="4851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F04A869-B894-A627-F3AA-8AB0E00017E0}"/>
              </a:ext>
            </a:extLst>
          </p:cNvPr>
          <p:cNvSpPr/>
          <p:nvPr/>
        </p:nvSpPr>
        <p:spPr>
          <a:xfrm>
            <a:off x="9703836" y="615820"/>
            <a:ext cx="2090057" cy="14089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B309298-DE23-3198-097A-AB5DCD1D1E62}"/>
              </a:ext>
            </a:extLst>
          </p:cNvPr>
          <p:cNvSpPr/>
          <p:nvPr/>
        </p:nvSpPr>
        <p:spPr>
          <a:xfrm>
            <a:off x="9703836" y="4128798"/>
            <a:ext cx="2090057" cy="14089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031A7-B660-F351-532D-82043F228A71}"/>
              </a:ext>
            </a:extLst>
          </p:cNvPr>
          <p:cNvSpPr/>
          <p:nvPr/>
        </p:nvSpPr>
        <p:spPr>
          <a:xfrm>
            <a:off x="6096000" y="1035698"/>
            <a:ext cx="2777412" cy="7464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for 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F6EBE-DBCB-FCFB-BEF7-4FF376EA2D15}"/>
              </a:ext>
            </a:extLst>
          </p:cNvPr>
          <p:cNvSpPr/>
          <p:nvPr/>
        </p:nvSpPr>
        <p:spPr>
          <a:xfrm>
            <a:off x="6096000" y="4338736"/>
            <a:ext cx="2777412" cy="7464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for Application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A8C5EBF-6892-1CD1-0B75-829159BE1F94}"/>
              </a:ext>
            </a:extLst>
          </p:cNvPr>
          <p:cNvSpPr/>
          <p:nvPr/>
        </p:nvSpPr>
        <p:spPr>
          <a:xfrm>
            <a:off x="8873412" y="1315617"/>
            <a:ext cx="830424" cy="298579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3CDF4CF-C931-811C-7923-1C68091D6943}"/>
              </a:ext>
            </a:extLst>
          </p:cNvPr>
          <p:cNvSpPr/>
          <p:nvPr/>
        </p:nvSpPr>
        <p:spPr>
          <a:xfrm>
            <a:off x="8890518" y="4562670"/>
            <a:ext cx="830424" cy="298579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77BFC-2409-0EDF-1074-A6E26809E58E}"/>
              </a:ext>
            </a:extLst>
          </p:cNvPr>
          <p:cNvSpPr txBox="1"/>
          <p:nvPr/>
        </p:nvSpPr>
        <p:spPr>
          <a:xfrm>
            <a:off x="1315616" y="410547"/>
            <a:ext cx="413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Management, Role Management, Policies, Authentication, Authorization, and Tokens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9C3B163-1CE6-341A-D2EF-A4B6EB7CB8D4}"/>
              </a:ext>
            </a:extLst>
          </p:cNvPr>
          <p:cNvCxnSpPr>
            <a:stCxn id="5" idx="0"/>
            <a:endCxn id="9" idx="3"/>
          </p:cNvCxnSpPr>
          <p:nvPr/>
        </p:nvCxnSpPr>
        <p:spPr>
          <a:xfrm rot="16200000" flipV="1">
            <a:off x="6385149" y="-63859"/>
            <a:ext cx="163486" cy="20356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A4CC2-E599-7350-3109-E8C0D68AD994}"/>
              </a:ext>
            </a:extLst>
          </p:cNvPr>
          <p:cNvSpPr/>
          <p:nvPr/>
        </p:nvSpPr>
        <p:spPr>
          <a:xfrm>
            <a:off x="7809722" y="307910"/>
            <a:ext cx="3377682" cy="5906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D318A9-16BC-5D55-A7E8-066A5463462F}"/>
              </a:ext>
            </a:extLst>
          </p:cNvPr>
          <p:cNvSpPr/>
          <p:nvPr/>
        </p:nvSpPr>
        <p:spPr>
          <a:xfrm>
            <a:off x="447869" y="1978090"/>
            <a:ext cx="2621902" cy="2192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Third-Party Client</a:t>
            </a:r>
          </a:p>
          <a:p>
            <a:pPr algn="ctr"/>
            <a:r>
              <a:rPr lang="en-US" dirty="0"/>
              <a:t>Mobile, Browser, or the Web Site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BBDA20E-40E4-D160-B51F-8BBEA7BF924B}"/>
              </a:ext>
            </a:extLst>
          </p:cNvPr>
          <p:cNvSpPr/>
          <p:nvPr/>
        </p:nvSpPr>
        <p:spPr>
          <a:xfrm>
            <a:off x="3377683" y="933061"/>
            <a:ext cx="4096138" cy="41148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D1A43-EBBE-86F4-ED53-D2A4FB43A827}"/>
              </a:ext>
            </a:extLst>
          </p:cNvPr>
          <p:cNvSpPr txBox="1"/>
          <p:nvPr/>
        </p:nvSpPr>
        <p:spPr>
          <a:xfrm>
            <a:off x="3582955" y="307910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Channel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11EF98-6A33-3F10-9F3C-CEC11040093A}"/>
              </a:ext>
            </a:extLst>
          </p:cNvPr>
          <p:cNvCxnSpPr/>
          <p:nvPr/>
        </p:nvCxnSpPr>
        <p:spPr>
          <a:xfrm>
            <a:off x="3069771" y="2239347"/>
            <a:ext cx="47399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06F062-E4F0-1BF5-17E8-E5DF3468F548}"/>
              </a:ext>
            </a:extLst>
          </p:cNvPr>
          <p:cNvSpPr txBox="1"/>
          <p:nvPr/>
        </p:nvSpPr>
        <p:spPr>
          <a:xfrm>
            <a:off x="8024327" y="1884784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The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87A98-FE7D-493E-AD5B-3023738647AF}"/>
              </a:ext>
            </a:extLst>
          </p:cNvPr>
          <p:cNvSpPr txBox="1"/>
          <p:nvPr/>
        </p:nvSpPr>
        <p:spPr>
          <a:xfrm>
            <a:off x="3965510" y="1959429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with Credentials in Header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3332C06-C666-1064-6252-153BEF9FCD9D}"/>
              </a:ext>
            </a:extLst>
          </p:cNvPr>
          <p:cNvSpPr/>
          <p:nvPr/>
        </p:nvSpPr>
        <p:spPr>
          <a:xfrm>
            <a:off x="10804849" y="2491273"/>
            <a:ext cx="1278294" cy="10263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DB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C53C7F1-7DDC-7ED8-CCAD-AF643A61281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0142376" y="2069450"/>
            <a:ext cx="1301620" cy="4218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F55EE5-A868-9607-9318-EE0ECAD36C1A}"/>
              </a:ext>
            </a:extLst>
          </p:cNvPr>
          <p:cNvCxnSpPr>
            <a:cxnSpLocks/>
          </p:cNvCxnSpPr>
          <p:nvPr/>
        </p:nvCxnSpPr>
        <p:spPr>
          <a:xfrm flipH="1">
            <a:off x="2995127" y="3074437"/>
            <a:ext cx="4814595" cy="72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063806-EF1F-718B-971D-3883F7D70189}"/>
              </a:ext>
            </a:extLst>
          </p:cNvPr>
          <p:cNvSpPr txBox="1"/>
          <p:nvPr/>
        </p:nvSpPr>
        <p:spPr>
          <a:xfrm>
            <a:off x="3917302" y="2782669"/>
            <a:ext cx="221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with Identity Verification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8AA20D-8868-9478-8128-C2ACBE395F8D}"/>
              </a:ext>
            </a:extLst>
          </p:cNvPr>
          <p:cNvCxnSpPr>
            <a:cxnSpLocks/>
          </p:cNvCxnSpPr>
          <p:nvPr/>
        </p:nvCxnSpPr>
        <p:spPr>
          <a:xfrm>
            <a:off x="3069771" y="3720768"/>
            <a:ext cx="4702630" cy="42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6E55BF-EE4F-73CD-774A-C25F098C23E1}"/>
              </a:ext>
            </a:extLst>
          </p:cNvPr>
          <p:cNvSpPr txBox="1"/>
          <p:nvPr/>
        </p:nvSpPr>
        <p:spPr>
          <a:xfrm>
            <a:off x="4382279" y="3605909"/>
            <a:ext cx="198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for Data Access by passing identity key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2F90535-D92F-6430-711A-C7C3059EECE8}"/>
              </a:ext>
            </a:extLst>
          </p:cNvPr>
          <p:cNvSpPr/>
          <p:nvPr/>
        </p:nvSpPr>
        <p:spPr>
          <a:xfrm rot="16200000">
            <a:off x="4954556" y="3554964"/>
            <a:ext cx="942392" cy="4096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597336-7F62-B7F2-E26C-F4F70A108E1C}"/>
              </a:ext>
            </a:extLst>
          </p:cNvPr>
          <p:cNvSpPr txBox="1"/>
          <p:nvPr/>
        </p:nvSpPr>
        <p:spPr>
          <a:xfrm>
            <a:off x="4180114" y="6354147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Stateless Channel</a:t>
            </a:r>
          </a:p>
        </p:txBody>
      </p:sp>
    </p:spTree>
    <p:extLst>
      <p:ext uri="{BB962C8B-B14F-4D97-AF65-F5344CB8AC3E}">
        <p14:creationId xmlns:p14="http://schemas.microsoft.com/office/powerpoint/2010/main" val="43280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248D9-B1D4-2B8F-A627-8F4A7D7F664B}"/>
              </a:ext>
            </a:extLst>
          </p:cNvPr>
          <p:cNvSpPr/>
          <p:nvPr/>
        </p:nvSpPr>
        <p:spPr>
          <a:xfrm>
            <a:off x="1147665" y="1455576"/>
            <a:ext cx="2985796" cy="951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5E653-EED2-2FBE-C169-74EAAE125BB7}"/>
              </a:ext>
            </a:extLst>
          </p:cNvPr>
          <p:cNvSpPr/>
          <p:nvPr/>
        </p:nvSpPr>
        <p:spPr>
          <a:xfrm>
            <a:off x="7234334" y="1455576"/>
            <a:ext cx="2985796" cy="951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4141771-642E-F5D0-0F11-3341FBAE6E14}"/>
              </a:ext>
            </a:extLst>
          </p:cNvPr>
          <p:cNvSpPr/>
          <p:nvPr/>
        </p:nvSpPr>
        <p:spPr>
          <a:xfrm>
            <a:off x="1548882" y="634482"/>
            <a:ext cx="541175" cy="8210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5B61-08B0-0887-CDBA-482CA527A3C2}"/>
              </a:ext>
            </a:extLst>
          </p:cNvPr>
          <p:cNvSpPr txBox="1"/>
          <p:nvPr/>
        </p:nvSpPr>
        <p:spPr>
          <a:xfrm>
            <a:off x="1287624" y="270588"/>
            <a:ext cx="264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26968AB-1D44-9DCE-17B5-DE7B5CBB7CF4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V="1">
            <a:off x="4133461" y="1455576"/>
            <a:ext cx="4593771" cy="475861"/>
          </a:xfrm>
          <a:prstGeom prst="bentConnector4">
            <a:avLst>
              <a:gd name="adj1" fmla="val 33751"/>
              <a:gd name="adj2" fmla="val 1480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4604FC-594D-9B4B-7983-608D2E468C6C}"/>
              </a:ext>
            </a:extLst>
          </p:cNvPr>
          <p:cNvSpPr txBox="1"/>
          <p:nvPr/>
        </p:nvSpPr>
        <p:spPr>
          <a:xfrm>
            <a:off x="3928188" y="550506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Delegate</a:t>
            </a:r>
          </a:p>
        </p:txBody>
      </p:sp>
    </p:spTree>
    <p:extLst>
      <p:ext uri="{BB962C8B-B14F-4D97-AF65-F5344CB8AC3E}">
        <p14:creationId xmlns:p14="http://schemas.microsoft.com/office/powerpoint/2010/main" val="4253211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2F96FC5-86DD-4A9E-7E71-AD6215BD6979}"/>
              </a:ext>
            </a:extLst>
          </p:cNvPr>
          <p:cNvSpPr/>
          <p:nvPr/>
        </p:nvSpPr>
        <p:spPr>
          <a:xfrm>
            <a:off x="4469364" y="1950098"/>
            <a:ext cx="2631232" cy="1898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A{</a:t>
            </a:r>
          </a:p>
          <a:p>
            <a:pPr algn="ctr"/>
            <a:r>
              <a:rPr lang="en-US" dirty="0"/>
              <a:t> A(B b){….}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EBB2A-5550-1E42-0F41-7BA508F7546E}"/>
              </a:ext>
            </a:extLst>
          </p:cNvPr>
          <p:cNvSpPr/>
          <p:nvPr/>
        </p:nvSpPr>
        <p:spPr>
          <a:xfrm>
            <a:off x="251927" y="2379306"/>
            <a:ext cx="2295330" cy="1259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</a:t>
            </a:r>
            <a:r>
              <a:rPr lang="en-US" dirty="0" err="1"/>
              <a:t>b</a:t>
            </a:r>
            <a:r>
              <a:rPr lang="en-US" dirty="0"/>
              <a:t> = new B();</a:t>
            </a:r>
          </a:p>
          <a:p>
            <a:pPr algn="ctr"/>
            <a:r>
              <a:rPr lang="en-US" dirty="0"/>
              <a:t>A </a:t>
            </a:r>
            <a:r>
              <a:rPr lang="en-US" dirty="0" err="1"/>
              <a:t>a</a:t>
            </a:r>
            <a:r>
              <a:rPr lang="en-US" dirty="0"/>
              <a:t> = new A(b);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EF1F994-D201-E89E-AE6D-2F24F16579FA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2547257" y="2899488"/>
            <a:ext cx="1922107" cy="1096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1FCF23-425A-9C34-5272-2DF6AF6D2C4E}"/>
              </a:ext>
            </a:extLst>
          </p:cNvPr>
          <p:cNvSpPr/>
          <p:nvPr/>
        </p:nvSpPr>
        <p:spPr>
          <a:xfrm>
            <a:off x="793102" y="737118"/>
            <a:ext cx="1343608" cy="597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F097F7-A3E8-BDE3-1AE1-53519DE9714F}"/>
              </a:ext>
            </a:extLst>
          </p:cNvPr>
          <p:cNvSpPr/>
          <p:nvPr/>
        </p:nvSpPr>
        <p:spPr>
          <a:xfrm>
            <a:off x="5178490" y="671804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765C70-B118-293F-C3F5-1ACB086679AB}"/>
              </a:ext>
            </a:extLst>
          </p:cNvPr>
          <p:cNvSpPr/>
          <p:nvPr/>
        </p:nvSpPr>
        <p:spPr>
          <a:xfrm>
            <a:off x="8892074" y="671804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059293-C5CD-3767-C60D-91FBFD6C71A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522098" y="1003041"/>
            <a:ext cx="236997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F594320-02A1-79A2-F360-E72FD5CC60E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136710" y="1003041"/>
            <a:ext cx="3041780" cy="326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37FCE1-83FB-1EE4-D4E3-07CEA8A36E39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5481735" y="-3345025"/>
            <a:ext cx="65314" cy="8098972"/>
          </a:xfrm>
          <a:prstGeom prst="bentConnector3">
            <a:avLst>
              <a:gd name="adj1" fmla="val 4500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5EACB9E-381A-DCE3-20E1-0FF6D96650C6}"/>
              </a:ext>
            </a:extLst>
          </p:cNvPr>
          <p:cNvSpPr/>
          <p:nvPr/>
        </p:nvSpPr>
        <p:spPr>
          <a:xfrm>
            <a:off x="4534678" y="4254758"/>
            <a:ext cx="2631232" cy="1898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B{</a:t>
            </a:r>
          </a:p>
          <a:p>
            <a:pPr algn="ctr"/>
            <a:r>
              <a:rPr lang="en-US" dirty="0"/>
              <a:t> B(C c){….}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D941163-A232-9EC2-33E6-FF1696787F0A}"/>
              </a:ext>
            </a:extLst>
          </p:cNvPr>
          <p:cNvCxnSpPr>
            <a:stCxn id="3" idx="3"/>
            <a:endCxn id="16" idx="2"/>
          </p:cNvCxnSpPr>
          <p:nvPr/>
        </p:nvCxnSpPr>
        <p:spPr>
          <a:xfrm>
            <a:off x="2547257" y="3009123"/>
            <a:ext cx="1987421" cy="21950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E61D3E-7752-FFCA-E6EF-45C038A46D15}"/>
              </a:ext>
            </a:extLst>
          </p:cNvPr>
          <p:cNvSpPr/>
          <p:nvPr/>
        </p:nvSpPr>
        <p:spPr>
          <a:xfrm>
            <a:off x="9781592" y="2379306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7D2244-B1A7-D3B7-3D95-177835EB44B4}"/>
              </a:ext>
            </a:extLst>
          </p:cNvPr>
          <p:cNvCxnSpPr>
            <a:stCxn id="9" idx="3"/>
            <a:endCxn id="19" idx="0"/>
          </p:cNvCxnSpPr>
          <p:nvPr/>
        </p:nvCxnSpPr>
        <p:spPr>
          <a:xfrm>
            <a:off x="10235682" y="1003041"/>
            <a:ext cx="217714" cy="13762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2769D3C-F211-6D5D-D755-45BC50A74B57}"/>
              </a:ext>
            </a:extLst>
          </p:cNvPr>
          <p:cNvSpPr/>
          <p:nvPr/>
        </p:nvSpPr>
        <p:spPr>
          <a:xfrm>
            <a:off x="10151706" y="1679510"/>
            <a:ext cx="821094" cy="66247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2FA93E10-43F5-38F4-1705-C6B0F5530761}"/>
              </a:ext>
            </a:extLst>
          </p:cNvPr>
          <p:cNvSpPr/>
          <p:nvPr/>
        </p:nvSpPr>
        <p:spPr>
          <a:xfrm>
            <a:off x="8070980" y="181299"/>
            <a:ext cx="821094" cy="66247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445FFC-9B80-8D52-569E-F6C710FA817E}"/>
              </a:ext>
            </a:extLst>
          </p:cNvPr>
          <p:cNvSpPr/>
          <p:nvPr/>
        </p:nvSpPr>
        <p:spPr>
          <a:xfrm>
            <a:off x="8220269" y="4599992"/>
            <a:ext cx="3256384" cy="1377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F59A69-B3D9-89EB-BEA6-AFC739C8E704}"/>
              </a:ext>
            </a:extLst>
          </p:cNvPr>
          <p:cNvSpPr/>
          <p:nvPr/>
        </p:nvSpPr>
        <p:spPr>
          <a:xfrm>
            <a:off x="8220270" y="4729453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1CD0DB-97C7-8A1D-0175-2CF3ED7A47B4}"/>
              </a:ext>
            </a:extLst>
          </p:cNvPr>
          <p:cNvSpPr/>
          <p:nvPr/>
        </p:nvSpPr>
        <p:spPr>
          <a:xfrm>
            <a:off x="9890449" y="4729453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E490E6-A462-C3C2-C25F-6F273CB038A1}"/>
              </a:ext>
            </a:extLst>
          </p:cNvPr>
          <p:cNvSpPr/>
          <p:nvPr/>
        </p:nvSpPr>
        <p:spPr>
          <a:xfrm>
            <a:off x="9176657" y="5391927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64113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04AD9261-B350-F442-A6A4-1ECD0B86AFE0}"/>
              </a:ext>
            </a:extLst>
          </p:cNvPr>
          <p:cNvSpPr/>
          <p:nvPr/>
        </p:nvSpPr>
        <p:spPr>
          <a:xfrm>
            <a:off x="102637" y="709127"/>
            <a:ext cx="4963886" cy="5784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http://server/myapp/api/myapi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BBA3-1AA4-0279-932D-0E070FCF0AB3}"/>
              </a:ext>
            </a:extLst>
          </p:cNvPr>
          <p:cNvSpPr txBox="1"/>
          <p:nvPr/>
        </p:nvSpPr>
        <p:spPr>
          <a:xfrm>
            <a:off x="158620" y="251927"/>
            <a:ext cx="46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(GET, POST, PUT,DELETE)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AD6F5-425D-EEA0-4F46-7F65EA8251C9}"/>
              </a:ext>
            </a:extLst>
          </p:cNvPr>
          <p:cNvSpPr/>
          <p:nvPr/>
        </p:nvSpPr>
        <p:spPr>
          <a:xfrm>
            <a:off x="5225143" y="164059"/>
            <a:ext cx="4870579" cy="6609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FE577-8E1F-86A9-A192-D71935CCAE90}"/>
              </a:ext>
            </a:extLst>
          </p:cNvPr>
          <p:cNvSpPr txBox="1"/>
          <p:nvPr/>
        </p:nvSpPr>
        <p:spPr>
          <a:xfrm>
            <a:off x="5439746" y="251927"/>
            <a:ext cx="427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Server aka Web Server i.e. IIS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413FB-B511-7EFC-77EB-39E2B7AECF1A}"/>
              </a:ext>
            </a:extLst>
          </p:cNvPr>
          <p:cNvSpPr/>
          <p:nvPr/>
        </p:nvSpPr>
        <p:spPr>
          <a:xfrm>
            <a:off x="5439746" y="877078"/>
            <a:ext cx="4469364" cy="410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Interceptor aka Listener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14878-52DF-30B6-DD12-A37EBB618F77}"/>
              </a:ext>
            </a:extLst>
          </p:cNvPr>
          <p:cNvSpPr/>
          <p:nvPr/>
        </p:nvSpPr>
        <p:spPr>
          <a:xfrm>
            <a:off x="5281126" y="1446245"/>
            <a:ext cx="4739952" cy="36016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8166E-628C-4C13-09C4-780DA9343B8F}"/>
              </a:ext>
            </a:extLst>
          </p:cNvPr>
          <p:cNvSpPr txBox="1"/>
          <p:nvPr/>
        </p:nvSpPr>
        <p:spPr>
          <a:xfrm>
            <a:off x="5439746" y="1543444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 aka Runtime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6997C-B324-508D-3116-83CA6720EBCC}"/>
              </a:ext>
            </a:extLst>
          </p:cNvPr>
          <p:cNvSpPr txBox="1"/>
          <p:nvPr/>
        </p:nvSpPr>
        <p:spPr>
          <a:xfrm>
            <a:off x="10198359" y="1543444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W3wp.exe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74285-A28D-F710-1AC4-8901ECFCD3F7}"/>
              </a:ext>
            </a:extLst>
          </p:cNvPr>
          <p:cNvSpPr/>
          <p:nvPr/>
        </p:nvSpPr>
        <p:spPr>
          <a:xfrm>
            <a:off x="5439746" y="1912776"/>
            <a:ext cx="200608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HttpApplication</a:t>
            </a:r>
          </a:p>
          <a:p>
            <a:pPr algn="ctr"/>
            <a:r>
              <a:rPr lang="en-US" sz="1400" b="1" dirty="0"/>
              <a:t>Web.config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F156-D919-D3E3-171B-E815F58D9482}"/>
              </a:ext>
            </a:extLst>
          </p:cNvPr>
          <p:cNvSpPr/>
          <p:nvPr/>
        </p:nvSpPr>
        <p:spPr>
          <a:xfrm>
            <a:off x="7781729" y="2636298"/>
            <a:ext cx="200608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HttpModule</a:t>
            </a:r>
          </a:p>
          <a:p>
            <a:pPr algn="ctr"/>
            <a:r>
              <a:rPr lang="en-US" sz="1400" b="1" dirty="0" err="1"/>
              <a:t>Global.asax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9B7E26F-C59E-7696-A557-4D6490AE2DB5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7445829" y="2097442"/>
            <a:ext cx="1338942" cy="538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22C296-29D5-8034-6D2D-06C4F3AFFADC}"/>
              </a:ext>
            </a:extLst>
          </p:cNvPr>
          <p:cNvSpPr txBox="1"/>
          <p:nvPr/>
        </p:nvSpPr>
        <p:spPr>
          <a:xfrm>
            <a:off x="10198359" y="2176752"/>
            <a:ext cx="1828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Dependencies, RouteTable, Filters, Route Match, etc.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4DDDCA6-5C89-E9EC-E074-ED63776C8F58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9787813" y="2546084"/>
            <a:ext cx="410547" cy="274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B4B01D-97FE-A350-6268-E609A8A5FB92}"/>
              </a:ext>
            </a:extLst>
          </p:cNvPr>
          <p:cNvSpPr/>
          <p:nvPr/>
        </p:nvSpPr>
        <p:spPr>
          <a:xfrm>
            <a:off x="5439746" y="3749746"/>
            <a:ext cx="200608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HtpHandler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4C519F9-835B-31EC-3934-2B4F3E1C69F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7445829" y="2097442"/>
            <a:ext cx="335900" cy="723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C8427A-89A3-04AF-962B-C0F9598BD9E5}"/>
              </a:ext>
            </a:extLst>
          </p:cNvPr>
          <p:cNvSpPr/>
          <p:nvPr/>
        </p:nvSpPr>
        <p:spPr>
          <a:xfrm>
            <a:off x="5439746" y="2683523"/>
            <a:ext cx="1903446" cy="511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Route Table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3DC38F5-124D-EC02-7AAF-3CF16485E4D5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rot="5400000">
            <a:off x="6216422" y="2457156"/>
            <a:ext cx="401415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15C5DDD-3E55-DE8B-676D-322AF913157E}"/>
              </a:ext>
            </a:extLst>
          </p:cNvPr>
          <p:cNvCxnSpPr>
            <a:stCxn id="24" idx="2"/>
            <a:endCxn id="18" idx="0"/>
          </p:cNvCxnSpPr>
          <p:nvPr/>
        </p:nvCxnSpPr>
        <p:spPr>
          <a:xfrm rot="16200000" flipH="1">
            <a:off x="6139736" y="3446694"/>
            <a:ext cx="554784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249841-0F73-A252-957A-9510465296EC}"/>
              </a:ext>
            </a:extLst>
          </p:cNvPr>
          <p:cNvSpPr txBox="1"/>
          <p:nvPr/>
        </p:nvSpPr>
        <p:spPr>
          <a:xfrm>
            <a:off x="10198359" y="3749746"/>
            <a:ext cx="1763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Controller Name, ActionName, and HTTP Request Type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111932-3AC9-75A9-50C1-FB32C4A58561}"/>
              </a:ext>
            </a:extLst>
          </p:cNvPr>
          <p:cNvCxnSpPr>
            <a:stCxn id="29" idx="1"/>
          </p:cNvCxnSpPr>
          <p:nvPr/>
        </p:nvCxnSpPr>
        <p:spPr>
          <a:xfrm rot="10800000">
            <a:off x="6442789" y="3429000"/>
            <a:ext cx="3755571" cy="1059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A7B91A-1A53-FBAB-A306-AFFDFE04727A}"/>
              </a:ext>
            </a:extLst>
          </p:cNvPr>
          <p:cNvSpPr/>
          <p:nvPr/>
        </p:nvSpPr>
        <p:spPr>
          <a:xfrm>
            <a:off x="5439745" y="4304530"/>
            <a:ext cx="2006083" cy="592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Execution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A00117FE-9960-4AAD-089A-705DBD5AA6EA}"/>
              </a:ext>
            </a:extLst>
          </p:cNvPr>
          <p:cNvSpPr/>
          <p:nvPr/>
        </p:nvSpPr>
        <p:spPr>
          <a:xfrm>
            <a:off x="230155" y="3561200"/>
            <a:ext cx="5209590" cy="5921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Data</a:t>
            </a:r>
          </a:p>
        </p:txBody>
      </p:sp>
    </p:spTree>
    <p:extLst>
      <p:ext uri="{BB962C8B-B14F-4D97-AF65-F5344CB8AC3E}">
        <p14:creationId xmlns:p14="http://schemas.microsoft.com/office/powerpoint/2010/main" val="2225121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8A7D4-0436-E5DA-70E6-5AF457B25BB4}"/>
              </a:ext>
            </a:extLst>
          </p:cNvPr>
          <p:cNvSpPr txBox="1"/>
          <p:nvPr/>
        </p:nvSpPr>
        <p:spPr>
          <a:xfrm>
            <a:off x="167951" y="167951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http://server/myapp/api/myctrl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C7AD928-E8AA-4664-0D38-C34172BEE0E2}"/>
              </a:ext>
            </a:extLst>
          </p:cNvPr>
          <p:cNvSpPr/>
          <p:nvPr/>
        </p:nvSpPr>
        <p:spPr>
          <a:xfrm>
            <a:off x="1436914" y="537283"/>
            <a:ext cx="317241" cy="4424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85230-4787-C735-1308-E6FD5327E9BF}"/>
              </a:ext>
            </a:extLst>
          </p:cNvPr>
          <p:cNvSpPr/>
          <p:nvPr/>
        </p:nvSpPr>
        <p:spPr>
          <a:xfrm>
            <a:off x="65314" y="979714"/>
            <a:ext cx="4711959" cy="5783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98D09-0C43-986E-B0A7-E5E0E6BA5C91}"/>
              </a:ext>
            </a:extLst>
          </p:cNvPr>
          <p:cNvSpPr txBox="1"/>
          <p:nvPr/>
        </p:nvSpPr>
        <p:spPr>
          <a:xfrm>
            <a:off x="167951" y="111034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662BC-7014-3F76-0DCE-38E19746E2B4}"/>
              </a:ext>
            </a:extLst>
          </p:cNvPr>
          <p:cNvSpPr/>
          <p:nvPr/>
        </p:nvSpPr>
        <p:spPr>
          <a:xfrm>
            <a:off x="65314" y="1479675"/>
            <a:ext cx="4711959" cy="535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Check for Authentication and Authorization applied using ActionFilters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5B607-4260-02EE-1C1B-B3B6754D3227}"/>
              </a:ext>
            </a:extLst>
          </p:cNvPr>
          <p:cNvSpPr txBox="1"/>
          <p:nvPr/>
        </p:nvSpPr>
        <p:spPr>
          <a:xfrm>
            <a:off x="5113176" y="1479675"/>
            <a:ext cx="139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401 Response is </a:t>
            </a:r>
            <a:r>
              <a:rPr lang="en-US" sz="1400" b="1" dirty="0" err="1"/>
              <a:t>UnAuth</a:t>
            </a:r>
            <a:endParaRPr lang="en-US" sz="1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DBECEC3-6028-1BB8-A1FB-A081015D32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777273" y="1741285"/>
            <a:ext cx="335903" cy="6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1ED6C-6FE5-CA84-AD01-D21BEB1D0D5D}"/>
              </a:ext>
            </a:extLst>
          </p:cNvPr>
          <p:cNvSpPr/>
          <p:nvPr/>
        </p:nvSpPr>
        <p:spPr>
          <a:xfrm>
            <a:off x="65314" y="2149152"/>
            <a:ext cx="4711959" cy="308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Load and Execute Other Action Filters (If Applied)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C4777-0314-21E1-8468-09FB9C70E249}"/>
              </a:ext>
            </a:extLst>
          </p:cNvPr>
          <p:cNvSpPr/>
          <p:nvPr/>
        </p:nvSpPr>
        <p:spPr>
          <a:xfrm>
            <a:off x="65314" y="2622636"/>
            <a:ext cx="4711959" cy="540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Inject Dependencies into the Constructor those are resolved from DI 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17CB83-9CC1-9332-9723-B4C787C3DC70}"/>
              </a:ext>
            </a:extLst>
          </p:cNvPr>
          <p:cNvSpPr/>
          <p:nvPr/>
        </p:nvSpPr>
        <p:spPr>
          <a:xfrm>
            <a:off x="55983" y="3327869"/>
            <a:ext cx="4711959" cy="5404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Detect The HTTP Request Type and based on it Invoke Action Method (Get, Post, Put, Delete)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F886F-B30B-2745-EF94-AFF40086C373}"/>
              </a:ext>
            </a:extLst>
          </p:cNvPr>
          <p:cNvSpPr txBox="1"/>
          <p:nvPr/>
        </p:nvSpPr>
        <p:spPr>
          <a:xfrm>
            <a:off x="167951" y="3939797"/>
            <a:ext cx="441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ActionContext</a:t>
            </a:r>
          </a:p>
          <a:p>
            <a:pPr algn="ctr"/>
            <a:r>
              <a:rPr lang="en-US" sz="1400" b="1" dirty="0"/>
              <a:t>ActionExecutingContext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21FA3-EB9A-1C2C-42BB-637A950EBD21}"/>
              </a:ext>
            </a:extLst>
          </p:cNvPr>
          <p:cNvSpPr/>
          <p:nvPr/>
        </p:nvSpPr>
        <p:spPr>
          <a:xfrm>
            <a:off x="74645" y="4440980"/>
            <a:ext cx="4711959" cy="535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Check for Authentication and Authorization applied using ActionFilters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69266-08F3-9A8D-FBDB-5D240191CAE6}"/>
              </a:ext>
            </a:extLst>
          </p:cNvPr>
          <p:cNvSpPr/>
          <p:nvPr/>
        </p:nvSpPr>
        <p:spPr>
          <a:xfrm>
            <a:off x="74645" y="5110457"/>
            <a:ext cx="4711959" cy="308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Load and Execute Other Action Filters (If Applied)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1E84BD5-787F-FD20-6C4C-21DC43617FB7}"/>
              </a:ext>
            </a:extLst>
          </p:cNvPr>
          <p:cNvCxnSpPr>
            <a:stCxn id="18" idx="3"/>
            <a:endCxn id="8" idx="2"/>
          </p:cNvCxnSpPr>
          <p:nvPr/>
        </p:nvCxnSpPr>
        <p:spPr>
          <a:xfrm flipV="1">
            <a:off x="4786604" y="2002895"/>
            <a:ext cx="1026368" cy="27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452FEE-9311-FB10-E816-62DE0CB1DFC2}"/>
              </a:ext>
            </a:extLst>
          </p:cNvPr>
          <p:cNvSpPr/>
          <p:nvPr/>
        </p:nvSpPr>
        <p:spPr>
          <a:xfrm>
            <a:off x="83976" y="5599091"/>
            <a:ext cx="4693297" cy="5175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Execute </a:t>
            </a:r>
            <a:r>
              <a:rPr lang="en-US" sz="1600" b="1" dirty="0" err="1"/>
              <a:t>Action</a:t>
            </a:r>
            <a:r>
              <a:rPr lang="en-US" sz="1600" b="1" dirty="0" err="1">
                <a:sym typeface="Wingdings" panose="05000000000000000000" pitchFamily="2" charset="2"/>
              </a:rPr>
              <a:t>Call</a:t>
            </a:r>
            <a:r>
              <a:rPr lang="en-US" sz="1600" b="1" dirty="0">
                <a:sym typeface="Wingdings" panose="05000000000000000000" pitchFamily="2" charset="2"/>
              </a:rPr>
              <a:t> Business </a:t>
            </a:r>
            <a:r>
              <a:rPr lang="en-US" sz="1600" b="1" dirty="0" err="1">
                <a:sym typeface="Wingdings" panose="05000000000000000000" pitchFamily="2" charset="2"/>
              </a:rPr>
              <a:t>LogicCall</a:t>
            </a:r>
            <a:r>
              <a:rPr lang="en-US" sz="1600" b="1" dirty="0">
                <a:sym typeface="Wingdings" panose="05000000000000000000" pitchFamily="2" charset="2"/>
              </a:rPr>
              <a:t> Data Access</a:t>
            </a: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9803A-2BCA-3FF9-93F4-E58905F379C7}"/>
              </a:ext>
            </a:extLst>
          </p:cNvPr>
          <p:cNvSpPr txBox="1"/>
          <p:nvPr/>
        </p:nvSpPr>
        <p:spPr>
          <a:xfrm>
            <a:off x="5113176" y="5623199"/>
            <a:ext cx="16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Error Response for An Exception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4C79E2-F555-A5D1-D3A7-9A7AE15AB1B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4777273" y="5857879"/>
            <a:ext cx="335903" cy="26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23F3B-8F09-8283-8F37-E5E1151082E1}"/>
              </a:ext>
            </a:extLst>
          </p:cNvPr>
          <p:cNvSpPr txBox="1"/>
          <p:nvPr/>
        </p:nvSpPr>
        <p:spPr>
          <a:xfrm>
            <a:off x="83976" y="6166829"/>
            <a:ext cx="441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ActionExecutedContext</a:t>
            </a:r>
          </a:p>
          <a:p>
            <a:pPr algn="ctr"/>
            <a:r>
              <a:rPr lang="en-US" sz="1400" b="1" dirty="0"/>
              <a:t>ActionContext Complete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73A5FEC-892A-4437-C99B-57A3EACF2E09}"/>
              </a:ext>
            </a:extLst>
          </p:cNvPr>
          <p:cNvSpPr/>
          <p:nvPr/>
        </p:nvSpPr>
        <p:spPr>
          <a:xfrm>
            <a:off x="4730620" y="6320717"/>
            <a:ext cx="1082352" cy="290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6E2949-3A2E-096F-60DB-375181055AE3}"/>
              </a:ext>
            </a:extLst>
          </p:cNvPr>
          <p:cNvSpPr/>
          <p:nvPr/>
        </p:nvSpPr>
        <p:spPr>
          <a:xfrm>
            <a:off x="5812972" y="6216465"/>
            <a:ext cx="839755" cy="473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206F519-BB1A-0B3A-2F37-E8F09535125A}"/>
              </a:ext>
            </a:extLst>
          </p:cNvPr>
          <p:cNvSpPr/>
          <p:nvPr/>
        </p:nvSpPr>
        <p:spPr>
          <a:xfrm>
            <a:off x="9688286" y="284914"/>
            <a:ext cx="839755" cy="473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CB18B-D362-8508-2BCD-9D33B7D3B327}"/>
              </a:ext>
            </a:extLst>
          </p:cNvPr>
          <p:cNvSpPr/>
          <p:nvPr/>
        </p:nvSpPr>
        <p:spPr>
          <a:xfrm>
            <a:off x="8360229" y="895740"/>
            <a:ext cx="339634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ResultExecutingContext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D8461C-69D5-FA41-380E-788B1746E71B}"/>
              </a:ext>
            </a:extLst>
          </p:cNvPr>
          <p:cNvSpPr/>
          <p:nvPr/>
        </p:nvSpPr>
        <p:spPr>
          <a:xfrm>
            <a:off x="8360229" y="1399592"/>
            <a:ext cx="3396342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Result Ready (JSON) Response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51C86A-9018-DBB2-77C7-4CDB976AB319}"/>
              </a:ext>
            </a:extLst>
          </p:cNvPr>
          <p:cNvSpPr/>
          <p:nvPr/>
        </p:nvSpPr>
        <p:spPr>
          <a:xfrm>
            <a:off x="8360229" y="2093950"/>
            <a:ext cx="339634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ResultExecutedContext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CE09CCA-9FCD-DE27-10EA-946B444ADC0A}"/>
              </a:ext>
            </a:extLst>
          </p:cNvPr>
          <p:cNvSpPr/>
          <p:nvPr/>
        </p:nvSpPr>
        <p:spPr>
          <a:xfrm>
            <a:off x="9873342" y="2457843"/>
            <a:ext cx="469641" cy="11251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B98463-EF61-7EEF-2EB1-D428F1070C61}"/>
              </a:ext>
            </a:extLst>
          </p:cNvPr>
          <p:cNvSpPr txBox="1"/>
          <p:nvPr/>
        </p:nvSpPr>
        <p:spPr>
          <a:xfrm>
            <a:off x="8957388" y="3598089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661991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493DA-BBD8-CF7C-047B-145EF109A0B2}"/>
              </a:ext>
            </a:extLst>
          </p:cNvPr>
          <p:cNvSpPr/>
          <p:nvPr/>
        </p:nvSpPr>
        <p:spPr>
          <a:xfrm>
            <a:off x="8098971" y="905069"/>
            <a:ext cx="3051111" cy="4534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That Acts as a Data Service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Async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FD6C2-8245-9954-75D7-84A6E0D27F44}"/>
              </a:ext>
            </a:extLst>
          </p:cNvPr>
          <p:cNvSpPr/>
          <p:nvPr/>
        </p:nvSpPr>
        <p:spPr>
          <a:xfrm>
            <a:off x="2976465" y="3909527"/>
            <a:ext cx="4208106" cy="169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Isolated Front-End App</a:t>
            </a:r>
          </a:p>
          <a:p>
            <a:pPr algn="ctr"/>
            <a:r>
              <a:rPr lang="en-US" dirty="0"/>
              <a:t>jQuery, Angular, React, Vue,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B1E26-14BC-AD5E-F30C-B5E8FD1046D5}"/>
              </a:ext>
            </a:extLst>
          </p:cNvPr>
          <p:cNvSpPr/>
          <p:nvPr/>
        </p:nvSpPr>
        <p:spPr>
          <a:xfrm>
            <a:off x="429208" y="774441"/>
            <a:ext cx="2043404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78D2EE6-49F7-3D1E-8966-131126E7A740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874744" y="2656892"/>
            <a:ext cx="2677886" cy="1525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8B3488E-2C93-2CDF-01AD-3D068D874C25}"/>
              </a:ext>
            </a:extLst>
          </p:cNvPr>
          <p:cNvCxnSpPr>
            <a:stCxn id="3" idx="0"/>
            <a:endCxn id="4" idx="3"/>
          </p:cNvCxnSpPr>
          <p:nvPr/>
        </p:nvCxnSpPr>
        <p:spPr>
          <a:xfrm rot="16200000" flipV="1">
            <a:off x="2535594" y="1364603"/>
            <a:ext cx="2481943" cy="2607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E05412-DE96-D44A-52EE-13835162382C}"/>
              </a:ext>
            </a:extLst>
          </p:cNvPr>
          <p:cNvSpPr txBox="1"/>
          <p:nvPr/>
        </p:nvSpPr>
        <p:spPr>
          <a:xfrm>
            <a:off x="2677886" y="1539551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+ CSS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A4E74AE-26C2-D823-A349-75CE27819AFD}"/>
              </a:ext>
            </a:extLst>
          </p:cNvPr>
          <p:cNvCxnSpPr>
            <a:stCxn id="4" idx="0"/>
            <a:endCxn id="2" idx="1"/>
          </p:cNvCxnSpPr>
          <p:nvPr/>
        </p:nvCxnSpPr>
        <p:spPr>
          <a:xfrm rot="16200000" flipH="1">
            <a:off x="3575956" y="-1350606"/>
            <a:ext cx="2397967" cy="6648061"/>
          </a:xfrm>
          <a:prstGeom prst="bentConnector4">
            <a:avLst>
              <a:gd name="adj1" fmla="val -9533"/>
              <a:gd name="adj2" fmla="val 57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15C038-3475-C4D8-4066-943B55D1EC06}"/>
              </a:ext>
            </a:extLst>
          </p:cNvPr>
          <p:cNvSpPr txBox="1"/>
          <p:nvPr/>
        </p:nvSpPr>
        <p:spPr>
          <a:xfrm>
            <a:off x="4502019" y="270588"/>
            <a:ext cx="268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Service Calls also Async</a:t>
            </a:r>
          </a:p>
        </p:txBody>
      </p:sp>
    </p:spTree>
    <p:extLst>
      <p:ext uri="{BB962C8B-B14F-4D97-AF65-F5344CB8AC3E}">
        <p14:creationId xmlns:p14="http://schemas.microsoft.com/office/powerpoint/2010/main" val="3683983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4D09EE-4616-1C46-B7FB-F260C4741186}"/>
              </a:ext>
            </a:extLst>
          </p:cNvPr>
          <p:cNvSpPr/>
          <p:nvPr/>
        </p:nvSpPr>
        <p:spPr>
          <a:xfrm>
            <a:off x="345233" y="587829"/>
            <a:ext cx="11504645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B6EF-B6D4-46CF-7015-1B9BB5F6F7E0}"/>
              </a:ext>
            </a:extLst>
          </p:cNvPr>
          <p:cNvSpPr txBox="1"/>
          <p:nvPr/>
        </p:nvSpPr>
        <p:spPr>
          <a:xfrm>
            <a:off x="4254759" y="102637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8ADCE-13BD-65C1-5F5E-AAF2075D3C83}"/>
              </a:ext>
            </a:extLst>
          </p:cNvPr>
          <p:cNvSpPr/>
          <p:nvPr/>
        </p:nvSpPr>
        <p:spPr>
          <a:xfrm>
            <a:off x="3461657" y="587829"/>
            <a:ext cx="522514" cy="13062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76999-4083-6410-AB74-ABF1D105C5A9}"/>
              </a:ext>
            </a:extLst>
          </p:cNvPr>
          <p:cNvSpPr/>
          <p:nvPr/>
        </p:nvSpPr>
        <p:spPr>
          <a:xfrm>
            <a:off x="7057053" y="587828"/>
            <a:ext cx="522514" cy="13062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C2EED-5AA9-AFB2-5EA9-DD8DD4A2F16C}"/>
              </a:ext>
            </a:extLst>
          </p:cNvPr>
          <p:cNvSpPr txBox="1"/>
          <p:nvPr/>
        </p:nvSpPr>
        <p:spPr>
          <a:xfrm>
            <a:off x="513184" y="746449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B07C7-03E3-A918-4107-26F5545AF986}"/>
              </a:ext>
            </a:extLst>
          </p:cNvPr>
          <p:cNvSpPr txBox="1"/>
          <p:nvPr/>
        </p:nvSpPr>
        <p:spPr>
          <a:xfrm>
            <a:off x="4254759" y="746449"/>
            <a:ext cx="238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  <a:p>
            <a:endParaRPr lang="en-US" dirty="0"/>
          </a:p>
          <a:p>
            <a:r>
              <a:rPr lang="en-US" dirty="0"/>
              <a:t>Only in case of POST and 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69A4B-2FDF-E9B7-395D-4BBA9FB1D05A}"/>
              </a:ext>
            </a:extLst>
          </p:cNvPr>
          <p:cNvSpPr txBox="1"/>
          <p:nvPr/>
        </p:nvSpPr>
        <p:spPr>
          <a:xfrm>
            <a:off x="7996335" y="746449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/ 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D8245-E559-E46E-E0BD-57186BE08A51}"/>
              </a:ext>
            </a:extLst>
          </p:cNvPr>
          <p:cNvSpPr/>
          <p:nvPr/>
        </p:nvSpPr>
        <p:spPr>
          <a:xfrm>
            <a:off x="513184" y="3349690"/>
            <a:ext cx="11140751" cy="2211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C933E52-4EFA-8174-F23F-F6D41CE3517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846224" y="112353"/>
            <a:ext cx="2233909" cy="4240764"/>
          </a:xfrm>
          <a:prstGeom prst="bentConnector3">
            <a:avLst>
              <a:gd name="adj1" fmla="val 50000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D6815-F416-8303-9FCB-5CD4E4BE794A}"/>
              </a:ext>
            </a:extLst>
          </p:cNvPr>
          <p:cNvSpPr/>
          <p:nvPr/>
        </p:nvSpPr>
        <p:spPr>
          <a:xfrm>
            <a:off x="2911151" y="3349690"/>
            <a:ext cx="261257" cy="22113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2FB79-A22A-C5AC-F46B-EBE25AA6B54A}"/>
              </a:ext>
            </a:extLst>
          </p:cNvPr>
          <p:cNvSpPr txBox="1"/>
          <p:nvPr/>
        </p:nvSpPr>
        <p:spPr>
          <a:xfrm>
            <a:off x="671804" y="342900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+ URL Parameters if any + QueryString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21B03-FC9F-AAF1-5F52-23AAFBFE086A}"/>
              </a:ext>
            </a:extLst>
          </p:cNvPr>
          <p:cNvSpPr/>
          <p:nvPr/>
        </p:nvSpPr>
        <p:spPr>
          <a:xfrm>
            <a:off x="7473820" y="3344824"/>
            <a:ext cx="261257" cy="22113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15731A-54D8-0C63-3CFB-9E642EB0DB8B}"/>
              </a:ext>
            </a:extLst>
          </p:cNvPr>
          <p:cNvSpPr txBox="1"/>
          <p:nvPr/>
        </p:nvSpPr>
        <p:spPr>
          <a:xfrm>
            <a:off x="3172408" y="3429000"/>
            <a:ext cx="424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Headers Configuration</a:t>
            </a:r>
          </a:p>
          <a:p>
            <a:r>
              <a:rPr lang="en-US" dirty="0"/>
              <a:t>Method: Get, Post, </a:t>
            </a:r>
            <a:r>
              <a:rPr lang="en-US" dirty="0" err="1"/>
              <a:t>Put,Delete</a:t>
            </a:r>
            <a:endParaRPr lang="en-US" dirty="0"/>
          </a:p>
          <a:p>
            <a:r>
              <a:rPr lang="en-US" dirty="0"/>
              <a:t>Media-Formatter: Content-Type</a:t>
            </a:r>
          </a:p>
          <a:p>
            <a:r>
              <a:rPr lang="en-US" dirty="0" err="1"/>
              <a:t>DataType</a:t>
            </a:r>
            <a:r>
              <a:rPr lang="en-US" dirty="0"/>
              <a:t>: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EAD66-14D6-EF01-F357-0EC2D155962B}"/>
              </a:ext>
            </a:extLst>
          </p:cNvPr>
          <p:cNvSpPr txBox="1"/>
          <p:nvPr/>
        </p:nvSpPr>
        <p:spPr>
          <a:xfrm>
            <a:off x="7800392" y="3508311"/>
            <a:ext cx="359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Headers:</a:t>
            </a:r>
          </a:p>
          <a:p>
            <a:endParaRPr lang="en-US" dirty="0"/>
          </a:p>
          <a:p>
            <a:r>
              <a:rPr lang="en-US" dirty="0"/>
              <a:t>X-Version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69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1448B-03C0-F7FF-5E7C-5B1E22D8E75B}"/>
              </a:ext>
            </a:extLst>
          </p:cNvPr>
          <p:cNvSpPr txBox="1"/>
          <p:nvPr/>
        </p:nvSpPr>
        <p:spPr>
          <a:xfrm>
            <a:off x="233265" y="298580"/>
            <a:ext cx="416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Page from Server-Side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D00AB9-4D6D-45DF-353F-64ED127B443B}"/>
              </a:ext>
            </a:extLst>
          </p:cNvPr>
          <p:cNvSpPr/>
          <p:nvPr/>
        </p:nvSpPr>
        <p:spPr>
          <a:xfrm>
            <a:off x="7539135" y="667912"/>
            <a:ext cx="2668555" cy="1254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59B70-32BD-5D96-0FF2-8C6A3F08F696}"/>
              </a:ext>
            </a:extLst>
          </p:cNvPr>
          <p:cNvSpPr/>
          <p:nvPr/>
        </p:nvSpPr>
        <p:spPr>
          <a:xfrm>
            <a:off x="7448939" y="2621902"/>
            <a:ext cx="2668555" cy="2161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Application with </a:t>
            </a:r>
            <a:r>
              <a:rPr lang="en-US" dirty="0" err="1"/>
              <a:t>SPAController</a:t>
            </a:r>
            <a:endParaRPr lang="en-US" dirty="0"/>
          </a:p>
          <a:p>
            <a:pPr algn="ctr"/>
            <a:r>
              <a:rPr lang="en-US" dirty="0"/>
              <a:t>Index(), Action Methods returning partial Views. Each View Refer jQuery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E90F6-2950-4FEC-5CBC-E85B22775700}"/>
              </a:ext>
            </a:extLst>
          </p:cNvPr>
          <p:cNvSpPr/>
          <p:nvPr/>
        </p:nvSpPr>
        <p:spPr>
          <a:xfrm>
            <a:off x="466531" y="3293706"/>
            <a:ext cx="2957804" cy="226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89897-9311-FB71-4DA0-E7C60EECCE84}"/>
              </a:ext>
            </a:extLst>
          </p:cNvPr>
          <p:cNvSpPr txBox="1"/>
          <p:nvPr/>
        </p:nvSpPr>
        <p:spPr>
          <a:xfrm>
            <a:off x="569167" y="5682344"/>
            <a:ext cx="2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6327FCD-4298-330B-FFD0-E4B201600758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3424335" y="4425429"/>
            <a:ext cx="5358882" cy="358066"/>
          </a:xfrm>
          <a:prstGeom prst="bentConnector4">
            <a:avLst>
              <a:gd name="adj1" fmla="val 37551"/>
              <a:gd name="adj2" fmla="val 163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A6C439-589F-8342-C367-0E0F6839FCAF}"/>
              </a:ext>
            </a:extLst>
          </p:cNvPr>
          <p:cNvSpPr txBox="1"/>
          <p:nvPr/>
        </p:nvSpPr>
        <p:spPr>
          <a:xfrm>
            <a:off x="5178490" y="5187820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Get Request to Index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9C8281D-BF3B-A41F-58EB-40E2C1187FAC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>
            <a:off x="1945433" y="3293707"/>
            <a:ext cx="5503506" cy="408993"/>
          </a:xfrm>
          <a:prstGeom prst="bentConnector4">
            <a:avLst>
              <a:gd name="adj1" fmla="val 36564"/>
              <a:gd name="adj2" fmla="val 155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6FAE67-B919-1B8B-443E-F186AE810536}"/>
              </a:ext>
            </a:extLst>
          </p:cNvPr>
          <p:cNvSpPr txBox="1"/>
          <p:nvPr/>
        </p:nvSpPr>
        <p:spPr>
          <a:xfrm>
            <a:off x="3918857" y="2621901"/>
            <a:ext cx="174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Page Response with jQuery in it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11DAE8-9E25-7C30-8086-7CF1C7F596FE}"/>
              </a:ext>
            </a:extLst>
          </p:cNvPr>
          <p:cNvSpPr/>
          <p:nvPr/>
        </p:nvSpPr>
        <p:spPr>
          <a:xfrm>
            <a:off x="569167" y="3545231"/>
            <a:ext cx="811764" cy="4089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CF5355-2CE3-4684-06B9-23D3EF6F5F2A}"/>
              </a:ext>
            </a:extLst>
          </p:cNvPr>
          <p:cNvSpPr/>
          <p:nvPr/>
        </p:nvSpPr>
        <p:spPr>
          <a:xfrm>
            <a:off x="1590869" y="3545231"/>
            <a:ext cx="811764" cy="4089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41871A-A930-DC05-6D01-91937BF0220F}"/>
              </a:ext>
            </a:extLst>
          </p:cNvPr>
          <p:cNvSpPr/>
          <p:nvPr/>
        </p:nvSpPr>
        <p:spPr>
          <a:xfrm>
            <a:off x="2561253" y="3545231"/>
            <a:ext cx="811764" cy="4089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F877459-C9B7-9109-5809-CE98A17527F1}"/>
              </a:ext>
            </a:extLst>
          </p:cNvPr>
          <p:cNvCxnSpPr>
            <a:stCxn id="14" idx="2"/>
          </p:cNvCxnSpPr>
          <p:nvPr/>
        </p:nvCxnSpPr>
        <p:spPr>
          <a:xfrm rot="16200000" flipH="1">
            <a:off x="4099050" y="830224"/>
            <a:ext cx="225889" cy="6473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BA8A45-3422-F77D-3EE5-4CC653BB9DE7}"/>
              </a:ext>
            </a:extLst>
          </p:cNvPr>
          <p:cNvSpPr txBox="1"/>
          <p:nvPr/>
        </p:nvSpPr>
        <p:spPr>
          <a:xfrm>
            <a:off x="3806889" y="3780265"/>
            <a:ext cx="190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GET Request for Partial View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5ED2D89-8CD3-3985-E6FE-C406AA145206}"/>
              </a:ext>
            </a:extLst>
          </p:cNvPr>
          <p:cNvCxnSpPr>
            <a:stCxn id="4" idx="3"/>
          </p:cNvCxnSpPr>
          <p:nvPr/>
        </p:nvCxnSpPr>
        <p:spPr>
          <a:xfrm flipH="1">
            <a:off x="1763485" y="3702699"/>
            <a:ext cx="8354009" cy="1419807"/>
          </a:xfrm>
          <a:prstGeom prst="bentConnector3">
            <a:avLst>
              <a:gd name="adj1" fmla="val -2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A5D78-8BF0-D25C-AC34-012084520BCF}"/>
              </a:ext>
            </a:extLst>
          </p:cNvPr>
          <p:cNvSpPr/>
          <p:nvPr/>
        </p:nvSpPr>
        <p:spPr>
          <a:xfrm>
            <a:off x="681135" y="4425429"/>
            <a:ext cx="2407298" cy="6095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View With UI and jQuery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5FC7056-026E-D7D8-5969-2D29078E0B74}"/>
              </a:ext>
            </a:extLst>
          </p:cNvPr>
          <p:cNvCxnSpPr>
            <a:endCxn id="3" idx="1"/>
          </p:cNvCxnSpPr>
          <p:nvPr/>
        </p:nvCxnSpPr>
        <p:spPr>
          <a:xfrm flipV="1">
            <a:off x="681134" y="1295009"/>
            <a:ext cx="6858001" cy="3356309"/>
          </a:xfrm>
          <a:prstGeom prst="bentConnector3">
            <a:avLst>
              <a:gd name="adj1" fmla="val -6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278B83-965C-C8F4-881C-6E506A7C5609}"/>
              </a:ext>
            </a:extLst>
          </p:cNvPr>
          <p:cNvSpPr txBox="1"/>
          <p:nvPr/>
        </p:nvSpPr>
        <p:spPr>
          <a:xfrm>
            <a:off x="1763485" y="1076904"/>
            <a:ext cx="278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View Calling API for Data</a:t>
            </a:r>
          </a:p>
        </p:txBody>
      </p:sp>
    </p:spTree>
    <p:extLst>
      <p:ext uri="{BB962C8B-B14F-4D97-AF65-F5344CB8AC3E}">
        <p14:creationId xmlns:p14="http://schemas.microsoft.com/office/powerpoint/2010/main" val="2744981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D68BE-EFFB-7A78-C84A-1241CCF9DA14}"/>
              </a:ext>
            </a:extLst>
          </p:cNvPr>
          <p:cNvSpPr txBox="1"/>
          <p:nvPr/>
        </p:nvSpPr>
        <p:spPr>
          <a:xfrm>
            <a:off x="233265" y="298580"/>
            <a:ext cx="416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Page using Front-End Libs or </a:t>
            </a:r>
            <a:r>
              <a:rPr lang="en-US" dirty="0" err="1"/>
              <a:t>Frwks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DA51B-EB64-79A2-664B-FC3B5F79A47B}"/>
              </a:ext>
            </a:extLst>
          </p:cNvPr>
          <p:cNvSpPr/>
          <p:nvPr/>
        </p:nvSpPr>
        <p:spPr>
          <a:xfrm>
            <a:off x="8024327" y="667912"/>
            <a:ext cx="2827175" cy="162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428CA-1C00-70E5-AD74-DF6BE73F74FB}"/>
              </a:ext>
            </a:extLst>
          </p:cNvPr>
          <p:cNvSpPr/>
          <p:nvPr/>
        </p:nvSpPr>
        <p:spPr>
          <a:xfrm>
            <a:off x="3586066" y="4263308"/>
            <a:ext cx="2827175" cy="162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HOST</a:t>
            </a:r>
          </a:p>
          <a:p>
            <a:pPr algn="ctr"/>
            <a:r>
              <a:rPr lang="en-US" dirty="0"/>
              <a:t>jQuery + Knockout, Angular, React, Vue, Blazor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E8DF1C-6552-94EF-4772-8073F30EBBA9}"/>
              </a:ext>
            </a:extLst>
          </p:cNvPr>
          <p:cNvSpPr/>
          <p:nvPr/>
        </p:nvSpPr>
        <p:spPr>
          <a:xfrm>
            <a:off x="681135" y="1481621"/>
            <a:ext cx="2481943" cy="1177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HTML UI  + CSS + JS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C49841A-63DE-5C75-E663-C21731255701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1545189" y="3036141"/>
            <a:ext cx="2417794" cy="1663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E71DA68-A1A1-72FA-81A6-6ED69EDB2A03}"/>
              </a:ext>
            </a:extLst>
          </p:cNvPr>
          <p:cNvCxnSpPr>
            <a:stCxn id="4" idx="0"/>
            <a:endCxn id="5" idx="3"/>
          </p:cNvCxnSpPr>
          <p:nvPr/>
        </p:nvCxnSpPr>
        <p:spPr>
          <a:xfrm rot="16200000" flipV="1">
            <a:off x="2984924" y="2248578"/>
            <a:ext cx="2192885" cy="1836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815DA1B-F12F-E5F3-4876-6869891C3C29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16200000" flipH="1">
            <a:off x="4973216" y="-1569489"/>
            <a:ext cx="1" cy="6102220"/>
          </a:xfrm>
          <a:prstGeom prst="bentConnector4">
            <a:avLst>
              <a:gd name="adj1" fmla="val -22860000000"/>
              <a:gd name="adj2" fmla="val 60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212C8-DB9C-2C96-3939-ABE6CC8AA030}"/>
              </a:ext>
            </a:extLst>
          </p:cNvPr>
          <p:cNvSpPr txBox="1"/>
          <p:nvPr/>
        </p:nvSpPr>
        <p:spPr>
          <a:xfrm>
            <a:off x="4021494" y="892819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3D2E841-CA06-9D14-4DA6-F96BB61057B4}"/>
              </a:ext>
            </a:extLst>
          </p:cNvPr>
          <p:cNvCxnSpPr>
            <a:stCxn id="3" idx="2"/>
            <a:endCxn id="5" idx="3"/>
          </p:cNvCxnSpPr>
          <p:nvPr/>
        </p:nvCxnSpPr>
        <p:spPr>
          <a:xfrm rot="5400000" flipH="1">
            <a:off x="6188043" y="-954541"/>
            <a:ext cx="224908" cy="6274837"/>
          </a:xfrm>
          <a:prstGeom prst="bentConnector4">
            <a:avLst>
              <a:gd name="adj1" fmla="val -101642"/>
              <a:gd name="adj2" fmla="val 61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930BCD-83C8-D784-6ED8-7D5F0289C50E}"/>
              </a:ext>
            </a:extLst>
          </p:cNvPr>
          <p:cNvSpPr txBox="1"/>
          <p:nvPr/>
        </p:nvSpPr>
        <p:spPr>
          <a:xfrm>
            <a:off x="7669763" y="2659223"/>
            <a:ext cx="2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Response</a:t>
            </a:r>
          </a:p>
        </p:txBody>
      </p:sp>
    </p:spTree>
    <p:extLst>
      <p:ext uri="{BB962C8B-B14F-4D97-AF65-F5344CB8AC3E}">
        <p14:creationId xmlns:p14="http://schemas.microsoft.com/office/powerpoint/2010/main" val="36558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3376</Words>
  <Application>Microsoft Office PowerPoint</Application>
  <PresentationFormat>Widescreen</PresentationFormat>
  <Paragraphs>858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496</cp:revision>
  <dcterms:created xsi:type="dcterms:W3CDTF">2023-09-25T04:49:33Z</dcterms:created>
  <dcterms:modified xsi:type="dcterms:W3CDTF">2023-10-11T05:29:32Z</dcterms:modified>
</cp:coreProperties>
</file>