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72" r:id="rId10"/>
    <p:sldId id="264" r:id="rId11"/>
    <p:sldId id="265" r:id="rId12"/>
    <p:sldId id="266" r:id="rId13"/>
    <p:sldId id="267" r:id="rId14"/>
    <p:sldId id="268" r:id="rId15"/>
    <p:sldId id="269" r:id="rId16"/>
    <p:sldId id="273" r:id="rId17"/>
    <p:sldId id="274" r:id="rId18"/>
    <p:sldId id="275" r:id="rId19"/>
    <p:sldId id="270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459EA-D3D6-F0C2-7EEC-AC749A7A6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79628-BCFA-E719-8DFA-6F90A298E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C0D8F-75CC-91E4-F84D-12C9844C7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F34E5-30A7-FAF1-8FB3-EBB5842A7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6C295-9DA2-C0BD-3E38-A7A8C4E43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02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CEE40-0B78-43BE-55E8-3424A22CC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ACBD74-13C1-CB78-8046-4A848019B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0ED9F-9557-1770-3FDD-92A11C62C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27C70-9B55-3949-CCF1-D3D83FD46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076DB-91E9-D216-8C2D-6A9BF10F6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71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47537-41B0-B2C2-D2DA-C540361E76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86BCCE-B439-9AD6-DD02-EAC5ADEE0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FFCE8-2970-2715-CA1D-0A26230F9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9E768-42AA-197E-B879-C66AF60D2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F029F-EB2B-DE6D-811A-75E98C28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53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16285-EDE8-6CCF-E6D8-33D286590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39A1D-5A7D-A064-EBB6-8BD484186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07529-E6CB-DCA8-CB83-5FB3E5FE0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58282-4D95-FD74-CF06-843B4C860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2FB76-9FCD-313A-41EA-F0EA86C51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ACD1D-BEF0-3A6F-2ECB-1D7145AA3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6BA30-861C-E63C-80F4-59614C6C1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61526-7CE7-8E07-3EED-CC02D3956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1EFDC-45F0-89B9-D96F-24877D48E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D4C9C-8381-90D9-4260-2FB3162ED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70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BD408-2F3F-3034-D34E-822AB6A75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BAAE3-D08F-766E-C02E-1D0EB0F70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2DA5A-5EE1-58F1-87D4-0D10FF9E1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13C42-5B75-27B1-1C85-1B95D6722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A252C-F582-1486-E358-54A822F4C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82543-1286-7E15-5834-41DEC1B33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34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39D2D-2D06-83BD-6B7C-FDEAC8BB9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33E92-4888-1BD1-61F3-D3BD9CB72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1350AF-C7AA-522C-FB41-A69026A29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88A7D7-13CC-C31D-C56F-41125A91C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869A26-34AB-FF47-B0B4-BF50F0577E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64C18D-6052-C546-E140-BD4309987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850DE9-FED5-48A5-7FC8-448AD7829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B26BA1-204C-9EB8-331E-D56A11F4F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37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E0B3F-6AD0-00C1-DCF0-03A46B268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A3D35B-E7BF-8B68-CB59-806AD81F9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8A50B-70B6-CA26-A88B-5CF8085B5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CBD8C0-74DC-2BFF-8594-EE002BF35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D8411-48BA-ACB9-18A6-571A5CD3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9BEF65-41E7-1D43-299B-8E5897313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51CC9-9E44-FD23-89D0-70F24D851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2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A08C5-2A3F-DF54-9F8B-8E993A3DF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52A34-EC1F-CA38-37CF-7B731A0A3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DE1F33-79B4-3ADA-0136-ADAC60A74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853EA-0F57-E956-CAB7-19781360C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9580A-8E0C-745A-3BFC-B99BF2BF6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9CD81-5C9F-1391-8263-DEC2E00C8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46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E1617-0121-4141-BAA1-0263383E9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6FE313-D864-C192-1061-B85AD65AB4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73D3F7-0EF8-578F-270E-DD0ECA843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4C5A3-8A5A-DF1D-A116-1067C4FA1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81E69-119B-7250-BBAD-9631D7C5D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C686C-0CAB-F444-EF1A-F3928C6E9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5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7503A7-59E9-2541-EF45-30AB74225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8370E-D437-519E-B795-81307209A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E6B34-C38A-7005-18AB-17BD925447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64FF4-21B7-42BA-B2A9-563C2A71FA7D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966A-3F0D-7D2D-0D7C-24C7F5215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8A8D2-1DE5-0ECD-6432-DBE3B1F08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5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D9DF96-E0B2-5320-0E0A-6F48F6006F79}"/>
              </a:ext>
            </a:extLst>
          </p:cNvPr>
          <p:cNvSpPr txBox="1"/>
          <p:nvPr/>
        </p:nvSpPr>
        <p:spPr>
          <a:xfrm>
            <a:off x="3853543" y="261257"/>
            <a:ext cx="451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C# Code for a Project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A020D75B-EB97-4533-3546-837267A3745E}"/>
              </a:ext>
            </a:extLst>
          </p:cNvPr>
          <p:cNvSpPr/>
          <p:nvPr/>
        </p:nvSpPr>
        <p:spPr>
          <a:xfrm>
            <a:off x="5792755" y="642634"/>
            <a:ext cx="606490" cy="71457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639F00-7B4E-BC1D-4E24-23410D2C04D3}"/>
              </a:ext>
            </a:extLst>
          </p:cNvPr>
          <p:cNvSpPr/>
          <p:nvPr/>
        </p:nvSpPr>
        <p:spPr>
          <a:xfrm>
            <a:off x="1917439" y="1345163"/>
            <a:ext cx="9181323" cy="25659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142C26-F869-5BC5-8DB7-682C2FED55F6}"/>
              </a:ext>
            </a:extLst>
          </p:cNvPr>
          <p:cNvSpPr/>
          <p:nvPr/>
        </p:nvSpPr>
        <p:spPr>
          <a:xfrm>
            <a:off x="2024743" y="1614196"/>
            <a:ext cx="6578081" cy="55983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Language Specifications, Rules for Language (Compiler for Syntax and Semantics)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40AF17-1211-BF7E-C3EC-BCA5E52A93BD}"/>
              </a:ext>
            </a:extLst>
          </p:cNvPr>
          <p:cNvSpPr/>
          <p:nvPr/>
        </p:nvSpPr>
        <p:spPr>
          <a:xfrm>
            <a:off x="2034073" y="2348203"/>
            <a:ext cx="6578081" cy="5598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Type System (Type Check, Conversions, and Expression Evaluations LHS == RHS) (Validation of Compilation)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C20036-0FB9-39EB-6599-D9B158F2421A}"/>
              </a:ext>
            </a:extLst>
          </p:cNvPr>
          <p:cNvSpPr/>
          <p:nvPr/>
        </p:nvSpPr>
        <p:spPr>
          <a:xfrm>
            <a:off x="8780106" y="1464906"/>
            <a:ext cx="2248678" cy="231399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Base Class Libraries aka Standard APIs to help Expression Evaluations and Conversion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92D490B0-5C43-EBCB-4C77-C7C3A9F56DB1}"/>
              </a:ext>
            </a:extLst>
          </p:cNvPr>
          <p:cNvSpPr/>
          <p:nvPr/>
        </p:nvSpPr>
        <p:spPr>
          <a:xfrm>
            <a:off x="5711890" y="3899037"/>
            <a:ext cx="606490" cy="71457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E7712F-581C-F005-FA8C-15A95EE450B5}"/>
              </a:ext>
            </a:extLst>
          </p:cNvPr>
          <p:cNvSpPr txBox="1"/>
          <p:nvPr/>
        </p:nvSpPr>
        <p:spPr>
          <a:xfrm>
            <a:off x="3424334" y="4625655"/>
            <a:ext cx="5187820" cy="5232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Assembly</a:t>
            </a:r>
          </a:p>
          <a:p>
            <a:pPr algn="ctr"/>
            <a:r>
              <a:rPr lang="en-US" sz="1400" b="1" dirty="0"/>
              <a:t>IL, Target Version for Runtime, and Resource Identifier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297B81-67C1-3260-0067-F7590B659FD9}"/>
              </a:ext>
            </a:extLst>
          </p:cNvPr>
          <p:cNvSpPr/>
          <p:nvPr/>
        </p:nvSpPr>
        <p:spPr>
          <a:xfrm>
            <a:off x="2099388" y="3079102"/>
            <a:ext cx="6503436" cy="53146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Configurations, Define Exe, </a:t>
            </a:r>
            <a:r>
              <a:rPr lang="en-US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Dll</a:t>
            </a: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as compiled output for the project</a:t>
            </a:r>
            <a:endParaRPr lang="en-US" b="1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081E2C7-4811-ABBA-F6C2-567F01F3DA5D}"/>
              </a:ext>
            </a:extLst>
          </p:cNvPr>
          <p:cNvCxnSpPr>
            <a:stCxn id="9" idx="1"/>
            <a:endCxn id="7" idx="3"/>
          </p:cNvCxnSpPr>
          <p:nvPr/>
        </p:nvCxnSpPr>
        <p:spPr>
          <a:xfrm rot="10800000">
            <a:off x="8602824" y="1894116"/>
            <a:ext cx="177282" cy="7277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C66C5F7-3A44-63B4-BC0E-C1B8D84A515A}"/>
              </a:ext>
            </a:extLst>
          </p:cNvPr>
          <p:cNvCxnSpPr>
            <a:stCxn id="9" idx="1"/>
            <a:endCxn id="8" idx="3"/>
          </p:cNvCxnSpPr>
          <p:nvPr/>
        </p:nvCxnSpPr>
        <p:spPr>
          <a:xfrm rot="10800000" flipV="1">
            <a:off x="8612154" y="2621902"/>
            <a:ext cx="167952" cy="62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2D8AE9B-8921-31E0-8D56-FB9BE1ED1810}"/>
              </a:ext>
            </a:extLst>
          </p:cNvPr>
          <p:cNvCxnSpPr>
            <a:stCxn id="9" idx="1"/>
            <a:endCxn id="12" idx="3"/>
          </p:cNvCxnSpPr>
          <p:nvPr/>
        </p:nvCxnSpPr>
        <p:spPr>
          <a:xfrm rot="10800000" flipV="1">
            <a:off x="8602824" y="2621902"/>
            <a:ext cx="177282" cy="7229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0278493-5FA5-6AE5-D38A-6D99A54FE457}"/>
              </a:ext>
            </a:extLst>
          </p:cNvPr>
          <p:cNvSpPr txBox="1"/>
          <p:nvPr/>
        </p:nvSpPr>
        <p:spPr>
          <a:xfrm>
            <a:off x="9078685" y="4081676"/>
            <a:ext cx="26685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IL : Conversion of the Code in Intermediate Language</a:t>
            </a:r>
          </a:p>
          <a:p>
            <a:pPr marL="342900" indent="-342900">
              <a:buAutoNum type="arabicPeriod"/>
            </a:pPr>
            <a:r>
              <a:rPr lang="en-US" sz="1600" dirty="0"/>
              <a:t>Target Version: The Runtime Requirements on Target Machine</a:t>
            </a:r>
          </a:p>
          <a:p>
            <a:pPr marL="342900" indent="-342900">
              <a:buAutoNum type="arabicPeriod"/>
            </a:pPr>
            <a:r>
              <a:rPr lang="en-US" sz="1600" dirty="0"/>
              <a:t>Resource Identifier: CPU Arch. Requirements on Target Machine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0B936D-011F-CFFC-2E73-ADBAAABEA427}"/>
              </a:ext>
            </a:extLst>
          </p:cNvPr>
          <p:cNvSpPr/>
          <p:nvPr/>
        </p:nvSpPr>
        <p:spPr>
          <a:xfrm>
            <a:off x="839755" y="5523722"/>
            <a:ext cx="8136294" cy="10730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058331-DB43-85BF-D3ED-60C6A5148A2A}"/>
              </a:ext>
            </a:extLst>
          </p:cNvPr>
          <p:cNvSpPr txBox="1"/>
          <p:nvPr/>
        </p:nvSpPr>
        <p:spPr>
          <a:xfrm>
            <a:off x="3508310" y="5523722"/>
            <a:ext cx="3415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dotnet.exe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C57A0BC-2D56-7A16-5C7B-7A74A3303C4F}"/>
              </a:ext>
            </a:extLst>
          </p:cNvPr>
          <p:cNvCxnSpPr>
            <a:stCxn id="11" idx="2"/>
            <a:endCxn id="21" idx="0"/>
          </p:cNvCxnSpPr>
          <p:nvPr/>
        </p:nvCxnSpPr>
        <p:spPr>
          <a:xfrm rot="5400000">
            <a:off x="5429605" y="4935082"/>
            <a:ext cx="374847" cy="8024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4EF6AEF-5A04-7F9F-D7B9-CB18C3492600}"/>
              </a:ext>
            </a:extLst>
          </p:cNvPr>
          <p:cNvSpPr txBox="1"/>
          <p:nvPr/>
        </p:nvSpPr>
        <p:spPr>
          <a:xfrm>
            <a:off x="998377" y="6018245"/>
            <a:ext cx="7781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Assembly (DLL file) will be loaded and executed as per the Target Version and Resource Identifier by loading all dependencies from the Base Class Library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0B6C6BC0-F4BD-4C46-0D6B-D23936804CC4}"/>
              </a:ext>
            </a:extLst>
          </p:cNvPr>
          <p:cNvSpPr/>
          <p:nvPr/>
        </p:nvSpPr>
        <p:spPr>
          <a:xfrm>
            <a:off x="8369559" y="5523722"/>
            <a:ext cx="408991" cy="107302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</a:t>
            </a:r>
          </a:p>
          <a:p>
            <a:pPr algn="ctr"/>
            <a:r>
              <a:rPr lang="en-US" sz="1000" dirty="0"/>
              <a:t>H</a:t>
            </a:r>
          </a:p>
          <a:p>
            <a:pPr algn="ctr"/>
            <a:r>
              <a:rPr lang="en-US" sz="1000" dirty="0"/>
              <a:t>R</a:t>
            </a:r>
          </a:p>
          <a:p>
            <a:pPr algn="ctr"/>
            <a:r>
              <a:rPr lang="en-US" sz="1000" dirty="0"/>
              <a:t>E</a:t>
            </a:r>
          </a:p>
          <a:p>
            <a:pPr algn="ctr"/>
            <a:r>
              <a:rPr lang="en-US" sz="1000" dirty="0"/>
              <a:t>A</a:t>
            </a:r>
          </a:p>
          <a:p>
            <a:pPr algn="ctr"/>
            <a:r>
              <a:rPr lang="en-US" sz="10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191420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7B0383-27A1-C6F6-C798-F01B366BB150}"/>
              </a:ext>
            </a:extLst>
          </p:cNvPr>
          <p:cNvSpPr/>
          <p:nvPr/>
        </p:nvSpPr>
        <p:spPr>
          <a:xfrm>
            <a:off x="4917233" y="667138"/>
            <a:ext cx="3872204" cy="55237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78F010-3221-6F08-5EC7-0D121A0BF677}"/>
              </a:ext>
            </a:extLst>
          </p:cNvPr>
          <p:cNvSpPr txBox="1"/>
          <p:nvPr/>
        </p:nvSpPr>
        <p:spPr>
          <a:xfrm>
            <a:off x="5113176" y="951722"/>
            <a:ext cx="337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EComm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2B88A5-4A20-13E0-E144-4466115F8EFC}"/>
              </a:ext>
            </a:extLst>
          </p:cNvPr>
          <p:cNvSpPr/>
          <p:nvPr/>
        </p:nvSpPr>
        <p:spPr>
          <a:xfrm>
            <a:off x="5113180" y="1384035"/>
            <a:ext cx="3377681" cy="7837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Manufacturer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9CBB5E-1A81-641B-258E-6A2155DD7024}"/>
              </a:ext>
            </a:extLst>
          </p:cNvPr>
          <p:cNvSpPr/>
          <p:nvPr/>
        </p:nvSpPr>
        <p:spPr>
          <a:xfrm>
            <a:off x="5113179" y="2364532"/>
            <a:ext cx="3377681" cy="7837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CE6460-E219-0E51-5951-E1600E961C61}"/>
              </a:ext>
            </a:extLst>
          </p:cNvPr>
          <p:cNvSpPr/>
          <p:nvPr/>
        </p:nvSpPr>
        <p:spPr>
          <a:xfrm>
            <a:off x="5113178" y="3294484"/>
            <a:ext cx="3377681" cy="7837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Customer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088F66-07B9-76F8-B6D0-7C7FC9456EE9}"/>
              </a:ext>
            </a:extLst>
          </p:cNvPr>
          <p:cNvSpPr/>
          <p:nvPr/>
        </p:nvSpPr>
        <p:spPr>
          <a:xfrm>
            <a:off x="5113177" y="4209664"/>
            <a:ext cx="3377681" cy="7837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Order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70A173-F589-ED9B-F6A5-D9BEE326414D}"/>
              </a:ext>
            </a:extLst>
          </p:cNvPr>
          <p:cNvSpPr/>
          <p:nvPr/>
        </p:nvSpPr>
        <p:spPr>
          <a:xfrm>
            <a:off x="5113176" y="5122506"/>
            <a:ext cx="3377681" cy="7837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Dispatch</a:t>
            </a:r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59360DFE-CBB0-60AB-CACE-DA839E6BF4FB}"/>
              </a:ext>
            </a:extLst>
          </p:cNvPr>
          <p:cNvSpPr/>
          <p:nvPr/>
        </p:nvSpPr>
        <p:spPr>
          <a:xfrm>
            <a:off x="9582539" y="1571427"/>
            <a:ext cx="2258008" cy="1405817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</a:t>
            </a:r>
          </a:p>
          <a:p>
            <a:pPr algn="ctr"/>
            <a:r>
              <a:rPr lang="en-US" dirty="0"/>
              <a:t>Database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C1F648E-9C6B-266C-889E-225716589A4A}"/>
              </a:ext>
            </a:extLst>
          </p:cNvPr>
          <p:cNvCxnSpPr>
            <a:stCxn id="4" idx="3"/>
            <a:endCxn id="9" idx="2"/>
          </p:cNvCxnSpPr>
          <p:nvPr/>
        </p:nvCxnSpPr>
        <p:spPr>
          <a:xfrm>
            <a:off x="8490861" y="1775921"/>
            <a:ext cx="1091678" cy="49841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E79C533-4EB6-8E0E-34CA-F6492A5ECCC1}"/>
              </a:ext>
            </a:extLst>
          </p:cNvPr>
          <p:cNvCxnSpPr>
            <a:stCxn id="5" idx="3"/>
            <a:endCxn id="9" idx="2"/>
          </p:cNvCxnSpPr>
          <p:nvPr/>
        </p:nvCxnSpPr>
        <p:spPr>
          <a:xfrm flipV="1">
            <a:off x="8490860" y="2274336"/>
            <a:ext cx="1091679" cy="48208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FA41D27-1DCF-CB54-A0BA-650C2CA782BF}"/>
              </a:ext>
            </a:extLst>
          </p:cNvPr>
          <p:cNvCxnSpPr>
            <a:stCxn id="6" idx="3"/>
            <a:endCxn id="9" idx="2"/>
          </p:cNvCxnSpPr>
          <p:nvPr/>
        </p:nvCxnSpPr>
        <p:spPr>
          <a:xfrm flipV="1">
            <a:off x="8490859" y="2274336"/>
            <a:ext cx="1091680" cy="141203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8292542-6547-132E-5C75-6857343EE3D6}"/>
              </a:ext>
            </a:extLst>
          </p:cNvPr>
          <p:cNvCxnSpPr>
            <a:cxnSpLocks/>
            <a:stCxn id="7" idx="3"/>
            <a:endCxn id="9" idx="2"/>
          </p:cNvCxnSpPr>
          <p:nvPr/>
        </p:nvCxnSpPr>
        <p:spPr>
          <a:xfrm flipV="1">
            <a:off x="8490858" y="2274336"/>
            <a:ext cx="1091681" cy="232721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D6ED82C-4078-7333-D49D-E5081D1EA2C5}"/>
              </a:ext>
            </a:extLst>
          </p:cNvPr>
          <p:cNvCxnSpPr>
            <a:stCxn id="8" idx="3"/>
            <a:endCxn id="9" idx="2"/>
          </p:cNvCxnSpPr>
          <p:nvPr/>
        </p:nvCxnSpPr>
        <p:spPr>
          <a:xfrm flipV="1">
            <a:off x="8490857" y="2274336"/>
            <a:ext cx="1091682" cy="324005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BE689C0-FD8D-2019-C3A9-0201E51A9B3D}"/>
              </a:ext>
            </a:extLst>
          </p:cNvPr>
          <p:cNvSpPr/>
          <p:nvPr/>
        </p:nvSpPr>
        <p:spPr>
          <a:xfrm>
            <a:off x="242596" y="2756418"/>
            <a:ext cx="1968759" cy="10971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Apps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A4E036E-C069-E3D0-0C42-E13FD1679628}"/>
              </a:ext>
            </a:extLst>
          </p:cNvPr>
          <p:cNvCxnSpPr>
            <a:stCxn id="21" idx="3"/>
            <a:endCxn id="2" idx="1"/>
          </p:cNvCxnSpPr>
          <p:nvPr/>
        </p:nvCxnSpPr>
        <p:spPr>
          <a:xfrm>
            <a:off x="2211355" y="3304981"/>
            <a:ext cx="2705878" cy="12401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A3BE1BCC-38C4-DBB3-F4A2-099E6CAD39E8}"/>
              </a:ext>
            </a:extLst>
          </p:cNvPr>
          <p:cNvSpPr/>
          <p:nvPr/>
        </p:nvSpPr>
        <p:spPr>
          <a:xfrm>
            <a:off x="4917233" y="6190861"/>
            <a:ext cx="6923314" cy="450208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Frequent Calls to Database</a:t>
            </a:r>
          </a:p>
        </p:txBody>
      </p:sp>
      <p:sp>
        <p:nvSpPr>
          <p:cNvPr id="30" name="Flowchart: Multidocument 29">
            <a:extLst>
              <a:ext uri="{FF2B5EF4-FFF2-40B4-BE49-F238E27FC236}">
                <a16:creationId xmlns:a16="http://schemas.microsoft.com/office/drawing/2014/main" id="{A8E82CC9-C2C9-A754-6807-E6EEBD3E87DC}"/>
              </a:ext>
            </a:extLst>
          </p:cNvPr>
          <p:cNvSpPr/>
          <p:nvPr/>
        </p:nvSpPr>
        <p:spPr>
          <a:xfrm>
            <a:off x="9671179" y="3240831"/>
            <a:ext cx="2080727" cy="1307066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BLOB Documents</a:t>
            </a:r>
          </a:p>
        </p:txBody>
      </p:sp>
      <p:sp>
        <p:nvSpPr>
          <p:cNvPr id="31" name="Flowchart: Magnetic Disk 30">
            <a:extLst>
              <a:ext uri="{FF2B5EF4-FFF2-40B4-BE49-F238E27FC236}">
                <a16:creationId xmlns:a16="http://schemas.microsoft.com/office/drawing/2014/main" id="{CE56E785-5EF5-7A41-61FE-82629CCD6B91}"/>
              </a:ext>
            </a:extLst>
          </p:cNvPr>
          <p:cNvSpPr/>
          <p:nvPr/>
        </p:nvSpPr>
        <p:spPr>
          <a:xfrm>
            <a:off x="9493898" y="4606990"/>
            <a:ext cx="2258008" cy="1405817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F0A4A1-A75F-2F42-43DA-EFB8482D082E}"/>
              </a:ext>
            </a:extLst>
          </p:cNvPr>
          <p:cNvSpPr txBox="1"/>
          <p:nvPr/>
        </p:nvSpPr>
        <p:spPr>
          <a:xfrm>
            <a:off x="125963" y="4128758"/>
            <a:ext cx="443204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Frequent calls to Data Store increases the Traffic in Network</a:t>
            </a:r>
          </a:p>
          <a:p>
            <a:pPr marL="342900" indent="-342900">
              <a:buAutoNum type="arabicPeriod"/>
            </a:pPr>
            <a:r>
              <a:rPr lang="en-US" sz="1600" dirty="0"/>
              <a:t> Keeps Data Store Busy Everytime for request processing, this may result into the performance slowdown</a:t>
            </a:r>
          </a:p>
          <a:p>
            <a:pPr marL="342900" indent="-342900">
              <a:buAutoNum type="arabicPeriod"/>
            </a:pPr>
            <a:r>
              <a:rPr lang="en-US" sz="1600" dirty="0"/>
              <a:t>Busy database may keep new request in wait condition and hence the client app will have to wait for longer period to receive response  </a:t>
            </a:r>
          </a:p>
        </p:txBody>
      </p:sp>
    </p:spTree>
    <p:extLst>
      <p:ext uri="{BB962C8B-B14F-4D97-AF65-F5344CB8AC3E}">
        <p14:creationId xmlns:p14="http://schemas.microsoft.com/office/powerpoint/2010/main" val="2840035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01C981-AFE9-071D-6C90-05A45B16D9F0}"/>
              </a:ext>
            </a:extLst>
          </p:cNvPr>
          <p:cNvSpPr/>
          <p:nvPr/>
        </p:nvSpPr>
        <p:spPr>
          <a:xfrm>
            <a:off x="5159829" y="933062"/>
            <a:ext cx="3508310" cy="28644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System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3CACF822-94A8-CA9F-71C9-0D31F5CC66D5}"/>
              </a:ext>
            </a:extLst>
          </p:cNvPr>
          <p:cNvSpPr/>
          <p:nvPr/>
        </p:nvSpPr>
        <p:spPr>
          <a:xfrm>
            <a:off x="9414588" y="1721499"/>
            <a:ext cx="2248677" cy="1287624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Store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6C8691DB-1E21-30BB-F3D2-E3F997EF931A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8668139" y="1721499"/>
            <a:ext cx="1870788" cy="643812"/>
          </a:xfrm>
          <a:prstGeom prst="bentConnector4">
            <a:avLst>
              <a:gd name="adj1" fmla="val 19950"/>
              <a:gd name="adj2" fmla="val 2579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4FB6E1DB-6908-7BDD-34B0-B77CC8B21181}"/>
              </a:ext>
            </a:extLst>
          </p:cNvPr>
          <p:cNvSpPr/>
          <p:nvPr/>
        </p:nvSpPr>
        <p:spPr>
          <a:xfrm>
            <a:off x="5290457" y="2911151"/>
            <a:ext cx="3247053" cy="681135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In-Memory Data Store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43AC1403-FB83-7EFD-5249-1098C15F710E}"/>
              </a:ext>
            </a:extLst>
          </p:cNvPr>
          <p:cNvCxnSpPr>
            <a:stCxn id="3" idx="3"/>
            <a:endCxn id="6" idx="3"/>
          </p:cNvCxnSpPr>
          <p:nvPr/>
        </p:nvCxnSpPr>
        <p:spPr>
          <a:xfrm rot="5400000">
            <a:off x="8434875" y="1488233"/>
            <a:ext cx="583163" cy="3624943"/>
          </a:xfrm>
          <a:prstGeom prst="bentConnector3">
            <a:avLst>
              <a:gd name="adj1" fmla="val 24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1B7A343-51ED-D0FC-18F4-B16535D7AF76}"/>
              </a:ext>
            </a:extLst>
          </p:cNvPr>
          <p:cNvSpPr txBox="1"/>
          <p:nvPr/>
        </p:nvSpPr>
        <p:spPr>
          <a:xfrm>
            <a:off x="9134669" y="578498"/>
            <a:ext cx="1870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to Fetch data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D9311C-5716-F05F-EE89-C27D2766110E}"/>
              </a:ext>
            </a:extLst>
          </p:cNvPr>
          <p:cNvSpPr txBox="1"/>
          <p:nvPr/>
        </p:nvSpPr>
        <p:spPr>
          <a:xfrm>
            <a:off x="9134669" y="3797560"/>
            <a:ext cx="1978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Fetched Data is stored In-Memory of Client App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3AA3BD-C837-F10C-ECF1-31C17B759ADC}"/>
              </a:ext>
            </a:extLst>
          </p:cNvPr>
          <p:cNvSpPr txBox="1"/>
          <p:nvPr/>
        </p:nvSpPr>
        <p:spPr>
          <a:xfrm>
            <a:off x="177282" y="373224"/>
            <a:ext cx="27991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In-Memory Data Storage for App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73A297-0616-164E-FAE0-B6739DB53F53}"/>
              </a:ext>
            </a:extLst>
          </p:cNvPr>
          <p:cNvSpPr txBox="1"/>
          <p:nvPr/>
        </p:nvSpPr>
        <p:spPr>
          <a:xfrm>
            <a:off x="177282" y="2071397"/>
            <a:ext cx="462798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Reduces the Network Traffic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Reduces number of database calls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Various modules of application has an immediate access to the data since data can be immediately read from memory</a:t>
            </a:r>
          </a:p>
          <a:p>
            <a:endParaRPr lang="en-US" dirty="0"/>
          </a:p>
          <a:p>
            <a:r>
              <a:rPr lang="en-US" dirty="0"/>
              <a:t>Limitations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Memory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live data is to be shared across various apps then this approach is not useful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Volatile in nature, unload the app the data will be removed</a:t>
            </a:r>
          </a:p>
        </p:txBody>
      </p:sp>
      <p:sp>
        <p:nvSpPr>
          <p:cNvPr id="14" name="Flowchart: Multidocument 13">
            <a:extLst>
              <a:ext uri="{FF2B5EF4-FFF2-40B4-BE49-F238E27FC236}">
                <a16:creationId xmlns:a16="http://schemas.microsoft.com/office/drawing/2014/main" id="{BB631541-4CA4-07C3-9EEF-78D8F65C9C76}"/>
              </a:ext>
            </a:extLst>
          </p:cNvPr>
          <p:cNvSpPr/>
          <p:nvPr/>
        </p:nvSpPr>
        <p:spPr>
          <a:xfrm>
            <a:off x="5710335" y="1054359"/>
            <a:ext cx="2435289" cy="1026368"/>
          </a:xfrm>
          <a:prstGeom prst="flowChartMultidocumen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2841995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E1D67CE-EFEA-1FF3-60F0-2772F2089929}"/>
              </a:ext>
            </a:extLst>
          </p:cNvPr>
          <p:cNvSpPr/>
          <p:nvPr/>
        </p:nvSpPr>
        <p:spPr>
          <a:xfrm>
            <a:off x="4674637" y="65314"/>
            <a:ext cx="2052734" cy="6438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System.Type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D8E066-0E17-E7F7-7E7A-2C9EB704A9AA}"/>
              </a:ext>
            </a:extLst>
          </p:cNvPr>
          <p:cNvSpPr txBox="1"/>
          <p:nvPr/>
        </p:nvSpPr>
        <p:spPr>
          <a:xfrm>
            <a:off x="8350898" y="214604"/>
            <a:ext cx="2771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Type: Represent the Datatype of data and value of the Data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FB9FD47F-3F4F-AFC2-CDA6-3DBCD10CCB2D}"/>
              </a:ext>
            </a:extLst>
          </p:cNvPr>
          <p:cNvCxnSpPr>
            <a:stCxn id="3" idx="1"/>
            <a:endCxn id="2" idx="3"/>
          </p:cNvCxnSpPr>
          <p:nvPr/>
        </p:nvCxnSpPr>
        <p:spPr>
          <a:xfrm rot="10800000">
            <a:off x="6727372" y="387221"/>
            <a:ext cx="1623527" cy="2890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A3E1B9F9-0489-726F-9BCE-C83CD8F0144E}"/>
              </a:ext>
            </a:extLst>
          </p:cNvPr>
          <p:cNvSpPr/>
          <p:nvPr/>
        </p:nvSpPr>
        <p:spPr>
          <a:xfrm>
            <a:off x="5047861" y="989045"/>
            <a:ext cx="1278295" cy="6438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FEFE4E1-63B6-3597-4760-3D74B1B75F77}"/>
              </a:ext>
            </a:extLst>
          </p:cNvPr>
          <p:cNvCxnSpPr>
            <a:stCxn id="2" idx="2"/>
            <a:endCxn id="6" idx="0"/>
          </p:cNvCxnSpPr>
          <p:nvPr/>
        </p:nvCxnSpPr>
        <p:spPr>
          <a:xfrm rot="5400000">
            <a:off x="5554048" y="842089"/>
            <a:ext cx="279918" cy="139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F9ACC2B-C211-37D1-C819-A7AB452D2211}"/>
              </a:ext>
            </a:extLst>
          </p:cNvPr>
          <p:cNvSpPr/>
          <p:nvPr/>
        </p:nvSpPr>
        <p:spPr>
          <a:xfrm>
            <a:off x="597159" y="2062065"/>
            <a:ext cx="1828800" cy="10356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 Types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DE284E2-2BCD-F5A6-D0E1-41D35409A0E9}"/>
              </a:ext>
            </a:extLst>
          </p:cNvPr>
          <p:cNvSpPr/>
          <p:nvPr/>
        </p:nvSpPr>
        <p:spPr>
          <a:xfrm>
            <a:off x="9699171" y="2062065"/>
            <a:ext cx="1828800" cy="10356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Reference Types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B32841DB-246D-27E3-33BF-79E6690C33F1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10800000" flipV="1">
            <a:off x="1511559" y="1310951"/>
            <a:ext cx="3536302" cy="7511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046E35F1-60EE-6FEE-E54E-9ABB6FAD2C07}"/>
              </a:ext>
            </a:extLst>
          </p:cNvPr>
          <p:cNvCxnSpPr>
            <a:stCxn id="6" idx="6"/>
            <a:endCxn id="10" idx="0"/>
          </p:cNvCxnSpPr>
          <p:nvPr/>
        </p:nvCxnSpPr>
        <p:spPr>
          <a:xfrm>
            <a:off x="6326156" y="1310952"/>
            <a:ext cx="4287415" cy="7511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D81D568-29BD-AC03-4071-430DAD514874}"/>
              </a:ext>
            </a:extLst>
          </p:cNvPr>
          <p:cNvSpPr txBox="1"/>
          <p:nvPr/>
        </p:nvSpPr>
        <p:spPr>
          <a:xfrm>
            <a:off x="233265" y="3340359"/>
            <a:ext cx="2621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Numeric, Char, Boolean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AE6700-596F-AC8F-EB3E-5B876DFA02EC}"/>
              </a:ext>
            </a:extLst>
          </p:cNvPr>
          <p:cNvSpPr txBox="1"/>
          <p:nvPr/>
        </p:nvSpPr>
        <p:spPr>
          <a:xfrm>
            <a:off x="8593494" y="3429000"/>
            <a:ext cx="3365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String, Date, Collections, User Defined Classes, Interfaces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AF01115-988C-6706-7A28-BDDF13AD3CF2}"/>
              </a:ext>
            </a:extLst>
          </p:cNvPr>
          <p:cNvCxnSpPr>
            <a:stCxn id="9" idx="6"/>
            <a:endCxn id="6" idx="4"/>
          </p:cNvCxnSpPr>
          <p:nvPr/>
        </p:nvCxnSpPr>
        <p:spPr>
          <a:xfrm flipV="1">
            <a:off x="2425959" y="1632858"/>
            <a:ext cx="3261050" cy="9470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5989EE9-91BC-C81A-CA10-F40036677DA7}"/>
              </a:ext>
            </a:extLst>
          </p:cNvPr>
          <p:cNvCxnSpPr>
            <a:stCxn id="10" idx="2"/>
            <a:endCxn id="6" idx="4"/>
          </p:cNvCxnSpPr>
          <p:nvPr/>
        </p:nvCxnSpPr>
        <p:spPr>
          <a:xfrm rot="10800000">
            <a:off x="5687009" y="1632858"/>
            <a:ext cx="4012162" cy="9470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19CA047-0432-D7B5-F46C-0003BF52398F}"/>
              </a:ext>
            </a:extLst>
          </p:cNvPr>
          <p:cNvSpPr txBox="1"/>
          <p:nvPr/>
        </p:nvSpPr>
        <p:spPr>
          <a:xfrm>
            <a:off x="3545633" y="3023118"/>
            <a:ext cx="4618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types and Reference types can be represented as object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3C4EAC-EE60-D086-DD2F-3B39DACF1D5B}"/>
              </a:ext>
            </a:extLst>
          </p:cNvPr>
          <p:cNvSpPr txBox="1"/>
          <p:nvPr/>
        </p:nvSpPr>
        <p:spPr>
          <a:xfrm>
            <a:off x="242594" y="4348065"/>
            <a:ext cx="1492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 x = 10; </a:t>
            </a:r>
          </a:p>
          <a:p>
            <a:endParaRPr lang="en-US" dirty="0"/>
          </a:p>
          <a:p>
            <a:r>
              <a:rPr lang="en-US" dirty="0"/>
              <a:t>object o = x;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43E72B-EE27-B587-D043-DC0375421144}"/>
              </a:ext>
            </a:extLst>
          </p:cNvPr>
          <p:cNvSpPr txBox="1"/>
          <p:nvPr/>
        </p:nvSpPr>
        <p:spPr>
          <a:xfrm>
            <a:off x="2855167" y="4264090"/>
            <a:ext cx="1259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Stack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924EB8F-F06D-E07E-BB2A-09117EE26EB8}"/>
              </a:ext>
            </a:extLst>
          </p:cNvPr>
          <p:cNvSpPr/>
          <p:nvPr/>
        </p:nvSpPr>
        <p:spPr>
          <a:xfrm>
            <a:off x="3088433" y="4633422"/>
            <a:ext cx="1026367" cy="5543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469B96-9D56-2B4B-4222-B1894E0F9FF8}"/>
              </a:ext>
            </a:extLst>
          </p:cNvPr>
          <p:cNvSpPr txBox="1"/>
          <p:nvPr/>
        </p:nvSpPr>
        <p:spPr>
          <a:xfrm>
            <a:off x="3228392" y="5346441"/>
            <a:ext cx="68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CC6ED3FE-6AC6-13F3-852A-D8E6F619B335}"/>
              </a:ext>
            </a:extLst>
          </p:cNvPr>
          <p:cNvCxnSpPr>
            <a:endCxn id="24" idx="1"/>
          </p:cNvCxnSpPr>
          <p:nvPr/>
        </p:nvCxnSpPr>
        <p:spPr>
          <a:xfrm>
            <a:off x="1511559" y="4516016"/>
            <a:ext cx="1576874" cy="3946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2D25AB1-E50B-342B-4EBF-8749ADF72EDC}"/>
              </a:ext>
            </a:extLst>
          </p:cNvPr>
          <p:cNvSpPr txBox="1"/>
          <p:nvPr/>
        </p:nvSpPr>
        <p:spPr>
          <a:xfrm>
            <a:off x="3088433" y="5715773"/>
            <a:ext cx="1026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Stack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A55B991-3C4C-89DF-C8CB-7BD48CE09196}"/>
              </a:ext>
            </a:extLst>
          </p:cNvPr>
          <p:cNvSpPr/>
          <p:nvPr/>
        </p:nvSpPr>
        <p:spPr>
          <a:xfrm>
            <a:off x="3088433" y="6094826"/>
            <a:ext cx="1026367" cy="5543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BB2BEB-D6EF-956C-61B2-ECF123DB77B7}"/>
              </a:ext>
            </a:extLst>
          </p:cNvPr>
          <p:cNvSpPr txBox="1"/>
          <p:nvPr/>
        </p:nvSpPr>
        <p:spPr>
          <a:xfrm>
            <a:off x="8164286" y="5372487"/>
            <a:ext cx="223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Heap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924D160-6A81-DE45-FDC8-6B2CDDE269AA}"/>
              </a:ext>
            </a:extLst>
          </p:cNvPr>
          <p:cNvSpPr/>
          <p:nvPr/>
        </p:nvSpPr>
        <p:spPr>
          <a:xfrm>
            <a:off x="8164285" y="5817626"/>
            <a:ext cx="2239348" cy="90974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EA37EE5-4EE7-2A28-7BEA-B1C1EA59564F}"/>
              </a:ext>
            </a:extLst>
          </p:cNvPr>
          <p:cNvSpPr/>
          <p:nvPr/>
        </p:nvSpPr>
        <p:spPr>
          <a:xfrm>
            <a:off x="8164285" y="6190568"/>
            <a:ext cx="2239348" cy="1638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A3FD4B-546B-FA31-8C11-7E89E60303AF}"/>
              </a:ext>
            </a:extLst>
          </p:cNvPr>
          <p:cNvSpPr txBox="1"/>
          <p:nvPr/>
        </p:nvSpPr>
        <p:spPr>
          <a:xfrm>
            <a:off x="8164285" y="5840961"/>
            <a:ext cx="2239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System.Int32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768B0EC-960F-56DA-4B79-F3DD6BD92B90}"/>
              </a:ext>
            </a:extLst>
          </p:cNvPr>
          <p:cNvSpPr txBox="1"/>
          <p:nvPr/>
        </p:nvSpPr>
        <p:spPr>
          <a:xfrm>
            <a:off x="8350898" y="6372025"/>
            <a:ext cx="174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10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43FD411D-5D89-1032-131B-FB4436A9455B}"/>
              </a:ext>
            </a:extLst>
          </p:cNvPr>
          <p:cNvCxnSpPr>
            <a:stCxn id="29" idx="3"/>
            <a:endCxn id="32" idx="1"/>
          </p:cNvCxnSpPr>
          <p:nvPr/>
        </p:nvCxnSpPr>
        <p:spPr>
          <a:xfrm flipV="1">
            <a:off x="4114800" y="6272498"/>
            <a:ext cx="4049485" cy="995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12777C2F-1131-95A9-8B50-03C8C4FDC6C2}"/>
              </a:ext>
            </a:extLst>
          </p:cNvPr>
          <p:cNvCxnSpPr>
            <a:endCxn id="29" idx="1"/>
          </p:cNvCxnSpPr>
          <p:nvPr/>
        </p:nvCxnSpPr>
        <p:spPr>
          <a:xfrm>
            <a:off x="1511559" y="5103845"/>
            <a:ext cx="1576874" cy="12681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3A3DE0A-ECAF-948B-0970-1A5D33852891}"/>
              </a:ext>
            </a:extLst>
          </p:cNvPr>
          <p:cNvSpPr txBox="1"/>
          <p:nvPr/>
        </p:nvSpPr>
        <p:spPr>
          <a:xfrm>
            <a:off x="4357397" y="5856675"/>
            <a:ext cx="3284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BOXING</a:t>
            </a:r>
          </a:p>
        </p:txBody>
      </p:sp>
    </p:spTree>
    <p:extLst>
      <p:ext uri="{BB962C8B-B14F-4D97-AF65-F5344CB8AC3E}">
        <p14:creationId xmlns:p14="http://schemas.microsoft.com/office/powerpoint/2010/main" val="2128549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68E31C-14AB-7202-9CAA-8133F7DFFF7E}"/>
              </a:ext>
            </a:extLst>
          </p:cNvPr>
          <p:cNvSpPr/>
          <p:nvPr/>
        </p:nvSpPr>
        <p:spPr>
          <a:xfrm>
            <a:off x="867746" y="1017037"/>
            <a:ext cx="2836507" cy="13622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1 in Process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861ED2-2339-C336-5717-62FB6D1E37CC}"/>
              </a:ext>
            </a:extLst>
          </p:cNvPr>
          <p:cNvSpPr/>
          <p:nvPr/>
        </p:nvSpPr>
        <p:spPr>
          <a:xfrm>
            <a:off x="6767804" y="1129004"/>
            <a:ext cx="2836507" cy="13622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2 in Process 2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03570AEB-9750-5D89-45AC-D718E9A05C37}"/>
              </a:ext>
            </a:extLst>
          </p:cNvPr>
          <p:cNvCxnSpPr>
            <a:stCxn id="2" idx="2"/>
            <a:endCxn id="3" idx="2"/>
          </p:cNvCxnSpPr>
          <p:nvPr/>
        </p:nvCxnSpPr>
        <p:spPr>
          <a:xfrm rot="16200000" flipH="1">
            <a:off x="5180046" y="-514740"/>
            <a:ext cx="111967" cy="5900058"/>
          </a:xfrm>
          <a:prstGeom prst="bentConnector3">
            <a:avLst>
              <a:gd name="adj1" fmla="val 30416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8AD19A2-0B97-26FB-9061-A01F2420909D}"/>
              </a:ext>
            </a:extLst>
          </p:cNvPr>
          <p:cNvSpPr txBox="1"/>
          <p:nvPr/>
        </p:nvSpPr>
        <p:spPr>
          <a:xfrm>
            <a:off x="2397967" y="3041780"/>
            <a:ext cx="5691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 Share Data across Processes on one machine or across apps running on separate machines, the data MUST be encapsulated in Standard Encapsulation form (OBJECT) </a:t>
            </a:r>
          </a:p>
        </p:txBody>
      </p:sp>
    </p:spTree>
    <p:extLst>
      <p:ext uri="{BB962C8B-B14F-4D97-AF65-F5344CB8AC3E}">
        <p14:creationId xmlns:p14="http://schemas.microsoft.com/office/powerpoint/2010/main" val="4000143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AD16078-FC56-094A-7D9A-3A1B8310C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761801"/>
              </p:ext>
            </p:extLst>
          </p:nvPr>
        </p:nvGraphicFramePr>
        <p:xfrm>
          <a:off x="819020" y="393094"/>
          <a:ext cx="20734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735">
                  <a:extLst>
                    <a:ext uri="{9D8B030D-6E8A-4147-A177-3AD203B41FA5}">
                      <a16:colId xmlns:a16="http://schemas.microsoft.com/office/drawing/2014/main" val="784738302"/>
                    </a:ext>
                  </a:extLst>
                </a:gridCol>
                <a:gridCol w="1036735">
                  <a:extLst>
                    <a:ext uri="{9D8B030D-6E8A-4147-A177-3AD203B41FA5}">
                      <a16:colId xmlns:a16="http://schemas.microsoft.com/office/drawing/2014/main" val="28061187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714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95521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71734B2-1A2B-02ED-08DC-AB2B4C4C7C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332910"/>
              </p:ext>
            </p:extLst>
          </p:nvPr>
        </p:nvGraphicFramePr>
        <p:xfrm>
          <a:off x="4022530" y="1217298"/>
          <a:ext cx="20734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735">
                  <a:extLst>
                    <a:ext uri="{9D8B030D-6E8A-4147-A177-3AD203B41FA5}">
                      <a16:colId xmlns:a16="http://schemas.microsoft.com/office/drawing/2014/main" val="784738302"/>
                    </a:ext>
                  </a:extLst>
                </a:gridCol>
                <a:gridCol w="1036735">
                  <a:extLst>
                    <a:ext uri="{9D8B030D-6E8A-4147-A177-3AD203B41FA5}">
                      <a16:colId xmlns:a16="http://schemas.microsoft.com/office/drawing/2014/main" val="28061187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714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955213"/>
                  </a:ext>
                </a:extLst>
              </a:tr>
            </a:tbl>
          </a:graphicData>
        </a:graphic>
      </p:graphicFrame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8AE1E93D-5A4E-3E6F-6321-334E0BEFBA23}"/>
              </a:ext>
            </a:extLst>
          </p:cNvPr>
          <p:cNvCxnSpPr>
            <a:endCxn id="3" idx="1"/>
          </p:cNvCxnSpPr>
          <p:nvPr/>
        </p:nvCxnSpPr>
        <p:spPr>
          <a:xfrm>
            <a:off x="2677886" y="951722"/>
            <a:ext cx="1344644" cy="6364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EC86D86-ABC2-4275-B601-7A64BF16E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197333"/>
              </p:ext>
            </p:extLst>
          </p:nvPr>
        </p:nvGraphicFramePr>
        <p:xfrm>
          <a:off x="6740848" y="2224554"/>
          <a:ext cx="20734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735">
                  <a:extLst>
                    <a:ext uri="{9D8B030D-6E8A-4147-A177-3AD203B41FA5}">
                      <a16:colId xmlns:a16="http://schemas.microsoft.com/office/drawing/2014/main" val="784738302"/>
                    </a:ext>
                  </a:extLst>
                </a:gridCol>
                <a:gridCol w="1036735">
                  <a:extLst>
                    <a:ext uri="{9D8B030D-6E8A-4147-A177-3AD203B41FA5}">
                      <a16:colId xmlns:a16="http://schemas.microsoft.com/office/drawing/2014/main" val="28061187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714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955213"/>
                  </a:ext>
                </a:extLst>
              </a:tr>
            </a:tbl>
          </a:graphicData>
        </a:graphic>
      </p:graphicFrame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171FD0B-E822-2882-D618-C4F7F97A0DBA}"/>
              </a:ext>
            </a:extLst>
          </p:cNvPr>
          <p:cNvCxnSpPr>
            <a:endCxn id="6" idx="1"/>
          </p:cNvCxnSpPr>
          <p:nvPr/>
        </p:nvCxnSpPr>
        <p:spPr>
          <a:xfrm>
            <a:off x="5682343" y="1707502"/>
            <a:ext cx="1058505" cy="8878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483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108C9F-B0E7-4E76-2B45-2243CF79478E}"/>
              </a:ext>
            </a:extLst>
          </p:cNvPr>
          <p:cNvSpPr/>
          <p:nvPr/>
        </p:nvSpPr>
        <p:spPr>
          <a:xfrm>
            <a:off x="681135" y="1175658"/>
            <a:ext cx="2435289" cy="15488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StringUtility</a:t>
            </a:r>
            <a:endParaRPr lang="en-US" dirty="0"/>
          </a:p>
        </p:txBody>
      </p:sp>
      <p:sp>
        <p:nvSpPr>
          <p:cNvPr id="3" name="Flowchart: Document 2">
            <a:extLst>
              <a:ext uri="{FF2B5EF4-FFF2-40B4-BE49-F238E27FC236}">
                <a16:creationId xmlns:a16="http://schemas.microsoft.com/office/drawing/2014/main" id="{F768C130-DD3A-952A-40A2-BCC8D660EDCB}"/>
              </a:ext>
            </a:extLst>
          </p:cNvPr>
          <p:cNvSpPr/>
          <p:nvPr/>
        </p:nvSpPr>
        <p:spPr>
          <a:xfrm>
            <a:off x="1744824" y="4805265"/>
            <a:ext cx="2724539" cy="1464906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E233604C-97EF-F79A-7BAB-D74C237C602B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H="1">
            <a:off x="1744824" y="1950099"/>
            <a:ext cx="1371600" cy="3587619"/>
          </a:xfrm>
          <a:prstGeom prst="bentConnector5">
            <a:avLst>
              <a:gd name="adj1" fmla="val -16667"/>
              <a:gd name="adj2" fmla="val 50585"/>
              <a:gd name="adj3" fmla="val 1166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DA2B639-BC51-900C-0673-50ED90156223}"/>
              </a:ext>
            </a:extLst>
          </p:cNvPr>
          <p:cNvSpPr/>
          <p:nvPr/>
        </p:nvSpPr>
        <p:spPr>
          <a:xfrm>
            <a:off x="7221894" y="961054"/>
            <a:ext cx="3071326" cy="15488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StringUtilityExt</a:t>
            </a:r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6D2FF69-C307-017D-A745-F0C934AF1A5F}"/>
              </a:ext>
            </a:extLst>
          </p:cNvPr>
          <p:cNvCxnSpPr>
            <a:cxnSpLocks/>
            <a:stCxn id="6" idx="1"/>
            <a:endCxn id="2" idx="0"/>
          </p:cNvCxnSpPr>
          <p:nvPr/>
        </p:nvCxnSpPr>
        <p:spPr>
          <a:xfrm rot="10800000">
            <a:off x="1898780" y="1175659"/>
            <a:ext cx="5323114" cy="559837"/>
          </a:xfrm>
          <a:prstGeom prst="bentConnector4">
            <a:avLst>
              <a:gd name="adj1" fmla="val 38563"/>
              <a:gd name="adj2" fmla="val 1408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F2E955F-1024-0087-51D5-7E2368FB8ACA}"/>
              </a:ext>
            </a:extLst>
          </p:cNvPr>
          <p:cNvSpPr txBox="1"/>
          <p:nvPr/>
        </p:nvSpPr>
        <p:spPr>
          <a:xfrm>
            <a:off x="4469363" y="629818"/>
            <a:ext cx="139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Derive</a:t>
            </a:r>
          </a:p>
        </p:txBody>
      </p:sp>
      <p:sp>
        <p:nvSpPr>
          <p:cNvPr id="12" name="Scroll: Vertical 11">
            <a:extLst>
              <a:ext uri="{FF2B5EF4-FFF2-40B4-BE49-F238E27FC236}">
                <a16:creationId xmlns:a16="http://schemas.microsoft.com/office/drawing/2014/main" id="{B17A4CEF-76D3-9AC5-E40E-30510C68E3D7}"/>
              </a:ext>
            </a:extLst>
          </p:cNvPr>
          <p:cNvSpPr/>
          <p:nvPr/>
        </p:nvSpPr>
        <p:spPr>
          <a:xfrm>
            <a:off x="391884" y="1243306"/>
            <a:ext cx="998377" cy="569165"/>
          </a:xfrm>
          <a:prstGeom prst="verticalScroll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</a:t>
            </a:r>
          </a:p>
        </p:txBody>
      </p:sp>
      <p:sp>
        <p:nvSpPr>
          <p:cNvPr id="13" name="Flowchart: Summing Junction 12">
            <a:extLst>
              <a:ext uri="{FF2B5EF4-FFF2-40B4-BE49-F238E27FC236}">
                <a16:creationId xmlns:a16="http://schemas.microsoft.com/office/drawing/2014/main" id="{44D52508-E397-A008-6AA6-DE6650697890}"/>
              </a:ext>
            </a:extLst>
          </p:cNvPr>
          <p:cNvSpPr/>
          <p:nvPr/>
        </p:nvSpPr>
        <p:spPr>
          <a:xfrm>
            <a:off x="4814596" y="1250302"/>
            <a:ext cx="1203649" cy="844424"/>
          </a:xfrm>
          <a:prstGeom prst="flowChartSummingJunction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6D30FF-F127-58BA-6570-C3793225D135}"/>
              </a:ext>
            </a:extLst>
          </p:cNvPr>
          <p:cNvSpPr/>
          <p:nvPr/>
        </p:nvSpPr>
        <p:spPr>
          <a:xfrm>
            <a:off x="7150360" y="3865985"/>
            <a:ext cx="3071326" cy="15488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AdvStringUtil</a:t>
            </a:r>
            <a:endParaRPr lang="en-US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CC26078-352E-58C4-B465-CFBC18983218}"/>
              </a:ext>
            </a:extLst>
          </p:cNvPr>
          <p:cNvCxnSpPr>
            <a:stCxn id="15" idx="1"/>
            <a:endCxn id="3" idx="3"/>
          </p:cNvCxnSpPr>
          <p:nvPr/>
        </p:nvCxnSpPr>
        <p:spPr>
          <a:xfrm rot="10800000" flipV="1">
            <a:off x="4469364" y="4640426"/>
            <a:ext cx="2680997" cy="8972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954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0950269-359E-2301-ACFB-E13FE6A3D62D}"/>
              </a:ext>
            </a:extLst>
          </p:cNvPr>
          <p:cNvSpPr/>
          <p:nvPr/>
        </p:nvSpPr>
        <p:spPr>
          <a:xfrm>
            <a:off x="858416" y="2136710"/>
            <a:ext cx="2127380" cy="13622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1</a:t>
            </a:r>
          </a:p>
          <a:p>
            <a:pPr algn="ctr"/>
            <a:r>
              <a:rPr lang="en-US" dirty="0"/>
              <a:t>EMS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64F7167-0A79-FC15-47CD-F0DF4373F9F5}"/>
              </a:ext>
            </a:extLst>
          </p:cNvPr>
          <p:cNvSpPr/>
          <p:nvPr/>
        </p:nvSpPr>
        <p:spPr>
          <a:xfrm>
            <a:off x="8279363" y="2136710"/>
            <a:ext cx="2127380" cy="13622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2</a:t>
            </a:r>
          </a:p>
          <a:p>
            <a:pPr algn="ctr"/>
            <a:r>
              <a:rPr lang="en-US" dirty="0"/>
              <a:t>Accounting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166408C-B4DB-10AE-2F69-9885EE6C8E3C}"/>
              </a:ext>
            </a:extLst>
          </p:cNvPr>
          <p:cNvSpPr/>
          <p:nvPr/>
        </p:nvSpPr>
        <p:spPr>
          <a:xfrm>
            <a:off x="1511559" y="429208"/>
            <a:ext cx="93306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EU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18438943-7C7E-7773-4049-890D0886C346}"/>
              </a:ext>
            </a:extLst>
          </p:cNvPr>
          <p:cNvCxnSpPr>
            <a:stCxn id="4" idx="4"/>
            <a:endCxn id="2" idx="1"/>
          </p:cNvCxnSpPr>
          <p:nvPr/>
        </p:nvCxnSpPr>
        <p:spPr>
          <a:xfrm rot="5400000">
            <a:off x="522514" y="1362269"/>
            <a:ext cx="1791478" cy="1119674"/>
          </a:xfrm>
          <a:prstGeom prst="bentConnector4">
            <a:avLst>
              <a:gd name="adj1" fmla="val 30990"/>
              <a:gd name="adj2" fmla="val 1204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B6A384D-7489-0409-52A6-5F2BC5907564}"/>
              </a:ext>
            </a:extLst>
          </p:cNvPr>
          <p:cNvSpPr txBox="1"/>
          <p:nvPr/>
        </p:nvSpPr>
        <p:spPr>
          <a:xfrm>
            <a:off x="2090057" y="1129004"/>
            <a:ext cx="2127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 Income Based on 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124171-4685-C7F5-6696-C9A333121078}"/>
              </a:ext>
            </a:extLst>
          </p:cNvPr>
          <p:cNvSpPr txBox="1"/>
          <p:nvPr/>
        </p:nvSpPr>
        <p:spPr>
          <a:xfrm>
            <a:off x="8192278" y="3769567"/>
            <a:ext cx="248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Income Calculation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39ECA85-9306-F2DB-F06E-F37674245E95}"/>
              </a:ext>
            </a:extLst>
          </p:cNvPr>
          <p:cNvSpPr/>
          <p:nvPr/>
        </p:nvSpPr>
        <p:spPr>
          <a:xfrm>
            <a:off x="2985797" y="2341984"/>
            <a:ext cx="3110203" cy="4737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for Income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007E9678-D334-7F6F-5BA3-DF9673D0BD7D}"/>
              </a:ext>
            </a:extLst>
          </p:cNvPr>
          <p:cNvSpPr/>
          <p:nvPr/>
        </p:nvSpPr>
        <p:spPr>
          <a:xfrm>
            <a:off x="2985797" y="2885678"/>
            <a:ext cx="3110203" cy="47339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Income Information Response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54310-F0C8-1AE9-F410-A340A8DFD307}"/>
              </a:ext>
            </a:extLst>
          </p:cNvPr>
          <p:cNvSpPr txBox="1"/>
          <p:nvPr/>
        </p:nvSpPr>
        <p:spPr>
          <a:xfrm>
            <a:off x="251927" y="3972323"/>
            <a:ext cx="7511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Case</a:t>
            </a:r>
          </a:p>
          <a:p>
            <a:pPr marL="342900" indent="-342900">
              <a:buAutoNum type="arabicPeriod"/>
            </a:pPr>
            <a:r>
              <a:rPr lang="en-US" dirty="0"/>
              <a:t>Establish Data Communication across Systems where these are 2 separately design Systems</a:t>
            </a:r>
          </a:p>
          <a:p>
            <a:pPr marL="342900" indent="-342900">
              <a:buAutoNum type="arabicPeriod"/>
            </a:pPr>
            <a:r>
              <a:rPr lang="en-US" dirty="0"/>
              <a:t>Define a Common Contract that is known by both systems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6EE957-B3D0-A62E-A5C8-5E4AC0727BFE}"/>
              </a:ext>
            </a:extLst>
          </p:cNvPr>
          <p:cNvSpPr/>
          <p:nvPr/>
        </p:nvSpPr>
        <p:spPr>
          <a:xfrm>
            <a:off x="6096000" y="1987421"/>
            <a:ext cx="985935" cy="1772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Contract</a:t>
            </a:r>
          </a:p>
          <a:p>
            <a:pPr algn="ctr"/>
            <a:r>
              <a:rPr lang="en-US" dirty="0"/>
              <a:t>For</a:t>
            </a:r>
          </a:p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Transfer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269730B-DF6D-082A-D2A6-88950076E5D4}"/>
              </a:ext>
            </a:extLst>
          </p:cNvPr>
          <p:cNvSpPr/>
          <p:nvPr/>
        </p:nvSpPr>
        <p:spPr>
          <a:xfrm>
            <a:off x="7081935" y="2341985"/>
            <a:ext cx="1197428" cy="4737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055E2704-FDD8-03FE-3BDA-F930E93F5D69}"/>
              </a:ext>
            </a:extLst>
          </p:cNvPr>
          <p:cNvSpPr/>
          <p:nvPr/>
        </p:nvSpPr>
        <p:spPr>
          <a:xfrm>
            <a:off x="7081935" y="2885677"/>
            <a:ext cx="1197428" cy="473391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3DD159-B097-5A77-04E8-E5F46F1B3374}"/>
              </a:ext>
            </a:extLst>
          </p:cNvPr>
          <p:cNvSpPr txBox="1"/>
          <p:nvPr/>
        </p:nvSpPr>
        <p:spPr>
          <a:xfrm>
            <a:off x="5701004" y="429208"/>
            <a:ext cx="39935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interface that offers a projection of implementation so that systems can easily communicate with each other 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06BDE0B-0E51-8A1F-535C-3923588BBE7E}"/>
              </a:ext>
            </a:extLst>
          </p:cNvPr>
          <p:cNvCxnSpPr>
            <a:stCxn id="12" idx="0"/>
            <a:endCxn id="15" idx="2"/>
          </p:cNvCxnSpPr>
          <p:nvPr/>
        </p:nvCxnSpPr>
        <p:spPr>
          <a:xfrm rot="5400000" flipH="1" flipV="1">
            <a:off x="6825920" y="1115587"/>
            <a:ext cx="634883" cy="11087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E21E928-C3CB-2A93-5458-B91D8C3B309F}"/>
              </a:ext>
            </a:extLst>
          </p:cNvPr>
          <p:cNvSpPr txBox="1"/>
          <p:nvPr/>
        </p:nvSpPr>
        <p:spPr>
          <a:xfrm>
            <a:off x="335902" y="5346441"/>
            <a:ext cx="7856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Service Description Language (WSDL): A Contract used in Web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Contract Interfaces across all Applications e.g. </a:t>
            </a:r>
            <a:r>
              <a:rPr lang="en-US" dirty="0" err="1"/>
              <a:t>IUnknown</a:t>
            </a:r>
            <a:r>
              <a:rPr lang="en-US" dirty="0"/>
              <a:t> (Powerful Interface in COM)</a:t>
            </a:r>
          </a:p>
        </p:txBody>
      </p:sp>
    </p:spTree>
    <p:extLst>
      <p:ext uri="{BB962C8B-B14F-4D97-AF65-F5344CB8AC3E}">
        <p14:creationId xmlns:p14="http://schemas.microsoft.com/office/powerpoint/2010/main" val="3480226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A95B417-5800-154A-1DFC-52A4AFD1FA3F}"/>
              </a:ext>
            </a:extLst>
          </p:cNvPr>
          <p:cNvSpPr/>
          <p:nvPr/>
        </p:nvSpPr>
        <p:spPr>
          <a:xfrm>
            <a:off x="1035698" y="1632857"/>
            <a:ext cx="2481943" cy="17961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E447A2-18CA-07B2-64E2-2910725BFCF1}"/>
              </a:ext>
            </a:extLst>
          </p:cNvPr>
          <p:cNvSpPr/>
          <p:nvPr/>
        </p:nvSpPr>
        <p:spPr>
          <a:xfrm>
            <a:off x="3303037" y="2425959"/>
            <a:ext cx="1380930" cy="4198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2233EB-9637-238C-05EB-C4C0A5443C26}"/>
              </a:ext>
            </a:extLst>
          </p:cNvPr>
          <p:cNvSpPr/>
          <p:nvPr/>
        </p:nvSpPr>
        <p:spPr>
          <a:xfrm>
            <a:off x="8052318" y="429208"/>
            <a:ext cx="1231641" cy="634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Mouse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BE5AE2AB-A2DC-919D-A4AE-244AA27D47D1}"/>
              </a:ext>
            </a:extLst>
          </p:cNvPr>
          <p:cNvCxnSpPr>
            <a:stCxn id="4" idx="1"/>
            <a:endCxn id="3" idx="0"/>
          </p:cNvCxnSpPr>
          <p:nvPr/>
        </p:nvCxnSpPr>
        <p:spPr>
          <a:xfrm rot="10800000" flipV="1">
            <a:off x="3993502" y="746449"/>
            <a:ext cx="4058816" cy="16795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9EC1CB3-57E6-8B3C-4D7B-73EDE033A2F8}"/>
              </a:ext>
            </a:extLst>
          </p:cNvPr>
          <p:cNvSpPr/>
          <p:nvPr/>
        </p:nvSpPr>
        <p:spPr>
          <a:xfrm>
            <a:off x="8052318" y="1684175"/>
            <a:ext cx="1231641" cy="634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Keyboard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949AA30-0639-C0E1-2537-4A7BB8A54C37}"/>
              </a:ext>
            </a:extLst>
          </p:cNvPr>
          <p:cNvCxnSpPr>
            <a:stCxn id="7" idx="1"/>
            <a:endCxn id="3" idx="3"/>
          </p:cNvCxnSpPr>
          <p:nvPr/>
        </p:nvCxnSpPr>
        <p:spPr>
          <a:xfrm rot="10800000" flipV="1">
            <a:off x="4683968" y="2001416"/>
            <a:ext cx="3368351" cy="6344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AA94724-0975-CC47-091E-181FE76985AC}"/>
              </a:ext>
            </a:extLst>
          </p:cNvPr>
          <p:cNvSpPr/>
          <p:nvPr/>
        </p:nvSpPr>
        <p:spPr>
          <a:xfrm>
            <a:off x="8052317" y="2939141"/>
            <a:ext cx="1231641" cy="634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WiFi</a:t>
            </a:r>
            <a:endParaRPr lang="en-US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3F2BC6C-E021-8ADC-91E0-E15C2CA9B435}"/>
              </a:ext>
            </a:extLst>
          </p:cNvPr>
          <p:cNvCxnSpPr>
            <a:stCxn id="10" idx="1"/>
            <a:endCxn id="3" idx="3"/>
          </p:cNvCxnSpPr>
          <p:nvPr/>
        </p:nvCxnSpPr>
        <p:spPr>
          <a:xfrm rot="10800000">
            <a:off x="4683967" y="2635898"/>
            <a:ext cx="3368350" cy="6204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B56AAF4-6D7A-7E92-1C0F-46CC6798FC3A}"/>
              </a:ext>
            </a:extLst>
          </p:cNvPr>
          <p:cNvSpPr/>
          <p:nvPr/>
        </p:nvSpPr>
        <p:spPr>
          <a:xfrm>
            <a:off x="8052317" y="4222103"/>
            <a:ext cx="1231641" cy="634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SSD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F2DFA489-08D3-4F9F-77F4-A56A285F62DE}"/>
              </a:ext>
            </a:extLst>
          </p:cNvPr>
          <p:cNvCxnSpPr>
            <a:stCxn id="13" idx="1"/>
            <a:endCxn id="3" idx="2"/>
          </p:cNvCxnSpPr>
          <p:nvPr/>
        </p:nvCxnSpPr>
        <p:spPr>
          <a:xfrm rot="10800000">
            <a:off x="3993503" y="2845838"/>
            <a:ext cx="4058815" cy="16935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hought Bubble: Cloud 15">
            <a:extLst>
              <a:ext uri="{FF2B5EF4-FFF2-40B4-BE49-F238E27FC236}">
                <a16:creationId xmlns:a16="http://schemas.microsoft.com/office/drawing/2014/main" id="{4321D2CB-3AAF-CF9E-8382-8886746F02CB}"/>
              </a:ext>
            </a:extLst>
          </p:cNvPr>
          <p:cNvSpPr/>
          <p:nvPr/>
        </p:nvSpPr>
        <p:spPr>
          <a:xfrm>
            <a:off x="4935893" y="1222309"/>
            <a:ext cx="1533331" cy="779105"/>
          </a:xfrm>
          <a:prstGeom prst="cloudCallout">
            <a:avLst>
              <a:gd name="adj1" fmla="val -109493"/>
              <a:gd name="adj2" fmla="val 10441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Interface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E9C35C-BB7E-AE54-90D0-6BA27E13AE7D}"/>
              </a:ext>
            </a:extLst>
          </p:cNvPr>
          <p:cNvSpPr txBox="1"/>
          <p:nvPr/>
        </p:nvSpPr>
        <p:spPr>
          <a:xfrm>
            <a:off x="475861" y="5243804"/>
            <a:ext cx="5794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USB Connector is a contract that is implemented by Computer and all USB Devices to establish Communication but with different Behavior</a:t>
            </a:r>
          </a:p>
        </p:txBody>
      </p:sp>
    </p:spTree>
    <p:extLst>
      <p:ext uri="{BB962C8B-B14F-4D97-AF65-F5344CB8AC3E}">
        <p14:creationId xmlns:p14="http://schemas.microsoft.com/office/powerpoint/2010/main" val="2872679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BD9357-4D2A-7E12-7E4B-CB0BE48CBCEB}"/>
              </a:ext>
            </a:extLst>
          </p:cNvPr>
          <p:cNvSpPr/>
          <p:nvPr/>
        </p:nvSpPr>
        <p:spPr>
          <a:xfrm>
            <a:off x="223935" y="2556588"/>
            <a:ext cx="1912775" cy="8724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ECFD8A6A-DE8E-9350-2757-12433F57F2B9}"/>
              </a:ext>
            </a:extLst>
          </p:cNvPr>
          <p:cNvSpPr/>
          <p:nvPr/>
        </p:nvSpPr>
        <p:spPr>
          <a:xfrm>
            <a:off x="2136710" y="2827176"/>
            <a:ext cx="1828800" cy="3452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B4042DD-53B2-20BE-FD62-FDD2EC3E3D1D}"/>
              </a:ext>
            </a:extLst>
          </p:cNvPr>
          <p:cNvSpPr/>
          <p:nvPr/>
        </p:nvSpPr>
        <p:spPr>
          <a:xfrm>
            <a:off x="3965510" y="2246346"/>
            <a:ext cx="1586204" cy="15722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TaxFacade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F2A835-1AD6-0DE0-9463-56A902E3E162}"/>
              </a:ext>
            </a:extLst>
          </p:cNvPr>
          <p:cNvSpPr txBox="1"/>
          <p:nvPr/>
        </p:nvSpPr>
        <p:spPr>
          <a:xfrm>
            <a:off x="2136710" y="2323322"/>
            <a:ext cx="1754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Amount, </a:t>
            </a:r>
            <a:r>
              <a:rPr lang="en-US" dirty="0" err="1"/>
              <a:t>TaxType</a:t>
            </a: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BECE872-2E17-71A7-2FC7-ABA717D200F5}"/>
              </a:ext>
            </a:extLst>
          </p:cNvPr>
          <p:cNvSpPr/>
          <p:nvPr/>
        </p:nvSpPr>
        <p:spPr>
          <a:xfrm>
            <a:off x="5551713" y="2873829"/>
            <a:ext cx="2631233" cy="3452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221BA4-D005-307E-E80F-02B343492C3C}"/>
              </a:ext>
            </a:extLst>
          </p:cNvPr>
          <p:cNvSpPr txBox="1"/>
          <p:nvPr/>
        </p:nvSpPr>
        <p:spPr>
          <a:xfrm>
            <a:off x="5626358" y="2323322"/>
            <a:ext cx="237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TaxInstance</a:t>
            </a:r>
            <a:r>
              <a:rPr lang="en-US" dirty="0"/>
              <a:t> based on </a:t>
            </a:r>
            <a:r>
              <a:rPr lang="en-US" dirty="0" err="1"/>
              <a:t>TaxType</a:t>
            </a:r>
            <a:r>
              <a:rPr lang="en-US" dirty="0"/>
              <a:t> and Amount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441B56-7DDB-EDB4-8500-F9001AB36995}"/>
              </a:ext>
            </a:extLst>
          </p:cNvPr>
          <p:cNvSpPr/>
          <p:nvPr/>
        </p:nvSpPr>
        <p:spPr>
          <a:xfrm>
            <a:off x="8182946" y="2127380"/>
            <a:ext cx="1735495" cy="20154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TaxAclculator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E3A53A-EDB3-C924-C469-D4F2CE43946A}"/>
              </a:ext>
            </a:extLst>
          </p:cNvPr>
          <p:cNvSpPr/>
          <p:nvPr/>
        </p:nvSpPr>
        <p:spPr>
          <a:xfrm>
            <a:off x="10356980" y="541176"/>
            <a:ext cx="1670179" cy="13995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TDS Calculator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70C9F69-E698-0F4F-8247-DE869F9BFF5C}"/>
              </a:ext>
            </a:extLst>
          </p:cNvPr>
          <p:cNvCxnSpPr>
            <a:stCxn id="8" idx="0"/>
            <a:endCxn id="9" idx="1"/>
          </p:cNvCxnSpPr>
          <p:nvPr/>
        </p:nvCxnSpPr>
        <p:spPr>
          <a:xfrm rot="5400000" flipH="1" flipV="1">
            <a:off x="9260633" y="1031033"/>
            <a:ext cx="886408" cy="130628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052E987-5523-C47A-8D85-61D2F2A1B8FF}"/>
              </a:ext>
            </a:extLst>
          </p:cNvPr>
          <p:cNvSpPr/>
          <p:nvPr/>
        </p:nvSpPr>
        <p:spPr>
          <a:xfrm>
            <a:off x="10356979" y="4332515"/>
            <a:ext cx="1670179" cy="13995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GST Calculator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7795AE7-EE55-4604-4BC6-9DA4E41D28D4}"/>
              </a:ext>
            </a:extLst>
          </p:cNvPr>
          <p:cNvCxnSpPr>
            <a:stCxn id="8" idx="2"/>
            <a:endCxn id="12" idx="1"/>
          </p:cNvCxnSpPr>
          <p:nvPr/>
        </p:nvCxnSpPr>
        <p:spPr>
          <a:xfrm rot="16200000" flipH="1">
            <a:off x="9259077" y="3934408"/>
            <a:ext cx="889519" cy="130628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4E0E1C7B-CEF6-D26B-C2A8-F57C66A21117}"/>
              </a:ext>
            </a:extLst>
          </p:cNvPr>
          <p:cNvCxnSpPr>
            <a:stCxn id="8" idx="2"/>
            <a:endCxn id="4" idx="2"/>
          </p:cNvCxnSpPr>
          <p:nvPr/>
        </p:nvCxnSpPr>
        <p:spPr>
          <a:xfrm rot="5400000" flipH="1">
            <a:off x="6742534" y="1834632"/>
            <a:ext cx="324238" cy="4292082"/>
          </a:xfrm>
          <a:prstGeom prst="bentConnector3">
            <a:avLst>
              <a:gd name="adj1" fmla="val -705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6C030C5-C2EE-F336-2B73-C576FF7E5061}"/>
              </a:ext>
            </a:extLst>
          </p:cNvPr>
          <p:cNvCxnSpPr>
            <a:stCxn id="4" idx="2"/>
            <a:endCxn id="2" idx="2"/>
          </p:cNvCxnSpPr>
          <p:nvPr/>
        </p:nvCxnSpPr>
        <p:spPr>
          <a:xfrm rot="5400000" flipH="1">
            <a:off x="2774691" y="1834633"/>
            <a:ext cx="389554" cy="3578289"/>
          </a:xfrm>
          <a:prstGeom prst="bentConnector3">
            <a:avLst>
              <a:gd name="adj1" fmla="val -586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189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9DE0C1-AA64-51DD-1AF1-E9ABCFEBDFB5}"/>
              </a:ext>
            </a:extLst>
          </p:cNvPr>
          <p:cNvSpPr/>
          <p:nvPr/>
        </p:nvSpPr>
        <p:spPr>
          <a:xfrm>
            <a:off x="429208" y="5150498"/>
            <a:ext cx="11485984" cy="1026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.NET Frwk 1.x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D2512D-CF2E-4664-9726-CCAA7042B1A4}"/>
              </a:ext>
            </a:extLst>
          </p:cNvPr>
          <p:cNvSpPr/>
          <p:nvPr/>
        </p:nvSpPr>
        <p:spPr>
          <a:xfrm>
            <a:off x="429208" y="3962400"/>
            <a:ext cx="11485984" cy="1026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.NET Frwk 2.x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A3ACD5-B63E-783D-C478-BC519008FF2F}"/>
              </a:ext>
            </a:extLst>
          </p:cNvPr>
          <p:cNvSpPr/>
          <p:nvPr/>
        </p:nvSpPr>
        <p:spPr>
          <a:xfrm>
            <a:off x="429208" y="2774302"/>
            <a:ext cx="11485984" cy="1026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.NET Frwk 3.0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1F22C7-1896-AB51-00C6-02041B8C06A1}"/>
              </a:ext>
            </a:extLst>
          </p:cNvPr>
          <p:cNvSpPr/>
          <p:nvPr/>
        </p:nvSpPr>
        <p:spPr>
          <a:xfrm>
            <a:off x="597159" y="3013788"/>
            <a:ext cx="1847461" cy="53184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WPF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F44E0C-E367-FE8E-2D11-DC75A3808E30}"/>
              </a:ext>
            </a:extLst>
          </p:cNvPr>
          <p:cNvSpPr/>
          <p:nvPr/>
        </p:nvSpPr>
        <p:spPr>
          <a:xfrm>
            <a:off x="2749420" y="3013788"/>
            <a:ext cx="1847461" cy="53184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WCF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8E3A0D-F9F3-23F2-BFA4-D4EBD2B3BDC9}"/>
              </a:ext>
            </a:extLst>
          </p:cNvPr>
          <p:cNvSpPr/>
          <p:nvPr/>
        </p:nvSpPr>
        <p:spPr>
          <a:xfrm>
            <a:off x="7206343" y="3013787"/>
            <a:ext cx="1847461" cy="53184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WorkFlow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5A9E1E-1C12-725C-F994-E221BE2ED631}"/>
              </a:ext>
            </a:extLst>
          </p:cNvPr>
          <p:cNvSpPr/>
          <p:nvPr/>
        </p:nvSpPr>
        <p:spPr>
          <a:xfrm>
            <a:off x="429208" y="1492898"/>
            <a:ext cx="11485984" cy="1026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.NET Frwk 3.5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4F10A-FB56-05DD-5256-954A31D7FE70}"/>
              </a:ext>
            </a:extLst>
          </p:cNvPr>
          <p:cNvSpPr/>
          <p:nvPr/>
        </p:nvSpPr>
        <p:spPr>
          <a:xfrm>
            <a:off x="7396065" y="1740158"/>
            <a:ext cx="1847461" cy="53184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LINQ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E57C3F-3F0A-F92F-1A01-C207C300C6D9}"/>
              </a:ext>
            </a:extLst>
          </p:cNvPr>
          <p:cNvSpPr/>
          <p:nvPr/>
        </p:nvSpPr>
        <p:spPr>
          <a:xfrm>
            <a:off x="9655628" y="1769705"/>
            <a:ext cx="1847461" cy="53184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</a:t>
            </a: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E3FE3F80-DDE7-081C-F7E7-D36D2E5BDA7A}"/>
              </a:ext>
            </a:extLst>
          </p:cNvPr>
          <p:cNvSpPr/>
          <p:nvPr/>
        </p:nvSpPr>
        <p:spPr>
          <a:xfrm>
            <a:off x="1520889" y="2301550"/>
            <a:ext cx="391887" cy="472752"/>
          </a:xfrm>
          <a:prstGeom prst="up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2E3ED496-8B1F-2D62-0BB2-DB69A082717F}"/>
              </a:ext>
            </a:extLst>
          </p:cNvPr>
          <p:cNvSpPr/>
          <p:nvPr/>
        </p:nvSpPr>
        <p:spPr>
          <a:xfrm>
            <a:off x="3262602" y="2379305"/>
            <a:ext cx="391887" cy="472752"/>
          </a:xfrm>
          <a:prstGeom prst="up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931486CA-9362-BE8E-C861-622C4DC405A7}"/>
              </a:ext>
            </a:extLst>
          </p:cNvPr>
          <p:cNvSpPr/>
          <p:nvPr/>
        </p:nvSpPr>
        <p:spPr>
          <a:xfrm>
            <a:off x="4550226" y="2379305"/>
            <a:ext cx="391887" cy="472752"/>
          </a:xfrm>
          <a:prstGeom prst="up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0DF6BA-2204-8FDC-3AA9-B9B560DCBDD5}"/>
              </a:ext>
            </a:extLst>
          </p:cNvPr>
          <p:cNvSpPr txBox="1"/>
          <p:nvPr/>
        </p:nvSpPr>
        <p:spPr>
          <a:xfrm>
            <a:off x="914400" y="1632857"/>
            <a:ext cx="4133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Extension Methods for Existing Standard .NET Classes. Instead of Modifying original classes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217780-17C3-DF05-B64D-2BA07D40FDA4}"/>
              </a:ext>
            </a:extLst>
          </p:cNvPr>
          <p:cNvSpPr/>
          <p:nvPr/>
        </p:nvSpPr>
        <p:spPr>
          <a:xfrm>
            <a:off x="429208" y="346788"/>
            <a:ext cx="11485984" cy="1026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.NET Frwk 4.x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9885A7-EAE2-5CFF-CFF7-7548CC869CCB}"/>
              </a:ext>
            </a:extLst>
          </p:cNvPr>
          <p:cNvSpPr txBox="1"/>
          <p:nvPr/>
        </p:nvSpPr>
        <p:spPr>
          <a:xfrm>
            <a:off x="597159" y="544286"/>
            <a:ext cx="3461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Parallel Lib, Managed Extensibility Frwk</a:t>
            </a:r>
          </a:p>
        </p:txBody>
      </p:sp>
    </p:spTree>
    <p:extLst>
      <p:ext uri="{BB962C8B-B14F-4D97-AF65-F5344CB8AC3E}">
        <p14:creationId xmlns:p14="http://schemas.microsoft.com/office/powerpoint/2010/main" val="211372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518005-0FB3-3DE6-9ADD-5DB8AA37B1C3}"/>
              </a:ext>
            </a:extLst>
          </p:cNvPr>
          <p:cNvSpPr txBox="1"/>
          <p:nvPr/>
        </p:nvSpPr>
        <p:spPr>
          <a:xfrm>
            <a:off x="597157" y="3059668"/>
            <a:ext cx="3275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string? name = null;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Name = “Some Name”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170731-F6DA-08F4-89F6-EBC8F1F332EF}"/>
              </a:ext>
            </a:extLst>
          </p:cNvPr>
          <p:cNvSpPr txBox="1"/>
          <p:nvPr/>
        </p:nvSpPr>
        <p:spPr>
          <a:xfrm>
            <a:off x="597158" y="1203649"/>
            <a:ext cx="134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6B5A76-E578-8E6E-AA99-2C4F7749486D}"/>
              </a:ext>
            </a:extLst>
          </p:cNvPr>
          <p:cNvSpPr/>
          <p:nvPr/>
        </p:nvSpPr>
        <p:spPr>
          <a:xfrm>
            <a:off x="671804" y="1651518"/>
            <a:ext cx="793102" cy="6251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FF1EFD-9EC0-DA4D-209B-0813F477DDAD}"/>
              </a:ext>
            </a:extLst>
          </p:cNvPr>
          <p:cNvSpPr txBox="1"/>
          <p:nvPr/>
        </p:nvSpPr>
        <p:spPr>
          <a:xfrm>
            <a:off x="671804" y="2453951"/>
            <a:ext cx="79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C1D337-376E-764E-7874-594151F9730D}"/>
              </a:ext>
            </a:extLst>
          </p:cNvPr>
          <p:cNvSpPr txBox="1"/>
          <p:nvPr/>
        </p:nvSpPr>
        <p:spPr>
          <a:xfrm>
            <a:off x="749558" y="693576"/>
            <a:ext cx="3275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 x = 10;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C18711-9FCD-89A5-3085-4FFCAC2EB749}"/>
              </a:ext>
            </a:extLst>
          </p:cNvPr>
          <p:cNvSpPr txBox="1"/>
          <p:nvPr/>
        </p:nvSpPr>
        <p:spPr>
          <a:xfrm>
            <a:off x="6478554" y="3642049"/>
            <a:ext cx="134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000410-C901-77E2-4B35-81D8CF1B129F}"/>
              </a:ext>
            </a:extLst>
          </p:cNvPr>
          <p:cNvSpPr/>
          <p:nvPr/>
        </p:nvSpPr>
        <p:spPr>
          <a:xfrm>
            <a:off x="6553200" y="4089918"/>
            <a:ext cx="2889380" cy="6251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 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FF87F2-DC2F-B87C-38FB-AAAB62332B9F}"/>
              </a:ext>
            </a:extLst>
          </p:cNvPr>
          <p:cNvSpPr txBox="1"/>
          <p:nvPr/>
        </p:nvSpPr>
        <p:spPr>
          <a:xfrm>
            <a:off x="6513545" y="4892351"/>
            <a:ext cx="872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name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FEADA63-1B98-C127-40B7-E88FB459613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060441" y="4089918"/>
            <a:ext cx="3492759" cy="3125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438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BA2A3F-3C28-3C37-499F-F1A684659F28}"/>
              </a:ext>
            </a:extLst>
          </p:cNvPr>
          <p:cNvSpPr/>
          <p:nvPr/>
        </p:nvSpPr>
        <p:spPr>
          <a:xfrm>
            <a:off x="8864082" y="339011"/>
            <a:ext cx="2388636" cy="204340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Bank</a:t>
            </a:r>
          </a:p>
          <a:p>
            <a:pPr algn="ctr"/>
            <a:r>
              <a:rPr lang="en-US" dirty="0"/>
              <a:t>Logic For</a:t>
            </a:r>
          </a:p>
          <a:p>
            <a:pPr algn="ctr"/>
            <a:r>
              <a:rPr lang="en-US" dirty="0"/>
              <a:t>+Deposit()</a:t>
            </a:r>
          </a:p>
          <a:p>
            <a:pPr algn="ctr"/>
            <a:r>
              <a:rPr lang="en-US" dirty="0"/>
              <a:t>+Withdrawal()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989388-E616-3EDE-36EF-DB6EAC2D9EC5}"/>
              </a:ext>
            </a:extLst>
          </p:cNvPr>
          <p:cNvSpPr/>
          <p:nvPr/>
        </p:nvSpPr>
        <p:spPr>
          <a:xfrm>
            <a:off x="572278" y="339011"/>
            <a:ext cx="2388636" cy="204340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 Holder / Client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JIO / Vodafone / Airtel</a:t>
            </a:r>
          </a:p>
          <a:p>
            <a:pPr algn="ctr"/>
            <a:r>
              <a:rPr lang="en-US" dirty="0"/>
              <a:t> Hotmail / </a:t>
            </a:r>
            <a:r>
              <a:rPr lang="en-US" dirty="0" err="1"/>
              <a:t>GMail</a:t>
            </a:r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C66BBD8A-D2E5-B343-AEC8-E5DEE0ED6B49}"/>
              </a:ext>
            </a:extLst>
          </p:cNvPr>
          <p:cNvSpPr/>
          <p:nvPr/>
        </p:nvSpPr>
        <p:spPr>
          <a:xfrm>
            <a:off x="2960914" y="793102"/>
            <a:ext cx="5903168" cy="7931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Deposit and/or Withdrawal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BF48772D-915A-A953-8AEA-4588BEB237F2}"/>
              </a:ext>
            </a:extLst>
          </p:cNvPr>
          <p:cNvCxnSpPr>
            <a:stCxn id="2" idx="2"/>
            <a:endCxn id="3" idx="2"/>
          </p:cNvCxnSpPr>
          <p:nvPr/>
        </p:nvCxnSpPr>
        <p:spPr>
          <a:xfrm rot="5400000">
            <a:off x="5912498" y="-1763486"/>
            <a:ext cx="12700" cy="8291804"/>
          </a:xfrm>
          <a:prstGeom prst="bentConnector3">
            <a:avLst>
              <a:gd name="adj1" fmla="val 1800000"/>
            </a:avLst>
          </a:prstGeom>
          <a:ln w="7620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B782E07-9EAE-8D9E-6FE6-0983C7F59399}"/>
              </a:ext>
            </a:extLst>
          </p:cNvPr>
          <p:cNvSpPr txBox="1"/>
          <p:nvPr/>
        </p:nvSpPr>
        <p:spPr>
          <a:xfrm>
            <a:off x="3741576" y="2761861"/>
            <a:ext cx="4469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Decoupled Notifications</a:t>
            </a:r>
          </a:p>
          <a:p>
            <a:pPr algn="ctr"/>
            <a:r>
              <a:rPr lang="en-US" b="1" dirty="0"/>
              <a:t>Email</a:t>
            </a:r>
          </a:p>
          <a:p>
            <a:pPr algn="ctr"/>
            <a:r>
              <a:rPr lang="en-US" b="1" dirty="0"/>
              <a:t>SMS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668D4D-87E7-D9B6-3E58-9B40FAAE6D36}"/>
              </a:ext>
            </a:extLst>
          </p:cNvPr>
          <p:cNvSpPr/>
          <p:nvPr/>
        </p:nvSpPr>
        <p:spPr>
          <a:xfrm>
            <a:off x="7865707" y="3413320"/>
            <a:ext cx="3079102" cy="160797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Messaging Notification System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Email / SMS 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D32AE2F0-272B-E3E1-941A-71691D6DF311}"/>
              </a:ext>
            </a:extLst>
          </p:cNvPr>
          <p:cNvCxnSpPr>
            <a:stCxn id="2" idx="3"/>
            <a:endCxn id="8" idx="3"/>
          </p:cNvCxnSpPr>
          <p:nvPr/>
        </p:nvCxnSpPr>
        <p:spPr>
          <a:xfrm flipH="1">
            <a:off x="10944809" y="1360714"/>
            <a:ext cx="307909" cy="2856594"/>
          </a:xfrm>
          <a:prstGeom prst="bentConnector3">
            <a:avLst>
              <a:gd name="adj1" fmla="val -742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107241C-069A-B3A3-124D-83401B352D0F}"/>
              </a:ext>
            </a:extLst>
          </p:cNvPr>
          <p:cNvSpPr txBox="1"/>
          <p:nvPr/>
        </p:nvSpPr>
        <p:spPr>
          <a:xfrm>
            <a:off x="9218645" y="2653530"/>
            <a:ext cx="2892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Transaction Information Delegated to Messaging System</a:t>
            </a:r>
          </a:p>
        </p:txBody>
      </p:sp>
      <p:sp>
        <p:nvSpPr>
          <p:cNvPr id="12" name="Flowchart: Extract 11">
            <a:extLst>
              <a:ext uri="{FF2B5EF4-FFF2-40B4-BE49-F238E27FC236}">
                <a16:creationId xmlns:a16="http://schemas.microsoft.com/office/drawing/2014/main" id="{09D88621-6B5E-E757-0B0F-66ABF8F223D2}"/>
              </a:ext>
            </a:extLst>
          </p:cNvPr>
          <p:cNvSpPr/>
          <p:nvPr/>
        </p:nvSpPr>
        <p:spPr>
          <a:xfrm>
            <a:off x="4180114" y="4356997"/>
            <a:ext cx="2435289" cy="1754154"/>
          </a:xfrm>
          <a:prstGeom prst="flowChartExtra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/ Email Provider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499C6CF-F4B6-09ED-C7A8-E804C7D8A387}"/>
              </a:ext>
            </a:extLst>
          </p:cNvPr>
          <p:cNvCxnSpPr>
            <a:stCxn id="8" idx="1"/>
            <a:endCxn id="12" idx="3"/>
          </p:cNvCxnSpPr>
          <p:nvPr/>
        </p:nvCxnSpPr>
        <p:spPr>
          <a:xfrm rot="10800000" flipV="1">
            <a:off x="6006581" y="4217308"/>
            <a:ext cx="1859126" cy="10167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70BB361-67B2-9CF3-FE12-A0109A93778D}"/>
              </a:ext>
            </a:extLst>
          </p:cNvPr>
          <p:cNvCxnSpPr>
            <a:stCxn id="12" idx="1"/>
            <a:endCxn id="3" idx="1"/>
          </p:cNvCxnSpPr>
          <p:nvPr/>
        </p:nvCxnSpPr>
        <p:spPr>
          <a:xfrm rot="10800000">
            <a:off x="572278" y="1360714"/>
            <a:ext cx="4216658" cy="3873360"/>
          </a:xfrm>
          <a:prstGeom prst="bentConnector3">
            <a:avLst>
              <a:gd name="adj1" fmla="val 1054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79DC8F5-333B-EE6A-BA0A-8DE7FE3F9627}"/>
              </a:ext>
            </a:extLst>
          </p:cNvPr>
          <p:cNvSpPr txBox="1"/>
          <p:nvPr/>
        </p:nvSpPr>
        <p:spPr>
          <a:xfrm>
            <a:off x="6096000" y="4544008"/>
            <a:ext cx="1555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Delegate the Message to data  Provider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060CDA-211C-CA75-8B85-53AB66A5F357}"/>
              </a:ext>
            </a:extLst>
          </p:cNvPr>
          <p:cNvSpPr txBox="1"/>
          <p:nvPr/>
        </p:nvSpPr>
        <p:spPr>
          <a:xfrm>
            <a:off x="1408143" y="5241311"/>
            <a:ext cx="3038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Notify back to Client</a:t>
            </a:r>
          </a:p>
        </p:txBody>
      </p:sp>
      <p:sp>
        <p:nvSpPr>
          <p:cNvPr id="19" name="Lightning Bolt 18">
            <a:extLst>
              <a:ext uri="{FF2B5EF4-FFF2-40B4-BE49-F238E27FC236}">
                <a16:creationId xmlns:a16="http://schemas.microsoft.com/office/drawing/2014/main" id="{810CBB8D-7F21-8376-2EB4-3F825998CA56}"/>
              </a:ext>
            </a:extLst>
          </p:cNvPr>
          <p:cNvSpPr/>
          <p:nvPr/>
        </p:nvSpPr>
        <p:spPr>
          <a:xfrm>
            <a:off x="2885492" y="2921598"/>
            <a:ext cx="1555102" cy="1194318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670D0D-9BAA-8E8C-8A58-081224FB088E}"/>
              </a:ext>
            </a:extLst>
          </p:cNvPr>
          <p:cNvSpPr txBox="1"/>
          <p:nvPr/>
        </p:nvSpPr>
        <p:spPr>
          <a:xfrm>
            <a:off x="2242456" y="3850620"/>
            <a:ext cx="2208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Event: </a:t>
            </a:r>
            <a:r>
              <a:rPr lang="en-US" dirty="0" err="1"/>
              <a:t>UserInRange</a:t>
            </a:r>
            <a:endParaRPr lang="en-US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951B85B5-B659-0006-97FE-33E8F1C2D03A}"/>
              </a:ext>
            </a:extLst>
          </p:cNvPr>
          <p:cNvCxnSpPr>
            <a:stCxn id="3" idx="2"/>
            <a:endCxn id="12" idx="0"/>
          </p:cNvCxnSpPr>
          <p:nvPr/>
        </p:nvCxnSpPr>
        <p:spPr>
          <a:xfrm rot="16200000" flipH="1">
            <a:off x="2594887" y="1554124"/>
            <a:ext cx="1974581" cy="36311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ightning Bolt 22">
            <a:extLst>
              <a:ext uri="{FF2B5EF4-FFF2-40B4-BE49-F238E27FC236}">
                <a16:creationId xmlns:a16="http://schemas.microsoft.com/office/drawing/2014/main" id="{9963B24D-12AD-EEBD-5C09-F4876E99E813}"/>
              </a:ext>
            </a:extLst>
          </p:cNvPr>
          <p:cNvSpPr/>
          <p:nvPr/>
        </p:nvSpPr>
        <p:spPr>
          <a:xfrm>
            <a:off x="10944810" y="1636242"/>
            <a:ext cx="955610" cy="739824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0A020D-0BB6-151D-1488-DB14C7720F11}"/>
              </a:ext>
            </a:extLst>
          </p:cNvPr>
          <p:cNvSpPr txBox="1"/>
          <p:nvPr/>
        </p:nvSpPr>
        <p:spPr>
          <a:xfrm>
            <a:off x="10973579" y="1395783"/>
            <a:ext cx="1166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Transaction Event</a:t>
            </a:r>
          </a:p>
        </p:txBody>
      </p:sp>
    </p:spTree>
    <p:extLst>
      <p:ext uri="{BB962C8B-B14F-4D97-AF65-F5344CB8AC3E}">
        <p14:creationId xmlns:p14="http://schemas.microsoft.com/office/powerpoint/2010/main" val="1181960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1446E4-CEDB-AA09-E6B7-96C3D858EB1E}"/>
              </a:ext>
            </a:extLst>
          </p:cNvPr>
          <p:cNvSpPr/>
          <p:nvPr/>
        </p:nvSpPr>
        <p:spPr>
          <a:xfrm>
            <a:off x="466531" y="961053"/>
            <a:ext cx="10739534" cy="44973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4D9C05-4D5D-420E-9723-161B2F11B42B}"/>
              </a:ext>
            </a:extLst>
          </p:cNvPr>
          <p:cNvSpPr txBox="1"/>
          <p:nvPr/>
        </p:nvSpPr>
        <p:spPr>
          <a:xfrm>
            <a:off x="606490" y="699796"/>
            <a:ext cx="217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dotnet.exe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DBFE7F-7EB6-7B4A-9913-E43008F52F1C}"/>
              </a:ext>
            </a:extLst>
          </p:cNvPr>
          <p:cNvSpPr/>
          <p:nvPr/>
        </p:nvSpPr>
        <p:spPr>
          <a:xfrm>
            <a:off x="821094" y="1819469"/>
            <a:ext cx="3041779" cy="29484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3AACBBE6-170B-6A97-C014-30E159E4A5DC}"/>
              </a:ext>
            </a:extLst>
          </p:cNvPr>
          <p:cNvSpPr/>
          <p:nvPr/>
        </p:nvSpPr>
        <p:spPr>
          <a:xfrm>
            <a:off x="4599992" y="1129004"/>
            <a:ext cx="2677886" cy="1912776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class with Main() Method Code Segment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677034-8CFC-6BF4-6A3E-1ECAB86A2B08}"/>
              </a:ext>
            </a:extLst>
          </p:cNvPr>
          <p:cNvSpPr txBox="1"/>
          <p:nvPr/>
        </p:nvSpPr>
        <p:spPr>
          <a:xfrm>
            <a:off x="933061" y="1940767"/>
            <a:ext cx="283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Executor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7339E46-B87B-A10A-EC33-9644D8F8B7C6}"/>
              </a:ext>
            </a:extLst>
          </p:cNvPr>
          <p:cNvCxnSpPr/>
          <p:nvPr/>
        </p:nvCxnSpPr>
        <p:spPr>
          <a:xfrm flipH="1">
            <a:off x="2491273" y="1927544"/>
            <a:ext cx="4282751" cy="75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B605C1C-B525-A451-04FA-0F33F7CE8811}"/>
              </a:ext>
            </a:extLst>
          </p:cNvPr>
          <p:cNvSpPr txBox="1"/>
          <p:nvPr/>
        </p:nvSpPr>
        <p:spPr>
          <a:xfrm>
            <a:off x="839755" y="2785961"/>
            <a:ext cx="30231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Main() method Execution</a:t>
            </a:r>
          </a:p>
          <a:p>
            <a:endParaRPr lang="en-US" dirty="0"/>
          </a:p>
          <a:p>
            <a:r>
              <a:rPr lang="en-US" dirty="0"/>
              <a:t>Call to Add() method</a:t>
            </a:r>
          </a:p>
          <a:p>
            <a:r>
              <a:rPr lang="en-US" dirty="0"/>
              <a:t>Return Value</a:t>
            </a:r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DFEAF841-6687-20DA-E181-A4C569762DE4}"/>
              </a:ext>
            </a:extLst>
          </p:cNvPr>
          <p:cNvSpPr/>
          <p:nvPr/>
        </p:nvSpPr>
        <p:spPr>
          <a:xfrm>
            <a:off x="8238931" y="2745519"/>
            <a:ext cx="2230016" cy="1901899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Add() Method Code Segment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863C417-190F-4259-0117-709DE87539D4}"/>
              </a:ext>
            </a:extLst>
          </p:cNvPr>
          <p:cNvCxnSpPr/>
          <p:nvPr/>
        </p:nvCxnSpPr>
        <p:spPr>
          <a:xfrm>
            <a:off x="2929812" y="3498980"/>
            <a:ext cx="5197151" cy="210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7B5881A-CA02-2DAA-3AF6-022269044912}"/>
              </a:ext>
            </a:extLst>
          </p:cNvPr>
          <p:cNvSpPr txBox="1"/>
          <p:nvPr/>
        </p:nvSpPr>
        <p:spPr>
          <a:xfrm>
            <a:off x="3953070" y="3276591"/>
            <a:ext cx="3427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Search for Add() </a:t>
            </a:r>
          </a:p>
          <a:p>
            <a:pPr marL="342900" indent="-342900">
              <a:buAutoNum type="arabicPeriod"/>
            </a:pPr>
            <a:r>
              <a:rPr lang="en-US" dirty="0"/>
              <a:t>If Found Jump() to Add</a:t>
            </a:r>
          </a:p>
          <a:p>
            <a:pPr marL="342900" indent="-342900">
              <a:buAutoNum type="arabicPeriod"/>
            </a:pPr>
            <a:r>
              <a:rPr lang="en-US" dirty="0"/>
              <a:t>Execute</a:t>
            </a:r>
          </a:p>
          <a:p>
            <a:pPr marL="342900" indent="-342900">
              <a:buAutoNum type="arabicPeriod"/>
            </a:pPr>
            <a:r>
              <a:rPr lang="en-US" dirty="0"/>
              <a:t>Get Return Value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F9ACD45-EF67-A4CE-33C2-C2CB9CA536D6}"/>
              </a:ext>
            </a:extLst>
          </p:cNvPr>
          <p:cNvCxnSpPr/>
          <p:nvPr/>
        </p:nvCxnSpPr>
        <p:spPr>
          <a:xfrm flipH="1" flipV="1">
            <a:off x="2491273" y="3840320"/>
            <a:ext cx="7081935" cy="167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982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898D3D2F-64CE-8783-1875-B33C941F846A}"/>
              </a:ext>
            </a:extLst>
          </p:cNvPr>
          <p:cNvSpPr/>
          <p:nvPr/>
        </p:nvSpPr>
        <p:spPr>
          <a:xfrm>
            <a:off x="8042988" y="2258008"/>
            <a:ext cx="3387012" cy="210871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Persistence Layer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6A628178-E2FD-379C-80B5-7EB75361DDE8}"/>
              </a:ext>
            </a:extLst>
          </p:cNvPr>
          <p:cNvSpPr/>
          <p:nvPr/>
        </p:nvSpPr>
        <p:spPr>
          <a:xfrm>
            <a:off x="3405674" y="2547257"/>
            <a:ext cx="2369975" cy="156754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In-Memory Collections</a:t>
            </a: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2AD45391-772B-0A2D-E34D-371B69C966D2}"/>
              </a:ext>
            </a:extLst>
          </p:cNvPr>
          <p:cNvSpPr/>
          <p:nvPr/>
        </p:nvSpPr>
        <p:spPr>
          <a:xfrm>
            <a:off x="5747657" y="3163078"/>
            <a:ext cx="2295331" cy="438538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B3E02B4-D310-D457-6CE2-FCD1344B882E}"/>
              </a:ext>
            </a:extLst>
          </p:cNvPr>
          <p:cNvSpPr/>
          <p:nvPr/>
        </p:nvSpPr>
        <p:spPr>
          <a:xfrm>
            <a:off x="307910" y="541176"/>
            <a:ext cx="2836506" cy="14182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C3DD8C8A-E8D5-C0CB-B75D-2A47E27605F1}"/>
              </a:ext>
            </a:extLst>
          </p:cNvPr>
          <p:cNvCxnSpPr>
            <a:stCxn id="5" idx="3"/>
            <a:endCxn id="3" idx="1"/>
          </p:cNvCxnSpPr>
          <p:nvPr/>
        </p:nvCxnSpPr>
        <p:spPr>
          <a:xfrm>
            <a:off x="3144416" y="1250303"/>
            <a:ext cx="1446246" cy="12969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4AE4980-F8DE-1C9F-33BD-78A7CF041D98}"/>
              </a:ext>
            </a:extLst>
          </p:cNvPr>
          <p:cNvSpPr txBox="1"/>
          <p:nvPr/>
        </p:nvSpPr>
        <p:spPr>
          <a:xfrm>
            <a:off x="4149013" y="821094"/>
            <a:ext cx="2295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Iterations over Collection</a:t>
            </a:r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FD883193-CB02-3F9E-1E94-371D6C41C994}"/>
              </a:ext>
            </a:extLst>
          </p:cNvPr>
          <p:cNvSpPr/>
          <p:nvPr/>
        </p:nvSpPr>
        <p:spPr>
          <a:xfrm>
            <a:off x="4198776" y="3452327"/>
            <a:ext cx="2332653" cy="1054359"/>
          </a:xfrm>
          <a:prstGeom prst="star5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97B61D8-02DC-6A01-AA3F-2DAB9EB054A1}"/>
              </a:ext>
            </a:extLst>
          </p:cNvPr>
          <p:cNvCxnSpPr>
            <a:stCxn id="3" idx="2"/>
            <a:endCxn id="5" idx="2"/>
          </p:cNvCxnSpPr>
          <p:nvPr/>
        </p:nvCxnSpPr>
        <p:spPr>
          <a:xfrm rot="10800000">
            <a:off x="1726164" y="1959429"/>
            <a:ext cx="1679511" cy="13716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D66D305-8837-D9FC-62A3-4C05EF0B360C}"/>
              </a:ext>
            </a:extLst>
          </p:cNvPr>
          <p:cNvSpPr txBox="1"/>
          <p:nvPr/>
        </p:nvSpPr>
        <p:spPr>
          <a:xfrm>
            <a:off x="877077" y="2547257"/>
            <a:ext cx="1772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Filtered Data from Collection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EE3AE14-FA38-DF8B-AF3A-D1B5541D3907}"/>
              </a:ext>
            </a:extLst>
          </p:cNvPr>
          <p:cNvSpPr/>
          <p:nvPr/>
        </p:nvSpPr>
        <p:spPr>
          <a:xfrm>
            <a:off x="2164702" y="5019870"/>
            <a:ext cx="2332653" cy="10170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Object</a:t>
            </a:r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768A07B7-4702-6092-C2CB-43334A549FAA}"/>
              </a:ext>
            </a:extLst>
          </p:cNvPr>
          <p:cNvSpPr/>
          <p:nvPr/>
        </p:nvSpPr>
        <p:spPr>
          <a:xfrm>
            <a:off x="7716416" y="4963886"/>
            <a:ext cx="3387012" cy="1017036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Store</a:t>
            </a:r>
          </a:p>
        </p:txBody>
      </p:sp>
      <p:sp>
        <p:nvSpPr>
          <p:cNvPr id="15" name="Equals 14">
            <a:extLst>
              <a:ext uri="{FF2B5EF4-FFF2-40B4-BE49-F238E27FC236}">
                <a16:creationId xmlns:a16="http://schemas.microsoft.com/office/drawing/2014/main" id="{27F635A1-80A8-1A41-31E7-9F6828CCCE59}"/>
              </a:ext>
            </a:extLst>
          </p:cNvPr>
          <p:cNvSpPr/>
          <p:nvPr/>
        </p:nvSpPr>
        <p:spPr>
          <a:xfrm>
            <a:off x="4879910" y="5103845"/>
            <a:ext cx="2453951" cy="849085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AA1A12CB-2F57-AEB0-D04C-1208D8527952}"/>
              </a:ext>
            </a:extLst>
          </p:cNvPr>
          <p:cNvSpPr/>
          <p:nvPr/>
        </p:nvSpPr>
        <p:spPr>
          <a:xfrm>
            <a:off x="5458408" y="4879910"/>
            <a:ext cx="1306286" cy="1334278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4D4BC4-28E4-34D2-156A-9C4CD8ADE8E5}"/>
              </a:ext>
            </a:extLst>
          </p:cNvPr>
          <p:cNvSpPr txBox="1"/>
          <p:nvPr/>
        </p:nvSpPr>
        <p:spPr>
          <a:xfrm>
            <a:off x="2649894" y="6214188"/>
            <a:ext cx="7109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is Different and Object is different, the object only has schema (properties) those are used in Iterations and condition to fetch data</a:t>
            </a:r>
          </a:p>
        </p:txBody>
      </p:sp>
    </p:spTree>
    <p:extLst>
      <p:ext uri="{BB962C8B-B14F-4D97-AF65-F5344CB8AC3E}">
        <p14:creationId xmlns:p14="http://schemas.microsoft.com/office/powerpoint/2010/main" val="866926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B6DDA91-7F2B-50FD-FDE4-6BE4FAA62347}"/>
              </a:ext>
            </a:extLst>
          </p:cNvPr>
          <p:cNvSpPr/>
          <p:nvPr/>
        </p:nvSpPr>
        <p:spPr>
          <a:xfrm>
            <a:off x="1536441" y="3842438"/>
            <a:ext cx="2332653" cy="10170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Object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13BE5330-F327-27D0-08B9-D08366CDA7D0}"/>
              </a:ext>
            </a:extLst>
          </p:cNvPr>
          <p:cNvSpPr/>
          <p:nvPr/>
        </p:nvSpPr>
        <p:spPr>
          <a:xfrm>
            <a:off x="7088155" y="3786454"/>
            <a:ext cx="3387012" cy="1017036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Store</a:t>
            </a:r>
          </a:p>
        </p:txBody>
      </p:sp>
      <p:sp>
        <p:nvSpPr>
          <p:cNvPr id="4" name="Equals 3">
            <a:extLst>
              <a:ext uri="{FF2B5EF4-FFF2-40B4-BE49-F238E27FC236}">
                <a16:creationId xmlns:a16="http://schemas.microsoft.com/office/drawing/2014/main" id="{7784D97F-4FE4-1C9D-E54B-54EFAAE06323}"/>
              </a:ext>
            </a:extLst>
          </p:cNvPr>
          <p:cNvSpPr/>
          <p:nvPr/>
        </p:nvSpPr>
        <p:spPr>
          <a:xfrm>
            <a:off x="4251649" y="3926413"/>
            <a:ext cx="2453951" cy="849085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0E0F9A-4C42-4041-EDF3-FE591AF5D06E}"/>
              </a:ext>
            </a:extLst>
          </p:cNvPr>
          <p:cNvSpPr txBox="1"/>
          <p:nvPr/>
        </p:nvSpPr>
        <p:spPr>
          <a:xfrm>
            <a:off x="933061" y="503853"/>
            <a:ext cx="103849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The LINQ Removed Gap between Data and Object</a:t>
            </a:r>
          </a:p>
          <a:p>
            <a:pPr algn="ctr"/>
            <a:r>
              <a:rPr lang="en-US" sz="4000" b="1" dirty="0"/>
              <a:t>An Object Itself is Data</a:t>
            </a:r>
          </a:p>
          <a:p>
            <a:pPr algn="ctr"/>
            <a:r>
              <a:rPr lang="en-US" sz="4000" b="1" dirty="0"/>
              <a:t>And Hence It can be </a:t>
            </a:r>
            <a:r>
              <a:rPr lang="en-US" sz="4000" b="1"/>
              <a:t>Queried Easily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719091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78B0B3-3EF9-86D7-D08F-65FEE1F16400}"/>
              </a:ext>
            </a:extLst>
          </p:cNvPr>
          <p:cNvSpPr/>
          <p:nvPr/>
        </p:nvSpPr>
        <p:spPr>
          <a:xfrm>
            <a:off x="2174033" y="317241"/>
            <a:ext cx="3816220" cy="6204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.NET Client Application</a:t>
            </a:r>
          </a:p>
          <a:p>
            <a:pPr algn="ctr"/>
            <a:r>
              <a:rPr lang="en-US" sz="3600" b="1" dirty="0"/>
              <a:t>On App Server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59C3A76C-4168-F1FA-1A9D-09B9327F64C8}"/>
              </a:ext>
            </a:extLst>
          </p:cNvPr>
          <p:cNvSpPr/>
          <p:nvPr/>
        </p:nvSpPr>
        <p:spPr>
          <a:xfrm>
            <a:off x="8571723" y="522514"/>
            <a:ext cx="3079102" cy="5812972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Database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E0FBA1D-1DCA-D51F-F68A-A89860B9FBF9}"/>
              </a:ext>
            </a:extLst>
          </p:cNvPr>
          <p:cNvSpPr/>
          <p:nvPr/>
        </p:nvSpPr>
        <p:spPr>
          <a:xfrm>
            <a:off x="5990253" y="1035699"/>
            <a:ext cx="2581470" cy="9797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for Connection</a:t>
            </a: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40B47C90-1447-F077-E4AA-EE48C09BBBEF}"/>
              </a:ext>
            </a:extLst>
          </p:cNvPr>
          <p:cNvSpPr/>
          <p:nvPr/>
        </p:nvSpPr>
        <p:spPr>
          <a:xfrm>
            <a:off x="5990253" y="2038740"/>
            <a:ext cx="2581470" cy="97971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Connection Established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EB78898-2299-8CA3-A433-3BE827A0AAF5}"/>
              </a:ext>
            </a:extLst>
          </p:cNvPr>
          <p:cNvSpPr/>
          <p:nvPr/>
        </p:nvSpPr>
        <p:spPr>
          <a:xfrm>
            <a:off x="5990253" y="3354355"/>
            <a:ext cx="2581470" cy="10496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 Request for CRUD Operations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D39480E4-F469-529E-C511-829561096A12}"/>
              </a:ext>
            </a:extLst>
          </p:cNvPr>
          <p:cNvSpPr/>
          <p:nvPr/>
        </p:nvSpPr>
        <p:spPr>
          <a:xfrm>
            <a:off x="5990253" y="4404049"/>
            <a:ext cx="2581470" cy="104969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 of Execution of Each Command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CD8D47-A785-12D8-7C45-82B823097DD4}"/>
              </a:ext>
            </a:extLst>
          </p:cNvPr>
          <p:cNvSpPr/>
          <p:nvPr/>
        </p:nvSpPr>
        <p:spPr>
          <a:xfrm>
            <a:off x="5990253" y="5691673"/>
            <a:ext cx="2705878" cy="2799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Sync Operations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DFFF7F-4B4E-0DAB-1230-A204335E9B1E}"/>
              </a:ext>
            </a:extLst>
          </p:cNvPr>
          <p:cNvSpPr txBox="1"/>
          <p:nvPr/>
        </p:nvSpPr>
        <p:spPr>
          <a:xfrm>
            <a:off x="2351314" y="4525347"/>
            <a:ext cx="3452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The Client needs to wait till the database is not responding </a:t>
            </a:r>
          </a:p>
        </p:txBody>
      </p:sp>
    </p:spTree>
    <p:extLst>
      <p:ext uri="{BB962C8B-B14F-4D97-AF65-F5344CB8AC3E}">
        <p14:creationId xmlns:p14="http://schemas.microsoft.com/office/powerpoint/2010/main" val="364260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357445A8-7226-1751-ABF0-43A6C8534014}"/>
              </a:ext>
            </a:extLst>
          </p:cNvPr>
          <p:cNvSpPr/>
          <p:nvPr/>
        </p:nvSpPr>
        <p:spPr>
          <a:xfrm>
            <a:off x="7856376" y="811763"/>
            <a:ext cx="2509934" cy="1642188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1</a:t>
            </a:r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A10BACE1-A399-09BA-C32E-262CAB58D128}"/>
              </a:ext>
            </a:extLst>
          </p:cNvPr>
          <p:cNvSpPr/>
          <p:nvPr/>
        </p:nvSpPr>
        <p:spPr>
          <a:xfrm>
            <a:off x="7856376" y="3959289"/>
            <a:ext cx="2509934" cy="1642188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E0F466-9EB2-6B1E-42BB-4EB18CCEB80B}"/>
              </a:ext>
            </a:extLst>
          </p:cNvPr>
          <p:cNvSpPr/>
          <p:nvPr/>
        </p:nvSpPr>
        <p:spPr>
          <a:xfrm>
            <a:off x="3219061" y="1819470"/>
            <a:ext cx="3153747" cy="26872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Client App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EA029103-95C7-F5BC-0F7B-38B4A2F17D92}"/>
              </a:ext>
            </a:extLst>
          </p:cNvPr>
          <p:cNvCxnSpPr>
            <a:stCxn id="5" idx="0"/>
            <a:endCxn id="3" idx="1"/>
          </p:cNvCxnSpPr>
          <p:nvPr/>
        </p:nvCxnSpPr>
        <p:spPr>
          <a:xfrm rot="5400000" flipH="1" flipV="1">
            <a:off x="6232849" y="195944"/>
            <a:ext cx="186613" cy="306044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C8E9A07-CED6-D86F-EF52-E827F2ABADE9}"/>
              </a:ext>
            </a:extLst>
          </p:cNvPr>
          <p:cNvCxnSpPr>
            <a:stCxn id="5" idx="2"/>
            <a:endCxn id="4" idx="1"/>
          </p:cNvCxnSpPr>
          <p:nvPr/>
        </p:nvCxnSpPr>
        <p:spPr>
          <a:xfrm rot="16200000" flipH="1">
            <a:off x="6189308" y="3113314"/>
            <a:ext cx="273695" cy="306044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714B487-DC39-8108-9A73-F5D77D09BA2A}"/>
              </a:ext>
            </a:extLst>
          </p:cNvPr>
          <p:cNvSpPr txBox="1"/>
          <p:nvPr/>
        </p:nvSpPr>
        <p:spPr>
          <a:xfrm>
            <a:off x="363894" y="5318449"/>
            <a:ext cx="5505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Parallel.Invoke</a:t>
            </a:r>
            <a:r>
              <a:rPr lang="en-US" dirty="0"/>
              <a:t>(), to read data </a:t>
            </a:r>
            <a:r>
              <a:rPr lang="en-US"/>
              <a:t>from Multiple Files</a:t>
            </a:r>
          </a:p>
        </p:txBody>
      </p:sp>
    </p:spTree>
    <p:extLst>
      <p:ext uri="{BB962C8B-B14F-4D97-AF65-F5344CB8AC3E}">
        <p14:creationId xmlns:p14="http://schemas.microsoft.com/office/powerpoint/2010/main" val="2574038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5724B3D-44F9-45E3-E81C-CD18E993391C}"/>
              </a:ext>
            </a:extLst>
          </p:cNvPr>
          <p:cNvSpPr/>
          <p:nvPr/>
        </p:nvSpPr>
        <p:spPr>
          <a:xfrm>
            <a:off x="5075853" y="2509935"/>
            <a:ext cx="1847461" cy="13342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E-Comm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C2E7DE4-81B4-BBB0-C923-1C41FF9AEDFC}"/>
              </a:ext>
            </a:extLst>
          </p:cNvPr>
          <p:cNvSpPr/>
          <p:nvPr/>
        </p:nvSpPr>
        <p:spPr>
          <a:xfrm>
            <a:off x="712237" y="755781"/>
            <a:ext cx="1847461" cy="10388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919D11A-038C-B4BE-B180-7C73725E566D}"/>
              </a:ext>
            </a:extLst>
          </p:cNvPr>
          <p:cNvSpPr/>
          <p:nvPr/>
        </p:nvSpPr>
        <p:spPr>
          <a:xfrm>
            <a:off x="5075853" y="332791"/>
            <a:ext cx="2136710" cy="13342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Manufacturer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6D0188D-5140-57D1-23C5-B97A5929239F}"/>
              </a:ext>
            </a:extLst>
          </p:cNvPr>
          <p:cNvSpPr/>
          <p:nvPr/>
        </p:nvSpPr>
        <p:spPr>
          <a:xfrm>
            <a:off x="567612" y="4767942"/>
            <a:ext cx="2136710" cy="13342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0B24B59A-96F0-5800-667F-20915B00F6CD}"/>
              </a:ext>
            </a:extLst>
          </p:cNvPr>
          <p:cNvCxnSpPr>
            <a:cxnSpLocks/>
            <a:stCxn id="4" idx="2"/>
            <a:endCxn id="3" idx="6"/>
          </p:cNvCxnSpPr>
          <p:nvPr/>
        </p:nvCxnSpPr>
        <p:spPr>
          <a:xfrm rot="10800000" flipV="1">
            <a:off x="2559699" y="999930"/>
            <a:ext cx="2516155" cy="2752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FE6DDFD-8524-3E6F-68AC-012C2020EC57}"/>
              </a:ext>
            </a:extLst>
          </p:cNvPr>
          <p:cNvSpPr txBox="1"/>
          <p:nvPr/>
        </p:nvSpPr>
        <p:spPr>
          <a:xfrm>
            <a:off x="3172408" y="730120"/>
            <a:ext cx="1492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Register Product</a:t>
            </a:r>
          </a:p>
          <a:p>
            <a:pPr algn="ctr"/>
            <a:r>
              <a:rPr lang="en-US" dirty="0"/>
              <a:t>One Or Many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9839770-01C0-E110-CC9C-703114AC4F4E}"/>
              </a:ext>
            </a:extLst>
          </p:cNvPr>
          <p:cNvSpPr/>
          <p:nvPr/>
        </p:nvSpPr>
        <p:spPr>
          <a:xfrm>
            <a:off x="567612" y="2579719"/>
            <a:ext cx="2136710" cy="13342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435CF65-3879-D49F-18F7-4B5740299591}"/>
              </a:ext>
            </a:extLst>
          </p:cNvPr>
          <p:cNvCxnSpPr>
            <a:stCxn id="5" idx="0"/>
            <a:endCxn id="9" idx="4"/>
          </p:cNvCxnSpPr>
          <p:nvPr/>
        </p:nvCxnSpPr>
        <p:spPr>
          <a:xfrm rot="5400000" flipH="1" flipV="1">
            <a:off x="1208994" y="4340969"/>
            <a:ext cx="85394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7550642-5448-C582-3682-5C105F370326}"/>
              </a:ext>
            </a:extLst>
          </p:cNvPr>
          <p:cNvSpPr txBox="1"/>
          <p:nvPr/>
        </p:nvSpPr>
        <p:spPr>
          <a:xfrm>
            <a:off x="712237" y="4170784"/>
            <a:ext cx="287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Places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929032B-BAC5-0B7D-E15B-FF1DDE9CDEAB}"/>
              </a:ext>
            </a:extLst>
          </p:cNvPr>
          <p:cNvCxnSpPr>
            <a:cxnSpLocks/>
            <a:stCxn id="9" idx="0"/>
            <a:endCxn id="3" idx="4"/>
          </p:cNvCxnSpPr>
          <p:nvPr/>
        </p:nvCxnSpPr>
        <p:spPr>
          <a:xfrm rot="5400000" flipH="1" flipV="1">
            <a:off x="1243401" y="2187153"/>
            <a:ext cx="78513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8FBDC4-8C90-F729-07AE-212255DE9E90}"/>
              </a:ext>
            </a:extLst>
          </p:cNvPr>
          <p:cNvSpPr txBox="1"/>
          <p:nvPr/>
        </p:nvSpPr>
        <p:spPr>
          <a:xfrm>
            <a:off x="712236" y="2016968"/>
            <a:ext cx="2208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 for one or more Products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04F1BB7-C01F-CE27-D23C-48DEA8455868}"/>
              </a:ext>
            </a:extLst>
          </p:cNvPr>
          <p:cNvSpPr/>
          <p:nvPr/>
        </p:nvSpPr>
        <p:spPr>
          <a:xfrm>
            <a:off x="4907902" y="4845761"/>
            <a:ext cx="2015412" cy="11786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Processing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DBFAD71-CA00-650F-9B8E-57FB899159EB}"/>
              </a:ext>
            </a:extLst>
          </p:cNvPr>
          <p:cNvCxnSpPr>
            <a:stCxn id="9" idx="6"/>
            <a:endCxn id="16" idx="2"/>
          </p:cNvCxnSpPr>
          <p:nvPr/>
        </p:nvCxnSpPr>
        <p:spPr>
          <a:xfrm>
            <a:off x="2704322" y="3246858"/>
            <a:ext cx="2203580" cy="21882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56349D7-9119-7D76-5F2E-F4ACDCA3DD52}"/>
              </a:ext>
            </a:extLst>
          </p:cNvPr>
          <p:cNvCxnSpPr>
            <a:stCxn id="5" idx="6"/>
            <a:endCxn id="16" idx="2"/>
          </p:cNvCxnSpPr>
          <p:nvPr/>
        </p:nvCxnSpPr>
        <p:spPr>
          <a:xfrm flipV="1">
            <a:off x="2704322" y="5435080"/>
            <a:ext cx="220358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77DAAB41-E195-84D5-FEF3-1D725B812782}"/>
              </a:ext>
            </a:extLst>
          </p:cNvPr>
          <p:cNvSpPr/>
          <p:nvPr/>
        </p:nvSpPr>
        <p:spPr>
          <a:xfrm>
            <a:off x="7971453" y="3820884"/>
            <a:ext cx="2015412" cy="11786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 Order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E11188-8F79-1CB6-E911-523EA61E4275}"/>
              </a:ext>
            </a:extLst>
          </p:cNvPr>
          <p:cNvSpPr txBox="1"/>
          <p:nvPr/>
        </p:nvSpPr>
        <p:spPr>
          <a:xfrm>
            <a:off x="3069771" y="4917233"/>
            <a:ext cx="1595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 for Customer Is Approved and Processed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CCD1F792-5AC0-BD2D-4075-9640DB79E758}"/>
              </a:ext>
            </a:extLst>
          </p:cNvPr>
          <p:cNvCxnSpPr>
            <a:stCxn id="16" idx="6"/>
            <a:endCxn id="21" idx="4"/>
          </p:cNvCxnSpPr>
          <p:nvPr/>
        </p:nvCxnSpPr>
        <p:spPr>
          <a:xfrm flipV="1">
            <a:off x="6923314" y="4999522"/>
            <a:ext cx="2055845" cy="4355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A0B66B7-395C-745D-D5AA-DCDD3C0C3148}"/>
              </a:ext>
            </a:extLst>
          </p:cNvPr>
          <p:cNvSpPr txBox="1"/>
          <p:nvPr/>
        </p:nvSpPr>
        <p:spPr>
          <a:xfrm>
            <a:off x="8192278" y="5588841"/>
            <a:ext cx="239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 Dispatched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5A536A48-CCD9-1C74-02F7-9889611ADA6E}"/>
              </a:ext>
            </a:extLst>
          </p:cNvPr>
          <p:cNvCxnSpPr>
            <a:stCxn id="4" idx="7"/>
          </p:cNvCxnSpPr>
          <p:nvPr/>
        </p:nvCxnSpPr>
        <p:spPr>
          <a:xfrm rot="16200000" flipH="1">
            <a:off x="8071315" y="-643476"/>
            <a:ext cx="87629" cy="2430963"/>
          </a:xfrm>
          <a:prstGeom prst="bentConnector4">
            <a:avLst>
              <a:gd name="adj1" fmla="val -260873"/>
              <a:gd name="adj2" fmla="val 564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25E4A3C-9F31-6163-53E4-FACE9A18DB19}"/>
              </a:ext>
            </a:extLst>
          </p:cNvPr>
          <p:cNvSpPr txBox="1"/>
          <p:nvPr/>
        </p:nvSpPr>
        <p:spPr>
          <a:xfrm>
            <a:off x="9442580" y="332791"/>
            <a:ext cx="2575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(Attributes)</a:t>
            </a:r>
          </a:p>
          <a:p>
            <a:r>
              <a:rPr lang="en-US" dirty="0" err="1"/>
              <a:t>ManufacturereId</a:t>
            </a:r>
            <a:r>
              <a:rPr lang="en-US" dirty="0"/>
              <a:t>, Name, Address, City, State, Contact No, Mobile No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DD8F35-9F22-4AD8-E205-30109AF8FA24}"/>
              </a:ext>
            </a:extLst>
          </p:cNvPr>
          <p:cNvSpPr txBox="1"/>
          <p:nvPr/>
        </p:nvSpPr>
        <p:spPr>
          <a:xfrm>
            <a:off x="43543" y="83193"/>
            <a:ext cx="4089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Id, Name, Specifications, Version, </a:t>
            </a:r>
            <a:r>
              <a:rPr lang="en-US" dirty="0" err="1"/>
              <a:t>ManufacturerId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91F3A3E-182F-2D5E-DE19-1359E0EBDFEC}"/>
              </a:ext>
            </a:extLst>
          </p:cNvPr>
          <p:cNvSpPr/>
          <p:nvPr/>
        </p:nvSpPr>
        <p:spPr>
          <a:xfrm>
            <a:off x="7826828" y="1732595"/>
            <a:ext cx="2006079" cy="14522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Operation Staff e.g.</a:t>
            </a:r>
          </a:p>
          <a:p>
            <a:pPr algn="ctr"/>
            <a:r>
              <a:rPr lang="en-US" dirty="0"/>
              <a:t>Employee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BCFD50-D34A-9E38-16F7-890F4C82A7F4}"/>
              </a:ext>
            </a:extLst>
          </p:cNvPr>
          <p:cNvSpPr txBox="1"/>
          <p:nvPr/>
        </p:nvSpPr>
        <p:spPr>
          <a:xfrm>
            <a:off x="9986865" y="1728520"/>
            <a:ext cx="20154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VarifyOrder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ApproveOrder</a:t>
            </a:r>
            <a:r>
              <a:rPr lang="en-US" sz="16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RejectOrder</a:t>
            </a:r>
            <a:r>
              <a:rPr lang="en-US" sz="16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MakeReadyForDispatch</a:t>
            </a:r>
            <a:r>
              <a:rPr lang="en-US" sz="16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HandleManufacturer</a:t>
            </a:r>
            <a:r>
              <a:rPr lang="en-US" sz="16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VarifyProduct</a:t>
            </a:r>
            <a:r>
              <a:rPr lang="en-US" sz="1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0531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EB3083-1EA8-ABF2-5456-AD554C81915C}"/>
              </a:ext>
            </a:extLst>
          </p:cNvPr>
          <p:cNvSpPr/>
          <p:nvPr/>
        </p:nvSpPr>
        <p:spPr>
          <a:xfrm>
            <a:off x="681135" y="485193"/>
            <a:ext cx="3834881" cy="34832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2EC21E-2777-8C31-62C2-84D38CEADBA2}"/>
              </a:ext>
            </a:extLst>
          </p:cNvPr>
          <p:cNvSpPr txBox="1"/>
          <p:nvPr/>
        </p:nvSpPr>
        <p:spPr>
          <a:xfrm>
            <a:off x="5150498" y="485192"/>
            <a:ext cx="39188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Class: A Conceptual Model with Following information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Attributes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Behavior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Triggers / Actions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8C0CF6-0F52-7C8D-2293-6DD9442AE687}"/>
              </a:ext>
            </a:extLst>
          </p:cNvPr>
          <p:cNvSpPr/>
          <p:nvPr/>
        </p:nvSpPr>
        <p:spPr>
          <a:xfrm>
            <a:off x="681135" y="1073020"/>
            <a:ext cx="3834881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642387-F955-1DA7-60C8-B45AD0436D11}"/>
              </a:ext>
            </a:extLst>
          </p:cNvPr>
          <p:cNvSpPr txBox="1"/>
          <p:nvPr/>
        </p:nvSpPr>
        <p:spPr>
          <a:xfrm>
            <a:off x="951722" y="625151"/>
            <a:ext cx="338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Name: Customer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B9C57C-5F70-B6DD-8594-2BF7FE5866B8}"/>
              </a:ext>
            </a:extLst>
          </p:cNvPr>
          <p:cNvSpPr/>
          <p:nvPr/>
        </p:nvSpPr>
        <p:spPr>
          <a:xfrm>
            <a:off x="681134" y="2909126"/>
            <a:ext cx="3834881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7B7ECC-E6C1-A082-D562-4BD8FF3CA299}"/>
              </a:ext>
            </a:extLst>
          </p:cNvPr>
          <p:cNvSpPr txBox="1"/>
          <p:nvPr/>
        </p:nvSpPr>
        <p:spPr>
          <a:xfrm>
            <a:off x="774441" y="1152011"/>
            <a:ext cx="374157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Attributes: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CustomerId</a:t>
            </a:r>
            <a:r>
              <a:rPr lang="en-US" sz="1400" dirty="0"/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CustomerName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ContactNo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F48557-3590-0D72-F49D-926A700D11EF}"/>
              </a:ext>
            </a:extLst>
          </p:cNvPr>
          <p:cNvSpPr txBox="1"/>
          <p:nvPr/>
        </p:nvSpPr>
        <p:spPr>
          <a:xfrm>
            <a:off x="774441" y="3032449"/>
            <a:ext cx="3638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Behavior</a:t>
            </a:r>
          </a:p>
          <a:p>
            <a:r>
              <a:rPr lang="en-US" sz="1600" dirty="0"/>
              <a:t>+ </a:t>
            </a:r>
            <a:r>
              <a:rPr lang="en-US" sz="1600" dirty="0" err="1"/>
              <a:t>AddCustomer</a:t>
            </a:r>
            <a:r>
              <a:rPr lang="en-US" sz="1600" dirty="0"/>
              <a:t>()</a:t>
            </a:r>
          </a:p>
          <a:p>
            <a:r>
              <a:rPr lang="en-US" sz="1600" dirty="0"/>
              <a:t>+ </a:t>
            </a:r>
            <a:r>
              <a:rPr lang="en-US" sz="1600" dirty="0" err="1"/>
              <a:t>UpdateCustomer</a:t>
            </a:r>
            <a:r>
              <a:rPr lang="en-US" sz="1600" dirty="0"/>
              <a:t>()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573C993F-CD5A-0DDA-62D1-E3AD90F66E90}"/>
              </a:ext>
            </a:extLst>
          </p:cNvPr>
          <p:cNvSpPr/>
          <p:nvPr/>
        </p:nvSpPr>
        <p:spPr>
          <a:xfrm>
            <a:off x="3508310" y="1151160"/>
            <a:ext cx="615821" cy="167889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D84F26-1EF3-533F-CB13-57670CE4C342}"/>
              </a:ext>
            </a:extLst>
          </p:cNvPr>
          <p:cNvSpPr/>
          <p:nvPr/>
        </p:nvSpPr>
        <p:spPr>
          <a:xfrm>
            <a:off x="5677676" y="2752449"/>
            <a:ext cx="3223728" cy="29858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895C66-6F91-73E0-735C-DE6323F76D09}"/>
              </a:ext>
            </a:extLst>
          </p:cNvPr>
          <p:cNvSpPr/>
          <p:nvPr/>
        </p:nvSpPr>
        <p:spPr>
          <a:xfrm>
            <a:off x="5663681" y="3349690"/>
            <a:ext cx="3223727" cy="1926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8C4F50-BDF3-D2B6-18A5-0B5E9AFBBD2C}"/>
              </a:ext>
            </a:extLst>
          </p:cNvPr>
          <p:cNvSpPr txBox="1"/>
          <p:nvPr/>
        </p:nvSpPr>
        <p:spPr>
          <a:xfrm>
            <a:off x="5803641" y="2830053"/>
            <a:ext cx="2883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CustomerDTO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BE27AD-F6BA-CBB1-C419-F5247521B38D}"/>
              </a:ext>
            </a:extLst>
          </p:cNvPr>
          <p:cNvSpPr txBox="1"/>
          <p:nvPr/>
        </p:nvSpPr>
        <p:spPr>
          <a:xfrm>
            <a:off x="5803641" y="3685592"/>
            <a:ext cx="28831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Attributes:</a:t>
            </a:r>
          </a:p>
          <a:p>
            <a:r>
              <a:rPr lang="en-US" sz="1400" dirty="0"/>
              <a:t>+</a:t>
            </a:r>
            <a:r>
              <a:rPr lang="en-US" sz="1400" dirty="0" err="1"/>
              <a:t>CustomerId</a:t>
            </a:r>
            <a:r>
              <a:rPr lang="en-US" sz="1400" dirty="0"/>
              <a:t>, </a:t>
            </a:r>
          </a:p>
          <a:p>
            <a:r>
              <a:rPr lang="en-US" sz="1400" dirty="0"/>
              <a:t>+CustomerName</a:t>
            </a:r>
          </a:p>
          <a:p>
            <a:r>
              <a:rPr lang="en-US" sz="1400" dirty="0"/>
              <a:t>+Address</a:t>
            </a:r>
          </a:p>
          <a:p>
            <a:r>
              <a:rPr lang="en-US" sz="1400" dirty="0"/>
              <a:t>+City</a:t>
            </a:r>
          </a:p>
          <a:p>
            <a:r>
              <a:rPr lang="en-US" sz="1400" dirty="0"/>
              <a:t>+Email</a:t>
            </a:r>
          </a:p>
          <a:p>
            <a:r>
              <a:rPr lang="en-US" sz="1400" dirty="0"/>
              <a:t>+ContactNo</a:t>
            </a:r>
          </a:p>
          <a:p>
            <a:r>
              <a:rPr lang="en-US" sz="1400" dirty="0"/>
              <a:t>+Category</a:t>
            </a:r>
          </a:p>
          <a:p>
            <a:endParaRPr lang="en-US" sz="1400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6C173CB-459B-CF05-A313-8AC48F2E0240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012163" y="1962520"/>
            <a:ext cx="3277377" cy="7899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FC9C4AF-F6D8-C369-7D4A-EB66D7F60193}"/>
              </a:ext>
            </a:extLst>
          </p:cNvPr>
          <p:cNvSpPr/>
          <p:nvPr/>
        </p:nvSpPr>
        <p:spPr>
          <a:xfrm>
            <a:off x="429208" y="4307381"/>
            <a:ext cx="4086807" cy="23388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0CDAFC-DE25-ADEB-07E5-8C180BFF0138}"/>
              </a:ext>
            </a:extLst>
          </p:cNvPr>
          <p:cNvSpPr/>
          <p:nvPr/>
        </p:nvSpPr>
        <p:spPr>
          <a:xfrm>
            <a:off x="419878" y="4812180"/>
            <a:ext cx="4096137" cy="1610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25F8D3-968A-E0A9-959E-F975F86E0B48}"/>
              </a:ext>
            </a:extLst>
          </p:cNvPr>
          <p:cNvSpPr txBox="1"/>
          <p:nvPr/>
        </p:nvSpPr>
        <p:spPr>
          <a:xfrm>
            <a:off x="550506" y="4473198"/>
            <a:ext cx="378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CustomerLogic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571209-A5FD-57BB-A52C-35F96E350E40}"/>
              </a:ext>
            </a:extLst>
          </p:cNvPr>
          <p:cNvSpPr txBox="1"/>
          <p:nvPr/>
        </p:nvSpPr>
        <p:spPr>
          <a:xfrm>
            <a:off x="485192" y="5247766"/>
            <a:ext cx="3638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Behavior</a:t>
            </a:r>
          </a:p>
          <a:p>
            <a:r>
              <a:rPr lang="en-US" sz="1600" dirty="0"/>
              <a:t>+ </a:t>
            </a:r>
            <a:r>
              <a:rPr lang="en-US" sz="1600" dirty="0" err="1"/>
              <a:t>AddCustomer</a:t>
            </a:r>
            <a:r>
              <a:rPr lang="en-US" sz="1600" dirty="0"/>
              <a:t>(</a:t>
            </a:r>
            <a:r>
              <a:rPr lang="en-US" sz="1600" dirty="0" err="1"/>
              <a:t>CustomerDTO</a:t>
            </a:r>
            <a:r>
              <a:rPr lang="en-US" sz="1600" dirty="0"/>
              <a:t> C)</a:t>
            </a:r>
          </a:p>
          <a:p>
            <a:r>
              <a:rPr lang="en-US" sz="1600" dirty="0"/>
              <a:t>+ </a:t>
            </a:r>
            <a:r>
              <a:rPr lang="en-US" sz="1600" dirty="0" err="1"/>
              <a:t>UpdateCustomer</a:t>
            </a:r>
            <a:r>
              <a:rPr lang="en-US" sz="1600" dirty="0"/>
              <a:t>(</a:t>
            </a:r>
            <a:r>
              <a:rPr lang="en-US" sz="1600" dirty="0" err="1"/>
              <a:t>CustomerDTO</a:t>
            </a:r>
            <a:r>
              <a:rPr lang="en-US" sz="1600" dirty="0"/>
              <a:t> C)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AF16F6FC-7ADE-A58F-E9FC-0CF35036D8D4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rot="5400000">
            <a:off x="2311295" y="4024764"/>
            <a:ext cx="443935" cy="1212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22706E6-FD2C-0BF9-33DB-B343E4ADB3F1}"/>
              </a:ext>
            </a:extLst>
          </p:cNvPr>
          <p:cNvSpPr txBox="1"/>
          <p:nvPr/>
        </p:nvSpPr>
        <p:spPr>
          <a:xfrm>
            <a:off x="4907902" y="5999584"/>
            <a:ext cx="512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 Responsibility Principal (SRP)</a:t>
            </a:r>
          </a:p>
        </p:txBody>
      </p:sp>
    </p:spTree>
    <p:extLst>
      <p:ext uri="{BB962C8B-B14F-4D97-AF65-F5344CB8AC3E}">
        <p14:creationId xmlns:p14="http://schemas.microsoft.com/office/powerpoint/2010/main" val="1674702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036832F-A852-7AE5-20ED-2CE0C5FE48F1}"/>
              </a:ext>
            </a:extLst>
          </p:cNvPr>
          <p:cNvSpPr/>
          <p:nvPr/>
        </p:nvSpPr>
        <p:spPr>
          <a:xfrm>
            <a:off x="4786603" y="298580"/>
            <a:ext cx="2220686" cy="10730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AA1EA1E-1744-614E-1E93-A5FED1B6B8F4}"/>
              </a:ext>
            </a:extLst>
          </p:cNvPr>
          <p:cNvSpPr/>
          <p:nvPr/>
        </p:nvSpPr>
        <p:spPr>
          <a:xfrm>
            <a:off x="217713" y="2018522"/>
            <a:ext cx="2220686" cy="10730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Director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6B42E7-FD21-747C-7ACD-F59E6F7A7303}"/>
              </a:ext>
            </a:extLst>
          </p:cNvPr>
          <p:cNvSpPr/>
          <p:nvPr/>
        </p:nvSpPr>
        <p:spPr>
          <a:xfrm>
            <a:off x="4985657" y="2018522"/>
            <a:ext cx="2220686" cy="10730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3A7A007-2314-DACA-7515-295AC28E67EF}"/>
              </a:ext>
            </a:extLst>
          </p:cNvPr>
          <p:cNvSpPr/>
          <p:nvPr/>
        </p:nvSpPr>
        <p:spPr>
          <a:xfrm>
            <a:off x="8845419" y="2018522"/>
            <a:ext cx="2220686" cy="10730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Clerk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80D4336-B510-E7A1-F70E-ED0E3512913A}"/>
              </a:ext>
            </a:extLst>
          </p:cNvPr>
          <p:cNvCxnSpPr>
            <a:stCxn id="3" idx="6"/>
            <a:endCxn id="2" idx="2"/>
          </p:cNvCxnSpPr>
          <p:nvPr/>
        </p:nvCxnSpPr>
        <p:spPr>
          <a:xfrm flipV="1">
            <a:off x="2438399" y="835090"/>
            <a:ext cx="2348204" cy="17199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EE965AC1-2CAC-1B52-CBB2-F03BA4ADE2A7}"/>
              </a:ext>
            </a:extLst>
          </p:cNvPr>
          <p:cNvCxnSpPr>
            <a:stCxn id="4" idx="0"/>
            <a:endCxn id="2" idx="4"/>
          </p:cNvCxnSpPr>
          <p:nvPr/>
        </p:nvCxnSpPr>
        <p:spPr>
          <a:xfrm rot="16200000" flipV="1">
            <a:off x="5673012" y="1595534"/>
            <a:ext cx="646922" cy="1990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B1D8621-B6EA-A5E3-2FCD-01ABB0AD0270}"/>
              </a:ext>
            </a:extLst>
          </p:cNvPr>
          <p:cNvCxnSpPr>
            <a:stCxn id="5" idx="2"/>
            <a:endCxn id="2" idx="6"/>
          </p:cNvCxnSpPr>
          <p:nvPr/>
        </p:nvCxnSpPr>
        <p:spPr>
          <a:xfrm rot="10800000">
            <a:off x="7007289" y="835090"/>
            <a:ext cx="1838130" cy="17199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343B2EB-763D-5456-20F6-702C0E06EC16}"/>
              </a:ext>
            </a:extLst>
          </p:cNvPr>
          <p:cNvSpPr txBox="1"/>
          <p:nvPr/>
        </p:nvSpPr>
        <p:spPr>
          <a:xfrm>
            <a:off x="5371321" y="1538778"/>
            <a:ext cx="148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Is-a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56A68F-C534-C0A9-BCCF-EE5212B318D9}"/>
              </a:ext>
            </a:extLst>
          </p:cNvPr>
          <p:cNvSpPr txBox="1"/>
          <p:nvPr/>
        </p:nvSpPr>
        <p:spPr>
          <a:xfrm>
            <a:off x="2870717" y="1649190"/>
            <a:ext cx="148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Is-a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B26CF0-B68A-C39F-BCDC-2FE43061340C}"/>
              </a:ext>
            </a:extLst>
          </p:cNvPr>
          <p:cNvSpPr txBox="1"/>
          <p:nvPr/>
        </p:nvSpPr>
        <p:spPr>
          <a:xfrm>
            <a:off x="7184570" y="1538778"/>
            <a:ext cx="148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Is-a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ED2116-F1B8-71E8-A71A-1CF709077E86}"/>
              </a:ext>
            </a:extLst>
          </p:cNvPr>
          <p:cNvSpPr txBox="1"/>
          <p:nvPr/>
        </p:nvSpPr>
        <p:spPr>
          <a:xfrm>
            <a:off x="0" y="167951"/>
            <a:ext cx="34336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Restricting the Employee from getting Modified for each new Behavior, instead, extending it for new Behavior or Attribute requirements</a:t>
            </a:r>
          </a:p>
          <a:p>
            <a:r>
              <a:rPr lang="en-US" dirty="0"/>
              <a:t> Open-Close-Principal (OCP)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A47908-EBCE-FF2B-F97D-13B066F5D886}"/>
              </a:ext>
            </a:extLst>
          </p:cNvPr>
          <p:cNvSpPr txBox="1"/>
          <p:nvPr/>
        </p:nvSpPr>
        <p:spPr>
          <a:xfrm>
            <a:off x="6385248" y="131402"/>
            <a:ext cx="5806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INHERITANCE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239743-FADB-4CFA-1994-F8A4BF20C305}"/>
              </a:ext>
            </a:extLst>
          </p:cNvPr>
          <p:cNvSpPr txBox="1"/>
          <p:nvPr/>
        </p:nvSpPr>
        <p:spPr>
          <a:xfrm>
            <a:off x="401216" y="4301412"/>
            <a:ext cx="104129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Class MUST be Closed for Modification but open for Extension. This will help to define properties and Behaviors specific (scoped) to that derived class only.</a:t>
            </a:r>
          </a:p>
          <a:p>
            <a:endParaRPr lang="en-US" dirty="0"/>
          </a:p>
          <a:p>
            <a:r>
              <a:rPr lang="en-US" dirty="0"/>
              <a:t>The Inheritance implements OCP Principal</a:t>
            </a:r>
          </a:p>
          <a:p>
            <a:endParaRPr lang="en-US" dirty="0"/>
          </a:p>
          <a:p>
            <a:r>
              <a:rPr lang="en-US" dirty="0"/>
              <a:t>The Inheritance also provide Is-a Relationship</a:t>
            </a:r>
          </a:p>
        </p:txBody>
      </p:sp>
    </p:spTree>
    <p:extLst>
      <p:ext uri="{BB962C8B-B14F-4D97-AF65-F5344CB8AC3E}">
        <p14:creationId xmlns:p14="http://schemas.microsoft.com/office/powerpoint/2010/main" val="3100357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3ECDEB2-6355-C91A-0A12-1799E3E58FEE}"/>
              </a:ext>
            </a:extLst>
          </p:cNvPr>
          <p:cNvSpPr/>
          <p:nvPr/>
        </p:nvSpPr>
        <p:spPr>
          <a:xfrm>
            <a:off x="335902" y="942392"/>
            <a:ext cx="1315616" cy="88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4578FDD-DC54-C064-A78C-D12F651738BE}"/>
              </a:ext>
            </a:extLst>
          </p:cNvPr>
          <p:cNvSpPr/>
          <p:nvPr/>
        </p:nvSpPr>
        <p:spPr>
          <a:xfrm>
            <a:off x="335902" y="2708988"/>
            <a:ext cx="1315616" cy="88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Derive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0FF8188F-F7F3-C570-8A33-AB2D11363EF4}"/>
              </a:ext>
            </a:extLst>
          </p:cNvPr>
          <p:cNvCxnSpPr>
            <a:stCxn id="3" idx="0"/>
            <a:endCxn id="2" idx="4"/>
          </p:cNvCxnSpPr>
          <p:nvPr/>
        </p:nvCxnSpPr>
        <p:spPr>
          <a:xfrm rot="5400000" flipH="1" flipV="1">
            <a:off x="553616" y="2268894"/>
            <a:ext cx="88018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E255979-E7AE-F0A9-52DE-E30930395CDF}"/>
              </a:ext>
            </a:extLst>
          </p:cNvPr>
          <p:cNvSpPr txBox="1"/>
          <p:nvPr/>
        </p:nvSpPr>
        <p:spPr>
          <a:xfrm>
            <a:off x="83976" y="401216"/>
            <a:ext cx="2295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Single Inheritance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483F439-1174-245A-0035-9CA49A45FF50}"/>
              </a:ext>
            </a:extLst>
          </p:cNvPr>
          <p:cNvSpPr/>
          <p:nvPr/>
        </p:nvSpPr>
        <p:spPr>
          <a:xfrm>
            <a:off x="4640424" y="921141"/>
            <a:ext cx="1315616" cy="88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ED08FF-BE82-E7EF-81D4-2E21C8889132}"/>
              </a:ext>
            </a:extLst>
          </p:cNvPr>
          <p:cNvSpPr/>
          <p:nvPr/>
        </p:nvSpPr>
        <p:spPr>
          <a:xfrm>
            <a:off x="3128866" y="2542592"/>
            <a:ext cx="1315616" cy="88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Derive1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F6B385-FD46-4A32-02DE-2E8D55E80295}"/>
              </a:ext>
            </a:extLst>
          </p:cNvPr>
          <p:cNvSpPr/>
          <p:nvPr/>
        </p:nvSpPr>
        <p:spPr>
          <a:xfrm>
            <a:off x="4780384" y="2542592"/>
            <a:ext cx="1315616" cy="88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Derive2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F0E3C03-5DE6-635B-886E-A0C103D06799}"/>
              </a:ext>
            </a:extLst>
          </p:cNvPr>
          <p:cNvSpPr/>
          <p:nvPr/>
        </p:nvSpPr>
        <p:spPr>
          <a:xfrm>
            <a:off x="6431902" y="2542592"/>
            <a:ext cx="1315616" cy="88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Derive3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F72C983-CBD7-1656-4623-B6A0AEBD78B9}"/>
              </a:ext>
            </a:extLst>
          </p:cNvPr>
          <p:cNvCxnSpPr>
            <a:stCxn id="8" idx="0"/>
            <a:endCxn id="7" idx="2"/>
          </p:cNvCxnSpPr>
          <p:nvPr/>
        </p:nvCxnSpPr>
        <p:spPr>
          <a:xfrm rot="5400000" flipH="1" flipV="1">
            <a:off x="3624426" y="1526594"/>
            <a:ext cx="1178247" cy="8537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2CEE339-A099-4D4A-845B-FAD2761EDFCF}"/>
              </a:ext>
            </a:extLst>
          </p:cNvPr>
          <p:cNvCxnSpPr>
            <a:stCxn id="9" idx="0"/>
            <a:endCxn id="7" idx="4"/>
          </p:cNvCxnSpPr>
          <p:nvPr/>
        </p:nvCxnSpPr>
        <p:spPr>
          <a:xfrm rot="16200000" flipV="1">
            <a:off x="5000691" y="2105091"/>
            <a:ext cx="735043" cy="1399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3E5695A-3B54-E1FB-58F1-62618D284CD5}"/>
              </a:ext>
            </a:extLst>
          </p:cNvPr>
          <p:cNvCxnSpPr>
            <a:stCxn id="10" idx="0"/>
            <a:endCxn id="7" idx="6"/>
          </p:cNvCxnSpPr>
          <p:nvPr/>
        </p:nvCxnSpPr>
        <p:spPr>
          <a:xfrm rot="16200000" flipV="1">
            <a:off x="5933752" y="1386634"/>
            <a:ext cx="1178247" cy="11336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8345201-D2C0-5CC4-7AD7-249B1BB7C9CD}"/>
              </a:ext>
            </a:extLst>
          </p:cNvPr>
          <p:cNvSpPr txBox="1"/>
          <p:nvPr/>
        </p:nvSpPr>
        <p:spPr>
          <a:xfrm>
            <a:off x="3646715" y="335902"/>
            <a:ext cx="3883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Hierarchical Inheritance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E4B8429-9E96-0D10-36EE-EE09ABA24C91}"/>
              </a:ext>
            </a:extLst>
          </p:cNvPr>
          <p:cNvSpPr/>
          <p:nvPr/>
        </p:nvSpPr>
        <p:spPr>
          <a:xfrm>
            <a:off x="10008637" y="921141"/>
            <a:ext cx="1315616" cy="88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F9B82E9-3363-954F-2C3D-5AB9CBBC3F56}"/>
              </a:ext>
            </a:extLst>
          </p:cNvPr>
          <p:cNvSpPr/>
          <p:nvPr/>
        </p:nvSpPr>
        <p:spPr>
          <a:xfrm>
            <a:off x="10008637" y="2351835"/>
            <a:ext cx="1315616" cy="88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Derive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2EA2914-FF1D-B2E1-AFAD-B4658EE10036}"/>
              </a:ext>
            </a:extLst>
          </p:cNvPr>
          <p:cNvSpPr/>
          <p:nvPr/>
        </p:nvSpPr>
        <p:spPr>
          <a:xfrm>
            <a:off x="9527458" y="3994023"/>
            <a:ext cx="1796795" cy="88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DeriveNext</a:t>
            </a:r>
            <a:endParaRPr lang="en-US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C80E968-D01A-357B-D572-3BFCD1D019BB}"/>
              </a:ext>
            </a:extLst>
          </p:cNvPr>
          <p:cNvCxnSpPr>
            <a:cxnSpLocks/>
            <a:stCxn id="20" idx="0"/>
            <a:endCxn id="19" idx="4"/>
          </p:cNvCxnSpPr>
          <p:nvPr/>
        </p:nvCxnSpPr>
        <p:spPr>
          <a:xfrm rot="5400000" flipH="1" flipV="1">
            <a:off x="10168260" y="3495839"/>
            <a:ext cx="755780" cy="2405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CECCE16-B821-49E5-05D0-01A0E0BF8188}"/>
              </a:ext>
            </a:extLst>
          </p:cNvPr>
          <p:cNvCxnSpPr>
            <a:stCxn id="19" idx="0"/>
            <a:endCxn id="18" idx="4"/>
          </p:cNvCxnSpPr>
          <p:nvPr/>
        </p:nvCxnSpPr>
        <p:spPr>
          <a:xfrm rot="5400000" flipH="1" flipV="1">
            <a:off x="10394302" y="2079692"/>
            <a:ext cx="54428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8BE45AF-D04F-1A9F-4DDA-FD937955177A}"/>
              </a:ext>
            </a:extLst>
          </p:cNvPr>
          <p:cNvSpPr txBox="1"/>
          <p:nvPr/>
        </p:nvSpPr>
        <p:spPr>
          <a:xfrm>
            <a:off x="9125339" y="401216"/>
            <a:ext cx="284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Multi-Level Inheritance</a:t>
            </a:r>
          </a:p>
        </p:txBody>
      </p:sp>
    </p:spTree>
    <p:extLst>
      <p:ext uri="{BB962C8B-B14F-4D97-AF65-F5344CB8AC3E}">
        <p14:creationId xmlns:p14="http://schemas.microsoft.com/office/powerpoint/2010/main" val="2448487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A47DCD7-24DC-2184-2834-F096044A7C38}"/>
              </a:ext>
            </a:extLst>
          </p:cNvPr>
          <p:cNvSpPr/>
          <p:nvPr/>
        </p:nvSpPr>
        <p:spPr>
          <a:xfrm>
            <a:off x="5348748" y="452284"/>
            <a:ext cx="1356852" cy="9832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Vehicle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FD0296-18CE-D598-7D45-2EE9EA51387C}"/>
              </a:ext>
            </a:extLst>
          </p:cNvPr>
          <p:cNvSpPr txBox="1"/>
          <p:nvPr/>
        </p:nvSpPr>
        <p:spPr>
          <a:xfrm>
            <a:off x="7000568" y="452284"/>
            <a:ext cx="49751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NoOfWheels</a:t>
            </a:r>
            <a:endParaRPr lang="en-US" dirty="0"/>
          </a:p>
          <a:p>
            <a:r>
              <a:rPr lang="en-US" dirty="0"/>
              <a:t>Engine</a:t>
            </a:r>
          </a:p>
          <a:p>
            <a:r>
              <a:rPr lang="en-US" dirty="0" err="1"/>
              <a:t>FuelCapacity</a:t>
            </a:r>
            <a:endParaRPr lang="en-US" dirty="0"/>
          </a:p>
          <a:p>
            <a:r>
              <a:rPr lang="en-US" dirty="0"/>
              <a:t>public virtual </a:t>
            </a:r>
            <a:r>
              <a:rPr lang="en-US" dirty="0" err="1"/>
              <a:t>GetAverage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distance/</a:t>
            </a:r>
            <a:r>
              <a:rPr lang="en-US" dirty="0" err="1"/>
              <a:t>fuelconsumed</a:t>
            </a:r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dirty="0"/>
              <a:t>public abstract </a:t>
            </a:r>
            <a:r>
              <a:rPr lang="en-US" dirty="0" err="1"/>
              <a:t>AllowedPasssengerCapacity</a:t>
            </a:r>
            <a:r>
              <a:rPr lang="en-US" dirty="0"/>
              <a:t>();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177550C-6DBD-3A1E-66C0-58D38CCC7A1F}"/>
              </a:ext>
            </a:extLst>
          </p:cNvPr>
          <p:cNvSpPr/>
          <p:nvPr/>
        </p:nvSpPr>
        <p:spPr>
          <a:xfrm>
            <a:off x="653845" y="1435510"/>
            <a:ext cx="1356852" cy="9832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Bike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57A65862-0DCD-1D94-FAF2-904499CE9A0A}"/>
              </a:ext>
            </a:extLst>
          </p:cNvPr>
          <p:cNvCxnSpPr>
            <a:stCxn id="4" idx="0"/>
            <a:endCxn id="2" idx="2"/>
          </p:cNvCxnSpPr>
          <p:nvPr/>
        </p:nvCxnSpPr>
        <p:spPr>
          <a:xfrm rot="5400000" flipH="1" flipV="1">
            <a:off x="3094703" y="-818534"/>
            <a:ext cx="491613" cy="40164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F731BE9C-8010-256F-3887-EF9F3B7A8334}"/>
              </a:ext>
            </a:extLst>
          </p:cNvPr>
          <p:cNvSpPr/>
          <p:nvPr/>
        </p:nvSpPr>
        <p:spPr>
          <a:xfrm>
            <a:off x="2900516" y="1435510"/>
            <a:ext cx="1356852" cy="9832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LMV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84133F6-A358-E120-A21F-15E2B24C89E7}"/>
              </a:ext>
            </a:extLst>
          </p:cNvPr>
          <p:cNvCxnSpPr>
            <a:stCxn id="7" idx="0"/>
            <a:endCxn id="2" idx="2"/>
          </p:cNvCxnSpPr>
          <p:nvPr/>
        </p:nvCxnSpPr>
        <p:spPr>
          <a:xfrm rot="5400000" flipH="1" flipV="1">
            <a:off x="4218039" y="304801"/>
            <a:ext cx="491613" cy="17698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0B697C9-BB84-105E-1B7E-E60A40750D8F}"/>
              </a:ext>
            </a:extLst>
          </p:cNvPr>
          <p:cNvSpPr/>
          <p:nvPr/>
        </p:nvSpPr>
        <p:spPr>
          <a:xfrm>
            <a:off x="1627239" y="2937387"/>
            <a:ext cx="2148348" cy="9832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Passenger Car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95CE2E3-043E-261E-C051-BA3DEDDA2323}"/>
              </a:ext>
            </a:extLst>
          </p:cNvPr>
          <p:cNvSpPr/>
          <p:nvPr/>
        </p:nvSpPr>
        <p:spPr>
          <a:xfrm>
            <a:off x="4257368" y="2937387"/>
            <a:ext cx="2148348" cy="9832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Commercial Pickup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B75092C-AC3C-5358-F8D0-78CAD461DA88}"/>
              </a:ext>
            </a:extLst>
          </p:cNvPr>
          <p:cNvCxnSpPr>
            <a:stCxn id="12" idx="0"/>
            <a:endCxn id="7" idx="4"/>
          </p:cNvCxnSpPr>
          <p:nvPr/>
        </p:nvCxnSpPr>
        <p:spPr>
          <a:xfrm rot="5400000" flipH="1" flipV="1">
            <a:off x="2880852" y="2239298"/>
            <a:ext cx="518651" cy="8775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73C7B0D-883D-E367-5DD2-45C01E279142}"/>
              </a:ext>
            </a:extLst>
          </p:cNvPr>
          <p:cNvCxnSpPr>
            <a:stCxn id="13" idx="0"/>
            <a:endCxn id="7" idx="4"/>
          </p:cNvCxnSpPr>
          <p:nvPr/>
        </p:nvCxnSpPr>
        <p:spPr>
          <a:xfrm rot="16200000" flipV="1">
            <a:off x="4195917" y="1801762"/>
            <a:ext cx="518651" cy="17526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BD911E8-3F8A-D7EC-837E-4EBEBBD59D2C}"/>
              </a:ext>
            </a:extLst>
          </p:cNvPr>
          <p:cNvSpPr/>
          <p:nvPr/>
        </p:nvSpPr>
        <p:spPr>
          <a:xfrm>
            <a:off x="258097" y="4439263"/>
            <a:ext cx="1074174" cy="9832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Sedan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2C81890-375D-2AF7-7C99-1149D9731F50}"/>
              </a:ext>
            </a:extLst>
          </p:cNvPr>
          <p:cNvSpPr/>
          <p:nvPr/>
        </p:nvSpPr>
        <p:spPr>
          <a:xfrm>
            <a:off x="1698523" y="4439263"/>
            <a:ext cx="1074174" cy="9832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HatchBack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3497EFE-EA24-0C51-8FB8-C118B6234967}"/>
              </a:ext>
            </a:extLst>
          </p:cNvPr>
          <p:cNvSpPr/>
          <p:nvPr/>
        </p:nvSpPr>
        <p:spPr>
          <a:xfrm>
            <a:off x="3340509" y="4439263"/>
            <a:ext cx="1074174" cy="9832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SUV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C317FCB-26B2-2FDC-AD91-6AD2039A497D}"/>
              </a:ext>
            </a:extLst>
          </p:cNvPr>
          <p:cNvCxnSpPr>
            <a:stCxn id="18" idx="0"/>
            <a:endCxn id="12" idx="4"/>
          </p:cNvCxnSpPr>
          <p:nvPr/>
        </p:nvCxnSpPr>
        <p:spPr>
          <a:xfrm rot="5400000" flipH="1" flipV="1">
            <a:off x="1488973" y="3226824"/>
            <a:ext cx="518650" cy="19062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7116C64-D471-148C-3878-D52272C93673}"/>
              </a:ext>
            </a:extLst>
          </p:cNvPr>
          <p:cNvCxnSpPr>
            <a:stCxn id="19" idx="0"/>
            <a:endCxn id="12" idx="4"/>
          </p:cNvCxnSpPr>
          <p:nvPr/>
        </p:nvCxnSpPr>
        <p:spPr>
          <a:xfrm rot="5400000" flipH="1" flipV="1">
            <a:off x="2209186" y="3947037"/>
            <a:ext cx="518650" cy="4658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17ACB598-FF29-2CE6-26BA-E1FBCE2672A7}"/>
              </a:ext>
            </a:extLst>
          </p:cNvPr>
          <p:cNvCxnSpPr>
            <a:stCxn id="20" idx="0"/>
            <a:endCxn id="12" idx="4"/>
          </p:cNvCxnSpPr>
          <p:nvPr/>
        </p:nvCxnSpPr>
        <p:spPr>
          <a:xfrm rot="16200000" flipV="1">
            <a:off x="3030180" y="3591846"/>
            <a:ext cx="518650" cy="11761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ED825E6-8224-680B-08B5-E21BFF4B4694}"/>
              </a:ext>
            </a:extLst>
          </p:cNvPr>
          <p:cNvSpPr txBox="1"/>
          <p:nvPr/>
        </p:nvSpPr>
        <p:spPr>
          <a:xfrm>
            <a:off x="78657" y="5653548"/>
            <a:ext cx="53684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override </a:t>
            </a:r>
            <a:r>
              <a:rPr lang="en-US" sz="1400" dirty="0" err="1"/>
              <a:t>GetAverage</a:t>
            </a:r>
            <a:r>
              <a:rPr lang="en-US" sz="1400" dirty="0"/>
              <a:t>()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 distance</a:t>
            </a:r>
            <a:r>
              <a:rPr lang="en-US" sz="1200" dirty="0"/>
              <a:t>/(</a:t>
            </a:r>
            <a:r>
              <a:rPr lang="en-US" sz="1400" dirty="0" err="1"/>
              <a:t>fuelconsumed</a:t>
            </a:r>
            <a:r>
              <a:rPr lang="en-US" sz="1400" dirty="0"/>
              <a:t> * </a:t>
            </a:r>
            <a:r>
              <a:rPr lang="en-US" sz="1400" dirty="0" err="1"/>
              <a:t>EnginePower</a:t>
            </a:r>
            <a:r>
              <a:rPr lang="en-US" sz="1400" dirty="0"/>
              <a:t>) + </a:t>
            </a:r>
            <a:r>
              <a:rPr lang="en-US" sz="1400" dirty="0" err="1"/>
              <a:t>Accelararion</a:t>
            </a:r>
            <a:r>
              <a:rPr lang="en-US" sz="1400" dirty="0"/>
              <a:t> + No. of Passengers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7A2D88-6309-12F5-2D92-0326C8D48C06}"/>
              </a:ext>
            </a:extLst>
          </p:cNvPr>
          <p:cNvSpPr/>
          <p:nvPr/>
        </p:nvSpPr>
        <p:spPr>
          <a:xfrm>
            <a:off x="7931020" y="3564294"/>
            <a:ext cx="2789853" cy="21740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Servicing App</a:t>
            </a:r>
          </a:p>
          <a:p>
            <a:pPr algn="ctr"/>
            <a:r>
              <a:rPr lang="en-US" dirty="0"/>
              <a:t>Vehicle</a:t>
            </a:r>
          </a:p>
        </p:txBody>
      </p:sp>
    </p:spTree>
    <p:extLst>
      <p:ext uri="{BB962C8B-B14F-4D97-AF65-F5344CB8AC3E}">
        <p14:creationId xmlns:p14="http://schemas.microsoft.com/office/powerpoint/2010/main" val="2812393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E82000-C4B7-8493-4826-D9A7C1746B35}"/>
              </a:ext>
            </a:extLst>
          </p:cNvPr>
          <p:cNvSpPr txBox="1"/>
          <p:nvPr/>
        </p:nvSpPr>
        <p:spPr>
          <a:xfrm>
            <a:off x="1042219" y="275303"/>
            <a:ext cx="9625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Abstract a Real-World Need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F9F66D-B7AA-6059-7995-02AC4ECF309F}"/>
              </a:ext>
            </a:extLst>
          </p:cNvPr>
          <p:cNvSpPr/>
          <p:nvPr/>
        </p:nvSpPr>
        <p:spPr>
          <a:xfrm>
            <a:off x="8141110" y="1612490"/>
            <a:ext cx="3156154" cy="4149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6AC9E6-79D9-57D7-77AD-33D9963E2811}"/>
              </a:ext>
            </a:extLst>
          </p:cNvPr>
          <p:cNvSpPr txBox="1"/>
          <p:nvPr/>
        </p:nvSpPr>
        <p:spPr>
          <a:xfrm>
            <a:off x="8229600" y="1779639"/>
            <a:ext cx="2959510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Employee Information 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BCA96E-BDFB-9DE7-2C70-55D5BAEFE6FB}"/>
              </a:ext>
            </a:extLst>
          </p:cNvPr>
          <p:cNvSpPr/>
          <p:nvPr/>
        </p:nvSpPr>
        <p:spPr>
          <a:xfrm>
            <a:off x="8554064" y="2406445"/>
            <a:ext cx="2310581" cy="10225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EmployeeLogic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5CADB0-D558-A346-DDAA-D3C7A6619F62}"/>
              </a:ext>
            </a:extLst>
          </p:cNvPr>
          <p:cNvSpPr/>
          <p:nvPr/>
        </p:nvSpPr>
        <p:spPr>
          <a:xfrm>
            <a:off x="8141110" y="4021394"/>
            <a:ext cx="1317522" cy="7570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Director</a:t>
            </a:r>
          </a:p>
          <a:p>
            <a:pPr algn="ctr"/>
            <a:r>
              <a:rPr lang="en-US" dirty="0"/>
              <a:t>Logic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AF1A52-B6B2-2CF7-99DC-055D1116AB34}"/>
              </a:ext>
            </a:extLst>
          </p:cNvPr>
          <p:cNvSpPr/>
          <p:nvPr/>
        </p:nvSpPr>
        <p:spPr>
          <a:xfrm>
            <a:off x="9979742" y="4006645"/>
            <a:ext cx="1317522" cy="7570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Manager</a:t>
            </a:r>
          </a:p>
          <a:p>
            <a:pPr algn="ctr"/>
            <a:r>
              <a:rPr lang="en-US" dirty="0"/>
              <a:t>Logic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6708741-B732-CD7B-AF82-FCFDB11D5D71}"/>
              </a:ext>
            </a:extLst>
          </p:cNvPr>
          <p:cNvCxnSpPr>
            <a:stCxn id="6" idx="0"/>
            <a:endCxn id="5" idx="4"/>
          </p:cNvCxnSpPr>
          <p:nvPr/>
        </p:nvCxnSpPr>
        <p:spPr>
          <a:xfrm rot="5400000" flipH="1" flipV="1">
            <a:off x="8958416" y="3270455"/>
            <a:ext cx="592394" cy="9094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986528D-3FEA-B071-9F61-F1CEB4CF0CFB}"/>
              </a:ext>
            </a:extLst>
          </p:cNvPr>
          <p:cNvCxnSpPr>
            <a:stCxn id="7" idx="0"/>
            <a:endCxn id="5" idx="4"/>
          </p:cNvCxnSpPr>
          <p:nvPr/>
        </p:nvCxnSpPr>
        <p:spPr>
          <a:xfrm rot="16200000" flipV="1">
            <a:off x="9885107" y="3253249"/>
            <a:ext cx="577645" cy="9291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912C054-B527-B578-C0CC-1710A6159AB0}"/>
              </a:ext>
            </a:extLst>
          </p:cNvPr>
          <p:cNvSpPr/>
          <p:nvPr/>
        </p:nvSpPr>
        <p:spPr>
          <a:xfrm>
            <a:off x="3829663" y="2241755"/>
            <a:ext cx="3067665" cy="26055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AF0BB9-1347-94C9-E70C-88F95CFBBF11}"/>
              </a:ext>
            </a:extLst>
          </p:cNvPr>
          <p:cNvSpPr txBox="1"/>
          <p:nvPr/>
        </p:nvSpPr>
        <p:spPr>
          <a:xfrm>
            <a:off x="3903406" y="2281084"/>
            <a:ext cx="28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Accounting App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5BB79F-2236-FA52-A3D9-31C6E7EC566F}"/>
              </a:ext>
            </a:extLst>
          </p:cNvPr>
          <p:cNvSpPr txBox="1"/>
          <p:nvPr/>
        </p:nvSpPr>
        <p:spPr>
          <a:xfrm>
            <a:off x="3903406" y="2939845"/>
            <a:ext cx="28415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+GetTax(Employee emp)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Tax Calculation Based on Salary</a:t>
            </a:r>
          </a:p>
          <a:p>
            <a:r>
              <a:rPr lang="en-US" dirty="0"/>
              <a:t>}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E33E22D-B050-02F2-60C9-80860E4137D2}"/>
              </a:ext>
            </a:extLst>
          </p:cNvPr>
          <p:cNvSpPr/>
          <p:nvPr/>
        </p:nvSpPr>
        <p:spPr>
          <a:xfrm>
            <a:off x="422787" y="2939845"/>
            <a:ext cx="2059858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7D8359C-E44F-F565-49CB-19229555FD18}"/>
              </a:ext>
            </a:extLst>
          </p:cNvPr>
          <p:cNvCxnSpPr>
            <a:cxnSpLocks/>
            <a:stCxn id="16" idx="0"/>
            <a:endCxn id="14" idx="0"/>
          </p:cNvCxnSpPr>
          <p:nvPr/>
        </p:nvCxnSpPr>
        <p:spPr>
          <a:xfrm rot="5400000" flipH="1" flipV="1">
            <a:off x="3059062" y="674739"/>
            <a:ext cx="658761" cy="3871452"/>
          </a:xfrm>
          <a:prstGeom prst="bentConnector3">
            <a:avLst>
              <a:gd name="adj1" fmla="val 1347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493D264-A1FF-5D69-4BA8-337B98E12F08}"/>
              </a:ext>
            </a:extLst>
          </p:cNvPr>
          <p:cNvCxnSpPr>
            <a:stCxn id="13" idx="3"/>
            <a:endCxn id="3" idx="0"/>
          </p:cNvCxnSpPr>
          <p:nvPr/>
        </p:nvCxnSpPr>
        <p:spPr>
          <a:xfrm flipV="1">
            <a:off x="6897328" y="1612490"/>
            <a:ext cx="2821859" cy="1932039"/>
          </a:xfrm>
          <a:prstGeom prst="bentConnector4">
            <a:avLst>
              <a:gd name="adj1" fmla="val 22038"/>
              <a:gd name="adj2" fmla="val 1118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9368EE9-4B50-50CD-5784-1A866776CA7A}"/>
              </a:ext>
            </a:extLst>
          </p:cNvPr>
          <p:cNvCxnSpPr>
            <a:stCxn id="3" idx="2"/>
            <a:endCxn id="13" idx="2"/>
          </p:cNvCxnSpPr>
          <p:nvPr/>
        </p:nvCxnSpPr>
        <p:spPr>
          <a:xfrm rot="5400000" flipH="1">
            <a:off x="7084142" y="3126658"/>
            <a:ext cx="914400" cy="4355691"/>
          </a:xfrm>
          <a:prstGeom prst="bentConnector3">
            <a:avLst>
              <a:gd name="adj1" fmla="val -25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8FE7BF3-7556-EB8A-3C3A-44E8B1D565A7}"/>
              </a:ext>
            </a:extLst>
          </p:cNvPr>
          <p:cNvSpPr txBox="1"/>
          <p:nvPr/>
        </p:nvSpPr>
        <p:spPr>
          <a:xfrm>
            <a:off x="6096000" y="5761703"/>
            <a:ext cx="1740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the Salary of Employee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D66B5012-8B4D-4F34-23EE-36CFCDA7BACD}"/>
              </a:ext>
            </a:extLst>
          </p:cNvPr>
          <p:cNvCxnSpPr>
            <a:stCxn id="13" idx="2"/>
            <a:endCxn id="16" idx="2"/>
          </p:cNvCxnSpPr>
          <p:nvPr/>
        </p:nvCxnSpPr>
        <p:spPr>
          <a:xfrm rot="5400000" flipH="1">
            <a:off x="2911577" y="2395384"/>
            <a:ext cx="993058" cy="3910780"/>
          </a:xfrm>
          <a:prstGeom prst="bentConnector3">
            <a:avLst>
              <a:gd name="adj1" fmla="val -230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09B0D3C-7070-9798-9C33-A4A6ABCBDA1D}"/>
              </a:ext>
            </a:extLst>
          </p:cNvPr>
          <p:cNvSpPr txBox="1"/>
          <p:nvPr/>
        </p:nvSpPr>
        <p:spPr>
          <a:xfrm>
            <a:off x="1730477" y="1710813"/>
            <a:ext cx="282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Ask for Tax of Employee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376FF9-ED8A-A805-7D8D-C7631EE146B6}"/>
              </a:ext>
            </a:extLst>
          </p:cNvPr>
          <p:cNvSpPr txBox="1"/>
          <p:nvPr/>
        </p:nvSpPr>
        <p:spPr>
          <a:xfrm>
            <a:off x="5638800" y="1324928"/>
            <a:ext cx="2821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Employee Salary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B725C5-77B5-A634-B07E-07ADDD402304}"/>
              </a:ext>
            </a:extLst>
          </p:cNvPr>
          <p:cNvSpPr txBox="1"/>
          <p:nvPr/>
        </p:nvSpPr>
        <p:spPr>
          <a:xfrm>
            <a:off x="1656735" y="4896502"/>
            <a:ext cx="282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Get </a:t>
            </a:r>
            <a:r>
              <a:rPr lang="en-US" dirty="0"/>
              <a:t>Tax of Employee </a:t>
            </a:r>
          </a:p>
        </p:txBody>
      </p:sp>
    </p:spTree>
    <p:extLst>
      <p:ext uri="{BB962C8B-B14F-4D97-AF65-F5344CB8AC3E}">
        <p14:creationId xmlns:p14="http://schemas.microsoft.com/office/powerpoint/2010/main" val="2722242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9D7FFA8-ADBC-1907-2923-E77837064516}"/>
              </a:ext>
            </a:extLst>
          </p:cNvPr>
          <p:cNvSpPr/>
          <p:nvPr/>
        </p:nvSpPr>
        <p:spPr>
          <a:xfrm>
            <a:off x="4973216" y="270588"/>
            <a:ext cx="1614196" cy="8770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Abstract</a:t>
            </a:r>
          </a:p>
          <a:p>
            <a:pPr algn="ctr"/>
            <a:r>
              <a:rPr lang="en-US" dirty="0"/>
              <a:t>Class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3E372DC-EEF7-3D98-C8EE-97335CA079A0}"/>
              </a:ext>
            </a:extLst>
          </p:cNvPr>
          <p:cNvSpPr/>
          <p:nvPr/>
        </p:nvSpPr>
        <p:spPr>
          <a:xfrm>
            <a:off x="2727648" y="1533330"/>
            <a:ext cx="1614196" cy="8770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Derived Class 1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352EEE1-32BC-6F0F-5997-68087FEE3E74}"/>
              </a:ext>
            </a:extLst>
          </p:cNvPr>
          <p:cNvSpPr/>
          <p:nvPr/>
        </p:nvSpPr>
        <p:spPr>
          <a:xfrm>
            <a:off x="7043060" y="1533330"/>
            <a:ext cx="1614196" cy="8770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Derived Class</a:t>
            </a:r>
          </a:p>
          <a:p>
            <a:pPr algn="ctr"/>
            <a:r>
              <a:rPr lang="en-US" dirty="0"/>
              <a:t>2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65781884-8DC0-3A95-D3AD-20CAE84EFC82}"/>
              </a:ext>
            </a:extLst>
          </p:cNvPr>
          <p:cNvCxnSpPr>
            <a:stCxn id="2" idx="1"/>
            <a:endCxn id="3" idx="0"/>
          </p:cNvCxnSpPr>
          <p:nvPr/>
        </p:nvCxnSpPr>
        <p:spPr>
          <a:xfrm rot="10800000" flipV="1">
            <a:off x="3534746" y="709126"/>
            <a:ext cx="1438470" cy="8242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86D32174-5D2F-4844-6078-590C8DC3FFF0}"/>
              </a:ext>
            </a:extLst>
          </p:cNvPr>
          <p:cNvCxnSpPr>
            <a:stCxn id="2" idx="3"/>
            <a:endCxn id="4" idx="0"/>
          </p:cNvCxnSpPr>
          <p:nvPr/>
        </p:nvCxnSpPr>
        <p:spPr>
          <a:xfrm>
            <a:off x="6587412" y="709127"/>
            <a:ext cx="1262746" cy="8242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1905615-1EFC-D65B-B77F-0E20C63CEFC7}"/>
              </a:ext>
            </a:extLst>
          </p:cNvPr>
          <p:cNvSpPr/>
          <p:nvPr/>
        </p:nvSpPr>
        <p:spPr>
          <a:xfrm>
            <a:off x="1398813" y="3023116"/>
            <a:ext cx="1614196" cy="8770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DD1</a:t>
            </a:r>
          </a:p>
          <a:p>
            <a:pPr algn="ctr"/>
            <a:r>
              <a:rPr lang="en-US" dirty="0"/>
              <a:t>Class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BE13260-FC8E-445E-0F05-4967528E0C74}"/>
              </a:ext>
            </a:extLst>
          </p:cNvPr>
          <p:cNvSpPr/>
          <p:nvPr/>
        </p:nvSpPr>
        <p:spPr>
          <a:xfrm>
            <a:off x="4029268" y="3023117"/>
            <a:ext cx="1614196" cy="8770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DD2</a:t>
            </a:r>
          </a:p>
          <a:p>
            <a:pPr algn="ctr"/>
            <a:r>
              <a:rPr lang="en-US" dirty="0"/>
              <a:t>Class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2FC1451-D8F6-4815-F3DF-9020BFE29181}"/>
              </a:ext>
            </a:extLst>
          </p:cNvPr>
          <p:cNvSpPr/>
          <p:nvPr/>
        </p:nvSpPr>
        <p:spPr>
          <a:xfrm>
            <a:off x="6109996" y="2990461"/>
            <a:ext cx="1614196" cy="8770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DD21</a:t>
            </a:r>
          </a:p>
          <a:p>
            <a:pPr algn="ctr"/>
            <a:r>
              <a:rPr lang="en-US" dirty="0"/>
              <a:t>Class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5B698AB-64DD-753A-2974-56FEE27AEC62}"/>
              </a:ext>
            </a:extLst>
          </p:cNvPr>
          <p:cNvSpPr/>
          <p:nvPr/>
        </p:nvSpPr>
        <p:spPr>
          <a:xfrm>
            <a:off x="8035215" y="2990460"/>
            <a:ext cx="1614196" cy="8770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DD22</a:t>
            </a:r>
          </a:p>
          <a:p>
            <a:pPr algn="ctr"/>
            <a:r>
              <a:rPr lang="en-US" dirty="0"/>
              <a:t>Class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B1E6CCC-7521-428D-C3A6-0EF9C6C341F4}"/>
              </a:ext>
            </a:extLst>
          </p:cNvPr>
          <p:cNvCxnSpPr>
            <a:stCxn id="3" idx="1"/>
            <a:endCxn id="10" idx="0"/>
          </p:cNvCxnSpPr>
          <p:nvPr/>
        </p:nvCxnSpPr>
        <p:spPr>
          <a:xfrm rot="10800000" flipV="1">
            <a:off x="2205912" y="1971868"/>
            <a:ext cx="521737" cy="10512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A855307-F03F-ACA5-2327-EA145576DA73}"/>
              </a:ext>
            </a:extLst>
          </p:cNvPr>
          <p:cNvCxnSpPr>
            <a:stCxn id="3" idx="3"/>
            <a:endCxn id="11" idx="0"/>
          </p:cNvCxnSpPr>
          <p:nvPr/>
        </p:nvCxnSpPr>
        <p:spPr>
          <a:xfrm>
            <a:off x="4341844" y="1971869"/>
            <a:ext cx="494522" cy="10512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A90BB91-51CB-F79E-6D2E-4E7835FC476F}"/>
              </a:ext>
            </a:extLst>
          </p:cNvPr>
          <p:cNvCxnSpPr>
            <a:stCxn id="4" idx="1"/>
            <a:endCxn id="12" idx="0"/>
          </p:cNvCxnSpPr>
          <p:nvPr/>
        </p:nvCxnSpPr>
        <p:spPr>
          <a:xfrm rot="10800000" flipV="1">
            <a:off x="6917094" y="1971869"/>
            <a:ext cx="125966" cy="10185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60F4A02-1159-68B9-04BA-278E6FA5E1C1}"/>
              </a:ext>
            </a:extLst>
          </p:cNvPr>
          <p:cNvCxnSpPr>
            <a:stCxn id="4" idx="3"/>
            <a:endCxn id="13" idx="0"/>
          </p:cNvCxnSpPr>
          <p:nvPr/>
        </p:nvCxnSpPr>
        <p:spPr>
          <a:xfrm>
            <a:off x="8657256" y="1971869"/>
            <a:ext cx="185057" cy="10185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row: Up 24">
            <a:extLst>
              <a:ext uri="{FF2B5EF4-FFF2-40B4-BE49-F238E27FC236}">
                <a16:creationId xmlns:a16="http://schemas.microsoft.com/office/drawing/2014/main" id="{5D1F177A-DD75-3CFE-A4C9-2B69BFAB8F8D}"/>
              </a:ext>
            </a:extLst>
          </p:cNvPr>
          <p:cNvSpPr/>
          <p:nvPr/>
        </p:nvSpPr>
        <p:spPr>
          <a:xfrm>
            <a:off x="10349209" y="270588"/>
            <a:ext cx="241036" cy="387220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9CA884-E538-D69C-DC1A-B50D3B6828C0}"/>
              </a:ext>
            </a:extLst>
          </p:cNvPr>
          <p:cNvSpPr txBox="1"/>
          <p:nvPr/>
        </p:nvSpPr>
        <p:spPr>
          <a:xfrm>
            <a:off x="606490" y="4991878"/>
            <a:ext cx="10832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 Responsibility Principal</a:t>
            </a:r>
          </a:p>
          <a:p>
            <a:r>
              <a:rPr lang="en-US" dirty="0"/>
              <a:t>Open Close Principal</a:t>
            </a:r>
          </a:p>
          <a:p>
            <a:r>
              <a:rPr lang="en-US" dirty="0"/>
              <a:t>Liskov Substitution Principal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0A4E01F-9014-DBFD-6C1A-9A3B8F786A96}"/>
              </a:ext>
            </a:extLst>
          </p:cNvPr>
          <p:cNvSpPr txBox="1"/>
          <p:nvPr/>
        </p:nvSpPr>
        <p:spPr>
          <a:xfrm>
            <a:off x="4450702" y="4758612"/>
            <a:ext cx="60648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Abstract class and all of it derivation provides a Family Tree with Hierarchy and helps to build Highly-Cohesive System</a:t>
            </a:r>
          </a:p>
          <a:p>
            <a:endParaRPr lang="en-US" b="1" dirty="0"/>
          </a:p>
          <a:p>
            <a:r>
              <a:rPr lang="en-US" b="1" dirty="0"/>
              <a:t>Stream</a:t>
            </a:r>
          </a:p>
          <a:p>
            <a:r>
              <a:rPr lang="en-US" b="1" dirty="0"/>
              <a:t>- FileStream, MemoryStream, </a:t>
            </a:r>
            <a:r>
              <a:rPr lang="en-US" b="1" dirty="0" err="1"/>
              <a:t>NetworkStream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05665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1235</Words>
  <Application>Microsoft Office PowerPoint</Application>
  <PresentationFormat>Widescreen</PresentationFormat>
  <Paragraphs>341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212</cp:revision>
  <dcterms:created xsi:type="dcterms:W3CDTF">2023-09-25T04:49:33Z</dcterms:created>
  <dcterms:modified xsi:type="dcterms:W3CDTF">2023-09-29T06:23:16Z</dcterms:modified>
</cp:coreProperties>
</file>