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80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6110"/>
  </p:normalViewPr>
  <p:slideViewPr>
    <p:cSldViewPr snapToGrid="0">
      <p:cViewPr varScale="1">
        <p:scale>
          <a:sx n="119" d="100"/>
          <a:sy n="119" d="100"/>
        </p:scale>
        <p:origin x="59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E74AC-568A-EEB8-8C5D-191060EDE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EC1D7-0E34-755B-3403-76EBA9290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A8051-68BA-BD8A-E8E9-21CB9A537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36E5E-70BE-EC9F-6746-3C8340B8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99E61-A1E3-391D-7F77-D54AD437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4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C069-8428-7073-B980-8686834FA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8D39A-6ADB-8C4F-F031-DD1A51C2C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83B7D-27C1-90D9-44A7-4FC6D970C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5B4A1-AFE4-10EB-0F89-CB01D4CB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81395-0ED0-4A9A-70A6-D08DED38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0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B6918C-3056-131D-5161-DE0DA5D23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3BB55-3EB2-A078-AB33-F1E5101AB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226D8-5292-B453-63C0-B4FB6F47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55AB4-03E8-0BA7-F377-52A0E2E5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5FE58-A743-2A5F-6F55-76BEA994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5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96743-249F-0C2F-2CF5-AD165C9C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5B01D-B01C-0300-EDF8-214B61941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6721C-0764-7828-EA45-8E631D717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54390-AC49-A59C-1046-F4EAD37E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A0176-D53C-3646-878E-98977FF0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6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5A30-0706-364E-E1AB-9B480024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3F2FC-13DB-B9E9-0D58-BFAD76031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4F16B-946C-27C0-04C4-54B693EF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3002C-DFC9-5B38-517F-8ABE3221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8639-E0CA-021D-3A52-DFE792E36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2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367A-98C2-C4D4-54C8-CBF36E851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BF77E-7566-A736-A2FC-FC34C6554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12AB7-4B11-01D3-EAA6-25D0300E6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08D8D-BF50-2EE2-3EFB-D25F1953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9/16/22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9825E-0231-90D8-CF59-C6830BAD1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63DBA-A255-500C-D095-07FE9F06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3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E68E-7817-3D1A-EA8B-B2B737AB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B92C0-912A-405E-AAAD-957CE74AB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DA918-AFFE-0839-6A43-50B9B4C16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3DC7C-0CB5-FD47-28B2-7AACB6AA7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2E135-D4AD-52E4-DB89-C8760D457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DF3789-4D88-B93B-615E-BE2A672B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9/16/22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11BA64-702C-2736-D893-27D28F900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45492-CA80-1EDE-A5D7-CE81FBDD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9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EE43E-164A-BCDA-F522-C3C77854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0CCD31-60E7-5F6E-53A5-76E51E12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9/16/22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8082CC-10FB-15AC-3459-F0DF708E5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D8768-1950-90BA-381D-273ECF95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8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68C40A-F52D-FB91-8234-444F57A4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9/16/22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3F21DE-30D8-4935-F375-198997887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545E9-A3EE-6E79-FD36-D96AA29BA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8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47E7-800D-BAF1-916C-8FC57CFB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F13B4-D567-3C0E-5324-5E6B615ED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BB9FF-C9D7-5760-DC7D-A4719D696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8512A-49D0-A305-860C-D687AF447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9/16/22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66A8A-DA83-440A-0F9B-544A6C29D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A2ED7-FB2B-BBB5-53D0-12E1F0C5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8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5037-1181-5530-6C07-4C7E596EB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00B1A2-6B4A-BA45-FD15-700FAF636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5659A-3EF5-A0B7-F452-3D91621D9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861CB-A23D-63D5-7671-51C190F3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9/16/22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4BB23-3F68-175A-B5DC-D23EA1C4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4CB83-D7A1-7AF5-55A6-806F9BB8A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3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CC8914-7786-B303-8A30-98E660865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87AE6-065F-349F-859A-9C081632A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CF21F-84B6-8345-9630-176052AF3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E8DEA-61CA-412C-9D6E-50DA161E193E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50172-C47F-2327-02B1-418B1CADD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9EC02-86D2-A76C-F162-0A10978F6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4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fundamentals/middleware/?view=aspnetcore-6.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10.20:31102/" TargetMode="Externa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15DB18-F5BC-ECE0-C94C-FDE5A4B25F7C}"/>
              </a:ext>
            </a:extLst>
          </p:cNvPr>
          <p:cNvSpPr/>
          <p:nvPr/>
        </p:nvSpPr>
        <p:spPr>
          <a:xfrm>
            <a:off x="186611" y="2705877"/>
            <a:ext cx="11933853" cy="223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D06BC-2158-D4D4-66CE-D2AE9D9156A8}"/>
              </a:ext>
            </a:extLst>
          </p:cNvPr>
          <p:cNvSpPr txBox="1"/>
          <p:nvPr/>
        </p:nvSpPr>
        <p:spPr>
          <a:xfrm>
            <a:off x="5887616" y="2995127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B46FA69-35B2-5ABE-0167-4C00A548E70C}"/>
              </a:ext>
            </a:extLst>
          </p:cNvPr>
          <p:cNvSpPr/>
          <p:nvPr/>
        </p:nvSpPr>
        <p:spPr>
          <a:xfrm>
            <a:off x="6503437" y="2995127"/>
            <a:ext cx="3387012" cy="433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Positive Values</a:t>
            </a:r>
            <a:endParaRPr lang="en-US" dirty="0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CF169B55-4DB4-2B77-FFBC-B1548689120D}"/>
              </a:ext>
            </a:extLst>
          </p:cNvPr>
          <p:cNvSpPr/>
          <p:nvPr/>
        </p:nvSpPr>
        <p:spPr>
          <a:xfrm>
            <a:off x="1912776" y="2995127"/>
            <a:ext cx="3648268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Negative Values</a:t>
            </a:r>
            <a:endParaRPr lang="en-US" dirty="0"/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A728FB07-C653-37A2-A225-DBAFE90EA8CA}"/>
              </a:ext>
            </a:extLst>
          </p:cNvPr>
          <p:cNvSpPr/>
          <p:nvPr/>
        </p:nvSpPr>
        <p:spPr>
          <a:xfrm flipH="1">
            <a:off x="-83976" y="1464906"/>
            <a:ext cx="12204440" cy="12409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EBE8A0-595B-C23C-20CA-DD124BF3DD7E}"/>
              </a:ext>
            </a:extLst>
          </p:cNvPr>
          <p:cNvSpPr txBox="1"/>
          <p:nvPr/>
        </p:nvSpPr>
        <p:spPr>
          <a:xfrm>
            <a:off x="4096139" y="1688841"/>
            <a:ext cx="299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Integer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CCD9F9-369D-F531-140C-C457534EBE53}"/>
              </a:ext>
            </a:extLst>
          </p:cNvPr>
          <p:cNvSpPr txBox="1"/>
          <p:nvPr/>
        </p:nvSpPr>
        <p:spPr>
          <a:xfrm>
            <a:off x="129073" y="5570375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C08EC09-7C46-C68E-AFC8-3D9D0C76AA87}"/>
              </a:ext>
            </a:extLst>
          </p:cNvPr>
          <p:cNvSpPr/>
          <p:nvPr/>
        </p:nvSpPr>
        <p:spPr>
          <a:xfrm>
            <a:off x="531844" y="5573486"/>
            <a:ext cx="11531081" cy="366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Positive Values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7A19C4-2173-B1FB-0EBA-E3DD5965706F}"/>
              </a:ext>
            </a:extLst>
          </p:cNvPr>
          <p:cNvSpPr txBox="1"/>
          <p:nvPr/>
        </p:nvSpPr>
        <p:spPr>
          <a:xfrm>
            <a:off x="3837993" y="4267200"/>
            <a:ext cx="299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Unsigned Integer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AE6DED-A65F-0F56-EB01-C03BD104A3AA}"/>
              </a:ext>
            </a:extLst>
          </p:cNvPr>
          <p:cNvSpPr/>
          <p:nvPr/>
        </p:nvSpPr>
        <p:spPr>
          <a:xfrm>
            <a:off x="129073" y="5026871"/>
            <a:ext cx="11933853" cy="223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DEC7C28-1810-3CAE-706F-791AE475D654}"/>
              </a:ext>
            </a:extLst>
          </p:cNvPr>
          <p:cNvSpPr/>
          <p:nvPr/>
        </p:nvSpPr>
        <p:spPr>
          <a:xfrm>
            <a:off x="8734099" y="905357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42AC0A-077E-38AE-05FC-40451A2A7B93}"/>
              </a:ext>
            </a:extLst>
          </p:cNvPr>
          <p:cNvSpPr/>
          <p:nvPr/>
        </p:nvSpPr>
        <p:spPr>
          <a:xfrm>
            <a:off x="367862" y="283779"/>
            <a:ext cx="3090041" cy="62536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2073F-C0DA-D8D3-E544-697C56C6C0E1}"/>
              </a:ext>
            </a:extLst>
          </p:cNvPr>
          <p:cNvSpPr txBox="1"/>
          <p:nvPr/>
        </p:nvSpPr>
        <p:spPr>
          <a:xfrm>
            <a:off x="430924" y="462455"/>
            <a:ext cx="28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D4B34D-AE71-92D0-E652-153BCEEAB724}"/>
              </a:ext>
            </a:extLst>
          </p:cNvPr>
          <p:cNvSpPr/>
          <p:nvPr/>
        </p:nvSpPr>
        <p:spPr>
          <a:xfrm>
            <a:off x="8734099" y="2686860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96C330-9A57-80BE-FB2C-EA87C96826A0}"/>
              </a:ext>
            </a:extLst>
          </p:cNvPr>
          <p:cNvSpPr/>
          <p:nvPr/>
        </p:nvSpPr>
        <p:spPr>
          <a:xfrm>
            <a:off x="8734099" y="4562956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Obj3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A04A3766-1417-6CAF-E39D-1F6CF565B9B0}"/>
              </a:ext>
            </a:extLst>
          </p:cNvPr>
          <p:cNvCxnSpPr>
            <a:cxnSpLocks/>
            <a:stCxn id="2" idx="2"/>
            <a:endCxn id="9" idx="3"/>
          </p:cNvCxnSpPr>
          <p:nvPr/>
        </p:nvCxnSpPr>
        <p:spPr>
          <a:xfrm rot="10800000" flipV="1">
            <a:off x="2774731" y="1567508"/>
            <a:ext cx="5959368" cy="300677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FE98851-5EF3-B444-388A-DA6CF7F83DE0}"/>
              </a:ext>
            </a:extLst>
          </p:cNvPr>
          <p:cNvSpPr txBox="1"/>
          <p:nvPr/>
        </p:nvSpPr>
        <p:spPr>
          <a:xfrm>
            <a:off x="609600" y="1545020"/>
            <a:ext cx="216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o1 = new Obj1();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A9EB9-0FFA-055B-F49D-11AC61046EA8}"/>
              </a:ext>
            </a:extLst>
          </p:cNvPr>
          <p:cNvSpPr txBox="1"/>
          <p:nvPr/>
        </p:nvSpPr>
        <p:spPr>
          <a:xfrm>
            <a:off x="704193" y="3003357"/>
            <a:ext cx="216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Obj2 o2 = new Obj1();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89D2C9D-304C-29EE-F142-3BFE2C6FBB4B}"/>
              </a:ext>
            </a:extLst>
          </p:cNvPr>
          <p:cNvCxnSpPr>
            <a:cxnSpLocks/>
            <a:stCxn id="5" idx="2"/>
            <a:endCxn id="10" idx="3"/>
          </p:cNvCxnSpPr>
          <p:nvPr/>
        </p:nvCxnSpPr>
        <p:spPr>
          <a:xfrm rot="10800000">
            <a:off x="2869325" y="3326524"/>
            <a:ext cx="5864775" cy="22489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6433F9-8935-BF32-E394-8966406BA753}"/>
              </a:ext>
            </a:extLst>
          </p:cNvPr>
          <p:cNvSpPr txBox="1"/>
          <p:nvPr/>
        </p:nvSpPr>
        <p:spPr>
          <a:xfrm>
            <a:off x="704192" y="4461694"/>
            <a:ext cx="216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o3 = new Obj1();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2C55215-5EA9-23E7-7A1D-CBF46169C869}"/>
              </a:ext>
            </a:extLst>
          </p:cNvPr>
          <p:cNvCxnSpPr>
            <a:stCxn id="6" idx="2"/>
            <a:endCxn id="13" idx="3"/>
          </p:cNvCxnSpPr>
          <p:nvPr/>
        </p:nvCxnSpPr>
        <p:spPr>
          <a:xfrm rot="10800000">
            <a:off x="2869323" y="4784860"/>
            <a:ext cx="5864776" cy="440248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978F5AD-9765-8631-8F4E-6ACE15A8EDF5}"/>
              </a:ext>
            </a:extLst>
          </p:cNvPr>
          <p:cNvSpPr txBox="1"/>
          <p:nvPr/>
        </p:nvSpPr>
        <p:spPr>
          <a:xfrm>
            <a:off x="4204138" y="166695"/>
            <a:ext cx="3710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Case where Obj1,Obj2, and Obj3 are autonomous, and they does not depend on any other object. So, client can directly instantiate it </a:t>
            </a:r>
          </a:p>
        </p:txBody>
      </p:sp>
    </p:spTree>
    <p:extLst>
      <p:ext uri="{BB962C8B-B14F-4D97-AF65-F5344CB8AC3E}">
        <p14:creationId xmlns:p14="http://schemas.microsoft.com/office/powerpoint/2010/main" val="3018537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DEC7C28-1810-3CAE-706F-791AE475D654}"/>
              </a:ext>
            </a:extLst>
          </p:cNvPr>
          <p:cNvSpPr/>
          <p:nvPr/>
        </p:nvSpPr>
        <p:spPr>
          <a:xfrm>
            <a:off x="8734099" y="905357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42AC0A-077E-38AE-05FC-40451A2A7B93}"/>
              </a:ext>
            </a:extLst>
          </p:cNvPr>
          <p:cNvSpPr/>
          <p:nvPr/>
        </p:nvSpPr>
        <p:spPr>
          <a:xfrm>
            <a:off x="367862" y="283779"/>
            <a:ext cx="3090041" cy="62536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2073F-C0DA-D8D3-E544-697C56C6C0E1}"/>
              </a:ext>
            </a:extLst>
          </p:cNvPr>
          <p:cNvSpPr txBox="1"/>
          <p:nvPr/>
        </p:nvSpPr>
        <p:spPr>
          <a:xfrm>
            <a:off x="430924" y="462455"/>
            <a:ext cx="28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D4B34D-AE71-92D0-E652-153BCEEAB724}"/>
              </a:ext>
            </a:extLst>
          </p:cNvPr>
          <p:cNvSpPr/>
          <p:nvPr/>
        </p:nvSpPr>
        <p:spPr>
          <a:xfrm>
            <a:off x="8734099" y="2686860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96C330-9A57-80BE-FB2C-EA87C96826A0}"/>
              </a:ext>
            </a:extLst>
          </p:cNvPr>
          <p:cNvSpPr/>
          <p:nvPr/>
        </p:nvSpPr>
        <p:spPr>
          <a:xfrm>
            <a:off x="8734099" y="4562956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Obj3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A04A3766-1417-6CAF-E39D-1F6CF565B9B0}"/>
              </a:ext>
            </a:extLst>
          </p:cNvPr>
          <p:cNvCxnSpPr>
            <a:cxnSpLocks/>
            <a:stCxn id="2" idx="2"/>
            <a:endCxn id="9" idx="3"/>
          </p:cNvCxnSpPr>
          <p:nvPr/>
        </p:nvCxnSpPr>
        <p:spPr>
          <a:xfrm rot="10800000" flipV="1">
            <a:off x="2774731" y="1567509"/>
            <a:ext cx="5959368" cy="439176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FE98851-5EF3-B444-388A-DA6CF7F83DE0}"/>
              </a:ext>
            </a:extLst>
          </p:cNvPr>
          <p:cNvSpPr txBox="1"/>
          <p:nvPr/>
        </p:nvSpPr>
        <p:spPr>
          <a:xfrm>
            <a:off x="609600" y="1545020"/>
            <a:ext cx="2165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o1 = new Obj1(); MUST have </a:t>
            </a:r>
            <a:r>
              <a:rPr lang="en-US" dirty="0" err="1"/>
              <a:t>ObjX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A9EB9-0FFA-055B-F49D-11AC61046EA8}"/>
              </a:ext>
            </a:extLst>
          </p:cNvPr>
          <p:cNvSpPr txBox="1"/>
          <p:nvPr/>
        </p:nvSpPr>
        <p:spPr>
          <a:xfrm>
            <a:off x="704193" y="3003357"/>
            <a:ext cx="2165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Obj2 o2 = new Obj1(); MUST have </a:t>
            </a:r>
            <a:r>
              <a:rPr lang="en-US" dirty="0" err="1"/>
              <a:t>ObjY</a:t>
            </a:r>
            <a:endParaRPr lang="en-US" dirty="0"/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89D2C9D-304C-29EE-F142-3BFE2C6FBB4B}"/>
              </a:ext>
            </a:extLst>
          </p:cNvPr>
          <p:cNvCxnSpPr>
            <a:cxnSpLocks/>
            <a:stCxn id="5" idx="2"/>
            <a:endCxn id="10" idx="3"/>
          </p:cNvCxnSpPr>
          <p:nvPr/>
        </p:nvCxnSpPr>
        <p:spPr>
          <a:xfrm rot="10800000" flipV="1">
            <a:off x="2869325" y="3349012"/>
            <a:ext cx="5864775" cy="116010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6433F9-8935-BF32-E394-8966406BA753}"/>
              </a:ext>
            </a:extLst>
          </p:cNvPr>
          <p:cNvSpPr txBox="1"/>
          <p:nvPr/>
        </p:nvSpPr>
        <p:spPr>
          <a:xfrm>
            <a:off x="704192" y="4461694"/>
            <a:ext cx="216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o3 = new Obj1();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2C55215-5EA9-23E7-7A1D-CBF46169C869}"/>
              </a:ext>
            </a:extLst>
          </p:cNvPr>
          <p:cNvCxnSpPr>
            <a:stCxn id="6" idx="2"/>
            <a:endCxn id="13" idx="3"/>
          </p:cNvCxnSpPr>
          <p:nvPr/>
        </p:nvCxnSpPr>
        <p:spPr>
          <a:xfrm rot="10800000">
            <a:off x="2869323" y="4784860"/>
            <a:ext cx="5864776" cy="440248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978F5AD-9765-8631-8F4E-6ACE15A8EDF5}"/>
              </a:ext>
            </a:extLst>
          </p:cNvPr>
          <p:cNvSpPr txBox="1"/>
          <p:nvPr/>
        </p:nvSpPr>
        <p:spPr>
          <a:xfrm>
            <a:off x="4204138" y="166695"/>
            <a:ext cx="3710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where Obj1,Obj2, and Obj3 are have an external dependencies. So, client MUST resolve all dependencies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2E2554-092B-192B-90AE-871A4AC7064B}"/>
              </a:ext>
            </a:extLst>
          </p:cNvPr>
          <p:cNvSpPr/>
          <p:nvPr/>
        </p:nvSpPr>
        <p:spPr>
          <a:xfrm>
            <a:off x="10888717" y="199697"/>
            <a:ext cx="1187669" cy="987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ObjX</a:t>
            </a:r>
            <a:endParaRPr lang="en-US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09454D36-EC88-BBE0-A508-BE566E0A265D}"/>
              </a:ext>
            </a:extLst>
          </p:cNvPr>
          <p:cNvCxnSpPr>
            <a:stCxn id="7" idx="2"/>
            <a:endCxn id="2" idx="6"/>
          </p:cNvCxnSpPr>
          <p:nvPr/>
        </p:nvCxnSpPr>
        <p:spPr>
          <a:xfrm rot="10800000" flipV="1">
            <a:off x="10142485" y="693683"/>
            <a:ext cx="746232" cy="8738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D2B7D1D-6B44-836C-FF44-5DA6EAD6E405}"/>
              </a:ext>
            </a:extLst>
          </p:cNvPr>
          <p:cNvSpPr txBox="1"/>
          <p:nvPr/>
        </p:nvSpPr>
        <p:spPr>
          <a:xfrm>
            <a:off x="10625958" y="1303283"/>
            <a:ext cx="1450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Objx</a:t>
            </a:r>
            <a:r>
              <a:rPr lang="en-US" dirty="0"/>
              <a:t> is dependency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3E0775-5E61-9E99-6CCE-1D7B590977FA}"/>
              </a:ext>
            </a:extLst>
          </p:cNvPr>
          <p:cNvSpPr/>
          <p:nvPr/>
        </p:nvSpPr>
        <p:spPr>
          <a:xfrm>
            <a:off x="10757336" y="2509371"/>
            <a:ext cx="1187669" cy="987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ObjY</a:t>
            </a:r>
            <a:endParaRPr lang="en-US" dirty="0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31DF6813-58F1-8759-0BD9-2D84DBC1B210}"/>
              </a:ext>
            </a:extLst>
          </p:cNvPr>
          <p:cNvCxnSpPr>
            <a:stCxn id="17" idx="2"/>
            <a:endCxn id="5" idx="6"/>
          </p:cNvCxnSpPr>
          <p:nvPr/>
        </p:nvCxnSpPr>
        <p:spPr>
          <a:xfrm rot="10800000" flipV="1">
            <a:off x="10142486" y="3003356"/>
            <a:ext cx="614851" cy="3456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473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DEC7C28-1810-3CAE-706F-791AE475D654}"/>
              </a:ext>
            </a:extLst>
          </p:cNvPr>
          <p:cNvSpPr/>
          <p:nvPr/>
        </p:nvSpPr>
        <p:spPr>
          <a:xfrm>
            <a:off x="8734099" y="905357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42AC0A-077E-38AE-05FC-40451A2A7B93}"/>
              </a:ext>
            </a:extLst>
          </p:cNvPr>
          <p:cNvSpPr/>
          <p:nvPr/>
        </p:nvSpPr>
        <p:spPr>
          <a:xfrm>
            <a:off x="367862" y="283779"/>
            <a:ext cx="3090041" cy="62536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2073F-C0DA-D8D3-E544-697C56C6C0E1}"/>
              </a:ext>
            </a:extLst>
          </p:cNvPr>
          <p:cNvSpPr txBox="1"/>
          <p:nvPr/>
        </p:nvSpPr>
        <p:spPr>
          <a:xfrm>
            <a:off x="430924" y="462455"/>
            <a:ext cx="28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D4B34D-AE71-92D0-E652-153BCEEAB724}"/>
              </a:ext>
            </a:extLst>
          </p:cNvPr>
          <p:cNvSpPr/>
          <p:nvPr/>
        </p:nvSpPr>
        <p:spPr>
          <a:xfrm>
            <a:off x="8734099" y="2686860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96C330-9A57-80BE-FB2C-EA87C96826A0}"/>
              </a:ext>
            </a:extLst>
          </p:cNvPr>
          <p:cNvSpPr/>
          <p:nvPr/>
        </p:nvSpPr>
        <p:spPr>
          <a:xfrm>
            <a:off x="8734099" y="4562956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78F5AD-9765-8631-8F4E-6ACE15A8EDF5}"/>
              </a:ext>
            </a:extLst>
          </p:cNvPr>
          <p:cNvSpPr txBox="1"/>
          <p:nvPr/>
        </p:nvSpPr>
        <p:spPr>
          <a:xfrm>
            <a:off x="4204138" y="166695"/>
            <a:ext cx="371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Dependency Injection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2E2554-092B-192B-90AE-871A4AC7064B}"/>
              </a:ext>
            </a:extLst>
          </p:cNvPr>
          <p:cNvSpPr/>
          <p:nvPr/>
        </p:nvSpPr>
        <p:spPr>
          <a:xfrm>
            <a:off x="10888717" y="199697"/>
            <a:ext cx="1187669" cy="987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ObjX</a:t>
            </a:r>
            <a:endParaRPr lang="en-US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09454D36-EC88-BBE0-A508-BE566E0A265D}"/>
              </a:ext>
            </a:extLst>
          </p:cNvPr>
          <p:cNvCxnSpPr>
            <a:stCxn id="7" idx="2"/>
            <a:endCxn id="2" idx="6"/>
          </p:cNvCxnSpPr>
          <p:nvPr/>
        </p:nvCxnSpPr>
        <p:spPr>
          <a:xfrm rot="10800000" flipV="1">
            <a:off x="10142485" y="693683"/>
            <a:ext cx="746232" cy="8738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D2B7D1D-6B44-836C-FF44-5DA6EAD6E405}"/>
              </a:ext>
            </a:extLst>
          </p:cNvPr>
          <p:cNvSpPr txBox="1"/>
          <p:nvPr/>
        </p:nvSpPr>
        <p:spPr>
          <a:xfrm>
            <a:off x="10625958" y="1303283"/>
            <a:ext cx="1450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Objx</a:t>
            </a:r>
            <a:r>
              <a:rPr lang="en-US" dirty="0"/>
              <a:t> is dependency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3E0775-5E61-9E99-6CCE-1D7B590977FA}"/>
              </a:ext>
            </a:extLst>
          </p:cNvPr>
          <p:cNvSpPr/>
          <p:nvPr/>
        </p:nvSpPr>
        <p:spPr>
          <a:xfrm>
            <a:off x="10757336" y="2509371"/>
            <a:ext cx="1187669" cy="987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ObjY</a:t>
            </a:r>
            <a:endParaRPr lang="en-US" dirty="0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31DF6813-58F1-8759-0BD9-2D84DBC1B210}"/>
              </a:ext>
            </a:extLst>
          </p:cNvPr>
          <p:cNvCxnSpPr>
            <a:stCxn id="17" idx="2"/>
            <a:endCxn id="5" idx="6"/>
          </p:cNvCxnSpPr>
          <p:nvPr/>
        </p:nvCxnSpPr>
        <p:spPr>
          <a:xfrm rot="10800000" flipV="1">
            <a:off x="10142486" y="3003356"/>
            <a:ext cx="614851" cy="3456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be 10">
            <a:extLst>
              <a:ext uri="{FF2B5EF4-FFF2-40B4-BE49-F238E27FC236}">
                <a16:creationId xmlns:a16="http://schemas.microsoft.com/office/drawing/2014/main" id="{2326DC3D-43D3-226B-5634-EF13C10DF678}"/>
              </a:ext>
            </a:extLst>
          </p:cNvPr>
          <p:cNvSpPr/>
          <p:nvPr/>
        </p:nvSpPr>
        <p:spPr>
          <a:xfrm>
            <a:off x="4561490" y="4011163"/>
            <a:ext cx="3037489" cy="2610354"/>
          </a:xfrm>
          <a:prstGeom prst="cube">
            <a:avLst>
              <a:gd name="adj" fmla="val 1533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917009-304B-5FBA-6D42-5F3F4A2FE696}"/>
              </a:ext>
            </a:extLst>
          </p:cNvPr>
          <p:cNvSpPr txBox="1"/>
          <p:nvPr/>
        </p:nvSpPr>
        <p:spPr>
          <a:xfrm>
            <a:off x="5044966" y="4011163"/>
            <a:ext cx="2070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Dependency Container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BC5CA2-AB68-AD4E-C3F4-A7B846456824}"/>
              </a:ext>
            </a:extLst>
          </p:cNvPr>
          <p:cNvSpPr/>
          <p:nvPr/>
        </p:nvSpPr>
        <p:spPr>
          <a:xfrm>
            <a:off x="4708634" y="4562956"/>
            <a:ext cx="2322787" cy="57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Resolved Object with Registration Obj1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CDF340EB-9D32-D2A3-C3C7-0738B86F8E8C}"/>
              </a:ext>
            </a:extLst>
          </p:cNvPr>
          <p:cNvCxnSpPr>
            <a:stCxn id="2" idx="2"/>
            <a:endCxn id="24" idx="3"/>
          </p:cNvCxnSpPr>
          <p:nvPr/>
        </p:nvCxnSpPr>
        <p:spPr>
          <a:xfrm rot="10800000" flipV="1">
            <a:off x="7031421" y="1567508"/>
            <a:ext cx="1702678" cy="3283749"/>
          </a:xfrm>
          <a:prstGeom prst="bentConnector3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638B672-D28A-4C69-F378-6000D99D71CD}"/>
              </a:ext>
            </a:extLst>
          </p:cNvPr>
          <p:cNvSpPr/>
          <p:nvPr/>
        </p:nvSpPr>
        <p:spPr>
          <a:xfrm>
            <a:off x="4708634" y="5513408"/>
            <a:ext cx="2322787" cy="57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Resolved Object with Registration Obj2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9D1D150E-A12E-D463-AF28-5133EB819BB9}"/>
              </a:ext>
            </a:extLst>
          </p:cNvPr>
          <p:cNvCxnSpPr>
            <a:stCxn id="5" idx="2"/>
            <a:endCxn id="27" idx="3"/>
          </p:cNvCxnSpPr>
          <p:nvPr/>
        </p:nvCxnSpPr>
        <p:spPr>
          <a:xfrm rot="10800000" flipV="1">
            <a:off x="7031421" y="3349012"/>
            <a:ext cx="1702678" cy="2452698"/>
          </a:xfrm>
          <a:prstGeom prst="bentConnector3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7EEA27C-B2A7-AE59-8EFD-9CE0458EBD09}"/>
              </a:ext>
            </a:extLst>
          </p:cNvPr>
          <p:cNvSpPr txBox="1"/>
          <p:nvPr/>
        </p:nvSpPr>
        <p:spPr>
          <a:xfrm>
            <a:off x="4361793" y="2102069"/>
            <a:ext cx="29534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Dependency Injection Container aka Dependency Container will Register all Dependencies will Resolve Them internally by looking up to their dependencies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7E3DE5E-150E-21E5-4CDF-2A1DB478B0E4}"/>
              </a:ext>
            </a:extLst>
          </p:cNvPr>
          <p:cNvSpPr/>
          <p:nvPr/>
        </p:nvSpPr>
        <p:spPr>
          <a:xfrm>
            <a:off x="6800193" y="5006025"/>
            <a:ext cx="430924" cy="3797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6D49246-21A7-47B3-B58A-DCA40F5B604D}"/>
              </a:ext>
            </a:extLst>
          </p:cNvPr>
          <p:cNvSpPr/>
          <p:nvPr/>
        </p:nvSpPr>
        <p:spPr>
          <a:xfrm>
            <a:off x="6800193" y="5887259"/>
            <a:ext cx="430924" cy="3979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E6BDAB-1FDD-4199-FE64-B130C0D2EBDC}"/>
              </a:ext>
            </a:extLst>
          </p:cNvPr>
          <p:cNvSpPr txBox="1"/>
          <p:nvPr/>
        </p:nvSpPr>
        <p:spPr>
          <a:xfrm>
            <a:off x="525517" y="1187669"/>
            <a:ext cx="2774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Client Demand an instance of Obj1. Client Query to DI Container for Obj1. Client Known that the Obj1 or the interface implemented by Obj1 is registered in DI Container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D8C336C9-8423-16A1-99FF-4C52509A740E}"/>
              </a:ext>
            </a:extLst>
          </p:cNvPr>
          <p:cNvCxnSpPr>
            <a:endCxn id="24" idx="1"/>
          </p:cNvCxnSpPr>
          <p:nvPr/>
        </p:nvCxnSpPr>
        <p:spPr>
          <a:xfrm rot="16200000" flipH="1">
            <a:off x="2362566" y="2505190"/>
            <a:ext cx="3283750" cy="140838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2D2B4FAF-3616-3D4F-BB3F-88DE21778EDB}"/>
              </a:ext>
            </a:extLst>
          </p:cNvPr>
          <p:cNvCxnSpPr>
            <a:endCxn id="33" idx="2"/>
          </p:cNvCxnSpPr>
          <p:nvPr/>
        </p:nvCxnSpPr>
        <p:spPr>
          <a:xfrm rot="10800000">
            <a:off x="1912883" y="2203333"/>
            <a:ext cx="3957144" cy="2936231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00F670D-F031-795A-B35D-AD2B4D510FA8}"/>
              </a:ext>
            </a:extLst>
          </p:cNvPr>
          <p:cNvSpPr txBox="1"/>
          <p:nvPr/>
        </p:nvSpPr>
        <p:spPr>
          <a:xfrm>
            <a:off x="717329" y="2607868"/>
            <a:ext cx="1939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will be Injected with an instance</a:t>
            </a:r>
          </a:p>
        </p:txBody>
      </p:sp>
    </p:spTree>
    <p:extLst>
      <p:ext uri="{BB962C8B-B14F-4D97-AF65-F5344CB8AC3E}">
        <p14:creationId xmlns:p14="http://schemas.microsoft.com/office/powerpoint/2010/main" val="2802513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Up Arrow 17">
            <a:extLst>
              <a:ext uri="{FF2B5EF4-FFF2-40B4-BE49-F238E27FC236}">
                <a16:creationId xmlns:a16="http://schemas.microsoft.com/office/drawing/2014/main" id="{FBF817FE-7E37-C899-0031-FB6B75970B4C}"/>
              </a:ext>
            </a:extLst>
          </p:cNvPr>
          <p:cNvSpPr/>
          <p:nvPr/>
        </p:nvSpPr>
        <p:spPr>
          <a:xfrm>
            <a:off x="9375228" y="865239"/>
            <a:ext cx="483476" cy="30340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1E91D0-F54D-6EE3-92CF-B8B37B821DC5}"/>
              </a:ext>
            </a:extLst>
          </p:cNvPr>
          <p:cNvSpPr txBox="1"/>
          <p:nvPr/>
        </p:nvSpPr>
        <p:spPr>
          <a:xfrm>
            <a:off x="0" y="105103"/>
            <a:ext cx="1206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ASP.NET Core 6 Application Execution (Overview)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47B07A-6736-B08C-C3C4-2D3D48E26233}"/>
              </a:ext>
            </a:extLst>
          </p:cNvPr>
          <p:cNvSpPr/>
          <p:nvPr/>
        </p:nvSpPr>
        <p:spPr>
          <a:xfrm>
            <a:off x="168166" y="5896303"/>
            <a:ext cx="11939751" cy="86184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Operating System</a:t>
            </a:r>
          </a:p>
          <a:p>
            <a:pPr algn="ctr"/>
            <a:r>
              <a:rPr lang="en-US" b="1" dirty="0"/>
              <a:t>Windows Server, Linux, The Docker Container Image (Windows / Linux)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A4C98D-827C-6A04-4AF7-EC131756F6E3}"/>
              </a:ext>
            </a:extLst>
          </p:cNvPr>
          <p:cNvSpPr/>
          <p:nvPr/>
        </p:nvSpPr>
        <p:spPr>
          <a:xfrm>
            <a:off x="399393" y="3899338"/>
            <a:ext cx="11267089" cy="19969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5021C3-1F8E-E39B-1B28-BC0E137EE3D4}"/>
              </a:ext>
            </a:extLst>
          </p:cNvPr>
          <p:cNvSpPr txBox="1"/>
          <p:nvPr/>
        </p:nvSpPr>
        <p:spPr>
          <a:xfrm>
            <a:off x="3531476" y="3951890"/>
            <a:ext cx="519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Dotnet.exe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FFB15-9CEB-93E2-5B22-DEFB27A1EC3E}"/>
              </a:ext>
            </a:extLst>
          </p:cNvPr>
          <p:cNvSpPr txBox="1"/>
          <p:nvPr/>
        </p:nvSpPr>
        <p:spPr>
          <a:xfrm>
            <a:off x="399393" y="5034454"/>
            <a:ext cx="2732689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Standard .NET Libraries</a:t>
            </a:r>
          </a:p>
          <a:p>
            <a:pPr algn="ctr"/>
            <a:r>
              <a:rPr lang="en-US" dirty="0"/>
              <a:t>Memory Management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73D0D6-2E26-A771-6E5D-FBE4D1918527}"/>
              </a:ext>
            </a:extLst>
          </p:cNvPr>
          <p:cNvSpPr/>
          <p:nvPr/>
        </p:nvSpPr>
        <p:spPr>
          <a:xfrm>
            <a:off x="399393" y="4321222"/>
            <a:ext cx="11267089" cy="50302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ASP.NET Core Runtime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CD5ACC-8A7F-EFCB-C3B3-CC1CCDD0C3E6}"/>
              </a:ext>
            </a:extLst>
          </p:cNvPr>
          <p:cNvSpPr/>
          <p:nvPr/>
        </p:nvSpPr>
        <p:spPr>
          <a:xfrm>
            <a:off x="924910" y="1387366"/>
            <a:ext cx="2522483" cy="21651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IIS Installed on Windows Machine Version 9.0+</a:t>
            </a:r>
          </a:p>
          <a:p>
            <a:pPr algn="ctr"/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IIS will accept request and will forward to ASP.NET Core Env. Hosted inside </a:t>
            </a:r>
            <a:r>
              <a:rPr lang="en-US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dotnet.exe</a:t>
            </a:r>
            <a:endParaRPr 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C0A785B4-E56D-2DF7-6E3A-307B1CB0722A}"/>
              </a:ext>
            </a:extLst>
          </p:cNvPr>
          <p:cNvSpPr/>
          <p:nvPr/>
        </p:nvSpPr>
        <p:spPr>
          <a:xfrm>
            <a:off x="1135117" y="210207"/>
            <a:ext cx="346842" cy="1177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0ED168-ED72-EAA2-EA12-ACD9AB596292}"/>
              </a:ext>
            </a:extLst>
          </p:cNvPr>
          <p:cNvSpPr txBox="1"/>
          <p:nvPr/>
        </p:nvSpPr>
        <p:spPr>
          <a:xfrm>
            <a:off x="126124" y="474435"/>
            <a:ext cx="273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 to IIS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F1EC74EB-3B81-C91A-5280-C715353265D5}"/>
              </a:ext>
            </a:extLst>
          </p:cNvPr>
          <p:cNvSpPr/>
          <p:nvPr/>
        </p:nvSpPr>
        <p:spPr>
          <a:xfrm>
            <a:off x="1303283" y="3552497"/>
            <a:ext cx="262758" cy="346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588B52E2-CE6E-8304-EFA1-F4C5615C49E3}"/>
              </a:ext>
            </a:extLst>
          </p:cNvPr>
          <p:cNvSpPr/>
          <p:nvPr/>
        </p:nvSpPr>
        <p:spPr>
          <a:xfrm>
            <a:off x="2858814" y="3552497"/>
            <a:ext cx="273268" cy="3468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7016FC06-EB58-15D9-0D2D-22CA38B3EF0B}"/>
              </a:ext>
            </a:extLst>
          </p:cNvPr>
          <p:cNvSpPr/>
          <p:nvPr/>
        </p:nvSpPr>
        <p:spPr>
          <a:xfrm>
            <a:off x="2774731" y="210207"/>
            <a:ext cx="346842" cy="117715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332C24-FF57-7B01-1AC5-680440804647}"/>
              </a:ext>
            </a:extLst>
          </p:cNvPr>
          <p:cNvSpPr txBox="1"/>
          <p:nvPr/>
        </p:nvSpPr>
        <p:spPr>
          <a:xfrm>
            <a:off x="1408386" y="807092"/>
            <a:ext cx="273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Response From IIS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6A9AE11C-6469-48EB-9DFA-4342BAC6829B}"/>
              </a:ext>
            </a:extLst>
          </p:cNvPr>
          <p:cNvSpPr/>
          <p:nvPr/>
        </p:nvSpPr>
        <p:spPr>
          <a:xfrm>
            <a:off x="6505903" y="991758"/>
            <a:ext cx="483476" cy="29075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F264E8-DB4A-C5F5-6D01-5FDEDA30255D}"/>
              </a:ext>
            </a:extLst>
          </p:cNvPr>
          <p:cNvSpPr txBox="1"/>
          <p:nvPr/>
        </p:nvSpPr>
        <p:spPr>
          <a:xfrm>
            <a:off x="4866290" y="1868950"/>
            <a:ext cx="5980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 to Self-Hosted ASP.NET Core App</a:t>
            </a:r>
          </a:p>
          <a:p>
            <a:pPr algn="ctr"/>
            <a:r>
              <a:rPr lang="en-US" dirty="0"/>
              <a:t>Recommended only in Dev. Env. And then Response</a:t>
            </a:r>
          </a:p>
        </p:txBody>
      </p:sp>
    </p:spTree>
    <p:extLst>
      <p:ext uri="{BB962C8B-B14F-4D97-AF65-F5344CB8AC3E}">
        <p14:creationId xmlns:p14="http://schemas.microsoft.com/office/powerpoint/2010/main" val="2232607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BEE195A6-AC82-507E-2731-0AB1B0EC867D}"/>
              </a:ext>
            </a:extLst>
          </p:cNvPr>
          <p:cNvSpPr/>
          <p:nvPr/>
        </p:nvSpPr>
        <p:spPr>
          <a:xfrm>
            <a:off x="9490841" y="2207172"/>
            <a:ext cx="2501462" cy="23332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  <a:p>
            <a:pPr algn="ctr"/>
            <a:r>
              <a:rPr lang="en-US" b="1" dirty="0"/>
              <a:t>Persistence Store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31C7B5F-E011-6ECE-52B1-734506BAA64B}"/>
              </a:ext>
            </a:extLst>
          </p:cNvPr>
          <p:cNvSpPr/>
          <p:nvPr/>
        </p:nvSpPr>
        <p:spPr>
          <a:xfrm>
            <a:off x="851338" y="1650124"/>
            <a:ext cx="2806262" cy="3552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 App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BAA3AAA5-8481-256D-A0CE-43820AEE5715}"/>
              </a:ext>
            </a:extLst>
          </p:cNvPr>
          <p:cNvSpPr/>
          <p:nvPr/>
        </p:nvSpPr>
        <p:spPr>
          <a:xfrm>
            <a:off x="3668110" y="2207172"/>
            <a:ext cx="5822731" cy="8198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Connect to The Store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F2BE74BC-68F0-7F05-9688-A9F0FF516B23}"/>
              </a:ext>
            </a:extLst>
          </p:cNvPr>
          <p:cNvSpPr/>
          <p:nvPr/>
        </p:nvSpPr>
        <p:spPr>
          <a:xfrm>
            <a:off x="3647090" y="3044060"/>
            <a:ext cx="5822731" cy="756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Perform CRUD Operations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22016EF6-0BF9-AF1D-BE81-85E3C9484835}"/>
              </a:ext>
            </a:extLst>
          </p:cNvPr>
          <p:cNvSpPr/>
          <p:nvPr/>
        </p:nvSpPr>
        <p:spPr>
          <a:xfrm>
            <a:off x="3668110" y="3828394"/>
            <a:ext cx="5822731" cy="756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Disconnect From The 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10739A-B1A6-ADA9-09A6-9A70BBBA2A5E}"/>
              </a:ext>
            </a:extLst>
          </p:cNvPr>
          <p:cNvSpPr txBox="1"/>
          <p:nvPr/>
        </p:nvSpPr>
        <p:spPr>
          <a:xfrm>
            <a:off x="4519448" y="430924"/>
            <a:ext cx="478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 of Data Store in Line-of-Business Apps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D8DB9-E048-D180-73C9-70C5058BF26F}"/>
              </a:ext>
            </a:extLst>
          </p:cNvPr>
          <p:cNvSpPr txBox="1"/>
          <p:nvPr/>
        </p:nvSpPr>
        <p:spPr>
          <a:xfrm>
            <a:off x="8986345" y="4824248"/>
            <a:ext cx="3016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Tables</a:t>
            </a:r>
          </a:p>
          <a:p>
            <a:endParaRPr lang="en-US" dirty="0"/>
          </a:p>
          <a:p>
            <a:r>
              <a:rPr lang="en-US" dirty="0"/>
              <a:t>2. Stored Procs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FE0A2B-480D-D10F-FC52-CDAAE8EC657A}"/>
              </a:ext>
            </a:extLst>
          </p:cNvPr>
          <p:cNvSpPr/>
          <p:nvPr/>
        </p:nvSpPr>
        <p:spPr>
          <a:xfrm>
            <a:off x="3647090" y="6094530"/>
            <a:ext cx="5843751" cy="515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ADO.NET The Data Access Engine</a:t>
            </a:r>
          </a:p>
        </p:txBody>
      </p:sp>
    </p:spTree>
    <p:extLst>
      <p:ext uri="{BB962C8B-B14F-4D97-AF65-F5344CB8AC3E}">
        <p14:creationId xmlns:p14="http://schemas.microsoft.com/office/powerpoint/2010/main" val="3132476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A2A25CA9-B590-7966-4699-7ABF24A5D5CE}"/>
              </a:ext>
            </a:extLst>
          </p:cNvPr>
          <p:cNvSpPr/>
          <p:nvPr/>
        </p:nvSpPr>
        <p:spPr>
          <a:xfrm>
            <a:off x="9858703" y="2837793"/>
            <a:ext cx="2081049" cy="18813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SQL Server</a:t>
            </a:r>
          </a:p>
          <a:p>
            <a:pPr algn="ctr"/>
            <a:r>
              <a:rPr lang="en-US" b="1" dirty="0"/>
              <a:t>RDBMS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094104-58CA-7F1B-4F05-CA4BAB278ACE}"/>
              </a:ext>
            </a:extLst>
          </p:cNvPr>
          <p:cNvSpPr/>
          <p:nvPr/>
        </p:nvSpPr>
        <p:spPr>
          <a:xfrm>
            <a:off x="336331" y="1975945"/>
            <a:ext cx="3237186" cy="3384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Client Applications</a:t>
            </a:r>
          </a:p>
          <a:p>
            <a:pPr algn="ctr"/>
            <a:r>
              <a:rPr lang="en-US" b="1" dirty="0"/>
              <a:t>WinForms, Windows App, Services, .NET Core Apps, ASP.NET Core Eco-System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1961C5D-32D4-5873-4073-56B89EC8C4FD}"/>
              </a:ext>
            </a:extLst>
          </p:cNvPr>
          <p:cNvSpPr/>
          <p:nvPr/>
        </p:nvSpPr>
        <p:spPr>
          <a:xfrm>
            <a:off x="4976648" y="2427889"/>
            <a:ext cx="3478924" cy="248044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55B08-AEA4-501F-084C-512A1D3D44DD}"/>
              </a:ext>
            </a:extLst>
          </p:cNvPr>
          <p:cNvSpPr txBox="1"/>
          <p:nvPr/>
        </p:nvSpPr>
        <p:spPr>
          <a:xfrm>
            <a:off x="5129048" y="1692166"/>
            <a:ext cx="316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ADO.NET Object Model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254A2B70-CF15-261E-C9F9-DC7408563910}"/>
              </a:ext>
            </a:extLst>
          </p:cNvPr>
          <p:cNvSpPr/>
          <p:nvPr/>
        </p:nvSpPr>
        <p:spPr>
          <a:xfrm>
            <a:off x="3573517" y="2680138"/>
            <a:ext cx="2701159" cy="525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1. Request to Connect with DB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CBBB0FE0-7523-5827-EDF1-D87AD3989834}"/>
              </a:ext>
            </a:extLst>
          </p:cNvPr>
          <p:cNvSpPr/>
          <p:nvPr/>
        </p:nvSpPr>
        <p:spPr>
          <a:xfrm>
            <a:off x="7903779" y="2942896"/>
            <a:ext cx="1954924" cy="48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2. Connected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9872C3-7B13-D980-3CE5-A538D5DA8700}"/>
              </a:ext>
            </a:extLst>
          </p:cNvPr>
          <p:cNvSpPr/>
          <p:nvPr/>
        </p:nvSpPr>
        <p:spPr>
          <a:xfrm>
            <a:off x="3573517" y="3429000"/>
            <a:ext cx="6285186" cy="75411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Perform Read Operations</a:t>
            </a:r>
          </a:p>
          <a:p>
            <a:pPr algn="ctr"/>
            <a:r>
              <a:rPr lang="en-US" dirty="0"/>
              <a:t>4. Perform Write Operations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8E38B387-6419-507C-55D6-54CF3358F884}"/>
              </a:ext>
            </a:extLst>
          </p:cNvPr>
          <p:cNvSpPr/>
          <p:nvPr/>
        </p:nvSpPr>
        <p:spPr>
          <a:xfrm>
            <a:off x="3573517" y="4267358"/>
            <a:ext cx="2953407" cy="525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5. Request to disconnect Form DB</a:t>
            </a:r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086DACD2-0875-1C16-A442-BFC3A0DAF21A}"/>
              </a:ext>
            </a:extLst>
          </p:cNvPr>
          <p:cNvSpPr/>
          <p:nvPr/>
        </p:nvSpPr>
        <p:spPr>
          <a:xfrm>
            <a:off x="7903779" y="4209473"/>
            <a:ext cx="1954924" cy="3678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6. Disconnected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99CC83-168D-93EC-065A-DEE86B9F936E}"/>
              </a:ext>
            </a:extLst>
          </p:cNvPr>
          <p:cNvSpPr txBox="1"/>
          <p:nvPr/>
        </p:nvSpPr>
        <p:spPr>
          <a:xfrm>
            <a:off x="630621" y="220717"/>
            <a:ext cx="11151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ADO.NET Connected Architecture</a:t>
            </a:r>
          </a:p>
          <a:p>
            <a:pPr algn="ctr"/>
            <a:r>
              <a:rPr lang="en-US" b="1" dirty="0"/>
              <a:t>Client is ‘ALWAYS CONNECTED’ with Database for </a:t>
            </a:r>
            <a:r>
              <a:rPr lang="en-US" b="1"/>
              <a:t>each operation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90706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CEF4D652-FFE2-763A-00DE-3C0062733FF0}"/>
              </a:ext>
            </a:extLst>
          </p:cNvPr>
          <p:cNvSpPr/>
          <p:nvPr/>
        </p:nvSpPr>
        <p:spPr>
          <a:xfrm>
            <a:off x="6726620" y="273269"/>
            <a:ext cx="5129049" cy="649539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779007D-BA64-FDD7-05FE-223E80716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898466"/>
              </p:ext>
            </p:extLst>
          </p:nvPr>
        </p:nvGraphicFramePr>
        <p:xfrm>
          <a:off x="7213600" y="2495914"/>
          <a:ext cx="42952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807">
                  <a:extLst>
                    <a:ext uri="{9D8B030D-6E8A-4147-A177-3AD203B41FA5}">
                      <a16:colId xmlns:a16="http://schemas.microsoft.com/office/drawing/2014/main" val="3801557474"/>
                    </a:ext>
                  </a:extLst>
                </a:gridCol>
                <a:gridCol w="1073807">
                  <a:extLst>
                    <a:ext uri="{9D8B030D-6E8A-4147-A177-3AD203B41FA5}">
                      <a16:colId xmlns:a16="http://schemas.microsoft.com/office/drawing/2014/main" val="2203078697"/>
                    </a:ext>
                  </a:extLst>
                </a:gridCol>
                <a:gridCol w="1073807">
                  <a:extLst>
                    <a:ext uri="{9D8B030D-6E8A-4147-A177-3AD203B41FA5}">
                      <a16:colId xmlns:a16="http://schemas.microsoft.com/office/drawing/2014/main" val="1286410939"/>
                    </a:ext>
                  </a:extLst>
                </a:gridCol>
                <a:gridCol w="1073807">
                  <a:extLst>
                    <a:ext uri="{9D8B030D-6E8A-4147-A177-3AD203B41FA5}">
                      <a16:colId xmlns:a16="http://schemas.microsoft.com/office/drawing/2014/main" val="2392405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Capacity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162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363115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B4538C-A48E-7890-7C87-D104C83F4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688614"/>
              </p:ext>
            </p:extLst>
          </p:nvPr>
        </p:nvGraphicFramePr>
        <p:xfrm>
          <a:off x="6828219" y="3767462"/>
          <a:ext cx="49258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170">
                  <a:extLst>
                    <a:ext uri="{9D8B030D-6E8A-4147-A177-3AD203B41FA5}">
                      <a16:colId xmlns:a16="http://schemas.microsoft.com/office/drawing/2014/main" val="3042825426"/>
                    </a:ext>
                  </a:extLst>
                </a:gridCol>
                <a:gridCol w="985170">
                  <a:extLst>
                    <a:ext uri="{9D8B030D-6E8A-4147-A177-3AD203B41FA5}">
                      <a16:colId xmlns:a16="http://schemas.microsoft.com/office/drawing/2014/main" val="3371498969"/>
                    </a:ext>
                  </a:extLst>
                </a:gridCol>
                <a:gridCol w="985170">
                  <a:extLst>
                    <a:ext uri="{9D8B030D-6E8A-4147-A177-3AD203B41FA5}">
                      <a16:colId xmlns:a16="http://schemas.microsoft.com/office/drawing/2014/main" val="272958370"/>
                    </a:ext>
                  </a:extLst>
                </a:gridCol>
                <a:gridCol w="985170">
                  <a:extLst>
                    <a:ext uri="{9D8B030D-6E8A-4147-A177-3AD203B41FA5}">
                      <a16:colId xmlns:a16="http://schemas.microsoft.com/office/drawing/2014/main" val="4092068706"/>
                    </a:ext>
                  </a:extLst>
                </a:gridCol>
                <a:gridCol w="985170">
                  <a:extLst>
                    <a:ext uri="{9D8B030D-6E8A-4147-A177-3AD203B41FA5}">
                      <a16:colId xmlns:a16="http://schemas.microsoft.com/office/drawing/2014/main" val="1620676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Desig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599501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BF35649-95EB-38EC-52F3-6AAB38109D4B}"/>
              </a:ext>
            </a:extLst>
          </p:cNvPr>
          <p:cNvSpPr/>
          <p:nvPr/>
        </p:nvSpPr>
        <p:spPr>
          <a:xfrm>
            <a:off x="262759" y="273269"/>
            <a:ext cx="2490951" cy="629569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 App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54F50DFE-110C-7331-CE06-C272F8D5EB7B}"/>
              </a:ext>
            </a:extLst>
          </p:cNvPr>
          <p:cNvSpPr/>
          <p:nvPr/>
        </p:nvSpPr>
        <p:spPr>
          <a:xfrm>
            <a:off x="2764221" y="1051034"/>
            <a:ext cx="1730963" cy="903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Connection Open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884C2837-B5D5-9A0B-95C2-C4720E577619}"/>
              </a:ext>
            </a:extLst>
          </p:cNvPr>
          <p:cNvSpPr/>
          <p:nvPr/>
        </p:nvSpPr>
        <p:spPr>
          <a:xfrm>
            <a:off x="2753711" y="2343807"/>
            <a:ext cx="1730962" cy="8937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Commands for CRUD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2EE7500F-D716-C7C7-A5BE-5888C75C12D1}"/>
              </a:ext>
            </a:extLst>
          </p:cNvPr>
          <p:cNvSpPr/>
          <p:nvPr/>
        </p:nvSpPr>
        <p:spPr>
          <a:xfrm>
            <a:off x="2753710" y="4551183"/>
            <a:ext cx="1730963" cy="903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Connection Close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A2D399B-F7B9-1E01-5AD6-ED7DDAF4D2BA}"/>
              </a:ext>
            </a:extLst>
          </p:cNvPr>
          <p:cNvSpPr/>
          <p:nvPr/>
        </p:nvSpPr>
        <p:spPr>
          <a:xfrm>
            <a:off x="4495184" y="746642"/>
            <a:ext cx="1713187" cy="498190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</a:t>
            </a:r>
          </a:p>
          <a:p>
            <a:pPr algn="ctr"/>
            <a:r>
              <a:rPr lang="en-US" b="1" dirty="0"/>
              <a:t>Access </a:t>
            </a:r>
          </a:p>
          <a:p>
            <a:pPr algn="ctr"/>
            <a:r>
              <a:rPr lang="en-US" b="1" dirty="0"/>
              <a:t>Layer</a:t>
            </a:r>
          </a:p>
          <a:p>
            <a:pPr algn="ctr"/>
            <a:r>
              <a:rPr lang="en-US" b="1" dirty="0"/>
              <a:t>Common For</a:t>
            </a:r>
          </a:p>
          <a:p>
            <a:pPr algn="ctr"/>
            <a:r>
              <a:rPr lang="en-US" b="1" dirty="0"/>
              <a:t>All</a:t>
            </a:r>
          </a:p>
          <a:p>
            <a:pPr algn="ctr"/>
            <a:r>
              <a:rPr lang="en-US" b="1" dirty="0"/>
              <a:t>Tables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CRUD</a:t>
            </a:r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73CD4FCB-1D0C-694F-626D-EBBCA8B5B16A}"/>
              </a:ext>
            </a:extLst>
          </p:cNvPr>
          <p:cNvSpPr/>
          <p:nvPr/>
        </p:nvSpPr>
        <p:spPr>
          <a:xfrm>
            <a:off x="6226146" y="3005959"/>
            <a:ext cx="510985" cy="2316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11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8D3255-1785-A212-304A-3F6BCAE9B00F}"/>
              </a:ext>
            </a:extLst>
          </p:cNvPr>
          <p:cNvSpPr/>
          <p:nvPr/>
        </p:nvSpPr>
        <p:spPr>
          <a:xfrm>
            <a:off x="546538" y="1240221"/>
            <a:ext cx="11098924" cy="17657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E992A7-F9E2-33FD-E419-CE295CF2735A}"/>
              </a:ext>
            </a:extLst>
          </p:cNvPr>
          <p:cNvSpPr txBox="1"/>
          <p:nvPr/>
        </p:nvSpPr>
        <p:spPr>
          <a:xfrm>
            <a:off x="3352800" y="210207"/>
            <a:ext cx="470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HTTP Request Message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13C76B-F8DA-8291-883C-43047A920A09}"/>
              </a:ext>
            </a:extLst>
          </p:cNvPr>
          <p:cNvSpPr/>
          <p:nvPr/>
        </p:nvSpPr>
        <p:spPr>
          <a:xfrm>
            <a:off x="3731172" y="1250731"/>
            <a:ext cx="325821" cy="1775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FE7E61-FAF4-7965-D340-9F6BB0BAA9E2}"/>
              </a:ext>
            </a:extLst>
          </p:cNvPr>
          <p:cNvSpPr/>
          <p:nvPr/>
        </p:nvSpPr>
        <p:spPr>
          <a:xfrm>
            <a:off x="8371489" y="1250731"/>
            <a:ext cx="325821" cy="1775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267CF9-109E-4FE7-4CF0-1ED1425700F1}"/>
              </a:ext>
            </a:extLst>
          </p:cNvPr>
          <p:cNvSpPr txBox="1"/>
          <p:nvPr/>
        </p:nvSpPr>
        <p:spPr>
          <a:xfrm>
            <a:off x="693683" y="1345324"/>
            <a:ext cx="2848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 Header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E1FA00-0FD6-472E-B4AF-426569D8256E}"/>
              </a:ext>
            </a:extLst>
          </p:cNvPr>
          <p:cNvSpPr txBox="1"/>
          <p:nvPr/>
        </p:nvSpPr>
        <p:spPr>
          <a:xfrm>
            <a:off x="4246177" y="1345324"/>
            <a:ext cx="38888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 Body</a:t>
            </a:r>
          </a:p>
          <a:p>
            <a:r>
              <a:rPr lang="en-US" sz="1200" dirty="0"/>
              <a:t> </a:t>
            </a:r>
            <a:r>
              <a:rPr lang="en-US" sz="1200" b="1" dirty="0"/>
              <a:t>Used In case of POST and PUT the Data to be sent to the server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518807-A75D-14EC-C2C5-DBEC1163B884}"/>
              </a:ext>
            </a:extLst>
          </p:cNvPr>
          <p:cNvSpPr txBox="1"/>
          <p:nvPr/>
        </p:nvSpPr>
        <p:spPr>
          <a:xfrm>
            <a:off x="8728841" y="1351314"/>
            <a:ext cx="2848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Error Codes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B6199F-48F7-974A-A324-4A0B40B2E8A2}"/>
              </a:ext>
            </a:extLst>
          </p:cNvPr>
          <p:cNvSpPr/>
          <p:nvPr/>
        </p:nvSpPr>
        <p:spPr>
          <a:xfrm>
            <a:off x="546538" y="4141076"/>
            <a:ext cx="10899228" cy="154502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9EF93-4BA4-96C4-E793-F046C8A444A5}"/>
              </a:ext>
            </a:extLst>
          </p:cNvPr>
          <p:cNvSpPr txBox="1"/>
          <p:nvPr/>
        </p:nvSpPr>
        <p:spPr>
          <a:xfrm>
            <a:off x="3237186" y="5896303"/>
            <a:ext cx="549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HTTP Header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DE5F7E-6E06-BD6E-B241-6B28BB4536E7}"/>
              </a:ext>
            </a:extLst>
          </p:cNvPr>
          <p:cNvSpPr/>
          <p:nvPr/>
        </p:nvSpPr>
        <p:spPr>
          <a:xfrm>
            <a:off x="3405351" y="4131547"/>
            <a:ext cx="325821" cy="1554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F13239-E54A-F6CC-C653-BE26E49D55C7}"/>
              </a:ext>
            </a:extLst>
          </p:cNvPr>
          <p:cNvSpPr txBox="1"/>
          <p:nvPr/>
        </p:nvSpPr>
        <p:spPr>
          <a:xfrm>
            <a:off x="746234" y="4276241"/>
            <a:ext cx="2490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Target URL Address</a:t>
            </a:r>
          </a:p>
          <a:p>
            <a:endParaRPr lang="en-US" dirty="0"/>
          </a:p>
          <a:p>
            <a:r>
              <a:rPr lang="en-US" dirty="0"/>
              <a:t>e.g. http://</a:t>
            </a:r>
            <a:r>
              <a:rPr lang="en-US" dirty="0" err="1"/>
              <a:t>www.myapp.com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AE9CAD-2135-B129-5573-54C04193E48F}"/>
              </a:ext>
            </a:extLst>
          </p:cNvPr>
          <p:cNvSpPr/>
          <p:nvPr/>
        </p:nvSpPr>
        <p:spPr>
          <a:xfrm>
            <a:off x="7349757" y="4141076"/>
            <a:ext cx="325821" cy="1554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0F5B90-0C11-DC7C-F218-D317805BF5B7}"/>
              </a:ext>
            </a:extLst>
          </p:cNvPr>
          <p:cNvSpPr txBox="1"/>
          <p:nvPr/>
        </p:nvSpPr>
        <p:spPr>
          <a:xfrm>
            <a:off x="3786351" y="4163567"/>
            <a:ext cx="34762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Header Information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Request Type: GET / POST / PUT / DELETE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MIME- TYPE aka Media-Formatter aka Content-Type: Used in case of POST and PUT Request to Post Data to Server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 err="1"/>
              <a:t>DataType</a:t>
            </a:r>
            <a:r>
              <a:rPr lang="en-US" sz="1200" b="1" dirty="0"/>
              <a:t>: Used in Case of POST and PUT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 AUTHORIZATION: User Name Password / Token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FD957A-E372-1105-BB2F-19C8F512D0A0}"/>
              </a:ext>
            </a:extLst>
          </p:cNvPr>
          <p:cNvSpPr txBox="1"/>
          <p:nvPr/>
        </p:nvSpPr>
        <p:spPr>
          <a:xfrm>
            <a:off x="7675578" y="4206589"/>
            <a:ext cx="36755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Custom Header Parameters</a:t>
            </a:r>
          </a:p>
          <a:p>
            <a:endParaRPr lang="en-US" sz="1100" b="1" dirty="0"/>
          </a:p>
          <a:p>
            <a:pPr marL="228600" indent="-228600">
              <a:buFont typeface="+mj-lt"/>
              <a:buAutoNum type="arabicPeriod"/>
            </a:pPr>
            <a:r>
              <a:rPr lang="en-US" sz="1100" b="1" dirty="0"/>
              <a:t>User Defined Parameters to be passed to the Server using HTTP Request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573B0C6-EFD3-83C9-8C7C-1296767026DA}"/>
              </a:ext>
            </a:extLst>
          </p:cNvPr>
          <p:cNvCxnSpPr>
            <a:cxnSpLocks/>
            <a:stCxn id="6" idx="1"/>
            <a:endCxn id="9" idx="1"/>
          </p:cNvCxnSpPr>
          <p:nvPr/>
        </p:nvCxnSpPr>
        <p:spPr>
          <a:xfrm rot="10800000" flipV="1">
            <a:off x="546539" y="1529989"/>
            <a:ext cx="147145" cy="3383597"/>
          </a:xfrm>
          <a:prstGeom prst="bentConnector3">
            <a:avLst>
              <a:gd name="adj1" fmla="val 2553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480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F0C2A5-45AF-4270-29AC-AA6741F1D29D}"/>
              </a:ext>
            </a:extLst>
          </p:cNvPr>
          <p:cNvSpPr txBox="1"/>
          <p:nvPr/>
        </p:nvSpPr>
        <p:spPr>
          <a:xfrm>
            <a:off x="3615559" y="231228"/>
            <a:ext cx="484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Conceptualization Of MVC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5CE0E0D-5174-8DE6-E524-1241F08DCA2A}"/>
              </a:ext>
            </a:extLst>
          </p:cNvPr>
          <p:cNvSpPr/>
          <p:nvPr/>
        </p:nvSpPr>
        <p:spPr>
          <a:xfrm>
            <a:off x="3389586" y="756744"/>
            <a:ext cx="5412828" cy="113511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Models</a:t>
            </a:r>
          </a:p>
          <a:p>
            <a:pPr algn="ctr"/>
            <a:r>
              <a:rPr lang="en-US" b="1" dirty="0"/>
              <a:t>Data Access, Entities,  Business Services (aka Repositories) , and Utilities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AD9733E-9806-3BED-64FA-FEB882329E00}"/>
              </a:ext>
            </a:extLst>
          </p:cNvPr>
          <p:cNvSpPr/>
          <p:nvPr/>
        </p:nvSpPr>
        <p:spPr>
          <a:xfrm>
            <a:off x="8019392" y="3531475"/>
            <a:ext cx="3205655" cy="113511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4F1753E-43D8-FA17-5810-F0367D4A4B6F}"/>
              </a:ext>
            </a:extLst>
          </p:cNvPr>
          <p:cNvSpPr/>
          <p:nvPr/>
        </p:nvSpPr>
        <p:spPr>
          <a:xfrm>
            <a:off x="893379" y="3531475"/>
            <a:ext cx="2832538" cy="113511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Views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138A075A-2CE0-EAD6-71AF-86386A042355}"/>
              </a:ext>
            </a:extLst>
          </p:cNvPr>
          <p:cNvSpPr/>
          <p:nvPr/>
        </p:nvSpPr>
        <p:spPr>
          <a:xfrm>
            <a:off x="8460828" y="4666593"/>
            <a:ext cx="683172" cy="196017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</a:t>
            </a:r>
          </a:p>
          <a:p>
            <a:pPr algn="ctr"/>
            <a:r>
              <a:rPr lang="en-US" sz="1200" b="1" dirty="0"/>
              <a:t>E</a:t>
            </a:r>
          </a:p>
          <a:p>
            <a:pPr algn="ctr"/>
            <a:r>
              <a:rPr lang="en-US" sz="1200" b="1" dirty="0"/>
              <a:t>Q</a:t>
            </a:r>
          </a:p>
          <a:p>
            <a:pPr algn="ctr"/>
            <a:r>
              <a:rPr lang="en-US" sz="1200" b="1" dirty="0"/>
              <a:t>U</a:t>
            </a:r>
          </a:p>
          <a:p>
            <a:pPr algn="ctr"/>
            <a:r>
              <a:rPr lang="en-US" sz="1200" b="1" dirty="0"/>
              <a:t>E</a:t>
            </a:r>
          </a:p>
          <a:p>
            <a:pPr algn="ctr"/>
            <a:r>
              <a:rPr lang="en-US" sz="1200" b="1" dirty="0"/>
              <a:t>S</a:t>
            </a:r>
          </a:p>
          <a:p>
            <a:pPr algn="ctr"/>
            <a:r>
              <a:rPr lang="en-US" sz="1200" b="1" dirty="0"/>
              <a:t>T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AD52A7E-1DA3-7E05-8CFE-CC8D1138347F}"/>
              </a:ext>
            </a:extLst>
          </p:cNvPr>
          <p:cNvCxnSpPr>
            <a:cxnSpLocks/>
            <a:stCxn id="5" idx="3"/>
            <a:endCxn id="3" idx="3"/>
          </p:cNvCxnSpPr>
          <p:nvPr/>
        </p:nvCxnSpPr>
        <p:spPr>
          <a:xfrm flipH="1" flipV="1">
            <a:off x="8802414" y="1324303"/>
            <a:ext cx="2422633" cy="2774731"/>
          </a:xfrm>
          <a:prstGeom prst="bentConnector3">
            <a:avLst>
              <a:gd name="adj1" fmla="val -9436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EF29D7D-6257-D765-7988-FB3B017D8334}"/>
              </a:ext>
            </a:extLst>
          </p:cNvPr>
          <p:cNvSpPr txBox="1"/>
          <p:nvPr/>
        </p:nvSpPr>
        <p:spPr>
          <a:xfrm>
            <a:off x="9827172" y="1324303"/>
            <a:ext cx="192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Model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5DF8F76C-E6B3-73AE-58DA-DFBAC9E663B2}"/>
              </a:ext>
            </a:extLst>
          </p:cNvPr>
          <p:cNvSpPr/>
          <p:nvPr/>
        </p:nvSpPr>
        <p:spPr>
          <a:xfrm>
            <a:off x="3725917" y="3941379"/>
            <a:ext cx="4293475" cy="4624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Return a View as a Response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429B237E-ECB8-4530-0EDF-7305A67F0AA7}"/>
              </a:ext>
            </a:extLst>
          </p:cNvPr>
          <p:cNvSpPr/>
          <p:nvPr/>
        </p:nvSpPr>
        <p:spPr>
          <a:xfrm>
            <a:off x="2081048" y="4666593"/>
            <a:ext cx="641131" cy="1960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</a:t>
            </a:r>
          </a:p>
          <a:p>
            <a:pPr algn="ctr"/>
            <a:r>
              <a:rPr lang="en-US" sz="1200" b="1" dirty="0"/>
              <a:t>E</a:t>
            </a:r>
          </a:p>
          <a:p>
            <a:pPr algn="ctr"/>
            <a:r>
              <a:rPr lang="en-US" sz="1200" b="1" dirty="0"/>
              <a:t>S</a:t>
            </a:r>
          </a:p>
          <a:p>
            <a:pPr algn="ctr"/>
            <a:r>
              <a:rPr lang="en-US" sz="1200" b="1" dirty="0"/>
              <a:t>P</a:t>
            </a:r>
          </a:p>
          <a:p>
            <a:pPr algn="ctr"/>
            <a:r>
              <a:rPr lang="en-US" sz="1200" b="1" dirty="0"/>
              <a:t>O</a:t>
            </a:r>
          </a:p>
          <a:p>
            <a:pPr algn="ctr"/>
            <a:r>
              <a:rPr lang="en-US" sz="1200" b="1" dirty="0"/>
              <a:t>N</a:t>
            </a:r>
          </a:p>
          <a:p>
            <a:pPr algn="ctr"/>
            <a:r>
              <a:rPr lang="en-US" sz="1200" b="1" dirty="0"/>
              <a:t>S</a:t>
            </a:r>
          </a:p>
          <a:p>
            <a:pPr algn="ctr"/>
            <a:r>
              <a:rPr lang="en-US" sz="1200" b="1" dirty="0"/>
              <a:t>E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5FC992F6-C021-EDDD-099D-361C80CBBB70}"/>
              </a:ext>
            </a:extLst>
          </p:cNvPr>
          <p:cNvCxnSpPr>
            <a:stCxn id="3" idx="2"/>
            <a:endCxn id="5" idx="0"/>
          </p:cNvCxnSpPr>
          <p:nvPr/>
        </p:nvCxnSpPr>
        <p:spPr>
          <a:xfrm rot="16200000" flipH="1">
            <a:off x="7039304" y="948558"/>
            <a:ext cx="1639613" cy="3526220"/>
          </a:xfrm>
          <a:prstGeom prst="bentConnector3">
            <a:avLst/>
          </a:prstGeom>
          <a:ln w="762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668FB2B-BE7F-2C1E-9F72-265DFAE1E4C4}"/>
              </a:ext>
            </a:extLst>
          </p:cNvPr>
          <p:cNvSpPr txBox="1"/>
          <p:nvPr/>
        </p:nvSpPr>
        <p:spPr>
          <a:xfrm>
            <a:off x="6408682" y="1891860"/>
            <a:ext cx="2900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Get Updated Values from the Model so that they can be Passed to View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65E93FEF-BFC5-B4FF-F09A-131D7E092383}"/>
              </a:ext>
            </a:extLst>
          </p:cNvPr>
          <p:cNvCxnSpPr>
            <a:stCxn id="6" idx="1"/>
            <a:endCxn id="3" idx="1"/>
          </p:cNvCxnSpPr>
          <p:nvPr/>
        </p:nvCxnSpPr>
        <p:spPr>
          <a:xfrm rot="10800000" flipH="1">
            <a:off x="893378" y="1324304"/>
            <a:ext cx="2496207" cy="2774731"/>
          </a:xfrm>
          <a:prstGeom prst="bentConnector3">
            <a:avLst>
              <a:gd name="adj1" fmla="val -9158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39F7EA0-51EB-B20D-AE53-8CEF2617CA56}"/>
              </a:ext>
            </a:extLst>
          </p:cNvPr>
          <p:cNvSpPr txBox="1"/>
          <p:nvPr/>
        </p:nvSpPr>
        <p:spPr>
          <a:xfrm>
            <a:off x="784335" y="1412227"/>
            <a:ext cx="244891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Based on Model Schema, the View Contains UI and it shows data to End-User as well as accept Data from End-User. When the User accepts data from end-user, the Model Object is created. </a:t>
            </a:r>
          </a:p>
        </p:txBody>
      </p:sp>
    </p:spTree>
    <p:extLst>
      <p:ext uri="{BB962C8B-B14F-4D97-AF65-F5344CB8AC3E}">
        <p14:creationId xmlns:p14="http://schemas.microsoft.com/office/powerpoint/2010/main" val="83763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F65790-80E5-3DF7-BBCF-D1CAC7530E12}"/>
              </a:ext>
            </a:extLst>
          </p:cNvPr>
          <p:cNvSpPr txBox="1"/>
          <p:nvPr/>
        </p:nvSpPr>
        <p:spPr>
          <a:xfrm>
            <a:off x="3426372" y="105103"/>
            <a:ext cx="482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ASP.NET Core MVC Apps Execution, Top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64726E-F4CD-F9EF-2BB8-9101B5E4E400}"/>
              </a:ext>
            </a:extLst>
          </p:cNvPr>
          <p:cNvSpPr/>
          <p:nvPr/>
        </p:nvSpPr>
        <p:spPr>
          <a:xfrm>
            <a:off x="1650124" y="872359"/>
            <a:ext cx="10237076" cy="57491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F1740F-D3BE-5219-0F3B-92E543521C58}"/>
              </a:ext>
            </a:extLst>
          </p:cNvPr>
          <p:cNvSpPr txBox="1"/>
          <p:nvPr/>
        </p:nvSpPr>
        <p:spPr>
          <a:xfrm>
            <a:off x="9669517" y="474435"/>
            <a:ext cx="211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Hosting Env.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053551D8-336E-5A6D-178F-219EE008476F}"/>
              </a:ext>
            </a:extLst>
          </p:cNvPr>
          <p:cNvSpPr/>
          <p:nvPr/>
        </p:nvSpPr>
        <p:spPr>
          <a:xfrm>
            <a:off x="0" y="1019503"/>
            <a:ext cx="1650124" cy="462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34225C-1FF9-C1E3-D4D8-BA468F9720FF}"/>
              </a:ext>
            </a:extLst>
          </p:cNvPr>
          <p:cNvSpPr/>
          <p:nvPr/>
        </p:nvSpPr>
        <p:spPr>
          <a:xfrm>
            <a:off x="1933903" y="1019503"/>
            <a:ext cx="3563007" cy="12927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Services those are Registered into the Dependency Container</a:t>
            </a:r>
          </a:p>
          <a:p>
            <a:pPr algn="ctr"/>
            <a:r>
              <a:rPr lang="en-US" b="1" dirty="0"/>
              <a:t>Service Instances Activation (Scoped, Singleton, and Transient)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ED4051-5114-44AC-0968-E3F0C71600D3}"/>
              </a:ext>
            </a:extLst>
          </p:cNvPr>
          <p:cNvSpPr/>
          <p:nvPr/>
        </p:nvSpPr>
        <p:spPr>
          <a:xfrm>
            <a:off x="7614744" y="1019503"/>
            <a:ext cx="3563007" cy="12927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Middleware to start a HTTP Pipeline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25932B-3DBD-426C-6191-A9926BABB9D2}"/>
              </a:ext>
            </a:extLst>
          </p:cNvPr>
          <p:cNvCxnSpPr>
            <a:stCxn id="6" idx="3"/>
          </p:cNvCxnSpPr>
          <p:nvPr/>
        </p:nvCxnSpPr>
        <p:spPr>
          <a:xfrm flipV="1">
            <a:off x="5496910" y="1665889"/>
            <a:ext cx="2091559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C796001-77BB-A715-775F-8CA98314C5C6}"/>
              </a:ext>
            </a:extLst>
          </p:cNvPr>
          <p:cNvSpPr/>
          <p:nvPr/>
        </p:nvSpPr>
        <p:spPr>
          <a:xfrm>
            <a:off x="7746123" y="2843048"/>
            <a:ext cx="3300248" cy="90389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Mapping Of the Request With MVC / API Controllers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300199-BBED-4A6C-FDE4-9D28BC5D9019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9396247" y="2312276"/>
            <a:ext cx="1" cy="5307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235F670-73F5-0D0C-F666-A29AE4187534}"/>
              </a:ext>
            </a:extLst>
          </p:cNvPr>
          <p:cNvSpPr/>
          <p:nvPr/>
        </p:nvSpPr>
        <p:spPr>
          <a:xfrm>
            <a:off x="1933903" y="4093780"/>
            <a:ext cx="3300248" cy="90389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Execution of the Action Method 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06B7FBAA-76AB-BBA7-B615-2BECAB3E94EB}"/>
              </a:ext>
            </a:extLst>
          </p:cNvPr>
          <p:cNvCxnSpPr>
            <a:cxnSpLocks/>
            <a:stCxn id="10" idx="1"/>
            <a:endCxn id="13" idx="3"/>
          </p:cNvCxnSpPr>
          <p:nvPr/>
        </p:nvCxnSpPr>
        <p:spPr>
          <a:xfrm rot="10800000" flipV="1">
            <a:off x="5234151" y="3294993"/>
            <a:ext cx="2511972" cy="1250732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Arrow 16">
            <a:extLst>
              <a:ext uri="{FF2B5EF4-FFF2-40B4-BE49-F238E27FC236}">
                <a16:creationId xmlns:a16="http://schemas.microsoft.com/office/drawing/2014/main" id="{88B0D5C1-798C-B7F9-77FA-92FF1596934E}"/>
              </a:ext>
            </a:extLst>
          </p:cNvPr>
          <p:cNvSpPr/>
          <p:nvPr/>
        </p:nvSpPr>
        <p:spPr>
          <a:xfrm>
            <a:off x="0" y="4277710"/>
            <a:ext cx="1650124" cy="493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656969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9E9B82-A69E-76A9-3E4D-E80E8CA667A5}"/>
              </a:ext>
            </a:extLst>
          </p:cNvPr>
          <p:cNvSpPr txBox="1"/>
          <p:nvPr/>
        </p:nvSpPr>
        <p:spPr>
          <a:xfrm>
            <a:off x="307910" y="233265"/>
            <a:ext cx="630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Value Type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A99C4C-712E-DE43-B743-481F5CAA4B2E}"/>
              </a:ext>
            </a:extLst>
          </p:cNvPr>
          <p:cNvSpPr txBox="1"/>
          <p:nvPr/>
        </p:nvSpPr>
        <p:spPr>
          <a:xfrm>
            <a:off x="177282" y="877078"/>
            <a:ext cx="275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 = 10;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C2A624-A2A5-BE53-91A5-E88B5DEB717B}"/>
              </a:ext>
            </a:extLst>
          </p:cNvPr>
          <p:cNvSpPr/>
          <p:nvPr/>
        </p:nvSpPr>
        <p:spPr>
          <a:xfrm>
            <a:off x="6419461" y="877078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B41F98-8256-7895-7846-491CEEE8253E}"/>
              </a:ext>
            </a:extLst>
          </p:cNvPr>
          <p:cNvSpPr txBox="1"/>
          <p:nvPr/>
        </p:nvSpPr>
        <p:spPr>
          <a:xfrm>
            <a:off x="6456784" y="403936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73F97B-7024-D15F-F9B3-2693CE8D2645}"/>
              </a:ext>
            </a:extLst>
          </p:cNvPr>
          <p:cNvSpPr txBox="1"/>
          <p:nvPr/>
        </p:nvSpPr>
        <p:spPr>
          <a:xfrm>
            <a:off x="6718041" y="1660849"/>
            <a:ext cx="60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514FE92-3916-4825-52C0-5E3B3FECF8B2}"/>
              </a:ext>
            </a:extLst>
          </p:cNvPr>
          <p:cNvCxnSpPr>
            <a:endCxn id="4" idx="1"/>
          </p:cNvCxnSpPr>
          <p:nvPr/>
        </p:nvCxnSpPr>
        <p:spPr>
          <a:xfrm>
            <a:off x="1679510" y="961053"/>
            <a:ext cx="4739951" cy="2519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77A600-9CCA-915A-542C-8627AC2AED5D}"/>
              </a:ext>
            </a:extLst>
          </p:cNvPr>
          <p:cNvSpPr txBox="1"/>
          <p:nvPr/>
        </p:nvSpPr>
        <p:spPr>
          <a:xfrm>
            <a:off x="111967" y="2503714"/>
            <a:ext cx="630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Reference Type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1574E9-A44E-24B6-91D8-ABF546991807}"/>
              </a:ext>
            </a:extLst>
          </p:cNvPr>
          <p:cNvSpPr txBox="1"/>
          <p:nvPr/>
        </p:nvSpPr>
        <p:spPr>
          <a:xfrm>
            <a:off x="307910" y="3144416"/>
            <a:ext cx="330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 str = “Mahesh”;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B9932A-654F-9613-2472-5FB29764475D}"/>
              </a:ext>
            </a:extLst>
          </p:cNvPr>
          <p:cNvSpPr/>
          <p:nvPr/>
        </p:nvSpPr>
        <p:spPr>
          <a:xfrm>
            <a:off x="6013579" y="3156074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str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1C0281-FFCE-3A0E-CF71-B5260FC9DA77}"/>
              </a:ext>
            </a:extLst>
          </p:cNvPr>
          <p:cNvSpPr txBox="1"/>
          <p:nvPr/>
        </p:nvSpPr>
        <p:spPr>
          <a:xfrm>
            <a:off x="6105331" y="2704704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699024-5EAA-F89C-E1EC-54455728C9FA}"/>
              </a:ext>
            </a:extLst>
          </p:cNvPr>
          <p:cNvSpPr/>
          <p:nvPr/>
        </p:nvSpPr>
        <p:spPr>
          <a:xfrm>
            <a:off x="9235750" y="3121089"/>
            <a:ext cx="1203649" cy="1320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Mahesh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A039D9-316B-AD6A-41CD-428D70A05311}"/>
              </a:ext>
            </a:extLst>
          </p:cNvPr>
          <p:cNvSpPr txBox="1"/>
          <p:nvPr/>
        </p:nvSpPr>
        <p:spPr>
          <a:xfrm>
            <a:off x="9352382" y="2682159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4D71593-AF8D-DAF4-74C6-36FD2AEA2FE4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7217228" y="3491976"/>
            <a:ext cx="2018522" cy="2892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985E58B-28E2-C06F-BDC9-C69B197C0756}"/>
              </a:ext>
            </a:extLst>
          </p:cNvPr>
          <p:cNvCxnSpPr>
            <a:endCxn id="11" idx="1"/>
          </p:cNvCxnSpPr>
          <p:nvPr/>
        </p:nvCxnSpPr>
        <p:spPr>
          <a:xfrm>
            <a:off x="2715208" y="3329082"/>
            <a:ext cx="3298371" cy="1628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31800FD-13D5-EAC6-FFFB-4DB8E412604B}"/>
              </a:ext>
            </a:extLst>
          </p:cNvPr>
          <p:cNvSpPr/>
          <p:nvPr/>
        </p:nvSpPr>
        <p:spPr>
          <a:xfrm>
            <a:off x="9235750" y="3769567"/>
            <a:ext cx="120364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556775-C563-1864-8969-5DE98AFED4C4}"/>
              </a:ext>
            </a:extLst>
          </p:cNvPr>
          <p:cNvSpPr txBox="1"/>
          <p:nvPr/>
        </p:nvSpPr>
        <p:spPr>
          <a:xfrm>
            <a:off x="9235750" y="3329082"/>
            <a:ext cx="120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err="1"/>
              <a:t>System.String</a:t>
            </a:r>
            <a:endParaRPr lang="en-US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F25C36-92E6-8343-44F3-A1FCCACDC14F}"/>
              </a:ext>
            </a:extLst>
          </p:cNvPr>
          <p:cNvSpPr txBox="1"/>
          <p:nvPr/>
        </p:nvSpPr>
        <p:spPr>
          <a:xfrm>
            <a:off x="307910" y="4276725"/>
            <a:ext cx="570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[] </a:t>
            </a:r>
            <a:r>
              <a:rPr lang="en-IN" dirty="0" err="1"/>
              <a:t>arr</a:t>
            </a:r>
            <a:r>
              <a:rPr lang="en-IN" dirty="0"/>
              <a:t> = new int </a:t>
            </a:r>
            <a:r>
              <a:rPr lang="en-IN" dirty="0" err="1"/>
              <a:t>arr</a:t>
            </a:r>
            <a:r>
              <a:rPr lang="en-IN" dirty="0"/>
              <a:t>[] {10,20,30}; 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ADEFF8-3EDD-0C6C-62A1-1DD1457B5AA7}"/>
              </a:ext>
            </a:extLst>
          </p:cNvPr>
          <p:cNvSpPr/>
          <p:nvPr/>
        </p:nvSpPr>
        <p:spPr>
          <a:xfrm>
            <a:off x="5564154" y="5107197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arr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DF0FD6-BA4B-FE42-19BF-2A5FED4272C9}"/>
              </a:ext>
            </a:extLst>
          </p:cNvPr>
          <p:cNvSpPr txBox="1"/>
          <p:nvPr/>
        </p:nvSpPr>
        <p:spPr>
          <a:xfrm>
            <a:off x="5655906" y="4655827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086127-443B-25F8-45DB-AE2DE7A3F561}"/>
              </a:ext>
            </a:extLst>
          </p:cNvPr>
          <p:cNvSpPr/>
          <p:nvPr/>
        </p:nvSpPr>
        <p:spPr>
          <a:xfrm>
            <a:off x="8786325" y="5072212"/>
            <a:ext cx="1203649" cy="1320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US" b="1" dirty="0"/>
              <a:t>10,20,30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A4A472-A6DA-2E8E-824D-04FF4D3D5CFC}"/>
              </a:ext>
            </a:extLst>
          </p:cNvPr>
          <p:cNvSpPr txBox="1"/>
          <p:nvPr/>
        </p:nvSpPr>
        <p:spPr>
          <a:xfrm>
            <a:off x="8902957" y="4633282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534DE8-C654-970B-646B-D2CFD0A387F9}"/>
              </a:ext>
            </a:extLst>
          </p:cNvPr>
          <p:cNvSpPr txBox="1"/>
          <p:nvPr/>
        </p:nvSpPr>
        <p:spPr>
          <a:xfrm>
            <a:off x="8786325" y="5280205"/>
            <a:ext cx="120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err="1"/>
              <a:t>System</a:t>
            </a:r>
            <a:r>
              <a:rPr lang="en-IN" sz="1400" b="1"/>
              <a:t>.Array</a:t>
            </a:r>
            <a:endParaRPr lang="en-US" sz="14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DED086-36E0-10C7-48C8-5ED93982DFFD}"/>
              </a:ext>
            </a:extLst>
          </p:cNvPr>
          <p:cNvSpPr/>
          <p:nvPr/>
        </p:nvSpPr>
        <p:spPr>
          <a:xfrm>
            <a:off x="8786325" y="5701464"/>
            <a:ext cx="120364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0A17B74-5527-2274-6E9C-2892F21691FA}"/>
              </a:ext>
            </a:extLst>
          </p:cNvPr>
          <p:cNvCxnSpPr>
            <a:stCxn id="24" idx="3"/>
            <a:endCxn id="29" idx="1"/>
          </p:cNvCxnSpPr>
          <p:nvPr/>
        </p:nvCxnSpPr>
        <p:spPr>
          <a:xfrm>
            <a:off x="6767803" y="5443099"/>
            <a:ext cx="2018522" cy="2812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F4DCEC1-70D1-CEA3-EBD9-7ECD224740A8}"/>
              </a:ext>
            </a:extLst>
          </p:cNvPr>
          <p:cNvCxnSpPr>
            <a:endCxn id="24" idx="1"/>
          </p:cNvCxnSpPr>
          <p:nvPr/>
        </p:nvCxnSpPr>
        <p:spPr>
          <a:xfrm>
            <a:off x="3819525" y="4436753"/>
            <a:ext cx="1744629" cy="1006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00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F65790-80E5-3DF7-BBCF-D1CAC7530E12}"/>
              </a:ext>
            </a:extLst>
          </p:cNvPr>
          <p:cNvSpPr txBox="1"/>
          <p:nvPr/>
        </p:nvSpPr>
        <p:spPr>
          <a:xfrm>
            <a:off x="3426372" y="105103"/>
            <a:ext cx="482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ASP.NET Core MVC Apps Execution, Deeper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64726E-F4CD-F9EF-2BB8-9101B5E4E400}"/>
              </a:ext>
            </a:extLst>
          </p:cNvPr>
          <p:cNvSpPr/>
          <p:nvPr/>
        </p:nvSpPr>
        <p:spPr>
          <a:xfrm>
            <a:off x="1650124" y="634407"/>
            <a:ext cx="10237076" cy="6118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F1740F-D3BE-5219-0F3B-92E543521C58}"/>
              </a:ext>
            </a:extLst>
          </p:cNvPr>
          <p:cNvSpPr txBox="1"/>
          <p:nvPr/>
        </p:nvSpPr>
        <p:spPr>
          <a:xfrm>
            <a:off x="9606455" y="257193"/>
            <a:ext cx="211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Hosting Env.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053551D8-336E-5A6D-178F-219EE008476F}"/>
              </a:ext>
            </a:extLst>
          </p:cNvPr>
          <p:cNvSpPr/>
          <p:nvPr/>
        </p:nvSpPr>
        <p:spPr>
          <a:xfrm>
            <a:off x="0" y="1019503"/>
            <a:ext cx="1650124" cy="462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34225C-1FF9-C1E3-D4D8-BA468F9720FF}"/>
              </a:ext>
            </a:extLst>
          </p:cNvPr>
          <p:cNvSpPr/>
          <p:nvPr/>
        </p:nvSpPr>
        <p:spPr>
          <a:xfrm>
            <a:off x="1933903" y="746233"/>
            <a:ext cx="4382807" cy="23887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ED4051-5114-44AC-0968-E3F0C71600D3}"/>
              </a:ext>
            </a:extLst>
          </p:cNvPr>
          <p:cNvSpPr/>
          <p:nvPr/>
        </p:nvSpPr>
        <p:spPr>
          <a:xfrm>
            <a:off x="7052442" y="746233"/>
            <a:ext cx="4572000" cy="238878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25932B-3DBD-426C-6191-A9926BABB9D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316710" y="1940627"/>
            <a:ext cx="73573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C796001-77BB-A715-775F-8CA98314C5C6}"/>
              </a:ext>
            </a:extLst>
          </p:cNvPr>
          <p:cNvSpPr/>
          <p:nvPr/>
        </p:nvSpPr>
        <p:spPr>
          <a:xfrm>
            <a:off x="1933903" y="3701021"/>
            <a:ext cx="9785133" cy="2899780"/>
          </a:xfrm>
          <a:prstGeom prst="roundRect">
            <a:avLst>
              <a:gd name="adj" fmla="val 231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88B0D5C1-798C-B7F9-77FA-92FF1596934E}"/>
              </a:ext>
            </a:extLst>
          </p:cNvPr>
          <p:cNvSpPr/>
          <p:nvPr/>
        </p:nvSpPr>
        <p:spPr>
          <a:xfrm>
            <a:off x="0" y="5838497"/>
            <a:ext cx="1650124" cy="493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F68FD6-7B07-6F11-5B67-5A04456FB99B}"/>
              </a:ext>
            </a:extLst>
          </p:cNvPr>
          <p:cNvSpPr txBox="1"/>
          <p:nvPr/>
        </p:nvSpPr>
        <p:spPr>
          <a:xfrm>
            <a:off x="1933903" y="843767"/>
            <a:ext cx="4382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Dependency Container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A4AC800-99A5-C4C8-B6B3-FC6C2153F98B}"/>
              </a:ext>
            </a:extLst>
          </p:cNvPr>
          <p:cNvSpPr/>
          <p:nvPr/>
        </p:nvSpPr>
        <p:spPr>
          <a:xfrm>
            <a:off x="2017986" y="1096863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Access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7C0DFC0-6AEF-E098-E381-216FDDB617AA}"/>
              </a:ext>
            </a:extLst>
          </p:cNvPr>
          <p:cNvSpPr/>
          <p:nvPr/>
        </p:nvSpPr>
        <p:spPr>
          <a:xfrm>
            <a:off x="3208287" y="1105377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Identity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A4EF116-A1C3-55A3-C413-1EE601F07120}"/>
              </a:ext>
            </a:extLst>
          </p:cNvPr>
          <p:cNvSpPr/>
          <p:nvPr/>
        </p:nvSpPr>
        <p:spPr>
          <a:xfrm>
            <a:off x="4398586" y="1112526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Sessions***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A598606-34D4-D3AD-5264-37130F53B267}"/>
              </a:ext>
            </a:extLst>
          </p:cNvPr>
          <p:cNvSpPr/>
          <p:nvPr/>
        </p:nvSpPr>
        <p:spPr>
          <a:xfrm>
            <a:off x="2017986" y="1641931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Caching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0BF6C59-3F0C-A42D-7684-C8B3F214E8F5}"/>
              </a:ext>
            </a:extLst>
          </p:cNvPr>
          <p:cNvSpPr/>
          <p:nvPr/>
        </p:nvSpPr>
        <p:spPr>
          <a:xfrm>
            <a:off x="3184635" y="1664743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CORS **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058B2D2-5E4C-B120-47DF-E23DB8AC5517}"/>
              </a:ext>
            </a:extLst>
          </p:cNvPr>
          <p:cNvSpPr/>
          <p:nvPr/>
        </p:nvSpPr>
        <p:spPr>
          <a:xfrm>
            <a:off x="4361797" y="1657594"/>
            <a:ext cx="1818285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Custom Services OR Repositories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92DFC0C-B3D6-1FD3-AF1F-955C8885ED83}"/>
              </a:ext>
            </a:extLst>
          </p:cNvPr>
          <p:cNvSpPr/>
          <p:nvPr/>
        </p:nvSpPr>
        <p:spPr>
          <a:xfrm>
            <a:off x="2028498" y="2151156"/>
            <a:ext cx="1397873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External OR Third Party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B495BA0-82BB-8944-94EC-64CF551EAFE8}"/>
              </a:ext>
            </a:extLst>
          </p:cNvPr>
          <p:cNvSpPr/>
          <p:nvPr/>
        </p:nvSpPr>
        <p:spPr>
          <a:xfrm>
            <a:off x="3494688" y="2136975"/>
            <a:ext cx="2601312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MVC Controllers with View, API Controllers, Razor Views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4B4C317-411E-46D7-6E22-B97C71DE63AA}"/>
              </a:ext>
            </a:extLst>
          </p:cNvPr>
          <p:cNvSpPr/>
          <p:nvPr/>
        </p:nvSpPr>
        <p:spPr>
          <a:xfrm>
            <a:off x="1996966" y="2660909"/>
            <a:ext cx="4099034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…. And many more as per the need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DF09F6-FBF3-D87E-52EF-D2376F17AFD5}"/>
              </a:ext>
            </a:extLst>
          </p:cNvPr>
          <p:cNvSpPr txBox="1"/>
          <p:nvPr/>
        </p:nvSpPr>
        <p:spPr>
          <a:xfrm>
            <a:off x="7062951" y="843767"/>
            <a:ext cx="4477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Middleware’s  HTTP Pipeline Object Models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F0F5C811-0D07-FF1F-63ED-5A6586A350A7}"/>
              </a:ext>
            </a:extLst>
          </p:cNvPr>
          <p:cNvSpPr/>
          <p:nvPr/>
        </p:nvSpPr>
        <p:spPr>
          <a:xfrm>
            <a:off x="7062951" y="1058183"/>
            <a:ext cx="1082566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Exception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C3EA190-C33F-708F-E805-DA6C38295D40}"/>
              </a:ext>
            </a:extLst>
          </p:cNvPr>
          <p:cNvSpPr/>
          <p:nvPr/>
        </p:nvSpPr>
        <p:spPr>
          <a:xfrm>
            <a:off x="8240109" y="1058183"/>
            <a:ext cx="1082566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HSTS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6C4ADCD-BDDB-0F79-DC66-2558E9A7EE6B}"/>
              </a:ext>
            </a:extLst>
          </p:cNvPr>
          <p:cNvSpPr/>
          <p:nvPr/>
        </p:nvSpPr>
        <p:spPr>
          <a:xfrm>
            <a:off x="9427777" y="1053251"/>
            <a:ext cx="1618594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FF0000"/>
                </a:solidFill>
              </a:rPr>
              <a:t>HttpsRedirection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533A9ED9-DC8B-DC30-6DFF-B6B1C21EB9EE}"/>
              </a:ext>
            </a:extLst>
          </p:cNvPr>
          <p:cNvSpPr/>
          <p:nvPr/>
        </p:nvSpPr>
        <p:spPr>
          <a:xfrm>
            <a:off x="7115500" y="1570874"/>
            <a:ext cx="1030017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CORS **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117D28D-4A1E-FDA3-CABE-6A3EE40A10B5}"/>
              </a:ext>
            </a:extLst>
          </p:cNvPr>
          <p:cNvSpPr/>
          <p:nvPr/>
        </p:nvSpPr>
        <p:spPr>
          <a:xfrm>
            <a:off x="8250621" y="1570874"/>
            <a:ext cx="1030017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Routing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49BACB6E-52B5-00B4-8A7A-2813519FED38}"/>
              </a:ext>
            </a:extLst>
          </p:cNvPr>
          <p:cNvSpPr/>
          <p:nvPr/>
        </p:nvSpPr>
        <p:spPr>
          <a:xfrm>
            <a:off x="9427777" y="1530737"/>
            <a:ext cx="1030017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Sessions***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96C9562-71BF-F598-413B-D5E2C60B3259}"/>
              </a:ext>
            </a:extLst>
          </p:cNvPr>
          <p:cNvSpPr/>
          <p:nvPr/>
        </p:nvSpPr>
        <p:spPr>
          <a:xfrm>
            <a:off x="7126010" y="2123425"/>
            <a:ext cx="1502983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Authentication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9F05CD6-7E49-576F-16D1-277E9C65F842}"/>
              </a:ext>
            </a:extLst>
          </p:cNvPr>
          <p:cNvSpPr/>
          <p:nvPr/>
        </p:nvSpPr>
        <p:spPr>
          <a:xfrm>
            <a:off x="8723577" y="2123425"/>
            <a:ext cx="1502983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Authorization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2967E6B1-0F54-1359-F1EA-3F10314C05A6}"/>
              </a:ext>
            </a:extLst>
          </p:cNvPr>
          <p:cNvSpPr/>
          <p:nvPr/>
        </p:nvSpPr>
        <p:spPr>
          <a:xfrm>
            <a:off x="7136521" y="2664095"/>
            <a:ext cx="4403838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Endpoint Mapping to Execute MVC Controller, API Controller </a:t>
            </a:r>
            <a:r>
              <a:rPr lang="en-US" sz="1400" b="1" dirty="0" err="1">
                <a:solidFill>
                  <a:srgbClr val="FF0000"/>
                </a:solidFill>
              </a:rPr>
              <a:t>otr</a:t>
            </a:r>
            <a:r>
              <a:rPr lang="en-US" sz="1400" b="1" dirty="0">
                <a:solidFill>
                  <a:srgbClr val="FF0000"/>
                </a:solidFill>
              </a:rPr>
              <a:t> Razor View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8E1E0A-5146-A16D-C486-D3E507235C97}"/>
              </a:ext>
            </a:extLst>
          </p:cNvPr>
          <p:cNvSpPr txBox="1"/>
          <p:nvPr/>
        </p:nvSpPr>
        <p:spPr>
          <a:xfrm>
            <a:off x="2554014" y="3687237"/>
            <a:ext cx="8807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highlight>
                  <a:srgbClr val="FFFF00"/>
                </a:highlight>
              </a:rPr>
              <a:t>Controller Execution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1B38496C-7A1F-1EB4-C065-B028670EA69F}"/>
              </a:ext>
            </a:extLst>
          </p:cNvPr>
          <p:cNvSpPr/>
          <p:nvPr/>
        </p:nvSpPr>
        <p:spPr>
          <a:xfrm>
            <a:off x="1960182" y="3956951"/>
            <a:ext cx="1597572" cy="26896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Check for Security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456D1BC-958E-22D7-B1E8-5643F43B64D8}"/>
              </a:ext>
            </a:extLst>
          </p:cNvPr>
          <p:cNvSpPr/>
          <p:nvPr/>
        </p:nvSpPr>
        <p:spPr>
          <a:xfrm>
            <a:off x="1933903" y="4433175"/>
            <a:ext cx="1760486" cy="91953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Create an Instance of the Controller and Inject Dependencies in it. Load the ActionFilter if applied at Controller Level</a:t>
            </a:r>
          </a:p>
        </p:txBody>
      </p:sp>
      <p:sp>
        <p:nvSpPr>
          <p:cNvPr id="71" name="Down Arrow 70">
            <a:extLst>
              <a:ext uri="{FF2B5EF4-FFF2-40B4-BE49-F238E27FC236}">
                <a16:creationId xmlns:a16="http://schemas.microsoft.com/office/drawing/2014/main" id="{8EC76D3B-BA69-C8FE-3A59-C501ED52C8F3}"/>
              </a:ext>
            </a:extLst>
          </p:cNvPr>
          <p:cNvSpPr/>
          <p:nvPr/>
        </p:nvSpPr>
        <p:spPr>
          <a:xfrm>
            <a:off x="2653872" y="4225910"/>
            <a:ext cx="178668" cy="2319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FBA0697-20B2-8ECB-3470-911B3A0F850F}"/>
              </a:ext>
            </a:extLst>
          </p:cNvPr>
          <p:cNvSpPr/>
          <p:nvPr/>
        </p:nvSpPr>
        <p:spPr>
          <a:xfrm>
            <a:off x="3846786" y="3135020"/>
            <a:ext cx="4876791" cy="4632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 the URL and Get HTTP Request Type (Get/Post/Put/Delete) and with Controller Name (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MyController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 and its Action Method (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MyAction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35DBC72-3D6B-B977-3543-DC134F0B3C1A}"/>
              </a:ext>
            </a:extLst>
          </p:cNvPr>
          <p:cNvSpPr txBox="1"/>
          <p:nvPr/>
        </p:nvSpPr>
        <p:spPr>
          <a:xfrm>
            <a:off x="1" y="1534929"/>
            <a:ext cx="19339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http://</a:t>
            </a:r>
            <a:r>
              <a:rPr lang="en-US" sz="1100" dirty="0" err="1"/>
              <a:t>myserver</a:t>
            </a:r>
            <a:r>
              <a:rPr lang="en-US" sz="1100" dirty="0"/>
              <a:t>/</a:t>
            </a:r>
            <a:r>
              <a:rPr lang="en-US" sz="1100" dirty="0" err="1"/>
              <a:t>MyController</a:t>
            </a:r>
            <a:r>
              <a:rPr lang="en-US" sz="1100" dirty="0"/>
              <a:t>/</a:t>
            </a:r>
            <a:r>
              <a:rPr lang="en-US" sz="1100" dirty="0" err="1"/>
              <a:t>MyAction</a:t>
            </a:r>
            <a:endParaRPr lang="en-US" sz="1100" dirty="0"/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A1BBC45C-9A3C-5813-2232-F9CC748798F6}"/>
              </a:ext>
            </a:extLst>
          </p:cNvPr>
          <p:cNvCxnSpPr>
            <a:stCxn id="7" idx="2"/>
            <a:endCxn id="72" idx="3"/>
          </p:cNvCxnSpPr>
          <p:nvPr/>
        </p:nvCxnSpPr>
        <p:spPr>
          <a:xfrm rot="5400000">
            <a:off x="8915210" y="2943388"/>
            <a:ext cx="231601" cy="614865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90035D19-85CB-D29C-5579-082CD065CC85}"/>
              </a:ext>
            </a:extLst>
          </p:cNvPr>
          <p:cNvCxnSpPr>
            <a:stCxn id="72" idx="1"/>
            <a:endCxn id="70" idx="1"/>
          </p:cNvCxnSpPr>
          <p:nvPr/>
        </p:nvCxnSpPr>
        <p:spPr>
          <a:xfrm rot="10800000" flipV="1">
            <a:off x="1933904" y="3366621"/>
            <a:ext cx="1912883" cy="1526322"/>
          </a:xfrm>
          <a:prstGeom prst="bentConnector3">
            <a:avLst>
              <a:gd name="adj1" fmla="val 111951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B4BCB92D-316F-61A8-0DC9-A1636AD34043}"/>
              </a:ext>
            </a:extLst>
          </p:cNvPr>
          <p:cNvSpPr/>
          <p:nvPr/>
        </p:nvSpPr>
        <p:spPr>
          <a:xfrm>
            <a:off x="4177865" y="3854202"/>
            <a:ext cx="1760486" cy="8363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Check of the HTTP Request Type and Look for the Action Method and map the Request to Action Method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1451B627-C243-C9B1-0954-DDF053D8027F}"/>
              </a:ext>
            </a:extLst>
          </p:cNvPr>
          <p:cNvCxnSpPr>
            <a:cxnSpLocks/>
            <a:endCxn id="78" idx="1"/>
          </p:cNvCxnSpPr>
          <p:nvPr/>
        </p:nvCxnSpPr>
        <p:spPr>
          <a:xfrm rot="5400000" flipH="1" flipV="1">
            <a:off x="3625843" y="4340923"/>
            <a:ext cx="620568" cy="483476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96B09502-89BE-51B4-A714-CF1BF7F743FB}"/>
              </a:ext>
            </a:extLst>
          </p:cNvPr>
          <p:cNvSpPr/>
          <p:nvPr/>
        </p:nvSpPr>
        <p:spPr>
          <a:xfrm>
            <a:off x="6571594" y="3854202"/>
            <a:ext cx="1760486" cy="1101311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ActionExecutingContenxt</a:t>
            </a:r>
          </a:p>
          <a:p>
            <a:pPr algn="ctr"/>
            <a:r>
              <a:rPr lang="en-US" sz="1100" dirty="0">
                <a:solidFill>
                  <a:srgbClr val="FFC000"/>
                </a:solidFill>
                <a:highlight>
                  <a:srgbClr val="800000"/>
                </a:highlight>
              </a:rPr>
              <a:t>Check for Security</a:t>
            </a:r>
          </a:p>
          <a:p>
            <a:pPr algn="ctr"/>
            <a:r>
              <a:rPr lang="en-US" sz="1100" dirty="0"/>
              <a:t>Load and Execute Action Filters if applied on the Action</a:t>
            </a:r>
          </a:p>
          <a:p>
            <a:pPr algn="ctr"/>
            <a:endParaRPr lang="en-US" sz="1100" dirty="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6C8BDE25-42CE-6482-5F0D-C4C76E52D4A3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5938351" y="4269463"/>
            <a:ext cx="633243" cy="135395"/>
          </a:xfrm>
          <a:prstGeom prst="bentConnector3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11C14E57-39EE-E3BE-3340-3ADF293A5F9A}"/>
              </a:ext>
            </a:extLst>
          </p:cNvPr>
          <p:cNvSpPr/>
          <p:nvPr/>
        </p:nvSpPr>
        <p:spPr>
          <a:xfrm>
            <a:off x="8765628" y="3734268"/>
            <a:ext cx="2617075" cy="1613065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Execute Action Method, </a:t>
            </a:r>
            <a:r>
              <a:rPr lang="en-US" sz="1100" b="1" dirty="0">
                <a:highlight>
                  <a:srgbClr val="800000"/>
                </a:highlight>
              </a:rPr>
              <a:t>Validate the Model,</a:t>
            </a:r>
            <a:r>
              <a:rPr lang="en-US" sz="1100" dirty="0"/>
              <a:t> Call the Repository and Update Model as well as if exception occurs handle it and redirect to Error Page </a:t>
            </a:r>
            <a:r>
              <a:rPr lang="en-US" sz="1100" b="1" dirty="0"/>
              <a:t>(A)</a:t>
            </a:r>
            <a:r>
              <a:rPr lang="en-US" sz="1100" dirty="0"/>
              <a:t> or Respond </a:t>
            </a:r>
            <a:r>
              <a:rPr lang="en-US" sz="1100" b="1" dirty="0"/>
              <a:t>A</a:t>
            </a:r>
            <a:r>
              <a:rPr lang="en-US" sz="1100" dirty="0"/>
              <a:t> </a:t>
            </a:r>
            <a:r>
              <a:rPr lang="en-US" sz="1100" b="1" dirty="0">
                <a:highlight>
                  <a:srgbClr val="00FFFF"/>
                </a:highlight>
              </a:rPr>
              <a:t>View</a:t>
            </a:r>
            <a:r>
              <a:rPr lang="en-US" sz="1100" dirty="0"/>
              <a:t> or </a:t>
            </a:r>
            <a:r>
              <a:rPr lang="en-US" sz="1100" b="1" dirty="0">
                <a:highlight>
                  <a:srgbClr val="800000"/>
                </a:highlight>
              </a:rPr>
              <a:t>Redirect to Action for Same Controller</a:t>
            </a:r>
            <a:r>
              <a:rPr lang="en-US" sz="1100" dirty="0"/>
              <a:t> or </a:t>
            </a:r>
            <a:r>
              <a:rPr lang="en-US" sz="1100" b="1" dirty="0">
                <a:highlight>
                  <a:srgbClr val="FF00FF"/>
                </a:highlight>
              </a:rPr>
              <a:t>Redirect to Action of Different Controller</a:t>
            </a:r>
            <a:r>
              <a:rPr lang="en-US" sz="1100" dirty="0">
                <a:highlight>
                  <a:srgbClr val="FF00FF"/>
                </a:highlight>
              </a:rPr>
              <a:t> . </a:t>
            </a:r>
          </a:p>
          <a:p>
            <a:pPr algn="ctr"/>
            <a:endParaRPr lang="en-US" sz="1100" dirty="0"/>
          </a:p>
          <a:p>
            <a:pPr algn="ctr"/>
            <a:r>
              <a:rPr lang="en-US" sz="1100" dirty="0" err="1"/>
              <a:t>ActionExecutedContext</a:t>
            </a:r>
            <a:endParaRPr lang="en-US" sz="1100" dirty="0"/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2898EF5B-9F7D-D0C9-8865-946B3FEBE2F2}"/>
              </a:ext>
            </a:extLst>
          </p:cNvPr>
          <p:cNvCxnSpPr>
            <a:cxnSpLocks/>
            <a:stCxn id="83" idx="3"/>
            <a:endCxn id="87" idx="1"/>
          </p:cNvCxnSpPr>
          <p:nvPr/>
        </p:nvCxnSpPr>
        <p:spPr>
          <a:xfrm>
            <a:off x="8332080" y="4404858"/>
            <a:ext cx="433548" cy="135943"/>
          </a:xfrm>
          <a:prstGeom prst="bentConnector3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76CB4013-E034-F97D-31ED-FDA6893614F6}"/>
              </a:ext>
            </a:extLst>
          </p:cNvPr>
          <p:cNvCxnSpPr>
            <a:cxnSpLocks/>
            <a:stCxn id="87" idx="2"/>
          </p:cNvCxnSpPr>
          <p:nvPr/>
        </p:nvCxnSpPr>
        <p:spPr>
          <a:xfrm rot="16200000" flipH="1">
            <a:off x="10460169" y="4961330"/>
            <a:ext cx="200198" cy="972204"/>
          </a:xfrm>
          <a:prstGeom prst="bentConnector2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DB22CC69-F3BB-6DCC-11D5-74250E9FB5E6}"/>
              </a:ext>
            </a:extLst>
          </p:cNvPr>
          <p:cNvSpPr/>
          <p:nvPr/>
        </p:nvSpPr>
        <p:spPr>
          <a:xfrm>
            <a:off x="11067392" y="5347334"/>
            <a:ext cx="315312" cy="406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BAB30B7-3A6E-9416-B2CD-5AB3287AF27E}"/>
              </a:ext>
            </a:extLst>
          </p:cNvPr>
          <p:cNvSpPr txBox="1"/>
          <p:nvPr/>
        </p:nvSpPr>
        <p:spPr>
          <a:xfrm>
            <a:off x="0" y="105103"/>
            <a:ext cx="1471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A: Error Response</a:t>
            </a:r>
          </a:p>
          <a:p>
            <a:r>
              <a:rPr lang="en-US" sz="1000" dirty="0"/>
              <a:t>D: File Response, JSON, any other Custom Response (Directly Resources are executed e.g. Download File) 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3EEE5188-B3BC-D380-34F9-0DC89B177D62}"/>
              </a:ext>
            </a:extLst>
          </p:cNvPr>
          <p:cNvSpPr/>
          <p:nvPr/>
        </p:nvSpPr>
        <p:spPr>
          <a:xfrm>
            <a:off x="6434959" y="4955514"/>
            <a:ext cx="2194034" cy="9289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If Action of Same Controller Then Go To B</a:t>
            </a:r>
          </a:p>
          <a:p>
            <a:pPr algn="ctr"/>
            <a:endParaRPr lang="en-US" sz="1100" b="1" dirty="0"/>
          </a:p>
          <a:p>
            <a:pPr algn="ctr"/>
            <a:r>
              <a:rPr lang="en-US" sz="1100" b="1" dirty="0"/>
              <a:t>If Action from Different Controller then Go To C</a:t>
            </a:r>
          </a:p>
          <a:p>
            <a:pPr algn="ctr"/>
            <a:endParaRPr lang="en-US" sz="1100" b="1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565C200-FA93-8009-D86D-ACA86FAED923}"/>
              </a:ext>
            </a:extLst>
          </p:cNvPr>
          <p:cNvSpPr/>
          <p:nvPr/>
        </p:nvSpPr>
        <p:spPr>
          <a:xfrm>
            <a:off x="8016769" y="4461529"/>
            <a:ext cx="315312" cy="406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8752AE3-7091-A08E-3C2C-B2F92F6D8E67}"/>
              </a:ext>
            </a:extLst>
          </p:cNvPr>
          <p:cNvSpPr/>
          <p:nvPr/>
        </p:nvSpPr>
        <p:spPr>
          <a:xfrm>
            <a:off x="1928647" y="3859946"/>
            <a:ext cx="315312" cy="406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B8F5A5CF-92BD-95F7-B5BA-29C5794A0D8B}"/>
              </a:ext>
            </a:extLst>
          </p:cNvPr>
          <p:cNvSpPr/>
          <p:nvPr/>
        </p:nvSpPr>
        <p:spPr>
          <a:xfrm>
            <a:off x="3314694" y="5618205"/>
            <a:ext cx="3025652" cy="928901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If Response is View Then Look for View, If found, then Instantiate and Evaluate a Model Object Passed to View, then execute all </a:t>
            </a:r>
            <a:r>
              <a:rPr lang="en-US" sz="1100" b="1" dirty="0"/>
              <a:t>TAG-HELPER, </a:t>
            </a:r>
            <a:r>
              <a:rPr lang="en-US" sz="1100" dirty="0"/>
              <a:t>then generate a HTML Response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D9BD2F5-F4EE-A645-8767-B65FD457710B}"/>
              </a:ext>
            </a:extLst>
          </p:cNvPr>
          <p:cNvCxnSpPr>
            <a:stCxn id="106" idx="1"/>
            <a:endCxn id="17" idx="3"/>
          </p:cNvCxnSpPr>
          <p:nvPr/>
        </p:nvCxnSpPr>
        <p:spPr>
          <a:xfrm flipH="1">
            <a:off x="1650124" y="6082656"/>
            <a:ext cx="1664570" cy="283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846E7311-411B-EE20-7C61-BD2904684942}"/>
              </a:ext>
            </a:extLst>
          </p:cNvPr>
          <p:cNvCxnSpPr>
            <a:stCxn id="87" idx="2"/>
          </p:cNvCxnSpPr>
          <p:nvPr/>
        </p:nvCxnSpPr>
        <p:spPr>
          <a:xfrm rot="5400000">
            <a:off x="7825039" y="3862640"/>
            <a:ext cx="764434" cy="3733820"/>
          </a:xfrm>
          <a:prstGeom prst="bentConnector2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F782A31E-1487-9354-C43C-DC2244A38122}"/>
              </a:ext>
            </a:extLst>
          </p:cNvPr>
          <p:cNvCxnSpPr>
            <a:stCxn id="87" idx="2"/>
          </p:cNvCxnSpPr>
          <p:nvPr/>
        </p:nvCxnSpPr>
        <p:spPr>
          <a:xfrm rot="16200000" flipH="1">
            <a:off x="10174110" y="5247389"/>
            <a:ext cx="772316" cy="972204"/>
          </a:xfrm>
          <a:prstGeom prst="bentConnector2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17EF037F-CE74-780B-CCF5-0078D1DC313D}"/>
              </a:ext>
            </a:extLst>
          </p:cNvPr>
          <p:cNvSpPr/>
          <p:nvPr/>
        </p:nvSpPr>
        <p:spPr>
          <a:xfrm>
            <a:off x="11046370" y="5891834"/>
            <a:ext cx="578072" cy="439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82538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4C55C1-8751-8844-881A-18C9AC9A7909}"/>
              </a:ext>
            </a:extLst>
          </p:cNvPr>
          <p:cNvSpPr/>
          <p:nvPr/>
        </p:nvSpPr>
        <p:spPr>
          <a:xfrm>
            <a:off x="4813738" y="578069"/>
            <a:ext cx="6011917" cy="52709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43A2BA-19B6-D6C2-FE40-C573DD21877A}"/>
              </a:ext>
            </a:extLst>
          </p:cNvPr>
          <p:cNvSpPr/>
          <p:nvPr/>
        </p:nvSpPr>
        <p:spPr>
          <a:xfrm>
            <a:off x="4908332" y="1008994"/>
            <a:ext cx="4214648" cy="150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 1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Action1()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ED86B9-2947-8BD8-CEC9-9B44C0508CBC}"/>
              </a:ext>
            </a:extLst>
          </p:cNvPr>
          <p:cNvSpPr/>
          <p:nvPr/>
        </p:nvSpPr>
        <p:spPr>
          <a:xfrm>
            <a:off x="4908332" y="3683877"/>
            <a:ext cx="4214648" cy="150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 2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Action1()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B8291D2-F22E-E9B1-7304-D13405CBC83D}"/>
              </a:ext>
            </a:extLst>
          </p:cNvPr>
          <p:cNvSpPr/>
          <p:nvPr/>
        </p:nvSpPr>
        <p:spPr>
          <a:xfrm>
            <a:off x="357352" y="1124607"/>
            <a:ext cx="4550980" cy="1061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</a:t>
            </a:r>
          </a:p>
        </p:txBody>
      </p:sp>
      <p:sp>
        <p:nvSpPr>
          <p:cNvPr id="5" name="Curved Left Arrow 4">
            <a:extLst>
              <a:ext uri="{FF2B5EF4-FFF2-40B4-BE49-F238E27FC236}">
                <a16:creationId xmlns:a16="http://schemas.microsoft.com/office/drawing/2014/main" id="{8BA849BF-838C-CF85-368D-875DEEA4B28D}"/>
              </a:ext>
            </a:extLst>
          </p:cNvPr>
          <p:cNvSpPr/>
          <p:nvPr/>
        </p:nvSpPr>
        <p:spPr>
          <a:xfrm>
            <a:off x="9122980" y="1849821"/>
            <a:ext cx="1555530" cy="3163613"/>
          </a:xfrm>
          <a:prstGeom prst="curvedLef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8B72D0-E2E4-C9B6-127F-B1804BAD94BF}"/>
              </a:ext>
            </a:extLst>
          </p:cNvPr>
          <p:cNvSpPr txBox="1"/>
          <p:nvPr/>
        </p:nvSpPr>
        <p:spPr>
          <a:xfrm>
            <a:off x="6096000" y="2511973"/>
            <a:ext cx="2270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Action1() from Controller1 will return Action1() from Controller2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88616AF4-4409-606C-439B-9F464652D6D5}"/>
              </a:ext>
            </a:extLst>
          </p:cNvPr>
          <p:cNvSpPr/>
          <p:nvPr/>
        </p:nvSpPr>
        <p:spPr>
          <a:xfrm>
            <a:off x="357352" y="3962400"/>
            <a:ext cx="4550980" cy="11246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Response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36BFB5-0C48-DA40-EE75-3682F099B074}"/>
              </a:ext>
            </a:extLst>
          </p:cNvPr>
          <p:cNvSpPr txBox="1"/>
          <p:nvPr/>
        </p:nvSpPr>
        <p:spPr>
          <a:xfrm>
            <a:off x="8492359" y="126124"/>
            <a:ext cx="140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Hosting Env.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0D00E3-1053-4D86-EEAD-297C296AAD34}"/>
              </a:ext>
            </a:extLst>
          </p:cNvPr>
          <p:cNvSpPr txBox="1"/>
          <p:nvPr/>
        </p:nvSpPr>
        <p:spPr>
          <a:xfrm>
            <a:off x="115614" y="126124"/>
            <a:ext cx="364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Sharing Data Across Controllers</a:t>
            </a:r>
          </a:p>
        </p:txBody>
      </p:sp>
    </p:spTree>
    <p:extLst>
      <p:ext uri="{BB962C8B-B14F-4D97-AF65-F5344CB8AC3E}">
        <p14:creationId xmlns:p14="http://schemas.microsoft.com/office/powerpoint/2010/main" val="2582892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4C55C1-8751-8844-881A-18C9AC9A7909}"/>
              </a:ext>
            </a:extLst>
          </p:cNvPr>
          <p:cNvSpPr/>
          <p:nvPr/>
        </p:nvSpPr>
        <p:spPr>
          <a:xfrm>
            <a:off x="4813738" y="578069"/>
            <a:ext cx="6011917" cy="52709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43A2BA-19B6-D6C2-FE40-C573DD21877A}"/>
              </a:ext>
            </a:extLst>
          </p:cNvPr>
          <p:cNvSpPr/>
          <p:nvPr/>
        </p:nvSpPr>
        <p:spPr>
          <a:xfrm>
            <a:off x="4908332" y="1008994"/>
            <a:ext cx="4214648" cy="150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 1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Action1()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ED86B9-2947-8BD8-CEC9-9B44C0508CBC}"/>
              </a:ext>
            </a:extLst>
          </p:cNvPr>
          <p:cNvSpPr/>
          <p:nvPr/>
        </p:nvSpPr>
        <p:spPr>
          <a:xfrm>
            <a:off x="4908332" y="3683877"/>
            <a:ext cx="4214648" cy="150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 2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Action1()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B8291D2-F22E-E9B1-7304-D13405CBC83D}"/>
              </a:ext>
            </a:extLst>
          </p:cNvPr>
          <p:cNvSpPr/>
          <p:nvPr/>
        </p:nvSpPr>
        <p:spPr>
          <a:xfrm>
            <a:off x="357352" y="1124607"/>
            <a:ext cx="4550980" cy="1061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8B72D0-E2E4-C9B6-127F-B1804BAD94BF}"/>
              </a:ext>
            </a:extLst>
          </p:cNvPr>
          <p:cNvSpPr txBox="1"/>
          <p:nvPr/>
        </p:nvSpPr>
        <p:spPr>
          <a:xfrm>
            <a:off x="6096000" y="2511973"/>
            <a:ext cx="2270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Action1() from Controller1 will return Action1() from Controller2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88616AF4-4409-606C-439B-9F464652D6D5}"/>
              </a:ext>
            </a:extLst>
          </p:cNvPr>
          <p:cNvSpPr/>
          <p:nvPr/>
        </p:nvSpPr>
        <p:spPr>
          <a:xfrm>
            <a:off x="357352" y="3962400"/>
            <a:ext cx="4550980" cy="11246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Response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36BFB5-0C48-DA40-EE75-3682F099B074}"/>
              </a:ext>
            </a:extLst>
          </p:cNvPr>
          <p:cNvSpPr txBox="1"/>
          <p:nvPr/>
        </p:nvSpPr>
        <p:spPr>
          <a:xfrm>
            <a:off x="8492359" y="126124"/>
            <a:ext cx="140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Hosting Env.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0D00E3-1053-4D86-EEAD-297C296AAD34}"/>
              </a:ext>
            </a:extLst>
          </p:cNvPr>
          <p:cNvSpPr txBox="1"/>
          <p:nvPr/>
        </p:nvSpPr>
        <p:spPr>
          <a:xfrm>
            <a:off x="115614" y="126124"/>
            <a:ext cx="3647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Sharing Data Across Controllers</a:t>
            </a:r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US" dirty="0" err="1"/>
              <a:t>TempData</a:t>
            </a:r>
            <a:endParaRPr lang="en-US" dirty="0"/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EF796633-A976-D987-A7B1-17AF35265B54}"/>
              </a:ext>
            </a:extLst>
          </p:cNvPr>
          <p:cNvSpPr/>
          <p:nvPr/>
        </p:nvSpPr>
        <p:spPr>
          <a:xfrm>
            <a:off x="9364717" y="2406869"/>
            <a:ext cx="1387366" cy="12770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  <a:p>
            <a:pPr algn="ctr"/>
            <a:r>
              <a:rPr lang="en-US" sz="1400" b="1"/>
              <a:t>Temp</a:t>
            </a:r>
            <a:endParaRPr lang="en-US" sz="1400" b="1" dirty="0"/>
          </a:p>
          <a:p>
            <a:pPr algn="ctr"/>
            <a:r>
              <a:rPr lang="en-US" sz="1400" b="1" dirty="0"/>
              <a:t>Data </a:t>
            </a:r>
          </a:p>
          <a:p>
            <a:pPr algn="ctr"/>
            <a:r>
              <a:rPr lang="en-US" sz="1400" b="1" dirty="0"/>
              <a:t>Storage</a:t>
            </a:r>
          </a:p>
          <a:p>
            <a:pPr algn="ctr"/>
            <a:r>
              <a:rPr lang="en-US" sz="1400" b="1" dirty="0" err="1"/>
              <a:t>Key:Value</a:t>
            </a:r>
            <a:endParaRPr lang="en-US" sz="1400" b="1" dirty="0"/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B68C70CB-C218-68CB-EF53-25119C0C18CE}"/>
              </a:ext>
            </a:extLst>
          </p:cNvPr>
          <p:cNvCxnSpPr>
            <a:stCxn id="2" idx="3"/>
            <a:endCxn id="11" idx="1"/>
          </p:cNvCxnSpPr>
          <p:nvPr/>
        </p:nvCxnSpPr>
        <p:spPr>
          <a:xfrm>
            <a:off x="9122980" y="1760484"/>
            <a:ext cx="935420" cy="646385"/>
          </a:xfrm>
          <a:prstGeom prst="bentConnector2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2D1B6494-FFFC-132F-B8CC-3AF85BBD0DD6}"/>
              </a:ext>
            </a:extLst>
          </p:cNvPr>
          <p:cNvCxnSpPr>
            <a:endCxn id="3" idx="3"/>
          </p:cNvCxnSpPr>
          <p:nvPr/>
        </p:nvCxnSpPr>
        <p:spPr>
          <a:xfrm rot="10800000" flipV="1">
            <a:off x="9122981" y="3683877"/>
            <a:ext cx="966951" cy="751490"/>
          </a:xfrm>
          <a:prstGeom prst="bentConnector3">
            <a:avLst>
              <a:gd name="adj1" fmla="val 0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548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EE1DDE2D-DC17-2DD3-EAFE-1385D4552BF0}"/>
              </a:ext>
            </a:extLst>
          </p:cNvPr>
          <p:cNvSpPr/>
          <p:nvPr/>
        </p:nvSpPr>
        <p:spPr>
          <a:xfrm>
            <a:off x="5749159" y="325820"/>
            <a:ext cx="4025462" cy="6264166"/>
          </a:xfrm>
          <a:prstGeom prst="cube">
            <a:avLst>
              <a:gd name="adj" fmla="val 1403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E8D086-E1C2-8D01-CD78-3E54377391F0}"/>
              </a:ext>
            </a:extLst>
          </p:cNvPr>
          <p:cNvSpPr/>
          <p:nvPr/>
        </p:nvSpPr>
        <p:spPr>
          <a:xfrm>
            <a:off x="5854262" y="1376855"/>
            <a:ext cx="3205655" cy="15345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Host 1 with Web App and its Memory for Session State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4FB913-3EC4-4C46-D471-308DF02A5536}"/>
              </a:ext>
            </a:extLst>
          </p:cNvPr>
          <p:cNvSpPr/>
          <p:nvPr/>
        </p:nvSpPr>
        <p:spPr>
          <a:xfrm>
            <a:off x="5854261" y="3983420"/>
            <a:ext cx="3205655" cy="15345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Host 2 with Web App and its Memory for Session 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9BA344-347F-7494-1799-9590231C44D3}"/>
              </a:ext>
            </a:extLst>
          </p:cNvPr>
          <p:cNvSpPr/>
          <p:nvPr/>
        </p:nvSpPr>
        <p:spPr>
          <a:xfrm>
            <a:off x="1282261" y="1481960"/>
            <a:ext cx="4099035" cy="41095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71A67-D4D0-3530-860E-4D19E7AA25EE}"/>
              </a:ext>
            </a:extLst>
          </p:cNvPr>
          <p:cNvSpPr txBox="1"/>
          <p:nvPr/>
        </p:nvSpPr>
        <p:spPr>
          <a:xfrm>
            <a:off x="1355834" y="1513490"/>
            <a:ext cx="385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 Session in HTTP Channel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CC4D3243-5B39-1A71-BD3B-003BCAFC6E61}"/>
              </a:ext>
            </a:extLst>
          </p:cNvPr>
          <p:cNvSpPr/>
          <p:nvPr/>
        </p:nvSpPr>
        <p:spPr>
          <a:xfrm>
            <a:off x="767255" y="2165131"/>
            <a:ext cx="5087006" cy="588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1 Processed by Server 1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47B007E-F956-115E-0F52-396421469ED3}"/>
              </a:ext>
            </a:extLst>
          </p:cNvPr>
          <p:cNvSpPr/>
          <p:nvPr/>
        </p:nvSpPr>
        <p:spPr>
          <a:xfrm>
            <a:off x="798786" y="4456385"/>
            <a:ext cx="5087006" cy="588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2 Processed by Server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7DB842-6BE9-BAEE-5C92-3BE65F12D569}"/>
              </a:ext>
            </a:extLst>
          </p:cNvPr>
          <p:cNvSpPr txBox="1"/>
          <p:nvPr/>
        </p:nvSpPr>
        <p:spPr>
          <a:xfrm>
            <a:off x="6516414" y="2438398"/>
            <a:ext cx="138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X:10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9C947982-E544-49C6-DD54-0DD23DC2EEF2}"/>
              </a:ext>
            </a:extLst>
          </p:cNvPr>
          <p:cNvSpPr/>
          <p:nvPr/>
        </p:nvSpPr>
        <p:spPr>
          <a:xfrm>
            <a:off x="9879723" y="2459420"/>
            <a:ext cx="1975947" cy="199696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Out-Of-Process Session Storage</a:t>
            </a:r>
          </a:p>
          <a:p>
            <a:pPr algn="ctr"/>
            <a:r>
              <a:rPr lang="en-US" b="1" dirty="0"/>
              <a:t>ASP.NET State Server and SQL Server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7E236CC8-B190-90EB-C5B2-B1E99082A8B5}"/>
              </a:ext>
            </a:extLst>
          </p:cNvPr>
          <p:cNvCxnSpPr>
            <a:endCxn id="10" idx="1"/>
          </p:cNvCxnSpPr>
          <p:nvPr/>
        </p:nvCxnSpPr>
        <p:spPr>
          <a:xfrm>
            <a:off x="9059916" y="2165131"/>
            <a:ext cx="1807781" cy="294289"/>
          </a:xfrm>
          <a:prstGeom prst="bentConnector2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B4ACBDB-39A3-DF45-5661-902E987A186B}"/>
              </a:ext>
            </a:extLst>
          </p:cNvPr>
          <p:cNvCxnSpPr>
            <a:stCxn id="4" idx="3"/>
            <a:endCxn id="10" idx="3"/>
          </p:cNvCxnSpPr>
          <p:nvPr/>
        </p:nvCxnSpPr>
        <p:spPr>
          <a:xfrm flipV="1">
            <a:off x="9059916" y="4456385"/>
            <a:ext cx="1807781" cy="294291"/>
          </a:xfrm>
          <a:prstGeom prst="bentConnector2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792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7D5613-E2C3-67BB-B8C3-84053B2D82C7}"/>
              </a:ext>
            </a:extLst>
          </p:cNvPr>
          <p:cNvSpPr/>
          <p:nvPr/>
        </p:nvSpPr>
        <p:spPr>
          <a:xfrm>
            <a:off x="4771697" y="325821"/>
            <a:ext cx="5360276" cy="61196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62DBC5-AFDA-8ACD-0E2D-477D46F03863}"/>
              </a:ext>
            </a:extLst>
          </p:cNvPr>
          <p:cNvSpPr txBox="1"/>
          <p:nvPr/>
        </p:nvSpPr>
        <p:spPr>
          <a:xfrm>
            <a:off x="4939862" y="325821"/>
            <a:ext cx="484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ASP.NET Core MVC Hosting Env.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56BC613-3339-84C6-12A7-FDEA35740CBF}"/>
              </a:ext>
            </a:extLst>
          </p:cNvPr>
          <p:cNvSpPr/>
          <p:nvPr/>
        </p:nvSpPr>
        <p:spPr>
          <a:xfrm>
            <a:off x="5181600" y="1177159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58F9D6B-F395-3F91-A8CD-20CE95AC5079}"/>
              </a:ext>
            </a:extLst>
          </p:cNvPr>
          <p:cNvSpPr/>
          <p:nvPr/>
        </p:nvSpPr>
        <p:spPr>
          <a:xfrm>
            <a:off x="7803931" y="2275490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C5153B-449A-7E4A-F59B-E33B9B8FDEBB}"/>
              </a:ext>
            </a:extLst>
          </p:cNvPr>
          <p:cNvSpPr/>
          <p:nvPr/>
        </p:nvSpPr>
        <p:spPr>
          <a:xfrm>
            <a:off x="7803931" y="3715407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3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5E869B5-2803-2BA9-3561-82334B88CC93}"/>
              </a:ext>
            </a:extLst>
          </p:cNvPr>
          <p:cNvSpPr/>
          <p:nvPr/>
        </p:nvSpPr>
        <p:spPr>
          <a:xfrm>
            <a:off x="5281448" y="4461642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4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AE7547F5-2855-BE61-8C8F-B9573EB68D5F}"/>
              </a:ext>
            </a:extLst>
          </p:cNvPr>
          <p:cNvSpPr/>
          <p:nvPr/>
        </p:nvSpPr>
        <p:spPr>
          <a:xfrm>
            <a:off x="483476" y="1177159"/>
            <a:ext cx="4298731" cy="714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6F24A377-30D4-1628-7639-3E9DA2109F9B}"/>
              </a:ext>
            </a:extLst>
          </p:cNvPr>
          <p:cNvCxnSpPr>
            <a:stCxn id="8" idx="3"/>
            <a:endCxn id="4" idx="1"/>
          </p:cNvCxnSpPr>
          <p:nvPr/>
        </p:nvCxnSpPr>
        <p:spPr>
          <a:xfrm>
            <a:off x="4782207" y="1534511"/>
            <a:ext cx="399393" cy="126124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C243E60A-4DFA-5BAE-7EA4-0671E83F83E0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6629400" y="1584433"/>
            <a:ext cx="614855" cy="1734207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6D2949FD-1304-251B-A0C9-6FAE3997CBD5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4960882" y="3252952"/>
            <a:ext cx="2317532" cy="9984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9037349-AA6C-3C56-6E38-1D300C6EA667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7057696" y="4198883"/>
            <a:ext cx="746235" cy="74623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C20C7D-C327-6C18-F1AD-AD3F89BFE7FF}"/>
              </a:ext>
            </a:extLst>
          </p:cNvPr>
          <p:cNvSpPr txBox="1"/>
          <p:nvPr/>
        </p:nvSpPr>
        <p:spPr>
          <a:xfrm>
            <a:off x="4782207" y="893379"/>
            <a:ext cx="59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X:10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B95882-0B14-2C4C-162A-9AA0BB97AD3E}"/>
              </a:ext>
            </a:extLst>
          </p:cNvPr>
          <p:cNvSpPr txBox="1"/>
          <p:nvPr/>
        </p:nvSpPr>
        <p:spPr>
          <a:xfrm>
            <a:off x="6256283" y="2283216"/>
            <a:ext cx="59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X:20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0B0EE1-9268-36CE-62EE-8D3C50F9A162}"/>
              </a:ext>
            </a:extLst>
          </p:cNvPr>
          <p:cNvSpPr txBox="1"/>
          <p:nvPr/>
        </p:nvSpPr>
        <p:spPr>
          <a:xfrm>
            <a:off x="6316717" y="4145597"/>
            <a:ext cx="59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X:20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B77A5E-6B4C-DBC8-B8B2-6DA5B63F5151}"/>
              </a:ext>
            </a:extLst>
          </p:cNvPr>
          <p:cNvSpPr txBox="1"/>
          <p:nvPr/>
        </p:nvSpPr>
        <p:spPr>
          <a:xfrm>
            <a:off x="8692055" y="4760451"/>
            <a:ext cx="59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X:20</a:t>
            </a:r>
          </a:p>
        </p:txBody>
      </p:sp>
    </p:spTree>
    <p:extLst>
      <p:ext uri="{BB962C8B-B14F-4D97-AF65-F5344CB8AC3E}">
        <p14:creationId xmlns:p14="http://schemas.microsoft.com/office/powerpoint/2010/main" val="1067511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37FB92-C854-4E60-6BB4-C15A4340EF62}"/>
              </a:ext>
            </a:extLst>
          </p:cNvPr>
          <p:cNvSpPr txBox="1"/>
          <p:nvPr/>
        </p:nvSpPr>
        <p:spPr>
          <a:xfrm>
            <a:off x="220716" y="105103"/>
            <a:ext cx="4225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 State: Each Controller will interact with the Session Storage for Data State Maintenance as well as Read/Write Operations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0EA5E0F-C29A-A62D-4947-B169E1F81EE5}"/>
              </a:ext>
            </a:extLst>
          </p:cNvPr>
          <p:cNvSpPr/>
          <p:nvPr/>
        </p:nvSpPr>
        <p:spPr>
          <a:xfrm>
            <a:off x="5034453" y="876300"/>
            <a:ext cx="4876801" cy="5105400"/>
          </a:xfrm>
          <a:prstGeom prst="roundRect">
            <a:avLst>
              <a:gd name="adj" fmla="val 399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7F4D30D-0A4B-EFD2-E74A-D2D3E8E4FCF9}"/>
              </a:ext>
            </a:extLst>
          </p:cNvPr>
          <p:cNvSpPr/>
          <p:nvPr/>
        </p:nvSpPr>
        <p:spPr>
          <a:xfrm>
            <a:off x="5181600" y="1177159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385B6DF-B1E2-15D4-A2AD-CC84AFEFD87A}"/>
              </a:ext>
            </a:extLst>
          </p:cNvPr>
          <p:cNvSpPr/>
          <p:nvPr/>
        </p:nvSpPr>
        <p:spPr>
          <a:xfrm>
            <a:off x="7803931" y="2275490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D0A636-5F70-DE5F-94D1-066ECF3784EE}"/>
              </a:ext>
            </a:extLst>
          </p:cNvPr>
          <p:cNvSpPr/>
          <p:nvPr/>
        </p:nvSpPr>
        <p:spPr>
          <a:xfrm>
            <a:off x="7803931" y="3715407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3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93EE134-682C-83B6-7556-F9E94477E854}"/>
              </a:ext>
            </a:extLst>
          </p:cNvPr>
          <p:cNvSpPr/>
          <p:nvPr/>
        </p:nvSpPr>
        <p:spPr>
          <a:xfrm>
            <a:off x="5281448" y="4461642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4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E5AF9950-771E-434B-8982-082F31B3CC67}"/>
              </a:ext>
            </a:extLst>
          </p:cNvPr>
          <p:cNvSpPr/>
          <p:nvPr/>
        </p:nvSpPr>
        <p:spPr>
          <a:xfrm>
            <a:off x="10289628" y="2144110"/>
            <a:ext cx="1807779" cy="14609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Session </a:t>
            </a:r>
          </a:p>
          <a:p>
            <a:pPr algn="ctr"/>
            <a:r>
              <a:rPr lang="en-US" b="1" dirty="0"/>
              <a:t>Storage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1CEE0CBD-9AD6-2A79-3032-CB9AC1C9440B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6957848" y="1660635"/>
            <a:ext cx="4235670" cy="483475"/>
          </a:xfrm>
          <a:prstGeom prst="bentConnector2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F2A7DFB-B2B4-7E82-FB16-77712F1D17ED}"/>
              </a:ext>
            </a:extLst>
          </p:cNvPr>
          <p:cNvCxnSpPr>
            <a:stCxn id="5" idx="3"/>
            <a:endCxn id="8" idx="2"/>
          </p:cNvCxnSpPr>
          <p:nvPr/>
        </p:nvCxnSpPr>
        <p:spPr>
          <a:xfrm>
            <a:off x="9580179" y="2758966"/>
            <a:ext cx="709449" cy="115613"/>
          </a:xfrm>
          <a:prstGeom prst="bentConnector3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C9FC1F7-3457-9892-4CEB-F145FA1E88E3}"/>
              </a:ext>
            </a:extLst>
          </p:cNvPr>
          <p:cNvCxnSpPr>
            <a:endCxn id="8" idx="3"/>
          </p:cNvCxnSpPr>
          <p:nvPr/>
        </p:nvCxnSpPr>
        <p:spPr>
          <a:xfrm flipV="1">
            <a:off x="9580179" y="3605048"/>
            <a:ext cx="1613339" cy="578069"/>
          </a:xfrm>
          <a:prstGeom prst="bentConnector2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85F14BD6-6591-EC02-274E-5AD7381D86DB}"/>
              </a:ext>
            </a:extLst>
          </p:cNvPr>
          <p:cNvCxnSpPr>
            <a:stCxn id="7" idx="3"/>
            <a:endCxn id="8" idx="3"/>
          </p:cNvCxnSpPr>
          <p:nvPr/>
        </p:nvCxnSpPr>
        <p:spPr>
          <a:xfrm flipV="1">
            <a:off x="7057696" y="3605048"/>
            <a:ext cx="4135822" cy="1340070"/>
          </a:xfrm>
          <a:prstGeom prst="bentConnector2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652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66E1AF-131F-C170-EC9E-7F6E98EF79AF}"/>
              </a:ext>
            </a:extLst>
          </p:cNvPr>
          <p:cNvSpPr txBox="1"/>
          <p:nvPr/>
        </p:nvSpPr>
        <p:spPr>
          <a:xfrm>
            <a:off x="283779" y="168166"/>
            <a:ext cx="4445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 State for ASP.NET Core Apps with Memory Cache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ABCFCC4-9E5A-D62E-AFA6-46A1E993F61E}"/>
              </a:ext>
            </a:extLst>
          </p:cNvPr>
          <p:cNvSpPr/>
          <p:nvPr/>
        </p:nvSpPr>
        <p:spPr>
          <a:xfrm>
            <a:off x="1776249" y="876300"/>
            <a:ext cx="8135006" cy="5105400"/>
          </a:xfrm>
          <a:prstGeom prst="roundRect">
            <a:avLst>
              <a:gd name="adj" fmla="val 399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547EDBD-F86A-3B8C-E7A9-C4129E3214B4}"/>
              </a:ext>
            </a:extLst>
          </p:cNvPr>
          <p:cNvSpPr/>
          <p:nvPr/>
        </p:nvSpPr>
        <p:spPr>
          <a:xfrm>
            <a:off x="2280745" y="1271752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CA80A12-FD48-5229-46D9-355DFE7B1D03}"/>
              </a:ext>
            </a:extLst>
          </p:cNvPr>
          <p:cNvSpPr/>
          <p:nvPr/>
        </p:nvSpPr>
        <p:spPr>
          <a:xfrm>
            <a:off x="4903076" y="2370083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804F24-68B3-6B65-85CD-1B562ADE3F8E}"/>
              </a:ext>
            </a:extLst>
          </p:cNvPr>
          <p:cNvSpPr/>
          <p:nvPr/>
        </p:nvSpPr>
        <p:spPr>
          <a:xfrm>
            <a:off x="4903076" y="3810000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3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4B1B7A4-8C7C-7D4F-F98E-343A2E7E9DAB}"/>
              </a:ext>
            </a:extLst>
          </p:cNvPr>
          <p:cNvSpPr/>
          <p:nvPr/>
        </p:nvSpPr>
        <p:spPr>
          <a:xfrm>
            <a:off x="2380593" y="4556235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4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94143B5D-B242-EAE6-5A24-BA354B845ADB}"/>
              </a:ext>
            </a:extLst>
          </p:cNvPr>
          <p:cNvSpPr/>
          <p:nvPr/>
        </p:nvSpPr>
        <p:spPr>
          <a:xfrm>
            <a:off x="10289628" y="537498"/>
            <a:ext cx="1807779" cy="53167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Memory Cache</a:t>
            </a:r>
          </a:p>
          <a:p>
            <a:pPr algn="ctr"/>
            <a:r>
              <a:rPr lang="en-US" b="1" dirty="0"/>
              <a:t>Memory on Hosting Env.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6E2558A2-F398-0E40-F7C4-84DDCAF540A1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4056993" y="537498"/>
            <a:ext cx="7136525" cy="1217730"/>
          </a:xfrm>
          <a:prstGeom prst="bentConnector4">
            <a:avLst>
              <a:gd name="adj1" fmla="val 43667"/>
              <a:gd name="adj2" fmla="val 118773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521878CA-1650-FC50-BDA1-D39B76894027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>
            <a:off x="6679324" y="2853559"/>
            <a:ext cx="3610304" cy="342321"/>
          </a:xfrm>
          <a:prstGeom prst="bentConnector3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6DD3CD0A-BC4D-EDCA-8B26-5DA02ABB067C}"/>
              </a:ext>
            </a:extLst>
          </p:cNvPr>
          <p:cNvCxnSpPr>
            <a:cxnSpLocks/>
            <a:stCxn id="6" idx="3"/>
            <a:endCxn id="8" idx="3"/>
          </p:cNvCxnSpPr>
          <p:nvPr/>
        </p:nvCxnSpPr>
        <p:spPr>
          <a:xfrm>
            <a:off x="6679324" y="4293476"/>
            <a:ext cx="4514194" cy="1560786"/>
          </a:xfrm>
          <a:prstGeom prst="bentConnector4">
            <a:avLst>
              <a:gd name="adj1" fmla="val 39988"/>
              <a:gd name="adj2" fmla="val 114646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421AAC1-3206-A929-7ADA-C1D3DC69BF88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>
            <a:off x="4156841" y="5039711"/>
            <a:ext cx="7036677" cy="814551"/>
          </a:xfrm>
          <a:prstGeom prst="bentConnector4">
            <a:avLst>
              <a:gd name="adj1" fmla="val 43577"/>
              <a:gd name="adj2" fmla="val 128065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960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66E1AF-131F-C170-EC9E-7F6E98EF79AF}"/>
              </a:ext>
            </a:extLst>
          </p:cNvPr>
          <p:cNvSpPr txBox="1"/>
          <p:nvPr/>
        </p:nvSpPr>
        <p:spPr>
          <a:xfrm>
            <a:off x="283779" y="168166"/>
            <a:ext cx="4445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 State for ASP.NET Core Apps using Distributed Caching Service e.g. Redis Cache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ABCFCC4-9E5A-D62E-AFA6-46A1E993F61E}"/>
              </a:ext>
            </a:extLst>
          </p:cNvPr>
          <p:cNvSpPr/>
          <p:nvPr/>
        </p:nvSpPr>
        <p:spPr>
          <a:xfrm>
            <a:off x="1776249" y="876300"/>
            <a:ext cx="8135006" cy="5105400"/>
          </a:xfrm>
          <a:prstGeom prst="roundRect">
            <a:avLst>
              <a:gd name="adj" fmla="val 399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547EDBD-F86A-3B8C-E7A9-C4129E3214B4}"/>
              </a:ext>
            </a:extLst>
          </p:cNvPr>
          <p:cNvSpPr/>
          <p:nvPr/>
        </p:nvSpPr>
        <p:spPr>
          <a:xfrm>
            <a:off x="2280745" y="1271752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CA80A12-FD48-5229-46D9-355DFE7B1D03}"/>
              </a:ext>
            </a:extLst>
          </p:cNvPr>
          <p:cNvSpPr/>
          <p:nvPr/>
        </p:nvSpPr>
        <p:spPr>
          <a:xfrm>
            <a:off x="4903076" y="2370083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804F24-68B3-6B65-85CD-1B562ADE3F8E}"/>
              </a:ext>
            </a:extLst>
          </p:cNvPr>
          <p:cNvSpPr/>
          <p:nvPr/>
        </p:nvSpPr>
        <p:spPr>
          <a:xfrm>
            <a:off x="4903076" y="3810000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3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4B1B7A4-8C7C-7D4F-F98E-343A2E7E9DAB}"/>
              </a:ext>
            </a:extLst>
          </p:cNvPr>
          <p:cNvSpPr/>
          <p:nvPr/>
        </p:nvSpPr>
        <p:spPr>
          <a:xfrm>
            <a:off x="2380593" y="4556235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4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94143B5D-B242-EAE6-5A24-BA354B845ADB}"/>
              </a:ext>
            </a:extLst>
          </p:cNvPr>
          <p:cNvSpPr/>
          <p:nvPr/>
        </p:nvSpPr>
        <p:spPr>
          <a:xfrm>
            <a:off x="10289628" y="537498"/>
            <a:ext cx="1807779" cy="53167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Distributed Redis Cache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Linux Service, available on Local Premises (On-Premises) as well as on Cloud (Azure / AWS /GCP)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6E2558A2-F398-0E40-F7C4-84DDCAF540A1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4056993" y="537498"/>
            <a:ext cx="7136525" cy="1217730"/>
          </a:xfrm>
          <a:prstGeom prst="bentConnector4">
            <a:avLst>
              <a:gd name="adj1" fmla="val 43667"/>
              <a:gd name="adj2" fmla="val 118773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521878CA-1650-FC50-BDA1-D39B76894027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>
            <a:off x="6679324" y="2853559"/>
            <a:ext cx="3610304" cy="342321"/>
          </a:xfrm>
          <a:prstGeom prst="bentConnector3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6DD3CD0A-BC4D-EDCA-8B26-5DA02ABB067C}"/>
              </a:ext>
            </a:extLst>
          </p:cNvPr>
          <p:cNvCxnSpPr>
            <a:cxnSpLocks/>
            <a:stCxn id="6" idx="3"/>
            <a:endCxn id="8" idx="3"/>
          </p:cNvCxnSpPr>
          <p:nvPr/>
        </p:nvCxnSpPr>
        <p:spPr>
          <a:xfrm>
            <a:off x="6679324" y="4293476"/>
            <a:ext cx="4514194" cy="1560786"/>
          </a:xfrm>
          <a:prstGeom prst="bentConnector4">
            <a:avLst>
              <a:gd name="adj1" fmla="val 39988"/>
              <a:gd name="adj2" fmla="val 114646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421AAC1-3206-A929-7ADA-C1D3DC69BF88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>
            <a:off x="4156841" y="5039711"/>
            <a:ext cx="7036677" cy="814551"/>
          </a:xfrm>
          <a:prstGeom prst="bentConnector4">
            <a:avLst>
              <a:gd name="adj1" fmla="val 43577"/>
              <a:gd name="adj2" fmla="val 128065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916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EE1DDE2D-DC17-2DD3-EAFE-1385D4552BF0}"/>
              </a:ext>
            </a:extLst>
          </p:cNvPr>
          <p:cNvSpPr/>
          <p:nvPr/>
        </p:nvSpPr>
        <p:spPr>
          <a:xfrm>
            <a:off x="5749159" y="325820"/>
            <a:ext cx="4025462" cy="6264166"/>
          </a:xfrm>
          <a:prstGeom prst="cube">
            <a:avLst>
              <a:gd name="adj" fmla="val 1403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E8D086-E1C2-8D01-CD78-3E54377391F0}"/>
              </a:ext>
            </a:extLst>
          </p:cNvPr>
          <p:cNvSpPr/>
          <p:nvPr/>
        </p:nvSpPr>
        <p:spPr>
          <a:xfrm>
            <a:off x="5854262" y="1376855"/>
            <a:ext cx="3205655" cy="15345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Host 1 with ASP.NET Core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4FB913-3EC4-4C46-D471-308DF02A5536}"/>
              </a:ext>
            </a:extLst>
          </p:cNvPr>
          <p:cNvSpPr/>
          <p:nvPr/>
        </p:nvSpPr>
        <p:spPr>
          <a:xfrm>
            <a:off x="5854261" y="3983420"/>
            <a:ext cx="3205655" cy="15345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Host 2 </a:t>
            </a:r>
            <a:r>
              <a:rPr lang="en-US" b="1" dirty="0" err="1"/>
              <a:t>wth</a:t>
            </a:r>
            <a:r>
              <a:rPr lang="en-US" b="1" dirty="0"/>
              <a:t> ASP.NET Core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9BA344-347F-7494-1799-9590231C44D3}"/>
              </a:ext>
            </a:extLst>
          </p:cNvPr>
          <p:cNvSpPr/>
          <p:nvPr/>
        </p:nvSpPr>
        <p:spPr>
          <a:xfrm>
            <a:off x="1282261" y="1481960"/>
            <a:ext cx="4099035" cy="41095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71A67-D4D0-3530-860E-4D19E7AA25EE}"/>
              </a:ext>
            </a:extLst>
          </p:cNvPr>
          <p:cNvSpPr txBox="1"/>
          <p:nvPr/>
        </p:nvSpPr>
        <p:spPr>
          <a:xfrm>
            <a:off x="1355834" y="1513490"/>
            <a:ext cx="385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 Session in HTTP Channel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CC4D3243-5B39-1A71-BD3B-003BCAFC6E61}"/>
              </a:ext>
            </a:extLst>
          </p:cNvPr>
          <p:cNvSpPr/>
          <p:nvPr/>
        </p:nvSpPr>
        <p:spPr>
          <a:xfrm>
            <a:off x="767255" y="2165131"/>
            <a:ext cx="5087006" cy="588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1 Processed by Server 1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47B007E-F956-115E-0F52-396421469ED3}"/>
              </a:ext>
            </a:extLst>
          </p:cNvPr>
          <p:cNvSpPr/>
          <p:nvPr/>
        </p:nvSpPr>
        <p:spPr>
          <a:xfrm>
            <a:off x="798786" y="4456385"/>
            <a:ext cx="5087006" cy="588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2 Processed by Server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7DB842-6BE9-BAEE-5C92-3BE65F12D569}"/>
              </a:ext>
            </a:extLst>
          </p:cNvPr>
          <p:cNvSpPr txBox="1"/>
          <p:nvPr/>
        </p:nvSpPr>
        <p:spPr>
          <a:xfrm>
            <a:off x="6516414" y="2438398"/>
            <a:ext cx="138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X:10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9C947982-E544-49C6-DD54-0DD23DC2EEF2}"/>
              </a:ext>
            </a:extLst>
          </p:cNvPr>
          <p:cNvSpPr/>
          <p:nvPr/>
        </p:nvSpPr>
        <p:spPr>
          <a:xfrm>
            <a:off x="9879723" y="2459420"/>
            <a:ext cx="1975947" cy="199696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Redis Distributed Caching Service for Session State Management 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7E236CC8-B190-90EB-C5B2-B1E99082A8B5}"/>
              </a:ext>
            </a:extLst>
          </p:cNvPr>
          <p:cNvCxnSpPr>
            <a:endCxn id="10" idx="1"/>
          </p:cNvCxnSpPr>
          <p:nvPr/>
        </p:nvCxnSpPr>
        <p:spPr>
          <a:xfrm>
            <a:off x="9059916" y="2165131"/>
            <a:ext cx="1807781" cy="294289"/>
          </a:xfrm>
          <a:prstGeom prst="bentConnector2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B4ACBDB-39A3-DF45-5661-902E987A186B}"/>
              </a:ext>
            </a:extLst>
          </p:cNvPr>
          <p:cNvCxnSpPr>
            <a:stCxn id="4" idx="3"/>
            <a:endCxn id="10" idx="3"/>
          </p:cNvCxnSpPr>
          <p:nvPr/>
        </p:nvCxnSpPr>
        <p:spPr>
          <a:xfrm flipV="1">
            <a:off x="9059916" y="4456385"/>
            <a:ext cx="1807781" cy="294291"/>
          </a:xfrm>
          <a:prstGeom prst="bentConnector2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9427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72CF46-2890-9EB8-C006-CDB3E3222049}"/>
              </a:ext>
            </a:extLst>
          </p:cNvPr>
          <p:cNvSpPr txBox="1"/>
          <p:nvPr/>
        </p:nvSpPr>
        <p:spPr>
          <a:xfrm>
            <a:off x="115614" y="84083"/>
            <a:ext cx="461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Controller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C8D19A-7833-A13F-2100-4B5748454429}"/>
              </a:ext>
            </a:extLst>
          </p:cNvPr>
          <p:cNvSpPr/>
          <p:nvPr/>
        </p:nvSpPr>
        <p:spPr>
          <a:xfrm>
            <a:off x="5381297" y="882869"/>
            <a:ext cx="5381296" cy="5644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F4331849-3C6D-9CEB-A694-3A9D9F75F166}"/>
              </a:ext>
            </a:extLst>
          </p:cNvPr>
          <p:cNvSpPr/>
          <p:nvPr/>
        </p:nvSpPr>
        <p:spPr>
          <a:xfrm>
            <a:off x="231229" y="840828"/>
            <a:ext cx="2953406" cy="851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After Passing Services and Middleware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796CC7-10B8-CA1A-BCAB-93CC99774AFF}"/>
              </a:ext>
            </a:extLst>
          </p:cNvPr>
          <p:cNvSpPr/>
          <p:nvPr/>
        </p:nvSpPr>
        <p:spPr>
          <a:xfrm>
            <a:off x="5475890" y="966952"/>
            <a:ext cx="5087007" cy="851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Verify the Authentication &amp; Authorization</a:t>
            </a:r>
          </a:p>
          <a:p>
            <a:pPr algn="ctr"/>
            <a:r>
              <a:rPr lang="en-US" sz="1400" b="1" dirty="0"/>
              <a:t>Authorization Middleware already Initialized in Requestion Pipeline and the Auth Service is already configured </a:t>
            </a:r>
          </a:p>
        </p:txBody>
      </p:sp>
      <p:sp>
        <p:nvSpPr>
          <p:cNvPr id="6" name="Bent Arrow 5">
            <a:extLst>
              <a:ext uri="{FF2B5EF4-FFF2-40B4-BE49-F238E27FC236}">
                <a16:creationId xmlns:a16="http://schemas.microsoft.com/office/drawing/2014/main" id="{982EB24B-2026-B430-0D11-E177FF6C3631}"/>
              </a:ext>
            </a:extLst>
          </p:cNvPr>
          <p:cNvSpPr/>
          <p:nvPr/>
        </p:nvSpPr>
        <p:spPr>
          <a:xfrm rot="5400000">
            <a:off x="10786242" y="927542"/>
            <a:ext cx="541284" cy="98797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5A9E8C-1255-4A73-2BC8-1141A75A754E}"/>
              </a:ext>
            </a:extLst>
          </p:cNvPr>
          <p:cNvSpPr txBox="1"/>
          <p:nvPr/>
        </p:nvSpPr>
        <p:spPr>
          <a:xfrm>
            <a:off x="10846676" y="1692166"/>
            <a:ext cx="122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UnAuthorize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B0A015-410F-97A4-E16B-D417D7E004A7}"/>
              </a:ext>
            </a:extLst>
          </p:cNvPr>
          <p:cNvSpPr txBox="1"/>
          <p:nvPr/>
        </p:nvSpPr>
        <p:spPr>
          <a:xfrm>
            <a:off x="10773103" y="630703"/>
            <a:ext cx="1429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User / Role Failed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4E1CF7-64F2-9043-E362-D2D50D04F901}"/>
              </a:ext>
            </a:extLst>
          </p:cNvPr>
          <p:cNvSpPr/>
          <p:nvPr/>
        </p:nvSpPr>
        <p:spPr>
          <a:xfrm>
            <a:off x="5475889" y="1999943"/>
            <a:ext cx="5087007" cy="851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The Controller Instance is created and Dependencies will be injected (DI Container)</a:t>
            </a:r>
          </a:p>
          <a:p>
            <a:pPr algn="ctr"/>
            <a:r>
              <a:rPr lang="en-US" sz="1400" b="1" dirty="0">
                <a:highlight>
                  <a:srgbClr val="FFFF00"/>
                </a:highlight>
              </a:rPr>
              <a:t>The ActionFilter will be initialized and Loaded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0E121A-AF9A-E6D7-000E-2B72663506FA}"/>
              </a:ext>
            </a:extLst>
          </p:cNvPr>
          <p:cNvSpPr txBox="1"/>
          <p:nvPr/>
        </p:nvSpPr>
        <p:spPr>
          <a:xfrm>
            <a:off x="725214" y="2532993"/>
            <a:ext cx="3741683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Value added logic that will be executed along with the Controller and they will not Interfere in the Controller’s execution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6439F31E-9E24-C9F3-95CB-3FCE6B3E1FB6}"/>
              </a:ext>
            </a:extLst>
          </p:cNvPr>
          <p:cNvCxnSpPr>
            <a:stCxn id="11" idx="3"/>
          </p:cNvCxnSpPr>
          <p:nvPr/>
        </p:nvCxnSpPr>
        <p:spPr>
          <a:xfrm flipV="1">
            <a:off x="4466897" y="2659117"/>
            <a:ext cx="1849820" cy="474041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16AAD71-1673-A20A-F485-FA043F330D91}"/>
              </a:ext>
            </a:extLst>
          </p:cNvPr>
          <p:cNvSpPr txBox="1"/>
          <p:nvPr/>
        </p:nvSpPr>
        <p:spPr>
          <a:xfrm>
            <a:off x="231229" y="471496"/>
            <a:ext cx="455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http://server/</a:t>
            </a:r>
            <a:r>
              <a:rPr lang="en-US" dirty="0" err="1"/>
              <a:t>MyController</a:t>
            </a:r>
            <a:r>
              <a:rPr lang="en-US" dirty="0"/>
              <a:t>/</a:t>
            </a:r>
            <a:r>
              <a:rPr lang="en-US" dirty="0" err="1"/>
              <a:t>MyAction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1CF8B6-3D64-9815-6D6B-56ECEEEDCB14}"/>
              </a:ext>
            </a:extLst>
          </p:cNvPr>
          <p:cNvSpPr/>
          <p:nvPr/>
        </p:nvSpPr>
        <p:spPr>
          <a:xfrm>
            <a:off x="3184635" y="882869"/>
            <a:ext cx="1986455" cy="8092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Route Table That Reads Controller Name and Action Name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6E142D08-BB68-6D5A-54EE-880DF27BFF15}"/>
              </a:ext>
            </a:extLst>
          </p:cNvPr>
          <p:cNvSpPr/>
          <p:nvPr/>
        </p:nvSpPr>
        <p:spPr>
          <a:xfrm>
            <a:off x="5181601" y="1266497"/>
            <a:ext cx="210206" cy="233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08B3DD-BF8A-AE40-B86A-969E85DB97D4}"/>
              </a:ext>
            </a:extLst>
          </p:cNvPr>
          <p:cNvCxnSpPr/>
          <p:nvPr/>
        </p:nvCxnSpPr>
        <p:spPr>
          <a:xfrm flipH="1">
            <a:off x="4351283" y="453415"/>
            <a:ext cx="1744717" cy="813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8A4B793-E346-8E2E-91A7-D9EC29F86558}"/>
              </a:ext>
            </a:extLst>
          </p:cNvPr>
          <p:cNvSpPr txBox="1"/>
          <p:nvPr/>
        </p:nvSpPr>
        <p:spPr>
          <a:xfrm>
            <a:off x="6138041" y="187813"/>
            <a:ext cx="2648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Expression </a:t>
            </a:r>
          </a:p>
          <a:p>
            <a:r>
              <a:rPr lang="en-US" dirty="0"/>
              <a:t>{controller}/{action}/{id?}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EB08E0D-AAF3-B158-7CF0-DA34D1AB7127}"/>
              </a:ext>
            </a:extLst>
          </p:cNvPr>
          <p:cNvSpPr/>
          <p:nvPr/>
        </p:nvSpPr>
        <p:spPr>
          <a:xfrm>
            <a:off x="5633545" y="3133157"/>
            <a:ext cx="4845269" cy="2048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Action Method Under Execution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F77AE2-5997-314A-B63F-0CBC6E35A8F7}"/>
              </a:ext>
            </a:extLst>
          </p:cNvPr>
          <p:cNvSpPr/>
          <p:nvPr/>
        </p:nvSpPr>
        <p:spPr>
          <a:xfrm>
            <a:off x="6017172" y="3259282"/>
            <a:ext cx="4209394" cy="7474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Action Filter Applied on The Action Method</a:t>
            </a:r>
          </a:p>
        </p:txBody>
      </p:sp>
      <p:sp>
        <p:nvSpPr>
          <p:cNvPr id="23" name="Bent Arrow 22">
            <a:extLst>
              <a:ext uri="{FF2B5EF4-FFF2-40B4-BE49-F238E27FC236}">
                <a16:creationId xmlns:a16="http://schemas.microsoft.com/office/drawing/2014/main" id="{9FD96CF3-0C2F-6958-D289-6BEF358DAD76}"/>
              </a:ext>
            </a:extLst>
          </p:cNvPr>
          <p:cNvSpPr/>
          <p:nvPr/>
        </p:nvSpPr>
        <p:spPr>
          <a:xfrm rot="5400000">
            <a:off x="10250213" y="2044613"/>
            <a:ext cx="541284" cy="161333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Bent Arrow 23">
            <a:extLst>
              <a:ext uri="{FF2B5EF4-FFF2-40B4-BE49-F238E27FC236}">
                <a16:creationId xmlns:a16="http://schemas.microsoft.com/office/drawing/2014/main" id="{539D9E71-AAE1-4254-6773-AE47561B3409}"/>
              </a:ext>
            </a:extLst>
          </p:cNvPr>
          <p:cNvSpPr/>
          <p:nvPr/>
        </p:nvSpPr>
        <p:spPr>
          <a:xfrm rot="5400000">
            <a:off x="10691647" y="3015351"/>
            <a:ext cx="541284" cy="161333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36392C-A04D-84F0-991C-56C954F1A605}"/>
              </a:ext>
            </a:extLst>
          </p:cNvPr>
          <p:cNvSpPr txBox="1"/>
          <p:nvPr/>
        </p:nvSpPr>
        <p:spPr>
          <a:xfrm>
            <a:off x="10862441" y="3028157"/>
            <a:ext cx="1229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Exception and Log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992DF7-5D8C-1C3A-B3E8-FE10764369CB}"/>
              </a:ext>
            </a:extLst>
          </p:cNvPr>
          <p:cNvSpPr txBox="1"/>
          <p:nvPr/>
        </p:nvSpPr>
        <p:spPr>
          <a:xfrm>
            <a:off x="10815145" y="4025967"/>
            <a:ext cx="1229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Exception and Log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2D6C14EB-637C-6F82-7E84-8D84ACE7EC1B}"/>
              </a:ext>
            </a:extLst>
          </p:cNvPr>
          <p:cNvCxnSpPr>
            <a:stCxn id="11" idx="3"/>
            <a:endCxn id="21" idx="1"/>
          </p:cNvCxnSpPr>
          <p:nvPr/>
        </p:nvCxnSpPr>
        <p:spPr>
          <a:xfrm>
            <a:off x="4466897" y="3133158"/>
            <a:ext cx="1550275" cy="499843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268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671797-1765-60FB-7D0C-466B80F644DE}"/>
              </a:ext>
            </a:extLst>
          </p:cNvPr>
          <p:cNvSpPr txBox="1"/>
          <p:nvPr/>
        </p:nvSpPr>
        <p:spPr>
          <a:xfrm>
            <a:off x="90974" y="315982"/>
            <a:ext cx="12101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str 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"C# is a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Greate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Language,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introducted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in .NET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FRamework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1.0"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3A514-F818-0201-E73D-56010EA98406}"/>
              </a:ext>
            </a:extLst>
          </p:cNvPr>
          <p:cNvSpPr txBox="1"/>
          <p:nvPr/>
        </p:nvSpPr>
        <p:spPr>
          <a:xfrm>
            <a:off x="202940" y="1429244"/>
            <a:ext cx="110777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str.Length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i++)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(str[i]);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20EBFBAB-C7D8-EFA3-23CE-997DA158DC3C}"/>
              </a:ext>
            </a:extLst>
          </p:cNvPr>
          <p:cNvSpPr/>
          <p:nvPr/>
        </p:nvSpPr>
        <p:spPr>
          <a:xfrm flipV="1">
            <a:off x="2183363" y="685313"/>
            <a:ext cx="242596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39AA3157-A706-147A-05D9-925EE72D9979}"/>
              </a:ext>
            </a:extLst>
          </p:cNvPr>
          <p:cNvSpPr/>
          <p:nvPr/>
        </p:nvSpPr>
        <p:spPr>
          <a:xfrm flipV="1">
            <a:off x="2425959" y="729048"/>
            <a:ext cx="242596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2851E0E5-143D-D296-497F-B7DB32F9C865}"/>
              </a:ext>
            </a:extLst>
          </p:cNvPr>
          <p:cNvSpPr/>
          <p:nvPr/>
        </p:nvSpPr>
        <p:spPr>
          <a:xfrm flipV="1">
            <a:off x="2668555" y="729048"/>
            <a:ext cx="332792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91A763-C932-DD26-8094-FBF3B081CC49}"/>
              </a:ext>
            </a:extLst>
          </p:cNvPr>
          <p:cNvCxnSpPr/>
          <p:nvPr/>
        </p:nvCxnSpPr>
        <p:spPr>
          <a:xfrm flipV="1">
            <a:off x="2183363" y="1101014"/>
            <a:ext cx="7825274" cy="9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C08DD4D-E590-D6F2-D9B3-BEC47D8490AE}"/>
              </a:ext>
            </a:extLst>
          </p:cNvPr>
          <p:cNvSpPr/>
          <p:nvPr/>
        </p:nvSpPr>
        <p:spPr>
          <a:xfrm>
            <a:off x="233265" y="2911151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65559B-9101-7F16-4F04-6DFF9AE17978}"/>
              </a:ext>
            </a:extLst>
          </p:cNvPr>
          <p:cNvSpPr/>
          <p:nvPr/>
        </p:nvSpPr>
        <p:spPr>
          <a:xfrm>
            <a:off x="699796" y="2911150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044180-C3F7-448B-EAFD-738B4AAFF4AB}"/>
              </a:ext>
            </a:extLst>
          </p:cNvPr>
          <p:cNvSpPr/>
          <p:nvPr/>
        </p:nvSpPr>
        <p:spPr>
          <a:xfrm>
            <a:off x="1166327" y="292563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969560-1FDC-DA97-54BF-99577AD42700}"/>
              </a:ext>
            </a:extLst>
          </p:cNvPr>
          <p:cNvSpPr/>
          <p:nvPr/>
        </p:nvSpPr>
        <p:spPr>
          <a:xfrm>
            <a:off x="1632858" y="292563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1BE2E7-895D-1CA8-1693-D335CD13B207}"/>
              </a:ext>
            </a:extLst>
          </p:cNvPr>
          <p:cNvSpPr/>
          <p:nvPr/>
        </p:nvSpPr>
        <p:spPr>
          <a:xfrm>
            <a:off x="2099389" y="291630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2400F7-95B5-5ED5-ADFD-778116A146E6}"/>
              </a:ext>
            </a:extLst>
          </p:cNvPr>
          <p:cNvSpPr/>
          <p:nvPr/>
        </p:nvSpPr>
        <p:spPr>
          <a:xfrm>
            <a:off x="2565920" y="291630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F3E2AD-0ECA-063D-71E6-A931E34A4F47}"/>
              </a:ext>
            </a:extLst>
          </p:cNvPr>
          <p:cNvSpPr/>
          <p:nvPr/>
        </p:nvSpPr>
        <p:spPr>
          <a:xfrm>
            <a:off x="3032451" y="2930785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C6C9E1-CD21-BFB6-3640-025871B27922}"/>
              </a:ext>
            </a:extLst>
          </p:cNvPr>
          <p:cNvSpPr/>
          <p:nvPr/>
        </p:nvSpPr>
        <p:spPr>
          <a:xfrm>
            <a:off x="3498982" y="293078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BEF60B-BB40-1128-1C92-127F7B7B202A}"/>
              </a:ext>
            </a:extLst>
          </p:cNvPr>
          <p:cNvSpPr/>
          <p:nvPr/>
        </p:nvSpPr>
        <p:spPr>
          <a:xfrm>
            <a:off x="3931298" y="292981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3638F9-6FD6-262C-927A-3EA513A49189}"/>
              </a:ext>
            </a:extLst>
          </p:cNvPr>
          <p:cNvSpPr/>
          <p:nvPr/>
        </p:nvSpPr>
        <p:spPr>
          <a:xfrm>
            <a:off x="4397829" y="292981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180A6F-7547-2368-8BDB-AEF8229E638B}"/>
              </a:ext>
            </a:extLst>
          </p:cNvPr>
          <p:cNvSpPr/>
          <p:nvPr/>
        </p:nvSpPr>
        <p:spPr>
          <a:xfrm>
            <a:off x="4864360" y="2944295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6738BA-97FF-E14A-9770-6E3211631B14}"/>
              </a:ext>
            </a:extLst>
          </p:cNvPr>
          <p:cNvSpPr/>
          <p:nvPr/>
        </p:nvSpPr>
        <p:spPr>
          <a:xfrm>
            <a:off x="5330891" y="294429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B77014-12CE-F749-146F-0AD922E4DB7F}"/>
              </a:ext>
            </a:extLst>
          </p:cNvPr>
          <p:cNvSpPr/>
          <p:nvPr/>
        </p:nvSpPr>
        <p:spPr>
          <a:xfrm>
            <a:off x="5797422" y="2934965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02D0E5-50E2-AC05-FA0E-1B5FA8B198A8}"/>
              </a:ext>
            </a:extLst>
          </p:cNvPr>
          <p:cNvSpPr/>
          <p:nvPr/>
        </p:nvSpPr>
        <p:spPr>
          <a:xfrm>
            <a:off x="6263953" y="293496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0CF8C1-05BF-B866-5B10-C54694CAAF92}"/>
              </a:ext>
            </a:extLst>
          </p:cNvPr>
          <p:cNvSpPr/>
          <p:nvPr/>
        </p:nvSpPr>
        <p:spPr>
          <a:xfrm>
            <a:off x="6730484" y="2949447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CEE06D-36C5-C6C9-FA70-114F45ADA03D}"/>
              </a:ext>
            </a:extLst>
          </p:cNvPr>
          <p:cNvSpPr/>
          <p:nvPr/>
        </p:nvSpPr>
        <p:spPr>
          <a:xfrm>
            <a:off x="7197015" y="2949446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0092027-D0B3-4F0B-BEF8-2A668A932A86}"/>
              </a:ext>
            </a:extLst>
          </p:cNvPr>
          <p:cNvSpPr/>
          <p:nvPr/>
        </p:nvSpPr>
        <p:spPr>
          <a:xfrm>
            <a:off x="7638665" y="2943320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173EBD-16B9-271C-FF74-535DDBD54DB3}"/>
              </a:ext>
            </a:extLst>
          </p:cNvPr>
          <p:cNvSpPr/>
          <p:nvPr/>
        </p:nvSpPr>
        <p:spPr>
          <a:xfrm>
            <a:off x="8105196" y="2943319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BAECCB-A00D-64B4-2F4E-2B1E19EBCDF7}"/>
              </a:ext>
            </a:extLst>
          </p:cNvPr>
          <p:cNvSpPr/>
          <p:nvPr/>
        </p:nvSpPr>
        <p:spPr>
          <a:xfrm>
            <a:off x="8571727" y="295780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2A1B21B-ACDE-F025-0F0A-F1B7BCB29E81}"/>
              </a:ext>
            </a:extLst>
          </p:cNvPr>
          <p:cNvSpPr/>
          <p:nvPr/>
        </p:nvSpPr>
        <p:spPr>
          <a:xfrm>
            <a:off x="9038258" y="2957801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B838C4D-352F-BB01-ADF9-E25D7C766E4F}"/>
              </a:ext>
            </a:extLst>
          </p:cNvPr>
          <p:cNvSpPr/>
          <p:nvPr/>
        </p:nvSpPr>
        <p:spPr>
          <a:xfrm>
            <a:off x="9504789" y="294847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1E8110-904E-D4AE-942C-91AB25E49616}"/>
              </a:ext>
            </a:extLst>
          </p:cNvPr>
          <p:cNvSpPr/>
          <p:nvPr/>
        </p:nvSpPr>
        <p:spPr>
          <a:xfrm>
            <a:off x="9971320" y="2948471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992F49-ABA4-7734-692F-4FE5EC0B228C}"/>
              </a:ext>
            </a:extLst>
          </p:cNvPr>
          <p:cNvSpPr/>
          <p:nvPr/>
        </p:nvSpPr>
        <p:spPr>
          <a:xfrm>
            <a:off x="10437851" y="296295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04F02E9-1299-6148-385B-589AB08E280E}"/>
              </a:ext>
            </a:extLst>
          </p:cNvPr>
          <p:cNvSpPr/>
          <p:nvPr/>
        </p:nvSpPr>
        <p:spPr>
          <a:xfrm>
            <a:off x="10904382" y="296295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159282F-B9A4-A8E9-196B-9E056BDD5942}"/>
              </a:ext>
            </a:extLst>
          </p:cNvPr>
          <p:cNvSpPr txBox="1"/>
          <p:nvPr/>
        </p:nvSpPr>
        <p:spPr>
          <a:xfrm>
            <a:off x="336098" y="439093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str)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(c);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sp>
        <p:nvSpPr>
          <p:cNvPr id="48" name="Arrow: Curved Down 47">
            <a:extLst>
              <a:ext uri="{FF2B5EF4-FFF2-40B4-BE49-F238E27FC236}">
                <a16:creationId xmlns:a16="http://schemas.microsoft.com/office/drawing/2014/main" id="{816D5759-B7BB-804F-478E-84ABEA3A857D}"/>
              </a:ext>
            </a:extLst>
          </p:cNvPr>
          <p:cNvSpPr/>
          <p:nvPr/>
        </p:nvSpPr>
        <p:spPr>
          <a:xfrm flipV="1">
            <a:off x="442422" y="3337435"/>
            <a:ext cx="466531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Arrow: Curved Down 48">
            <a:extLst>
              <a:ext uri="{FF2B5EF4-FFF2-40B4-BE49-F238E27FC236}">
                <a16:creationId xmlns:a16="http://schemas.microsoft.com/office/drawing/2014/main" id="{F1381EC0-FF73-4CC4-AE34-5753BB08A85D}"/>
              </a:ext>
            </a:extLst>
          </p:cNvPr>
          <p:cNvSpPr/>
          <p:nvPr/>
        </p:nvSpPr>
        <p:spPr>
          <a:xfrm flipV="1">
            <a:off x="827900" y="3337345"/>
            <a:ext cx="466531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Arrow: Curved Down 49">
            <a:extLst>
              <a:ext uri="{FF2B5EF4-FFF2-40B4-BE49-F238E27FC236}">
                <a16:creationId xmlns:a16="http://schemas.microsoft.com/office/drawing/2014/main" id="{43321A50-E9A2-2646-E5C7-10AC8717CBE5}"/>
              </a:ext>
            </a:extLst>
          </p:cNvPr>
          <p:cNvSpPr/>
          <p:nvPr/>
        </p:nvSpPr>
        <p:spPr>
          <a:xfrm flipV="1">
            <a:off x="1446643" y="3364171"/>
            <a:ext cx="466531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5708FBF-9F67-8391-B908-2807584F9670}"/>
              </a:ext>
            </a:extLst>
          </p:cNvPr>
          <p:cNvCxnSpPr/>
          <p:nvPr/>
        </p:nvCxnSpPr>
        <p:spPr>
          <a:xfrm>
            <a:off x="386250" y="4010025"/>
            <a:ext cx="10959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C47BE45-AAF2-94AA-A717-CD573D57C9C0}"/>
              </a:ext>
            </a:extLst>
          </p:cNvPr>
          <p:cNvSpPr txBox="1"/>
          <p:nvPr/>
        </p:nvSpPr>
        <p:spPr>
          <a:xfrm>
            <a:off x="5564156" y="4256990"/>
            <a:ext cx="4656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Move till End-Of-</a:t>
            </a:r>
            <a:r>
              <a:rPr lang="en-IN" dirty="0" err="1"/>
              <a:t>Characfters</a:t>
            </a:r>
            <a:r>
              <a:rPr lang="en-IN" dirty="0"/>
              <a:t> in string does not occur. No explicit ‘length’ check is </a:t>
            </a:r>
            <a:r>
              <a:rPr lang="en-IN" dirty="0" err="1"/>
              <a:t>neded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05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9E02334-0417-D1EB-BF39-7719A4CBD6DC}"/>
              </a:ext>
            </a:extLst>
          </p:cNvPr>
          <p:cNvSpPr/>
          <p:nvPr/>
        </p:nvSpPr>
        <p:spPr>
          <a:xfrm>
            <a:off x="5286703" y="725214"/>
            <a:ext cx="4677104" cy="504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Authorization Filter (Applied for Security)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76B43E2-5DE6-F658-7BA2-57AF5FCAEDBA}"/>
              </a:ext>
            </a:extLst>
          </p:cNvPr>
          <p:cNvSpPr/>
          <p:nvPr/>
        </p:nvSpPr>
        <p:spPr>
          <a:xfrm>
            <a:off x="5286703" y="1560786"/>
            <a:ext cx="4677104" cy="504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Resource Filter (For resources to those are used by controller)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3132080-FE38-6161-C4F6-C2F7C82DAE9C}"/>
              </a:ext>
            </a:extLst>
          </p:cNvPr>
          <p:cNvSpPr/>
          <p:nvPr/>
        </p:nvSpPr>
        <p:spPr>
          <a:xfrm>
            <a:off x="5286703" y="2286001"/>
            <a:ext cx="4677104" cy="50449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Model Binding (Data used by Action Method of the Controller)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3AABEEC-4F07-66F7-D7D6-591B6DB29FE5}"/>
              </a:ext>
            </a:extLst>
          </p:cNvPr>
          <p:cNvSpPr/>
          <p:nvPr/>
        </p:nvSpPr>
        <p:spPr>
          <a:xfrm>
            <a:off x="5360275" y="3103178"/>
            <a:ext cx="4677104" cy="504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Custom Action Filter ** (Custom Log, Exception)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1B02088-ED63-27D2-E91D-4CC449899B71}"/>
              </a:ext>
            </a:extLst>
          </p:cNvPr>
          <p:cNvSpPr/>
          <p:nvPr/>
        </p:nvSpPr>
        <p:spPr>
          <a:xfrm>
            <a:off x="5286703" y="3904593"/>
            <a:ext cx="4677104" cy="504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Exception Filter **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C24180E-85A5-0DEA-5533-B6345FF5B81E}"/>
              </a:ext>
            </a:extLst>
          </p:cNvPr>
          <p:cNvSpPr/>
          <p:nvPr/>
        </p:nvSpPr>
        <p:spPr>
          <a:xfrm>
            <a:off x="5286703" y="4713889"/>
            <a:ext cx="4677104" cy="504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Result Filter** (For Specifying type of Result Returned by Action Method)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3B70F59-4B8F-9172-B707-5A140AFB1E64}"/>
              </a:ext>
            </a:extLst>
          </p:cNvPr>
          <p:cNvSpPr/>
          <p:nvPr/>
        </p:nvSpPr>
        <p:spPr>
          <a:xfrm>
            <a:off x="5286703" y="5523185"/>
            <a:ext cx="4677104" cy="50449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Result Execution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5F55DF-3A34-D81D-7FE4-FCC19DB26B67}"/>
              </a:ext>
            </a:extLst>
          </p:cNvPr>
          <p:cNvSpPr/>
          <p:nvPr/>
        </p:nvSpPr>
        <p:spPr>
          <a:xfrm>
            <a:off x="1545021" y="3095297"/>
            <a:ext cx="2911365" cy="625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Action Execution Logic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6A9B84-7185-E105-5FE0-FE1FC12CA3AB}"/>
              </a:ext>
            </a:extLst>
          </p:cNvPr>
          <p:cNvCxnSpPr>
            <a:cxnSpLocks/>
          </p:cNvCxnSpPr>
          <p:nvPr/>
        </p:nvCxnSpPr>
        <p:spPr>
          <a:xfrm>
            <a:off x="5013434" y="767199"/>
            <a:ext cx="0" cy="24174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1F574157-4BB6-DF28-832C-60A7C36C2FD1}"/>
              </a:ext>
            </a:extLst>
          </p:cNvPr>
          <p:cNvCxnSpPr>
            <a:cxnSpLocks/>
            <a:endCxn id="11" idx="0"/>
          </p:cNvCxnSpPr>
          <p:nvPr/>
        </p:nvCxnSpPr>
        <p:spPr>
          <a:xfrm rot="10800000">
            <a:off x="3000705" y="3095297"/>
            <a:ext cx="2012733" cy="94592"/>
          </a:xfrm>
          <a:prstGeom prst="bentConnector4">
            <a:avLst>
              <a:gd name="adj1" fmla="val 13838"/>
              <a:gd name="adj2" fmla="val 341669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888BD56-FA4B-B063-C143-2635F6053043}"/>
              </a:ext>
            </a:extLst>
          </p:cNvPr>
          <p:cNvSpPr txBox="1"/>
          <p:nvPr/>
        </p:nvSpPr>
        <p:spPr>
          <a:xfrm>
            <a:off x="2186152" y="2186152"/>
            <a:ext cx="2039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Wait for Action Execution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1472836-E651-B3FC-9A2D-C348A6284D5A}"/>
              </a:ext>
            </a:extLst>
          </p:cNvPr>
          <p:cNvCxnSpPr>
            <a:stCxn id="11" idx="2"/>
            <a:endCxn id="5" idx="1"/>
          </p:cNvCxnSpPr>
          <p:nvPr/>
        </p:nvCxnSpPr>
        <p:spPr>
          <a:xfrm rot="5400000" flipH="1" flipV="1">
            <a:off x="3997871" y="2358259"/>
            <a:ext cx="365235" cy="2359571"/>
          </a:xfrm>
          <a:prstGeom prst="bentConnector4">
            <a:avLst>
              <a:gd name="adj1" fmla="val -62590"/>
              <a:gd name="adj2" fmla="val 80846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BA830C7-84E2-07CB-6F58-D15C737D37CB}"/>
              </a:ext>
            </a:extLst>
          </p:cNvPr>
          <p:cNvSpPr txBox="1"/>
          <p:nvPr/>
        </p:nvSpPr>
        <p:spPr>
          <a:xfrm>
            <a:off x="2459421" y="4067503"/>
            <a:ext cx="228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 Is Executed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834FE3-4E7B-224B-C956-AAF65AC7E3E4}"/>
              </a:ext>
            </a:extLst>
          </p:cNvPr>
          <p:cNvCxnSpPr/>
          <p:nvPr/>
        </p:nvCxnSpPr>
        <p:spPr>
          <a:xfrm>
            <a:off x="5108028" y="3549078"/>
            <a:ext cx="0" cy="24786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AD553C-02E2-0160-3221-08EFBB795820}"/>
              </a:ext>
            </a:extLst>
          </p:cNvPr>
          <p:cNvCxnSpPr/>
          <p:nvPr/>
        </p:nvCxnSpPr>
        <p:spPr>
          <a:xfrm flipV="1">
            <a:off x="5150069" y="5896303"/>
            <a:ext cx="4698124" cy="13137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1A6BB43-10B4-8840-A45F-5441290D7F6B}"/>
              </a:ext>
            </a:extLst>
          </p:cNvPr>
          <p:cNvCxnSpPr/>
          <p:nvPr/>
        </p:nvCxnSpPr>
        <p:spPr>
          <a:xfrm flipV="1">
            <a:off x="9848193" y="4887310"/>
            <a:ext cx="0" cy="100899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0E5AA73-0045-E37D-F83A-EDA38A53956B}"/>
              </a:ext>
            </a:extLst>
          </p:cNvPr>
          <p:cNvSpPr txBox="1"/>
          <p:nvPr/>
        </p:nvSpPr>
        <p:spPr>
          <a:xfrm>
            <a:off x="9963807" y="4713889"/>
            <a:ext cx="1881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 the Result Object View, </a:t>
            </a:r>
            <a:r>
              <a:rPr lang="en-US" dirty="0" err="1"/>
              <a:t>Json</a:t>
            </a:r>
            <a:r>
              <a:rPr lang="en-US" dirty="0"/>
              <a:t>, etc.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E84C8681-F01B-F772-E7E4-F111661329F8}"/>
              </a:ext>
            </a:extLst>
          </p:cNvPr>
          <p:cNvCxnSpPr>
            <a:stCxn id="29" idx="0"/>
            <a:endCxn id="3" idx="3"/>
          </p:cNvCxnSpPr>
          <p:nvPr/>
        </p:nvCxnSpPr>
        <p:spPr>
          <a:xfrm rot="16200000" flipV="1">
            <a:off x="8983718" y="2793124"/>
            <a:ext cx="2900854" cy="940676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B3E7643-B76B-FF6C-C825-93B1939FD2CD}"/>
              </a:ext>
            </a:extLst>
          </p:cNvPr>
          <p:cNvSpPr txBox="1"/>
          <p:nvPr/>
        </p:nvSpPr>
        <p:spPr>
          <a:xfrm>
            <a:off x="10794124" y="1340068"/>
            <a:ext cx="1397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Generate The Response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E13E91B9-F630-8F05-A566-0561844F2266}"/>
              </a:ext>
            </a:extLst>
          </p:cNvPr>
          <p:cNvCxnSpPr>
            <a:stCxn id="3" idx="3"/>
          </p:cNvCxnSpPr>
          <p:nvPr/>
        </p:nvCxnSpPr>
        <p:spPr>
          <a:xfrm flipV="1">
            <a:off x="9963807" y="462455"/>
            <a:ext cx="147145" cy="1350580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C6A8EED-B998-B8BC-C475-57BA12A4C55B}"/>
              </a:ext>
            </a:extLst>
          </p:cNvPr>
          <p:cNvSpPr txBox="1"/>
          <p:nvPr/>
        </p:nvSpPr>
        <p:spPr>
          <a:xfrm>
            <a:off x="10237075" y="385466"/>
            <a:ext cx="1881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Result Back to The Request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7513A1-7D09-0DA8-AEE4-20E36AB54A84}"/>
              </a:ext>
            </a:extLst>
          </p:cNvPr>
          <p:cNvSpPr txBox="1"/>
          <p:nvPr/>
        </p:nvSpPr>
        <p:spPr>
          <a:xfrm>
            <a:off x="3284483" y="430927"/>
            <a:ext cx="291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06174C-A0F8-AF57-5123-03E2989C89E4}"/>
              </a:ext>
            </a:extLst>
          </p:cNvPr>
          <p:cNvSpPr txBox="1"/>
          <p:nvPr/>
        </p:nvSpPr>
        <p:spPr>
          <a:xfrm>
            <a:off x="178676" y="5523185"/>
            <a:ext cx="2953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 Can be Customized as per the needs</a:t>
            </a:r>
          </a:p>
        </p:txBody>
      </p:sp>
    </p:spTree>
    <p:extLst>
      <p:ext uri="{BB962C8B-B14F-4D97-AF65-F5344CB8AC3E}">
        <p14:creationId xmlns:p14="http://schemas.microsoft.com/office/powerpoint/2010/main" val="1481472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334EB7-5CA5-9577-29D5-E445BA836C3A}"/>
              </a:ext>
            </a:extLst>
          </p:cNvPr>
          <p:cNvSpPr/>
          <p:nvPr/>
        </p:nvSpPr>
        <p:spPr>
          <a:xfrm>
            <a:off x="241739" y="557048"/>
            <a:ext cx="1334814" cy="567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589D04-B539-9C56-6983-940A18D58AD1}"/>
              </a:ext>
            </a:extLst>
          </p:cNvPr>
          <p:cNvSpPr/>
          <p:nvPr/>
        </p:nvSpPr>
        <p:spPr>
          <a:xfrm>
            <a:off x="1844567" y="557048"/>
            <a:ext cx="1334814" cy="567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HttpContext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E9C27D-B536-B4CF-328B-0FA6E2D88188}"/>
              </a:ext>
            </a:extLst>
          </p:cNvPr>
          <p:cNvSpPr/>
          <p:nvPr/>
        </p:nvSpPr>
        <p:spPr>
          <a:xfrm>
            <a:off x="3447394" y="557047"/>
            <a:ext cx="1849819" cy="567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RouteContext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811027-F867-F71C-D2B8-854FFBB7BE5A}"/>
              </a:ext>
            </a:extLst>
          </p:cNvPr>
          <p:cNvSpPr/>
          <p:nvPr/>
        </p:nvSpPr>
        <p:spPr>
          <a:xfrm>
            <a:off x="5833239" y="557047"/>
            <a:ext cx="5423340" cy="4971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ControllerContext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7D3135-0C81-F1B6-3913-6AAEF72772F1}"/>
              </a:ext>
            </a:extLst>
          </p:cNvPr>
          <p:cNvSpPr/>
          <p:nvPr/>
        </p:nvSpPr>
        <p:spPr>
          <a:xfrm>
            <a:off x="6353500" y="1124606"/>
            <a:ext cx="4713893" cy="38047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ActionContext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BB1206-5243-DE47-9422-40A828E00747}"/>
              </a:ext>
            </a:extLst>
          </p:cNvPr>
          <p:cNvSpPr/>
          <p:nvPr/>
        </p:nvSpPr>
        <p:spPr>
          <a:xfrm>
            <a:off x="6495392" y="1639614"/>
            <a:ext cx="4235669" cy="45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ActionExecutingContext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70AA58-F2A1-2165-0BA8-D23E6F8C69DF}"/>
              </a:ext>
            </a:extLst>
          </p:cNvPr>
          <p:cNvSpPr/>
          <p:nvPr/>
        </p:nvSpPr>
        <p:spPr>
          <a:xfrm>
            <a:off x="6495392" y="2291254"/>
            <a:ext cx="4235669" cy="45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ActionExecutedContext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947FBC-F7E3-2000-F77E-9E0745F0033D}"/>
              </a:ext>
            </a:extLst>
          </p:cNvPr>
          <p:cNvSpPr/>
          <p:nvPr/>
        </p:nvSpPr>
        <p:spPr>
          <a:xfrm>
            <a:off x="6495392" y="2892970"/>
            <a:ext cx="4235669" cy="45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ResultExecutingContext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EADDA6-3658-1538-FAB3-12991A3C45A2}"/>
              </a:ext>
            </a:extLst>
          </p:cNvPr>
          <p:cNvSpPr/>
          <p:nvPr/>
        </p:nvSpPr>
        <p:spPr>
          <a:xfrm>
            <a:off x="6495392" y="3513086"/>
            <a:ext cx="4235669" cy="45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ResultExecutedContext</a:t>
            </a:r>
            <a:endParaRPr lang="en-US" dirty="0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6F8862B-C22D-7854-2E74-9F12BD36DAAD}"/>
              </a:ext>
            </a:extLst>
          </p:cNvPr>
          <p:cNvSpPr/>
          <p:nvPr/>
        </p:nvSpPr>
        <p:spPr>
          <a:xfrm>
            <a:off x="1460938" y="672662"/>
            <a:ext cx="383628" cy="27326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10ABD9FB-5A98-3CC3-B1BF-F4872CAC0151}"/>
              </a:ext>
            </a:extLst>
          </p:cNvPr>
          <p:cNvSpPr/>
          <p:nvPr/>
        </p:nvSpPr>
        <p:spPr>
          <a:xfrm>
            <a:off x="3129454" y="704191"/>
            <a:ext cx="383628" cy="27326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DFBCCB1A-D95F-18E0-830D-52FEE557E0B8}"/>
              </a:ext>
            </a:extLst>
          </p:cNvPr>
          <p:cNvSpPr/>
          <p:nvPr/>
        </p:nvSpPr>
        <p:spPr>
          <a:xfrm>
            <a:off x="5181597" y="704191"/>
            <a:ext cx="651641" cy="27326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AF876D-F133-08FD-55E4-3ED9EDA82116}"/>
              </a:ext>
            </a:extLst>
          </p:cNvPr>
          <p:cNvSpPr txBox="1"/>
          <p:nvPr/>
        </p:nvSpPr>
        <p:spPr>
          <a:xfrm>
            <a:off x="6353500" y="672662"/>
            <a:ext cx="4377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ControllerContext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3D5BD0-126E-8D19-CB0B-5C7D28818DEB}"/>
              </a:ext>
            </a:extLst>
          </p:cNvPr>
          <p:cNvSpPr/>
          <p:nvPr/>
        </p:nvSpPr>
        <p:spPr>
          <a:xfrm>
            <a:off x="1234968" y="4766441"/>
            <a:ext cx="1334814" cy="567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75B825C8-8EC7-59CC-D5A0-82ED8915BAAD}"/>
              </a:ext>
            </a:extLst>
          </p:cNvPr>
          <p:cNvSpPr/>
          <p:nvPr/>
        </p:nvSpPr>
        <p:spPr>
          <a:xfrm>
            <a:off x="2511974" y="4929352"/>
            <a:ext cx="3321264" cy="46245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492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9E2D87-6B97-B607-418A-C96AC66AB3AA}"/>
              </a:ext>
            </a:extLst>
          </p:cNvPr>
          <p:cNvSpPr txBox="1"/>
          <p:nvPr/>
        </p:nvSpPr>
        <p:spPr>
          <a:xfrm>
            <a:off x="220717" y="189186"/>
            <a:ext cx="1171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Application having Users Credentials Stored in Local database aka On-Premises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7C965B-2731-4377-DA32-8332968CBB21}"/>
              </a:ext>
            </a:extLst>
          </p:cNvPr>
          <p:cNvSpPr/>
          <p:nvPr/>
        </p:nvSpPr>
        <p:spPr>
          <a:xfrm>
            <a:off x="5759669" y="1051034"/>
            <a:ext cx="3857297" cy="52867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278ABA-1BF1-855D-341B-4873728A1B53}"/>
              </a:ext>
            </a:extLst>
          </p:cNvPr>
          <p:cNvSpPr txBox="1"/>
          <p:nvPr/>
        </p:nvSpPr>
        <p:spPr>
          <a:xfrm>
            <a:off x="5843752" y="1114097"/>
            <a:ext cx="3594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Hosting Env.</a:t>
            </a:r>
          </a:p>
          <a:p>
            <a:pPr algn="ctr"/>
            <a:r>
              <a:rPr lang="en-US" dirty="0"/>
              <a:t>IIS on Windows (Recommended) or Self-Hosted Apps (Think on this this)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BAAE33-69D8-471D-7CC2-00A362858D36}"/>
              </a:ext>
            </a:extLst>
          </p:cNvPr>
          <p:cNvSpPr/>
          <p:nvPr/>
        </p:nvSpPr>
        <p:spPr>
          <a:xfrm>
            <a:off x="5843752" y="2333297"/>
            <a:ext cx="3699641" cy="29428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7BB9F9-6448-E7B2-B564-AFD0F7896527}"/>
              </a:ext>
            </a:extLst>
          </p:cNvPr>
          <p:cNvSpPr txBox="1"/>
          <p:nvPr/>
        </p:nvSpPr>
        <p:spPr>
          <a:xfrm>
            <a:off x="5938345" y="2385848"/>
            <a:ext cx="349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ASP.NET Core Runtime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E2B51A-6251-182D-2121-3D36A737BFF6}"/>
              </a:ext>
            </a:extLst>
          </p:cNvPr>
          <p:cNvSpPr/>
          <p:nvPr/>
        </p:nvSpPr>
        <p:spPr>
          <a:xfrm>
            <a:off x="5843752" y="5360276"/>
            <a:ext cx="3699641" cy="5885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.NET Exe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AA3F4B-AB8D-B3AE-0685-87E80C8D9701}"/>
              </a:ext>
            </a:extLst>
          </p:cNvPr>
          <p:cNvSpPr/>
          <p:nvPr/>
        </p:nvSpPr>
        <p:spPr>
          <a:xfrm>
            <a:off x="5938345" y="4686879"/>
            <a:ext cx="3405352" cy="47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D1F2BE-B4EF-6DC2-2F8D-6177A3DF876F}"/>
              </a:ext>
            </a:extLst>
          </p:cNvPr>
          <p:cNvSpPr/>
          <p:nvPr/>
        </p:nvSpPr>
        <p:spPr>
          <a:xfrm>
            <a:off x="5938345" y="4097566"/>
            <a:ext cx="3405352" cy="473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Repos with Models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97517-1CDC-07D4-1A84-275E27A04B65}"/>
              </a:ext>
            </a:extLst>
          </p:cNvPr>
          <p:cNvSpPr/>
          <p:nvPr/>
        </p:nvSpPr>
        <p:spPr>
          <a:xfrm>
            <a:off x="5938345" y="3321269"/>
            <a:ext cx="1502979" cy="683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17F686-0115-627E-BA3F-BEBEC322A1A8}"/>
              </a:ext>
            </a:extLst>
          </p:cNvPr>
          <p:cNvSpPr/>
          <p:nvPr/>
        </p:nvSpPr>
        <p:spPr>
          <a:xfrm>
            <a:off x="7840718" y="3314544"/>
            <a:ext cx="1502979" cy="683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Views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EB9432-B371-74EC-9952-F41C55DF7AB5}"/>
              </a:ext>
            </a:extLst>
          </p:cNvPr>
          <p:cNvSpPr/>
          <p:nvPr/>
        </p:nvSpPr>
        <p:spPr>
          <a:xfrm>
            <a:off x="5938345" y="2859549"/>
            <a:ext cx="3405352" cy="388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Identity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72FCE8B4-FDBF-04D5-AD67-3D6546ADBB35}"/>
              </a:ext>
            </a:extLst>
          </p:cNvPr>
          <p:cNvSpPr/>
          <p:nvPr/>
        </p:nvSpPr>
        <p:spPr>
          <a:xfrm>
            <a:off x="10152993" y="2755180"/>
            <a:ext cx="1786759" cy="6738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Identity DB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B447EB-89EF-3A16-DF94-5D83A21A31E8}"/>
              </a:ext>
            </a:extLst>
          </p:cNvPr>
          <p:cNvCxnSpPr>
            <a:stCxn id="12" idx="3"/>
            <a:endCxn id="13" idx="2"/>
          </p:cNvCxnSpPr>
          <p:nvPr/>
        </p:nvCxnSpPr>
        <p:spPr>
          <a:xfrm>
            <a:off x="9343697" y="3053623"/>
            <a:ext cx="809296" cy="38467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n 15">
            <a:extLst>
              <a:ext uri="{FF2B5EF4-FFF2-40B4-BE49-F238E27FC236}">
                <a16:creationId xmlns:a16="http://schemas.microsoft.com/office/drawing/2014/main" id="{EBB28120-0800-C235-769F-580D23E3DAB4}"/>
              </a:ext>
            </a:extLst>
          </p:cNvPr>
          <p:cNvSpPr/>
          <p:nvPr/>
        </p:nvSpPr>
        <p:spPr>
          <a:xfrm>
            <a:off x="10131973" y="4571265"/>
            <a:ext cx="1786759" cy="6738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DB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B116D9-11CF-5590-1F7E-7CB7498EB7E6}"/>
              </a:ext>
            </a:extLst>
          </p:cNvPr>
          <p:cNvCxnSpPr/>
          <p:nvPr/>
        </p:nvCxnSpPr>
        <p:spPr>
          <a:xfrm>
            <a:off x="9343697" y="4888941"/>
            <a:ext cx="809296" cy="38467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>
            <a:extLst>
              <a:ext uri="{FF2B5EF4-FFF2-40B4-BE49-F238E27FC236}">
                <a16:creationId xmlns:a16="http://schemas.microsoft.com/office/drawing/2014/main" id="{ABE0CE86-5D82-FD83-BDEC-94E9EDE92CB6}"/>
              </a:ext>
            </a:extLst>
          </p:cNvPr>
          <p:cNvSpPr/>
          <p:nvPr/>
        </p:nvSpPr>
        <p:spPr>
          <a:xfrm>
            <a:off x="441434" y="1776248"/>
            <a:ext cx="5318235" cy="794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 HTTP Request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9D326DC-3C32-E97F-31B9-C0A028A3F040}"/>
              </a:ext>
            </a:extLst>
          </p:cNvPr>
          <p:cNvSpPr/>
          <p:nvPr/>
        </p:nvSpPr>
        <p:spPr>
          <a:xfrm>
            <a:off x="9748345" y="2333297"/>
            <a:ext cx="404648" cy="421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8057BC-95E3-B2E1-E148-BEAFD8575E23}"/>
              </a:ext>
            </a:extLst>
          </p:cNvPr>
          <p:cNvSpPr txBox="1"/>
          <p:nvPr/>
        </p:nvSpPr>
        <p:spPr>
          <a:xfrm>
            <a:off x="9950669" y="558518"/>
            <a:ext cx="224133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2. Connect to DB to Verify Credentials</a:t>
            </a:r>
          </a:p>
          <a:p>
            <a:r>
              <a:rPr lang="en-US" sz="1100" dirty="0"/>
              <a:t>3. Response based on Credentials Validations (Authorized User or </a:t>
            </a:r>
            <a:r>
              <a:rPr lang="en-US" sz="1100" dirty="0" err="1"/>
              <a:t>UnAuthorized</a:t>
            </a:r>
            <a:r>
              <a:rPr lang="en-US" sz="1100" dirty="0"/>
              <a:t> User)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1750FD0-2471-53EB-1D23-357A733B6346}"/>
              </a:ext>
            </a:extLst>
          </p:cNvPr>
          <p:cNvSpPr/>
          <p:nvPr/>
        </p:nvSpPr>
        <p:spPr>
          <a:xfrm>
            <a:off x="9498725" y="3130691"/>
            <a:ext cx="404648" cy="421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2A4B31F9-3313-056E-DA53-5F3D1EF10ACD}"/>
              </a:ext>
            </a:extLst>
          </p:cNvPr>
          <p:cNvSpPr/>
          <p:nvPr/>
        </p:nvSpPr>
        <p:spPr>
          <a:xfrm>
            <a:off x="441434" y="2781569"/>
            <a:ext cx="5318235" cy="7942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4. HTTP Response</a:t>
            </a:r>
          </a:p>
        </p:txBody>
      </p:sp>
    </p:spTree>
    <p:extLst>
      <p:ext uri="{BB962C8B-B14F-4D97-AF65-F5344CB8AC3E}">
        <p14:creationId xmlns:p14="http://schemas.microsoft.com/office/powerpoint/2010/main" val="5549849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>
            <a:extLst>
              <a:ext uri="{FF2B5EF4-FFF2-40B4-BE49-F238E27FC236}">
                <a16:creationId xmlns:a16="http://schemas.microsoft.com/office/drawing/2014/main" id="{43957D99-1F47-3FB9-C5E8-78A84CE94BD6}"/>
              </a:ext>
            </a:extLst>
          </p:cNvPr>
          <p:cNvSpPr/>
          <p:nvPr/>
        </p:nvSpPr>
        <p:spPr>
          <a:xfrm>
            <a:off x="472966" y="1219200"/>
            <a:ext cx="2890344" cy="1156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</a:t>
            </a:r>
          </a:p>
          <a:p>
            <a:pPr algn="ctr"/>
            <a:r>
              <a:rPr lang="en-US" b="1" dirty="0"/>
              <a:t>Request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94640BB-B605-45B9-5D72-5F02346BF65A}"/>
              </a:ext>
            </a:extLst>
          </p:cNvPr>
          <p:cNvSpPr/>
          <p:nvPr/>
        </p:nvSpPr>
        <p:spPr>
          <a:xfrm>
            <a:off x="3363310" y="1219200"/>
            <a:ext cx="1944414" cy="1072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Identity </a:t>
            </a:r>
          </a:p>
          <a:p>
            <a:pPr algn="ctr"/>
            <a:r>
              <a:rPr lang="en-US" b="1" dirty="0"/>
              <a:t>Service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5B969C2A-7D83-07DB-CC58-832A86D2D366}"/>
              </a:ext>
            </a:extLst>
          </p:cNvPr>
          <p:cNvSpPr/>
          <p:nvPr/>
        </p:nvSpPr>
        <p:spPr>
          <a:xfrm>
            <a:off x="3195145" y="105103"/>
            <a:ext cx="6074979" cy="87235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Identity Database</a:t>
            </a:r>
          </a:p>
        </p:txBody>
      </p:sp>
      <p:sp>
        <p:nvSpPr>
          <p:cNvPr id="5" name="Up-down Arrow 4">
            <a:extLst>
              <a:ext uri="{FF2B5EF4-FFF2-40B4-BE49-F238E27FC236}">
                <a16:creationId xmlns:a16="http://schemas.microsoft.com/office/drawing/2014/main" id="{BC7A030C-8BB1-35D2-ACD9-75E8E3B4D51E}"/>
              </a:ext>
            </a:extLst>
          </p:cNvPr>
          <p:cNvSpPr/>
          <p:nvPr/>
        </p:nvSpPr>
        <p:spPr>
          <a:xfrm>
            <a:off x="4151586" y="956441"/>
            <a:ext cx="183931" cy="26275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361A35C4-9779-1F0D-8FB8-F36E302F0246}"/>
              </a:ext>
            </a:extLst>
          </p:cNvPr>
          <p:cNvSpPr/>
          <p:nvPr/>
        </p:nvSpPr>
        <p:spPr>
          <a:xfrm>
            <a:off x="5291958" y="1177158"/>
            <a:ext cx="2890344" cy="1156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</a:t>
            </a:r>
          </a:p>
          <a:p>
            <a:pPr algn="ctr"/>
            <a:r>
              <a:rPr lang="en-US" b="1" dirty="0"/>
              <a:t>Request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EB6300D-A8D2-2419-F956-720503180194}"/>
              </a:ext>
            </a:extLst>
          </p:cNvPr>
          <p:cNvSpPr/>
          <p:nvPr/>
        </p:nvSpPr>
        <p:spPr>
          <a:xfrm>
            <a:off x="8192812" y="1219200"/>
            <a:ext cx="2033754" cy="1250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Authentication</a:t>
            </a:r>
          </a:p>
          <a:p>
            <a:pPr algn="ctr"/>
            <a:r>
              <a:rPr lang="en-US" b="1" dirty="0"/>
              <a:t> &amp; </a:t>
            </a:r>
          </a:p>
          <a:p>
            <a:pPr algn="ctr"/>
            <a:r>
              <a:rPr lang="en-US" b="1" dirty="0"/>
              <a:t>Authorization </a:t>
            </a:r>
            <a:r>
              <a:rPr lang="en-US" b="1" dirty="0" err="1"/>
              <a:t>Middlewares</a:t>
            </a:r>
            <a:endParaRPr lang="en-US" b="1" dirty="0"/>
          </a:p>
        </p:txBody>
      </p:sp>
      <p:sp>
        <p:nvSpPr>
          <p:cNvPr id="8" name="Up-down Arrow 7">
            <a:extLst>
              <a:ext uri="{FF2B5EF4-FFF2-40B4-BE49-F238E27FC236}">
                <a16:creationId xmlns:a16="http://schemas.microsoft.com/office/drawing/2014/main" id="{3979079C-B265-1504-F376-CD289AC4A4D3}"/>
              </a:ext>
            </a:extLst>
          </p:cNvPr>
          <p:cNvSpPr/>
          <p:nvPr/>
        </p:nvSpPr>
        <p:spPr>
          <a:xfrm>
            <a:off x="8655269" y="924910"/>
            <a:ext cx="225972" cy="29429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986109E-BDFA-14E6-8867-5A2F57E6804E}"/>
              </a:ext>
            </a:extLst>
          </p:cNvPr>
          <p:cNvSpPr/>
          <p:nvPr/>
        </p:nvSpPr>
        <p:spPr>
          <a:xfrm>
            <a:off x="7930056" y="3920358"/>
            <a:ext cx="3021722" cy="2543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MVC Controller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211B1A58-CB12-ED9E-5A43-4F2A9C9E8BAE}"/>
              </a:ext>
            </a:extLst>
          </p:cNvPr>
          <p:cNvSpPr/>
          <p:nvPr/>
        </p:nvSpPr>
        <p:spPr>
          <a:xfrm>
            <a:off x="8706506" y="2469931"/>
            <a:ext cx="1468821" cy="14504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Request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69E921-FBBD-A325-D949-2D362EB3EF1C}"/>
              </a:ext>
            </a:extLst>
          </p:cNvPr>
          <p:cNvSpPr/>
          <p:nvPr/>
        </p:nvSpPr>
        <p:spPr>
          <a:xfrm>
            <a:off x="8182302" y="4204138"/>
            <a:ext cx="2454167" cy="4729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Authorize</a:t>
            </a:r>
          </a:p>
          <a:p>
            <a:pPr algn="ctr"/>
            <a:r>
              <a:rPr lang="en-US" b="1" dirty="0"/>
              <a:t>Attribute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CD80E4-5E43-2DEB-1A8D-43E3C7506325}"/>
              </a:ext>
            </a:extLst>
          </p:cNvPr>
          <p:cNvSpPr/>
          <p:nvPr/>
        </p:nvSpPr>
        <p:spPr>
          <a:xfrm>
            <a:off x="1240222" y="2291255"/>
            <a:ext cx="483475" cy="53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83807CF-922B-F91C-626D-0BE5F86CE1D6}"/>
              </a:ext>
            </a:extLst>
          </p:cNvPr>
          <p:cNvSpPr/>
          <p:nvPr/>
        </p:nvSpPr>
        <p:spPr>
          <a:xfrm>
            <a:off x="4085896" y="2375338"/>
            <a:ext cx="483475" cy="53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4D504E5-727C-875A-238E-13AD56094518}"/>
              </a:ext>
            </a:extLst>
          </p:cNvPr>
          <p:cNvSpPr/>
          <p:nvPr/>
        </p:nvSpPr>
        <p:spPr>
          <a:xfrm>
            <a:off x="8108729" y="1852449"/>
            <a:ext cx="483475" cy="53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AF367A-84D4-C7AC-818F-1A53A090EBB7}"/>
              </a:ext>
            </a:extLst>
          </p:cNvPr>
          <p:cNvSpPr/>
          <p:nvPr/>
        </p:nvSpPr>
        <p:spPr>
          <a:xfrm>
            <a:off x="8284780" y="4154213"/>
            <a:ext cx="483475" cy="53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E5D1FF10-7F7C-726F-50A1-3E29A797F67A}"/>
              </a:ext>
            </a:extLst>
          </p:cNvPr>
          <p:cNvCxnSpPr>
            <a:stCxn id="11" idx="3"/>
            <a:endCxn id="7" idx="3"/>
          </p:cNvCxnSpPr>
          <p:nvPr/>
        </p:nvCxnSpPr>
        <p:spPr>
          <a:xfrm flipH="1" flipV="1">
            <a:off x="10226566" y="1844566"/>
            <a:ext cx="409903" cy="2596055"/>
          </a:xfrm>
          <a:prstGeom prst="bentConnector3">
            <a:avLst>
              <a:gd name="adj1" fmla="val -55769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83992C2-3FD3-91F6-49F6-A1623E4C7BAC}"/>
              </a:ext>
            </a:extLst>
          </p:cNvPr>
          <p:cNvSpPr txBox="1"/>
          <p:nvPr/>
        </p:nvSpPr>
        <p:spPr>
          <a:xfrm>
            <a:off x="10410502" y="1952674"/>
            <a:ext cx="14635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Authorization Middleware will start Executing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E8340A-9AE4-845F-ED35-DC4A6488309F}"/>
              </a:ext>
            </a:extLst>
          </p:cNvPr>
          <p:cNvSpPr txBox="1"/>
          <p:nvPr/>
        </p:nvSpPr>
        <p:spPr>
          <a:xfrm>
            <a:off x="9379169" y="512812"/>
            <a:ext cx="1463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Verify Credentials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B5DA40B-2E64-DAB8-B3D6-2807BC2F90B3}"/>
              </a:ext>
            </a:extLst>
          </p:cNvPr>
          <p:cNvSpPr/>
          <p:nvPr/>
        </p:nvSpPr>
        <p:spPr>
          <a:xfrm>
            <a:off x="11013529" y="1797269"/>
            <a:ext cx="483475" cy="53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DFF497-BC21-A347-7CE5-A679C99F4B1D}"/>
              </a:ext>
            </a:extLst>
          </p:cNvPr>
          <p:cNvSpPr/>
          <p:nvPr/>
        </p:nvSpPr>
        <p:spPr>
          <a:xfrm>
            <a:off x="9927027" y="105103"/>
            <a:ext cx="483475" cy="53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546FE05A-DAEF-ABE2-3BB1-23F8F85E8B6F}"/>
              </a:ext>
            </a:extLst>
          </p:cNvPr>
          <p:cNvCxnSpPr>
            <a:stCxn id="7" idx="0"/>
            <a:endCxn id="11" idx="1"/>
          </p:cNvCxnSpPr>
          <p:nvPr/>
        </p:nvCxnSpPr>
        <p:spPr>
          <a:xfrm rot="16200000" flipH="1" flipV="1">
            <a:off x="7085285" y="2316216"/>
            <a:ext cx="3221421" cy="1027387"/>
          </a:xfrm>
          <a:prstGeom prst="bentConnector4">
            <a:avLst>
              <a:gd name="adj1" fmla="val -7096"/>
              <a:gd name="adj2" fmla="val 122251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B41DD1EC-AEE9-A656-CCDC-E897EF66FB28}"/>
              </a:ext>
            </a:extLst>
          </p:cNvPr>
          <p:cNvSpPr/>
          <p:nvPr/>
        </p:nvSpPr>
        <p:spPr>
          <a:xfrm>
            <a:off x="7662040" y="2998887"/>
            <a:ext cx="483475" cy="53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C3D90E-360E-88FD-B079-BE73E7A99649}"/>
              </a:ext>
            </a:extLst>
          </p:cNvPr>
          <p:cNvSpPr txBox="1"/>
          <p:nvPr/>
        </p:nvSpPr>
        <p:spPr>
          <a:xfrm>
            <a:off x="162910" y="3497316"/>
            <a:ext cx="66635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Make the HTTP Request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Accepted by Host that has Identity Service Registered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Request will be delivered to HTTP pipeline where Authentication and Authorization </a:t>
            </a:r>
            <a:r>
              <a:rPr lang="en-US" dirty="0" err="1"/>
              <a:t>Middlewares</a:t>
            </a:r>
            <a:r>
              <a:rPr lang="en-US" dirty="0"/>
              <a:t> are initialized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Controller is applied with </a:t>
            </a:r>
            <a:r>
              <a:rPr lang="en-US" b="1" dirty="0"/>
              <a:t>Authorize </a:t>
            </a:r>
            <a:r>
              <a:rPr lang="en-US" dirty="0"/>
              <a:t>attribute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This will activate the Authentication and Authorization </a:t>
            </a:r>
            <a:r>
              <a:rPr lang="en-US" dirty="0" err="1"/>
              <a:t>Middlewares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Connect to Database and verify </a:t>
            </a:r>
            <a:r>
              <a:rPr lang="en-US"/>
              <a:t>Credentials with Roles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Based on Status of Credential verifications (Success / Fail) the Response will be send back to Controller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Controller will send the HTTP Response back </a:t>
            </a:r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7E1A7031-CBDA-4531-F1EF-5E0AF7B32D4A}"/>
              </a:ext>
            </a:extLst>
          </p:cNvPr>
          <p:cNvSpPr/>
          <p:nvPr/>
        </p:nvSpPr>
        <p:spPr>
          <a:xfrm>
            <a:off x="7047185" y="4684985"/>
            <a:ext cx="876302" cy="5912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011840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BDAC99-E583-D800-82E2-E0B1BD46FF78}"/>
              </a:ext>
            </a:extLst>
          </p:cNvPr>
          <p:cNvSpPr/>
          <p:nvPr/>
        </p:nvSpPr>
        <p:spPr>
          <a:xfrm>
            <a:off x="5076497" y="0"/>
            <a:ext cx="8408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4A8A93-055C-7B16-8972-9BD09C111A40}"/>
              </a:ext>
            </a:extLst>
          </p:cNvPr>
          <p:cNvSpPr txBox="1"/>
          <p:nvPr/>
        </p:nvSpPr>
        <p:spPr>
          <a:xfrm>
            <a:off x="5423338" y="157655"/>
            <a:ext cx="585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Server-Side Application Object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CD49F3-4075-82A8-A63B-BF8E31DC1449}"/>
              </a:ext>
            </a:extLst>
          </p:cNvPr>
          <p:cNvSpPr txBox="1"/>
          <p:nvPr/>
        </p:nvSpPr>
        <p:spPr>
          <a:xfrm>
            <a:off x="609599" y="191842"/>
            <a:ext cx="3121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Front-End Application Object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881131-7A28-66A1-FBFF-378B5C7D93B4}"/>
              </a:ext>
            </a:extLst>
          </p:cNvPr>
          <p:cNvSpPr/>
          <p:nvPr/>
        </p:nvSpPr>
        <p:spPr>
          <a:xfrm>
            <a:off x="5307724" y="756745"/>
            <a:ext cx="5244661" cy="5943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5B4E527-94EA-DA78-380D-73F9EEA4CEAD}"/>
              </a:ext>
            </a:extLst>
          </p:cNvPr>
          <p:cNvSpPr/>
          <p:nvPr/>
        </p:nvSpPr>
        <p:spPr>
          <a:xfrm>
            <a:off x="9837682" y="1387365"/>
            <a:ext cx="588580" cy="5076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  <a:p>
            <a:pPr algn="ctr"/>
            <a:r>
              <a:rPr lang="en-US" b="1" dirty="0"/>
              <a:t>A</a:t>
            </a:r>
          </a:p>
          <a:p>
            <a:pPr algn="ctr"/>
            <a:r>
              <a:rPr lang="en-US" b="1" dirty="0"/>
              <a:t>T</a:t>
            </a:r>
          </a:p>
          <a:p>
            <a:pPr algn="ctr"/>
            <a:r>
              <a:rPr lang="en-US" b="1" dirty="0"/>
              <a:t>A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</a:t>
            </a:r>
          </a:p>
          <a:p>
            <a:pPr algn="ctr"/>
            <a:r>
              <a:rPr lang="en-US" b="1" dirty="0"/>
              <a:t>C</a:t>
            </a:r>
          </a:p>
          <a:p>
            <a:pPr algn="ctr"/>
            <a:r>
              <a:rPr lang="en-US" b="1" dirty="0"/>
              <a:t>C</a:t>
            </a:r>
          </a:p>
          <a:p>
            <a:pPr algn="ctr"/>
            <a:r>
              <a:rPr lang="en-US" b="1" dirty="0"/>
              <a:t>E</a:t>
            </a:r>
          </a:p>
          <a:p>
            <a:pPr algn="ctr"/>
            <a:r>
              <a:rPr lang="en-US" b="1" dirty="0"/>
              <a:t>S</a:t>
            </a:r>
          </a:p>
          <a:p>
            <a:pPr algn="ctr"/>
            <a:r>
              <a:rPr lang="en-US" b="1" dirty="0"/>
              <a:t>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7173F6B-9047-4B8F-31BC-5D12FCC97CB2}"/>
              </a:ext>
            </a:extLst>
          </p:cNvPr>
          <p:cNvSpPr/>
          <p:nvPr/>
        </p:nvSpPr>
        <p:spPr>
          <a:xfrm>
            <a:off x="8786646" y="1387364"/>
            <a:ext cx="588580" cy="5076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  <a:p>
            <a:pPr algn="ctr"/>
            <a:r>
              <a:rPr lang="en-US" b="1" dirty="0"/>
              <a:t>I</a:t>
            </a:r>
          </a:p>
          <a:p>
            <a:pPr algn="ctr"/>
            <a:r>
              <a:rPr lang="en-US" b="1" dirty="0"/>
              <a:t>Z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L</a:t>
            </a:r>
          </a:p>
          <a:p>
            <a:pPr algn="ctr"/>
            <a:r>
              <a:rPr lang="en-US" b="1" dirty="0"/>
              <a:t>A</a:t>
            </a:r>
          </a:p>
          <a:p>
            <a:pPr algn="ctr"/>
            <a:r>
              <a:rPr lang="en-US" b="1" dirty="0"/>
              <a:t>Y</a:t>
            </a:r>
          </a:p>
          <a:p>
            <a:pPr algn="ctr"/>
            <a:r>
              <a:rPr lang="en-US" b="1" dirty="0"/>
              <a:t>E</a:t>
            </a:r>
          </a:p>
          <a:p>
            <a:pPr algn="ctr"/>
            <a:r>
              <a:rPr lang="en-US" b="1" dirty="0"/>
              <a:t>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18BD939-9562-6B7F-6914-74FA06E37CDA}"/>
              </a:ext>
            </a:extLst>
          </p:cNvPr>
          <p:cNvSpPr/>
          <p:nvPr/>
        </p:nvSpPr>
        <p:spPr>
          <a:xfrm>
            <a:off x="7788162" y="1387364"/>
            <a:ext cx="588580" cy="5076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</a:t>
            </a:r>
          </a:p>
          <a:p>
            <a:pPr algn="ctr"/>
            <a:r>
              <a:rPr lang="en-US" b="1" dirty="0"/>
              <a:t>E</a:t>
            </a:r>
          </a:p>
          <a:p>
            <a:pPr algn="ctr"/>
            <a:r>
              <a:rPr lang="en-US" b="1" dirty="0"/>
              <a:t>P</a:t>
            </a:r>
          </a:p>
          <a:p>
            <a:pPr algn="ctr"/>
            <a:r>
              <a:rPr lang="en-US" b="1" dirty="0"/>
              <a:t>O</a:t>
            </a:r>
          </a:p>
          <a:p>
            <a:pPr algn="ctr"/>
            <a:r>
              <a:rPr lang="en-US" b="1" dirty="0"/>
              <a:t>S</a:t>
            </a:r>
          </a:p>
          <a:p>
            <a:pPr algn="ctr"/>
            <a:r>
              <a:rPr lang="en-US" b="1" dirty="0"/>
              <a:t>I</a:t>
            </a:r>
          </a:p>
          <a:p>
            <a:pPr algn="ctr"/>
            <a:r>
              <a:rPr lang="en-US" b="1" dirty="0"/>
              <a:t>T</a:t>
            </a:r>
          </a:p>
          <a:p>
            <a:pPr algn="ctr"/>
            <a:r>
              <a:rPr lang="en-US" b="1" dirty="0"/>
              <a:t>O</a:t>
            </a:r>
          </a:p>
          <a:p>
            <a:pPr algn="ctr"/>
            <a:r>
              <a:rPr lang="en-US" b="1" dirty="0"/>
              <a:t>R</a:t>
            </a:r>
          </a:p>
          <a:p>
            <a:pPr algn="ctr"/>
            <a:r>
              <a:rPr lang="en-US" b="1" dirty="0"/>
              <a:t>I</a:t>
            </a:r>
          </a:p>
          <a:p>
            <a:pPr algn="ctr"/>
            <a:r>
              <a:rPr lang="en-US" b="1" dirty="0"/>
              <a:t>E</a:t>
            </a:r>
          </a:p>
          <a:p>
            <a:pPr algn="ctr"/>
            <a:r>
              <a:rPr lang="en-US" b="1" dirty="0"/>
              <a:t>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928B8D-4495-C6C8-4977-949EED3AE2F9}"/>
              </a:ext>
            </a:extLst>
          </p:cNvPr>
          <p:cNvSpPr/>
          <p:nvPr/>
        </p:nvSpPr>
        <p:spPr>
          <a:xfrm>
            <a:off x="5896301" y="1387364"/>
            <a:ext cx="1765738" cy="12086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Razor View Apps</a:t>
            </a:r>
          </a:p>
          <a:p>
            <a:pPr algn="ctr"/>
            <a:r>
              <a:rPr lang="en-US" sz="1100" b="1" dirty="0"/>
              <a:t>Server-Side Executable Pages</a:t>
            </a:r>
          </a:p>
          <a:p>
            <a:pPr algn="ctr"/>
            <a:r>
              <a:rPr lang="en-US" sz="1100" b="1" dirty="0"/>
              <a:t>These Generated HTML Rendering</a:t>
            </a:r>
          </a:p>
          <a:p>
            <a:pPr algn="ctr"/>
            <a:r>
              <a:rPr lang="en-US" sz="1100" b="1" dirty="0"/>
              <a:t>http://</a:t>
            </a:r>
            <a:r>
              <a:rPr lang="en-US" sz="1100" b="1" dirty="0" err="1"/>
              <a:t>www.myapp.com</a:t>
            </a:r>
            <a:endParaRPr lang="en-US" sz="11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34236F-AC0B-68CB-776B-DD84E0FCF8AC}"/>
              </a:ext>
            </a:extLst>
          </p:cNvPr>
          <p:cNvSpPr/>
          <p:nvPr/>
        </p:nvSpPr>
        <p:spPr>
          <a:xfrm>
            <a:off x="5423338" y="1387364"/>
            <a:ext cx="346841" cy="50764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</a:t>
            </a:r>
          </a:p>
          <a:p>
            <a:pPr algn="ctr"/>
            <a:r>
              <a:rPr lang="en-US" b="1" dirty="0"/>
              <a:t>D</a:t>
            </a:r>
          </a:p>
          <a:p>
            <a:pPr algn="ctr"/>
            <a:r>
              <a:rPr lang="en-US" b="1" dirty="0"/>
              <a:t>E</a:t>
            </a:r>
          </a:p>
          <a:p>
            <a:pPr algn="ctr"/>
            <a:r>
              <a:rPr lang="en-US" b="1" dirty="0"/>
              <a:t>N</a:t>
            </a:r>
          </a:p>
          <a:p>
            <a:pPr algn="ctr"/>
            <a:r>
              <a:rPr lang="en-US" b="1" dirty="0"/>
              <a:t>T</a:t>
            </a:r>
          </a:p>
          <a:p>
            <a:pPr algn="ctr"/>
            <a:r>
              <a:rPr lang="en-US" b="1" dirty="0"/>
              <a:t>I</a:t>
            </a:r>
          </a:p>
          <a:p>
            <a:pPr algn="ctr"/>
            <a:r>
              <a:rPr lang="en-US" b="1" dirty="0"/>
              <a:t>T</a:t>
            </a:r>
          </a:p>
          <a:p>
            <a:pPr algn="ctr"/>
            <a:r>
              <a:rPr lang="en-US" b="1" dirty="0"/>
              <a:t>Y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697DBE82-3676-787A-CE50-B2FF4B5D9FA6}"/>
              </a:ext>
            </a:extLst>
          </p:cNvPr>
          <p:cNvSpPr/>
          <p:nvPr/>
        </p:nvSpPr>
        <p:spPr>
          <a:xfrm>
            <a:off x="0" y="1198179"/>
            <a:ext cx="1534510" cy="139787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12184E58-0D1A-84E5-B3E6-80DF1F497590}"/>
              </a:ext>
            </a:extLst>
          </p:cNvPr>
          <p:cNvSpPr/>
          <p:nvPr/>
        </p:nvSpPr>
        <p:spPr>
          <a:xfrm>
            <a:off x="1397876" y="1387364"/>
            <a:ext cx="4025462" cy="4204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to </a:t>
            </a:r>
            <a:r>
              <a:rPr lang="en-US" dirty="0" err="1"/>
              <a:t>MyApp.com</a:t>
            </a:r>
            <a:endParaRPr lang="en-US" dirty="0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CAEE8DDC-0342-F826-59F9-CA9D3FA7C572}"/>
              </a:ext>
            </a:extLst>
          </p:cNvPr>
          <p:cNvSpPr/>
          <p:nvPr/>
        </p:nvSpPr>
        <p:spPr>
          <a:xfrm>
            <a:off x="5780687" y="1555531"/>
            <a:ext cx="141890" cy="136635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730AF70D-033B-DE8C-DFAB-BB45B04FC6B4}"/>
              </a:ext>
            </a:extLst>
          </p:cNvPr>
          <p:cNvSpPr/>
          <p:nvPr/>
        </p:nvSpPr>
        <p:spPr>
          <a:xfrm>
            <a:off x="7662039" y="1555531"/>
            <a:ext cx="147145" cy="136635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7ABD5683-672A-3D5E-C924-8BEEEE9AAD8F}"/>
              </a:ext>
            </a:extLst>
          </p:cNvPr>
          <p:cNvSpPr/>
          <p:nvPr/>
        </p:nvSpPr>
        <p:spPr>
          <a:xfrm>
            <a:off x="8371486" y="1644868"/>
            <a:ext cx="415160" cy="162911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3E14706B-8126-A6F6-1FE8-11F58C7C6717}"/>
              </a:ext>
            </a:extLst>
          </p:cNvPr>
          <p:cNvSpPr/>
          <p:nvPr/>
        </p:nvSpPr>
        <p:spPr>
          <a:xfrm>
            <a:off x="9390988" y="1734206"/>
            <a:ext cx="446693" cy="178677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313C6770-F05C-3497-E323-6956064A5315}"/>
              </a:ext>
            </a:extLst>
          </p:cNvPr>
          <p:cNvSpPr/>
          <p:nvPr/>
        </p:nvSpPr>
        <p:spPr>
          <a:xfrm>
            <a:off x="10699530" y="1644868"/>
            <a:ext cx="1408388" cy="9511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Relational Database</a:t>
            </a:r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096DF62A-E674-D3F5-B48C-4730A54EE799}"/>
              </a:ext>
            </a:extLst>
          </p:cNvPr>
          <p:cNvSpPr/>
          <p:nvPr/>
        </p:nvSpPr>
        <p:spPr>
          <a:xfrm>
            <a:off x="10699527" y="3047999"/>
            <a:ext cx="1408388" cy="9511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{</a:t>
            </a:r>
            <a:r>
              <a:rPr lang="en-US" sz="2000" b="1" dirty="0"/>
              <a:t>NO SQL</a:t>
            </a:r>
            <a:r>
              <a:rPr lang="en-US" sz="3200" b="1" dirty="0"/>
              <a:t>}</a:t>
            </a:r>
          </a:p>
        </p:txBody>
      </p:sp>
      <p:sp>
        <p:nvSpPr>
          <p:cNvPr id="20" name="Multi-document 19">
            <a:extLst>
              <a:ext uri="{FF2B5EF4-FFF2-40B4-BE49-F238E27FC236}">
                <a16:creationId xmlns:a16="http://schemas.microsoft.com/office/drawing/2014/main" id="{89757385-48AC-CAEE-F05C-3ECEA660696F}"/>
              </a:ext>
            </a:extLst>
          </p:cNvPr>
          <p:cNvSpPr/>
          <p:nvPr/>
        </p:nvSpPr>
        <p:spPr>
          <a:xfrm>
            <a:off x="10899228" y="4435366"/>
            <a:ext cx="1082565" cy="96695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BLOB</a:t>
            </a:r>
          </a:p>
        </p:txBody>
      </p:sp>
      <p:sp>
        <p:nvSpPr>
          <p:cNvPr id="21" name="Left-right Arrow 20">
            <a:extLst>
              <a:ext uri="{FF2B5EF4-FFF2-40B4-BE49-F238E27FC236}">
                <a16:creationId xmlns:a16="http://schemas.microsoft.com/office/drawing/2014/main" id="{9DDFFAD5-BE3E-0251-4EC0-C8B29C116C8C}"/>
              </a:ext>
            </a:extLst>
          </p:cNvPr>
          <p:cNvSpPr/>
          <p:nvPr/>
        </p:nvSpPr>
        <p:spPr>
          <a:xfrm>
            <a:off x="10426262" y="1991709"/>
            <a:ext cx="273265" cy="215463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622CC919-74BD-2C0F-3C13-CD105048F65B}"/>
              </a:ext>
            </a:extLst>
          </p:cNvPr>
          <p:cNvSpPr/>
          <p:nvPr/>
        </p:nvSpPr>
        <p:spPr>
          <a:xfrm>
            <a:off x="10436771" y="3415860"/>
            <a:ext cx="273265" cy="215463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Left-right Arrow 25">
            <a:extLst>
              <a:ext uri="{FF2B5EF4-FFF2-40B4-BE49-F238E27FC236}">
                <a16:creationId xmlns:a16="http://schemas.microsoft.com/office/drawing/2014/main" id="{8CAA539B-72DB-5549-4ABD-175F21BB4C02}"/>
              </a:ext>
            </a:extLst>
          </p:cNvPr>
          <p:cNvSpPr/>
          <p:nvPr/>
        </p:nvSpPr>
        <p:spPr>
          <a:xfrm>
            <a:off x="10394734" y="4840011"/>
            <a:ext cx="504494" cy="215463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Left Arrow 26">
            <a:extLst>
              <a:ext uri="{FF2B5EF4-FFF2-40B4-BE49-F238E27FC236}">
                <a16:creationId xmlns:a16="http://schemas.microsoft.com/office/drawing/2014/main" id="{23374A36-32DB-D97D-ED46-447690B93248}"/>
              </a:ext>
            </a:extLst>
          </p:cNvPr>
          <p:cNvSpPr/>
          <p:nvPr/>
        </p:nvSpPr>
        <p:spPr>
          <a:xfrm>
            <a:off x="9380477" y="5634614"/>
            <a:ext cx="446693" cy="199696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Arrow 27">
            <a:extLst>
              <a:ext uri="{FF2B5EF4-FFF2-40B4-BE49-F238E27FC236}">
                <a16:creationId xmlns:a16="http://schemas.microsoft.com/office/drawing/2014/main" id="{EE242407-C456-3AAE-7EB9-4E6C115EC136}"/>
              </a:ext>
            </a:extLst>
          </p:cNvPr>
          <p:cNvSpPr/>
          <p:nvPr/>
        </p:nvSpPr>
        <p:spPr>
          <a:xfrm>
            <a:off x="8371486" y="5587321"/>
            <a:ext cx="399398" cy="157658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Arrow 28">
            <a:extLst>
              <a:ext uri="{FF2B5EF4-FFF2-40B4-BE49-F238E27FC236}">
                <a16:creationId xmlns:a16="http://schemas.microsoft.com/office/drawing/2014/main" id="{5832878B-AADF-0F43-56E4-7CEB9C3A3A47}"/>
              </a:ext>
            </a:extLst>
          </p:cNvPr>
          <p:cNvSpPr/>
          <p:nvPr/>
        </p:nvSpPr>
        <p:spPr>
          <a:xfrm>
            <a:off x="7662039" y="2207172"/>
            <a:ext cx="147145" cy="126125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AE5D8F55-4E95-728E-BB39-BDDD0DC96C00}"/>
              </a:ext>
            </a:extLst>
          </p:cNvPr>
          <p:cNvSpPr/>
          <p:nvPr/>
        </p:nvSpPr>
        <p:spPr>
          <a:xfrm>
            <a:off x="5770178" y="2322785"/>
            <a:ext cx="147146" cy="168167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30">
            <a:extLst>
              <a:ext uri="{FF2B5EF4-FFF2-40B4-BE49-F238E27FC236}">
                <a16:creationId xmlns:a16="http://schemas.microsoft.com/office/drawing/2014/main" id="{6AEBB728-181A-A019-ED08-688F1A220CF2}"/>
              </a:ext>
            </a:extLst>
          </p:cNvPr>
          <p:cNvSpPr/>
          <p:nvPr/>
        </p:nvSpPr>
        <p:spPr>
          <a:xfrm>
            <a:off x="1271752" y="1991708"/>
            <a:ext cx="3920355" cy="4204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C4CFBE5-0A61-4D61-3D4E-5B43DABC907D}"/>
              </a:ext>
            </a:extLst>
          </p:cNvPr>
          <p:cNvSpPr/>
          <p:nvPr/>
        </p:nvSpPr>
        <p:spPr>
          <a:xfrm>
            <a:off x="5912064" y="2887715"/>
            <a:ext cx="1765738" cy="1547651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2724894-7838-F07A-59D0-48FEF1D4FC8B}"/>
              </a:ext>
            </a:extLst>
          </p:cNvPr>
          <p:cNvSpPr/>
          <p:nvPr/>
        </p:nvSpPr>
        <p:spPr>
          <a:xfrm>
            <a:off x="6006666" y="2969169"/>
            <a:ext cx="1566037" cy="362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Views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54AF7A5-044B-5023-0524-6CB6BECE6621}"/>
              </a:ext>
            </a:extLst>
          </p:cNvPr>
          <p:cNvSpPr/>
          <p:nvPr/>
        </p:nvSpPr>
        <p:spPr>
          <a:xfrm>
            <a:off x="5996152" y="3380230"/>
            <a:ext cx="1566037" cy="362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00E3FA-BC95-0209-1887-95B8AE0355E6}"/>
              </a:ext>
            </a:extLst>
          </p:cNvPr>
          <p:cNvSpPr txBox="1"/>
          <p:nvPr/>
        </p:nvSpPr>
        <p:spPr>
          <a:xfrm>
            <a:off x="5922577" y="3810000"/>
            <a:ext cx="17394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FF00"/>
                </a:solidFill>
              </a:rPr>
              <a:t>MVC App, Views executed on Server</a:t>
            </a:r>
          </a:p>
          <a:p>
            <a:pPr algn="ctr"/>
            <a:r>
              <a:rPr lang="en-US" sz="1100" b="1" dirty="0">
                <a:solidFill>
                  <a:srgbClr val="FFFF00"/>
                </a:solidFill>
              </a:rPr>
              <a:t>https://</a:t>
            </a:r>
            <a:r>
              <a:rPr lang="en-US" sz="1100" b="1" dirty="0" err="1">
                <a:solidFill>
                  <a:srgbClr val="FFFF00"/>
                </a:solidFill>
              </a:rPr>
              <a:t>www.app.com</a:t>
            </a:r>
            <a:endParaRPr lang="en-US" sz="1100" b="1" dirty="0">
              <a:solidFill>
                <a:srgbClr val="FFFF00"/>
              </a:solidFill>
            </a:endParaRPr>
          </a:p>
        </p:txBody>
      </p:sp>
      <p:sp>
        <p:nvSpPr>
          <p:cNvPr id="37" name="Parallelogram 36">
            <a:extLst>
              <a:ext uri="{FF2B5EF4-FFF2-40B4-BE49-F238E27FC236}">
                <a16:creationId xmlns:a16="http://schemas.microsoft.com/office/drawing/2014/main" id="{53881B7F-2A55-64FF-27F7-688BD93E17D0}"/>
              </a:ext>
            </a:extLst>
          </p:cNvPr>
          <p:cNvSpPr/>
          <p:nvPr/>
        </p:nvSpPr>
        <p:spPr>
          <a:xfrm>
            <a:off x="78834" y="2757494"/>
            <a:ext cx="1534510" cy="139787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D098A602-CF22-5B9B-486B-4D98036FC0B0}"/>
              </a:ext>
            </a:extLst>
          </p:cNvPr>
          <p:cNvSpPr/>
          <p:nvPr/>
        </p:nvSpPr>
        <p:spPr>
          <a:xfrm>
            <a:off x="1487211" y="2958660"/>
            <a:ext cx="4025462" cy="4204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to </a:t>
            </a:r>
            <a:r>
              <a:rPr lang="en-US" dirty="0" err="1"/>
              <a:t>App.com</a:t>
            </a:r>
            <a:endParaRPr lang="en-US" dirty="0"/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DC480FC5-227D-B7EE-F31D-22D7EEBA1928}"/>
              </a:ext>
            </a:extLst>
          </p:cNvPr>
          <p:cNvSpPr/>
          <p:nvPr/>
        </p:nvSpPr>
        <p:spPr>
          <a:xfrm>
            <a:off x="1361087" y="3563004"/>
            <a:ext cx="3920355" cy="4204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7E778C46-83FB-4243-95B2-0FCAB91F3FD5}"/>
              </a:ext>
            </a:extLst>
          </p:cNvPr>
          <p:cNvSpPr/>
          <p:nvPr/>
        </p:nvSpPr>
        <p:spPr>
          <a:xfrm>
            <a:off x="5754411" y="3090039"/>
            <a:ext cx="141890" cy="136635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 Arrow 40">
            <a:extLst>
              <a:ext uri="{FF2B5EF4-FFF2-40B4-BE49-F238E27FC236}">
                <a16:creationId xmlns:a16="http://schemas.microsoft.com/office/drawing/2014/main" id="{8B86E1ED-B5D6-D91D-9124-B723D97003B9}"/>
              </a:ext>
            </a:extLst>
          </p:cNvPr>
          <p:cNvSpPr/>
          <p:nvPr/>
        </p:nvSpPr>
        <p:spPr>
          <a:xfrm>
            <a:off x="5743902" y="3857293"/>
            <a:ext cx="147146" cy="168167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61BA86C-CD67-FD27-D9E5-666D1FD7A81C}"/>
              </a:ext>
            </a:extLst>
          </p:cNvPr>
          <p:cNvCxnSpPr>
            <a:cxnSpLocks/>
          </p:cNvCxnSpPr>
          <p:nvPr/>
        </p:nvCxnSpPr>
        <p:spPr>
          <a:xfrm>
            <a:off x="78834" y="4410164"/>
            <a:ext cx="4950362" cy="0"/>
          </a:xfrm>
          <a:prstGeom prst="line">
            <a:avLst/>
          </a:prstGeom>
          <a:ln w="762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E2C9617-5A19-6633-5179-D5CB209B3283}"/>
              </a:ext>
            </a:extLst>
          </p:cNvPr>
          <p:cNvSpPr/>
          <p:nvPr/>
        </p:nvSpPr>
        <p:spPr>
          <a:xfrm>
            <a:off x="2932386" y="4529956"/>
            <a:ext cx="1912882" cy="1524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Third Party</a:t>
            </a:r>
          </a:p>
          <a:p>
            <a:pPr algn="ctr"/>
            <a:r>
              <a:rPr lang="en-US" sz="1200" b="1" dirty="0"/>
              <a:t>Front-End MVC Apps or UI Libraries</a:t>
            </a:r>
          </a:p>
          <a:p>
            <a:pPr algn="ctr"/>
            <a:r>
              <a:rPr lang="en-US" sz="1200" b="1" dirty="0"/>
              <a:t>Angular, Vue, React, jQuery, etc.</a:t>
            </a:r>
          </a:p>
          <a:p>
            <a:pPr algn="ctr"/>
            <a:r>
              <a:rPr lang="en-US" sz="1200" b="1" dirty="0"/>
              <a:t>Isolated Apps of Separate Server</a:t>
            </a:r>
          </a:p>
          <a:p>
            <a:pPr algn="ctr"/>
            <a:r>
              <a:rPr lang="en-US" sz="1200" b="1" dirty="0"/>
              <a:t>Http://</a:t>
            </a:r>
            <a:r>
              <a:rPr lang="en-US" sz="1200" b="1" dirty="0" err="1"/>
              <a:t>myfrontapp.com</a:t>
            </a:r>
            <a:endParaRPr lang="en-US" sz="1200" b="1" dirty="0"/>
          </a:p>
        </p:txBody>
      </p:sp>
      <p:sp>
        <p:nvSpPr>
          <p:cNvPr id="46" name="Parallelogram 45">
            <a:extLst>
              <a:ext uri="{FF2B5EF4-FFF2-40B4-BE49-F238E27FC236}">
                <a16:creationId xmlns:a16="http://schemas.microsoft.com/office/drawing/2014/main" id="{5FC3716E-06A1-8673-332A-0EBC3FBC36C9}"/>
              </a:ext>
            </a:extLst>
          </p:cNvPr>
          <p:cNvSpPr/>
          <p:nvPr/>
        </p:nvSpPr>
        <p:spPr>
          <a:xfrm>
            <a:off x="26282" y="4607312"/>
            <a:ext cx="1534510" cy="175144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Browser loaded with JavaScript Object Model</a:t>
            </a: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B27E2E0B-3932-7BBE-179B-09266AA59278}"/>
              </a:ext>
            </a:extLst>
          </p:cNvPr>
          <p:cNvSpPr/>
          <p:nvPr/>
        </p:nvSpPr>
        <p:spPr>
          <a:xfrm>
            <a:off x="1534510" y="4840011"/>
            <a:ext cx="1397876" cy="451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/>
              <a:t>Myfrontapp.com</a:t>
            </a:r>
            <a:endParaRPr lang="en-US" sz="1100" b="1" dirty="0"/>
          </a:p>
        </p:txBody>
      </p:sp>
      <p:sp>
        <p:nvSpPr>
          <p:cNvPr id="48" name="Left Arrow 47">
            <a:extLst>
              <a:ext uri="{FF2B5EF4-FFF2-40B4-BE49-F238E27FC236}">
                <a16:creationId xmlns:a16="http://schemas.microsoft.com/office/drawing/2014/main" id="{8A849E1B-EE20-B030-B709-CF8B8DB4C1D4}"/>
              </a:ext>
            </a:extLst>
          </p:cNvPr>
          <p:cNvSpPr/>
          <p:nvPr/>
        </p:nvSpPr>
        <p:spPr>
          <a:xfrm>
            <a:off x="1397876" y="5402317"/>
            <a:ext cx="1534510" cy="39939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D4DCBD6-1DD8-7DA7-20A1-C04BECDB0196}"/>
              </a:ext>
            </a:extLst>
          </p:cNvPr>
          <p:cNvSpPr/>
          <p:nvPr/>
        </p:nvSpPr>
        <p:spPr>
          <a:xfrm>
            <a:off x="5906808" y="4639922"/>
            <a:ext cx="1765738" cy="12086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REST APIs</a:t>
            </a:r>
          </a:p>
          <a:p>
            <a:pPr algn="ctr"/>
            <a:r>
              <a:rPr lang="en-US" sz="1100" b="1" dirty="0"/>
              <a:t>PURE Data Communication Services</a:t>
            </a:r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E2811F25-6040-F4F3-E79A-002C681E4CB7}"/>
              </a:ext>
            </a:extLst>
          </p:cNvPr>
          <p:cNvSpPr/>
          <p:nvPr/>
        </p:nvSpPr>
        <p:spPr>
          <a:xfrm>
            <a:off x="5770178" y="4741635"/>
            <a:ext cx="141890" cy="136635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Arrow 50">
            <a:extLst>
              <a:ext uri="{FF2B5EF4-FFF2-40B4-BE49-F238E27FC236}">
                <a16:creationId xmlns:a16="http://schemas.microsoft.com/office/drawing/2014/main" id="{020C1D34-8015-6830-F41E-65B102CDB46A}"/>
              </a:ext>
            </a:extLst>
          </p:cNvPr>
          <p:cNvSpPr/>
          <p:nvPr/>
        </p:nvSpPr>
        <p:spPr>
          <a:xfrm>
            <a:off x="5759669" y="5508889"/>
            <a:ext cx="147146" cy="168167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94AD36BD-E783-E9EF-64B2-6E3110C6ACAC}"/>
              </a:ext>
            </a:extLst>
          </p:cNvPr>
          <p:cNvSpPr/>
          <p:nvPr/>
        </p:nvSpPr>
        <p:spPr>
          <a:xfrm>
            <a:off x="7656779" y="3358053"/>
            <a:ext cx="147145" cy="136635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eft Arrow 52">
            <a:extLst>
              <a:ext uri="{FF2B5EF4-FFF2-40B4-BE49-F238E27FC236}">
                <a16:creationId xmlns:a16="http://schemas.microsoft.com/office/drawing/2014/main" id="{CD3425C5-75B5-6E92-7F84-1EB71D7ABCB0}"/>
              </a:ext>
            </a:extLst>
          </p:cNvPr>
          <p:cNvSpPr/>
          <p:nvPr/>
        </p:nvSpPr>
        <p:spPr>
          <a:xfrm>
            <a:off x="7656779" y="4009694"/>
            <a:ext cx="147145" cy="126125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F41EB37E-638C-A988-20CE-E5DE42EFA3F1}"/>
              </a:ext>
            </a:extLst>
          </p:cNvPr>
          <p:cNvSpPr/>
          <p:nvPr/>
        </p:nvSpPr>
        <p:spPr>
          <a:xfrm>
            <a:off x="7641016" y="4856852"/>
            <a:ext cx="147145" cy="136635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 Arrow 54">
            <a:extLst>
              <a:ext uri="{FF2B5EF4-FFF2-40B4-BE49-F238E27FC236}">
                <a16:creationId xmlns:a16="http://schemas.microsoft.com/office/drawing/2014/main" id="{CA35A6B7-D9E6-139E-9C92-3EB99551BD5D}"/>
              </a:ext>
            </a:extLst>
          </p:cNvPr>
          <p:cNvSpPr/>
          <p:nvPr/>
        </p:nvSpPr>
        <p:spPr>
          <a:xfrm>
            <a:off x="7641016" y="5508493"/>
            <a:ext cx="147145" cy="126125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A9CE7F-DC51-3D5F-3A88-703AA8DEB85A}"/>
              </a:ext>
            </a:extLst>
          </p:cNvPr>
          <p:cNvSpPr txBox="1"/>
          <p:nvPr/>
        </p:nvSpPr>
        <p:spPr>
          <a:xfrm>
            <a:off x="1266498" y="6220259"/>
            <a:ext cx="2585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 Loaded in Browser Access REST API with Security</a:t>
            </a: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D0C8DFA6-D94D-E25B-B1B5-80D96751F01A}"/>
              </a:ext>
            </a:extLst>
          </p:cNvPr>
          <p:cNvCxnSpPr>
            <a:stCxn id="46" idx="3"/>
            <a:endCxn id="10" idx="2"/>
          </p:cNvCxnSpPr>
          <p:nvPr/>
        </p:nvCxnSpPr>
        <p:spPr>
          <a:xfrm rot="16200000" flipH="1">
            <a:off x="3046689" y="3913791"/>
            <a:ext cx="105105" cy="4995036"/>
          </a:xfrm>
          <a:prstGeom prst="bentConnector3">
            <a:avLst>
              <a:gd name="adj1" fmla="val 317497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8997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A99A5E9-001B-7689-8296-7560A6B0F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049010"/>
              </p:ext>
            </p:extLst>
          </p:nvPr>
        </p:nvGraphicFramePr>
        <p:xfrm>
          <a:off x="1685159" y="112957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060308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89026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894643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2424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67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452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833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68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833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064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312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3D2D8E-677D-6E1E-7EA0-9409C4ACF489}"/>
              </a:ext>
            </a:extLst>
          </p:cNvPr>
          <p:cNvSpPr/>
          <p:nvPr/>
        </p:nvSpPr>
        <p:spPr>
          <a:xfrm>
            <a:off x="252249" y="367863"/>
            <a:ext cx="1261242" cy="92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 App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EC01FFB3-FA0B-F0BF-C977-4D1EA2F6E83C}"/>
              </a:ext>
            </a:extLst>
          </p:cNvPr>
          <p:cNvSpPr/>
          <p:nvPr/>
        </p:nvSpPr>
        <p:spPr>
          <a:xfrm>
            <a:off x="9175531" y="126125"/>
            <a:ext cx="2333297" cy="6568966"/>
          </a:xfrm>
          <a:prstGeom prst="can">
            <a:avLst>
              <a:gd name="adj" fmla="val 74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 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9790BE-AC44-7FA8-82DD-3C33BE27E0DA}"/>
              </a:ext>
            </a:extLst>
          </p:cNvPr>
          <p:cNvSpPr/>
          <p:nvPr/>
        </p:nvSpPr>
        <p:spPr>
          <a:xfrm>
            <a:off x="252249" y="1529256"/>
            <a:ext cx="1261242" cy="92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 App</a:t>
            </a:r>
          </a:p>
          <a:p>
            <a:pPr algn="ctr"/>
            <a:r>
              <a:rPr lang="en-US" b="1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78193F-5895-7CB7-BAA6-3B0F13F7B601}"/>
              </a:ext>
            </a:extLst>
          </p:cNvPr>
          <p:cNvSpPr/>
          <p:nvPr/>
        </p:nvSpPr>
        <p:spPr>
          <a:xfrm>
            <a:off x="252249" y="2648607"/>
            <a:ext cx="1261242" cy="92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 App</a:t>
            </a:r>
          </a:p>
          <a:p>
            <a:pPr algn="ctr"/>
            <a:r>
              <a:rPr lang="en-US" b="1" dirty="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F92A3-6F7A-E5BC-6CC9-480981CA7A68}"/>
              </a:ext>
            </a:extLst>
          </p:cNvPr>
          <p:cNvSpPr/>
          <p:nvPr/>
        </p:nvSpPr>
        <p:spPr>
          <a:xfrm>
            <a:off x="578069" y="3867807"/>
            <a:ext cx="210207" cy="26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6FFA9D-9EE4-E469-F61A-18DAF5FE6C3D}"/>
              </a:ext>
            </a:extLst>
          </p:cNvPr>
          <p:cNvSpPr/>
          <p:nvPr/>
        </p:nvSpPr>
        <p:spPr>
          <a:xfrm>
            <a:off x="578068" y="4393325"/>
            <a:ext cx="210207" cy="26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A45B15-46C9-B60C-7BBF-E6B4DC9B7CC8}"/>
              </a:ext>
            </a:extLst>
          </p:cNvPr>
          <p:cNvSpPr/>
          <p:nvPr/>
        </p:nvSpPr>
        <p:spPr>
          <a:xfrm>
            <a:off x="578067" y="4897824"/>
            <a:ext cx="210207" cy="26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D20608-246A-C13F-F215-F635F3E48AAA}"/>
              </a:ext>
            </a:extLst>
          </p:cNvPr>
          <p:cNvSpPr/>
          <p:nvPr/>
        </p:nvSpPr>
        <p:spPr>
          <a:xfrm>
            <a:off x="252249" y="5454873"/>
            <a:ext cx="1261242" cy="92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 App</a:t>
            </a:r>
          </a:p>
          <a:p>
            <a:pPr algn="ctr"/>
            <a:r>
              <a:rPr lang="en-US" b="1" dirty="0"/>
              <a:t>N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8F36DAD7-072A-3FAE-87AA-67A4FFD0669E}"/>
              </a:ext>
            </a:extLst>
          </p:cNvPr>
          <p:cNvSpPr/>
          <p:nvPr/>
        </p:nvSpPr>
        <p:spPr>
          <a:xfrm rot="16200000">
            <a:off x="4671848" y="289034"/>
            <a:ext cx="3016471" cy="6201103"/>
          </a:xfrm>
          <a:prstGeom prst="can">
            <a:avLst>
              <a:gd name="adj" fmla="val 76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602CE8-2BA5-656B-FD4B-3FFC50784BED}"/>
              </a:ext>
            </a:extLst>
          </p:cNvPr>
          <p:cNvSpPr txBox="1"/>
          <p:nvPr/>
        </p:nvSpPr>
        <p:spPr>
          <a:xfrm>
            <a:off x="4330262" y="546538"/>
            <a:ext cx="4508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Access Communication Channel</a:t>
            </a:r>
          </a:p>
          <a:p>
            <a:pPr algn="ctr"/>
            <a:r>
              <a:rPr lang="en-US" b="1" dirty="0"/>
              <a:t>A Thread is allocated by DB Server to Provide a Connection to Client App so that transactions are handled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F6F57D-D705-3579-CB85-CE1D45A63300}"/>
              </a:ext>
            </a:extLst>
          </p:cNvPr>
          <p:cNvSpPr/>
          <p:nvPr/>
        </p:nvSpPr>
        <p:spPr>
          <a:xfrm>
            <a:off x="3447393" y="2017986"/>
            <a:ext cx="5612524" cy="241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B28541-4740-212E-0B12-82D286AF80DB}"/>
              </a:ext>
            </a:extLst>
          </p:cNvPr>
          <p:cNvSpPr/>
          <p:nvPr/>
        </p:nvSpPr>
        <p:spPr>
          <a:xfrm>
            <a:off x="3447393" y="2396359"/>
            <a:ext cx="5612524" cy="241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0DDA16-3D34-6BCE-32D8-B8620CBB962E}"/>
              </a:ext>
            </a:extLst>
          </p:cNvPr>
          <p:cNvSpPr/>
          <p:nvPr/>
        </p:nvSpPr>
        <p:spPr>
          <a:xfrm>
            <a:off x="3394842" y="2774732"/>
            <a:ext cx="5612524" cy="241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B57698-216E-B2C9-7580-4B3D9D5C3318}"/>
              </a:ext>
            </a:extLst>
          </p:cNvPr>
          <p:cNvSpPr/>
          <p:nvPr/>
        </p:nvSpPr>
        <p:spPr>
          <a:xfrm>
            <a:off x="3478925" y="3153105"/>
            <a:ext cx="5612524" cy="241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CC9903-9E06-EC03-DC29-F84012A553FA}"/>
              </a:ext>
            </a:extLst>
          </p:cNvPr>
          <p:cNvSpPr/>
          <p:nvPr/>
        </p:nvSpPr>
        <p:spPr>
          <a:xfrm>
            <a:off x="3478925" y="3531478"/>
            <a:ext cx="5612524" cy="241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EE773D-2D82-BFB1-33D8-A43D39399E9B}"/>
              </a:ext>
            </a:extLst>
          </p:cNvPr>
          <p:cNvSpPr/>
          <p:nvPr/>
        </p:nvSpPr>
        <p:spPr>
          <a:xfrm>
            <a:off x="3426374" y="3909851"/>
            <a:ext cx="5612524" cy="241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553A38-15CB-0253-BEDB-F471B5578C7D}"/>
              </a:ext>
            </a:extLst>
          </p:cNvPr>
          <p:cNvSpPr/>
          <p:nvPr/>
        </p:nvSpPr>
        <p:spPr>
          <a:xfrm>
            <a:off x="3447393" y="4167355"/>
            <a:ext cx="5612524" cy="241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984DC09-BA83-1293-DAAF-569CE803CA2C}"/>
              </a:ext>
            </a:extLst>
          </p:cNvPr>
          <p:cNvSpPr/>
          <p:nvPr/>
        </p:nvSpPr>
        <p:spPr>
          <a:xfrm>
            <a:off x="3394842" y="4545728"/>
            <a:ext cx="5612524" cy="2417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262355B6-6F72-172D-028C-A1B358BF88A3}"/>
              </a:ext>
            </a:extLst>
          </p:cNvPr>
          <p:cNvCxnSpPr>
            <a:stCxn id="2" idx="3"/>
            <a:endCxn id="15" idx="1"/>
          </p:cNvCxnSpPr>
          <p:nvPr/>
        </p:nvCxnSpPr>
        <p:spPr>
          <a:xfrm>
            <a:off x="1513491" y="830318"/>
            <a:ext cx="1933902" cy="1308537"/>
          </a:xfrm>
          <a:prstGeom prst="bentConnector3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960C8F46-A82D-4FB2-2D4F-A986B02C2C74}"/>
              </a:ext>
            </a:extLst>
          </p:cNvPr>
          <p:cNvCxnSpPr>
            <a:stCxn id="7" idx="3"/>
            <a:endCxn id="16" idx="1"/>
          </p:cNvCxnSpPr>
          <p:nvPr/>
        </p:nvCxnSpPr>
        <p:spPr>
          <a:xfrm>
            <a:off x="1513491" y="1991711"/>
            <a:ext cx="1933902" cy="525517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2F5EF5CD-2175-B204-6F95-00B8CB33C121}"/>
              </a:ext>
            </a:extLst>
          </p:cNvPr>
          <p:cNvCxnSpPr>
            <a:stCxn id="8" idx="3"/>
          </p:cNvCxnSpPr>
          <p:nvPr/>
        </p:nvCxnSpPr>
        <p:spPr>
          <a:xfrm flipV="1">
            <a:off x="1513491" y="2916621"/>
            <a:ext cx="1881351" cy="194441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3FF46AB-2153-98CC-DF20-9E0904823626}"/>
              </a:ext>
            </a:extLst>
          </p:cNvPr>
          <p:cNvSpPr txBox="1"/>
          <p:nvPr/>
        </p:nvSpPr>
        <p:spPr>
          <a:xfrm>
            <a:off x="3153103" y="5160583"/>
            <a:ext cx="5686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There may be situation Occurred where all Threads are allocated to Client Apps and hence there is no room to accept connection from New client </a:t>
            </a:r>
          </a:p>
        </p:txBody>
      </p:sp>
      <p:sp>
        <p:nvSpPr>
          <p:cNvPr id="30" name="Summing Junction 29">
            <a:extLst>
              <a:ext uri="{FF2B5EF4-FFF2-40B4-BE49-F238E27FC236}">
                <a16:creationId xmlns:a16="http://schemas.microsoft.com/office/drawing/2014/main" id="{F852CB40-1130-D070-593E-7262A21473A8}"/>
              </a:ext>
            </a:extLst>
          </p:cNvPr>
          <p:cNvSpPr/>
          <p:nvPr/>
        </p:nvSpPr>
        <p:spPr>
          <a:xfrm>
            <a:off x="4876800" y="1881349"/>
            <a:ext cx="609600" cy="515010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2E90F357-51A0-D80B-C217-9504734C6207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1513491" y="2138855"/>
            <a:ext cx="1933902" cy="3778473"/>
          </a:xfrm>
          <a:prstGeom prst="bentConnector3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D140E3E-3B0F-7361-DD6A-0831B1262566}"/>
              </a:ext>
            </a:extLst>
          </p:cNvPr>
          <p:cNvSpPr txBox="1"/>
          <p:nvPr/>
        </p:nvSpPr>
        <p:spPr>
          <a:xfrm>
            <a:off x="1849822" y="6195117"/>
            <a:ext cx="568609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Use Disconnected Architecture of ADO.NET is the Solution </a:t>
            </a:r>
          </a:p>
        </p:txBody>
      </p:sp>
    </p:spTree>
    <p:extLst>
      <p:ext uri="{BB962C8B-B14F-4D97-AF65-F5344CB8AC3E}">
        <p14:creationId xmlns:p14="http://schemas.microsoft.com/office/powerpoint/2010/main" val="37860930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CDACF25E-7F34-9CE1-F565-CCFCD81E04B2}"/>
              </a:ext>
            </a:extLst>
          </p:cNvPr>
          <p:cNvSpPr/>
          <p:nvPr/>
        </p:nvSpPr>
        <p:spPr>
          <a:xfrm>
            <a:off x="9974317" y="94593"/>
            <a:ext cx="1996966" cy="6763407"/>
          </a:xfrm>
          <a:prstGeom prst="can">
            <a:avLst>
              <a:gd name="adj" fmla="val 7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SQL Server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2DE247-7C6B-C0B3-64D9-A4858549B80A}"/>
              </a:ext>
            </a:extLst>
          </p:cNvPr>
          <p:cNvSpPr/>
          <p:nvPr/>
        </p:nvSpPr>
        <p:spPr>
          <a:xfrm>
            <a:off x="94593" y="0"/>
            <a:ext cx="1177159" cy="6726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Client App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D848F8C9-BC8A-3585-9EBF-2BADABCB8B30}"/>
              </a:ext>
            </a:extLst>
          </p:cNvPr>
          <p:cNvSpPr/>
          <p:nvPr/>
        </p:nvSpPr>
        <p:spPr>
          <a:xfrm>
            <a:off x="1282262" y="94593"/>
            <a:ext cx="8692055" cy="399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 Request For the Connection using Connection String and Credentials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17A1EE-ECDF-6429-345F-671328C56D99}"/>
              </a:ext>
            </a:extLst>
          </p:cNvPr>
          <p:cNvSpPr/>
          <p:nvPr/>
        </p:nvSpPr>
        <p:spPr>
          <a:xfrm>
            <a:off x="4078014" y="588579"/>
            <a:ext cx="4572000" cy="42882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5D121-3DEC-8F1E-64B4-5A4BE089C90E}"/>
              </a:ext>
            </a:extLst>
          </p:cNvPr>
          <p:cNvSpPr txBox="1"/>
          <p:nvPr/>
        </p:nvSpPr>
        <p:spPr>
          <a:xfrm>
            <a:off x="4246179" y="693683"/>
            <a:ext cx="420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Adapter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AFD01B60-95BA-6B29-7D34-E0AE5A589F5E}"/>
              </a:ext>
            </a:extLst>
          </p:cNvPr>
          <p:cNvSpPr/>
          <p:nvPr/>
        </p:nvSpPr>
        <p:spPr>
          <a:xfrm>
            <a:off x="1271752" y="693683"/>
            <a:ext cx="2806262" cy="662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2. Connection Object and Plain Select Statement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3C1CB5-7673-4D1E-5853-80F9267BAA5B}"/>
              </a:ext>
            </a:extLst>
          </p:cNvPr>
          <p:cNvSpPr/>
          <p:nvPr/>
        </p:nvSpPr>
        <p:spPr>
          <a:xfrm>
            <a:off x="4172607" y="1063015"/>
            <a:ext cx="4372303" cy="513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3. </a:t>
            </a:r>
            <a:r>
              <a:rPr lang="en-US" b="1" dirty="0" err="1"/>
              <a:t>SelectCommand</a:t>
            </a:r>
            <a:r>
              <a:rPr lang="en-US" b="1" dirty="0"/>
              <a:t> will be generated to Read Data from Table 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496456F3-DEF5-EC84-25E2-B229987D848F}"/>
              </a:ext>
            </a:extLst>
          </p:cNvPr>
          <p:cNvSpPr/>
          <p:nvPr/>
        </p:nvSpPr>
        <p:spPr>
          <a:xfrm>
            <a:off x="8650014" y="1063015"/>
            <a:ext cx="1313793" cy="1333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4. Connect to Db and Read Data from Table</a:t>
            </a:r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ECD818ED-EFD7-D25D-CFD4-DA18B5BC7A4B}"/>
              </a:ext>
            </a:extLst>
          </p:cNvPr>
          <p:cNvSpPr/>
          <p:nvPr/>
        </p:nvSpPr>
        <p:spPr>
          <a:xfrm>
            <a:off x="8650014" y="2396358"/>
            <a:ext cx="1313793" cy="10326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5. Data is Provided to Adapter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22996-791B-3CD9-C5AB-74505CCF63DE}"/>
              </a:ext>
            </a:extLst>
          </p:cNvPr>
          <p:cNvSpPr/>
          <p:nvPr/>
        </p:nvSpPr>
        <p:spPr>
          <a:xfrm>
            <a:off x="4162096" y="2050988"/>
            <a:ext cx="4372303" cy="513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6. </a:t>
            </a:r>
            <a:r>
              <a:rPr lang="en-US" b="1" dirty="0" err="1"/>
              <a:t>InsertCommand</a:t>
            </a:r>
            <a:r>
              <a:rPr lang="en-US" b="1" dirty="0"/>
              <a:t> to Create an Insert Query for Table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564B7E-998D-FB64-3A81-A61822A16AC7}"/>
              </a:ext>
            </a:extLst>
          </p:cNvPr>
          <p:cNvSpPr/>
          <p:nvPr/>
        </p:nvSpPr>
        <p:spPr>
          <a:xfrm>
            <a:off x="4162096" y="2897383"/>
            <a:ext cx="4372303" cy="513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6. </a:t>
            </a:r>
            <a:r>
              <a:rPr lang="en-US" b="1" dirty="0" err="1"/>
              <a:t>UpdateCommand</a:t>
            </a:r>
            <a:r>
              <a:rPr lang="en-US" b="1" dirty="0"/>
              <a:t> to Update Row from the Table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59E7AF-430F-EA9D-7795-86373EA82A76}"/>
              </a:ext>
            </a:extLst>
          </p:cNvPr>
          <p:cNvSpPr/>
          <p:nvPr/>
        </p:nvSpPr>
        <p:spPr>
          <a:xfrm>
            <a:off x="4183116" y="3779939"/>
            <a:ext cx="4372303" cy="513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6. </a:t>
            </a:r>
            <a:r>
              <a:rPr lang="en-US" b="1" dirty="0" err="1"/>
              <a:t>DeleteCommand</a:t>
            </a:r>
            <a:r>
              <a:rPr lang="en-US" b="1" dirty="0"/>
              <a:t> to Delete Row from the Table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BE97E3-F42D-2526-BB82-7B61ACAF567E}"/>
              </a:ext>
            </a:extLst>
          </p:cNvPr>
          <p:cNvSpPr/>
          <p:nvPr/>
        </p:nvSpPr>
        <p:spPr>
          <a:xfrm>
            <a:off x="1124607" y="2249214"/>
            <a:ext cx="2617076" cy="1292772"/>
          </a:xfrm>
          <a:prstGeom prst="rect">
            <a:avLst/>
          </a:prstGeom>
          <a:ln>
            <a:prstDash val="lg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6591A7D2-3B35-D0CC-B9B3-703635216FB4}"/>
              </a:ext>
            </a:extLst>
          </p:cNvPr>
          <p:cNvSpPr/>
          <p:nvPr/>
        </p:nvSpPr>
        <p:spPr>
          <a:xfrm>
            <a:off x="1597572" y="2396358"/>
            <a:ext cx="1355835" cy="93542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/>
              <a:t>DataSet</a:t>
            </a:r>
            <a:r>
              <a:rPr lang="en-US" sz="1100" b="1" dirty="0"/>
              <a:t> in Client’s Memory</a:t>
            </a:r>
          </a:p>
        </p:txBody>
      </p:sp>
      <p:sp>
        <p:nvSpPr>
          <p:cNvPr id="16" name="Left Arrow 15">
            <a:extLst>
              <a:ext uri="{FF2B5EF4-FFF2-40B4-BE49-F238E27FC236}">
                <a16:creationId xmlns:a16="http://schemas.microsoft.com/office/drawing/2014/main" id="{9A26B375-209B-6FC7-5DA2-638AF1731D82}"/>
              </a:ext>
            </a:extLst>
          </p:cNvPr>
          <p:cNvSpPr/>
          <p:nvPr/>
        </p:nvSpPr>
        <p:spPr>
          <a:xfrm>
            <a:off x="2963917" y="2564525"/>
            <a:ext cx="1114097" cy="546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7. Fill() Data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E5D94D-8026-879F-21A5-6E842836A67A}"/>
              </a:ext>
            </a:extLst>
          </p:cNvPr>
          <p:cNvCxnSpPr/>
          <p:nvPr/>
        </p:nvCxnSpPr>
        <p:spPr>
          <a:xfrm flipH="1">
            <a:off x="8450317" y="1839310"/>
            <a:ext cx="1671145" cy="3363311"/>
          </a:xfrm>
          <a:prstGeom prst="line">
            <a:avLst/>
          </a:prstGeom>
          <a:ln w="76200">
            <a:solidFill>
              <a:srgbClr val="FFFF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ECE0FE-BC95-4D7C-625A-873556EE51C4}"/>
              </a:ext>
            </a:extLst>
          </p:cNvPr>
          <p:cNvSpPr txBox="1"/>
          <p:nvPr/>
        </p:nvSpPr>
        <p:spPr>
          <a:xfrm>
            <a:off x="8702565" y="3691757"/>
            <a:ext cx="1166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8. Logical Disconnection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34C680E1-B967-140C-A934-9D1291402B7B}"/>
              </a:ext>
            </a:extLst>
          </p:cNvPr>
          <p:cNvCxnSpPr>
            <a:endCxn id="15" idx="3"/>
          </p:cNvCxnSpPr>
          <p:nvPr/>
        </p:nvCxnSpPr>
        <p:spPr>
          <a:xfrm flipV="1">
            <a:off x="940675" y="3331779"/>
            <a:ext cx="1334815" cy="961697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F944DA9-7F16-8CF2-C1B7-D6FB4BE6180B}"/>
              </a:ext>
            </a:extLst>
          </p:cNvPr>
          <p:cNvSpPr txBox="1"/>
          <p:nvPr/>
        </p:nvSpPr>
        <p:spPr>
          <a:xfrm>
            <a:off x="2243957" y="3653815"/>
            <a:ext cx="1728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9. Data from </a:t>
            </a:r>
            <a:r>
              <a:rPr lang="en-US" sz="1200" b="1" dirty="0" err="1">
                <a:solidFill>
                  <a:srgbClr val="002060"/>
                </a:solidFill>
              </a:rPr>
              <a:t>DataSet</a:t>
            </a:r>
            <a:r>
              <a:rPr lang="en-US" sz="1200" b="1" dirty="0">
                <a:solidFill>
                  <a:srgbClr val="002060"/>
                </a:solidFill>
              </a:rPr>
              <a:t> Will be Updated (Insert/Update/Delete)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C002A91C-6927-0F1F-ACCF-3A4500BDB246}"/>
              </a:ext>
            </a:extLst>
          </p:cNvPr>
          <p:cNvSpPr/>
          <p:nvPr/>
        </p:nvSpPr>
        <p:spPr>
          <a:xfrm>
            <a:off x="1282262" y="5202621"/>
            <a:ext cx="2963917" cy="987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10. The </a:t>
            </a:r>
            <a:r>
              <a:rPr lang="en-US" b="1" dirty="0" err="1"/>
              <a:t>CommandBuilder</a:t>
            </a:r>
            <a:r>
              <a:rPr lang="en-US" b="1" dirty="0"/>
              <a:t> Object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D9681D0-69CC-19EA-5D1F-E5821DBC2B40}"/>
              </a:ext>
            </a:extLst>
          </p:cNvPr>
          <p:cNvSpPr/>
          <p:nvPr/>
        </p:nvSpPr>
        <p:spPr>
          <a:xfrm>
            <a:off x="4256689" y="5214131"/>
            <a:ext cx="3090042" cy="88286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The Command Builder Object will Accept Adapter and will generate DML Queries based on Command Objects created by Adapter</a:t>
            </a: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2FD800BA-679F-73B0-81CF-0283BCCB0523}"/>
              </a:ext>
            </a:extLst>
          </p:cNvPr>
          <p:cNvSpPr/>
          <p:nvPr/>
        </p:nvSpPr>
        <p:spPr>
          <a:xfrm>
            <a:off x="5707117" y="4876800"/>
            <a:ext cx="388883" cy="3258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62D3C8CB-D4B6-2BCE-A911-CD0674695BD4}"/>
              </a:ext>
            </a:extLst>
          </p:cNvPr>
          <p:cNvSpPr/>
          <p:nvPr/>
        </p:nvSpPr>
        <p:spPr>
          <a:xfrm>
            <a:off x="7357241" y="5222171"/>
            <a:ext cx="2627586" cy="861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11. Update() Data from </a:t>
            </a:r>
            <a:r>
              <a:rPr lang="en-US" sz="1400" b="1" dirty="0" err="1"/>
              <a:t>DataSet</a:t>
            </a:r>
            <a:r>
              <a:rPr lang="en-US" sz="1400" b="1" dirty="0"/>
              <a:t> to Table in Database</a:t>
            </a:r>
          </a:p>
        </p:txBody>
      </p:sp>
    </p:spTree>
    <p:extLst>
      <p:ext uri="{BB962C8B-B14F-4D97-AF65-F5344CB8AC3E}">
        <p14:creationId xmlns:p14="http://schemas.microsoft.com/office/powerpoint/2010/main" val="40193687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n 2">
            <a:extLst>
              <a:ext uri="{FF2B5EF4-FFF2-40B4-BE49-F238E27FC236}">
                <a16:creationId xmlns:a16="http://schemas.microsoft.com/office/drawing/2014/main" id="{96E963CD-F5C3-BFE9-B957-5F97DF4C7D6E}"/>
              </a:ext>
            </a:extLst>
          </p:cNvPr>
          <p:cNvSpPr/>
          <p:nvPr/>
        </p:nvSpPr>
        <p:spPr>
          <a:xfrm>
            <a:off x="7525407" y="1608082"/>
            <a:ext cx="4340773" cy="2942897"/>
          </a:xfrm>
          <a:prstGeom prst="can">
            <a:avLst>
              <a:gd name="adj" fmla="val 16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39A1D4A-70B7-9C91-1A7C-FAD0C50EF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21703"/>
              </p:ext>
            </p:extLst>
          </p:nvPr>
        </p:nvGraphicFramePr>
        <p:xfrm>
          <a:off x="7525407" y="2708690"/>
          <a:ext cx="4267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86474197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26963158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30595847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850881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355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809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17274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E3BFFA6-02C2-B8B4-9D72-D76530A98681}"/>
              </a:ext>
            </a:extLst>
          </p:cNvPr>
          <p:cNvSpPr/>
          <p:nvPr/>
        </p:nvSpPr>
        <p:spPr>
          <a:xfrm>
            <a:off x="189184" y="268014"/>
            <a:ext cx="756745" cy="683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8057C4-CA4E-5790-6672-141868E44441}"/>
              </a:ext>
            </a:extLst>
          </p:cNvPr>
          <p:cNvSpPr/>
          <p:nvPr/>
        </p:nvSpPr>
        <p:spPr>
          <a:xfrm>
            <a:off x="189185" y="5565228"/>
            <a:ext cx="756745" cy="683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A5172817-164E-060C-CE8D-8EFCD466B33C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945929" y="609600"/>
            <a:ext cx="6579478" cy="2655350"/>
          </a:xfrm>
          <a:prstGeom prst="bentConnector3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B8A7A69C-C49D-6EBB-986D-F402695265D2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945930" y="3264950"/>
            <a:ext cx="6579477" cy="2641864"/>
          </a:xfrm>
          <a:prstGeom prst="bentConnector3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C49BEE3-2CD3-38BF-690E-D9E1D5D4FDB7}"/>
              </a:ext>
            </a:extLst>
          </p:cNvPr>
          <p:cNvSpPr/>
          <p:nvPr/>
        </p:nvSpPr>
        <p:spPr>
          <a:xfrm>
            <a:off x="4314496" y="0"/>
            <a:ext cx="3079531" cy="17657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061BB8-5FC5-B5C8-E592-52FEDA37C569}"/>
              </a:ext>
            </a:extLst>
          </p:cNvPr>
          <p:cNvSpPr/>
          <p:nvPr/>
        </p:nvSpPr>
        <p:spPr>
          <a:xfrm>
            <a:off x="4314497" y="4921818"/>
            <a:ext cx="3079531" cy="18915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5CFB20-BDD6-D2E0-567A-3E0A8992A2B1}"/>
              </a:ext>
            </a:extLst>
          </p:cNvPr>
          <p:cNvSpPr/>
          <p:nvPr/>
        </p:nvSpPr>
        <p:spPr>
          <a:xfrm>
            <a:off x="4330262" y="907831"/>
            <a:ext cx="30795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09586F-12F7-E4C0-1F36-C8B9B3DCE043}"/>
              </a:ext>
            </a:extLst>
          </p:cNvPr>
          <p:cNvSpPr/>
          <p:nvPr/>
        </p:nvSpPr>
        <p:spPr>
          <a:xfrm>
            <a:off x="4314496" y="6043448"/>
            <a:ext cx="30795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7A107D-A228-0684-696F-9CB42196A945}"/>
              </a:ext>
            </a:extLst>
          </p:cNvPr>
          <p:cNvSpPr txBox="1"/>
          <p:nvPr/>
        </p:nvSpPr>
        <p:spPr>
          <a:xfrm>
            <a:off x="7525407" y="105103"/>
            <a:ext cx="179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Data</a:t>
            </a:r>
          </a:p>
        </p:txBody>
      </p:sp>
      <p:sp>
        <p:nvSpPr>
          <p:cNvPr id="16" name="Left Arrow 15">
            <a:extLst>
              <a:ext uri="{FF2B5EF4-FFF2-40B4-BE49-F238E27FC236}">
                <a16:creationId xmlns:a16="http://schemas.microsoft.com/office/drawing/2014/main" id="{D11CF3AB-0086-EE16-B914-06497AE3885B}"/>
              </a:ext>
            </a:extLst>
          </p:cNvPr>
          <p:cNvSpPr/>
          <p:nvPr/>
        </p:nvSpPr>
        <p:spPr>
          <a:xfrm>
            <a:off x="7394027" y="252247"/>
            <a:ext cx="131380" cy="1051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DDFB27-307E-F981-C1E1-387748092A10}"/>
              </a:ext>
            </a:extLst>
          </p:cNvPr>
          <p:cNvSpPr txBox="1"/>
          <p:nvPr/>
        </p:nvSpPr>
        <p:spPr>
          <a:xfrm>
            <a:off x="7556938" y="5595322"/>
            <a:ext cx="179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Data</a:t>
            </a:r>
          </a:p>
        </p:txBody>
      </p:sp>
      <p:sp>
        <p:nvSpPr>
          <p:cNvPr id="18" name="Left Arrow 17">
            <a:extLst>
              <a:ext uri="{FF2B5EF4-FFF2-40B4-BE49-F238E27FC236}">
                <a16:creationId xmlns:a16="http://schemas.microsoft.com/office/drawing/2014/main" id="{15045D4F-E1E7-AA09-FB64-EF8BE59C203A}"/>
              </a:ext>
            </a:extLst>
          </p:cNvPr>
          <p:cNvSpPr/>
          <p:nvPr/>
        </p:nvSpPr>
        <p:spPr>
          <a:xfrm>
            <a:off x="7425558" y="5742466"/>
            <a:ext cx="131380" cy="1051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B345F1-1DCE-7E4B-E7D7-8EFE104B9AFA}"/>
              </a:ext>
            </a:extLst>
          </p:cNvPr>
          <p:cNvSpPr txBox="1"/>
          <p:nvPr/>
        </p:nvSpPr>
        <p:spPr>
          <a:xfrm>
            <a:off x="7514897" y="1001120"/>
            <a:ext cx="179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DiffGram</a:t>
            </a:r>
            <a:endParaRPr lang="en-US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235E6BB8-BEAC-72AD-AD01-E8AB8D5DA09E}"/>
              </a:ext>
            </a:extLst>
          </p:cNvPr>
          <p:cNvSpPr/>
          <p:nvPr/>
        </p:nvSpPr>
        <p:spPr>
          <a:xfrm>
            <a:off x="7383517" y="1148264"/>
            <a:ext cx="131380" cy="1051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D645B4-EB3C-4867-0CDF-33815A827C0B}"/>
              </a:ext>
            </a:extLst>
          </p:cNvPr>
          <p:cNvSpPr txBox="1"/>
          <p:nvPr/>
        </p:nvSpPr>
        <p:spPr>
          <a:xfrm>
            <a:off x="7556938" y="6239801"/>
            <a:ext cx="179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DiffGram</a:t>
            </a:r>
            <a:endParaRPr lang="en-US" dirty="0"/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356DE5D0-6593-6297-379C-58748332F9C8}"/>
              </a:ext>
            </a:extLst>
          </p:cNvPr>
          <p:cNvSpPr/>
          <p:nvPr/>
        </p:nvSpPr>
        <p:spPr>
          <a:xfrm>
            <a:off x="7425558" y="6386945"/>
            <a:ext cx="131380" cy="1051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13552F2D-C964-2911-DC84-987C03D64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814383"/>
              </p:ext>
            </p:extLst>
          </p:nvPr>
        </p:nvGraphicFramePr>
        <p:xfrm>
          <a:off x="4403836" y="73047"/>
          <a:ext cx="277472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832">
                  <a:extLst>
                    <a:ext uri="{9D8B030D-6E8A-4147-A177-3AD203B41FA5}">
                      <a16:colId xmlns:a16="http://schemas.microsoft.com/office/drawing/2014/main" val="3412155576"/>
                    </a:ext>
                  </a:extLst>
                </a:gridCol>
                <a:gridCol w="699832">
                  <a:extLst>
                    <a:ext uri="{9D8B030D-6E8A-4147-A177-3AD203B41FA5}">
                      <a16:colId xmlns:a16="http://schemas.microsoft.com/office/drawing/2014/main" val="1035172167"/>
                    </a:ext>
                  </a:extLst>
                </a:gridCol>
                <a:gridCol w="699832">
                  <a:extLst>
                    <a:ext uri="{9D8B030D-6E8A-4147-A177-3AD203B41FA5}">
                      <a16:colId xmlns:a16="http://schemas.microsoft.com/office/drawing/2014/main" val="772728118"/>
                    </a:ext>
                  </a:extLst>
                </a:gridCol>
                <a:gridCol w="675232">
                  <a:extLst>
                    <a:ext uri="{9D8B030D-6E8A-4147-A177-3AD203B41FA5}">
                      <a16:colId xmlns:a16="http://schemas.microsoft.com/office/drawing/2014/main" val="4157030679"/>
                    </a:ext>
                  </a:extLst>
                </a:gridCol>
              </a:tblGrid>
              <a:tr h="268277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778311"/>
                  </a:ext>
                </a:extLst>
              </a:tr>
              <a:tr h="268277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192743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56DD36E-6248-4169-8BFA-71DF215C3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95026"/>
              </p:ext>
            </p:extLst>
          </p:nvPr>
        </p:nvGraphicFramePr>
        <p:xfrm>
          <a:off x="4466897" y="5175990"/>
          <a:ext cx="277472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832">
                  <a:extLst>
                    <a:ext uri="{9D8B030D-6E8A-4147-A177-3AD203B41FA5}">
                      <a16:colId xmlns:a16="http://schemas.microsoft.com/office/drawing/2014/main" val="3412155576"/>
                    </a:ext>
                  </a:extLst>
                </a:gridCol>
                <a:gridCol w="699832">
                  <a:extLst>
                    <a:ext uri="{9D8B030D-6E8A-4147-A177-3AD203B41FA5}">
                      <a16:colId xmlns:a16="http://schemas.microsoft.com/office/drawing/2014/main" val="1035172167"/>
                    </a:ext>
                  </a:extLst>
                </a:gridCol>
                <a:gridCol w="699832">
                  <a:extLst>
                    <a:ext uri="{9D8B030D-6E8A-4147-A177-3AD203B41FA5}">
                      <a16:colId xmlns:a16="http://schemas.microsoft.com/office/drawing/2014/main" val="772728118"/>
                    </a:ext>
                  </a:extLst>
                </a:gridCol>
                <a:gridCol w="675232">
                  <a:extLst>
                    <a:ext uri="{9D8B030D-6E8A-4147-A177-3AD203B41FA5}">
                      <a16:colId xmlns:a16="http://schemas.microsoft.com/office/drawing/2014/main" val="4157030679"/>
                    </a:ext>
                  </a:extLst>
                </a:gridCol>
              </a:tblGrid>
              <a:tr h="268277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778311"/>
                  </a:ext>
                </a:extLst>
              </a:tr>
              <a:tr h="268277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192743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C9AB08-89B4-6019-7D50-7DCF3F4EDFDF}"/>
              </a:ext>
            </a:extLst>
          </p:cNvPr>
          <p:cNvCxnSpPr>
            <a:stCxn id="5" idx="3"/>
          </p:cNvCxnSpPr>
          <p:nvPr/>
        </p:nvCxnSpPr>
        <p:spPr>
          <a:xfrm>
            <a:off x="945929" y="609600"/>
            <a:ext cx="3400098" cy="672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4CBA8C3-37D1-BF84-174F-E4C47A6D1B86}"/>
              </a:ext>
            </a:extLst>
          </p:cNvPr>
          <p:cNvSpPr txBox="1"/>
          <p:nvPr/>
        </p:nvSpPr>
        <p:spPr>
          <a:xfrm>
            <a:off x="1090447" y="1160989"/>
            <a:ext cx="2251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Modify </a:t>
            </a:r>
            <a:r>
              <a:rPr lang="en-US" dirty="0" err="1"/>
              <a:t>Dno</a:t>
            </a:r>
            <a:r>
              <a:rPr lang="en-US" dirty="0"/>
              <a:t> of 101 from 10 to 20</a:t>
            </a:r>
          </a:p>
        </p:txBody>
      </p:sp>
      <p:graphicFrame>
        <p:nvGraphicFramePr>
          <p:cNvPr id="28" name="Table 23">
            <a:extLst>
              <a:ext uri="{FF2B5EF4-FFF2-40B4-BE49-F238E27FC236}">
                <a16:creationId xmlns:a16="http://schemas.microsoft.com/office/drawing/2014/main" id="{C290A5CE-A6C8-2A04-4017-DC952B0EB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848625"/>
              </p:ext>
            </p:extLst>
          </p:nvPr>
        </p:nvGraphicFramePr>
        <p:xfrm>
          <a:off x="4403836" y="971725"/>
          <a:ext cx="277472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832">
                  <a:extLst>
                    <a:ext uri="{9D8B030D-6E8A-4147-A177-3AD203B41FA5}">
                      <a16:colId xmlns:a16="http://schemas.microsoft.com/office/drawing/2014/main" val="3412155576"/>
                    </a:ext>
                  </a:extLst>
                </a:gridCol>
                <a:gridCol w="699832">
                  <a:extLst>
                    <a:ext uri="{9D8B030D-6E8A-4147-A177-3AD203B41FA5}">
                      <a16:colId xmlns:a16="http://schemas.microsoft.com/office/drawing/2014/main" val="1035172167"/>
                    </a:ext>
                  </a:extLst>
                </a:gridCol>
                <a:gridCol w="699832">
                  <a:extLst>
                    <a:ext uri="{9D8B030D-6E8A-4147-A177-3AD203B41FA5}">
                      <a16:colId xmlns:a16="http://schemas.microsoft.com/office/drawing/2014/main" val="772728118"/>
                    </a:ext>
                  </a:extLst>
                </a:gridCol>
                <a:gridCol w="675232">
                  <a:extLst>
                    <a:ext uri="{9D8B030D-6E8A-4147-A177-3AD203B41FA5}">
                      <a16:colId xmlns:a16="http://schemas.microsoft.com/office/drawing/2014/main" val="4157030679"/>
                    </a:ext>
                  </a:extLst>
                </a:gridCol>
              </a:tblGrid>
              <a:tr h="268277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778311"/>
                  </a:ext>
                </a:extLst>
              </a:tr>
            </a:tbl>
          </a:graphicData>
        </a:graphic>
      </p:graphicFrame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7C385AFB-FFB0-84CF-2788-5A350239B0D4}"/>
              </a:ext>
            </a:extLst>
          </p:cNvPr>
          <p:cNvCxnSpPr/>
          <p:nvPr/>
        </p:nvCxnSpPr>
        <p:spPr>
          <a:xfrm rot="16200000" flipH="1">
            <a:off x="5754436" y="1374248"/>
            <a:ext cx="1742045" cy="1668517"/>
          </a:xfrm>
          <a:prstGeom prst="bentConnector3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1C4CA56-00C0-1FEC-505F-18388405D758}"/>
              </a:ext>
            </a:extLst>
          </p:cNvPr>
          <p:cNvSpPr txBox="1"/>
          <p:nvPr/>
        </p:nvSpPr>
        <p:spPr>
          <a:xfrm>
            <a:off x="4466897" y="1996764"/>
            <a:ext cx="271166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Update back to Database using </a:t>
            </a:r>
            <a:r>
              <a:rPr lang="en-US" sz="1100" dirty="0" err="1"/>
              <a:t>UpdateCommand</a:t>
            </a:r>
            <a:r>
              <a:rPr lang="en-US" sz="1100" dirty="0"/>
              <a:t>, this will first check if the Original data in </a:t>
            </a:r>
            <a:r>
              <a:rPr lang="en-US" sz="1100" dirty="0" err="1"/>
              <a:t>DataSet</a:t>
            </a:r>
            <a:r>
              <a:rPr lang="en-US" sz="1100" dirty="0"/>
              <a:t> that was loaded is still present in the Table in  Database for that row or rows , if yes then only update the row else generate. </a:t>
            </a:r>
            <a:r>
              <a:rPr lang="en-US" sz="1100" b="1" dirty="0" err="1"/>
              <a:t>DbConncurrencyException</a:t>
            </a:r>
            <a:endParaRPr 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1B0AF2-6635-78D7-7467-1EBC5905C084}"/>
              </a:ext>
            </a:extLst>
          </p:cNvPr>
          <p:cNvSpPr txBox="1"/>
          <p:nvPr/>
        </p:nvSpPr>
        <p:spPr>
          <a:xfrm>
            <a:off x="9122979" y="105103"/>
            <a:ext cx="29744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Update </a:t>
            </a:r>
            <a:r>
              <a:rPr lang="en-US" sz="1100" dirty="0"/>
              <a:t>Emp Set </a:t>
            </a:r>
            <a:r>
              <a:rPr lang="en-US" sz="1100" dirty="0" err="1"/>
              <a:t>Ename</a:t>
            </a:r>
            <a:r>
              <a:rPr lang="en-US" sz="1100" dirty="0"/>
              <a:t>=@</a:t>
            </a:r>
            <a:r>
              <a:rPr lang="en-US" sz="1100" dirty="0" err="1"/>
              <a:t>Ename</a:t>
            </a:r>
            <a:r>
              <a:rPr lang="en-US" sz="1100" dirty="0"/>
              <a:t>, Sal=@Sal, </a:t>
            </a:r>
            <a:r>
              <a:rPr lang="en-US" sz="1100" dirty="0" err="1"/>
              <a:t>Dno</a:t>
            </a:r>
            <a:r>
              <a:rPr lang="en-US" sz="1100" dirty="0"/>
              <a:t>=@</a:t>
            </a:r>
            <a:r>
              <a:rPr lang="en-US" sz="1100" dirty="0" err="1"/>
              <a:t>Dno</a:t>
            </a:r>
            <a:r>
              <a:rPr lang="en-US" sz="1100" dirty="0"/>
              <a:t> where Eno=@Eno and </a:t>
            </a:r>
            <a:r>
              <a:rPr lang="en-US" sz="1100" b="1" dirty="0" err="1"/>
              <a:t>Ename</a:t>
            </a:r>
            <a:r>
              <a:rPr lang="en-US" sz="1100" b="1" dirty="0"/>
              <a:t>=</a:t>
            </a:r>
            <a:r>
              <a:rPr lang="en-US" sz="1100" b="1" dirty="0" err="1"/>
              <a:t>Original_Ename</a:t>
            </a:r>
            <a:r>
              <a:rPr lang="en-US" sz="1100" b="1" dirty="0"/>
              <a:t> and Sal=</a:t>
            </a:r>
            <a:r>
              <a:rPr lang="en-US" sz="1100" b="1" dirty="0" err="1"/>
              <a:t>Original_Sal</a:t>
            </a:r>
            <a:r>
              <a:rPr lang="en-US" sz="1100" b="1" dirty="0"/>
              <a:t> and </a:t>
            </a:r>
            <a:r>
              <a:rPr lang="en-US" sz="1100" b="1" dirty="0" err="1"/>
              <a:t>Dno</a:t>
            </a:r>
            <a:r>
              <a:rPr lang="en-US" sz="1100" b="1" dirty="0"/>
              <a:t>=</a:t>
            </a:r>
            <a:r>
              <a:rPr lang="en-US" sz="1100" b="1" dirty="0" err="1"/>
              <a:t>Original_Dno</a:t>
            </a:r>
            <a:r>
              <a:rPr lang="en-US" sz="1100" b="1" dirty="0"/>
              <a:t>;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2394F5-BCB3-6229-456C-D96BD098D7ED}"/>
              </a:ext>
            </a:extLst>
          </p:cNvPr>
          <p:cNvCxnSpPr>
            <a:cxnSpLocks/>
            <a:stCxn id="32" idx="1"/>
            <a:endCxn id="31" idx="0"/>
          </p:cNvCxnSpPr>
          <p:nvPr/>
        </p:nvCxnSpPr>
        <p:spPr>
          <a:xfrm flipH="1">
            <a:off x="5822731" y="489824"/>
            <a:ext cx="3300248" cy="1506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3908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42529F-9F6B-1085-E69B-880C23172D28}"/>
              </a:ext>
            </a:extLst>
          </p:cNvPr>
          <p:cNvSpPr/>
          <p:nvPr/>
        </p:nvSpPr>
        <p:spPr>
          <a:xfrm>
            <a:off x="648586" y="1924493"/>
            <a:ext cx="3296093" cy="2785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UI </a:t>
            </a:r>
          </a:p>
          <a:p>
            <a:pPr algn="ctr"/>
            <a:r>
              <a:rPr lang="en-US" b="1" dirty="0"/>
              <a:t>Layer with ASP.NET MVC</a:t>
            </a:r>
          </a:p>
          <a:p>
            <a:pPr algn="ctr"/>
            <a:r>
              <a:rPr lang="en-US" b="1" dirty="0"/>
              <a:t>jQuery, Bootstrap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E9950B-6CD9-8F09-B9E7-8FCE2FC7C276}"/>
              </a:ext>
            </a:extLst>
          </p:cNvPr>
          <p:cNvSpPr/>
          <p:nvPr/>
        </p:nvSpPr>
        <p:spPr>
          <a:xfrm>
            <a:off x="8084288" y="2036135"/>
            <a:ext cx="3296093" cy="2785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Server-Side Domain Workflows</a:t>
            </a:r>
          </a:p>
          <a:p>
            <a:pPr algn="ctr"/>
            <a:r>
              <a:rPr lang="en-US" b="1" dirty="0"/>
              <a:t>ASP.NET WEB API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094D6C5B-A4D1-9BF0-464F-7CFE20C82B73}"/>
              </a:ext>
            </a:extLst>
          </p:cNvPr>
          <p:cNvSpPr/>
          <p:nvPr/>
        </p:nvSpPr>
        <p:spPr>
          <a:xfrm>
            <a:off x="3944679" y="2158409"/>
            <a:ext cx="2977116" cy="839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0CB69196-A6C8-2150-FF86-521EE0E84043}"/>
              </a:ext>
            </a:extLst>
          </p:cNvPr>
          <p:cNvSpPr/>
          <p:nvPr/>
        </p:nvSpPr>
        <p:spPr>
          <a:xfrm>
            <a:off x="3944679" y="3657601"/>
            <a:ext cx="2977116" cy="8399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D1CE2D-0F58-D7A7-35AE-4A11E20C9C32}"/>
              </a:ext>
            </a:extLst>
          </p:cNvPr>
          <p:cNvSpPr/>
          <p:nvPr/>
        </p:nvSpPr>
        <p:spPr>
          <a:xfrm>
            <a:off x="520995" y="95693"/>
            <a:ext cx="2105247" cy="86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A2832B25-499E-43B6-D483-B51E0F16B4B6}"/>
              </a:ext>
            </a:extLst>
          </p:cNvPr>
          <p:cNvCxnSpPr>
            <a:stCxn id="6" idx="3"/>
            <a:endCxn id="3" idx="0"/>
          </p:cNvCxnSpPr>
          <p:nvPr/>
        </p:nvCxnSpPr>
        <p:spPr>
          <a:xfrm>
            <a:off x="2626242" y="526312"/>
            <a:ext cx="7106093" cy="150982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D4BD9FB-0C68-34EF-BE70-3BF2E0F6753A}"/>
              </a:ext>
            </a:extLst>
          </p:cNvPr>
          <p:cNvSpPr/>
          <p:nvPr/>
        </p:nvSpPr>
        <p:spPr>
          <a:xfrm>
            <a:off x="513907" y="5470451"/>
            <a:ext cx="2105247" cy="86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C2…n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47C0C727-BC94-2991-B4F7-B91A00F73143}"/>
              </a:ext>
            </a:extLst>
          </p:cNvPr>
          <p:cNvCxnSpPr>
            <a:stCxn id="9" idx="3"/>
            <a:endCxn id="3" idx="2"/>
          </p:cNvCxnSpPr>
          <p:nvPr/>
        </p:nvCxnSpPr>
        <p:spPr>
          <a:xfrm flipV="1">
            <a:off x="2619154" y="4821865"/>
            <a:ext cx="7113181" cy="107920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3997A0F-5EC1-2721-48E3-717A96E0F2E9}"/>
              </a:ext>
            </a:extLst>
          </p:cNvPr>
          <p:cNvSpPr/>
          <p:nvPr/>
        </p:nvSpPr>
        <p:spPr>
          <a:xfrm>
            <a:off x="8208335" y="2216888"/>
            <a:ext cx="712382" cy="7230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WF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E5AB601-3975-EB01-261D-CB7600E14ADB}"/>
              </a:ext>
            </a:extLst>
          </p:cNvPr>
          <p:cNvSpPr/>
          <p:nvPr/>
        </p:nvSpPr>
        <p:spPr>
          <a:xfrm>
            <a:off x="9053622" y="2216888"/>
            <a:ext cx="712382" cy="7230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WF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19EDE38-90D6-AE6C-C465-5EBDC4CEC609}"/>
              </a:ext>
            </a:extLst>
          </p:cNvPr>
          <p:cNvSpPr/>
          <p:nvPr/>
        </p:nvSpPr>
        <p:spPr>
          <a:xfrm>
            <a:off x="9794358" y="2216888"/>
            <a:ext cx="712382" cy="7230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WF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35D5F10-B719-DBC2-180B-AAD09B1C1030}"/>
              </a:ext>
            </a:extLst>
          </p:cNvPr>
          <p:cNvSpPr/>
          <p:nvPr/>
        </p:nvSpPr>
        <p:spPr>
          <a:xfrm>
            <a:off x="10639645" y="2216888"/>
            <a:ext cx="712382" cy="7230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WF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809A606-99A8-2CEB-806F-7F92180CE578}"/>
              </a:ext>
            </a:extLst>
          </p:cNvPr>
          <p:cNvSpPr/>
          <p:nvPr/>
        </p:nvSpPr>
        <p:spPr>
          <a:xfrm>
            <a:off x="8179981" y="3859619"/>
            <a:ext cx="712382" cy="7230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WF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58F64B9-3BDC-3803-B2B5-98FAD27CB701}"/>
              </a:ext>
            </a:extLst>
          </p:cNvPr>
          <p:cNvSpPr/>
          <p:nvPr/>
        </p:nvSpPr>
        <p:spPr>
          <a:xfrm>
            <a:off x="9025268" y="3859619"/>
            <a:ext cx="712382" cy="7230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WF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0378340-486E-EFFB-C245-E4E31EFCB093}"/>
              </a:ext>
            </a:extLst>
          </p:cNvPr>
          <p:cNvSpPr/>
          <p:nvPr/>
        </p:nvSpPr>
        <p:spPr>
          <a:xfrm>
            <a:off x="9766004" y="3859619"/>
            <a:ext cx="712382" cy="7230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WF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1EE54EE-4776-CBDD-C42C-4699359F939E}"/>
              </a:ext>
            </a:extLst>
          </p:cNvPr>
          <p:cNvSpPr/>
          <p:nvPr/>
        </p:nvSpPr>
        <p:spPr>
          <a:xfrm>
            <a:off x="10611291" y="3859619"/>
            <a:ext cx="712382" cy="7230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WF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94D38D-38DA-27AF-870D-192B200F647A}"/>
              </a:ext>
            </a:extLst>
          </p:cNvPr>
          <p:cNvSpPr/>
          <p:nvPr/>
        </p:nvSpPr>
        <p:spPr>
          <a:xfrm>
            <a:off x="4074041" y="850604"/>
            <a:ext cx="2105247" cy="86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CNew</a:t>
            </a:r>
            <a:endParaRPr lang="en-US" dirty="0"/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4F05489C-9381-588F-B8D4-6BB891EA93EA}"/>
              </a:ext>
            </a:extLst>
          </p:cNvPr>
          <p:cNvCxnSpPr>
            <a:stCxn id="20" idx="3"/>
            <a:endCxn id="14" idx="0"/>
          </p:cNvCxnSpPr>
          <p:nvPr/>
        </p:nvCxnSpPr>
        <p:spPr>
          <a:xfrm>
            <a:off x="6179288" y="1281223"/>
            <a:ext cx="3971261" cy="93566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0BAD55F6-86C2-EF7A-6C72-21E752FC2EA2}"/>
              </a:ext>
            </a:extLst>
          </p:cNvPr>
          <p:cNvCxnSpPr>
            <a:stCxn id="20" idx="2"/>
            <a:endCxn id="17" idx="2"/>
          </p:cNvCxnSpPr>
          <p:nvPr/>
        </p:nvCxnSpPr>
        <p:spPr>
          <a:xfrm rot="16200000" flipH="1">
            <a:off x="5818666" y="1019840"/>
            <a:ext cx="2870792" cy="4254794"/>
          </a:xfrm>
          <a:prstGeom prst="bentConnector3">
            <a:avLst>
              <a:gd name="adj1" fmla="val 10796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n 24">
            <a:extLst>
              <a:ext uri="{FF2B5EF4-FFF2-40B4-BE49-F238E27FC236}">
                <a16:creationId xmlns:a16="http://schemas.microsoft.com/office/drawing/2014/main" id="{E36B518F-BA6D-340F-BF31-2F2F1C378427}"/>
              </a:ext>
            </a:extLst>
          </p:cNvPr>
          <p:cNvSpPr/>
          <p:nvPr/>
        </p:nvSpPr>
        <p:spPr>
          <a:xfrm rot="16200000">
            <a:off x="6037524" y="2908005"/>
            <a:ext cx="2785729" cy="1041989"/>
          </a:xfrm>
          <a:prstGeom prst="can">
            <a:avLst>
              <a:gd name="adj" fmla="val 66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FCCE93-E46D-375D-4656-CD2E9E6F4D3F}"/>
              </a:ext>
            </a:extLst>
          </p:cNvPr>
          <p:cNvSpPr txBox="1"/>
          <p:nvPr/>
        </p:nvSpPr>
        <p:spPr>
          <a:xfrm>
            <a:off x="6943942" y="2578395"/>
            <a:ext cx="1029588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WEB</a:t>
            </a:r>
          </a:p>
          <a:p>
            <a:r>
              <a:rPr lang="en-US" dirty="0"/>
              <a:t>API </a:t>
            </a:r>
          </a:p>
          <a:p>
            <a:r>
              <a:rPr lang="en-US" dirty="0"/>
              <a:t>+</a:t>
            </a:r>
          </a:p>
          <a:p>
            <a:r>
              <a:rPr lang="en-US" dirty="0"/>
              <a:t>Identity</a:t>
            </a:r>
          </a:p>
        </p:txBody>
      </p:sp>
      <p:sp>
        <p:nvSpPr>
          <p:cNvPr id="28" name="Left-right Arrow 27">
            <a:extLst>
              <a:ext uri="{FF2B5EF4-FFF2-40B4-BE49-F238E27FC236}">
                <a16:creationId xmlns:a16="http://schemas.microsoft.com/office/drawing/2014/main" id="{26DE8E16-173A-44DD-F472-60DE6EE68F50}"/>
              </a:ext>
            </a:extLst>
          </p:cNvPr>
          <p:cNvSpPr/>
          <p:nvPr/>
        </p:nvSpPr>
        <p:spPr>
          <a:xfrm>
            <a:off x="7814930" y="3147236"/>
            <a:ext cx="349988" cy="17012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92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9E9B82-A69E-76A9-3E4D-E80E8CA667A5}"/>
              </a:ext>
            </a:extLst>
          </p:cNvPr>
          <p:cNvSpPr txBox="1"/>
          <p:nvPr/>
        </p:nvSpPr>
        <p:spPr>
          <a:xfrm>
            <a:off x="307910" y="233265"/>
            <a:ext cx="630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Value Type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A99C4C-712E-DE43-B743-481F5CAA4B2E}"/>
              </a:ext>
            </a:extLst>
          </p:cNvPr>
          <p:cNvSpPr txBox="1"/>
          <p:nvPr/>
        </p:nvSpPr>
        <p:spPr>
          <a:xfrm>
            <a:off x="177282" y="877078"/>
            <a:ext cx="2752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 = 10;</a:t>
            </a:r>
          </a:p>
          <a:p>
            <a:endParaRPr lang="en-IN" dirty="0"/>
          </a:p>
          <a:p>
            <a:r>
              <a:rPr lang="en-IN" dirty="0"/>
              <a:t>int y = x;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C2A624-A2A5-BE53-91A5-E88B5DEB717B}"/>
              </a:ext>
            </a:extLst>
          </p:cNvPr>
          <p:cNvSpPr/>
          <p:nvPr/>
        </p:nvSpPr>
        <p:spPr>
          <a:xfrm>
            <a:off x="6767803" y="540928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B41F98-8256-7895-7846-491CEEE8253E}"/>
              </a:ext>
            </a:extLst>
          </p:cNvPr>
          <p:cNvSpPr txBox="1"/>
          <p:nvPr/>
        </p:nvSpPr>
        <p:spPr>
          <a:xfrm>
            <a:off x="6805126" y="67786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73F97B-7024-D15F-F9B3-2693CE8D2645}"/>
              </a:ext>
            </a:extLst>
          </p:cNvPr>
          <p:cNvSpPr txBox="1"/>
          <p:nvPr/>
        </p:nvSpPr>
        <p:spPr>
          <a:xfrm>
            <a:off x="7066383" y="1324699"/>
            <a:ext cx="60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514FE92-3916-4825-52C0-5E3B3FECF8B2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324303" y="876830"/>
            <a:ext cx="5443500" cy="1818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77A600-9CCA-915A-542C-8627AC2AED5D}"/>
              </a:ext>
            </a:extLst>
          </p:cNvPr>
          <p:cNvSpPr txBox="1"/>
          <p:nvPr/>
        </p:nvSpPr>
        <p:spPr>
          <a:xfrm>
            <a:off x="111967" y="2503714"/>
            <a:ext cx="630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Reference Type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1574E9-A44E-24B6-91D8-ABF546991807}"/>
              </a:ext>
            </a:extLst>
          </p:cNvPr>
          <p:cNvSpPr txBox="1"/>
          <p:nvPr/>
        </p:nvSpPr>
        <p:spPr>
          <a:xfrm>
            <a:off x="307910" y="3144416"/>
            <a:ext cx="330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 str = “Mahesh”;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B9932A-654F-9613-2472-5FB29764475D}"/>
              </a:ext>
            </a:extLst>
          </p:cNvPr>
          <p:cNvSpPr/>
          <p:nvPr/>
        </p:nvSpPr>
        <p:spPr>
          <a:xfrm>
            <a:off x="6013579" y="3156074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str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1C0281-FFCE-3A0E-CF71-B5260FC9DA77}"/>
              </a:ext>
            </a:extLst>
          </p:cNvPr>
          <p:cNvSpPr txBox="1"/>
          <p:nvPr/>
        </p:nvSpPr>
        <p:spPr>
          <a:xfrm>
            <a:off x="6105331" y="2704704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699024-5EAA-F89C-E1EC-54455728C9FA}"/>
              </a:ext>
            </a:extLst>
          </p:cNvPr>
          <p:cNvSpPr/>
          <p:nvPr/>
        </p:nvSpPr>
        <p:spPr>
          <a:xfrm>
            <a:off x="9235750" y="3121089"/>
            <a:ext cx="1203649" cy="1320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Mahesh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A039D9-316B-AD6A-41CD-428D70A05311}"/>
              </a:ext>
            </a:extLst>
          </p:cNvPr>
          <p:cNvSpPr txBox="1"/>
          <p:nvPr/>
        </p:nvSpPr>
        <p:spPr>
          <a:xfrm>
            <a:off x="9352382" y="2682159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4D71593-AF8D-DAF4-74C6-36FD2AEA2FE4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7217228" y="3491976"/>
            <a:ext cx="2018522" cy="2892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985E58B-28E2-C06F-BDC9-C69B197C0756}"/>
              </a:ext>
            </a:extLst>
          </p:cNvPr>
          <p:cNvCxnSpPr>
            <a:endCxn id="11" idx="1"/>
          </p:cNvCxnSpPr>
          <p:nvPr/>
        </p:nvCxnSpPr>
        <p:spPr>
          <a:xfrm>
            <a:off x="2715208" y="3329082"/>
            <a:ext cx="3298371" cy="1628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31800FD-13D5-EAC6-FFFB-4DB8E412604B}"/>
              </a:ext>
            </a:extLst>
          </p:cNvPr>
          <p:cNvSpPr/>
          <p:nvPr/>
        </p:nvSpPr>
        <p:spPr>
          <a:xfrm>
            <a:off x="9235750" y="3769567"/>
            <a:ext cx="120364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556775-C563-1864-8969-5DE98AFED4C4}"/>
              </a:ext>
            </a:extLst>
          </p:cNvPr>
          <p:cNvSpPr txBox="1"/>
          <p:nvPr/>
        </p:nvSpPr>
        <p:spPr>
          <a:xfrm>
            <a:off x="9235750" y="3329082"/>
            <a:ext cx="120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err="1"/>
              <a:t>System.String</a:t>
            </a:r>
            <a:endParaRPr lang="en-US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F25C36-92E6-8343-44F3-A1FCCACDC14F}"/>
              </a:ext>
            </a:extLst>
          </p:cNvPr>
          <p:cNvSpPr txBox="1"/>
          <p:nvPr/>
        </p:nvSpPr>
        <p:spPr>
          <a:xfrm>
            <a:off x="307910" y="4276725"/>
            <a:ext cx="570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[] </a:t>
            </a:r>
            <a:r>
              <a:rPr lang="en-IN" dirty="0" err="1"/>
              <a:t>arr</a:t>
            </a:r>
            <a:r>
              <a:rPr lang="en-IN" dirty="0"/>
              <a:t> = new int </a:t>
            </a:r>
            <a:r>
              <a:rPr lang="en-IN" dirty="0" err="1"/>
              <a:t>arr</a:t>
            </a:r>
            <a:r>
              <a:rPr lang="en-IN" dirty="0"/>
              <a:t>[] {10,20,30}; 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ADEFF8-3EDD-0C6C-62A1-1DD1457B5AA7}"/>
              </a:ext>
            </a:extLst>
          </p:cNvPr>
          <p:cNvSpPr/>
          <p:nvPr/>
        </p:nvSpPr>
        <p:spPr>
          <a:xfrm>
            <a:off x="5564154" y="5107197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arr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DF0FD6-BA4B-FE42-19BF-2A5FED4272C9}"/>
              </a:ext>
            </a:extLst>
          </p:cNvPr>
          <p:cNvSpPr txBox="1"/>
          <p:nvPr/>
        </p:nvSpPr>
        <p:spPr>
          <a:xfrm>
            <a:off x="5655906" y="4655827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086127-443B-25F8-45DB-AE2DE7A3F561}"/>
              </a:ext>
            </a:extLst>
          </p:cNvPr>
          <p:cNvSpPr/>
          <p:nvPr/>
        </p:nvSpPr>
        <p:spPr>
          <a:xfrm>
            <a:off x="8786325" y="5072212"/>
            <a:ext cx="1203649" cy="1320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US" b="1" dirty="0"/>
              <a:t>10,20,30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A4A472-A6DA-2E8E-824D-04FF4D3D5CFC}"/>
              </a:ext>
            </a:extLst>
          </p:cNvPr>
          <p:cNvSpPr txBox="1"/>
          <p:nvPr/>
        </p:nvSpPr>
        <p:spPr>
          <a:xfrm>
            <a:off x="8902957" y="4633282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534DE8-C654-970B-646B-D2CFD0A387F9}"/>
              </a:ext>
            </a:extLst>
          </p:cNvPr>
          <p:cNvSpPr txBox="1"/>
          <p:nvPr/>
        </p:nvSpPr>
        <p:spPr>
          <a:xfrm>
            <a:off x="8786325" y="5280205"/>
            <a:ext cx="120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err="1"/>
              <a:t>System</a:t>
            </a:r>
            <a:r>
              <a:rPr lang="en-IN" sz="1400" b="1"/>
              <a:t>.Array</a:t>
            </a:r>
            <a:endParaRPr lang="en-US" sz="14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DED086-36E0-10C7-48C8-5ED93982DFFD}"/>
              </a:ext>
            </a:extLst>
          </p:cNvPr>
          <p:cNvSpPr/>
          <p:nvPr/>
        </p:nvSpPr>
        <p:spPr>
          <a:xfrm>
            <a:off x="8786325" y="5701464"/>
            <a:ext cx="120364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0A17B74-5527-2274-6E9C-2892F21691FA}"/>
              </a:ext>
            </a:extLst>
          </p:cNvPr>
          <p:cNvCxnSpPr>
            <a:stCxn id="24" idx="3"/>
            <a:endCxn id="29" idx="1"/>
          </p:cNvCxnSpPr>
          <p:nvPr/>
        </p:nvCxnSpPr>
        <p:spPr>
          <a:xfrm>
            <a:off x="6767803" y="5443099"/>
            <a:ext cx="2018522" cy="2812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F4DCEC1-70D1-CEA3-EBD9-7ECD224740A8}"/>
              </a:ext>
            </a:extLst>
          </p:cNvPr>
          <p:cNvCxnSpPr>
            <a:endCxn id="24" idx="1"/>
          </p:cNvCxnSpPr>
          <p:nvPr/>
        </p:nvCxnSpPr>
        <p:spPr>
          <a:xfrm>
            <a:off x="3819525" y="4436753"/>
            <a:ext cx="1744629" cy="1006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56EA9E5-79E7-1136-04FE-0672B8553B3B}"/>
              </a:ext>
            </a:extLst>
          </p:cNvPr>
          <p:cNvSpPr/>
          <p:nvPr/>
        </p:nvSpPr>
        <p:spPr>
          <a:xfrm>
            <a:off x="4990643" y="1526289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7232AE-21D6-06B3-0769-F4058DFEA4F8}"/>
              </a:ext>
            </a:extLst>
          </p:cNvPr>
          <p:cNvSpPr txBox="1"/>
          <p:nvPr/>
        </p:nvSpPr>
        <p:spPr>
          <a:xfrm>
            <a:off x="5027966" y="1053147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6C9BAA-06ED-6352-8944-7123C72BC54D}"/>
              </a:ext>
            </a:extLst>
          </p:cNvPr>
          <p:cNvSpPr txBox="1"/>
          <p:nvPr/>
        </p:nvSpPr>
        <p:spPr>
          <a:xfrm>
            <a:off x="5209912" y="2244590"/>
            <a:ext cx="60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y</a:t>
            </a:r>
            <a:endParaRPr lang="en-US" b="1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05E93F99-CA90-366E-8026-4C42892EB000}"/>
              </a:ext>
            </a:extLst>
          </p:cNvPr>
          <p:cNvCxnSpPr>
            <a:endCxn id="13" idx="1"/>
          </p:cNvCxnSpPr>
          <p:nvPr/>
        </p:nvCxnSpPr>
        <p:spPr>
          <a:xfrm>
            <a:off x="1418897" y="1637781"/>
            <a:ext cx="3571746" cy="2244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1748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037B3F-29CD-B96C-C85F-4AC49D9008D3}"/>
              </a:ext>
            </a:extLst>
          </p:cNvPr>
          <p:cNvSpPr txBox="1"/>
          <p:nvPr/>
        </p:nvSpPr>
        <p:spPr>
          <a:xfrm>
            <a:off x="157716" y="297712"/>
            <a:ext cx="1187656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E-Commerce Application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Product Catalog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Data will be available using Browser Based Apps, Mobile App, Third-Party Apps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Product Category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Registered by the E-Comm App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Product Manufacturers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Registered By E-Comm App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Product Vendors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Registered By E-Comm App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Customers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Registered using E-Comm Web Portal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Registered with Mobile App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Order Placing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Using Web Portal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Using Mobile </a:t>
            </a:r>
            <a:r>
              <a:rPr lang="en-US" sz="1200" dirty="0" err="1"/>
              <a:t>APps</a:t>
            </a:r>
            <a:endParaRPr lang="en-US" sz="1200" dirty="0"/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Payment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Online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UPI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Cash on Delivery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Order Processing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Product availability wise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200" dirty="0"/>
              <a:t>Region wise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Dispatch Processing</a:t>
            </a:r>
          </a:p>
          <a:p>
            <a:pPr marL="1257300" lvl="2" indent="-342900">
              <a:buFont typeface="+mj-lt"/>
              <a:buAutoNum type="arabicPeriod"/>
            </a:pPr>
            <a:endParaRPr lang="en-US" sz="1200" dirty="0"/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Delivery</a:t>
            </a:r>
          </a:p>
          <a:p>
            <a:pPr lvl="1"/>
            <a:endParaRPr lang="en-US" sz="120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83D5DEC-D061-F3AE-EC3C-F2C1AF291B50}"/>
              </a:ext>
            </a:extLst>
          </p:cNvPr>
          <p:cNvSpPr/>
          <p:nvPr/>
        </p:nvSpPr>
        <p:spPr>
          <a:xfrm>
            <a:off x="9058939" y="595423"/>
            <a:ext cx="2775097" cy="19989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E-Comm App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DCB330E-A8D4-5748-A2C3-AA5103C4BC7D}"/>
              </a:ext>
            </a:extLst>
          </p:cNvPr>
          <p:cNvSpPr/>
          <p:nvPr/>
        </p:nvSpPr>
        <p:spPr>
          <a:xfrm>
            <a:off x="6096000" y="3296093"/>
            <a:ext cx="1974112" cy="1307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 Vendor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D4A0B2-BC59-4D6E-DEE6-6F4FF7CCCED5}"/>
              </a:ext>
            </a:extLst>
          </p:cNvPr>
          <p:cNvSpPr/>
          <p:nvPr/>
        </p:nvSpPr>
        <p:spPr>
          <a:xfrm>
            <a:off x="9489556" y="1850065"/>
            <a:ext cx="1913861" cy="584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 Processing Logic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2EE50E04-B42D-4630-8357-C6070921C599}"/>
              </a:ext>
            </a:extLst>
          </p:cNvPr>
          <p:cNvCxnSpPr/>
          <p:nvPr/>
        </p:nvCxnSpPr>
        <p:spPr>
          <a:xfrm rot="10800000" flipV="1">
            <a:off x="8070113" y="2445487"/>
            <a:ext cx="2376375" cy="150450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0394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716CDA-68EA-B214-85FB-289C99E7B6D9}"/>
              </a:ext>
            </a:extLst>
          </p:cNvPr>
          <p:cNvSpPr txBox="1"/>
          <p:nvPr/>
        </p:nvSpPr>
        <p:spPr>
          <a:xfrm>
            <a:off x="233916" y="233916"/>
            <a:ext cx="1162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WEB API OR REST API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BE9D88B-13C4-68E0-1BD7-0C7876A06F2C}"/>
              </a:ext>
            </a:extLst>
          </p:cNvPr>
          <p:cNvSpPr/>
          <p:nvPr/>
        </p:nvSpPr>
        <p:spPr>
          <a:xfrm>
            <a:off x="4550735" y="818706"/>
            <a:ext cx="2589027" cy="1871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Text Based Data Communication</a:t>
            </a:r>
          </a:p>
          <a:p>
            <a:pPr algn="ctr"/>
            <a:r>
              <a:rPr lang="en-US" b="1" dirty="0"/>
              <a:t>Plain Text,</a:t>
            </a:r>
          </a:p>
          <a:p>
            <a:pPr algn="ctr"/>
            <a:r>
              <a:rPr lang="en-US" b="1" dirty="0"/>
              <a:t>CSV,</a:t>
            </a:r>
          </a:p>
          <a:p>
            <a:pPr algn="ctr"/>
            <a:r>
              <a:rPr lang="en-US" b="1" dirty="0"/>
              <a:t>TSV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0D210-1B63-62CE-13AB-7A8078BDFEA1}"/>
              </a:ext>
            </a:extLst>
          </p:cNvPr>
          <p:cNvSpPr txBox="1"/>
          <p:nvPr/>
        </p:nvSpPr>
        <p:spPr>
          <a:xfrm>
            <a:off x="7634177" y="138223"/>
            <a:ext cx="38383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Advantages: Platform Independent, all apps were able to Write and Read Text Format.</a:t>
            </a:r>
          </a:p>
          <a:p>
            <a:r>
              <a:rPr lang="en-US" sz="1100" dirty="0"/>
              <a:t>Limitations: All types are Text, hence the  sender sends Numeric Data also in Text Format and the Receiver has to convert it each time. This increases the Type Formatting time</a:t>
            </a:r>
          </a:p>
          <a:p>
            <a:r>
              <a:rPr lang="en-US" sz="1100" dirty="0"/>
              <a:t>No Protection for data being the Plain Text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B500BD70-078D-830C-E016-9FB2105F64B6}"/>
              </a:ext>
            </a:extLst>
          </p:cNvPr>
          <p:cNvCxnSpPr>
            <a:stCxn id="3" idx="0"/>
            <a:endCxn id="4" idx="1"/>
          </p:cNvCxnSpPr>
          <p:nvPr/>
        </p:nvCxnSpPr>
        <p:spPr>
          <a:xfrm rot="5400000" flipH="1" flipV="1">
            <a:off x="6676471" y="-139000"/>
            <a:ext cx="126485" cy="17889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F5D7DD11-A075-DF70-AFB2-8ABB49AB7D51}"/>
              </a:ext>
            </a:extLst>
          </p:cNvPr>
          <p:cNvSpPr/>
          <p:nvPr/>
        </p:nvSpPr>
        <p:spPr>
          <a:xfrm>
            <a:off x="6820787" y="2651937"/>
            <a:ext cx="2589027" cy="1871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Binary Based Data Communication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B5D1727B-5256-A170-E270-7CB2A6285277}"/>
              </a:ext>
            </a:extLst>
          </p:cNvPr>
          <p:cNvCxnSpPr>
            <a:stCxn id="3" idx="6"/>
            <a:endCxn id="7" idx="0"/>
          </p:cNvCxnSpPr>
          <p:nvPr/>
        </p:nvCxnSpPr>
        <p:spPr>
          <a:xfrm>
            <a:off x="7139762" y="1754372"/>
            <a:ext cx="975539" cy="8975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1D69DBF-023F-AECA-0379-48CF8B0A0315}"/>
              </a:ext>
            </a:extLst>
          </p:cNvPr>
          <p:cNvSpPr txBox="1"/>
          <p:nvPr/>
        </p:nvSpPr>
        <p:spPr>
          <a:xfrm>
            <a:off x="9409814" y="1903228"/>
            <a:ext cx="263687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Advantage: The Data Format was mentioned by the Sender and Receiver so not type conversion was needed. Data was not readable and was fast in Communication</a:t>
            </a:r>
          </a:p>
          <a:p>
            <a:endParaRPr lang="en-US" sz="1100" dirty="0"/>
          </a:p>
          <a:p>
            <a:r>
              <a:rPr lang="en-US" sz="1100" dirty="0"/>
              <a:t>Limitations: Binary encodings were specific to Platform. No Cross-Platform Support, Binary for Windows was an Un-Safe Data for Other platform like Linux and they used to deny it.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234213-4C90-064A-26F4-7F9F125BD56E}"/>
              </a:ext>
            </a:extLst>
          </p:cNvPr>
          <p:cNvSpPr/>
          <p:nvPr/>
        </p:nvSpPr>
        <p:spPr>
          <a:xfrm>
            <a:off x="4550735" y="4485167"/>
            <a:ext cx="2589027" cy="1871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Standard XML Based Data Communication</a:t>
            </a:r>
          </a:p>
          <a:p>
            <a:pPr algn="ctr"/>
            <a:r>
              <a:rPr lang="en-US" sz="1000" dirty="0"/>
              <a:t>Simple-Object-Access-Protocol (SOAP) for Web Services aka SOAP Services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888BF044-B27F-C636-E69E-0D4D518C1381}"/>
              </a:ext>
            </a:extLst>
          </p:cNvPr>
          <p:cNvCxnSpPr>
            <a:stCxn id="7" idx="4"/>
            <a:endCxn id="13" idx="6"/>
          </p:cNvCxnSpPr>
          <p:nvPr/>
        </p:nvCxnSpPr>
        <p:spPr>
          <a:xfrm rot="5400000">
            <a:off x="7178750" y="4484281"/>
            <a:ext cx="897565" cy="9755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61F0AF1C-AC4D-73E7-060D-CCF9250962D9}"/>
              </a:ext>
            </a:extLst>
          </p:cNvPr>
          <p:cNvCxnSpPr>
            <a:stCxn id="7" idx="7"/>
          </p:cNvCxnSpPr>
          <p:nvPr/>
        </p:nvCxnSpPr>
        <p:spPr>
          <a:xfrm rot="16200000" flipH="1">
            <a:off x="9234325" y="2722322"/>
            <a:ext cx="115362" cy="522693"/>
          </a:xfrm>
          <a:prstGeom prst="bentConnector4">
            <a:avLst>
              <a:gd name="adj1" fmla="val -198159"/>
              <a:gd name="adj2" fmla="val 862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F554AFD-B872-87C6-3980-868B222CBDB5}"/>
              </a:ext>
            </a:extLst>
          </p:cNvPr>
          <p:cNvSpPr txBox="1"/>
          <p:nvPr/>
        </p:nvSpPr>
        <p:spPr>
          <a:xfrm>
            <a:off x="8378456" y="4671812"/>
            <a:ext cx="33386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Advantages: Formatted XML standard for organizing Data in a specific Structure from Sender to Receiver. All Platforms understands the XML Data Communication and hence irrespective of the technologies used by Sender and receiver the data is communicated.</a:t>
            </a:r>
          </a:p>
          <a:p>
            <a:endParaRPr lang="en-US" sz="1200" dirty="0"/>
          </a:p>
          <a:p>
            <a:r>
              <a:rPr lang="en-US" sz="1200" dirty="0"/>
              <a:t>Limitation: The XML format is slow to commutate over HTTP Protocol. This was difficult for Mobile Client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2E01E983-A3FB-3520-A525-2618B514B0A8}"/>
              </a:ext>
            </a:extLst>
          </p:cNvPr>
          <p:cNvCxnSpPr>
            <a:stCxn id="13" idx="5"/>
            <a:endCxn id="23" idx="1"/>
          </p:cNvCxnSpPr>
          <p:nvPr/>
        </p:nvCxnSpPr>
        <p:spPr>
          <a:xfrm rot="5400000" flipH="1" flipV="1">
            <a:off x="7348962" y="5052954"/>
            <a:ext cx="441140" cy="1617848"/>
          </a:xfrm>
          <a:prstGeom prst="bentConnector4">
            <a:avLst>
              <a:gd name="adj1" fmla="val -51820"/>
              <a:gd name="adj2" fmla="val 61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684449A-5152-7783-6457-7658DC097BFE}"/>
              </a:ext>
            </a:extLst>
          </p:cNvPr>
          <p:cNvSpPr txBox="1"/>
          <p:nvPr/>
        </p:nvSpPr>
        <p:spPr>
          <a:xfrm>
            <a:off x="233916" y="4853918"/>
            <a:ext cx="4053666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Consider  XML Data as Below</a:t>
            </a:r>
          </a:p>
          <a:p>
            <a:r>
              <a:rPr lang="en-US" dirty="0"/>
              <a:t>&lt;</a:t>
            </a:r>
            <a:r>
              <a:rPr lang="en-US" dirty="0" err="1"/>
              <a:t>EmpNo</a:t>
            </a:r>
            <a:r>
              <a:rPr lang="en-US" dirty="0"/>
              <a:t>&gt;1001&lt;/</a:t>
            </a:r>
            <a:r>
              <a:rPr lang="en-US" dirty="0" err="1"/>
              <a:t>EmpNo</a:t>
            </a:r>
            <a:r>
              <a:rPr lang="en-US" dirty="0"/>
              <a:t>&gt;</a:t>
            </a:r>
          </a:p>
          <a:p>
            <a:r>
              <a:rPr lang="en-US" dirty="0"/>
              <a:t>This will be formatted to put over HTTP as follows:</a:t>
            </a:r>
          </a:p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</a:rPr>
              <a:t>&amp;lt;EmpNo@gt;1001&amp;lt;%2fEmpNo&amp;gt;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B0E4933-23FC-CB57-80BC-EF14D787E13D}"/>
              </a:ext>
            </a:extLst>
          </p:cNvPr>
          <p:cNvCxnSpPr>
            <a:stCxn id="27" idx="2"/>
            <a:endCxn id="23" idx="2"/>
          </p:cNvCxnSpPr>
          <p:nvPr/>
        </p:nvCxnSpPr>
        <p:spPr>
          <a:xfrm rot="16200000" flipH="1">
            <a:off x="6014479" y="2577515"/>
            <a:ext cx="279558" cy="7787019"/>
          </a:xfrm>
          <a:prstGeom prst="bentConnector3">
            <a:avLst>
              <a:gd name="adj1" fmla="val 1817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AD8E656-758F-11CF-8876-5013020BF308}"/>
              </a:ext>
            </a:extLst>
          </p:cNvPr>
          <p:cNvSpPr/>
          <p:nvPr/>
        </p:nvSpPr>
        <p:spPr>
          <a:xfrm>
            <a:off x="1594886" y="2449326"/>
            <a:ext cx="2589027" cy="1871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Text-Based JSON Data Communication</a:t>
            </a:r>
          </a:p>
          <a:p>
            <a:pPr algn="ctr"/>
            <a:r>
              <a:rPr lang="en-US" sz="1000" b="1" dirty="0"/>
              <a:t>JavaScript-Object-Notation (JSON)</a:t>
            </a:r>
          </a:p>
          <a:p>
            <a:pPr algn="ctr"/>
            <a:r>
              <a:rPr lang="en-US" sz="1000" b="1" dirty="0"/>
              <a:t>REST APIs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2C05873F-5C7C-E323-BF48-4F983C376667}"/>
              </a:ext>
            </a:extLst>
          </p:cNvPr>
          <p:cNvCxnSpPr>
            <a:stCxn id="13" idx="2"/>
            <a:endCxn id="32" idx="4"/>
          </p:cNvCxnSpPr>
          <p:nvPr/>
        </p:nvCxnSpPr>
        <p:spPr>
          <a:xfrm rot="10800000">
            <a:off x="2889401" y="4320657"/>
            <a:ext cx="1661335" cy="11001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0B163AD-D91B-3254-4208-45C18DE6803D}"/>
              </a:ext>
            </a:extLst>
          </p:cNvPr>
          <p:cNvSpPr txBox="1"/>
          <p:nvPr/>
        </p:nvSpPr>
        <p:spPr>
          <a:xfrm>
            <a:off x="99017" y="738708"/>
            <a:ext cx="36296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Key:Value</a:t>
            </a:r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e.g.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EmpNo:1001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34952B93-E7C3-4F11-510E-F8D7FAE60634}"/>
              </a:ext>
            </a:extLst>
          </p:cNvPr>
          <p:cNvCxnSpPr>
            <a:stCxn id="35" idx="1"/>
            <a:endCxn id="32" idx="2"/>
          </p:cNvCxnSpPr>
          <p:nvPr/>
        </p:nvCxnSpPr>
        <p:spPr>
          <a:xfrm rot="10800000" flipH="1" flipV="1">
            <a:off x="99016" y="1754370"/>
            <a:ext cx="1495869" cy="1630621"/>
          </a:xfrm>
          <a:prstGeom prst="curvedConnector3">
            <a:avLst>
              <a:gd name="adj1" fmla="val 273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1663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F65790-80E5-3DF7-BBCF-D1CAC7530E12}"/>
              </a:ext>
            </a:extLst>
          </p:cNvPr>
          <p:cNvSpPr txBox="1"/>
          <p:nvPr/>
        </p:nvSpPr>
        <p:spPr>
          <a:xfrm>
            <a:off x="3426372" y="105103"/>
            <a:ext cx="482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ASP.NET Core API Apps Execution, Deeper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64726E-F4CD-F9EF-2BB8-9101B5E4E400}"/>
              </a:ext>
            </a:extLst>
          </p:cNvPr>
          <p:cNvSpPr/>
          <p:nvPr/>
        </p:nvSpPr>
        <p:spPr>
          <a:xfrm>
            <a:off x="1650124" y="634407"/>
            <a:ext cx="10237076" cy="6118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F1740F-D3BE-5219-0F3B-92E543521C58}"/>
              </a:ext>
            </a:extLst>
          </p:cNvPr>
          <p:cNvSpPr txBox="1"/>
          <p:nvPr/>
        </p:nvSpPr>
        <p:spPr>
          <a:xfrm>
            <a:off x="9606455" y="257193"/>
            <a:ext cx="211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Hosting Env.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053551D8-336E-5A6D-178F-219EE008476F}"/>
              </a:ext>
            </a:extLst>
          </p:cNvPr>
          <p:cNvSpPr/>
          <p:nvPr/>
        </p:nvSpPr>
        <p:spPr>
          <a:xfrm>
            <a:off x="0" y="1019503"/>
            <a:ext cx="1650124" cy="462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34225C-1FF9-C1E3-D4D8-BA468F9720FF}"/>
              </a:ext>
            </a:extLst>
          </p:cNvPr>
          <p:cNvSpPr/>
          <p:nvPr/>
        </p:nvSpPr>
        <p:spPr>
          <a:xfrm>
            <a:off x="1933903" y="746233"/>
            <a:ext cx="4382807" cy="23887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ED4051-5114-44AC-0968-E3F0C71600D3}"/>
              </a:ext>
            </a:extLst>
          </p:cNvPr>
          <p:cNvSpPr/>
          <p:nvPr/>
        </p:nvSpPr>
        <p:spPr>
          <a:xfrm>
            <a:off x="7052442" y="746233"/>
            <a:ext cx="4572000" cy="238878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25932B-3DBD-426C-6191-A9926BABB9D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316710" y="1940627"/>
            <a:ext cx="73573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C796001-77BB-A715-775F-8CA98314C5C6}"/>
              </a:ext>
            </a:extLst>
          </p:cNvPr>
          <p:cNvSpPr/>
          <p:nvPr/>
        </p:nvSpPr>
        <p:spPr>
          <a:xfrm>
            <a:off x="1933903" y="3701021"/>
            <a:ext cx="9785133" cy="2899780"/>
          </a:xfrm>
          <a:prstGeom prst="roundRect">
            <a:avLst>
              <a:gd name="adj" fmla="val 231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88B0D5C1-798C-B7F9-77FA-92FF1596934E}"/>
              </a:ext>
            </a:extLst>
          </p:cNvPr>
          <p:cNvSpPr/>
          <p:nvPr/>
        </p:nvSpPr>
        <p:spPr>
          <a:xfrm>
            <a:off x="0" y="5838497"/>
            <a:ext cx="1650124" cy="493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F68FD6-7B07-6F11-5B67-5A04456FB99B}"/>
              </a:ext>
            </a:extLst>
          </p:cNvPr>
          <p:cNvSpPr txBox="1"/>
          <p:nvPr/>
        </p:nvSpPr>
        <p:spPr>
          <a:xfrm>
            <a:off x="1933903" y="843767"/>
            <a:ext cx="4382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Dependency Container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A4AC800-99A5-C4C8-B6B3-FC6C2153F98B}"/>
              </a:ext>
            </a:extLst>
          </p:cNvPr>
          <p:cNvSpPr/>
          <p:nvPr/>
        </p:nvSpPr>
        <p:spPr>
          <a:xfrm>
            <a:off x="2017986" y="1096863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Access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7C0DFC0-6AEF-E098-E381-216FDDB617AA}"/>
              </a:ext>
            </a:extLst>
          </p:cNvPr>
          <p:cNvSpPr/>
          <p:nvPr/>
        </p:nvSpPr>
        <p:spPr>
          <a:xfrm>
            <a:off x="3208287" y="1105377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Identity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A4EF116-A1C3-55A3-C413-1EE601F07120}"/>
              </a:ext>
            </a:extLst>
          </p:cNvPr>
          <p:cNvSpPr/>
          <p:nvPr/>
        </p:nvSpPr>
        <p:spPr>
          <a:xfrm>
            <a:off x="4398586" y="1112526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Sessions***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A598606-34D4-D3AD-5264-37130F53B267}"/>
              </a:ext>
            </a:extLst>
          </p:cNvPr>
          <p:cNvSpPr/>
          <p:nvPr/>
        </p:nvSpPr>
        <p:spPr>
          <a:xfrm>
            <a:off x="2017986" y="1641931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Caching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0BF6C59-3F0C-A42D-7684-C8B3F214E8F5}"/>
              </a:ext>
            </a:extLst>
          </p:cNvPr>
          <p:cNvSpPr/>
          <p:nvPr/>
        </p:nvSpPr>
        <p:spPr>
          <a:xfrm>
            <a:off x="3184635" y="1664743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CORS **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058B2D2-5E4C-B120-47DF-E23DB8AC5517}"/>
              </a:ext>
            </a:extLst>
          </p:cNvPr>
          <p:cNvSpPr/>
          <p:nvPr/>
        </p:nvSpPr>
        <p:spPr>
          <a:xfrm>
            <a:off x="4361797" y="1657594"/>
            <a:ext cx="1818285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Custom Services OR Repositories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92DFC0C-B3D6-1FD3-AF1F-955C8885ED83}"/>
              </a:ext>
            </a:extLst>
          </p:cNvPr>
          <p:cNvSpPr/>
          <p:nvPr/>
        </p:nvSpPr>
        <p:spPr>
          <a:xfrm>
            <a:off x="2028498" y="2151156"/>
            <a:ext cx="1397873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External OR Third Party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B495BA0-82BB-8944-94EC-64CF551EAFE8}"/>
              </a:ext>
            </a:extLst>
          </p:cNvPr>
          <p:cNvSpPr/>
          <p:nvPr/>
        </p:nvSpPr>
        <p:spPr>
          <a:xfrm>
            <a:off x="3494688" y="2136975"/>
            <a:ext cx="2601312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MVC Controllers with View, API Controllers, Razor Views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4B4C317-411E-46D7-6E22-B97C71DE63AA}"/>
              </a:ext>
            </a:extLst>
          </p:cNvPr>
          <p:cNvSpPr/>
          <p:nvPr/>
        </p:nvSpPr>
        <p:spPr>
          <a:xfrm>
            <a:off x="1996966" y="2660909"/>
            <a:ext cx="4099034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…. And many more as per the need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DF09F6-FBF3-D87E-52EF-D2376F17AFD5}"/>
              </a:ext>
            </a:extLst>
          </p:cNvPr>
          <p:cNvSpPr txBox="1"/>
          <p:nvPr/>
        </p:nvSpPr>
        <p:spPr>
          <a:xfrm>
            <a:off x="7062951" y="843767"/>
            <a:ext cx="4477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Middleware’s  HTTP Pipeline Object Models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F0F5C811-0D07-FF1F-63ED-5A6586A350A7}"/>
              </a:ext>
            </a:extLst>
          </p:cNvPr>
          <p:cNvSpPr/>
          <p:nvPr/>
        </p:nvSpPr>
        <p:spPr>
          <a:xfrm>
            <a:off x="7062951" y="1058183"/>
            <a:ext cx="1082566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Exception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C3EA190-C33F-708F-E805-DA6C38295D40}"/>
              </a:ext>
            </a:extLst>
          </p:cNvPr>
          <p:cNvSpPr/>
          <p:nvPr/>
        </p:nvSpPr>
        <p:spPr>
          <a:xfrm>
            <a:off x="8240109" y="1058183"/>
            <a:ext cx="1082566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HSTS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6C4ADCD-BDDB-0F79-DC66-2558E9A7EE6B}"/>
              </a:ext>
            </a:extLst>
          </p:cNvPr>
          <p:cNvSpPr/>
          <p:nvPr/>
        </p:nvSpPr>
        <p:spPr>
          <a:xfrm>
            <a:off x="9427777" y="1053251"/>
            <a:ext cx="1618594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FF0000"/>
                </a:solidFill>
              </a:rPr>
              <a:t>HttpsRedirection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533A9ED9-DC8B-DC30-6DFF-B6B1C21EB9EE}"/>
              </a:ext>
            </a:extLst>
          </p:cNvPr>
          <p:cNvSpPr/>
          <p:nvPr/>
        </p:nvSpPr>
        <p:spPr>
          <a:xfrm>
            <a:off x="7115500" y="1570874"/>
            <a:ext cx="1030017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CORS **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117D28D-4A1E-FDA3-CABE-6A3EE40A10B5}"/>
              </a:ext>
            </a:extLst>
          </p:cNvPr>
          <p:cNvSpPr/>
          <p:nvPr/>
        </p:nvSpPr>
        <p:spPr>
          <a:xfrm>
            <a:off x="8250621" y="1570874"/>
            <a:ext cx="1030017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Routing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49BACB6E-52B5-00B4-8A7A-2813519FED38}"/>
              </a:ext>
            </a:extLst>
          </p:cNvPr>
          <p:cNvSpPr/>
          <p:nvPr/>
        </p:nvSpPr>
        <p:spPr>
          <a:xfrm>
            <a:off x="9427777" y="1530737"/>
            <a:ext cx="1030017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Sessions***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96C9562-71BF-F598-413B-D5E2C60B3259}"/>
              </a:ext>
            </a:extLst>
          </p:cNvPr>
          <p:cNvSpPr/>
          <p:nvPr/>
        </p:nvSpPr>
        <p:spPr>
          <a:xfrm>
            <a:off x="7126010" y="2123425"/>
            <a:ext cx="1502983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Authentication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9F05CD6-7E49-576F-16D1-277E9C65F842}"/>
              </a:ext>
            </a:extLst>
          </p:cNvPr>
          <p:cNvSpPr/>
          <p:nvPr/>
        </p:nvSpPr>
        <p:spPr>
          <a:xfrm>
            <a:off x="8723577" y="2123425"/>
            <a:ext cx="1502983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Authorization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2967E6B1-0F54-1359-F1EA-3F10314C05A6}"/>
              </a:ext>
            </a:extLst>
          </p:cNvPr>
          <p:cNvSpPr/>
          <p:nvPr/>
        </p:nvSpPr>
        <p:spPr>
          <a:xfrm>
            <a:off x="7136521" y="2664095"/>
            <a:ext cx="4403838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Endpoint Mapping to Execute MVC Controller, API Controller </a:t>
            </a:r>
            <a:r>
              <a:rPr lang="en-US" sz="1400" b="1" dirty="0" err="1">
                <a:solidFill>
                  <a:srgbClr val="FF0000"/>
                </a:solidFill>
              </a:rPr>
              <a:t>otr</a:t>
            </a:r>
            <a:r>
              <a:rPr lang="en-US" sz="1400" b="1" dirty="0">
                <a:solidFill>
                  <a:srgbClr val="FF0000"/>
                </a:solidFill>
              </a:rPr>
              <a:t> Razor View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8E1E0A-5146-A16D-C486-D3E507235C97}"/>
              </a:ext>
            </a:extLst>
          </p:cNvPr>
          <p:cNvSpPr txBox="1"/>
          <p:nvPr/>
        </p:nvSpPr>
        <p:spPr>
          <a:xfrm>
            <a:off x="2554014" y="3687237"/>
            <a:ext cx="8807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highlight>
                  <a:srgbClr val="FFFF00"/>
                </a:highlight>
              </a:rPr>
              <a:t>Controller Execution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1B38496C-7A1F-1EB4-C065-B028670EA69F}"/>
              </a:ext>
            </a:extLst>
          </p:cNvPr>
          <p:cNvSpPr/>
          <p:nvPr/>
        </p:nvSpPr>
        <p:spPr>
          <a:xfrm>
            <a:off x="1960182" y="3956951"/>
            <a:ext cx="1597572" cy="26896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Check for Security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456D1BC-958E-22D7-B1E8-5643F43B64D8}"/>
              </a:ext>
            </a:extLst>
          </p:cNvPr>
          <p:cNvSpPr/>
          <p:nvPr/>
        </p:nvSpPr>
        <p:spPr>
          <a:xfrm>
            <a:off x="1933903" y="4433175"/>
            <a:ext cx="1760486" cy="91953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Create an Instance of the Controller and Inject Dependencies in it. Load the ActionFilter if applied at Controller Level</a:t>
            </a:r>
          </a:p>
        </p:txBody>
      </p:sp>
      <p:sp>
        <p:nvSpPr>
          <p:cNvPr id="71" name="Down Arrow 70">
            <a:extLst>
              <a:ext uri="{FF2B5EF4-FFF2-40B4-BE49-F238E27FC236}">
                <a16:creationId xmlns:a16="http://schemas.microsoft.com/office/drawing/2014/main" id="{8EC76D3B-BA69-C8FE-3A59-C501ED52C8F3}"/>
              </a:ext>
            </a:extLst>
          </p:cNvPr>
          <p:cNvSpPr/>
          <p:nvPr/>
        </p:nvSpPr>
        <p:spPr>
          <a:xfrm>
            <a:off x="2653872" y="4225910"/>
            <a:ext cx="178668" cy="2319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FBA0697-20B2-8ECB-3470-911B3A0F850F}"/>
              </a:ext>
            </a:extLst>
          </p:cNvPr>
          <p:cNvSpPr/>
          <p:nvPr/>
        </p:nvSpPr>
        <p:spPr>
          <a:xfrm>
            <a:off x="3846786" y="3135020"/>
            <a:ext cx="4876791" cy="4632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 the URL and Get HTTP Request Type (Get/Post/Put/Delete) and with Controller Name (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MyController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 and pass the request to Controller by Loading it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35DBC72-3D6B-B977-3543-DC134F0B3C1A}"/>
              </a:ext>
            </a:extLst>
          </p:cNvPr>
          <p:cNvSpPr txBox="1"/>
          <p:nvPr/>
        </p:nvSpPr>
        <p:spPr>
          <a:xfrm>
            <a:off x="1" y="1534929"/>
            <a:ext cx="19339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http://</a:t>
            </a:r>
            <a:r>
              <a:rPr lang="en-US" sz="1100" dirty="0" err="1"/>
              <a:t>myserver</a:t>
            </a:r>
            <a:r>
              <a:rPr lang="en-US" sz="1100" dirty="0"/>
              <a:t>/</a:t>
            </a:r>
            <a:r>
              <a:rPr lang="en-US" sz="1100" dirty="0" err="1"/>
              <a:t>MyController</a:t>
            </a:r>
            <a:r>
              <a:rPr lang="en-US" sz="1100" dirty="0"/>
              <a:t>/</a:t>
            </a:r>
            <a:r>
              <a:rPr lang="en-US" sz="1100" dirty="0" err="1"/>
              <a:t>MyAction</a:t>
            </a:r>
            <a:endParaRPr lang="en-US" sz="1100" dirty="0"/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A1BBC45C-9A3C-5813-2232-F9CC748798F6}"/>
              </a:ext>
            </a:extLst>
          </p:cNvPr>
          <p:cNvCxnSpPr>
            <a:stCxn id="7" idx="2"/>
            <a:endCxn id="72" idx="3"/>
          </p:cNvCxnSpPr>
          <p:nvPr/>
        </p:nvCxnSpPr>
        <p:spPr>
          <a:xfrm rot="5400000">
            <a:off x="8915210" y="2943388"/>
            <a:ext cx="231601" cy="614865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90035D19-85CB-D29C-5579-082CD065CC85}"/>
              </a:ext>
            </a:extLst>
          </p:cNvPr>
          <p:cNvCxnSpPr>
            <a:stCxn id="72" idx="1"/>
            <a:endCxn id="70" idx="1"/>
          </p:cNvCxnSpPr>
          <p:nvPr/>
        </p:nvCxnSpPr>
        <p:spPr>
          <a:xfrm rot="10800000" flipV="1">
            <a:off x="1933904" y="3366621"/>
            <a:ext cx="1912883" cy="1526322"/>
          </a:xfrm>
          <a:prstGeom prst="bentConnector3">
            <a:avLst>
              <a:gd name="adj1" fmla="val 111951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B4BCB92D-316F-61A8-0DC9-A1636AD34043}"/>
              </a:ext>
            </a:extLst>
          </p:cNvPr>
          <p:cNvSpPr/>
          <p:nvPr/>
        </p:nvSpPr>
        <p:spPr>
          <a:xfrm>
            <a:off x="4177864" y="3854202"/>
            <a:ext cx="2002217" cy="12622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Check the HTTP Request type with Get/Post/Put and Delete also </a:t>
            </a:r>
            <a:r>
              <a:rPr lang="en-US" sz="1100" b="1" dirty="0"/>
              <a:t>if the Route has ‘{action}</a:t>
            </a:r>
            <a:r>
              <a:rPr lang="en-US" sz="1100" dirty="0"/>
              <a:t>’ then Look for the Action Method Matching with HTTP request Type and the Action Name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1451B627-C243-C9B1-0954-DDF053D8027F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3694389" y="4485328"/>
            <a:ext cx="483475" cy="407617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11C14E57-39EE-E3BE-3340-3ADF293A5F9A}"/>
              </a:ext>
            </a:extLst>
          </p:cNvPr>
          <p:cNvSpPr/>
          <p:nvPr/>
        </p:nvSpPr>
        <p:spPr>
          <a:xfrm>
            <a:off x="7189075" y="3886102"/>
            <a:ext cx="4351284" cy="1613065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The Action will be executed based on HTTP Request Type (Get and Get(id)) will execute the Get Action Method and Generate Response. For POST and PUT Request, the </a:t>
            </a:r>
            <a:r>
              <a:rPr lang="en-US" sz="1100" b="1" dirty="0" err="1"/>
              <a:t>ApiController</a:t>
            </a:r>
            <a:r>
              <a:rPr lang="en-US" sz="1100" b="1" dirty="0"/>
              <a:t> </a:t>
            </a:r>
            <a:r>
              <a:rPr lang="en-US" sz="1100" dirty="0"/>
              <a:t>class will read the HTTP Request Body and Read the JSON data from it and Map with CLR object. If using </a:t>
            </a:r>
            <a:r>
              <a:rPr lang="en-US" sz="1100" dirty="0" err="1"/>
              <a:t>ParameterBInders</a:t>
            </a:r>
            <a:r>
              <a:rPr lang="en-US" sz="1100" dirty="0"/>
              <a:t> e.g. </a:t>
            </a:r>
            <a:r>
              <a:rPr lang="en-US" sz="1100" dirty="0" err="1"/>
              <a:t>FromBody</a:t>
            </a:r>
            <a:r>
              <a:rPr lang="en-US" sz="1100" dirty="0"/>
              <a:t>, </a:t>
            </a:r>
            <a:r>
              <a:rPr lang="en-US" sz="1100" dirty="0" err="1"/>
              <a:t>FromQuery</a:t>
            </a:r>
            <a:r>
              <a:rPr lang="en-US" sz="1100" dirty="0"/>
              <a:t>, </a:t>
            </a:r>
            <a:r>
              <a:rPr lang="en-US" sz="1100" dirty="0" err="1"/>
              <a:t>FromRoute</a:t>
            </a:r>
            <a:r>
              <a:rPr lang="en-US" sz="1100" dirty="0"/>
              <a:t>, </a:t>
            </a:r>
            <a:r>
              <a:rPr lang="en-US" sz="1100" dirty="0" err="1"/>
              <a:t>FromForm</a:t>
            </a:r>
            <a:r>
              <a:rPr lang="en-US" sz="1100" dirty="0"/>
              <a:t>, etc. Then the </a:t>
            </a:r>
            <a:r>
              <a:rPr lang="en-US" sz="1100" dirty="0" err="1"/>
              <a:t>ControllerBase</a:t>
            </a:r>
            <a:r>
              <a:rPr lang="en-US" sz="1100" dirty="0"/>
              <a:t> class will use HttpRequest Object to read HTTP Request Message and using Parameter Binding class the Received data will be mapped With CLR Object 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1B2AD471-DE2A-AD61-0108-ACBBD4F9CF61}"/>
              </a:ext>
            </a:extLst>
          </p:cNvPr>
          <p:cNvCxnSpPr>
            <a:cxnSpLocks/>
            <a:stCxn id="78" idx="3"/>
            <a:endCxn id="87" idx="1"/>
          </p:cNvCxnSpPr>
          <p:nvPr/>
        </p:nvCxnSpPr>
        <p:spPr>
          <a:xfrm>
            <a:off x="6180081" y="4485328"/>
            <a:ext cx="1008994" cy="207307"/>
          </a:xfrm>
          <a:prstGeom prst="bentConnector3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113EF35E-4B8C-85F2-2A9D-7F45DABC2480}"/>
              </a:ext>
            </a:extLst>
          </p:cNvPr>
          <p:cNvCxnSpPr>
            <a:cxnSpLocks/>
            <a:stCxn id="87" idx="2"/>
          </p:cNvCxnSpPr>
          <p:nvPr/>
        </p:nvCxnSpPr>
        <p:spPr>
          <a:xfrm rot="5400000">
            <a:off x="5356150" y="2076922"/>
            <a:ext cx="586323" cy="7430812"/>
          </a:xfrm>
          <a:prstGeom prst="bentConnector2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38CF429-2BA8-BF55-059F-CE9DBF1664A0}"/>
              </a:ext>
            </a:extLst>
          </p:cNvPr>
          <p:cNvSpPr txBox="1"/>
          <p:nvPr/>
        </p:nvSpPr>
        <p:spPr>
          <a:xfrm>
            <a:off x="8628993" y="5608542"/>
            <a:ext cx="2911366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Response Based on Action Execution</a:t>
            </a:r>
          </a:p>
        </p:txBody>
      </p:sp>
    </p:spTree>
    <p:extLst>
      <p:ext uri="{BB962C8B-B14F-4D97-AF65-F5344CB8AC3E}">
        <p14:creationId xmlns:p14="http://schemas.microsoft.com/office/powerpoint/2010/main" val="23431724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E591542B-1EB4-6C17-3D30-E2EA9D911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12" y="424070"/>
            <a:ext cx="11032192" cy="58679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D43706-9970-2502-100D-DF6856CA15A1}"/>
              </a:ext>
            </a:extLst>
          </p:cNvPr>
          <p:cNvSpPr txBox="1"/>
          <p:nvPr/>
        </p:nvSpPr>
        <p:spPr>
          <a:xfrm>
            <a:off x="92149" y="6433930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" dirty="0">
                <a:hlinkClick r:id="rId3"/>
              </a:rPr>
              <a:t>ASP.NET Core Middleware | Microsoft Docs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52957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9A80C0-CA12-B34A-517A-FA62DD5B15BB}"/>
              </a:ext>
            </a:extLst>
          </p:cNvPr>
          <p:cNvSpPr/>
          <p:nvPr/>
        </p:nvSpPr>
        <p:spPr>
          <a:xfrm>
            <a:off x="3051545" y="446568"/>
            <a:ext cx="7102548" cy="59117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FE6823-2A3F-4877-3982-E188A084026C}"/>
              </a:ext>
            </a:extLst>
          </p:cNvPr>
          <p:cNvSpPr/>
          <p:nvPr/>
        </p:nvSpPr>
        <p:spPr>
          <a:xfrm>
            <a:off x="3296093" y="723014"/>
            <a:ext cx="6517758" cy="71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Personal Finance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487A7-54C8-1EBA-5328-53AF13B7E14A}"/>
              </a:ext>
            </a:extLst>
          </p:cNvPr>
          <p:cNvSpPr/>
          <p:nvPr/>
        </p:nvSpPr>
        <p:spPr>
          <a:xfrm>
            <a:off x="3296093" y="1711841"/>
            <a:ext cx="6517758" cy="71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Corporate Finance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F431E1-B0DC-351E-8EED-2B75AF85AF87}"/>
              </a:ext>
            </a:extLst>
          </p:cNvPr>
          <p:cNvSpPr/>
          <p:nvPr/>
        </p:nvSpPr>
        <p:spPr>
          <a:xfrm>
            <a:off x="3296093" y="2682063"/>
            <a:ext cx="6517758" cy="71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Small Finance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6F3708-9913-44D3-380A-BDA434698ACC}"/>
              </a:ext>
            </a:extLst>
          </p:cNvPr>
          <p:cNvSpPr/>
          <p:nvPr/>
        </p:nvSpPr>
        <p:spPr>
          <a:xfrm>
            <a:off x="3296093" y="3540642"/>
            <a:ext cx="6517758" cy="71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Farming Finance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A6322E-79CE-8024-D90C-FE042FFF6A4D}"/>
              </a:ext>
            </a:extLst>
          </p:cNvPr>
          <p:cNvSpPr/>
          <p:nvPr/>
        </p:nvSpPr>
        <p:spPr>
          <a:xfrm>
            <a:off x="3296093" y="4545418"/>
            <a:ext cx="6517758" cy="71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Educational Finance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978A6B-8192-4E87-8AC9-F9BA18318BCE}"/>
              </a:ext>
            </a:extLst>
          </p:cNvPr>
          <p:cNvSpPr/>
          <p:nvPr/>
        </p:nvSpPr>
        <p:spPr>
          <a:xfrm>
            <a:off x="3296093" y="5369443"/>
            <a:ext cx="6517758" cy="71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Festival Finance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BBCEAC-4F5B-8273-133E-D8912D884D59}"/>
              </a:ext>
            </a:extLst>
          </p:cNvPr>
          <p:cNvSpPr/>
          <p:nvPr/>
        </p:nvSpPr>
        <p:spPr>
          <a:xfrm>
            <a:off x="765546" y="486440"/>
            <a:ext cx="2105246" cy="59117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API</a:t>
            </a:r>
          </a:p>
          <a:p>
            <a:pPr algn="ctr"/>
            <a:r>
              <a:rPr lang="en-US" b="1" dirty="0" err="1"/>
              <a:t>GetPersonalFin</a:t>
            </a:r>
            <a:r>
              <a:rPr lang="en-US" b="1" dirty="0"/>
              <a:t>()</a:t>
            </a:r>
          </a:p>
          <a:p>
            <a:pPr algn="ctr"/>
            <a:r>
              <a:rPr lang="en-US" b="1" dirty="0" err="1"/>
              <a:t>GetCorporateFin</a:t>
            </a:r>
            <a:r>
              <a:rPr lang="en-US" b="1" dirty="0"/>
              <a:t>()</a:t>
            </a:r>
          </a:p>
          <a:p>
            <a:pPr algn="ctr"/>
            <a:r>
              <a:rPr lang="en-US" b="1" dirty="0" err="1"/>
              <a:t>GetSmallFin</a:t>
            </a:r>
            <a:r>
              <a:rPr lang="en-US" b="1" dirty="0"/>
              <a:t>()</a:t>
            </a:r>
          </a:p>
          <a:p>
            <a:pPr algn="ctr"/>
            <a:r>
              <a:rPr lang="en-US" b="1" dirty="0" err="1"/>
              <a:t>GetFarmFin</a:t>
            </a:r>
            <a:r>
              <a:rPr lang="en-US" b="1" dirty="0"/>
              <a:t>()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34B1EC-51F1-115B-0550-393D74EF4A53}"/>
              </a:ext>
            </a:extLst>
          </p:cNvPr>
          <p:cNvCxnSpPr/>
          <p:nvPr/>
        </p:nvCxnSpPr>
        <p:spPr>
          <a:xfrm flipV="1">
            <a:off x="2604977" y="1180214"/>
            <a:ext cx="2796363" cy="198828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6347B1-72F8-7EB8-3BDC-0E9FA07E221E}"/>
              </a:ext>
            </a:extLst>
          </p:cNvPr>
          <p:cNvCxnSpPr/>
          <p:nvPr/>
        </p:nvCxnSpPr>
        <p:spPr>
          <a:xfrm flipV="1">
            <a:off x="2551814" y="2062716"/>
            <a:ext cx="2945219" cy="137957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n 13">
            <a:extLst>
              <a:ext uri="{FF2B5EF4-FFF2-40B4-BE49-F238E27FC236}">
                <a16:creationId xmlns:a16="http://schemas.microsoft.com/office/drawing/2014/main" id="{997A7D40-E7F0-256D-7772-E5DB10DAC2E0}"/>
              </a:ext>
            </a:extLst>
          </p:cNvPr>
          <p:cNvSpPr/>
          <p:nvPr/>
        </p:nvSpPr>
        <p:spPr>
          <a:xfrm>
            <a:off x="10373831" y="2105246"/>
            <a:ext cx="1729563" cy="21903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Finance</a:t>
            </a:r>
          </a:p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31A8DA-EC51-C041-F58E-8E8DD9A3556B}"/>
              </a:ext>
            </a:extLst>
          </p:cNvPr>
          <p:cNvCxnSpPr>
            <a:cxnSpLocks/>
            <a:stCxn id="3" idx="3"/>
            <a:endCxn id="14" idx="2"/>
          </p:cNvCxnSpPr>
          <p:nvPr/>
        </p:nvCxnSpPr>
        <p:spPr>
          <a:xfrm>
            <a:off x="9813851" y="1079205"/>
            <a:ext cx="559980" cy="21211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D5EEDF-62E6-910E-8B2A-1A3AE2F9228C}"/>
              </a:ext>
            </a:extLst>
          </p:cNvPr>
          <p:cNvCxnSpPr>
            <a:endCxn id="14" idx="2"/>
          </p:cNvCxnSpPr>
          <p:nvPr/>
        </p:nvCxnSpPr>
        <p:spPr>
          <a:xfrm>
            <a:off x="9813851" y="2062716"/>
            <a:ext cx="559980" cy="11376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3B729E-A0F5-5FC9-ECB9-7FFDDFB9C58E}"/>
              </a:ext>
            </a:extLst>
          </p:cNvPr>
          <p:cNvCxnSpPr>
            <a:endCxn id="14" idx="2"/>
          </p:cNvCxnSpPr>
          <p:nvPr/>
        </p:nvCxnSpPr>
        <p:spPr>
          <a:xfrm>
            <a:off x="9813851" y="3038253"/>
            <a:ext cx="559980" cy="162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8729BF4-682A-0CEE-9F30-993C400091F6}"/>
              </a:ext>
            </a:extLst>
          </p:cNvPr>
          <p:cNvCxnSpPr>
            <a:stCxn id="6" idx="3"/>
            <a:endCxn id="14" idx="2"/>
          </p:cNvCxnSpPr>
          <p:nvPr/>
        </p:nvCxnSpPr>
        <p:spPr>
          <a:xfrm flipV="1">
            <a:off x="9813851" y="3200400"/>
            <a:ext cx="559980" cy="6964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E5B71C-1440-915C-6698-D2ADD4BD23EA}"/>
              </a:ext>
            </a:extLst>
          </p:cNvPr>
          <p:cNvCxnSpPr>
            <a:stCxn id="7" idx="3"/>
            <a:endCxn id="14" idx="2"/>
          </p:cNvCxnSpPr>
          <p:nvPr/>
        </p:nvCxnSpPr>
        <p:spPr>
          <a:xfrm flipV="1">
            <a:off x="9813851" y="3200400"/>
            <a:ext cx="559980" cy="17012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0831352-B998-C3FB-1F04-79937A33A225}"/>
              </a:ext>
            </a:extLst>
          </p:cNvPr>
          <p:cNvCxnSpPr>
            <a:endCxn id="14" idx="2"/>
          </p:cNvCxnSpPr>
          <p:nvPr/>
        </p:nvCxnSpPr>
        <p:spPr>
          <a:xfrm flipV="1">
            <a:off x="9813851" y="3200400"/>
            <a:ext cx="559980" cy="2525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4368CBA-321E-64C3-24C1-585DC30066CD}"/>
              </a:ext>
            </a:extLst>
          </p:cNvPr>
          <p:cNvSpPr/>
          <p:nvPr/>
        </p:nvSpPr>
        <p:spPr>
          <a:xfrm>
            <a:off x="67341" y="1238693"/>
            <a:ext cx="584790" cy="1472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u="sng" dirty="0"/>
              <a:t>UI</a:t>
            </a:r>
          </a:p>
          <a:p>
            <a:pPr algn="ctr"/>
            <a:r>
              <a:rPr lang="en-US" b="1" i="1" u="sng" dirty="0"/>
              <a:t>APP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6CF946-3BEE-A118-0360-E46629FEB111}"/>
              </a:ext>
            </a:extLst>
          </p:cNvPr>
          <p:cNvSpPr txBox="1"/>
          <p:nvPr/>
        </p:nvSpPr>
        <p:spPr>
          <a:xfrm>
            <a:off x="3880884" y="0"/>
            <a:ext cx="477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BIZ WFs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FDA1AE-6C63-9C81-465B-684CD1574D9E}"/>
              </a:ext>
            </a:extLst>
          </p:cNvPr>
          <p:cNvSpPr txBox="1"/>
          <p:nvPr/>
        </p:nvSpPr>
        <p:spPr>
          <a:xfrm>
            <a:off x="10398641" y="4657060"/>
            <a:ext cx="1708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MONOLITHIC</a:t>
            </a:r>
          </a:p>
          <a:p>
            <a:r>
              <a:rPr lang="en-US" b="1" dirty="0"/>
              <a:t>APPLICATION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D240D0-A839-BC53-C881-4FC022B0AEFE}"/>
              </a:ext>
            </a:extLst>
          </p:cNvPr>
          <p:cNvCxnSpPr/>
          <p:nvPr/>
        </p:nvCxnSpPr>
        <p:spPr>
          <a:xfrm>
            <a:off x="8261498" y="959589"/>
            <a:ext cx="0" cy="1842091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28185FC-7010-2982-2D89-5B53B9FEE9FC}"/>
              </a:ext>
            </a:extLst>
          </p:cNvPr>
          <p:cNvCxnSpPr/>
          <p:nvPr/>
        </p:nvCxnSpPr>
        <p:spPr>
          <a:xfrm>
            <a:off x="8796670" y="3119326"/>
            <a:ext cx="0" cy="1842091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8185CA-CF54-138C-8A68-44EB4030979F}"/>
              </a:ext>
            </a:extLst>
          </p:cNvPr>
          <p:cNvCxnSpPr>
            <a:cxnSpLocks/>
          </p:cNvCxnSpPr>
          <p:nvPr/>
        </p:nvCxnSpPr>
        <p:spPr>
          <a:xfrm>
            <a:off x="4983126" y="2292201"/>
            <a:ext cx="0" cy="2609407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9F78C50-3D75-3E2D-8541-B322009E32C8}"/>
              </a:ext>
            </a:extLst>
          </p:cNvPr>
          <p:cNvCxnSpPr>
            <a:cxnSpLocks/>
          </p:cNvCxnSpPr>
          <p:nvPr/>
        </p:nvCxnSpPr>
        <p:spPr>
          <a:xfrm>
            <a:off x="3880884" y="931235"/>
            <a:ext cx="0" cy="4794398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5EDA15A-855B-9CF9-63DC-A90A2619C199}"/>
              </a:ext>
            </a:extLst>
          </p:cNvPr>
          <p:cNvSpPr/>
          <p:nvPr/>
        </p:nvSpPr>
        <p:spPr>
          <a:xfrm>
            <a:off x="67343" y="2990406"/>
            <a:ext cx="584790" cy="1472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u="sng" dirty="0"/>
              <a:t>UI</a:t>
            </a:r>
          </a:p>
          <a:p>
            <a:pPr algn="ctr"/>
            <a:r>
              <a:rPr lang="en-US" b="1" i="1" u="sng" dirty="0"/>
              <a:t>APP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096339-291E-61ED-0D34-CE01097582E4}"/>
              </a:ext>
            </a:extLst>
          </p:cNvPr>
          <p:cNvSpPr/>
          <p:nvPr/>
        </p:nvSpPr>
        <p:spPr>
          <a:xfrm>
            <a:off x="81519" y="4657060"/>
            <a:ext cx="584790" cy="1472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u="sng" dirty="0"/>
              <a:t>UI</a:t>
            </a:r>
          </a:p>
          <a:p>
            <a:pPr algn="ctr"/>
            <a:r>
              <a:rPr lang="en-US" b="1" i="1" u="sng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20133909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7AFCC0BA-4D15-8F4F-5DAA-69BBA4C7C82F}"/>
              </a:ext>
            </a:extLst>
          </p:cNvPr>
          <p:cNvSpPr/>
          <p:nvPr/>
        </p:nvSpPr>
        <p:spPr>
          <a:xfrm>
            <a:off x="265814" y="1143000"/>
            <a:ext cx="5380074" cy="5449186"/>
          </a:xfrm>
          <a:prstGeom prst="cube">
            <a:avLst>
              <a:gd name="adj" fmla="val 94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D2E508-836E-8C4D-50DB-D99577C71A6F}"/>
              </a:ext>
            </a:extLst>
          </p:cNvPr>
          <p:cNvSpPr txBox="1"/>
          <p:nvPr/>
        </p:nvSpPr>
        <p:spPr>
          <a:xfrm>
            <a:off x="616688" y="404037"/>
            <a:ext cx="483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Center Rack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EACB82-87E8-ED91-C134-872D4C605390}"/>
              </a:ext>
            </a:extLst>
          </p:cNvPr>
          <p:cNvSpPr/>
          <p:nvPr/>
        </p:nvSpPr>
        <p:spPr>
          <a:xfrm>
            <a:off x="318977" y="1828800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B73EBB-A99D-F82C-DA5A-06E79DDFDDC6}"/>
              </a:ext>
            </a:extLst>
          </p:cNvPr>
          <p:cNvSpPr/>
          <p:nvPr/>
        </p:nvSpPr>
        <p:spPr>
          <a:xfrm>
            <a:off x="1937784" y="1828800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2 with App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B42F97-9F85-5D85-1604-20D5CEF0EF74}"/>
              </a:ext>
            </a:extLst>
          </p:cNvPr>
          <p:cNvSpPr/>
          <p:nvPr/>
        </p:nvSpPr>
        <p:spPr>
          <a:xfrm>
            <a:off x="3556592" y="1828800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AB385C-EE17-400C-0013-2B4A0F3DE219}"/>
              </a:ext>
            </a:extLst>
          </p:cNvPr>
          <p:cNvSpPr/>
          <p:nvPr/>
        </p:nvSpPr>
        <p:spPr>
          <a:xfrm>
            <a:off x="318977" y="2853070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32A91C-3112-CABC-6F93-0A6D4DF14F54}"/>
              </a:ext>
            </a:extLst>
          </p:cNvPr>
          <p:cNvSpPr/>
          <p:nvPr/>
        </p:nvSpPr>
        <p:spPr>
          <a:xfrm>
            <a:off x="1937784" y="2853070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EB99C7-8F6C-4C84-6A37-7C7603C0C239}"/>
              </a:ext>
            </a:extLst>
          </p:cNvPr>
          <p:cNvSpPr/>
          <p:nvPr/>
        </p:nvSpPr>
        <p:spPr>
          <a:xfrm>
            <a:off x="3556592" y="2853070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646855-1844-F62E-B0F1-A3531CA2C766}"/>
              </a:ext>
            </a:extLst>
          </p:cNvPr>
          <p:cNvSpPr/>
          <p:nvPr/>
        </p:nvSpPr>
        <p:spPr>
          <a:xfrm>
            <a:off x="313662" y="3877340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184FF0-9045-EECB-C298-96B1A82E7053}"/>
              </a:ext>
            </a:extLst>
          </p:cNvPr>
          <p:cNvSpPr/>
          <p:nvPr/>
        </p:nvSpPr>
        <p:spPr>
          <a:xfrm>
            <a:off x="1932469" y="3877340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354F06-5821-05A6-DBC5-035D4B54429A}"/>
              </a:ext>
            </a:extLst>
          </p:cNvPr>
          <p:cNvSpPr/>
          <p:nvPr/>
        </p:nvSpPr>
        <p:spPr>
          <a:xfrm>
            <a:off x="3551277" y="3877340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7CD32D-79B0-5D2A-31E7-60983CF80F51}"/>
              </a:ext>
            </a:extLst>
          </p:cNvPr>
          <p:cNvSpPr/>
          <p:nvPr/>
        </p:nvSpPr>
        <p:spPr>
          <a:xfrm>
            <a:off x="313662" y="4793512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CDA1DA-5CE7-8EA9-F4B5-1512CBC455AE}"/>
              </a:ext>
            </a:extLst>
          </p:cNvPr>
          <p:cNvSpPr/>
          <p:nvPr/>
        </p:nvSpPr>
        <p:spPr>
          <a:xfrm>
            <a:off x="1932469" y="4793512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1204DE-3635-4562-CDEB-E8765BC1BF75}"/>
              </a:ext>
            </a:extLst>
          </p:cNvPr>
          <p:cNvSpPr/>
          <p:nvPr/>
        </p:nvSpPr>
        <p:spPr>
          <a:xfrm>
            <a:off x="3551277" y="4793512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F9B46B-618A-777C-0AC0-FA392D56712D}"/>
              </a:ext>
            </a:extLst>
          </p:cNvPr>
          <p:cNvSpPr/>
          <p:nvPr/>
        </p:nvSpPr>
        <p:spPr>
          <a:xfrm>
            <a:off x="313664" y="5645153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028C96-0CFE-4288-A1FB-B65DCDAD6507}"/>
              </a:ext>
            </a:extLst>
          </p:cNvPr>
          <p:cNvSpPr/>
          <p:nvPr/>
        </p:nvSpPr>
        <p:spPr>
          <a:xfrm>
            <a:off x="1932471" y="5645153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3880CA-4BC6-D20B-DE6E-75C2E791A3C8}"/>
              </a:ext>
            </a:extLst>
          </p:cNvPr>
          <p:cNvSpPr/>
          <p:nvPr/>
        </p:nvSpPr>
        <p:spPr>
          <a:xfrm>
            <a:off x="3551279" y="5645153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4DF918EB-5F15-5AA1-DBF2-99D6A2FFE2D9}"/>
              </a:ext>
            </a:extLst>
          </p:cNvPr>
          <p:cNvSpPr/>
          <p:nvPr/>
        </p:nvSpPr>
        <p:spPr>
          <a:xfrm>
            <a:off x="6492949" y="1010979"/>
            <a:ext cx="5380074" cy="5449186"/>
          </a:xfrm>
          <a:prstGeom prst="cube">
            <a:avLst>
              <a:gd name="adj" fmla="val 94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25C3CC-3989-D050-FE40-2F16690F4336}"/>
              </a:ext>
            </a:extLst>
          </p:cNvPr>
          <p:cNvSpPr txBox="1"/>
          <p:nvPr/>
        </p:nvSpPr>
        <p:spPr>
          <a:xfrm>
            <a:off x="6843823" y="272016"/>
            <a:ext cx="483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Center Rack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869A8B-6AC5-AA37-4651-140A01444A56}"/>
              </a:ext>
            </a:extLst>
          </p:cNvPr>
          <p:cNvSpPr/>
          <p:nvPr/>
        </p:nvSpPr>
        <p:spPr>
          <a:xfrm>
            <a:off x="6546112" y="1696779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B17D12-08A8-2AB1-1F93-A40A352E8BF5}"/>
              </a:ext>
            </a:extLst>
          </p:cNvPr>
          <p:cNvSpPr/>
          <p:nvPr/>
        </p:nvSpPr>
        <p:spPr>
          <a:xfrm>
            <a:off x="8164919" y="1696779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2 with App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0A3627-1214-15AC-F22D-6DFE9D7F79FD}"/>
              </a:ext>
            </a:extLst>
          </p:cNvPr>
          <p:cNvSpPr/>
          <p:nvPr/>
        </p:nvSpPr>
        <p:spPr>
          <a:xfrm>
            <a:off x="9783727" y="1696779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1F2DC40-8A96-7EDB-A336-8EA376F1C2C2}"/>
              </a:ext>
            </a:extLst>
          </p:cNvPr>
          <p:cNvSpPr/>
          <p:nvPr/>
        </p:nvSpPr>
        <p:spPr>
          <a:xfrm>
            <a:off x="6546112" y="2721049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620E48-772B-4F79-B02E-E82E9CAD36C9}"/>
              </a:ext>
            </a:extLst>
          </p:cNvPr>
          <p:cNvSpPr/>
          <p:nvPr/>
        </p:nvSpPr>
        <p:spPr>
          <a:xfrm>
            <a:off x="8164919" y="2721049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CE5E38-FAC0-D2A4-327A-C9633537DA3D}"/>
              </a:ext>
            </a:extLst>
          </p:cNvPr>
          <p:cNvSpPr/>
          <p:nvPr/>
        </p:nvSpPr>
        <p:spPr>
          <a:xfrm>
            <a:off x="9783727" y="2721049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B22E9D-E120-DE69-6192-D7E8E7FF2FBA}"/>
              </a:ext>
            </a:extLst>
          </p:cNvPr>
          <p:cNvSpPr/>
          <p:nvPr/>
        </p:nvSpPr>
        <p:spPr>
          <a:xfrm>
            <a:off x="6540797" y="3745319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CB81E1-1F67-8029-9C0C-9E358A036323}"/>
              </a:ext>
            </a:extLst>
          </p:cNvPr>
          <p:cNvSpPr/>
          <p:nvPr/>
        </p:nvSpPr>
        <p:spPr>
          <a:xfrm>
            <a:off x="8159604" y="3745319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89ADD1-A0F2-62CF-7CB3-DCE46F3CBE9B}"/>
              </a:ext>
            </a:extLst>
          </p:cNvPr>
          <p:cNvSpPr/>
          <p:nvPr/>
        </p:nvSpPr>
        <p:spPr>
          <a:xfrm>
            <a:off x="9778412" y="3745319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B8A43C-8229-C479-1889-E68234A79E0D}"/>
              </a:ext>
            </a:extLst>
          </p:cNvPr>
          <p:cNvSpPr/>
          <p:nvPr/>
        </p:nvSpPr>
        <p:spPr>
          <a:xfrm>
            <a:off x="6540797" y="4661491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A72382-89A4-4A6F-09D5-0838C715FD97}"/>
              </a:ext>
            </a:extLst>
          </p:cNvPr>
          <p:cNvSpPr/>
          <p:nvPr/>
        </p:nvSpPr>
        <p:spPr>
          <a:xfrm>
            <a:off x="8159604" y="4661491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94565A-0F95-81C1-F89E-24A8A602B36B}"/>
              </a:ext>
            </a:extLst>
          </p:cNvPr>
          <p:cNvSpPr/>
          <p:nvPr/>
        </p:nvSpPr>
        <p:spPr>
          <a:xfrm>
            <a:off x="9778412" y="4661491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1573CF-BC32-011D-84F4-C77EE02EF735}"/>
              </a:ext>
            </a:extLst>
          </p:cNvPr>
          <p:cNvSpPr/>
          <p:nvPr/>
        </p:nvSpPr>
        <p:spPr>
          <a:xfrm>
            <a:off x="6540799" y="5513132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115510-4DD8-DF2E-E81A-4015CFFAA62A}"/>
              </a:ext>
            </a:extLst>
          </p:cNvPr>
          <p:cNvSpPr/>
          <p:nvPr/>
        </p:nvSpPr>
        <p:spPr>
          <a:xfrm>
            <a:off x="8159606" y="5513132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B001BF-3E2F-1485-1F79-C40B0E92A9EE}"/>
              </a:ext>
            </a:extLst>
          </p:cNvPr>
          <p:cNvSpPr/>
          <p:nvPr/>
        </p:nvSpPr>
        <p:spPr>
          <a:xfrm>
            <a:off x="9778414" y="5513132"/>
            <a:ext cx="1435395" cy="882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0000"/>
                  </a:solidFill>
                </a:ln>
              </a:rPr>
              <a:t>VM 1 with App</a:t>
            </a:r>
          </a:p>
        </p:txBody>
      </p:sp>
      <p:sp>
        <p:nvSpPr>
          <p:cNvPr id="39" name="Can 38">
            <a:extLst>
              <a:ext uri="{FF2B5EF4-FFF2-40B4-BE49-F238E27FC236}">
                <a16:creationId xmlns:a16="http://schemas.microsoft.com/office/drawing/2014/main" id="{1837A4BE-76DE-9786-9F89-BEC5AA858723}"/>
              </a:ext>
            </a:extLst>
          </p:cNvPr>
          <p:cNvSpPr/>
          <p:nvPr/>
        </p:nvSpPr>
        <p:spPr>
          <a:xfrm rot="16200000">
            <a:off x="2574484" y="-322153"/>
            <a:ext cx="361507" cy="3369785"/>
          </a:xfrm>
          <a:prstGeom prst="can">
            <a:avLst>
              <a:gd name="adj" fmla="val 10294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F676435-197A-A137-5E06-39767EBB4D96}"/>
              </a:ext>
            </a:extLst>
          </p:cNvPr>
          <p:cNvSpPr txBox="1"/>
          <p:nvPr/>
        </p:nvSpPr>
        <p:spPr>
          <a:xfrm>
            <a:off x="1382233" y="1222226"/>
            <a:ext cx="2886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Network Topology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1DBC287-9C00-2A0D-0E2C-B58C001F7261}"/>
              </a:ext>
            </a:extLst>
          </p:cNvPr>
          <p:cNvCxnSpPr>
            <a:stCxn id="4" idx="0"/>
            <a:endCxn id="40" idx="2"/>
          </p:cNvCxnSpPr>
          <p:nvPr/>
        </p:nvCxnSpPr>
        <p:spPr>
          <a:xfrm flipV="1">
            <a:off x="1036675" y="1591558"/>
            <a:ext cx="1788929" cy="237242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Left-right Arrow 42">
            <a:extLst>
              <a:ext uri="{FF2B5EF4-FFF2-40B4-BE49-F238E27FC236}">
                <a16:creationId xmlns:a16="http://schemas.microsoft.com/office/drawing/2014/main" id="{00C1C8BD-2427-CB80-5DD1-ACCAEDE93461}"/>
              </a:ext>
            </a:extLst>
          </p:cNvPr>
          <p:cNvSpPr/>
          <p:nvPr/>
        </p:nvSpPr>
        <p:spPr>
          <a:xfrm>
            <a:off x="5385393" y="3603551"/>
            <a:ext cx="1107556" cy="32163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45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608829-54E6-6F67-B3B4-7D662263737E}"/>
              </a:ext>
            </a:extLst>
          </p:cNvPr>
          <p:cNvSpPr/>
          <p:nvPr/>
        </p:nvSpPr>
        <p:spPr>
          <a:xfrm>
            <a:off x="606056" y="5507665"/>
            <a:ext cx="10972800" cy="92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OS with Resources like HDD, RAM, Networking, etc.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250065-3B61-9C75-9F04-00F10A074338}"/>
              </a:ext>
            </a:extLst>
          </p:cNvPr>
          <p:cNvSpPr/>
          <p:nvPr/>
        </p:nvSpPr>
        <p:spPr>
          <a:xfrm>
            <a:off x="1063256" y="4306186"/>
            <a:ext cx="9388549" cy="119084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Docker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E0BE0D-A75C-4399-2832-EBF7A1798A5D}"/>
              </a:ext>
            </a:extLst>
          </p:cNvPr>
          <p:cNvSpPr/>
          <p:nvPr/>
        </p:nvSpPr>
        <p:spPr>
          <a:xfrm>
            <a:off x="1360968" y="1302488"/>
            <a:ext cx="2732567" cy="30090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A6F9A7-2B20-AAB4-306A-2FEC2D48252E}"/>
              </a:ext>
            </a:extLst>
          </p:cNvPr>
          <p:cNvSpPr txBox="1"/>
          <p:nvPr/>
        </p:nvSpPr>
        <p:spPr>
          <a:xfrm>
            <a:off x="1499191" y="3870251"/>
            <a:ext cx="236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Container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96C248-BE24-006F-8EDB-443F37B79C36}"/>
              </a:ext>
            </a:extLst>
          </p:cNvPr>
          <p:cNvSpPr/>
          <p:nvPr/>
        </p:nvSpPr>
        <p:spPr>
          <a:xfrm>
            <a:off x="1584251" y="1775637"/>
            <a:ext cx="2275368" cy="209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The Image for the Application with Deployable Code (.NET Core App), Application Framework (.NET 5/6 Runtime) and Base Hosting Image (Linux)</a:t>
            </a:r>
          </a:p>
        </p:txBody>
      </p:sp>
      <p:sp>
        <p:nvSpPr>
          <p:cNvPr id="7" name="Up-down Arrow 6">
            <a:extLst>
              <a:ext uri="{FF2B5EF4-FFF2-40B4-BE49-F238E27FC236}">
                <a16:creationId xmlns:a16="http://schemas.microsoft.com/office/drawing/2014/main" id="{CE346AA9-FCD3-0FA3-C058-00CDC95413BC}"/>
              </a:ext>
            </a:extLst>
          </p:cNvPr>
          <p:cNvSpPr/>
          <p:nvPr/>
        </p:nvSpPr>
        <p:spPr>
          <a:xfrm>
            <a:off x="1701209" y="3668233"/>
            <a:ext cx="191386" cy="571350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-down Arrow 7">
            <a:extLst>
              <a:ext uri="{FF2B5EF4-FFF2-40B4-BE49-F238E27FC236}">
                <a16:creationId xmlns:a16="http://schemas.microsoft.com/office/drawing/2014/main" id="{918C2EA1-3BD1-5613-A0C5-8BE7FB2199DE}"/>
              </a:ext>
            </a:extLst>
          </p:cNvPr>
          <p:cNvSpPr/>
          <p:nvPr/>
        </p:nvSpPr>
        <p:spPr>
          <a:xfrm>
            <a:off x="1913860" y="4092430"/>
            <a:ext cx="233916" cy="523656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-down Arrow 8">
            <a:extLst>
              <a:ext uri="{FF2B5EF4-FFF2-40B4-BE49-F238E27FC236}">
                <a16:creationId xmlns:a16="http://schemas.microsoft.com/office/drawing/2014/main" id="{AD4FA6A2-F6CC-D882-0CA8-2A07029034D0}"/>
              </a:ext>
            </a:extLst>
          </p:cNvPr>
          <p:cNvSpPr/>
          <p:nvPr/>
        </p:nvSpPr>
        <p:spPr>
          <a:xfrm>
            <a:off x="2094613" y="5211358"/>
            <a:ext cx="191386" cy="571350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3695DF-F569-FA41-147B-8A8A9551A299}"/>
              </a:ext>
            </a:extLst>
          </p:cNvPr>
          <p:cNvSpPr/>
          <p:nvPr/>
        </p:nvSpPr>
        <p:spPr>
          <a:xfrm>
            <a:off x="4380614" y="1286540"/>
            <a:ext cx="2732567" cy="30090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0C677D-DF45-CC99-9E97-EF603A03231C}"/>
              </a:ext>
            </a:extLst>
          </p:cNvPr>
          <p:cNvSpPr txBox="1"/>
          <p:nvPr/>
        </p:nvSpPr>
        <p:spPr>
          <a:xfrm>
            <a:off x="4518837" y="3854303"/>
            <a:ext cx="236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Container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DBB40F-7C31-9470-B5BD-373AE1224AE8}"/>
              </a:ext>
            </a:extLst>
          </p:cNvPr>
          <p:cNvSpPr/>
          <p:nvPr/>
        </p:nvSpPr>
        <p:spPr>
          <a:xfrm>
            <a:off x="4603897" y="1759689"/>
            <a:ext cx="2275368" cy="209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Image for the Application with Deployable Code (.NET Core App), Application Framework (.NET 5/6 Runtime) and Base Hosting Image (Linux)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9E16E7-ADD8-1A8D-E0AE-52B7BC6FE35B}"/>
              </a:ext>
            </a:extLst>
          </p:cNvPr>
          <p:cNvSpPr/>
          <p:nvPr/>
        </p:nvSpPr>
        <p:spPr>
          <a:xfrm>
            <a:off x="7545573" y="1299830"/>
            <a:ext cx="2732567" cy="30090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D3967F-E1F5-F6E0-6340-D07B284F1EC8}"/>
              </a:ext>
            </a:extLst>
          </p:cNvPr>
          <p:cNvSpPr txBox="1"/>
          <p:nvPr/>
        </p:nvSpPr>
        <p:spPr>
          <a:xfrm>
            <a:off x="7683796" y="3867593"/>
            <a:ext cx="236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Container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EFF5AB-6B99-1BA8-578D-9D304843C01E}"/>
              </a:ext>
            </a:extLst>
          </p:cNvPr>
          <p:cNvSpPr/>
          <p:nvPr/>
        </p:nvSpPr>
        <p:spPr>
          <a:xfrm>
            <a:off x="7768856" y="1772979"/>
            <a:ext cx="2275368" cy="209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The Image for the Application with Deployable Code (.NET Core App), Application Framework (.NET 5/6 Runtime) and Base Hosting Image (Linux)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1DCC9F8-6B14-9AB4-4D1E-4538A35EE6AD}"/>
              </a:ext>
            </a:extLst>
          </p:cNvPr>
          <p:cNvSpPr/>
          <p:nvPr/>
        </p:nvSpPr>
        <p:spPr>
          <a:xfrm>
            <a:off x="4646426" y="3585682"/>
            <a:ext cx="191386" cy="571350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-down Arrow 16">
            <a:extLst>
              <a:ext uri="{FF2B5EF4-FFF2-40B4-BE49-F238E27FC236}">
                <a16:creationId xmlns:a16="http://schemas.microsoft.com/office/drawing/2014/main" id="{84C3D726-B0DA-795C-AFF8-34C83327E8D8}"/>
              </a:ext>
            </a:extLst>
          </p:cNvPr>
          <p:cNvSpPr/>
          <p:nvPr/>
        </p:nvSpPr>
        <p:spPr>
          <a:xfrm>
            <a:off x="4859077" y="4009879"/>
            <a:ext cx="191386" cy="571350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2DF96F31-0C8F-4F22-17A4-CA2FBA683314}"/>
              </a:ext>
            </a:extLst>
          </p:cNvPr>
          <p:cNvSpPr/>
          <p:nvPr/>
        </p:nvSpPr>
        <p:spPr>
          <a:xfrm>
            <a:off x="5039830" y="5128807"/>
            <a:ext cx="191386" cy="571350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-down Arrow 18">
            <a:extLst>
              <a:ext uri="{FF2B5EF4-FFF2-40B4-BE49-F238E27FC236}">
                <a16:creationId xmlns:a16="http://schemas.microsoft.com/office/drawing/2014/main" id="{CED460D0-557B-9293-5EE8-AE3DF429A034}"/>
              </a:ext>
            </a:extLst>
          </p:cNvPr>
          <p:cNvSpPr/>
          <p:nvPr/>
        </p:nvSpPr>
        <p:spPr>
          <a:xfrm>
            <a:off x="7899986" y="3609604"/>
            <a:ext cx="191386" cy="571350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-down Arrow 19">
            <a:extLst>
              <a:ext uri="{FF2B5EF4-FFF2-40B4-BE49-F238E27FC236}">
                <a16:creationId xmlns:a16="http://schemas.microsoft.com/office/drawing/2014/main" id="{094B5665-45C7-DD81-B7AD-11F69791C6EC}"/>
              </a:ext>
            </a:extLst>
          </p:cNvPr>
          <p:cNvSpPr/>
          <p:nvPr/>
        </p:nvSpPr>
        <p:spPr>
          <a:xfrm>
            <a:off x="8112637" y="4033801"/>
            <a:ext cx="191386" cy="571350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BEC04581-FCE9-0658-4C4E-FEE517D5EC69}"/>
              </a:ext>
            </a:extLst>
          </p:cNvPr>
          <p:cNvSpPr/>
          <p:nvPr/>
        </p:nvSpPr>
        <p:spPr>
          <a:xfrm>
            <a:off x="8293390" y="5152729"/>
            <a:ext cx="191386" cy="571350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65C4A8-AF80-32F9-2333-DA09B2AFA64E}"/>
              </a:ext>
            </a:extLst>
          </p:cNvPr>
          <p:cNvSpPr/>
          <p:nvPr/>
        </p:nvSpPr>
        <p:spPr>
          <a:xfrm>
            <a:off x="1254642" y="4605151"/>
            <a:ext cx="9197163" cy="5236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Docker Networking Resources</a:t>
            </a:r>
          </a:p>
        </p:txBody>
      </p:sp>
      <p:sp>
        <p:nvSpPr>
          <p:cNvPr id="24" name="Can 23">
            <a:extLst>
              <a:ext uri="{FF2B5EF4-FFF2-40B4-BE49-F238E27FC236}">
                <a16:creationId xmlns:a16="http://schemas.microsoft.com/office/drawing/2014/main" id="{E7AFFFEB-21B7-9762-6159-6C55AC2FA04C}"/>
              </a:ext>
            </a:extLst>
          </p:cNvPr>
          <p:cNvSpPr/>
          <p:nvPr/>
        </p:nvSpPr>
        <p:spPr>
          <a:xfrm>
            <a:off x="3118876" y="4157032"/>
            <a:ext cx="956933" cy="571350"/>
          </a:xfrm>
          <a:prstGeom prst="can">
            <a:avLst>
              <a:gd name="adj" fmla="val 111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PORT</a:t>
            </a:r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0A46D296-C847-633F-47AB-77596575A804}"/>
              </a:ext>
            </a:extLst>
          </p:cNvPr>
          <p:cNvSpPr/>
          <p:nvPr/>
        </p:nvSpPr>
        <p:spPr>
          <a:xfrm>
            <a:off x="6138520" y="4215181"/>
            <a:ext cx="956933" cy="553522"/>
          </a:xfrm>
          <a:prstGeom prst="can">
            <a:avLst>
              <a:gd name="adj" fmla="val 111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PORT</a:t>
            </a:r>
          </a:p>
        </p:txBody>
      </p:sp>
      <p:sp>
        <p:nvSpPr>
          <p:cNvPr id="26" name="Can 25">
            <a:extLst>
              <a:ext uri="{FF2B5EF4-FFF2-40B4-BE49-F238E27FC236}">
                <a16:creationId xmlns:a16="http://schemas.microsoft.com/office/drawing/2014/main" id="{0B25EE4B-8345-79F8-3D93-8F47F8C9D94C}"/>
              </a:ext>
            </a:extLst>
          </p:cNvPr>
          <p:cNvSpPr/>
          <p:nvPr/>
        </p:nvSpPr>
        <p:spPr>
          <a:xfrm>
            <a:off x="9248543" y="4143438"/>
            <a:ext cx="956933" cy="571349"/>
          </a:xfrm>
          <a:prstGeom prst="can">
            <a:avLst>
              <a:gd name="adj" fmla="val 111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PORT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F716A1-0D36-7124-EE7F-8A21144FE546}"/>
              </a:ext>
            </a:extLst>
          </p:cNvPr>
          <p:cNvSpPr txBox="1"/>
          <p:nvPr/>
        </p:nvSpPr>
        <p:spPr>
          <a:xfrm>
            <a:off x="202019" y="127591"/>
            <a:ext cx="11717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Each Container Host an Image, this Image is “Configured” to expose a PORT, the Container Exposes this port so that the Container can accept network Requests (Massages) from Other Containers</a:t>
            </a:r>
          </a:p>
        </p:txBody>
      </p:sp>
    </p:spTree>
    <p:extLst>
      <p:ext uri="{BB962C8B-B14F-4D97-AF65-F5344CB8AC3E}">
        <p14:creationId xmlns:p14="http://schemas.microsoft.com/office/powerpoint/2010/main" val="41383464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059C79-C55B-7D65-3B2C-25BB49FEF433}"/>
              </a:ext>
            </a:extLst>
          </p:cNvPr>
          <p:cNvSpPr/>
          <p:nvPr/>
        </p:nvSpPr>
        <p:spPr>
          <a:xfrm>
            <a:off x="233917" y="1722474"/>
            <a:ext cx="3402419" cy="299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Sender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B9C60F-4B01-15F8-37E0-2C7CB9029287}"/>
              </a:ext>
            </a:extLst>
          </p:cNvPr>
          <p:cNvSpPr/>
          <p:nvPr/>
        </p:nvSpPr>
        <p:spPr>
          <a:xfrm>
            <a:off x="8413898" y="1722474"/>
            <a:ext cx="3402419" cy="299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Receiver App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D26D74FC-3169-9D69-694C-4E875B1FE108}"/>
              </a:ext>
            </a:extLst>
          </p:cNvPr>
          <p:cNvSpPr/>
          <p:nvPr/>
        </p:nvSpPr>
        <p:spPr>
          <a:xfrm>
            <a:off x="4479851" y="733646"/>
            <a:ext cx="3232298" cy="4763386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B482BB-E840-EB9C-8A8D-E302610D505C}"/>
              </a:ext>
            </a:extLst>
          </p:cNvPr>
          <p:cNvSpPr txBox="1"/>
          <p:nvPr/>
        </p:nvSpPr>
        <p:spPr>
          <a:xfrm>
            <a:off x="4997302" y="148856"/>
            <a:ext cx="2860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RabbitMQ for Message Transit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BCD61356-7576-EF3E-FA5B-D931E33915DE}"/>
              </a:ext>
            </a:extLst>
          </p:cNvPr>
          <p:cNvSpPr/>
          <p:nvPr/>
        </p:nvSpPr>
        <p:spPr>
          <a:xfrm>
            <a:off x="3200399" y="2604977"/>
            <a:ext cx="1704755" cy="510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779EA9E0-DFAD-DFC6-F791-C856B61B271A}"/>
              </a:ext>
            </a:extLst>
          </p:cNvPr>
          <p:cNvSpPr/>
          <p:nvPr/>
        </p:nvSpPr>
        <p:spPr>
          <a:xfrm>
            <a:off x="7123814" y="3646967"/>
            <a:ext cx="1552353" cy="4890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Subscription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38792C7B-1BE3-CEF9-429C-FD2354832F57}"/>
              </a:ext>
            </a:extLst>
          </p:cNvPr>
          <p:cNvSpPr/>
          <p:nvPr/>
        </p:nvSpPr>
        <p:spPr>
          <a:xfrm>
            <a:off x="7079511" y="2333847"/>
            <a:ext cx="2860157" cy="489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Deliver Message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3D6C85F-6125-BAEA-2F09-3634BC370BD8}"/>
              </a:ext>
            </a:extLst>
          </p:cNvPr>
          <p:cNvSpPr/>
          <p:nvPr/>
        </p:nvSpPr>
        <p:spPr>
          <a:xfrm>
            <a:off x="4805916" y="2166384"/>
            <a:ext cx="2009553" cy="1313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Message</a:t>
            </a:r>
          </a:p>
          <a:p>
            <a:pPr algn="ctr"/>
            <a:r>
              <a:rPr lang="en-US" b="1" dirty="0"/>
              <a:t>Exchange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9493885-5A8A-1BC0-621F-DCC9F3DAB19A}"/>
              </a:ext>
            </a:extLst>
          </p:cNvPr>
          <p:cNvSpPr/>
          <p:nvPr/>
        </p:nvSpPr>
        <p:spPr>
          <a:xfrm>
            <a:off x="4786423" y="3615070"/>
            <a:ext cx="2009553" cy="1313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Message</a:t>
            </a:r>
          </a:p>
          <a:p>
            <a:pPr algn="ctr"/>
            <a:r>
              <a:rPr lang="en-US" b="1" dirty="0"/>
              <a:t>Exchange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C60630-C9D0-7C6D-11A9-8DD191520636}"/>
              </a:ext>
            </a:extLst>
          </p:cNvPr>
          <p:cNvSpPr/>
          <p:nvPr/>
        </p:nvSpPr>
        <p:spPr>
          <a:xfrm>
            <a:off x="8867553" y="3646967"/>
            <a:ext cx="2764466" cy="7868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Background Service that will be running Continuously to read message from Queue</a:t>
            </a:r>
          </a:p>
        </p:txBody>
      </p:sp>
    </p:spTree>
    <p:extLst>
      <p:ext uri="{BB962C8B-B14F-4D97-AF65-F5344CB8AC3E}">
        <p14:creationId xmlns:p14="http://schemas.microsoft.com/office/powerpoint/2010/main" val="13339140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0FAB7DF-AF0F-ADA0-44DA-E6C1ADF645E8}"/>
              </a:ext>
            </a:extLst>
          </p:cNvPr>
          <p:cNvSpPr/>
          <p:nvPr/>
        </p:nvSpPr>
        <p:spPr>
          <a:xfrm>
            <a:off x="4263656" y="1116419"/>
            <a:ext cx="3455581" cy="2158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Micro-Architecture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CB2EF8B-DEF6-D7F4-34C6-F02F7B0EBA43}"/>
              </a:ext>
            </a:extLst>
          </p:cNvPr>
          <p:cNvSpPr/>
          <p:nvPr/>
        </p:nvSpPr>
        <p:spPr>
          <a:xfrm>
            <a:off x="1173125" y="3746205"/>
            <a:ext cx="3455581" cy="2158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Microservices on Server-Side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20502C-E386-92C0-EFE1-552E944D6F56}"/>
              </a:ext>
            </a:extLst>
          </p:cNvPr>
          <p:cNvSpPr/>
          <p:nvPr/>
        </p:nvSpPr>
        <p:spPr>
          <a:xfrm>
            <a:off x="7949609" y="3746205"/>
            <a:ext cx="3455581" cy="2158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Micro-</a:t>
            </a:r>
            <a:r>
              <a:rPr lang="en-US" b="1" dirty="0" err="1"/>
              <a:t>FrontEnd</a:t>
            </a:r>
            <a:endParaRPr lang="en-US" b="1" dirty="0"/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320E9014-70EB-95C1-A28C-192D5C12CF55}"/>
              </a:ext>
            </a:extLst>
          </p:cNvPr>
          <p:cNvCxnSpPr>
            <a:stCxn id="2" idx="2"/>
            <a:endCxn id="3" idx="0"/>
          </p:cNvCxnSpPr>
          <p:nvPr/>
        </p:nvCxnSpPr>
        <p:spPr>
          <a:xfrm rot="10800000" flipV="1">
            <a:off x="2900916" y="2195623"/>
            <a:ext cx="1362740" cy="1550581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E4B78ACF-FF0F-2226-90AE-FDF5D22DA8C7}"/>
              </a:ext>
            </a:extLst>
          </p:cNvPr>
          <p:cNvCxnSpPr>
            <a:stCxn id="2" idx="6"/>
            <a:endCxn id="4" idx="0"/>
          </p:cNvCxnSpPr>
          <p:nvPr/>
        </p:nvCxnSpPr>
        <p:spPr>
          <a:xfrm>
            <a:off x="7719237" y="2195624"/>
            <a:ext cx="1958163" cy="1550581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2607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5B85D4-7956-9B43-54E9-3A4FCB3B044E}"/>
              </a:ext>
            </a:extLst>
          </p:cNvPr>
          <p:cNvSpPr/>
          <p:nvPr/>
        </p:nvSpPr>
        <p:spPr>
          <a:xfrm>
            <a:off x="3466212" y="215458"/>
            <a:ext cx="8165804" cy="61775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E9A158-44A0-582E-6325-1C43DDA1E963}"/>
              </a:ext>
            </a:extLst>
          </p:cNvPr>
          <p:cNvSpPr txBox="1"/>
          <p:nvPr/>
        </p:nvSpPr>
        <p:spPr>
          <a:xfrm>
            <a:off x="2849526" y="14885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E3026E89-863A-7768-04AD-3380DD2AE99D}"/>
              </a:ext>
            </a:extLst>
          </p:cNvPr>
          <p:cNvSpPr/>
          <p:nvPr/>
        </p:nvSpPr>
        <p:spPr>
          <a:xfrm>
            <a:off x="3785192" y="595423"/>
            <a:ext cx="2310808" cy="2243469"/>
          </a:xfrm>
          <a:prstGeom prst="cube">
            <a:avLst>
              <a:gd name="adj" fmla="val 14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801FD-F05C-25DE-FA6C-67B04FDDBBA8}"/>
              </a:ext>
            </a:extLst>
          </p:cNvPr>
          <p:cNvSpPr txBox="1"/>
          <p:nvPr/>
        </p:nvSpPr>
        <p:spPr>
          <a:xfrm>
            <a:off x="4082902" y="627321"/>
            <a:ext cx="162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 1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FC82F893-5064-F732-BAD6-ED31DEAFF41C}"/>
              </a:ext>
            </a:extLst>
          </p:cNvPr>
          <p:cNvSpPr/>
          <p:nvPr/>
        </p:nvSpPr>
        <p:spPr>
          <a:xfrm>
            <a:off x="6491178" y="550086"/>
            <a:ext cx="2310808" cy="2243469"/>
          </a:xfrm>
          <a:prstGeom prst="cube">
            <a:avLst>
              <a:gd name="adj" fmla="val 14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37EDD0-EA74-FD74-6959-44882F98578A}"/>
              </a:ext>
            </a:extLst>
          </p:cNvPr>
          <p:cNvSpPr txBox="1"/>
          <p:nvPr/>
        </p:nvSpPr>
        <p:spPr>
          <a:xfrm>
            <a:off x="6788002" y="550086"/>
            <a:ext cx="162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 2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0551A85B-35F9-B891-EBF7-0E99097FEE25}"/>
              </a:ext>
            </a:extLst>
          </p:cNvPr>
          <p:cNvSpPr/>
          <p:nvPr/>
        </p:nvSpPr>
        <p:spPr>
          <a:xfrm>
            <a:off x="9098810" y="518188"/>
            <a:ext cx="2310808" cy="2243469"/>
          </a:xfrm>
          <a:prstGeom prst="cube">
            <a:avLst>
              <a:gd name="adj" fmla="val 14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29EC0E-AFAB-86B5-4D06-F20766004A76}"/>
              </a:ext>
            </a:extLst>
          </p:cNvPr>
          <p:cNvSpPr txBox="1"/>
          <p:nvPr/>
        </p:nvSpPr>
        <p:spPr>
          <a:xfrm>
            <a:off x="9396520" y="550086"/>
            <a:ext cx="162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 3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9D28B0AD-636A-65C5-8122-81FC212F82E2}"/>
              </a:ext>
            </a:extLst>
          </p:cNvPr>
          <p:cNvSpPr/>
          <p:nvPr/>
        </p:nvSpPr>
        <p:spPr>
          <a:xfrm>
            <a:off x="3793168" y="4189229"/>
            <a:ext cx="2310808" cy="2296631"/>
          </a:xfrm>
          <a:prstGeom prst="cube">
            <a:avLst>
              <a:gd name="adj" fmla="val 14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2A54D3-4B08-D655-64DD-D34CE2249D0E}"/>
              </a:ext>
            </a:extLst>
          </p:cNvPr>
          <p:cNvSpPr txBox="1"/>
          <p:nvPr/>
        </p:nvSpPr>
        <p:spPr>
          <a:xfrm>
            <a:off x="4082902" y="4122626"/>
            <a:ext cx="162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 4</a:t>
            </a:r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61B61898-6699-C4DA-BD75-02128C462421}"/>
              </a:ext>
            </a:extLst>
          </p:cNvPr>
          <p:cNvSpPr/>
          <p:nvPr/>
        </p:nvSpPr>
        <p:spPr>
          <a:xfrm>
            <a:off x="6393710" y="4189229"/>
            <a:ext cx="2310808" cy="2296631"/>
          </a:xfrm>
          <a:prstGeom prst="cube">
            <a:avLst>
              <a:gd name="adj" fmla="val 14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35274D-3643-6B00-2D31-7DADD48A607B}"/>
              </a:ext>
            </a:extLst>
          </p:cNvPr>
          <p:cNvSpPr txBox="1"/>
          <p:nvPr/>
        </p:nvSpPr>
        <p:spPr>
          <a:xfrm>
            <a:off x="6683444" y="4122626"/>
            <a:ext cx="162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 5</a:t>
            </a:r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59660E9E-FE8E-F75C-D370-F6F2DABEF6FE}"/>
              </a:ext>
            </a:extLst>
          </p:cNvPr>
          <p:cNvSpPr/>
          <p:nvPr/>
        </p:nvSpPr>
        <p:spPr>
          <a:xfrm>
            <a:off x="8994252" y="4096343"/>
            <a:ext cx="2310808" cy="2296631"/>
          </a:xfrm>
          <a:prstGeom prst="cube">
            <a:avLst>
              <a:gd name="adj" fmla="val 14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52BF01-417B-59CB-983C-EA17A6FA1C1D}"/>
              </a:ext>
            </a:extLst>
          </p:cNvPr>
          <p:cNvSpPr txBox="1"/>
          <p:nvPr/>
        </p:nvSpPr>
        <p:spPr>
          <a:xfrm>
            <a:off x="9283986" y="4029740"/>
            <a:ext cx="162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 6</a:t>
            </a:r>
          </a:p>
        </p:txBody>
      </p:sp>
      <p:sp>
        <p:nvSpPr>
          <p:cNvPr id="20" name="Can 19">
            <a:extLst>
              <a:ext uri="{FF2B5EF4-FFF2-40B4-BE49-F238E27FC236}">
                <a16:creationId xmlns:a16="http://schemas.microsoft.com/office/drawing/2014/main" id="{7F031CF6-CB4F-1609-1071-0F02A7B76C1F}"/>
              </a:ext>
            </a:extLst>
          </p:cNvPr>
          <p:cNvSpPr/>
          <p:nvPr/>
        </p:nvSpPr>
        <p:spPr>
          <a:xfrm rot="16200000">
            <a:off x="7271305" y="-365458"/>
            <a:ext cx="595423" cy="7681203"/>
          </a:xfrm>
          <a:prstGeom prst="can">
            <a:avLst>
              <a:gd name="adj" fmla="val 1071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BB32E4-EE27-28FA-1874-40B7E14C54E3}"/>
              </a:ext>
            </a:extLst>
          </p:cNvPr>
          <p:cNvSpPr txBox="1"/>
          <p:nvPr/>
        </p:nvSpPr>
        <p:spPr>
          <a:xfrm>
            <a:off x="4210493" y="3274828"/>
            <a:ext cx="6996223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API Server FOR MANAGING THE NETWOTK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1751BB6-76D1-CDC5-7828-C5B070E6E65E}"/>
              </a:ext>
            </a:extLst>
          </p:cNvPr>
          <p:cNvSpPr/>
          <p:nvPr/>
        </p:nvSpPr>
        <p:spPr>
          <a:xfrm>
            <a:off x="4082902" y="1371600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38D4608-2A86-3BA0-F7BB-1572B23CCCDA}"/>
              </a:ext>
            </a:extLst>
          </p:cNvPr>
          <p:cNvSpPr/>
          <p:nvPr/>
        </p:nvSpPr>
        <p:spPr>
          <a:xfrm>
            <a:off x="4235302" y="1524000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7DC2A27-D1B8-3F72-D2FC-8D6E7E65DA0D}"/>
              </a:ext>
            </a:extLst>
          </p:cNvPr>
          <p:cNvSpPr/>
          <p:nvPr/>
        </p:nvSpPr>
        <p:spPr>
          <a:xfrm>
            <a:off x="4387702" y="1676400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Container with Images</a:t>
            </a:r>
          </a:p>
          <a:p>
            <a:pPr algn="ctr"/>
            <a:r>
              <a:rPr lang="en-US" sz="1000" dirty="0"/>
              <a:t>31106 port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37B9F84-4285-C748-53CD-135DF3ED6C6D}"/>
              </a:ext>
            </a:extLst>
          </p:cNvPr>
          <p:cNvSpPr/>
          <p:nvPr/>
        </p:nvSpPr>
        <p:spPr>
          <a:xfrm>
            <a:off x="6747239" y="1313927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13D439B-6729-227B-A243-39F707A7039C}"/>
              </a:ext>
            </a:extLst>
          </p:cNvPr>
          <p:cNvSpPr/>
          <p:nvPr/>
        </p:nvSpPr>
        <p:spPr>
          <a:xfrm>
            <a:off x="6899639" y="1466327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3D08255-5518-E22F-1F27-E1FD96F32084}"/>
              </a:ext>
            </a:extLst>
          </p:cNvPr>
          <p:cNvSpPr/>
          <p:nvPr/>
        </p:nvSpPr>
        <p:spPr>
          <a:xfrm>
            <a:off x="7052039" y="1618727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F8E957-FA57-D780-DBFE-1EB56F467944}"/>
              </a:ext>
            </a:extLst>
          </p:cNvPr>
          <p:cNvSpPr/>
          <p:nvPr/>
        </p:nvSpPr>
        <p:spPr>
          <a:xfrm>
            <a:off x="9403610" y="1285344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C9A63D7-41AC-3137-BECB-C1AD4809B497}"/>
              </a:ext>
            </a:extLst>
          </p:cNvPr>
          <p:cNvSpPr/>
          <p:nvPr/>
        </p:nvSpPr>
        <p:spPr>
          <a:xfrm>
            <a:off x="9556010" y="1437744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E0A2374-EE65-DC11-A6D4-555E5CE43747}"/>
              </a:ext>
            </a:extLst>
          </p:cNvPr>
          <p:cNvSpPr/>
          <p:nvPr/>
        </p:nvSpPr>
        <p:spPr>
          <a:xfrm>
            <a:off x="9708410" y="1590144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8E5BA68-47A2-E05F-305B-08E0E66ECBD3}"/>
              </a:ext>
            </a:extLst>
          </p:cNvPr>
          <p:cNvSpPr/>
          <p:nvPr/>
        </p:nvSpPr>
        <p:spPr>
          <a:xfrm>
            <a:off x="9571071" y="4852795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8390E5AA-7D8C-D36C-6DD8-D6D8DC40E229}"/>
              </a:ext>
            </a:extLst>
          </p:cNvPr>
          <p:cNvSpPr/>
          <p:nvPr/>
        </p:nvSpPr>
        <p:spPr>
          <a:xfrm>
            <a:off x="9723471" y="5005195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6334A1B-857F-9E92-7220-6503ECA75D59}"/>
              </a:ext>
            </a:extLst>
          </p:cNvPr>
          <p:cNvSpPr/>
          <p:nvPr/>
        </p:nvSpPr>
        <p:spPr>
          <a:xfrm>
            <a:off x="9875871" y="5157595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6CC060C-F150-BC37-7F37-F4DC1C667433}"/>
              </a:ext>
            </a:extLst>
          </p:cNvPr>
          <p:cNvSpPr/>
          <p:nvPr/>
        </p:nvSpPr>
        <p:spPr>
          <a:xfrm>
            <a:off x="6990024" y="5006460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CE8E757-B1FE-6C41-6201-67283D07D6EF}"/>
              </a:ext>
            </a:extLst>
          </p:cNvPr>
          <p:cNvSpPr/>
          <p:nvPr/>
        </p:nvSpPr>
        <p:spPr>
          <a:xfrm>
            <a:off x="7142424" y="5158860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F5FDA5B-75FF-82F7-A493-D3750EFC4807}"/>
              </a:ext>
            </a:extLst>
          </p:cNvPr>
          <p:cNvSpPr/>
          <p:nvPr/>
        </p:nvSpPr>
        <p:spPr>
          <a:xfrm>
            <a:off x="7294824" y="5311260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6CFEEB6-EEF9-CB48-DA21-ADE88AC6A7C3}"/>
              </a:ext>
            </a:extLst>
          </p:cNvPr>
          <p:cNvSpPr/>
          <p:nvPr/>
        </p:nvSpPr>
        <p:spPr>
          <a:xfrm>
            <a:off x="4308398" y="4999073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B3594D7-7AC4-CCAF-6EC9-6131B3EDA1B1}"/>
              </a:ext>
            </a:extLst>
          </p:cNvPr>
          <p:cNvSpPr/>
          <p:nvPr/>
        </p:nvSpPr>
        <p:spPr>
          <a:xfrm>
            <a:off x="4460798" y="5151473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D65FAE9-D138-33A1-9716-D57EE7E57D94}"/>
              </a:ext>
            </a:extLst>
          </p:cNvPr>
          <p:cNvSpPr/>
          <p:nvPr/>
        </p:nvSpPr>
        <p:spPr>
          <a:xfrm>
            <a:off x="4613198" y="5303873"/>
            <a:ext cx="893135" cy="6485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9F88B7-D74F-744B-A998-98263F198029}"/>
              </a:ext>
            </a:extLst>
          </p:cNvPr>
          <p:cNvSpPr txBox="1"/>
          <p:nvPr/>
        </p:nvSpPr>
        <p:spPr>
          <a:xfrm>
            <a:off x="4010685" y="1081713"/>
            <a:ext cx="157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00"/>
                </a:solidFill>
              </a:rPr>
              <a:t>10.4.20.60 is a Custer IP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1A1B7E-41BD-D6DD-A095-A10B67BF60BF}"/>
              </a:ext>
            </a:extLst>
          </p:cNvPr>
          <p:cNvSpPr txBox="1"/>
          <p:nvPr/>
        </p:nvSpPr>
        <p:spPr>
          <a:xfrm>
            <a:off x="3793168" y="2361434"/>
            <a:ext cx="157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00"/>
                </a:solidFill>
              </a:rPr>
              <a:t>3.40.20.60 is a </a:t>
            </a:r>
            <a:r>
              <a:rPr lang="en-US" sz="1000" dirty="0" err="1">
                <a:solidFill>
                  <a:srgbClr val="FFFF00"/>
                </a:solidFill>
              </a:rPr>
              <a:t>NodeIP</a:t>
            </a:r>
            <a:endParaRPr lang="en-US" sz="1000" dirty="0">
              <a:solidFill>
                <a:srgbClr val="FFFF00"/>
              </a:solidFill>
            </a:endParaRP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DBDC1BE6-6B40-6729-6D48-712E69CF83BF}"/>
              </a:ext>
            </a:extLst>
          </p:cNvPr>
          <p:cNvSpPr/>
          <p:nvPr/>
        </p:nvSpPr>
        <p:spPr>
          <a:xfrm>
            <a:off x="228601" y="2020186"/>
            <a:ext cx="3499814" cy="1042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http://3.40.20.60:31106/</a:t>
            </a:r>
            <a:r>
              <a:rPr lang="en-US" dirty="0" err="1"/>
              <a:t>api</a:t>
            </a:r>
            <a:r>
              <a:rPr lang="en-US" dirty="0"/>
              <a:t>/ctrl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C7013394-356E-0087-30B0-84C7685AC257}"/>
              </a:ext>
            </a:extLst>
          </p:cNvPr>
          <p:cNvCxnSpPr>
            <a:cxnSpLocks/>
            <a:stCxn id="42" idx="3"/>
            <a:endCxn id="4" idx="2"/>
          </p:cNvCxnSpPr>
          <p:nvPr/>
        </p:nvCxnSpPr>
        <p:spPr>
          <a:xfrm flipV="1">
            <a:off x="3728415" y="1878878"/>
            <a:ext cx="56777" cy="662726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50182A08-014F-98BE-DE82-80773EA5281C}"/>
              </a:ext>
            </a:extLst>
          </p:cNvPr>
          <p:cNvCxnSpPr>
            <a:stCxn id="4" idx="2"/>
            <a:endCxn id="40" idx="1"/>
          </p:cNvCxnSpPr>
          <p:nvPr/>
        </p:nvCxnSpPr>
        <p:spPr>
          <a:xfrm rot="10800000" flipH="1">
            <a:off x="3785191" y="1204824"/>
            <a:ext cx="225493" cy="674054"/>
          </a:xfrm>
          <a:prstGeom prst="bentConnector3">
            <a:avLst>
              <a:gd name="adj1" fmla="val -10137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94D61D94-C7CF-416F-7BC0-E6D67B9FF519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3789312" y="1402303"/>
            <a:ext cx="801600" cy="395180"/>
          </a:xfrm>
          <a:prstGeom prst="bentConnector2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827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DB7FCD-4802-6E03-C670-C42C07CC71CB}"/>
              </a:ext>
            </a:extLst>
          </p:cNvPr>
          <p:cNvSpPr/>
          <p:nvPr/>
        </p:nvSpPr>
        <p:spPr>
          <a:xfrm>
            <a:off x="2196662" y="756745"/>
            <a:ext cx="2154621" cy="5612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D3C85-E1A9-0C43-2476-7CB7D2B27F8B}"/>
              </a:ext>
            </a:extLst>
          </p:cNvPr>
          <p:cNvSpPr txBox="1"/>
          <p:nvPr/>
        </p:nvSpPr>
        <p:spPr>
          <a:xfrm>
            <a:off x="2186152" y="325821"/>
            <a:ext cx="219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Managed 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ED7E5-8AA6-5F5B-52AF-1DEA5C3D6678}"/>
              </a:ext>
            </a:extLst>
          </p:cNvPr>
          <p:cNvSpPr txBox="1"/>
          <p:nvPr/>
        </p:nvSpPr>
        <p:spPr>
          <a:xfrm>
            <a:off x="7052441" y="693683"/>
            <a:ext cx="4519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{a = 10; b=20;</a:t>
            </a:r>
          </a:p>
          <a:p>
            <a:endParaRPr lang="en-US" dirty="0"/>
          </a:p>
          <a:p>
            <a:r>
              <a:rPr lang="en-US" dirty="0"/>
              <a:t>  Xchange(</a:t>
            </a:r>
            <a:r>
              <a:rPr lang="en-US" dirty="0" err="1"/>
              <a:t>a,b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Xchange(</a:t>
            </a:r>
            <a:r>
              <a:rPr lang="en-US" dirty="0" err="1"/>
              <a:t>x,y</a:t>
            </a:r>
            <a:r>
              <a:rPr lang="en-US" dirty="0"/>
              <a:t>){}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2824E-D52F-7DFD-8221-A2D602D2E519}"/>
              </a:ext>
            </a:extLst>
          </p:cNvPr>
          <p:cNvSpPr txBox="1"/>
          <p:nvPr/>
        </p:nvSpPr>
        <p:spPr>
          <a:xfrm>
            <a:off x="7052441" y="94593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Segment IL Code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3F4D3F-BECF-03CB-959E-CF5CFD16EC0F}"/>
              </a:ext>
            </a:extLst>
          </p:cNvPr>
          <p:cNvCxnSpPr/>
          <p:nvPr/>
        </p:nvCxnSpPr>
        <p:spPr>
          <a:xfrm>
            <a:off x="1902372" y="830317"/>
            <a:ext cx="0" cy="55389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14345F-0CFC-C0EE-70B7-8260677624C9}"/>
              </a:ext>
            </a:extLst>
          </p:cNvPr>
          <p:cNvSpPr/>
          <p:nvPr/>
        </p:nvSpPr>
        <p:spPr>
          <a:xfrm>
            <a:off x="2186152" y="5665076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A:10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BAF458-38AB-F669-A2AB-B05F6106E797}"/>
              </a:ext>
            </a:extLst>
          </p:cNvPr>
          <p:cNvSpPr/>
          <p:nvPr/>
        </p:nvSpPr>
        <p:spPr>
          <a:xfrm>
            <a:off x="2186151" y="5156795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B:20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42912364-E46B-406A-7C26-79BC0626586A}"/>
              </a:ext>
            </a:extLst>
          </p:cNvPr>
          <p:cNvSpPr/>
          <p:nvPr/>
        </p:nvSpPr>
        <p:spPr>
          <a:xfrm>
            <a:off x="4540469" y="5156795"/>
            <a:ext cx="168165" cy="939205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D81F533-6649-2CCF-356B-8818B325844A}"/>
              </a:ext>
            </a:extLst>
          </p:cNvPr>
          <p:cNvCxnSpPr>
            <a:endCxn id="13" idx="1"/>
          </p:cNvCxnSpPr>
          <p:nvPr/>
        </p:nvCxnSpPr>
        <p:spPr>
          <a:xfrm rot="5400000">
            <a:off x="3803063" y="2187833"/>
            <a:ext cx="4344136" cy="2532994"/>
          </a:xfrm>
          <a:prstGeom prst="bentConnector4">
            <a:avLst>
              <a:gd name="adj1" fmla="val 44595"/>
              <a:gd name="adj2" fmla="val 1090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6B5303F-6387-69FF-3ACA-FD1A5B17DD5F}"/>
              </a:ext>
            </a:extLst>
          </p:cNvPr>
          <p:cNvSpPr/>
          <p:nvPr/>
        </p:nvSpPr>
        <p:spPr>
          <a:xfrm>
            <a:off x="2196663" y="4480349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X:20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3725DE-9109-BADE-7756-3196EA61A101}"/>
              </a:ext>
            </a:extLst>
          </p:cNvPr>
          <p:cNvSpPr/>
          <p:nvPr/>
        </p:nvSpPr>
        <p:spPr>
          <a:xfrm>
            <a:off x="2196662" y="3972068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Y:10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A2032C8-A6CF-4B64-A231-EC396C0D1110}"/>
              </a:ext>
            </a:extLst>
          </p:cNvPr>
          <p:cNvSpPr/>
          <p:nvPr/>
        </p:nvSpPr>
        <p:spPr>
          <a:xfrm>
            <a:off x="4451130" y="3933389"/>
            <a:ext cx="168165" cy="939205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1976778-5DB9-8EB7-3BA2-1FA2DF9DD0EC}"/>
              </a:ext>
            </a:extLst>
          </p:cNvPr>
          <p:cNvCxnSpPr/>
          <p:nvPr/>
        </p:nvCxnSpPr>
        <p:spPr>
          <a:xfrm rot="10800000" flipV="1">
            <a:off x="4624551" y="2554014"/>
            <a:ext cx="3510456" cy="18489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&quot;No&quot; Symbol 20">
            <a:extLst>
              <a:ext uri="{FF2B5EF4-FFF2-40B4-BE49-F238E27FC236}">
                <a16:creationId xmlns:a16="http://schemas.microsoft.com/office/drawing/2014/main" id="{B1B3537E-1F98-91E0-08C3-85CC15B5D6E2}"/>
              </a:ext>
            </a:extLst>
          </p:cNvPr>
          <p:cNvSpPr/>
          <p:nvPr/>
        </p:nvSpPr>
        <p:spPr>
          <a:xfrm>
            <a:off x="2722179" y="3825766"/>
            <a:ext cx="1177159" cy="1085507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5BA0C0-2048-5B82-3ACB-316718D75892}"/>
              </a:ext>
            </a:extLst>
          </p:cNvPr>
          <p:cNvCxnSpPr/>
          <p:nvPr/>
        </p:nvCxnSpPr>
        <p:spPr>
          <a:xfrm>
            <a:off x="7993117" y="940675"/>
            <a:ext cx="0" cy="147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4662B6-E577-09CC-DCD8-32BCAA9C8A6F}"/>
              </a:ext>
            </a:extLst>
          </p:cNvPr>
          <p:cNvCxnSpPr/>
          <p:nvPr/>
        </p:nvCxnSpPr>
        <p:spPr>
          <a:xfrm flipH="1">
            <a:off x="8229600" y="966952"/>
            <a:ext cx="430924" cy="1513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7632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B5F34A-9326-5B95-7DBC-753E10180DE5}"/>
              </a:ext>
            </a:extLst>
          </p:cNvPr>
          <p:cNvSpPr txBox="1"/>
          <p:nvPr/>
        </p:nvSpPr>
        <p:spPr>
          <a:xfrm>
            <a:off x="308344" y="127591"/>
            <a:ext cx="11504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K8s Service Deployment for Accepting Requests From External Service on NodePort </a:t>
            </a:r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416881A1-2A5B-76F0-AA93-6BF09B74D1F0}"/>
              </a:ext>
            </a:extLst>
          </p:cNvPr>
          <p:cNvSpPr/>
          <p:nvPr/>
        </p:nvSpPr>
        <p:spPr>
          <a:xfrm>
            <a:off x="3678865" y="1222744"/>
            <a:ext cx="8311116" cy="5305647"/>
          </a:xfrm>
          <a:prstGeom prst="cube">
            <a:avLst>
              <a:gd name="adj" fmla="val 75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62B41D-F915-74AE-7EF3-73CAAEA9FF96}"/>
              </a:ext>
            </a:extLst>
          </p:cNvPr>
          <p:cNvSpPr txBox="1"/>
          <p:nvPr/>
        </p:nvSpPr>
        <p:spPr>
          <a:xfrm>
            <a:off x="4572000" y="680484"/>
            <a:ext cx="507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Node Inside Cluster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0F005CB-1A9B-2701-31BC-FBEF9778191D}"/>
              </a:ext>
            </a:extLst>
          </p:cNvPr>
          <p:cNvSpPr/>
          <p:nvPr/>
        </p:nvSpPr>
        <p:spPr>
          <a:xfrm>
            <a:off x="3976577" y="2073350"/>
            <a:ext cx="5528930" cy="321103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4A752C-989F-275C-BEA1-99CB8E182907}"/>
              </a:ext>
            </a:extLst>
          </p:cNvPr>
          <p:cNvSpPr txBox="1"/>
          <p:nvPr/>
        </p:nvSpPr>
        <p:spPr>
          <a:xfrm>
            <a:off x="4497572" y="2264735"/>
            <a:ext cx="463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POD 1 in the Node</a:t>
            </a: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66278F4F-1428-5DC7-FA4C-A3F0270E68F6}"/>
              </a:ext>
            </a:extLst>
          </p:cNvPr>
          <p:cNvSpPr/>
          <p:nvPr/>
        </p:nvSpPr>
        <p:spPr>
          <a:xfrm>
            <a:off x="4274287" y="2806995"/>
            <a:ext cx="2030819" cy="15310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F73A6E-B06F-DA23-E89A-486F1D871437}"/>
              </a:ext>
            </a:extLst>
          </p:cNvPr>
          <p:cNvSpPr txBox="1"/>
          <p:nvPr/>
        </p:nvSpPr>
        <p:spPr>
          <a:xfrm>
            <a:off x="4572000" y="2825453"/>
            <a:ext cx="13397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Container 1</a:t>
            </a:r>
          </a:p>
          <a:p>
            <a:pPr algn="ctr"/>
            <a:r>
              <a:rPr lang="en-US" sz="11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Port 6004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CA3D2052-610D-C8FE-6B07-7E550F182612}"/>
              </a:ext>
            </a:extLst>
          </p:cNvPr>
          <p:cNvSpPr/>
          <p:nvPr/>
        </p:nvSpPr>
        <p:spPr>
          <a:xfrm>
            <a:off x="7038752" y="3359888"/>
            <a:ext cx="2030819" cy="15310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F9B321-0F15-7C3D-6FA6-C480E3373125}"/>
              </a:ext>
            </a:extLst>
          </p:cNvPr>
          <p:cNvSpPr txBox="1"/>
          <p:nvPr/>
        </p:nvSpPr>
        <p:spPr>
          <a:xfrm>
            <a:off x="7336465" y="3378346"/>
            <a:ext cx="13397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Container 2 Port 6005</a:t>
            </a:r>
          </a:p>
        </p:txBody>
      </p:sp>
      <p:sp>
        <p:nvSpPr>
          <p:cNvPr id="11" name="Snip Single Corner of Rectangle 10">
            <a:extLst>
              <a:ext uri="{FF2B5EF4-FFF2-40B4-BE49-F238E27FC236}">
                <a16:creationId xmlns:a16="http://schemas.microsoft.com/office/drawing/2014/main" id="{81908474-4D25-888A-AB72-FB3BA680839E}"/>
              </a:ext>
            </a:extLst>
          </p:cNvPr>
          <p:cNvSpPr/>
          <p:nvPr/>
        </p:nvSpPr>
        <p:spPr>
          <a:xfrm>
            <a:off x="4572000" y="3429000"/>
            <a:ext cx="988828" cy="72833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 Image</a:t>
            </a:r>
          </a:p>
        </p:txBody>
      </p:sp>
      <p:sp>
        <p:nvSpPr>
          <p:cNvPr id="12" name="Snip Single Corner of Rectangle 11">
            <a:extLst>
              <a:ext uri="{FF2B5EF4-FFF2-40B4-BE49-F238E27FC236}">
                <a16:creationId xmlns:a16="http://schemas.microsoft.com/office/drawing/2014/main" id="{32B2D8CB-A510-9A59-7895-3A9FAB83BBD5}"/>
              </a:ext>
            </a:extLst>
          </p:cNvPr>
          <p:cNvSpPr/>
          <p:nvPr/>
        </p:nvSpPr>
        <p:spPr>
          <a:xfrm>
            <a:off x="7410892" y="3970961"/>
            <a:ext cx="988828" cy="72833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CC546C-656D-ED34-DE97-9309AE694B1D}"/>
              </a:ext>
            </a:extLst>
          </p:cNvPr>
          <p:cNvSpPr txBox="1"/>
          <p:nvPr/>
        </p:nvSpPr>
        <p:spPr>
          <a:xfrm>
            <a:off x="6096000" y="5363588"/>
            <a:ext cx="5656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The Cluster is Locally Deployed on-premises so using the NodePort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e.g. IP of Node is 192.168.10.20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F1CDDF-92F1-F162-6A2E-7074EB70BAC6}"/>
              </a:ext>
            </a:extLst>
          </p:cNvPr>
          <p:cNvSpPr txBox="1"/>
          <p:nvPr/>
        </p:nvSpPr>
        <p:spPr>
          <a:xfrm>
            <a:off x="4199858" y="4521076"/>
            <a:ext cx="2402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POD is accepting requests on Port 80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AE93CB-836B-29E5-006C-8A5A7353AE4B}"/>
              </a:ext>
            </a:extLst>
          </p:cNvPr>
          <p:cNvSpPr txBox="1"/>
          <p:nvPr/>
        </p:nvSpPr>
        <p:spPr>
          <a:xfrm>
            <a:off x="202019" y="803886"/>
            <a:ext cx="31685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Ideally the Access of Services on POD 1 on NodePort will be 192.168.10.20:80, so if multiple PODs having services then NodePort exposed on Port 80 will confuse the networking, so in that case, the K8s will create a Port 80 mapping for NodePort in Production for On-Premises apps by providing a Different Port, e.g. port range starts from 311XXX e.g. 31102, the URL will be </a:t>
            </a:r>
            <a:r>
              <a:rPr lang="en-US" dirty="0">
                <a:hlinkClick r:id="rId2"/>
              </a:rPr>
              <a:t>http://192.168.10.20:31102</a:t>
            </a:r>
            <a:r>
              <a:rPr lang="en-US" dirty="0"/>
              <a:t> to access the Service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F6F4A5E-09A6-6D0A-2B98-82E360133CA2}"/>
              </a:ext>
            </a:extLst>
          </p:cNvPr>
          <p:cNvSpPr/>
          <p:nvPr/>
        </p:nvSpPr>
        <p:spPr>
          <a:xfrm>
            <a:off x="9813851" y="2806995"/>
            <a:ext cx="1573619" cy="135033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POD 2 with its own Container s with Images and separate Ports exposed by Containers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BBD8FD28-19EC-59E7-287B-AE938388CB29}"/>
              </a:ext>
            </a:extLst>
          </p:cNvPr>
          <p:cNvSpPr/>
          <p:nvPr/>
        </p:nvSpPr>
        <p:spPr>
          <a:xfrm>
            <a:off x="95693" y="5603358"/>
            <a:ext cx="3583172" cy="1041991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http://192.168.10.20:31102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B000C8F9-6C8C-7E6D-EA41-6553C9F645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231369"/>
              </p:ext>
            </p:extLst>
          </p:nvPr>
        </p:nvGraphicFramePr>
        <p:xfrm>
          <a:off x="3743840" y="5458455"/>
          <a:ext cx="25612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633">
                  <a:extLst>
                    <a:ext uri="{9D8B030D-6E8A-4147-A177-3AD203B41FA5}">
                      <a16:colId xmlns:a16="http://schemas.microsoft.com/office/drawing/2014/main" val="2773763072"/>
                    </a:ext>
                  </a:extLst>
                </a:gridCol>
                <a:gridCol w="1280633">
                  <a:extLst>
                    <a:ext uri="{9D8B030D-6E8A-4147-A177-3AD203B41FA5}">
                      <a16:colId xmlns:a16="http://schemas.microsoft.com/office/drawing/2014/main" val="1974484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NodePort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Mapped 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476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31102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401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31103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0088"/>
                  </a:ext>
                </a:extLst>
              </a:tr>
            </a:tbl>
          </a:graphicData>
        </a:graphic>
      </p:graphicFrame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FAA5487A-6696-1A16-18EA-118AE152F8FC}"/>
              </a:ext>
            </a:extLst>
          </p:cNvPr>
          <p:cNvCxnSpPr>
            <a:endCxn id="11" idx="2"/>
          </p:cNvCxnSpPr>
          <p:nvPr/>
        </p:nvCxnSpPr>
        <p:spPr>
          <a:xfrm rot="16200000" flipV="1">
            <a:off x="3957130" y="4408036"/>
            <a:ext cx="2218569" cy="988828"/>
          </a:xfrm>
          <a:prstGeom prst="bentConnector4">
            <a:avLst>
              <a:gd name="adj1" fmla="val 41793"/>
              <a:gd name="adj2" fmla="val 123118"/>
            </a:avLst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B3A21366-03C0-1FB8-9213-F3D7A6CA09A3}"/>
              </a:ext>
            </a:extLst>
          </p:cNvPr>
          <p:cNvCxnSpPr>
            <a:endCxn id="16" idx="2"/>
          </p:cNvCxnSpPr>
          <p:nvPr/>
        </p:nvCxnSpPr>
        <p:spPr>
          <a:xfrm flipV="1">
            <a:off x="5702596" y="4157330"/>
            <a:ext cx="4898065" cy="2129588"/>
          </a:xfrm>
          <a:prstGeom prst="bentConnector2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34E19B-3B64-1CE5-ECEA-5DDD082D2440}"/>
              </a:ext>
            </a:extLst>
          </p:cNvPr>
          <p:cNvCxnSpPr>
            <a:stCxn id="7" idx="5"/>
          </p:cNvCxnSpPr>
          <p:nvPr/>
        </p:nvCxnSpPr>
        <p:spPr>
          <a:xfrm>
            <a:off x="6305106" y="3381153"/>
            <a:ext cx="733646" cy="7663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3603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491A4F-3C8F-434D-870C-76B202F04AA2}"/>
              </a:ext>
            </a:extLst>
          </p:cNvPr>
          <p:cNvSpPr/>
          <p:nvPr/>
        </p:nvSpPr>
        <p:spPr>
          <a:xfrm>
            <a:off x="574159" y="308343"/>
            <a:ext cx="1850064" cy="112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Story aka Used Case</a:t>
            </a:r>
          </a:p>
          <a:p>
            <a:pPr algn="ctr"/>
            <a:r>
              <a:rPr lang="en-US" dirty="0"/>
              <a:t>Based on Requirements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4CE021-ECA3-BF20-E9E5-398D4563A00F}"/>
              </a:ext>
            </a:extLst>
          </p:cNvPr>
          <p:cNvSpPr/>
          <p:nvPr/>
        </p:nvSpPr>
        <p:spPr>
          <a:xfrm>
            <a:off x="5957777" y="308343"/>
            <a:ext cx="1743739" cy="112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Cases</a:t>
            </a:r>
          </a:p>
        </p:txBody>
      </p:sp>
      <p:sp>
        <p:nvSpPr>
          <p:cNvPr id="4" name="Curved Down Arrow 3">
            <a:extLst>
              <a:ext uri="{FF2B5EF4-FFF2-40B4-BE49-F238E27FC236}">
                <a16:creationId xmlns:a16="http://schemas.microsoft.com/office/drawing/2014/main" id="{5361F874-5E0F-5C0D-5911-A543F5FCB6F7}"/>
              </a:ext>
            </a:extLst>
          </p:cNvPr>
          <p:cNvSpPr/>
          <p:nvPr/>
        </p:nvSpPr>
        <p:spPr>
          <a:xfrm>
            <a:off x="2332073" y="77238"/>
            <a:ext cx="3951769" cy="698939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urved Down Arrow 4">
            <a:extLst>
              <a:ext uri="{FF2B5EF4-FFF2-40B4-BE49-F238E27FC236}">
                <a16:creationId xmlns:a16="http://schemas.microsoft.com/office/drawing/2014/main" id="{0190F2E8-C20B-9F99-FA47-8C9C3693872A}"/>
              </a:ext>
            </a:extLst>
          </p:cNvPr>
          <p:cNvSpPr/>
          <p:nvPr/>
        </p:nvSpPr>
        <p:spPr>
          <a:xfrm flipH="1" flipV="1">
            <a:off x="2286000" y="1031358"/>
            <a:ext cx="3809999" cy="659217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A30CA2-1F9A-B816-71D9-BABB8EB6AB5F}"/>
              </a:ext>
            </a:extLst>
          </p:cNvPr>
          <p:cNvSpPr txBox="1"/>
          <p:nvPr/>
        </p:nvSpPr>
        <p:spPr>
          <a:xfrm>
            <a:off x="2838893" y="662027"/>
            <a:ext cx="265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Modify till Not Approved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74783B-91D1-ECD5-6E66-EC53AF0BBB59}"/>
              </a:ext>
            </a:extLst>
          </p:cNvPr>
          <p:cNvSpPr txBox="1"/>
          <p:nvPr/>
        </p:nvSpPr>
        <p:spPr>
          <a:xfrm>
            <a:off x="8041756" y="308343"/>
            <a:ext cx="3866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Cases Validates Used Cases / User Stories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49381A75-8142-75D9-CDBE-AD1322369B86}"/>
              </a:ext>
            </a:extLst>
          </p:cNvPr>
          <p:cNvSpPr/>
          <p:nvPr/>
        </p:nvSpPr>
        <p:spPr>
          <a:xfrm>
            <a:off x="159489" y="2371060"/>
            <a:ext cx="12032511" cy="86123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232939-8E62-90F2-2C11-E8FDE0546B46}"/>
              </a:ext>
            </a:extLst>
          </p:cNvPr>
          <p:cNvSpPr txBox="1"/>
          <p:nvPr/>
        </p:nvSpPr>
        <p:spPr>
          <a:xfrm>
            <a:off x="8240233" y="1318437"/>
            <a:ext cx="3530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Business Analyst Team / Client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F88A53-25D9-82A8-350A-5085DAA9D86A}"/>
              </a:ext>
            </a:extLst>
          </p:cNvPr>
          <p:cNvSpPr/>
          <p:nvPr/>
        </p:nvSpPr>
        <p:spPr>
          <a:xfrm>
            <a:off x="563528" y="4167963"/>
            <a:ext cx="1850064" cy="112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Developer Write an Implementation using Technology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81E00E-E66F-068C-A0E2-501093695345}"/>
              </a:ext>
            </a:extLst>
          </p:cNvPr>
          <p:cNvSpPr/>
          <p:nvPr/>
        </p:nvSpPr>
        <p:spPr>
          <a:xfrm>
            <a:off x="6095999" y="4167963"/>
            <a:ext cx="1850064" cy="112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Developer Write Test Case using Unit Testing </a:t>
            </a:r>
            <a:r>
              <a:rPr lang="en-US" dirty="0" err="1"/>
              <a:t>Frwk</a:t>
            </a:r>
            <a:endParaRPr lang="en-US" dirty="0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02F1865A-EACE-B983-F9CA-DEF9C0EE9EB1}"/>
              </a:ext>
            </a:extLst>
          </p:cNvPr>
          <p:cNvSpPr/>
          <p:nvPr/>
        </p:nvSpPr>
        <p:spPr>
          <a:xfrm rot="5400000">
            <a:off x="3673549" y="-1454890"/>
            <a:ext cx="925030" cy="7130903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264BA6FE-4407-879B-4223-D87731D231EB}"/>
              </a:ext>
            </a:extLst>
          </p:cNvPr>
          <p:cNvCxnSpPr>
            <a:endCxn id="10" idx="0"/>
          </p:cNvCxnSpPr>
          <p:nvPr/>
        </p:nvCxnSpPr>
        <p:spPr>
          <a:xfrm rot="10800000" flipV="1">
            <a:off x="1488561" y="2573077"/>
            <a:ext cx="2647505" cy="1594886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rved Down Arrow 15">
            <a:extLst>
              <a:ext uri="{FF2B5EF4-FFF2-40B4-BE49-F238E27FC236}">
                <a16:creationId xmlns:a16="http://schemas.microsoft.com/office/drawing/2014/main" id="{BD9C936B-2CE9-1C0A-E545-14DEEFE26724}"/>
              </a:ext>
            </a:extLst>
          </p:cNvPr>
          <p:cNvSpPr/>
          <p:nvPr/>
        </p:nvSpPr>
        <p:spPr>
          <a:xfrm>
            <a:off x="2339159" y="3912783"/>
            <a:ext cx="3951769" cy="698939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Down Arrow 16">
            <a:extLst>
              <a:ext uri="{FF2B5EF4-FFF2-40B4-BE49-F238E27FC236}">
                <a16:creationId xmlns:a16="http://schemas.microsoft.com/office/drawing/2014/main" id="{45D25B53-A228-5100-CE82-C844A871FF2B}"/>
              </a:ext>
            </a:extLst>
          </p:cNvPr>
          <p:cNvSpPr/>
          <p:nvPr/>
        </p:nvSpPr>
        <p:spPr>
          <a:xfrm flipH="1" flipV="1">
            <a:off x="2293085" y="4866902"/>
            <a:ext cx="3951767" cy="659218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A31A0F-E6AA-5159-75B8-B72EB4458F0F}"/>
              </a:ext>
            </a:extLst>
          </p:cNvPr>
          <p:cNvSpPr txBox="1"/>
          <p:nvPr/>
        </p:nvSpPr>
        <p:spPr>
          <a:xfrm>
            <a:off x="8750595" y="3785191"/>
            <a:ext cx="29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Developer Team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7A5545-A84F-010C-EA44-B48CB1F88998}"/>
              </a:ext>
            </a:extLst>
          </p:cNvPr>
          <p:cNvSpPr txBox="1"/>
          <p:nvPr/>
        </p:nvSpPr>
        <p:spPr>
          <a:xfrm>
            <a:off x="2934586" y="4369981"/>
            <a:ext cx="2775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Refactor the Code Till Not Verified or Test Approved</a:t>
            </a:r>
          </a:p>
        </p:txBody>
      </p:sp>
    </p:spTree>
    <p:extLst>
      <p:ext uri="{BB962C8B-B14F-4D97-AF65-F5344CB8AC3E}">
        <p14:creationId xmlns:p14="http://schemas.microsoft.com/office/powerpoint/2010/main" val="38690354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CEFFD5-0F88-1D7C-2FF0-2C6976F76C85}"/>
              </a:ext>
            </a:extLst>
          </p:cNvPr>
          <p:cNvSpPr/>
          <p:nvPr/>
        </p:nvSpPr>
        <p:spPr>
          <a:xfrm>
            <a:off x="172122" y="301214"/>
            <a:ext cx="11596744" cy="641155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B605D2-9CB7-D39C-A772-E3F61E40463D}"/>
              </a:ext>
            </a:extLst>
          </p:cNvPr>
          <p:cNvSpPr txBox="1"/>
          <p:nvPr/>
        </p:nvSpPr>
        <p:spPr>
          <a:xfrm>
            <a:off x="301214" y="376518"/>
            <a:ext cx="3216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ReactDOM.render</a:t>
            </a:r>
            <a:r>
              <a:rPr lang="en-US" dirty="0"/>
              <a:t>(): MOUNTED the Component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0B983D0-A6DA-DA83-6518-2CBB48C6E56F}"/>
              </a:ext>
            </a:extLst>
          </p:cNvPr>
          <p:cNvSpPr/>
          <p:nvPr/>
        </p:nvSpPr>
        <p:spPr>
          <a:xfrm>
            <a:off x="423134" y="1376979"/>
            <a:ext cx="10958457" cy="5002306"/>
          </a:xfrm>
          <a:prstGeom prst="roundRect">
            <a:avLst>
              <a:gd name="adj" fmla="val 5269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6C5ECC-3FFD-3652-687F-34F6CCB403E5}"/>
              </a:ext>
            </a:extLst>
          </p:cNvPr>
          <p:cNvSpPr txBox="1"/>
          <p:nvPr/>
        </p:nvSpPr>
        <p:spPr>
          <a:xfrm>
            <a:off x="4399878" y="1452282"/>
            <a:ext cx="3098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Parent Component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96550D-E28E-C9C8-9D71-2E1DDC0D7354}"/>
              </a:ext>
            </a:extLst>
          </p:cNvPr>
          <p:cNvSpPr/>
          <p:nvPr/>
        </p:nvSpPr>
        <p:spPr>
          <a:xfrm>
            <a:off x="666974" y="2474259"/>
            <a:ext cx="2624866" cy="2624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Child Component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FB3BBF-DDA7-0FB0-2460-BF23511C5D86}"/>
              </a:ext>
            </a:extLst>
          </p:cNvPr>
          <p:cNvSpPr/>
          <p:nvPr/>
        </p:nvSpPr>
        <p:spPr>
          <a:xfrm>
            <a:off x="4515522" y="2409713"/>
            <a:ext cx="2624866" cy="2624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Component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BE9AF4-E8AC-1AAD-98D7-76BACE8D1439}"/>
              </a:ext>
            </a:extLst>
          </p:cNvPr>
          <p:cNvSpPr/>
          <p:nvPr/>
        </p:nvSpPr>
        <p:spPr>
          <a:xfrm>
            <a:off x="8364071" y="2409713"/>
            <a:ext cx="2624866" cy="2624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Component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F6C5CC-63C5-91E1-41BD-75694A09606C}"/>
              </a:ext>
            </a:extLst>
          </p:cNvPr>
          <p:cNvSpPr txBox="1"/>
          <p:nvPr/>
        </p:nvSpPr>
        <p:spPr>
          <a:xfrm>
            <a:off x="666973" y="1821614"/>
            <a:ext cx="839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 [</a:t>
            </a:r>
            <a:r>
              <a:rPr lang="en-US" dirty="0" err="1"/>
              <a:t>x,SetX</a:t>
            </a:r>
            <a:r>
              <a:rPr lang="en-US" dirty="0"/>
              <a:t>] = </a:t>
            </a:r>
            <a:r>
              <a:rPr lang="en-US" dirty="0" err="1"/>
              <a:t>useState</a:t>
            </a:r>
            <a:r>
              <a:rPr lang="en-US" dirty="0"/>
              <a:t>(0);        const [</a:t>
            </a:r>
            <a:r>
              <a:rPr lang="en-US" dirty="0" err="1"/>
              <a:t>received,setReceive</a:t>
            </a:r>
            <a:r>
              <a:rPr lang="en-US" dirty="0"/>
              <a:t>]=</a:t>
            </a:r>
            <a:r>
              <a:rPr lang="en-US" dirty="0" err="1"/>
              <a:t>useState</a:t>
            </a:r>
            <a:r>
              <a:rPr lang="en-US" dirty="0"/>
              <a:t>(‘’);  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2A3B4D-FE01-1DE7-813B-12E687710045}"/>
              </a:ext>
            </a:extLst>
          </p:cNvPr>
          <p:cNvCxnSpPr/>
          <p:nvPr/>
        </p:nvCxnSpPr>
        <p:spPr>
          <a:xfrm>
            <a:off x="1366221" y="2112528"/>
            <a:ext cx="543261" cy="1316472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C10562-EB79-F8A6-ED2C-02C715FAB980}"/>
              </a:ext>
            </a:extLst>
          </p:cNvPr>
          <p:cNvCxnSpPr/>
          <p:nvPr/>
        </p:nvCxnSpPr>
        <p:spPr>
          <a:xfrm>
            <a:off x="1355464" y="2098614"/>
            <a:ext cx="4546898" cy="1168097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4AB063B-E8A6-D47A-7C70-974A1B6C437A}"/>
              </a:ext>
            </a:extLst>
          </p:cNvPr>
          <p:cNvSpPr txBox="1"/>
          <p:nvPr/>
        </p:nvSpPr>
        <p:spPr>
          <a:xfrm>
            <a:off x="914400" y="5405718"/>
            <a:ext cx="933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Parent Component Can Pass Data To its Children, child can also ‘emit’ data to parent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C8E4F9-F492-24AB-DD4A-75B17F65211D}"/>
              </a:ext>
            </a:extLst>
          </p:cNvPr>
          <p:cNvCxnSpPr/>
          <p:nvPr/>
        </p:nvCxnSpPr>
        <p:spPr>
          <a:xfrm flipH="1" flipV="1">
            <a:off x="5179359" y="2104335"/>
            <a:ext cx="1355464" cy="1586088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5219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CC6954-F040-7266-E23E-ACABDB6BF99A}"/>
              </a:ext>
            </a:extLst>
          </p:cNvPr>
          <p:cNvSpPr/>
          <p:nvPr/>
        </p:nvSpPr>
        <p:spPr>
          <a:xfrm>
            <a:off x="903642" y="494852"/>
            <a:ext cx="10531737" cy="6239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74A06A-EBF8-BC56-F8EE-05996D0C0525}"/>
              </a:ext>
            </a:extLst>
          </p:cNvPr>
          <p:cNvSpPr txBox="1"/>
          <p:nvPr/>
        </p:nvSpPr>
        <p:spPr>
          <a:xfrm>
            <a:off x="1054249" y="666974"/>
            <a:ext cx="289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BECD93-2FEF-2B3B-B0EF-1A1F682121BB}"/>
              </a:ext>
            </a:extLst>
          </p:cNvPr>
          <p:cNvSpPr/>
          <p:nvPr/>
        </p:nvSpPr>
        <p:spPr>
          <a:xfrm>
            <a:off x="1161826" y="1247887"/>
            <a:ext cx="9975925" cy="521745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26A45C-83EC-DE79-0E59-BC4FD82B9319}"/>
              </a:ext>
            </a:extLst>
          </p:cNvPr>
          <p:cNvSpPr txBox="1"/>
          <p:nvPr/>
        </p:nvSpPr>
        <p:spPr>
          <a:xfrm>
            <a:off x="1312433" y="1333948"/>
            <a:ext cx="202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818CA3-700C-AB01-3FCC-86A2C8377D77}"/>
              </a:ext>
            </a:extLst>
          </p:cNvPr>
          <p:cNvSpPr/>
          <p:nvPr/>
        </p:nvSpPr>
        <p:spPr>
          <a:xfrm>
            <a:off x="1506071" y="2011680"/>
            <a:ext cx="9373496" cy="41793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817B1E-D674-D071-A27B-62C2156850C0}"/>
              </a:ext>
            </a:extLst>
          </p:cNvPr>
          <p:cNvSpPr txBox="1"/>
          <p:nvPr/>
        </p:nvSpPr>
        <p:spPr>
          <a:xfrm>
            <a:off x="1635162" y="2162287"/>
            <a:ext cx="249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GrandChild</a:t>
            </a:r>
            <a:endParaRPr lang="en-US" dirty="0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0668540A-3F09-4A9B-535D-B2A6DD435C7F}"/>
              </a:ext>
            </a:extLst>
          </p:cNvPr>
          <p:cNvSpPr/>
          <p:nvPr/>
        </p:nvSpPr>
        <p:spPr>
          <a:xfrm>
            <a:off x="2732442" y="873155"/>
            <a:ext cx="301214" cy="8211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8D7ADE-7495-CF72-C447-359B6B570DF7}"/>
              </a:ext>
            </a:extLst>
          </p:cNvPr>
          <p:cNvSpPr txBox="1"/>
          <p:nvPr/>
        </p:nvSpPr>
        <p:spPr>
          <a:xfrm>
            <a:off x="3333078" y="666974"/>
            <a:ext cx="590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Props.x</a:t>
            </a:r>
            <a:r>
              <a:rPr lang="en-US" dirty="0"/>
              <a:t>				</a:t>
            </a:r>
            <a:r>
              <a:rPr lang="en-US" dirty="0" err="1"/>
              <a:t>props.y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C7E62A-E358-3BE3-B48A-9634C3865FEA}"/>
              </a:ext>
            </a:extLst>
          </p:cNvPr>
          <p:cNvSpPr txBox="1"/>
          <p:nvPr/>
        </p:nvSpPr>
        <p:spPr>
          <a:xfrm>
            <a:off x="3453205" y="1353678"/>
            <a:ext cx="293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Props.x</a:t>
            </a:r>
            <a:r>
              <a:rPr lang="en-US" dirty="0"/>
              <a:t> is used by Child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C394EDEB-AB67-5405-3D3E-D69057859BB9}"/>
              </a:ext>
            </a:extLst>
          </p:cNvPr>
          <p:cNvSpPr/>
          <p:nvPr/>
        </p:nvSpPr>
        <p:spPr>
          <a:xfrm>
            <a:off x="7379746" y="1036306"/>
            <a:ext cx="290456" cy="17714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4FEA3A-0ACE-DBF7-BCE7-4C4AC1513E9B}"/>
              </a:ext>
            </a:extLst>
          </p:cNvPr>
          <p:cNvSpPr txBox="1"/>
          <p:nvPr/>
        </p:nvSpPr>
        <p:spPr>
          <a:xfrm>
            <a:off x="7820809" y="2438414"/>
            <a:ext cx="320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Props.y</a:t>
            </a:r>
            <a:r>
              <a:rPr lang="en-US" dirty="0"/>
              <a:t> is used by </a:t>
            </a:r>
            <a:r>
              <a:rPr lang="en-US"/>
              <a:t>GrandChild</a:t>
            </a:r>
          </a:p>
        </p:txBody>
      </p:sp>
    </p:spTree>
    <p:extLst>
      <p:ext uri="{BB962C8B-B14F-4D97-AF65-F5344CB8AC3E}">
        <p14:creationId xmlns:p14="http://schemas.microsoft.com/office/powerpoint/2010/main" val="31430495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7CB196-CD0E-32E9-1F92-748EA2FEAFA1}"/>
              </a:ext>
            </a:extLst>
          </p:cNvPr>
          <p:cNvSpPr/>
          <p:nvPr/>
        </p:nvSpPr>
        <p:spPr>
          <a:xfrm>
            <a:off x="441065" y="387275"/>
            <a:ext cx="11392348" cy="63900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DBF708-AD75-9A2B-1E1D-279FF53728A1}"/>
              </a:ext>
            </a:extLst>
          </p:cNvPr>
          <p:cNvSpPr txBox="1"/>
          <p:nvPr/>
        </p:nvSpPr>
        <p:spPr>
          <a:xfrm>
            <a:off x="516367" y="462579"/>
            <a:ext cx="161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AF39B5-2F84-D951-C003-13280D106276}"/>
              </a:ext>
            </a:extLst>
          </p:cNvPr>
          <p:cNvSpPr/>
          <p:nvPr/>
        </p:nvSpPr>
        <p:spPr>
          <a:xfrm>
            <a:off x="441065" y="4066391"/>
            <a:ext cx="11392348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9716ED-826E-C0F9-744B-85222016B89F}"/>
              </a:ext>
            </a:extLst>
          </p:cNvPr>
          <p:cNvSpPr txBox="1"/>
          <p:nvPr/>
        </p:nvSpPr>
        <p:spPr>
          <a:xfrm>
            <a:off x="516367" y="4435723"/>
            <a:ext cx="6949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JavaScript Object Model For </a:t>
            </a:r>
            <a:r>
              <a:rPr lang="en-US" dirty="0" err="1"/>
              <a:t>React.js</a:t>
            </a:r>
            <a:r>
              <a:rPr lang="en-US" dirty="0"/>
              <a:t> loaded in browser</a:t>
            </a:r>
          </a:p>
          <a:p>
            <a:endParaRPr lang="en-US" dirty="0"/>
          </a:p>
          <a:p>
            <a:r>
              <a:rPr lang="en-US" dirty="0" err="1"/>
              <a:t>Bundle.js</a:t>
            </a:r>
            <a:r>
              <a:rPr lang="en-US" dirty="0"/>
              <a:t> containing the React Application’s Object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0BDE4E-DD0A-9900-049C-D25935E637C3}"/>
              </a:ext>
            </a:extLst>
          </p:cNvPr>
          <p:cNvSpPr/>
          <p:nvPr/>
        </p:nvSpPr>
        <p:spPr>
          <a:xfrm>
            <a:off x="1527586" y="831911"/>
            <a:ext cx="8089750" cy="29978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1A535A-5E85-9725-ED12-4BE44425BF8A}"/>
              </a:ext>
            </a:extLst>
          </p:cNvPr>
          <p:cNvSpPr txBox="1"/>
          <p:nvPr/>
        </p:nvSpPr>
        <p:spPr>
          <a:xfrm>
            <a:off x="1667435" y="935915"/>
            <a:ext cx="330259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 that is MOUNTED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0EAFA15B-E50E-2093-B78D-17FD4A3FAF3C}"/>
              </a:ext>
            </a:extLst>
          </p:cNvPr>
          <p:cNvCxnSpPr>
            <a:stCxn id="5" idx="1"/>
            <a:endCxn id="6" idx="1"/>
          </p:cNvCxnSpPr>
          <p:nvPr/>
        </p:nvCxnSpPr>
        <p:spPr>
          <a:xfrm rot="10800000" flipH="1">
            <a:off x="516366" y="2330818"/>
            <a:ext cx="1011219" cy="2566571"/>
          </a:xfrm>
          <a:prstGeom prst="bentConnector3">
            <a:avLst>
              <a:gd name="adj1" fmla="val -22606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A744FAE-995A-1B28-AFF8-5B6BA8A2D968}"/>
              </a:ext>
            </a:extLst>
          </p:cNvPr>
          <p:cNvSpPr txBox="1"/>
          <p:nvPr/>
        </p:nvSpPr>
        <p:spPr>
          <a:xfrm>
            <a:off x="236668" y="1981235"/>
            <a:ext cx="1430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Element Registry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7652CD-6186-BB51-4445-06674BF29453}"/>
              </a:ext>
            </a:extLst>
          </p:cNvPr>
          <p:cNvSpPr txBox="1"/>
          <p:nvPr/>
        </p:nvSpPr>
        <p:spPr>
          <a:xfrm>
            <a:off x="1764254" y="1427476"/>
            <a:ext cx="7035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One-Way Data Updates using</a:t>
            </a:r>
          </a:p>
          <a:p>
            <a:r>
              <a:rPr lang="en-US" dirty="0"/>
              <a:t>Props Changes</a:t>
            </a:r>
          </a:p>
          <a:p>
            <a:r>
              <a:rPr lang="en-US" dirty="0"/>
              <a:t>State Changes based on Events</a:t>
            </a:r>
          </a:p>
          <a:p>
            <a:r>
              <a:rPr lang="en-US" dirty="0"/>
              <a:t>Virtual DOM loaded to manage HTML Updates</a:t>
            </a:r>
          </a:p>
        </p:txBody>
      </p:sp>
      <p:sp>
        <p:nvSpPr>
          <p:cNvPr id="12" name="Curved Down Arrow 11">
            <a:extLst>
              <a:ext uri="{FF2B5EF4-FFF2-40B4-BE49-F238E27FC236}">
                <a16:creationId xmlns:a16="http://schemas.microsoft.com/office/drawing/2014/main" id="{61CF99B9-C897-442B-362B-5103508432DF}"/>
              </a:ext>
            </a:extLst>
          </p:cNvPr>
          <p:cNvSpPr/>
          <p:nvPr/>
        </p:nvSpPr>
        <p:spPr>
          <a:xfrm>
            <a:off x="9283848" y="920339"/>
            <a:ext cx="2818506" cy="618005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Down Arrow 12">
            <a:extLst>
              <a:ext uri="{FF2B5EF4-FFF2-40B4-BE49-F238E27FC236}">
                <a16:creationId xmlns:a16="http://schemas.microsoft.com/office/drawing/2014/main" id="{3E1CB5D8-5220-109A-1B64-689B93E7E671}"/>
              </a:ext>
            </a:extLst>
          </p:cNvPr>
          <p:cNvSpPr/>
          <p:nvPr/>
        </p:nvSpPr>
        <p:spPr>
          <a:xfrm rot="10800000">
            <a:off x="9219304" y="2791609"/>
            <a:ext cx="2818506" cy="618005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F7C3EC-0218-6F57-DC7B-51E754301AD2}"/>
              </a:ext>
            </a:extLst>
          </p:cNvPr>
          <p:cNvSpPr txBox="1"/>
          <p:nvPr/>
        </p:nvSpPr>
        <p:spPr>
          <a:xfrm>
            <a:off x="9800216" y="1427476"/>
            <a:ext cx="17319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External REST API Http Call for Async Updates Present in Component</a:t>
            </a:r>
          </a:p>
        </p:txBody>
      </p:sp>
    </p:spTree>
    <p:extLst>
      <p:ext uri="{BB962C8B-B14F-4D97-AF65-F5344CB8AC3E}">
        <p14:creationId xmlns:p14="http://schemas.microsoft.com/office/powerpoint/2010/main" val="36131351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B13EC2-D3C6-DEA4-43FB-637F6E4CAAE3}"/>
              </a:ext>
            </a:extLst>
          </p:cNvPr>
          <p:cNvSpPr txBox="1"/>
          <p:nvPr/>
        </p:nvSpPr>
        <p:spPr>
          <a:xfrm>
            <a:off x="2775473" y="215153"/>
            <a:ext cx="664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AJAX</a:t>
            </a:r>
          </a:p>
          <a:p>
            <a:pPr algn="ctr"/>
            <a:r>
              <a:rPr lang="en-US" b="1" dirty="0"/>
              <a:t>Asynchronous JavaScript and XML Earlier Scenarios for Data Access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A3629F-9902-B4D6-9116-5780937FBF08}"/>
              </a:ext>
            </a:extLst>
          </p:cNvPr>
          <p:cNvSpPr/>
          <p:nvPr/>
        </p:nvSpPr>
        <p:spPr>
          <a:xfrm>
            <a:off x="7245275" y="1229061"/>
            <a:ext cx="3652221" cy="43998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F17198-901E-E6DF-EA6D-9A822A8618E4}"/>
              </a:ext>
            </a:extLst>
          </p:cNvPr>
          <p:cNvSpPr txBox="1"/>
          <p:nvPr/>
        </p:nvSpPr>
        <p:spPr>
          <a:xfrm>
            <a:off x="7455049" y="1366221"/>
            <a:ext cx="3743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Server-Side Tech</a:t>
            </a:r>
          </a:p>
          <a:p>
            <a:pPr algn="ctr"/>
            <a:r>
              <a:rPr lang="en-US" b="1" dirty="0"/>
              <a:t>JAVA, ASP.NET Web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D0BA5-59B4-EAF7-E6E6-566C89164BE3}"/>
              </a:ext>
            </a:extLst>
          </p:cNvPr>
          <p:cNvSpPr/>
          <p:nvPr/>
        </p:nvSpPr>
        <p:spPr>
          <a:xfrm>
            <a:off x="7455049" y="2665206"/>
            <a:ext cx="2388198" cy="1527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Request Processing Execution</a:t>
            </a:r>
          </a:p>
          <a:p>
            <a:pPr algn="ctr"/>
            <a:r>
              <a:rPr lang="en-US" b="1" dirty="0"/>
              <a:t>Aka </a:t>
            </a:r>
          </a:p>
          <a:p>
            <a:pPr algn="ctr"/>
            <a:r>
              <a:rPr lang="en-US" b="1" dirty="0"/>
              <a:t>HTTP Pipeline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31A22D24-1A2B-0380-F0A4-055FC30E4DC9}"/>
              </a:ext>
            </a:extLst>
          </p:cNvPr>
          <p:cNvSpPr/>
          <p:nvPr/>
        </p:nvSpPr>
        <p:spPr>
          <a:xfrm>
            <a:off x="10897496" y="2599788"/>
            <a:ext cx="1215614" cy="139849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</a:t>
            </a:r>
          </a:p>
        </p:txBody>
      </p:sp>
      <p:sp>
        <p:nvSpPr>
          <p:cNvPr id="7" name="Left-right Arrow 6">
            <a:extLst>
              <a:ext uri="{FF2B5EF4-FFF2-40B4-BE49-F238E27FC236}">
                <a16:creationId xmlns:a16="http://schemas.microsoft.com/office/drawing/2014/main" id="{2D239434-52D0-BBAE-FAC7-1656C7FDA8C1}"/>
              </a:ext>
            </a:extLst>
          </p:cNvPr>
          <p:cNvSpPr/>
          <p:nvPr/>
        </p:nvSpPr>
        <p:spPr>
          <a:xfrm>
            <a:off x="9843247" y="3160966"/>
            <a:ext cx="1054249" cy="3075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73355A89-B005-9015-0E4B-C45A6162817A}"/>
              </a:ext>
            </a:extLst>
          </p:cNvPr>
          <p:cNvSpPr/>
          <p:nvPr/>
        </p:nvSpPr>
        <p:spPr>
          <a:xfrm>
            <a:off x="174812" y="2012552"/>
            <a:ext cx="3496235" cy="3430817"/>
          </a:xfrm>
          <a:prstGeom prst="parallelogram">
            <a:avLst>
              <a:gd name="adj" fmla="val 65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E497E5-AFCF-B5D6-8557-75E900E1E13E}"/>
              </a:ext>
            </a:extLst>
          </p:cNvPr>
          <p:cNvSpPr txBox="1"/>
          <p:nvPr/>
        </p:nvSpPr>
        <p:spPr>
          <a:xfrm>
            <a:off x="882127" y="1151068"/>
            <a:ext cx="278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5C6079-8449-9315-2D80-42D7A5BB9341}"/>
              </a:ext>
            </a:extLst>
          </p:cNvPr>
          <p:cNvSpPr/>
          <p:nvPr/>
        </p:nvSpPr>
        <p:spPr>
          <a:xfrm>
            <a:off x="268941" y="3998282"/>
            <a:ext cx="3270325" cy="194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48ECDD-8287-8133-97D7-BFC0DC14FAD5}"/>
              </a:ext>
            </a:extLst>
          </p:cNvPr>
          <p:cNvSpPr txBox="1"/>
          <p:nvPr/>
        </p:nvSpPr>
        <p:spPr>
          <a:xfrm>
            <a:off x="419548" y="4356847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JavaScript Object Model (JSOM)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BDD99B-C8F6-7050-8F8A-B1097FDC4512}"/>
              </a:ext>
            </a:extLst>
          </p:cNvPr>
          <p:cNvSpPr/>
          <p:nvPr/>
        </p:nvSpPr>
        <p:spPr>
          <a:xfrm>
            <a:off x="516367" y="2237591"/>
            <a:ext cx="2840019" cy="15921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DOM aka HTML with Events + Properties, etc.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063EAAC-A131-0C00-7A82-9BFF089A770B}"/>
              </a:ext>
            </a:extLst>
          </p:cNvPr>
          <p:cNvCxnSpPr>
            <a:stCxn id="11" idx="3"/>
          </p:cNvCxnSpPr>
          <p:nvPr/>
        </p:nvCxnSpPr>
        <p:spPr>
          <a:xfrm flipV="1">
            <a:off x="3162748" y="3428998"/>
            <a:ext cx="4292301" cy="1251015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FB8558B-4C1B-6D61-0955-E2BCDFB8E226}"/>
              </a:ext>
            </a:extLst>
          </p:cNvPr>
          <p:cNvSpPr txBox="1"/>
          <p:nvPr/>
        </p:nvSpPr>
        <p:spPr>
          <a:xfrm>
            <a:off x="4216997" y="4054761"/>
            <a:ext cx="2377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Activator Object</a:t>
            </a:r>
          </a:p>
          <a:p>
            <a:pPr algn="ctr"/>
            <a:r>
              <a:rPr lang="en-US" b="1" dirty="0"/>
              <a:t>Connect to Server and Access the Data by Using the HTTP Call 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BAF98112-A40E-EC6E-F9E7-B8A90F99E924}"/>
              </a:ext>
            </a:extLst>
          </p:cNvPr>
          <p:cNvCxnSpPr>
            <a:endCxn id="11" idx="2"/>
          </p:cNvCxnSpPr>
          <p:nvPr/>
        </p:nvCxnSpPr>
        <p:spPr>
          <a:xfrm rot="10800000" flipV="1">
            <a:off x="1791149" y="3428998"/>
            <a:ext cx="5663901" cy="1574180"/>
          </a:xfrm>
          <a:prstGeom prst="bentConnector4">
            <a:avLst>
              <a:gd name="adj1" fmla="val 37892"/>
              <a:gd name="adj2" fmla="val 114522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9703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B13EC2-D3C6-DEA4-43FB-637F6E4CAAE3}"/>
              </a:ext>
            </a:extLst>
          </p:cNvPr>
          <p:cNvSpPr txBox="1"/>
          <p:nvPr/>
        </p:nvSpPr>
        <p:spPr>
          <a:xfrm>
            <a:off x="2775473" y="215153"/>
            <a:ext cx="664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AJAX</a:t>
            </a:r>
          </a:p>
          <a:p>
            <a:pPr algn="ctr"/>
            <a:r>
              <a:rPr lang="en-US" b="1" dirty="0"/>
              <a:t>Asynchronous JavaScript and XML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A3629F-9902-B4D6-9116-5780937FBF08}"/>
              </a:ext>
            </a:extLst>
          </p:cNvPr>
          <p:cNvSpPr/>
          <p:nvPr/>
        </p:nvSpPr>
        <p:spPr>
          <a:xfrm>
            <a:off x="7245275" y="1229061"/>
            <a:ext cx="3652221" cy="43998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F17198-901E-E6DF-EA6D-9A822A8618E4}"/>
              </a:ext>
            </a:extLst>
          </p:cNvPr>
          <p:cNvSpPr txBox="1"/>
          <p:nvPr/>
        </p:nvSpPr>
        <p:spPr>
          <a:xfrm>
            <a:off x="7455049" y="1366221"/>
            <a:ext cx="3743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Server-Side Tech</a:t>
            </a:r>
          </a:p>
          <a:p>
            <a:pPr algn="ctr"/>
            <a:r>
              <a:rPr lang="en-US" b="1" dirty="0"/>
              <a:t>JAVA, ASP.NET Web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D0BA5-59B4-EAF7-E6E6-566C89164BE3}"/>
              </a:ext>
            </a:extLst>
          </p:cNvPr>
          <p:cNvSpPr/>
          <p:nvPr/>
        </p:nvSpPr>
        <p:spPr>
          <a:xfrm>
            <a:off x="7455049" y="2665206"/>
            <a:ext cx="2388198" cy="1527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Request Processing Execution</a:t>
            </a:r>
          </a:p>
          <a:p>
            <a:pPr algn="ctr"/>
            <a:r>
              <a:rPr lang="en-US" b="1" dirty="0"/>
              <a:t>Aka </a:t>
            </a:r>
          </a:p>
          <a:p>
            <a:pPr algn="ctr"/>
            <a:r>
              <a:rPr lang="en-US" b="1" dirty="0"/>
              <a:t>HTTP Pipeline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31A22D24-1A2B-0380-F0A4-055FC30E4DC9}"/>
              </a:ext>
            </a:extLst>
          </p:cNvPr>
          <p:cNvSpPr/>
          <p:nvPr/>
        </p:nvSpPr>
        <p:spPr>
          <a:xfrm>
            <a:off x="10897496" y="2599788"/>
            <a:ext cx="1215614" cy="139849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</a:t>
            </a:r>
          </a:p>
        </p:txBody>
      </p:sp>
      <p:sp>
        <p:nvSpPr>
          <p:cNvPr id="7" name="Left-right Arrow 6">
            <a:extLst>
              <a:ext uri="{FF2B5EF4-FFF2-40B4-BE49-F238E27FC236}">
                <a16:creationId xmlns:a16="http://schemas.microsoft.com/office/drawing/2014/main" id="{2D239434-52D0-BBAE-FAC7-1656C7FDA8C1}"/>
              </a:ext>
            </a:extLst>
          </p:cNvPr>
          <p:cNvSpPr/>
          <p:nvPr/>
        </p:nvSpPr>
        <p:spPr>
          <a:xfrm>
            <a:off x="9843247" y="3160966"/>
            <a:ext cx="1054249" cy="3075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73355A89-B005-9015-0E4B-C45A6162817A}"/>
              </a:ext>
            </a:extLst>
          </p:cNvPr>
          <p:cNvSpPr/>
          <p:nvPr/>
        </p:nvSpPr>
        <p:spPr>
          <a:xfrm>
            <a:off x="174812" y="2012552"/>
            <a:ext cx="3496235" cy="3430817"/>
          </a:xfrm>
          <a:prstGeom prst="parallelogram">
            <a:avLst>
              <a:gd name="adj" fmla="val 65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E497E5-AFCF-B5D6-8557-75E900E1E13E}"/>
              </a:ext>
            </a:extLst>
          </p:cNvPr>
          <p:cNvSpPr txBox="1"/>
          <p:nvPr/>
        </p:nvSpPr>
        <p:spPr>
          <a:xfrm>
            <a:off x="882127" y="1151068"/>
            <a:ext cx="278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5C6079-8449-9315-2D80-42D7A5BB9341}"/>
              </a:ext>
            </a:extLst>
          </p:cNvPr>
          <p:cNvSpPr/>
          <p:nvPr/>
        </p:nvSpPr>
        <p:spPr>
          <a:xfrm>
            <a:off x="268941" y="3998282"/>
            <a:ext cx="3270325" cy="194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48ECDD-8287-8133-97D7-BFC0DC14FAD5}"/>
              </a:ext>
            </a:extLst>
          </p:cNvPr>
          <p:cNvSpPr txBox="1"/>
          <p:nvPr/>
        </p:nvSpPr>
        <p:spPr>
          <a:xfrm>
            <a:off x="419548" y="4356847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JavaScript Object Model (JSOM)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BDD99B-C8F6-7050-8F8A-B1097FDC4512}"/>
              </a:ext>
            </a:extLst>
          </p:cNvPr>
          <p:cNvSpPr/>
          <p:nvPr/>
        </p:nvSpPr>
        <p:spPr>
          <a:xfrm>
            <a:off x="516367" y="2237591"/>
            <a:ext cx="2840019" cy="15921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DOM aka HTML with Events + Properties, etc.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1ABFA42-1FD5-1394-4A8B-8458DCA7E09A}"/>
              </a:ext>
            </a:extLst>
          </p:cNvPr>
          <p:cNvSpPr/>
          <p:nvPr/>
        </p:nvSpPr>
        <p:spPr>
          <a:xfrm>
            <a:off x="4216997" y="3612750"/>
            <a:ext cx="2323652" cy="13339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AJAX Object</a:t>
            </a:r>
          </a:p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XmlHttpRequest</a:t>
            </a:r>
            <a:r>
              <a:rPr lang="en-US" sz="1200" b="1" dirty="0">
                <a:solidFill>
                  <a:srgbClr val="FF0000"/>
                </a:solidFill>
              </a:rPr>
              <a:t> Object decouple the Browser from Web Services 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935D96A-400A-72B0-5E1B-74EBAB65069F}"/>
              </a:ext>
            </a:extLst>
          </p:cNvPr>
          <p:cNvCxnSpPr>
            <a:endCxn id="13" idx="1"/>
          </p:cNvCxnSpPr>
          <p:nvPr/>
        </p:nvCxnSpPr>
        <p:spPr>
          <a:xfrm flipV="1">
            <a:off x="3162748" y="4279724"/>
            <a:ext cx="1054249" cy="39985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59B8E2A-7F35-AD1F-16CD-D5DC55B12A95}"/>
              </a:ext>
            </a:extLst>
          </p:cNvPr>
          <p:cNvCxnSpPr>
            <a:stCxn id="13" idx="3"/>
          </p:cNvCxnSpPr>
          <p:nvPr/>
        </p:nvCxnSpPr>
        <p:spPr>
          <a:xfrm flipV="1">
            <a:off x="6540649" y="3429000"/>
            <a:ext cx="914400" cy="85072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3BEE2205-B89E-240F-E4BF-1BE8847DC20B}"/>
              </a:ext>
            </a:extLst>
          </p:cNvPr>
          <p:cNvCxnSpPr>
            <a:endCxn id="13" idx="2"/>
          </p:cNvCxnSpPr>
          <p:nvPr/>
        </p:nvCxnSpPr>
        <p:spPr>
          <a:xfrm rot="10800000" flipV="1">
            <a:off x="5378824" y="4192790"/>
            <a:ext cx="3281083" cy="753907"/>
          </a:xfrm>
          <a:prstGeom prst="bentConnector4">
            <a:avLst>
              <a:gd name="adj1" fmla="val 32295"/>
              <a:gd name="adj2" fmla="val 13032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E0BCAF2B-5D88-F361-933D-B1034B6566E6}"/>
              </a:ext>
            </a:extLst>
          </p:cNvPr>
          <p:cNvCxnSpPr>
            <a:stCxn id="13" idx="2"/>
            <a:endCxn id="11" idx="2"/>
          </p:cNvCxnSpPr>
          <p:nvPr/>
        </p:nvCxnSpPr>
        <p:spPr>
          <a:xfrm rot="5400000">
            <a:off x="3556746" y="3181101"/>
            <a:ext cx="56480" cy="3587675"/>
          </a:xfrm>
          <a:prstGeom prst="bentConnector3">
            <a:avLst>
              <a:gd name="adj1" fmla="val 50474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C334AC-D717-BB13-7837-91755EB42E47}"/>
              </a:ext>
            </a:extLst>
          </p:cNvPr>
          <p:cNvSpPr txBox="1"/>
          <p:nvPr/>
        </p:nvSpPr>
        <p:spPr>
          <a:xfrm>
            <a:off x="5723068" y="3033656"/>
            <a:ext cx="130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7E1F15-BA3C-E070-CA99-69CD4C6712D4}"/>
              </a:ext>
            </a:extLst>
          </p:cNvPr>
          <p:cNvSpPr txBox="1"/>
          <p:nvPr/>
        </p:nvSpPr>
        <p:spPr>
          <a:xfrm>
            <a:off x="3103580" y="4269914"/>
            <a:ext cx="130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EF7BDE-1B34-AAAA-9066-B45227DD677A}"/>
              </a:ext>
            </a:extLst>
          </p:cNvPr>
          <p:cNvSpPr txBox="1"/>
          <p:nvPr/>
        </p:nvSpPr>
        <p:spPr>
          <a:xfrm>
            <a:off x="7219279" y="4647301"/>
            <a:ext cx="130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6F6332-8B89-3A40-0DD6-920C1E1D76E4}"/>
              </a:ext>
            </a:extLst>
          </p:cNvPr>
          <p:cNvSpPr txBox="1"/>
          <p:nvPr/>
        </p:nvSpPr>
        <p:spPr>
          <a:xfrm>
            <a:off x="3671047" y="5167217"/>
            <a:ext cx="130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64A7BF-8E56-D440-F29C-8E5E400CC5D4}"/>
              </a:ext>
            </a:extLst>
          </p:cNvPr>
          <p:cNvSpPr txBox="1"/>
          <p:nvPr/>
        </p:nvSpPr>
        <p:spPr>
          <a:xfrm>
            <a:off x="587637" y="5576988"/>
            <a:ext cx="38942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XmlHttpRequest</a:t>
            </a:r>
            <a:endParaRPr lang="en-US" dirty="0"/>
          </a:p>
          <a:p>
            <a:endParaRPr lang="en-US" dirty="0"/>
          </a:p>
          <a:p>
            <a:r>
              <a:rPr lang="en-US" dirty="0"/>
              <a:t>open(), onload(), </a:t>
            </a:r>
            <a:r>
              <a:rPr lang="en-US" dirty="0" err="1"/>
              <a:t>onError</a:t>
            </a:r>
            <a:r>
              <a:rPr lang="en-US" dirty="0"/>
              <a:t>(), close(), </a:t>
            </a:r>
            <a:r>
              <a:rPr lang="en-US" dirty="0" err="1"/>
              <a:t>setRequestHeader</a:t>
            </a:r>
            <a:r>
              <a:rPr lang="en-US" dirty="0"/>
              <a:t>(),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9620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B13EC2-D3C6-DEA4-43FB-637F6E4CAAE3}"/>
              </a:ext>
            </a:extLst>
          </p:cNvPr>
          <p:cNvSpPr txBox="1"/>
          <p:nvPr/>
        </p:nvSpPr>
        <p:spPr>
          <a:xfrm>
            <a:off x="2775473" y="215153"/>
            <a:ext cx="6648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Server-Side Web Services as well as APIs with Asynchronous Execution  </a:t>
            </a:r>
          </a:p>
          <a:p>
            <a:pPr algn="ctr"/>
            <a:r>
              <a:rPr lang="en-US" b="1" dirty="0"/>
              <a:t>Front-End JS Object Model (JSOM) with Promise Objects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A3629F-9902-B4D6-9116-5780937FBF08}"/>
              </a:ext>
            </a:extLst>
          </p:cNvPr>
          <p:cNvSpPr/>
          <p:nvPr/>
        </p:nvSpPr>
        <p:spPr>
          <a:xfrm>
            <a:off x="7245275" y="1229061"/>
            <a:ext cx="3652221" cy="43998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F17198-901E-E6DF-EA6D-9A822A8618E4}"/>
              </a:ext>
            </a:extLst>
          </p:cNvPr>
          <p:cNvSpPr txBox="1"/>
          <p:nvPr/>
        </p:nvSpPr>
        <p:spPr>
          <a:xfrm>
            <a:off x="7455049" y="1366221"/>
            <a:ext cx="3743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Server-Side Tech</a:t>
            </a:r>
          </a:p>
          <a:p>
            <a:pPr algn="ctr"/>
            <a:r>
              <a:rPr lang="en-US" b="1" dirty="0"/>
              <a:t>JAVA, ASP.NET Web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D0BA5-59B4-EAF7-E6E6-566C89164BE3}"/>
              </a:ext>
            </a:extLst>
          </p:cNvPr>
          <p:cNvSpPr/>
          <p:nvPr/>
        </p:nvSpPr>
        <p:spPr>
          <a:xfrm>
            <a:off x="7455049" y="2665206"/>
            <a:ext cx="2388198" cy="1527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Request Processing Execution</a:t>
            </a:r>
          </a:p>
          <a:p>
            <a:pPr algn="ctr"/>
            <a:r>
              <a:rPr lang="en-US" b="1" dirty="0"/>
              <a:t>Aka </a:t>
            </a:r>
          </a:p>
          <a:p>
            <a:pPr algn="ctr"/>
            <a:r>
              <a:rPr lang="en-US" b="1" dirty="0"/>
              <a:t>HTTP Pipeline with Async Execution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31A22D24-1A2B-0380-F0A4-055FC30E4DC9}"/>
              </a:ext>
            </a:extLst>
          </p:cNvPr>
          <p:cNvSpPr/>
          <p:nvPr/>
        </p:nvSpPr>
        <p:spPr>
          <a:xfrm>
            <a:off x="10897496" y="2599788"/>
            <a:ext cx="1215614" cy="139849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73355A89-B005-9015-0E4B-C45A6162817A}"/>
              </a:ext>
            </a:extLst>
          </p:cNvPr>
          <p:cNvSpPr/>
          <p:nvPr/>
        </p:nvSpPr>
        <p:spPr>
          <a:xfrm>
            <a:off x="174812" y="2012552"/>
            <a:ext cx="3496235" cy="3430817"/>
          </a:xfrm>
          <a:prstGeom prst="parallelogram">
            <a:avLst>
              <a:gd name="adj" fmla="val 65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E497E5-AFCF-B5D6-8557-75E900E1E13E}"/>
              </a:ext>
            </a:extLst>
          </p:cNvPr>
          <p:cNvSpPr txBox="1"/>
          <p:nvPr/>
        </p:nvSpPr>
        <p:spPr>
          <a:xfrm>
            <a:off x="882127" y="1151068"/>
            <a:ext cx="278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5C6079-8449-9315-2D80-42D7A5BB9341}"/>
              </a:ext>
            </a:extLst>
          </p:cNvPr>
          <p:cNvSpPr/>
          <p:nvPr/>
        </p:nvSpPr>
        <p:spPr>
          <a:xfrm>
            <a:off x="268941" y="3998282"/>
            <a:ext cx="3270325" cy="194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48ECDD-8287-8133-97D7-BFC0DC14FAD5}"/>
              </a:ext>
            </a:extLst>
          </p:cNvPr>
          <p:cNvSpPr txBox="1"/>
          <p:nvPr/>
        </p:nvSpPr>
        <p:spPr>
          <a:xfrm>
            <a:off x="419548" y="4356847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JavaScript Object Model (JSOM)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BDD99B-C8F6-7050-8F8A-B1097FDC4512}"/>
              </a:ext>
            </a:extLst>
          </p:cNvPr>
          <p:cNvSpPr/>
          <p:nvPr/>
        </p:nvSpPr>
        <p:spPr>
          <a:xfrm>
            <a:off x="516367" y="2237591"/>
            <a:ext cx="2840019" cy="15921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DOM aka HTML with Events + Properties, etc.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1ABFA42-1FD5-1394-4A8B-8458DCA7E09A}"/>
              </a:ext>
            </a:extLst>
          </p:cNvPr>
          <p:cNvSpPr/>
          <p:nvPr/>
        </p:nvSpPr>
        <p:spPr>
          <a:xfrm>
            <a:off x="4216997" y="3612750"/>
            <a:ext cx="2323652" cy="13339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Promise object to Manage Async Execution on Front-End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935D96A-400A-72B0-5E1B-74EBAB65069F}"/>
              </a:ext>
            </a:extLst>
          </p:cNvPr>
          <p:cNvCxnSpPr>
            <a:endCxn id="13" idx="1"/>
          </p:cNvCxnSpPr>
          <p:nvPr/>
        </p:nvCxnSpPr>
        <p:spPr>
          <a:xfrm flipV="1">
            <a:off x="3162748" y="4279724"/>
            <a:ext cx="1054249" cy="39985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59B8E2A-7F35-AD1F-16CD-D5DC55B12A95}"/>
              </a:ext>
            </a:extLst>
          </p:cNvPr>
          <p:cNvCxnSpPr>
            <a:stCxn id="13" idx="3"/>
          </p:cNvCxnSpPr>
          <p:nvPr/>
        </p:nvCxnSpPr>
        <p:spPr>
          <a:xfrm flipV="1">
            <a:off x="6540649" y="3429000"/>
            <a:ext cx="914400" cy="85072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3BEE2205-B89E-240F-E4BF-1BE8847DC20B}"/>
              </a:ext>
            </a:extLst>
          </p:cNvPr>
          <p:cNvCxnSpPr>
            <a:cxnSpLocks/>
            <a:stCxn id="5" idx="2"/>
            <a:endCxn id="13" idx="2"/>
          </p:cNvCxnSpPr>
          <p:nvPr/>
        </p:nvCxnSpPr>
        <p:spPr>
          <a:xfrm rot="5400000">
            <a:off x="6637033" y="2934582"/>
            <a:ext cx="753907" cy="3270325"/>
          </a:xfrm>
          <a:prstGeom prst="bentConnector3">
            <a:avLst>
              <a:gd name="adj1" fmla="val 13032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E0BCAF2B-5D88-F361-933D-B1034B6566E6}"/>
              </a:ext>
            </a:extLst>
          </p:cNvPr>
          <p:cNvCxnSpPr>
            <a:stCxn id="13" idx="2"/>
            <a:endCxn id="11" idx="2"/>
          </p:cNvCxnSpPr>
          <p:nvPr/>
        </p:nvCxnSpPr>
        <p:spPr>
          <a:xfrm rot="5400000">
            <a:off x="3556746" y="3181101"/>
            <a:ext cx="56480" cy="3587675"/>
          </a:xfrm>
          <a:prstGeom prst="bentConnector3">
            <a:avLst>
              <a:gd name="adj1" fmla="val 50474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C334AC-D717-BB13-7837-91755EB42E47}"/>
              </a:ext>
            </a:extLst>
          </p:cNvPr>
          <p:cNvSpPr txBox="1"/>
          <p:nvPr/>
        </p:nvSpPr>
        <p:spPr>
          <a:xfrm>
            <a:off x="5723068" y="3033656"/>
            <a:ext cx="130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7E1F15-BA3C-E070-CA99-69CD4C6712D4}"/>
              </a:ext>
            </a:extLst>
          </p:cNvPr>
          <p:cNvSpPr txBox="1"/>
          <p:nvPr/>
        </p:nvSpPr>
        <p:spPr>
          <a:xfrm>
            <a:off x="3103580" y="4269914"/>
            <a:ext cx="130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EF7BDE-1B34-AAAA-9066-B45227DD677A}"/>
              </a:ext>
            </a:extLst>
          </p:cNvPr>
          <p:cNvSpPr txBox="1"/>
          <p:nvPr/>
        </p:nvSpPr>
        <p:spPr>
          <a:xfrm>
            <a:off x="7219279" y="4647301"/>
            <a:ext cx="130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6F6332-8B89-3A40-0DD6-920C1E1D76E4}"/>
              </a:ext>
            </a:extLst>
          </p:cNvPr>
          <p:cNvSpPr txBox="1"/>
          <p:nvPr/>
        </p:nvSpPr>
        <p:spPr>
          <a:xfrm>
            <a:off x="3671047" y="5167217"/>
            <a:ext cx="130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14" name="Curved Down Arrow 13">
            <a:extLst>
              <a:ext uri="{FF2B5EF4-FFF2-40B4-BE49-F238E27FC236}">
                <a16:creationId xmlns:a16="http://schemas.microsoft.com/office/drawing/2014/main" id="{3F24E5CF-04F8-6D7C-9669-C344BA4C3020}"/>
              </a:ext>
            </a:extLst>
          </p:cNvPr>
          <p:cNvSpPr/>
          <p:nvPr/>
        </p:nvSpPr>
        <p:spPr>
          <a:xfrm>
            <a:off x="9821732" y="3151991"/>
            <a:ext cx="1075764" cy="250997"/>
          </a:xfrm>
          <a:prstGeom prst="curved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Down Arrow 14">
            <a:extLst>
              <a:ext uri="{FF2B5EF4-FFF2-40B4-BE49-F238E27FC236}">
                <a16:creationId xmlns:a16="http://schemas.microsoft.com/office/drawing/2014/main" id="{91ABE068-C5B5-1A29-79C6-CED11D051CA8}"/>
              </a:ext>
            </a:extLst>
          </p:cNvPr>
          <p:cNvSpPr/>
          <p:nvPr/>
        </p:nvSpPr>
        <p:spPr>
          <a:xfrm rot="10800000">
            <a:off x="9805595" y="3612750"/>
            <a:ext cx="1075764" cy="250997"/>
          </a:xfrm>
          <a:prstGeom prst="curved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DD2BCA-9BC6-425C-847D-DB0D4A880ADE}"/>
              </a:ext>
            </a:extLst>
          </p:cNvPr>
          <p:cNvSpPr txBox="1"/>
          <p:nvPr/>
        </p:nvSpPr>
        <p:spPr>
          <a:xfrm>
            <a:off x="10053021" y="3402988"/>
            <a:ext cx="623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Async</a:t>
            </a:r>
          </a:p>
        </p:txBody>
      </p:sp>
    </p:spTree>
    <p:extLst>
      <p:ext uri="{BB962C8B-B14F-4D97-AF65-F5344CB8AC3E}">
        <p14:creationId xmlns:p14="http://schemas.microsoft.com/office/powerpoint/2010/main" val="36664751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3533DC-65BF-B0EE-E57C-6DFE72766787}"/>
              </a:ext>
            </a:extLst>
          </p:cNvPr>
          <p:cNvSpPr/>
          <p:nvPr/>
        </p:nvSpPr>
        <p:spPr>
          <a:xfrm>
            <a:off x="150607" y="150607"/>
            <a:ext cx="1918447" cy="6519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  <a:p>
            <a:pPr algn="ctr"/>
            <a:r>
              <a:rPr lang="en-US" b="1" dirty="0"/>
              <a:t>L</a:t>
            </a:r>
          </a:p>
          <a:p>
            <a:pPr algn="ctr"/>
            <a:r>
              <a:rPr lang="en-US" b="1" dirty="0"/>
              <a:t>I</a:t>
            </a:r>
          </a:p>
          <a:p>
            <a:pPr algn="ctr"/>
            <a:r>
              <a:rPr lang="en-US" b="1" dirty="0"/>
              <a:t>E</a:t>
            </a:r>
          </a:p>
          <a:p>
            <a:pPr algn="ctr"/>
            <a:r>
              <a:rPr lang="en-US" b="1" dirty="0"/>
              <a:t>N</a:t>
            </a:r>
          </a:p>
          <a:p>
            <a:pPr algn="ctr"/>
            <a:r>
              <a:rPr lang="en-US" b="1" dirty="0"/>
              <a:t>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CABDC2-851D-7D5D-8E69-E94A8525322C}"/>
              </a:ext>
            </a:extLst>
          </p:cNvPr>
          <p:cNvSpPr/>
          <p:nvPr/>
        </p:nvSpPr>
        <p:spPr>
          <a:xfrm>
            <a:off x="10133704" y="169433"/>
            <a:ext cx="1918447" cy="6519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</a:t>
            </a:r>
          </a:p>
          <a:p>
            <a:pPr algn="ctr"/>
            <a:r>
              <a:rPr lang="en-US" b="1" dirty="0"/>
              <a:t>E</a:t>
            </a:r>
          </a:p>
          <a:p>
            <a:pPr algn="ctr"/>
            <a:r>
              <a:rPr lang="en-US" b="1" dirty="0"/>
              <a:t>S</a:t>
            </a:r>
          </a:p>
          <a:p>
            <a:pPr algn="ctr"/>
            <a:r>
              <a:rPr lang="en-US" b="1" dirty="0"/>
              <a:t>T</a:t>
            </a:r>
          </a:p>
          <a:p>
            <a:pPr algn="ctr"/>
            <a:r>
              <a:rPr lang="en-US" b="1" dirty="0"/>
              <a:t>A</a:t>
            </a:r>
          </a:p>
          <a:p>
            <a:pPr algn="ctr"/>
            <a:r>
              <a:rPr lang="en-US" b="1" dirty="0"/>
              <a:t>P</a:t>
            </a:r>
          </a:p>
          <a:p>
            <a:pPr algn="ctr"/>
            <a:r>
              <a:rPr lang="en-US" b="1" dirty="0"/>
              <a:t>I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11304ED3-4955-826E-B46F-EE9B283835B5}"/>
              </a:ext>
            </a:extLst>
          </p:cNvPr>
          <p:cNvSpPr/>
          <p:nvPr/>
        </p:nvSpPr>
        <p:spPr>
          <a:xfrm>
            <a:off x="2069054" y="169433"/>
            <a:ext cx="8064650" cy="572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 HTTP Request to REST API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30FCEB-4F06-BA4A-E198-6709B1098549}"/>
              </a:ext>
            </a:extLst>
          </p:cNvPr>
          <p:cNvSpPr txBox="1"/>
          <p:nvPr/>
        </p:nvSpPr>
        <p:spPr>
          <a:xfrm>
            <a:off x="10133704" y="946673"/>
            <a:ext cx="1918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 Request is Accepted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DFB2D4B6-A1BD-216F-38A5-955CE96F9F77}"/>
              </a:ext>
            </a:extLst>
          </p:cNvPr>
          <p:cNvSpPr/>
          <p:nvPr/>
        </p:nvSpPr>
        <p:spPr>
          <a:xfrm>
            <a:off x="6390042" y="1602889"/>
            <a:ext cx="3743662" cy="5441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3. </a:t>
            </a:r>
            <a:r>
              <a:rPr lang="en-US" dirty="0">
                <a:solidFill>
                  <a:schemeClr val="bg1"/>
                </a:solidFill>
              </a:rPr>
              <a:t>generate Acknowledgement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3C10D3-8BE3-526B-39CE-65C367E28767}"/>
              </a:ext>
            </a:extLst>
          </p:cNvPr>
          <p:cNvSpPr/>
          <p:nvPr/>
        </p:nvSpPr>
        <p:spPr>
          <a:xfrm>
            <a:off x="4206240" y="1237129"/>
            <a:ext cx="2183802" cy="126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4. Acknowledgement  in Promise Object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F1B70D-7CB3-ACD1-2B10-FB6785886B53}"/>
              </a:ext>
            </a:extLst>
          </p:cNvPr>
          <p:cNvSpPr txBox="1"/>
          <p:nvPr/>
        </p:nvSpPr>
        <p:spPr>
          <a:xfrm>
            <a:off x="10241280" y="4410635"/>
            <a:ext cx="1699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5. Service Continue executing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0CFFDC3-7FD0-E856-70AB-3D4FF600F906}"/>
              </a:ext>
            </a:extLst>
          </p:cNvPr>
          <p:cNvSpPr/>
          <p:nvPr/>
        </p:nvSpPr>
        <p:spPr>
          <a:xfrm>
            <a:off x="2069054" y="1312433"/>
            <a:ext cx="2137186" cy="656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6. Subscribe to Promise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AA63EE-7058-4A8B-D549-D8B89DC6B791}"/>
              </a:ext>
            </a:extLst>
          </p:cNvPr>
          <p:cNvSpPr txBox="1"/>
          <p:nvPr/>
        </p:nvSpPr>
        <p:spPr>
          <a:xfrm>
            <a:off x="303006" y="1368484"/>
            <a:ext cx="1613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7. Client Continue with other execution</a:t>
            </a:r>
          </a:p>
        </p:txBody>
      </p:sp>
      <p:sp>
        <p:nvSpPr>
          <p:cNvPr id="11" name="Bent Arrow 10">
            <a:extLst>
              <a:ext uri="{FF2B5EF4-FFF2-40B4-BE49-F238E27FC236}">
                <a16:creationId xmlns:a16="http://schemas.microsoft.com/office/drawing/2014/main" id="{9E1B3B09-91E0-0E43-3048-336ABA7D91FB}"/>
              </a:ext>
            </a:extLst>
          </p:cNvPr>
          <p:cNvSpPr/>
          <p:nvPr/>
        </p:nvSpPr>
        <p:spPr>
          <a:xfrm rot="10800000" flipH="1">
            <a:off x="5529430" y="2474257"/>
            <a:ext cx="4604274" cy="110803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6B237F-9BF1-2D78-79FD-984C4FEC02FE}"/>
              </a:ext>
            </a:extLst>
          </p:cNvPr>
          <p:cNvSpPr txBox="1"/>
          <p:nvPr/>
        </p:nvSpPr>
        <p:spPr>
          <a:xfrm>
            <a:off x="6341632" y="2303512"/>
            <a:ext cx="3639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Promise Keep Monitoring the execution and wait for the Response from REST API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1C32E3-87ED-C72A-48E9-6628C5009654}"/>
              </a:ext>
            </a:extLst>
          </p:cNvPr>
          <p:cNvSpPr txBox="1"/>
          <p:nvPr/>
        </p:nvSpPr>
        <p:spPr>
          <a:xfrm>
            <a:off x="10241280" y="5272602"/>
            <a:ext cx="16136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9. Service is ready with response and will give it to Promise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E803DD3-CE8A-1949-A972-387FBF9D0B04}"/>
              </a:ext>
            </a:extLst>
          </p:cNvPr>
          <p:cNvCxnSpPr>
            <a:stCxn id="13" idx="1"/>
            <a:endCxn id="7" idx="2"/>
          </p:cNvCxnSpPr>
          <p:nvPr/>
        </p:nvCxnSpPr>
        <p:spPr>
          <a:xfrm rot="10800000">
            <a:off x="5298142" y="2506532"/>
            <a:ext cx="4943139" cy="3504734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5BEDBE1-8BEA-615B-7FA4-9F8729112EA0}"/>
              </a:ext>
            </a:extLst>
          </p:cNvPr>
          <p:cNvSpPr txBox="1"/>
          <p:nvPr/>
        </p:nvSpPr>
        <p:spPr>
          <a:xfrm>
            <a:off x="4055633" y="3429000"/>
            <a:ext cx="2162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The Response Hold by the Promise Object</a:t>
            </a:r>
          </a:p>
          <a:p>
            <a:pPr marL="342900" indent="-342900">
              <a:buAutoNum type="alphaLcPeriod"/>
            </a:pPr>
            <a:r>
              <a:rPr lang="en-US" dirty="0"/>
              <a:t>Success</a:t>
            </a:r>
          </a:p>
          <a:p>
            <a:pPr marL="342900" indent="-342900">
              <a:buAutoNum type="alphaLcPeriod"/>
            </a:pPr>
            <a:r>
              <a:rPr lang="en-US" dirty="0"/>
              <a:t>Failure Response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88B516D8-DD6A-368C-0978-CF24E2481D81}"/>
              </a:ext>
            </a:extLst>
          </p:cNvPr>
          <p:cNvCxnSpPr>
            <a:stCxn id="16" idx="1"/>
            <a:endCxn id="2" idx="3"/>
          </p:cNvCxnSpPr>
          <p:nvPr/>
        </p:nvCxnSpPr>
        <p:spPr>
          <a:xfrm rot="10800000">
            <a:off x="2069055" y="3410174"/>
            <a:ext cx="1986579" cy="75749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44D360F-BEF7-33D2-E3E6-4B020228E9A7}"/>
              </a:ext>
            </a:extLst>
          </p:cNvPr>
          <p:cNvSpPr txBox="1"/>
          <p:nvPr/>
        </p:nvSpPr>
        <p:spPr>
          <a:xfrm>
            <a:off x="2188286" y="2735836"/>
            <a:ext cx="2137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11. Promise Notify Response to Client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329718E5-7039-F114-19B9-538401A9A2A5}"/>
              </a:ext>
            </a:extLst>
          </p:cNvPr>
          <p:cNvSpPr/>
          <p:nvPr/>
        </p:nvSpPr>
        <p:spPr>
          <a:xfrm>
            <a:off x="1538344" y="3788919"/>
            <a:ext cx="1524000" cy="378745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C57850-3130-CA9C-47C5-9F7E1A1C7F1D}"/>
              </a:ext>
            </a:extLst>
          </p:cNvPr>
          <p:cNvSpPr txBox="1"/>
          <p:nvPr/>
        </p:nvSpPr>
        <p:spPr>
          <a:xfrm>
            <a:off x="1402976" y="4195672"/>
            <a:ext cx="24061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12. The Client uses its Subscription (Step 6) to Read response from the Promise Object either success response or failure Response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3BE698-66F7-D33F-8B8E-ECDE35642365}"/>
              </a:ext>
            </a:extLst>
          </p:cNvPr>
          <p:cNvSpPr txBox="1"/>
          <p:nvPr/>
        </p:nvSpPr>
        <p:spPr>
          <a:xfrm>
            <a:off x="139849" y="5774418"/>
            <a:ext cx="1766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13. The Client Process the response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856611-F82B-8F54-047B-9B70D9557273}"/>
              </a:ext>
            </a:extLst>
          </p:cNvPr>
          <p:cNvSpPr txBox="1"/>
          <p:nvPr/>
        </p:nvSpPr>
        <p:spPr>
          <a:xfrm>
            <a:off x="2926078" y="6222080"/>
            <a:ext cx="5637009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The JavaScript Promise Object Execution Steps</a:t>
            </a:r>
          </a:p>
        </p:txBody>
      </p:sp>
    </p:spTree>
    <p:extLst>
      <p:ext uri="{BB962C8B-B14F-4D97-AF65-F5344CB8AC3E}">
        <p14:creationId xmlns:p14="http://schemas.microsoft.com/office/powerpoint/2010/main" val="2175991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DB7FCD-4802-6E03-C670-C42C07CC71CB}"/>
              </a:ext>
            </a:extLst>
          </p:cNvPr>
          <p:cNvSpPr/>
          <p:nvPr/>
        </p:nvSpPr>
        <p:spPr>
          <a:xfrm>
            <a:off x="2196662" y="756745"/>
            <a:ext cx="2154621" cy="5612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D3C85-E1A9-0C43-2476-7CB7D2B27F8B}"/>
              </a:ext>
            </a:extLst>
          </p:cNvPr>
          <p:cNvSpPr txBox="1"/>
          <p:nvPr/>
        </p:nvSpPr>
        <p:spPr>
          <a:xfrm>
            <a:off x="2186152" y="325821"/>
            <a:ext cx="219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Managed 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ED7E5-8AA6-5F5B-52AF-1DEA5C3D6678}"/>
              </a:ext>
            </a:extLst>
          </p:cNvPr>
          <p:cNvSpPr txBox="1"/>
          <p:nvPr/>
        </p:nvSpPr>
        <p:spPr>
          <a:xfrm>
            <a:off x="7052441" y="693683"/>
            <a:ext cx="45194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{a = 10; b=20;</a:t>
            </a:r>
          </a:p>
          <a:p>
            <a:endParaRPr lang="en-US" dirty="0"/>
          </a:p>
          <a:p>
            <a:r>
              <a:rPr lang="en-US" dirty="0"/>
              <a:t>  Xchange(ref </a:t>
            </a:r>
            <a:r>
              <a:rPr lang="en-US" dirty="0" err="1"/>
              <a:t>a,ref</a:t>
            </a:r>
            <a:r>
              <a:rPr lang="en-US" dirty="0"/>
              <a:t> b);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Xchange(ref x, ref y){</a:t>
            </a:r>
          </a:p>
          <a:p>
            <a:r>
              <a:rPr lang="en-US" dirty="0"/>
              <a:t>    int z  = x;</a:t>
            </a:r>
          </a:p>
          <a:p>
            <a:r>
              <a:rPr lang="en-US" dirty="0"/>
              <a:t>   x = y;</a:t>
            </a:r>
          </a:p>
          <a:p>
            <a:r>
              <a:rPr lang="en-US" dirty="0"/>
              <a:t>   y = z;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2824E-D52F-7DFD-8221-A2D602D2E519}"/>
              </a:ext>
            </a:extLst>
          </p:cNvPr>
          <p:cNvSpPr txBox="1"/>
          <p:nvPr/>
        </p:nvSpPr>
        <p:spPr>
          <a:xfrm>
            <a:off x="7052441" y="94593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Segment IL Code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3F4D3F-BECF-03CB-959E-CF5CFD16EC0F}"/>
              </a:ext>
            </a:extLst>
          </p:cNvPr>
          <p:cNvCxnSpPr/>
          <p:nvPr/>
        </p:nvCxnSpPr>
        <p:spPr>
          <a:xfrm>
            <a:off x="1902372" y="830317"/>
            <a:ext cx="0" cy="55389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14345F-0CFC-C0EE-70B7-8260677624C9}"/>
              </a:ext>
            </a:extLst>
          </p:cNvPr>
          <p:cNvSpPr/>
          <p:nvPr/>
        </p:nvSpPr>
        <p:spPr>
          <a:xfrm>
            <a:off x="2186152" y="5665076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A:20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BAF458-38AB-F669-A2AB-B05F6106E797}"/>
              </a:ext>
            </a:extLst>
          </p:cNvPr>
          <p:cNvSpPr/>
          <p:nvPr/>
        </p:nvSpPr>
        <p:spPr>
          <a:xfrm>
            <a:off x="2186151" y="5156795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B:10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42912364-E46B-406A-7C26-79BC0626586A}"/>
              </a:ext>
            </a:extLst>
          </p:cNvPr>
          <p:cNvSpPr/>
          <p:nvPr/>
        </p:nvSpPr>
        <p:spPr>
          <a:xfrm>
            <a:off x="4540469" y="5156795"/>
            <a:ext cx="168165" cy="939205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D81F533-6649-2CCF-356B-8818B325844A}"/>
              </a:ext>
            </a:extLst>
          </p:cNvPr>
          <p:cNvCxnSpPr>
            <a:endCxn id="13" idx="1"/>
          </p:cNvCxnSpPr>
          <p:nvPr/>
        </p:nvCxnSpPr>
        <p:spPr>
          <a:xfrm rot="5400000">
            <a:off x="3803063" y="2187833"/>
            <a:ext cx="4344136" cy="2532994"/>
          </a:xfrm>
          <a:prstGeom prst="bentConnector4">
            <a:avLst>
              <a:gd name="adj1" fmla="val 115242"/>
              <a:gd name="adj2" fmla="val 1090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6B5303F-6387-69FF-3ACA-FD1A5B17DD5F}"/>
              </a:ext>
            </a:extLst>
          </p:cNvPr>
          <p:cNvSpPr/>
          <p:nvPr/>
        </p:nvSpPr>
        <p:spPr>
          <a:xfrm>
            <a:off x="2196663" y="4480349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 of a in 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3725DE-9109-BADE-7756-3196EA61A101}"/>
              </a:ext>
            </a:extLst>
          </p:cNvPr>
          <p:cNvSpPr/>
          <p:nvPr/>
        </p:nvSpPr>
        <p:spPr>
          <a:xfrm>
            <a:off x="2196662" y="3972068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 of b in 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5BA0C0-2048-5B82-3ACB-316718D75892}"/>
              </a:ext>
            </a:extLst>
          </p:cNvPr>
          <p:cNvCxnSpPr/>
          <p:nvPr/>
        </p:nvCxnSpPr>
        <p:spPr>
          <a:xfrm>
            <a:off x="7993117" y="940675"/>
            <a:ext cx="0" cy="147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4662B6-E577-09CC-DCD8-32BCAA9C8A6F}"/>
              </a:ext>
            </a:extLst>
          </p:cNvPr>
          <p:cNvCxnSpPr/>
          <p:nvPr/>
        </p:nvCxnSpPr>
        <p:spPr>
          <a:xfrm flipH="1">
            <a:off x="8229600" y="966952"/>
            <a:ext cx="430924" cy="1513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584CD5D-7173-24DD-78B0-8657228FD06D}"/>
              </a:ext>
            </a:extLst>
          </p:cNvPr>
          <p:cNvSpPr txBox="1"/>
          <p:nvPr/>
        </p:nvSpPr>
        <p:spPr>
          <a:xfrm>
            <a:off x="178676" y="94593"/>
            <a:ext cx="153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 and Out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7F9AE1A0-A026-5F3A-C6BF-CF35C5F82232}"/>
              </a:ext>
            </a:extLst>
          </p:cNvPr>
          <p:cNvCxnSpPr>
            <a:stCxn id="9" idx="3"/>
            <a:endCxn id="16" idx="3"/>
          </p:cNvCxnSpPr>
          <p:nvPr/>
        </p:nvCxnSpPr>
        <p:spPr>
          <a:xfrm flipV="1">
            <a:off x="4351283" y="4695811"/>
            <a:ext cx="10511" cy="1184727"/>
          </a:xfrm>
          <a:prstGeom prst="bentConnector3">
            <a:avLst>
              <a:gd name="adj1" fmla="val 227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3F0064B9-8B0C-06AF-E463-9A9C6372C41C}"/>
              </a:ext>
            </a:extLst>
          </p:cNvPr>
          <p:cNvCxnSpPr>
            <a:stCxn id="10" idx="1"/>
            <a:endCxn id="17" idx="1"/>
          </p:cNvCxnSpPr>
          <p:nvPr/>
        </p:nvCxnSpPr>
        <p:spPr>
          <a:xfrm rot="10800000" flipH="1">
            <a:off x="2186150" y="4187531"/>
            <a:ext cx="10511" cy="1184727"/>
          </a:xfrm>
          <a:prstGeom prst="bentConnector3">
            <a:avLst>
              <a:gd name="adj1" fmla="val -217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Brace 21">
            <a:extLst>
              <a:ext uri="{FF2B5EF4-FFF2-40B4-BE49-F238E27FC236}">
                <a16:creationId xmlns:a16="http://schemas.microsoft.com/office/drawing/2014/main" id="{7936CB9E-150D-4090-F318-CD387C836919}"/>
              </a:ext>
            </a:extLst>
          </p:cNvPr>
          <p:cNvSpPr/>
          <p:nvPr/>
        </p:nvSpPr>
        <p:spPr>
          <a:xfrm>
            <a:off x="8429297" y="2848303"/>
            <a:ext cx="126124" cy="8828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D15531-3CA4-1E19-3098-6B910E880402}"/>
              </a:ext>
            </a:extLst>
          </p:cNvPr>
          <p:cNvSpPr txBox="1"/>
          <p:nvPr/>
        </p:nvSpPr>
        <p:spPr>
          <a:xfrm>
            <a:off x="8839200" y="2953407"/>
            <a:ext cx="2301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Exchanging Values at references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FA96B361-66BB-CA01-4B04-46CA5A696A52}"/>
              </a:ext>
            </a:extLst>
          </p:cNvPr>
          <p:cNvCxnSpPr/>
          <p:nvPr/>
        </p:nvCxnSpPr>
        <p:spPr>
          <a:xfrm rot="10800000" flipV="1">
            <a:off x="4708634" y="3615558"/>
            <a:ext cx="5286704" cy="20495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162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DB7FCD-4802-6E03-C670-C42C07CC71CB}"/>
              </a:ext>
            </a:extLst>
          </p:cNvPr>
          <p:cNvSpPr/>
          <p:nvPr/>
        </p:nvSpPr>
        <p:spPr>
          <a:xfrm>
            <a:off x="2196662" y="756745"/>
            <a:ext cx="2154621" cy="5612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D3C85-E1A9-0C43-2476-7CB7D2B27F8B}"/>
              </a:ext>
            </a:extLst>
          </p:cNvPr>
          <p:cNvSpPr txBox="1"/>
          <p:nvPr/>
        </p:nvSpPr>
        <p:spPr>
          <a:xfrm>
            <a:off x="2186152" y="325821"/>
            <a:ext cx="219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Managed 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ED7E5-8AA6-5F5B-52AF-1DEA5C3D6678}"/>
              </a:ext>
            </a:extLst>
          </p:cNvPr>
          <p:cNvSpPr txBox="1"/>
          <p:nvPr/>
        </p:nvSpPr>
        <p:spPr>
          <a:xfrm>
            <a:off x="7052441" y="693683"/>
            <a:ext cx="451944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{ </a:t>
            </a:r>
          </a:p>
          <a:p>
            <a:r>
              <a:rPr lang="en-US" dirty="0"/>
              <a:t>   string str = "The Ref and Out is the Real Power of C# for Pass by Value";</a:t>
            </a:r>
          </a:p>
          <a:p>
            <a:endParaRPr lang="en-US" dirty="0"/>
          </a:p>
          <a:p>
            <a:r>
              <a:rPr lang="en-US" dirty="0"/>
              <a:t>            string </a:t>
            </a:r>
            <a:r>
              <a:rPr lang="en-US" dirty="0" err="1"/>
              <a:t>subString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    </a:t>
            </a:r>
            <a:r>
              <a:rPr lang="en-US" dirty="0" err="1"/>
              <a:t>TryGetSubstring</a:t>
            </a:r>
            <a:r>
              <a:rPr lang="en-US" dirty="0"/>
              <a:t>(str, out </a:t>
            </a:r>
            <a:r>
              <a:rPr lang="en-US" dirty="0" err="1"/>
              <a:t>subString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($"Substring = {</a:t>
            </a:r>
            <a:r>
              <a:rPr lang="en-US" dirty="0" err="1"/>
              <a:t>subString</a:t>
            </a:r>
            <a:r>
              <a:rPr lang="en-US" dirty="0"/>
              <a:t>}");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sz="1200" dirty="0"/>
              <a:t>static void </a:t>
            </a:r>
            <a:r>
              <a:rPr lang="en-US" sz="1200" dirty="0" err="1"/>
              <a:t>TryGetSubstring</a:t>
            </a:r>
            <a:r>
              <a:rPr lang="en-US" sz="1200" dirty="0"/>
              <a:t>(string str, out string </a:t>
            </a:r>
            <a:r>
              <a:rPr lang="en-US" sz="1200" dirty="0" err="1"/>
              <a:t>substr</a:t>
            </a:r>
            <a:r>
              <a:rPr lang="en-US" sz="1200" dirty="0"/>
              <a:t>)</a:t>
            </a:r>
          </a:p>
          <a:p>
            <a:r>
              <a:rPr lang="en-US" sz="1200" dirty="0"/>
              <a:t>        {</a:t>
            </a:r>
          </a:p>
          <a:p>
            <a:r>
              <a:rPr lang="en-US" sz="1200" dirty="0"/>
              <a:t>            if (</a:t>
            </a:r>
            <a:r>
              <a:rPr lang="en-US" sz="1200" dirty="0" err="1"/>
              <a:t>str.Length</a:t>
            </a:r>
            <a:r>
              <a:rPr lang="en-US" sz="1200" dirty="0"/>
              <a:t> &gt; 0)</a:t>
            </a:r>
          </a:p>
          <a:p>
            <a:r>
              <a:rPr lang="en-US" sz="1200" dirty="0"/>
              <a:t>            {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substr</a:t>
            </a:r>
            <a:r>
              <a:rPr lang="en-US" sz="1200" dirty="0"/>
              <a:t> = </a:t>
            </a:r>
            <a:r>
              <a:rPr lang="en-US" sz="1200" dirty="0" err="1"/>
              <a:t>str.Substring</a:t>
            </a:r>
            <a:r>
              <a:rPr lang="en-US" sz="1200" dirty="0"/>
              <a:t>(2, 5);</a:t>
            </a:r>
          </a:p>
          <a:p>
            <a:r>
              <a:rPr lang="en-US" sz="1200" dirty="0"/>
              <a:t>            }</a:t>
            </a:r>
          </a:p>
          <a:p>
            <a:r>
              <a:rPr lang="en-US" sz="1200" dirty="0"/>
              <a:t>            else</a:t>
            </a:r>
          </a:p>
          <a:p>
            <a:r>
              <a:rPr lang="en-US" sz="1200" dirty="0"/>
              <a:t>            {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substr</a:t>
            </a:r>
            <a:r>
              <a:rPr lang="en-US" sz="1200" dirty="0"/>
              <a:t> = </a:t>
            </a:r>
            <a:r>
              <a:rPr lang="en-US" sz="1200" dirty="0" err="1"/>
              <a:t>string.Empty</a:t>
            </a:r>
            <a:r>
              <a:rPr lang="en-US" sz="1200" dirty="0"/>
              <a:t>;</a:t>
            </a:r>
          </a:p>
          <a:p>
            <a:r>
              <a:rPr lang="en-US" sz="1200" dirty="0"/>
              <a:t>            }</a:t>
            </a:r>
          </a:p>
          <a:p>
            <a:r>
              <a:rPr lang="en-US" sz="1200" dirty="0"/>
              <a:t>        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2824E-D52F-7DFD-8221-A2D602D2E519}"/>
              </a:ext>
            </a:extLst>
          </p:cNvPr>
          <p:cNvSpPr txBox="1"/>
          <p:nvPr/>
        </p:nvSpPr>
        <p:spPr>
          <a:xfrm>
            <a:off x="7052441" y="94593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Segment IL Code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3F4D3F-BECF-03CB-959E-CF5CFD16EC0F}"/>
              </a:ext>
            </a:extLst>
          </p:cNvPr>
          <p:cNvCxnSpPr/>
          <p:nvPr/>
        </p:nvCxnSpPr>
        <p:spPr>
          <a:xfrm>
            <a:off x="1902372" y="830317"/>
            <a:ext cx="0" cy="55389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14345F-0CFC-C0EE-70B7-8260677624C9}"/>
              </a:ext>
            </a:extLst>
          </p:cNvPr>
          <p:cNvSpPr/>
          <p:nvPr/>
        </p:nvSpPr>
        <p:spPr>
          <a:xfrm>
            <a:off x="2186152" y="5665076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BAF458-38AB-F669-A2AB-B05F6106E797}"/>
              </a:ext>
            </a:extLst>
          </p:cNvPr>
          <p:cNvSpPr/>
          <p:nvPr/>
        </p:nvSpPr>
        <p:spPr>
          <a:xfrm>
            <a:off x="2186151" y="5156795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 of Processing of Out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B5303F-6387-69FF-3ACA-FD1A5B17DD5F}"/>
              </a:ext>
            </a:extLst>
          </p:cNvPr>
          <p:cNvSpPr/>
          <p:nvPr/>
        </p:nvSpPr>
        <p:spPr>
          <a:xfrm>
            <a:off x="2196663" y="3794234"/>
            <a:ext cx="2165131" cy="1117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of substring </a:t>
            </a:r>
          </a:p>
          <a:p>
            <a:pPr algn="ctr"/>
            <a:r>
              <a:rPr lang="en-US" dirty="0" err="1"/>
              <a:t>substr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84CD5D-7173-24DD-78B0-8657228FD06D}"/>
              </a:ext>
            </a:extLst>
          </p:cNvPr>
          <p:cNvSpPr txBox="1"/>
          <p:nvPr/>
        </p:nvSpPr>
        <p:spPr>
          <a:xfrm>
            <a:off x="178676" y="94593"/>
            <a:ext cx="153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 and Out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3F0064B9-8B0C-06AF-E463-9A9C6372C41C}"/>
              </a:ext>
            </a:extLst>
          </p:cNvPr>
          <p:cNvCxnSpPr>
            <a:cxnSpLocks/>
            <a:stCxn id="10" idx="1"/>
            <a:endCxn id="16" idx="1"/>
          </p:cNvCxnSpPr>
          <p:nvPr/>
        </p:nvCxnSpPr>
        <p:spPr>
          <a:xfrm rot="10800000" flipH="1">
            <a:off x="2186151" y="4352755"/>
            <a:ext cx="10512" cy="1019503"/>
          </a:xfrm>
          <a:prstGeom prst="bentConnector3">
            <a:avLst>
              <a:gd name="adj1" fmla="val -21746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3CBABC44-F282-A5F6-368D-F555F4D83C6F}"/>
              </a:ext>
            </a:extLst>
          </p:cNvPr>
          <p:cNvCxnSpPr>
            <a:endCxn id="9" idx="3"/>
          </p:cNvCxnSpPr>
          <p:nvPr/>
        </p:nvCxnSpPr>
        <p:spPr>
          <a:xfrm rot="5400000">
            <a:off x="3565635" y="2025869"/>
            <a:ext cx="4640317" cy="30690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3AD155F5-94B3-6ECC-247B-098F5F39AA77}"/>
              </a:ext>
            </a:extLst>
          </p:cNvPr>
          <p:cNvCxnSpPr>
            <a:endCxn id="10" idx="3"/>
          </p:cNvCxnSpPr>
          <p:nvPr/>
        </p:nvCxnSpPr>
        <p:spPr>
          <a:xfrm rot="10800000" flipV="1">
            <a:off x="4351283" y="2007475"/>
            <a:ext cx="3489437" cy="33647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EA43E1A-4E9A-BAD2-FCBD-C7643BE209F6}"/>
              </a:ext>
            </a:extLst>
          </p:cNvPr>
          <p:cNvCxnSpPr>
            <a:endCxn id="16" idx="3"/>
          </p:cNvCxnSpPr>
          <p:nvPr/>
        </p:nvCxnSpPr>
        <p:spPr>
          <a:xfrm rot="10800000">
            <a:off x="4361795" y="4352755"/>
            <a:ext cx="3237185" cy="2612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5349FAFE-699E-A455-1FC5-A716985EE30C}"/>
              </a:ext>
            </a:extLst>
          </p:cNvPr>
          <p:cNvCxnSpPr>
            <a:stCxn id="16" idx="3"/>
            <a:endCxn id="10" idx="3"/>
          </p:cNvCxnSpPr>
          <p:nvPr/>
        </p:nvCxnSpPr>
        <p:spPr>
          <a:xfrm flipH="1">
            <a:off x="4351282" y="4352754"/>
            <a:ext cx="10512" cy="1019503"/>
          </a:xfrm>
          <a:prstGeom prst="bentConnector3">
            <a:avLst>
              <a:gd name="adj1" fmla="val -21746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07A5A780-F632-2E3D-1F81-D2FCBDE7DF89}"/>
              </a:ext>
            </a:extLst>
          </p:cNvPr>
          <p:cNvCxnSpPr>
            <a:stCxn id="10" idx="0"/>
          </p:cNvCxnSpPr>
          <p:nvPr/>
        </p:nvCxnSpPr>
        <p:spPr>
          <a:xfrm rot="5400000" flipH="1" flipV="1">
            <a:off x="4206030" y="1627212"/>
            <a:ext cx="2592271" cy="44668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799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8DD12D7-59DF-E68B-313B-6404CED9B83A}"/>
              </a:ext>
            </a:extLst>
          </p:cNvPr>
          <p:cNvSpPr/>
          <p:nvPr/>
        </p:nvSpPr>
        <p:spPr>
          <a:xfrm>
            <a:off x="903890" y="924910"/>
            <a:ext cx="2081048" cy="1849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Staff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A6BAD5-91E2-9DF4-B3B8-0B20C2014FFB}"/>
              </a:ext>
            </a:extLst>
          </p:cNvPr>
          <p:cNvSpPr txBox="1"/>
          <p:nvPr/>
        </p:nvSpPr>
        <p:spPr>
          <a:xfrm>
            <a:off x="3773214" y="241738"/>
            <a:ext cx="25750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StaffId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StaffName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DeptName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StaffCategory</a:t>
            </a:r>
            <a:r>
              <a:rPr lang="en-US" dirty="0"/>
              <a:t>*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DuetyTimings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Ward*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Income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Fees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ShareToTheHospital</a:t>
            </a:r>
            <a:endParaRPr lang="en-US" dirty="0"/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95DAE8B9-A03F-4B7A-DF2A-870B2B55F33E}"/>
              </a:ext>
            </a:extLst>
          </p:cNvPr>
          <p:cNvCxnSpPr>
            <a:cxnSpLocks/>
            <a:stCxn id="2" idx="6"/>
            <a:endCxn id="3" idx="1"/>
          </p:cNvCxnSpPr>
          <p:nvPr/>
        </p:nvCxnSpPr>
        <p:spPr>
          <a:xfrm flipV="1">
            <a:off x="2984938" y="1534400"/>
            <a:ext cx="788276" cy="3154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9F92745-6B12-363E-DAF6-47E94B1DA135}"/>
              </a:ext>
            </a:extLst>
          </p:cNvPr>
          <p:cNvSpPr/>
          <p:nvPr/>
        </p:nvSpPr>
        <p:spPr>
          <a:xfrm>
            <a:off x="903890" y="4067393"/>
            <a:ext cx="2081048" cy="1849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Patient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76C216-7946-D247-3922-F1320768F728}"/>
              </a:ext>
            </a:extLst>
          </p:cNvPr>
          <p:cNvSpPr txBox="1"/>
          <p:nvPr/>
        </p:nvSpPr>
        <p:spPr>
          <a:xfrm>
            <a:off x="4035972" y="3846786"/>
            <a:ext cx="25750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PatientId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Address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Gender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Dieses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Room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Ward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Doctor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Nurse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Fees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D929B1A6-25FF-51F6-3F1A-55653925ABEC}"/>
              </a:ext>
            </a:extLst>
          </p:cNvPr>
          <p:cNvCxnSpPr>
            <a:stCxn id="7" idx="6"/>
            <a:endCxn id="8" idx="1"/>
          </p:cNvCxnSpPr>
          <p:nvPr/>
        </p:nvCxnSpPr>
        <p:spPr>
          <a:xfrm>
            <a:off x="2984938" y="4992304"/>
            <a:ext cx="1051034" cy="2856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9D4897E-0B72-C79F-1D2E-116F7B3E7E05}"/>
              </a:ext>
            </a:extLst>
          </p:cNvPr>
          <p:cNvSpPr txBox="1"/>
          <p:nvPr/>
        </p:nvSpPr>
        <p:spPr>
          <a:xfrm>
            <a:off x="6884276" y="361983"/>
            <a:ext cx="37732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StaffBehavior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AddStaff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EditStaff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SetDueity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CalculateIncome</a:t>
            </a:r>
            <a:endParaRPr lang="en-US" dirty="0"/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700A550-7BF6-A1B9-03A0-646D149E8E7E}"/>
              </a:ext>
            </a:extLst>
          </p:cNvPr>
          <p:cNvCxnSpPr>
            <a:stCxn id="2" idx="4"/>
            <a:endCxn id="11" idx="3"/>
          </p:cNvCxnSpPr>
          <p:nvPr/>
        </p:nvCxnSpPr>
        <p:spPr>
          <a:xfrm rot="5400000" flipH="1" flipV="1">
            <a:off x="5463910" y="-2418849"/>
            <a:ext cx="1674084" cy="8713076"/>
          </a:xfrm>
          <a:prstGeom prst="bentConnector4">
            <a:avLst>
              <a:gd name="adj1" fmla="val -13655"/>
              <a:gd name="adj2" fmla="val 1026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1891F7-C2B9-1FF1-46B5-7F08FF7CA77D}"/>
              </a:ext>
            </a:extLst>
          </p:cNvPr>
          <p:cNvSpPr txBox="1"/>
          <p:nvPr/>
        </p:nvSpPr>
        <p:spPr>
          <a:xfrm>
            <a:off x="6884276" y="3846786"/>
            <a:ext cx="37732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PatientBehavor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RegisterPatient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AssignDOctor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AssignWard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AssignRoom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CalculateBill</a:t>
            </a:r>
            <a:endParaRPr lang="en-US" dirty="0"/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E34471C-6995-260C-B575-FF6135089ACF}"/>
              </a:ext>
            </a:extLst>
          </p:cNvPr>
          <p:cNvCxnSpPr>
            <a:stCxn id="7" idx="4"/>
            <a:endCxn id="15" idx="3"/>
          </p:cNvCxnSpPr>
          <p:nvPr/>
        </p:nvCxnSpPr>
        <p:spPr>
          <a:xfrm rot="5400000" flipH="1" flipV="1">
            <a:off x="5704319" y="964044"/>
            <a:ext cx="1193265" cy="8713076"/>
          </a:xfrm>
          <a:prstGeom prst="bentConnector4">
            <a:avLst>
              <a:gd name="adj1" fmla="val -19158"/>
              <a:gd name="adj2" fmla="val 1026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423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04C154-14F4-3CD0-C01B-EEB7B0CB3D4E}"/>
              </a:ext>
            </a:extLst>
          </p:cNvPr>
          <p:cNvSpPr txBox="1"/>
          <p:nvPr/>
        </p:nvSpPr>
        <p:spPr>
          <a:xfrm>
            <a:off x="367862" y="241738"/>
            <a:ext cx="1138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 of The Collection classes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060233-0016-5128-0A24-5317D812722F}"/>
              </a:ext>
            </a:extLst>
          </p:cNvPr>
          <p:cNvSpPr txBox="1"/>
          <p:nvPr/>
        </p:nvSpPr>
        <p:spPr>
          <a:xfrm>
            <a:off x="388882" y="809297"/>
            <a:ext cx="46876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ArrayList</a:t>
            </a:r>
            <a:r>
              <a:rPr lang="en-US" dirty="0"/>
              <a:t> array = new </a:t>
            </a:r>
            <a:r>
              <a:rPr lang="en-US" dirty="0" err="1"/>
              <a:t>ArrayList</a:t>
            </a:r>
            <a:r>
              <a:rPr lang="en-US" dirty="0"/>
              <a:t>();</a:t>
            </a:r>
          </a:p>
          <a:p>
            <a:r>
              <a:rPr lang="en-US" dirty="0"/>
              <a:t>int x = 10;</a:t>
            </a:r>
          </a:p>
          <a:p>
            <a:r>
              <a:rPr lang="en-US" dirty="0" err="1"/>
              <a:t>array.Add</a:t>
            </a:r>
            <a:r>
              <a:rPr lang="en-US" dirty="0"/>
              <a:t>(x); // int is stored in collection</a:t>
            </a:r>
          </a:p>
          <a:p>
            <a:endParaRPr lang="en-US" dirty="0"/>
          </a:p>
          <a:p>
            <a:r>
              <a:rPr lang="en-US" dirty="0"/>
              <a:t>Staff s = new Staff)(;</a:t>
            </a:r>
          </a:p>
          <a:p>
            <a:r>
              <a:rPr lang="en-US" dirty="0" err="1"/>
              <a:t>array.Add</a:t>
            </a:r>
            <a:r>
              <a:rPr lang="en-US" dirty="0"/>
              <a:t>(s); // Staff is stored in collection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21FE6A-72FE-2E29-0AA5-FDC91ED6C4F2}"/>
              </a:ext>
            </a:extLst>
          </p:cNvPr>
          <p:cNvSpPr txBox="1"/>
          <p:nvPr/>
        </p:nvSpPr>
        <p:spPr>
          <a:xfrm>
            <a:off x="8860220" y="1277007"/>
            <a:ext cx="13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E6B900-FEE9-0473-0464-BDD0DC592148}"/>
              </a:ext>
            </a:extLst>
          </p:cNvPr>
          <p:cNvSpPr txBox="1"/>
          <p:nvPr/>
        </p:nvSpPr>
        <p:spPr>
          <a:xfrm>
            <a:off x="6080234" y="1277007"/>
            <a:ext cx="13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068EC7-5008-8CFC-ED77-E5E86F8D0F02}"/>
              </a:ext>
            </a:extLst>
          </p:cNvPr>
          <p:cNvSpPr/>
          <p:nvPr/>
        </p:nvSpPr>
        <p:spPr>
          <a:xfrm>
            <a:off x="6348248" y="1686460"/>
            <a:ext cx="830318" cy="4366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array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29258A-C980-2E07-E494-B121529A082E}"/>
              </a:ext>
            </a:extLst>
          </p:cNvPr>
          <p:cNvSpPr/>
          <p:nvPr/>
        </p:nvSpPr>
        <p:spPr>
          <a:xfrm>
            <a:off x="8891751" y="1646339"/>
            <a:ext cx="1818290" cy="25367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60F8F7-652D-D3EF-C4B6-8D18E4D70C3D}"/>
              </a:ext>
            </a:extLst>
          </p:cNvPr>
          <p:cNvCxnSpPr>
            <a:stCxn id="6" idx="3"/>
          </p:cNvCxnSpPr>
          <p:nvPr/>
        </p:nvCxnSpPr>
        <p:spPr>
          <a:xfrm>
            <a:off x="7178566" y="1904775"/>
            <a:ext cx="1713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CDE27D9-76FF-C018-4E61-223FC87FBEF3}"/>
              </a:ext>
            </a:extLst>
          </p:cNvPr>
          <p:cNvSpPr/>
          <p:nvPr/>
        </p:nvSpPr>
        <p:spPr>
          <a:xfrm>
            <a:off x="8891751" y="1904775"/>
            <a:ext cx="1818290" cy="8909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49345D-5AAB-C696-7A89-5C89343C54AB}"/>
              </a:ext>
            </a:extLst>
          </p:cNvPr>
          <p:cNvSpPr/>
          <p:nvPr/>
        </p:nvSpPr>
        <p:spPr>
          <a:xfrm>
            <a:off x="8891751" y="2350263"/>
            <a:ext cx="181829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227E2A-AEDC-E28D-5064-9E397A7DAE8E}"/>
              </a:ext>
            </a:extLst>
          </p:cNvPr>
          <p:cNvSpPr txBox="1"/>
          <p:nvPr/>
        </p:nvSpPr>
        <p:spPr>
          <a:xfrm>
            <a:off x="8975834" y="1904775"/>
            <a:ext cx="173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System.Int32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D25267-DE53-27E7-F183-8CAA6125CDB8}"/>
              </a:ext>
            </a:extLst>
          </p:cNvPr>
          <p:cNvSpPr txBox="1"/>
          <p:nvPr/>
        </p:nvSpPr>
        <p:spPr>
          <a:xfrm>
            <a:off x="8975834" y="2469931"/>
            <a:ext cx="161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86A3754-67E7-64A3-7D55-58338E377C1B}"/>
              </a:ext>
            </a:extLst>
          </p:cNvPr>
          <p:cNvCxnSpPr>
            <a:endCxn id="10" idx="1"/>
          </p:cNvCxnSpPr>
          <p:nvPr/>
        </p:nvCxnSpPr>
        <p:spPr>
          <a:xfrm>
            <a:off x="1629103" y="1686460"/>
            <a:ext cx="7262648" cy="6638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890D6CA-5822-791F-46FD-CADEF29EE8CC}"/>
              </a:ext>
            </a:extLst>
          </p:cNvPr>
          <p:cNvSpPr/>
          <p:nvPr/>
        </p:nvSpPr>
        <p:spPr>
          <a:xfrm>
            <a:off x="8891752" y="3022190"/>
            <a:ext cx="1818290" cy="8909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0862-231F-1197-7193-C71192B64A09}"/>
              </a:ext>
            </a:extLst>
          </p:cNvPr>
          <p:cNvSpPr/>
          <p:nvPr/>
        </p:nvSpPr>
        <p:spPr>
          <a:xfrm>
            <a:off x="8891752" y="3467678"/>
            <a:ext cx="181829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E8E44F-A426-152B-6A59-55E9229D5767}"/>
              </a:ext>
            </a:extLst>
          </p:cNvPr>
          <p:cNvSpPr txBox="1"/>
          <p:nvPr/>
        </p:nvSpPr>
        <p:spPr>
          <a:xfrm>
            <a:off x="8975834" y="3100552"/>
            <a:ext cx="158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Staff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2FB10C-8CFD-3574-67A4-DE9455B26A9A}"/>
              </a:ext>
            </a:extLst>
          </p:cNvPr>
          <p:cNvSpPr txBox="1"/>
          <p:nvPr/>
        </p:nvSpPr>
        <p:spPr>
          <a:xfrm>
            <a:off x="8975834" y="3513397"/>
            <a:ext cx="1618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Value of each Property of staff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FF72758F-B309-0D3A-0F14-3BDDE6C747A4}"/>
              </a:ext>
            </a:extLst>
          </p:cNvPr>
          <p:cNvCxnSpPr>
            <a:endCxn id="17" idx="1"/>
          </p:cNvCxnSpPr>
          <p:nvPr/>
        </p:nvCxnSpPr>
        <p:spPr>
          <a:xfrm>
            <a:off x="1629103" y="2469931"/>
            <a:ext cx="7262649" cy="10206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91A7783-5672-546E-48EC-2280635801D9}"/>
              </a:ext>
            </a:extLst>
          </p:cNvPr>
          <p:cNvSpPr txBox="1"/>
          <p:nvPr/>
        </p:nvSpPr>
        <p:spPr>
          <a:xfrm>
            <a:off x="609600" y="4256690"/>
            <a:ext cx="871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ENTRY IN COLLECTION IS AN OBJECT WHICH IS CALLED AS OR KNOWN AS “BOXING”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3EEDDE29-9E90-81F6-F407-67142B4FF7E5}"/>
              </a:ext>
            </a:extLst>
          </p:cNvPr>
          <p:cNvSpPr/>
          <p:nvPr/>
        </p:nvSpPr>
        <p:spPr>
          <a:xfrm>
            <a:off x="10836166" y="1938425"/>
            <a:ext cx="220717" cy="843513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E9BD54-367F-BA18-4DDE-15E396036FEA}"/>
              </a:ext>
            </a:extLst>
          </p:cNvPr>
          <p:cNvSpPr txBox="1"/>
          <p:nvPr/>
        </p:nvSpPr>
        <p:spPr>
          <a:xfrm>
            <a:off x="11151476" y="2123090"/>
            <a:ext cx="893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 with</a:t>
            </a:r>
          </a:p>
          <a:p>
            <a:r>
              <a:rPr lang="en-US" dirty="0"/>
              <a:t>int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CBAA2DAB-8F93-0882-AF06-2752D81A9C9A}"/>
              </a:ext>
            </a:extLst>
          </p:cNvPr>
          <p:cNvSpPr/>
          <p:nvPr/>
        </p:nvSpPr>
        <p:spPr>
          <a:xfrm>
            <a:off x="10794123" y="3026063"/>
            <a:ext cx="220717" cy="843513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C64BA4-C0EA-7CBD-8F32-32A21B0CE3CA}"/>
              </a:ext>
            </a:extLst>
          </p:cNvPr>
          <p:cNvSpPr txBox="1"/>
          <p:nvPr/>
        </p:nvSpPr>
        <p:spPr>
          <a:xfrm>
            <a:off x="11109433" y="3210728"/>
            <a:ext cx="893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 with</a:t>
            </a:r>
          </a:p>
          <a:p>
            <a:r>
              <a:rPr lang="en-US"/>
              <a:t>Staff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8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4853</TotalTime>
  <Words>4521</Words>
  <Application>Microsoft Macintosh PowerPoint</Application>
  <PresentationFormat>Widescreen</PresentationFormat>
  <Paragraphs>1075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210</cp:revision>
  <dcterms:created xsi:type="dcterms:W3CDTF">2022-08-08T09:02:03Z</dcterms:created>
  <dcterms:modified xsi:type="dcterms:W3CDTF">2022-09-16T09:38:16Z</dcterms:modified>
</cp:coreProperties>
</file>