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110"/>
  </p:normalViewPr>
  <p:slideViewPr>
    <p:cSldViewPr snapToGrid="0">
      <p:cViewPr varScale="1">
        <p:scale>
          <a:sx n="119" d="100"/>
          <a:sy n="119" d="100"/>
        </p:scale>
        <p:origin x="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20:31102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AC99-E583-D800-82E2-E0B1BD46FF78}"/>
              </a:ext>
            </a:extLst>
          </p:cNvPr>
          <p:cNvSpPr/>
          <p:nvPr/>
        </p:nvSpPr>
        <p:spPr>
          <a:xfrm>
            <a:off x="5076497" y="0"/>
            <a:ext cx="840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8A93-055C-7B16-8972-9BD09C111A40}"/>
              </a:ext>
            </a:extLst>
          </p:cNvPr>
          <p:cNvSpPr txBox="1"/>
          <p:nvPr/>
        </p:nvSpPr>
        <p:spPr>
          <a:xfrm>
            <a:off x="5423338" y="157655"/>
            <a:ext cx="58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Application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49F3-4075-82A8-A63B-BF8E31DC1449}"/>
              </a:ext>
            </a:extLst>
          </p:cNvPr>
          <p:cNvSpPr txBox="1"/>
          <p:nvPr/>
        </p:nvSpPr>
        <p:spPr>
          <a:xfrm>
            <a:off x="609599" y="191842"/>
            <a:ext cx="312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Application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81131-7A28-66A1-FBFF-378B5C7D93B4}"/>
              </a:ext>
            </a:extLst>
          </p:cNvPr>
          <p:cNvSpPr/>
          <p:nvPr/>
        </p:nvSpPr>
        <p:spPr>
          <a:xfrm>
            <a:off x="5307724" y="756745"/>
            <a:ext cx="5244661" cy="594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B4E527-94EA-DA78-380D-73F9EEA4CEAD}"/>
              </a:ext>
            </a:extLst>
          </p:cNvPr>
          <p:cNvSpPr/>
          <p:nvPr/>
        </p:nvSpPr>
        <p:spPr>
          <a:xfrm>
            <a:off x="9837682" y="1387365"/>
            <a:ext cx="588580" cy="5076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173F6B-9047-4B8F-31BC-5D12FCC97CB2}"/>
              </a:ext>
            </a:extLst>
          </p:cNvPr>
          <p:cNvSpPr/>
          <p:nvPr/>
        </p:nvSpPr>
        <p:spPr>
          <a:xfrm>
            <a:off x="8786646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Z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BD939-9562-6B7F-6914-74FA06E37CDA}"/>
              </a:ext>
            </a:extLst>
          </p:cNvPr>
          <p:cNvSpPr/>
          <p:nvPr/>
        </p:nvSpPr>
        <p:spPr>
          <a:xfrm>
            <a:off x="7788162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B8D-4495-C6C8-4977-949EED3AE2F9}"/>
              </a:ext>
            </a:extLst>
          </p:cNvPr>
          <p:cNvSpPr/>
          <p:nvPr/>
        </p:nvSpPr>
        <p:spPr>
          <a:xfrm>
            <a:off x="5896301" y="1387364"/>
            <a:ext cx="1765738" cy="1208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Razor View Apps</a:t>
            </a:r>
          </a:p>
          <a:p>
            <a:pPr algn="ctr"/>
            <a:r>
              <a:rPr lang="en-US" sz="1100" b="1" dirty="0"/>
              <a:t>Server-Side Executable Pages</a:t>
            </a:r>
          </a:p>
          <a:p>
            <a:pPr algn="ctr"/>
            <a:r>
              <a:rPr lang="en-US" sz="1100" b="1" dirty="0"/>
              <a:t>These Generated HTML Rendering</a:t>
            </a:r>
          </a:p>
          <a:p>
            <a:pPr algn="ctr"/>
            <a:r>
              <a:rPr lang="en-US" sz="1100" b="1" dirty="0"/>
              <a:t>http://</a:t>
            </a:r>
            <a:r>
              <a:rPr lang="en-US" sz="1100" b="1" dirty="0" err="1"/>
              <a:t>www.myapp.com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236F-AC0B-68CB-776B-DD84E0FCF8AC}"/>
              </a:ext>
            </a:extLst>
          </p:cNvPr>
          <p:cNvSpPr/>
          <p:nvPr/>
        </p:nvSpPr>
        <p:spPr>
          <a:xfrm>
            <a:off x="5423338" y="1387364"/>
            <a:ext cx="346841" cy="5076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97DBE82-3676-787A-CE50-B2FF4B5D9FA6}"/>
              </a:ext>
            </a:extLst>
          </p:cNvPr>
          <p:cNvSpPr/>
          <p:nvPr/>
        </p:nvSpPr>
        <p:spPr>
          <a:xfrm>
            <a:off x="0" y="1198179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184E58-0D1A-84E5-B3E6-80DF1F497590}"/>
              </a:ext>
            </a:extLst>
          </p:cNvPr>
          <p:cNvSpPr/>
          <p:nvPr/>
        </p:nvSpPr>
        <p:spPr>
          <a:xfrm>
            <a:off x="1397876" y="1387364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AEE8DDC-0342-F826-59F9-CA9D3FA7C572}"/>
              </a:ext>
            </a:extLst>
          </p:cNvPr>
          <p:cNvSpPr/>
          <p:nvPr/>
        </p:nvSpPr>
        <p:spPr>
          <a:xfrm>
            <a:off x="5780687" y="1555531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0AF70D-033B-DE8C-DFAB-BB45B04FC6B4}"/>
              </a:ext>
            </a:extLst>
          </p:cNvPr>
          <p:cNvSpPr/>
          <p:nvPr/>
        </p:nvSpPr>
        <p:spPr>
          <a:xfrm>
            <a:off x="7662039" y="1555531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BD5683-672A-3D5E-C924-8BEEEE9AAD8F}"/>
              </a:ext>
            </a:extLst>
          </p:cNvPr>
          <p:cNvSpPr/>
          <p:nvPr/>
        </p:nvSpPr>
        <p:spPr>
          <a:xfrm>
            <a:off x="8371486" y="1644868"/>
            <a:ext cx="415160" cy="1629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4706B-8126-A6F6-1FE8-11F58C7C6717}"/>
              </a:ext>
            </a:extLst>
          </p:cNvPr>
          <p:cNvSpPr/>
          <p:nvPr/>
        </p:nvSpPr>
        <p:spPr>
          <a:xfrm>
            <a:off x="9390988" y="1734206"/>
            <a:ext cx="446693" cy="1786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13C6770-F05C-3497-E323-6956064A5315}"/>
              </a:ext>
            </a:extLst>
          </p:cNvPr>
          <p:cNvSpPr/>
          <p:nvPr/>
        </p:nvSpPr>
        <p:spPr>
          <a:xfrm>
            <a:off x="10699530" y="1644868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Relational Database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96DF62A-E674-D3F5-B48C-4730A54EE799}"/>
              </a:ext>
            </a:extLst>
          </p:cNvPr>
          <p:cNvSpPr/>
          <p:nvPr/>
        </p:nvSpPr>
        <p:spPr>
          <a:xfrm>
            <a:off x="10699527" y="3047999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{</a:t>
            </a:r>
            <a:r>
              <a:rPr lang="en-US" sz="2000" b="1" dirty="0"/>
              <a:t>NO SQL</a:t>
            </a:r>
            <a:r>
              <a:rPr lang="en-US" sz="3200" b="1" dirty="0"/>
              <a:t>}</a:t>
            </a:r>
          </a:p>
        </p:txBody>
      </p:sp>
      <p:sp>
        <p:nvSpPr>
          <p:cNvPr id="20" name="Multi-document 19">
            <a:extLst>
              <a:ext uri="{FF2B5EF4-FFF2-40B4-BE49-F238E27FC236}">
                <a16:creationId xmlns:a16="http://schemas.microsoft.com/office/drawing/2014/main" id="{89757385-48AC-CAEE-F05C-3ECEA660696F}"/>
              </a:ext>
            </a:extLst>
          </p:cNvPr>
          <p:cNvSpPr/>
          <p:nvPr/>
        </p:nvSpPr>
        <p:spPr>
          <a:xfrm>
            <a:off x="10899228" y="4435366"/>
            <a:ext cx="1082565" cy="9669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BLOB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9DDFFAD5-BE3E-0251-4EC0-C8B29C116C8C}"/>
              </a:ext>
            </a:extLst>
          </p:cNvPr>
          <p:cNvSpPr/>
          <p:nvPr/>
        </p:nvSpPr>
        <p:spPr>
          <a:xfrm>
            <a:off x="10426262" y="1991709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22CC919-74BD-2C0F-3C13-CD105048F65B}"/>
              </a:ext>
            </a:extLst>
          </p:cNvPr>
          <p:cNvSpPr/>
          <p:nvPr/>
        </p:nvSpPr>
        <p:spPr>
          <a:xfrm>
            <a:off x="10436771" y="3415860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8CAA539B-72DB-5549-4ABD-175F21BB4C02}"/>
              </a:ext>
            </a:extLst>
          </p:cNvPr>
          <p:cNvSpPr/>
          <p:nvPr/>
        </p:nvSpPr>
        <p:spPr>
          <a:xfrm>
            <a:off x="10394734" y="4840011"/>
            <a:ext cx="504494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3374A36-32DB-D97D-ED46-447690B93248}"/>
              </a:ext>
            </a:extLst>
          </p:cNvPr>
          <p:cNvSpPr/>
          <p:nvPr/>
        </p:nvSpPr>
        <p:spPr>
          <a:xfrm>
            <a:off x="9380477" y="5634614"/>
            <a:ext cx="446693" cy="19969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E242407-C456-3AAE-7EB9-4E6C115EC136}"/>
              </a:ext>
            </a:extLst>
          </p:cNvPr>
          <p:cNvSpPr/>
          <p:nvPr/>
        </p:nvSpPr>
        <p:spPr>
          <a:xfrm>
            <a:off x="8371486" y="5587321"/>
            <a:ext cx="399398" cy="157658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832878B-AADF-0F43-56E4-7CEB9C3A3A47}"/>
              </a:ext>
            </a:extLst>
          </p:cNvPr>
          <p:cNvSpPr/>
          <p:nvPr/>
        </p:nvSpPr>
        <p:spPr>
          <a:xfrm>
            <a:off x="7662039" y="2207172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E5D8F55-4E95-728E-BB39-BDDD0DC96C00}"/>
              </a:ext>
            </a:extLst>
          </p:cNvPr>
          <p:cNvSpPr/>
          <p:nvPr/>
        </p:nvSpPr>
        <p:spPr>
          <a:xfrm>
            <a:off x="5770178" y="2322785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AEBB728-181A-A019-ED08-688F1A220CF2}"/>
              </a:ext>
            </a:extLst>
          </p:cNvPr>
          <p:cNvSpPr/>
          <p:nvPr/>
        </p:nvSpPr>
        <p:spPr>
          <a:xfrm>
            <a:off x="1271752" y="1991708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CFBE5-0A61-4D61-3D4E-5B43DABC907D}"/>
              </a:ext>
            </a:extLst>
          </p:cNvPr>
          <p:cNvSpPr/>
          <p:nvPr/>
        </p:nvSpPr>
        <p:spPr>
          <a:xfrm>
            <a:off x="5912064" y="2887715"/>
            <a:ext cx="1765738" cy="15476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2724894-7838-F07A-59D0-48FEF1D4FC8B}"/>
              </a:ext>
            </a:extLst>
          </p:cNvPr>
          <p:cNvSpPr/>
          <p:nvPr/>
        </p:nvSpPr>
        <p:spPr>
          <a:xfrm>
            <a:off x="6006666" y="2969169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4AF7A5-044B-5023-0524-6CB6BECE6621}"/>
              </a:ext>
            </a:extLst>
          </p:cNvPr>
          <p:cNvSpPr/>
          <p:nvPr/>
        </p:nvSpPr>
        <p:spPr>
          <a:xfrm>
            <a:off x="5996152" y="3380230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0E3FA-BC95-0209-1887-95B8AE0355E6}"/>
              </a:ext>
            </a:extLst>
          </p:cNvPr>
          <p:cNvSpPr txBox="1"/>
          <p:nvPr/>
        </p:nvSpPr>
        <p:spPr>
          <a:xfrm>
            <a:off x="5922577" y="3810000"/>
            <a:ext cx="173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MVC App, Views executed on Server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https://</a:t>
            </a:r>
            <a:r>
              <a:rPr lang="en-US" sz="1100" b="1" dirty="0" err="1">
                <a:solidFill>
                  <a:srgbClr val="FFFF00"/>
                </a:solidFill>
              </a:rPr>
              <a:t>www.app.com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3881B7F-2A55-64FF-27F7-688BD93E17D0}"/>
              </a:ext>
            </a:extLst>
          </p:cNvPr>
          <p:cNvSpPr/>
          <p:nvPr/>
        </p:nvSpPr>
        <p:spPr>
          <a:xfrm>
            <a:off x="78834" y="2757494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A602-CF22-5B9B-486B-4D98036FC0B0}"/>
              </a:ext>
            </a:extLst>
          </p:cNvPr>
          <p:cNvSpPr/>
          <p:nvPr/>
        </p:nvSpPr>
        <p:spPr>
          <a:xfrm>
            <a:off x="1487211" y="2958660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App.com</a:t>
            </a:r>
            <a:endParaRPr lang="en-US" dirty="0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C480FC5-227D-B7EE-F31D-22D7EEBA1928}"/>
              </a:ext>
            </a:extLst>
          </p:cNvPr>
          <p:cNvSpPr/>
          <p:nvPr/>
        </p:nvSpPr>
        <p:spPr>
          <a:xfrm>
            <a:off x="1361087" y="3563004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8C46-83FB-4243-95B2-0FCAB91F3FD5}"/>
              </a:ext>
            </a:extLst>
          </p:cNvPr>
          <p:cNvSpPr/>
          <p:nvPr/>
        </p:nvSpPr>
        <p:spPr>
          <a:xfrm>
            <a:off x="5754411" y="3090039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B86E1ED-B5D6-D91D-9124-B723D97003B9}"/>
              </a:ext>
            </a:extLst>
          </p:cNvPr>
          <p:cNvSpPr/>
          <p:nvPr/>
        </p:nvSpPr>
        <p:spPr>
          <a:xfrm>
            <a:off x="5743902" y="3857293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1BA86C-CD67-FD27-D9E5-666D1FD7A81C}"/>
              </a:ext>
            </a:extLst>
          </p:cNvPr>
          <p:cNvCxnSpPr>
            <a:cxnSpLocks/>
          </p:cNvCxnSpPr>
          <p:nvPr/>
        </p:nvCxnSpPr>
        <p:spPr>
          <a:xfrm>
            <a:off x="78834" y="4410164"/>
            <a:ext cx="4950362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C9617-5A19-6633-5179-D5CB209B3283}"/>
              </a:ext>
            </a:extLst>
          </p:cNvPr>
          <p:cNvSpPr/>
          <p:nvPr/>
        </p:nvSpPr>
        <p:spPr>
          <a:xfrm>
            <a:off x="2932386" y="4529956"/>
            <a:ext cx="1912882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Front-End MVC Apps or UI Libraries</a:t>
            </a:r>
          </a:p>
          <a:p>
            <a:pPr algn="ctr"/>
            <a:r>
              <a:rPr lang="en-US" sz="1200" b="1" dirty="0"/>
              <a:t>Angular, Vue, React, jQuery, etc.</a:t>
            </a:r>
          </a:p>
          <a:p>
            <a:pPr algn="ctr"/>
            <a:r>
              <a:rPr lang="en-US" sz="1200" b="1" dirty="0"/>
              <a:t>Isolated Apps of Separate Server</a:t>
            </a:r>
          </a:p>
          <a:p>
            <a:pPr algn="ctr"/>
            <a:r>
              <a:rPr lang="en-US" sz="1200" b="1" dirty="0"/>
              <a:t>Http://</a:t>
            </a:r>
            <a:r>
              <a:rPr lang="en-US" sz="1200" b="1" dirty="0" err="1"/>
              <a:t>myfrontapp.com</a:t>
            </a:r>
            <a:endParaRPr lang="en-US" sz="1200" b="1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FC3716E-06A1-8673-332A-0EBC3FBC36C9}"/>
              </a:ext>
            </a:extLst>
          </p:cNvPr>
          <p:cNvSpPr/>
          <p:nvPr/>
        </p:nvSpPr>
        <p:spPr>
          <a:xfrm>
            <a:off x="26282" y="4607312"/>
            <a:ext cx="1534510" cy="17514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Browser loaded with JavaScript Object Model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27E2E0B-3932-7BBE-179B-09266AA59278}"/>
              </a:ext>
            </a:extLst>
          </p:cNvPr>
          <p:cNvSpPr/>
          <p:nvPr/>
        </p:nvSpPr>
        <p:spPr>
          <a:xfrm>
            <a:off x="1534510" y="4840011"/>
            <a:ext cx="1397876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Myfrontapp.com</a:t>
            </a:r>
            <a:endParaRPr lang="en-US" sz="1100" b="1" dirty="0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8A849E1B-EE20-B030-B709-CF8B8DB4C1D4}"/>
              </a:ext>
            </a:extLst>
          </p:cNvPr>
          <p:cNvSpPr/>
          <p:nvPr/>
        </p:nvSpPr>
        <p:spPr>
          <a:xfrm>
            <a:off x="1397876" y="5402317"/>
            <a:ext cx="1534510" cy="3993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DCBD6-1DD8-7DA7-20A1-C04BECDB0196}"/>
              </a:ext>
            </a:extLst>
          </p:cNvPr>
          <p:cNvSpPr/>
          <p:nvPr/>
        </p:nvSpPr>
        <p:spPr>
          <a:xfrm>
            <a:off x="5906808" y="4639922"/>
            <a:ext cx="1765738" cy="1208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REST APIs</a:t>
            </a:r>
          </a:p>
          <a:p>
            <a:pPr algn="ctr"/>
            <a:r>
              <a:rPr lang="en-US" sz="1100" b="1" dirty="0"/>
              <a:t>PURE Data Communication Services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2811F25-6040-F4F3-E79A-002C681E4CB7}"/>
              </a:ext>
            </a:extLst>
          </p:cNvPr>
          <p:cNvSpPr/>
          <p:nvPr/>
        </p:nvSpPr>
        <p:spPr>
          <a:xfrm>
            <a:off x="5770178" y="4741635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20C1D34-8015-6830-F41E-65B102CDB46A}"/>
              </a:ext>
            </a:extLst>
          </p:cNvPr>
          <p:cNvSpPr/>
          <p:nvPr/>
        </p:nvSpPr>
        <p:spPr>
          <a:xfrm>
            <a:off x="5759669" y="5508889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4AD36BD-E783-E9EF-64B2-6E3110C6ACAC}"/>
              </a:ext>
            </a:extLst>
          </p:cNvPr>
          <p:cNvSpPr/>
          <p:nvPr/>
        </p:nvSpPr>
        <p:spPr>
          <a:xfrm>
            <a:off x="7656779" y="3358053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CD3425C5-75B5-6E92-7F84-1EB71D7ABCB0}"/>
              </a:ext>
            </a:extLst>
          </p:cNvPr>
          <p:cNvSpPr/>
          <p:nvPr/>
        </p:nvSpPr>
        <p:spPr>
          <a:xfrm>
            <a:off x="7656779" y="4009694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41EB37E-638C-A988-20CE-E5DE42EFA3F1}"/>
              </a:ext>
            </a:extLst>
          </p:cNvPr>
          <p:cNvSpPr/>
          <p:nvPr/>
        </p:nvSpPr>
        <p:spPr>
          <a:xfrm>
            <a:off x="7641016" y="4856852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CA35A6B7-D9E6-139E-9C92-3EB99551BD5D}"/>
              </a:ext>
            </a:extLst>
          </p:cNvPr>
          <p:cNvSpPr/>
          <p:nvPr/>
        </p:nvSpPr>
        <p:spPr>
          <a:xfrm>
            <a:off x="7641016" y="5508493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A9CE7F-DC51-3D5F-3A88-703AA8DEB85A}"/>
              </a:ext>
            </a:extLst>
          </p:cNvPr>
          <p:cNvSpPr txBox="1"/>
          <p:nvPr/>
        </p:nvSpPr>
        <p:spPr>
          <a:xfrm>
            <a:off x="1266498" y="6220259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Loaded in Browser Access REST API with Security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0C8DFA6-D94D-E25B-B1B5-80D96751F01A}"/>
              </a:ext>
            </a:extLst>
          </p:cNvPr>
          <p:cNvCxnSpPr>
            <a:stCxn id="46" idx="3"/>
            <a:endCxn id="10" idx="2"/>
          </p:cNvCxnSpPr>
          <p:nvPr/>
        </p:nvCxnSpPr>
        <p:spPr>
          <a:xfrm rot="16200000" flipH="1">
            <a:off x="3046689" y="3913791"/>
            <a:ext cx="105105" cy="4995036"/>
          </a:xfrm>
          <a:prstGeom prst="bentConnector3">
            <a:avLst>
              <a:gd name="adj1" fmla="val 31749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99A5E9-001B-7689-8296-7560A6B0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9010"/>
              </p:ext>
            </p:extLst>
          </p:nvPr>
        </p:nvGraphicFramePr>
        <p:xfrm>
          <a:off x="1685159" y="11295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6030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02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464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4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6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D2D8E-677D-6E1E-7EA0-9409C4ACF489}"/>
              </a:ext>
            </a:extLst>
          </p:cNvPr>
          <p:cNvSpPr/>
          <p:nvPr/>
        </p:nvSpPr>
        <p:spPr>
          <a:xfrm>
            <a:off x="252249" y="36786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C01FFB3-FA0B-F0BF-C977-4D1EA2F6E83C}"/>
              </a:ext>
            </a:extLst>
          </p:cNvPr>
          <p:cNvSpPr/>
          <p:nvPr/>
        </p:nvSpPr>
        <p:spPr>
          <a:xfrm>
            <a:off x="9175531" y="126125"/>
            <a:ext cx="2333297" cy="6568966"/>
          </a:xfrm>
          <a:prstGeom prst="can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790BE-AC44-7FA8-82DD-3C33BE27E0DA}"/>
              </a:ext>
            </a:extLst>
          </p:cNvPr>
          <p:cNvSpPr/>
          <p:nvPr/>
        </p:nvSpPr>
        <p:spPr>
          <a:xfrm>
            <a:off x="252249" y="1529256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193F-5895-7CB7-BAA6-3B0F13F7B601}"/>
              </a:ext>
            </a:extLst>
          </p:cNvPr>
          <p:cNvSpPr/>
          <p:nvPr/>
        </p:nvSpPr>
        <p:spPr>
          <a:xfrm>
            <a:off x="252249" y="2648607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F92A3-6F7A-E5BC-6CC9-480981CA7A68}"/>
              </a:ext>
            </a:extLst>
          </p:cNvPr>
          <p:cNvSpPr/>
          <p:nvPr/>
        </p:nvSpPr>
        <p:spPr>
          <a:xfrm>
            <a:off x="578069" y="3867807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FA9D-9EE4-E469-F61A-18DAF5FE6C3D}"/>
              </a:ext>
            </a:extLst>
          </p:cNvPr>
          <p:cNvSpPr/>
          <p:nvPr/>
        </p:nvSpPr>
        <p:spPr>
          <a:xfrm>
            <a:off x="578068" y="4393325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45B15-46C9-B60C-7BBF-E6B4DC9B7CC8}"/>
              </a:ext>
            </a:extLst>
          </p:cNvPr>
          <p:cNvSpPr/>
          <p:nvPr/>
        </p:nvSpPr>
        <p:spPr>
          <a:xfrm>
            <a:off x="578067" y="4897824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20608-246A-C13F-F215-F635F3E48AAA}"/>
              </a:ext>
            </a:extLst>
          </p:cNvPr>
          <p:cNvSpPr/>
          <p:nvPr/>
        </p:nvSpPr>
        <p:spPr>
          <a:xfrm>
            <a:off x="252249" y="545487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F36DAD7-072A-3FAE-87AA-67A4FFD0669E}"/>
              </a:ext>
            </a:extLst>
          </p:cNvPr>
          <p:cNvSpPr/>
          <p:nvPr/>
        </p:nvSpPr>
        <p:spPr>
          <a:xfrm rot="16200000">
            <a:off x="4671848" y="289034"/>
            <a:ext cx="3016471" cy="6201103"/>
          </a:xfrm>
          <a:prstGeom prst="can">
            <a:avLst>
              <a:gd name="adj" fmla="val 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02CE8-2BA5-656B-FD4B-3FFC50784BED}"/>
              </a:ext>
            </a:extLst>
          </p:cNvPr>
          <p:cNvSpPr txBox="1"/>
          <p:nvPr/>
        </p:nvSpPr>
        <p:spPr>
          <a:xfrm>
            <a:off x="4330262" y="546538"/>
            <a:ext cx="45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Communication Channel</a:t>
            </a:r>
          </a:p>
          <a:p>
            <a:pPr algn="ctr"/>
            <a:r>
              <a:rPr lang="en-US" b="1" dirty="0"/>
              <a:t>A Thread is allocated by DB Server to Provide a Connection to Client App so that transactions are handled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6F57D-D705-3579-CB85-CE1D45A63300}"/>
              </a:ext>
            </a:extLst>
          </p:cNvPr>
          <p:cNvSpPr/>
          <p:nvPr/>
        </p:nvSpPr>
        <p:spPr>
          <a:xfrm>
            <a:off x="3447393" y="2017986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8541-4740-212E-0B12-82D286AF80DB}"/>
              </a:ext>
            </a:extLst>
          </p:cNvPr>
          <p:cNvSpPr/>
          <p:nvPr/>
        </p:nvSpPr>
        <p:spPr>
          <a:xfrm>
            <a:off x="3447393" y="2396359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DA16-3D34-6BCE-32D8-B8620CBB962E}"/>
              </a:ext>
            </a:extLst>
          </p:cNvPr>
          <p:cNvSpPr/>
          <p:nvPr/>
        </p:nvSpPr>
        <p:spPr>
          <a:xfrm>
            <a:off x="3394842" y="2774732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57698-216E-B2C9-7580-4B3D9D5C3318}"/>
              </a:ext>
            </a:extLst>
          </p:cNvPr>
          <p:cNvSpPr/>
          <p:nvPr/>
        </p:nvSpPr>
        <p:spPr>
          <a:xfrm>
            <a:off x="3478925" y="315310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C9903-9E06-EC03-DC29-F84012A553FA}"/>
              </a:ext>
            </a:extLst>
          </p:cNvPr>
          <p:cNvSpPr/>
          <p:nvPr/>
        </p:nvSpPr>
        <p:spPr>
          <a:xfrm>
            <a:off x="3478925" y="353147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E773D-2D82-BFB1-33D8-A43D39399E9B}"/>
              </a:ext>
            </a:extLst>
          </p:cNvPr>
          <p:cNvSpPr/>
          <p:nvPr/>
        </p:nvSpPr>
        <p:spPr>
          <a:xfrm>
            <a:off x="3426374" y="3909851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53A38-15CB-0253-BEDB-F471B5578C7D}"/>
              </a:ext>
            </a:extLst>
          </p:cNvPr>
          <p:cNvSpPr/>
          <p:nvPr/>
        </p:nvSpPr>
        <p:spPr>
          <a:xfrm>
            <a:off x="3447393" y="416735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84DC09-BA83-1293-DAAF-569CE803CA2C}"/>
              </a:ext>
            </a:extLst>
          </p:cNvPr>
          <p:cNvSpPr/>
          <p:nvPr/>
        </p:nvSpPr>
        <p:spPr>
          <a:xfrm>
            <a:off x="3394842" y="454572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2355B6-6F72-172D-028C-A1B358BF88A3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513491" y="830318"/>
            <a:ext cx="1933902" cy="130853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0C8F46-A82D-4FB2-2D4F-A986B02C2C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513491" y="1991711"/>
            <a:ext cx="1933902" cy="5255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F5EF5CD-2175-B204-6F95-00B8CB33C121}"/>
              </a:ext>
            </a:extLst>
          </p:cNvPr>
          <p:cNvCxnSpPr>
            <a:stCxn id="8" idx="3"/>
          </p:cNvCxnSpPr>
          <p:nvPr/>
        </p:nvCxnSpPr>
        <p:spPr>
          <a:xfrm flipV="1">
            <a:off x="1513491" y="2916621"/>
            <a:ext cx="1881351" cy="1944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FF46AB-2153-98CC-DF20-9E0904823626}"/>
              </a:ext>
            </a:extLst>
          </p:cNvPr>
          <p:cNvSpPr txBox="1"/>
          <p:nvPr/>
        </p:nvSpPr>
        <p:spPr>
          <a:xfrm>
            <a:off x="3153103" y="5160583"/>
            <a:ext cx="56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 may be situation Occurred where all Threads are allocated to Client Apps and hence there is no room to accept connection from New client 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852CB40-1130-D070-593E-7262A21473A8}"/>
              </a:ext>
            </a:extLst>
          </p:cNvPr>
          <p:cNvSpPr/>
          <p:nvPr/>
        </p:nvSpPr>
        <p:spPr>
          <a:xfrm>
            <a:off x="4876800" y="1881349"/>
            <a:ext cx="609600" cy="51501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90F357-51A0-D80B-C217-9504734C620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513491" y="2138855"/>
            <a:ext cx="1933902" cy="3778473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40E3E-3B0F-7361-DD6A-0831B1262566}"/>
              </a:ext>
            </a:extLst>
          </p:cNvPr>
          <p:cNvSpPr txBox="1"/>
          <p:nvPr/>
        </p:nvSpPr>
        <p:spPr>
          <a:xfrm>
            <a:off x="1849822" y="6195117"/>
            <a:ext cx="56860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 Disconnected Architecture of ADO.NET is the Solution </a:t>
            </a:r>
          </a:p>
        </p:txBody>
      </p:sp>
    </p:spTree>
    <p:extLst>
      <p:ext uri="{BB962C8B-B14F-4D97-AF65-F5344CB8AC3E}">
        <p14:creationId xmlns:p14="http://schemas.microsoft.com/office/powerpoint/2010/main" val="378609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DACF25E-7F34-9CE1-F565-CCFCD81E04B2}"/>
              </a:ext>
            </a:extLst>
          </p:cNvPr>
          <p:cNvSpPr/>
          <p:nvPr/>
        </p:nvSpPr>
        <p:spPr>
          <a:xfrm>
            <a:off x="9974317" y="94593"/>
            <a:ext cx="1996966" cy="6763407"/>
          </a:xfrm>
          <a:prstGeom prst="can">
            <a:avLst>
              <a:gd name="adj" fmla="val 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DE247-7C6B-C0B3-64D9-A4858549B80A}"/>
              </a:ext>
            </a:extLst>
          </p:cNvPr>
          <p:cNvSpPr/>
          <p:nvPr/>
        </p:nvSpPr>
        <p:spPr>
          <a:xfrm>
            <a:off x="94593" y="0"/>
            <a:ext cx="1177159" cy="672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48F8C9-BC8A-3585-9EBF-2BADABCB8B30}"/>
              </a:ext>
            </a:extLst>
          </p:cNvPr>
          <p:cNvSpPr/>
          <p:nvPr/>
        </p:nvSpPr>
        <p:spPr>
          <a:xfrm>
            <a:off x="1282262" y="94593"/>
            <a:ext cx="8692055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Request For the Connection using Connection String and Credentials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7A1EE-ECDF-6429-345F-671328C56D99}"/>
              </a:ext>
            </a:extLst>
          </p:cNvPr>
          <p:cNvSpPr/>
          <p:nvPr/>
        </p:nvSpPr>
        <p:spPr>
          <a:xfrm>
            <a:off x="4078014" y="588579"/>
            <a:ext cx="4572000" cy="428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D121-3DEC-8F1E-64B4-5A4BE089C90E}"/>
              </a:ext>
            </a:extLst>
          </p:cNvPr>
          <p:cNvSpPr txBox="1"/>
          <p:nvPr/>
        </p:nvSpPr>
        <p:spPr>
          <a:xfrm>
            <a:off x="4246179" y="6936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Adapter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D01B60-95BA-6B29-7D34-E0AE5A589F5E}"/>
              </a:ext>
            </a:extLst>
          </p:cNvPr>
          <p:cNvSpPr/>
          <p:nvPr/>
        </p:nvSpPr>
        <p:spPr>
          <a:xfrm>
            <a:off x="1271752" y="693683"/>
            <a:ext cx="2806262" cy="66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 Connection Object and Plain Select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C1CB5-7673-4D1E-5853-80F9267BAA5B}"/>
              </a:ext>
            </a:extLst>
          </p:cNvPr>
          <p:cNvSpPr/>
          <p:nvPr/>
        </p:nvSpPr>
        <p:spPr>
          <a:xfrm>
            <a:off x="4172607" y="1063015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SelectCommand</a:t>
            </a:r>
            <a:r>
              <a:rPr lang="en-US" b="1" dirty="0"/>
              <a:t> will be generated to Read Data from Table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6456F3-DEF5-EC84-25E2-B229987D848F}"/>
              </a:ext>
            </a:extLst>
          </p:cNvPr>
          <p:cNvSpPr/>
          <p:nvPr/>
        </p:nvSpPr>
        <p:spPr>
          <a:xfrm>
            <a:off x="8650014" y="1063015"/>
            <a:ext cx="1313793" cy="13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4. Connect to Db and Read Data from Table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CD818ED-EFD7-D25D-CFD4-DA18B5BC7A4B}"/>
              </a:ext>
            </a:extLst>
          </p:cNvPr>
          <p:cNvSpPr/>
          <p:nvPr/>
        </p:nvSpPr>
        <p:spPr>
          <a:xfrm>
            <a:off x="8650014" y="2396358"/>
            <a:ext cx="1313793" cy="1032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5. Data is Provided to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22996-791B-3CD9-C5AB-74505CCF63DE}"/>
              </a:ext>
            </a:extLst>
          </p:cNvPr>
          <p:cNvSpPr/>
          <p:nvPr/>
        </p:nvSpPr>
        <p:spPr>
          <a:xfrm>
            <a:off x="4162096" y="2050988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InsertCommand</a:t>
            </a:r>
            <a:r>
              <a:rPr lang="en-US" b="1" dirty="0"/>
              <a:t> to Create an Insert Query for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4B7E-998D-FB64-3A81-A61822A16AC7}"/>
              </a:ext>
            </a:extLst>
          </p:cNvPr>
          <p:cNvSpPr/>
          <p:nvPr/>
        </p:nvSpPr>
        <p:spPr>
          <a:xfrm>
            <a:off x="4162096" y="2897383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UpdateCommand</a:t>
            </a:r>
            <a:r>
              <a:rPr lang="en-US" b="1" dirty="0"/>
              <a:t> to Update Row from the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9E7AF-430F-EA9D-7795-86373EA82A76}"/>
              </a:ext>
            </a:extLst>
          </p:cNvPr>
          <p:cNvSpPr/>
          <p:nvPr/>
        </p:nvSpPr>
        <p:spPr>
          <a:xfrm>
            <a:off x="4183116" y="3779939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DeleteCommand</a:t>
            </a:r>
            <a:r>
              <a:rPr lang="en-US" b="1" dirty="0"/>
              <a:t> to Delete Row from the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E97E3-F42D-2526-BB82-7B61ACAF567E}"/>
              </a:ext>
            </a:extLst>
          </p:cNvPr>
          <p:cNvSpPr/>
          <p:nvPr/>
        </p:nvSpPr>
        <p:spPr>
          <a:xfrm>
            <a:off x="1124607" y="2249214"/>
            <a:ext cx="2617076" cy="129277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591A7D2-3B35-D0CC-B9B3-703635216FB4}"/>
              </a:ext>
            </a:extLst>
          </p:cNvPr>
          <p:cNvSpPr/>
          <p:nvPr/>
        </p:nvSpPr>
        <p:spPr>
          <a:xfrm>
            <a:off x="1597572" y="2396358"/>
            <a:ext cx="1355835" cy="93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DataSet</a:t>
            </a:r>
            <a:r>
              <a:rPr lang="en-US" sz="1100" b="1" dirty="0"/>
              <a:t> in Client’s Memory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A26B375-209B-6FC7-5DA2-638AF1731D82}"/>
              </a:ext>
            </a:extLst>
          </p:cNvPr>
          <p:cNvSpPr/>
          <p:nvPr/>
        </p:nvSpPr>
        <p:spPr>
          <a:xfrm>
            <a:off x="2963917" y="2564525"/>
            <a:ext cx="1114097" cy="54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7. Fill()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5D94D-8026-879F-21A5-6E842836A67A}"/>
              </a:ext>
            </a:extLst>
          </p:cNvPr>
          <p:cNvCxnSpPr/>
          <p:nvPr/>
        </p:nvCxnSpPr>
        <p:spPr>
          <a:xfrm flipH="1">
            <a:off x="8450317" y="1839310"/>
            <a:ext cx="1671145" cy="3363311"/>
          </a:xfrm>
          <a:prstGeom prst="line">
            <a:avLst/>
          </a:prstGeom>
          <a:ln w="762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CE0FE-BC95-4D7C-625A-873556EE51C4}"/>
              </a:ext>
            </a:extLst>
          </p:cNvPr>
          <p:cNvSpPr txBox="1"/>
          <p:nvPr/>
        </p:nvSpPr>
        <p:spPr>
          <a:xfrm>
            <a:off x="8702565" y="3691757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 Logical Disconnection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C680E1-B967-140C-A934-9D1291402B7B}"/>
              </a:ext>
            </a:extLst>
          </p:cNvPr>
          <p:cNvCxnSpPr>
            <a:endCxn id="15" idx="3"/>
          </p:cNvCxnSpPr>
          <p:nvPr/>
        </p:nvCxnSpPr>
        <p:spPr>
          <a:xfrm flipV="1">
            <a:off x="940675" y="3331779"/>
            <a:ext cx="1334815" cy="96169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44DA9-7F16-8CF2-C1B7-D6FB4BE6180B}"/>
              </a:ext>
            </a:extLst>
          </p:cNvPr>
          <p:cNvSpPr txBox="1"/>
          <p:nvPr/>
        </p:nvSpPr>
        <p:spPr>
          <a:xfrm>
            <a:off x="2243957" y="3653815"/>
            <a:ext cx="172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9. Data from </a:t>
            </a:r>
            <a:r>
              <a:rPr lang="en-US" sz="1200" b="1" dirty="0" err="1">
                <a:solidFill>
                  <a:srgbClr val="002060"/>
                </a:solidFill>
              </a:rPr>
              <a:t>DataSet</a:t>
            </a:r>
            <a:r>
              <a:rPr lang="en-US" sz="1200" b="1" dirty="0">
                <a:solidFill>
                  <a:srgbClr val="002060"/>
                </a:solidFill>
              </a:rPr>
              <a:t> Will be Updated (Insert/Update/Delete)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02A91C-6927-0F1F-ACCF-3A4500BDB246}"/>
              </a:ext>
            </a:extLst>
          </p:cNvPr>
          <p:cNvSpPr/>
          <p:nvPr/>
        </p:nvSpPr>
        <p:spPr>
          <a:xfrm>
            <a:off x="1282262" y="5202621"/>
            <a:ext cx="2963917" cy="987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 The </a:t>
            </a:r>
            <a:r>
              <a:rPr lang="en-US" b="1" dirty="0" err="1"/>
              <a:t>CommandBuilder</a:t>
            </a:r>
            <a:r>
              <a:rPr lang="en-US" b="1" dirty="0"/>
              <a:t> Object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9681D0-69CC-19EA-5D1F-E5821DBC2B40}"/>
              </a:ext>
            </a:extLst>
          </p:cNvPr>
          <p:cNvSpPr/>
          <p:nvPr/>
        </p:nvSpPr>
        <p:spPr>
          <a:xfrm>
            <a:off x="4256689" y="5214131"/>
            <a:ext cx="3090042" cy="8828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Command Builder Object will Accept Adapter and will generate DML Queries based on Command Objects created by Adapter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D800BA-679F-73B0-81CF-0283BCCB0523}"/>
              </a:ext>
            </a:extLst>
          </p:cNvPr>
          <p:cNvSpPr/>
          <p:nvPr/>
        </p:nvSpPr>
        <p:spPr>
          <a:xfrm>
            <a:off x="5707117" y="4876800"/>
            <a:ext cx="388883" cy="32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3C8CB-D4B6-2BCE-A911-CD0674695BD4}"/>
              </a:ext>
            </a:extLst>
          </p:cNvPr>
          <p:cNvSpPr/>
          <p:nvPr/>
        </p:nvSpPr>
        <p:spPr>
          <a:xfrm>
            <a:off x="7357241" y="5222171"/>
            <a:ext cx="2627586" cy="86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11. Update() Data from </a:t>
            </a:r>
            <a:r>
              <a:rPr lang="en-US" sz="1400" b="1" dirty="0" err="1"/>
              <a:t>DataSet</a:t>
            </a:r>
            <a:r>
              <a:rPr lang="en-US" sz="1400" b="1" dirty="0"/>
              <a:t> to Table in Database</a:t>
            </a:r>
          </a:p>
        </p:txBody>
      </p:sp>
    </p:spTree>
    <p:extLst>
      <p:ext uri="{BB962C8B-B14F-4D97-AF65-F5344CB8AC3E}">
        <p14:creationId xmlns:p14="http://schemas.microsoft.com/office/powerpoint/2010/main" val="401936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96E963CD-F5C3-BFE9-B957-5F97DF4C7D6E}"/>
              </a:ext>
            </a:extLst>
          </p:cNvPr>
          <p:cNvSpPr/>
          <p:nvPr/>
        </p:nvSpPr>
        <p:spPr>
          <a:xfrm>
            <a:off x="7525407" y="1608082"/>
            <a:ext cx="4340773" cy="2942897"/>
          </a:xfrm>
          <a:prstGeom prst="can">
            <a:avLst>
              <a:gd name="adj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A1D4A-70B7-9C91-1A7C-FAD0C50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703"/>
              </p:ext>
            </p:extLst>
          </p:nvPr>
        </p:nvGraphicFramePr>
        <p:xfrm>
          <a:off x="7525407" y="270869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647419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96315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059584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08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2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3BFFA6-02C2-B8B4-9D72-D76530A98681}"/>
              </a:ext>
            </a:extLst>
          </p:cNvPr>
          <p:cNvSpPr/>
          <p:nvPr/>
        </p:nvSpPr>
        <p:spPr>
          <a:xfrm>
            <a:off x="189184" y="268014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57C4-CA4E-5790-6672-141868E44441}"/>
              </a:ext>
            </a:extLst>
          </p:cNvPr>
          <p:cNvSpPr/>
          <p:nvPr/>
        </p:nvSpPr>
        <p:spPr>
          <a:xfrm>
            <a:off x="189185" y="5565228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5172817-164E-060C-CE8D-8EFCD466B33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945929" y="609600"/>
            <a:ext cx="6579478" cy="2655350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7A69C-C49D-6EBB-986D-F402695265D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945930" y="3264950"/>
            <a:ext cx="6579477" cy="2641864"/>
          </a:xfrm>
          <a:prstGeom prst="bent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BEE3-2CD3-38BF-690E-D9E1D5D4FDB7}"/>
              </a:ext>
            </a:extLst>
          </p:cNvPr>
          <p:cNvSpPr/>
          <p:nvPr/>
        </p:nvSpPr>
        <p:spPr>
          <a:xfrm>
            <a:off x="4314496" y="0"/>
            <a:ext cx="3079531" cy="1765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61BB8-5FC5-B5C8-E592-52FEDA37C569}"/>
              </a:ext>
            </a:extLst>
          </p:cNvPr>
          <p:cNvSpPr/>
          <p:nvPr/>
        </p:nvSpPr>
        <p:spPr>
          <a:xfrm>
            <a:off x="4314497" y="4921818"/>
            <a:ext cx="3079531" cy="1891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CFB20-BDD6-D2E0-567A-3E0A8992A2B1}"/>
              </a:ext>
            </a:extLst>
          </p:cNvPr>
          <p:cNvSpPr/>
          <p:nvPr/>
        </p:nvSpPr>
        <p:spPr>
          <a:xfrm>
            <a:off x="4330262" y="907831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9586F-12F7-E4C0-1F36-C8B9B3DCE043}"/>
              </a:ext>
            </a:extLst>
          </p:cNvPr>
          <p:cNvSpPr/>
          <p:nvPr/>
        </p:nvSpPr>
        <p:spPr>
          <a:xfrm>
            <a:off x="4314496" y="6043448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A107D-A228-0684-696F-9CB42196A945}"/>
              </a:ext>
            </a:extLst>
          </p:cNvPr>
          <p:cNvSpPr txBox="1"/>
          <p:nvPr/>
        </p:nvSpPr>
        <p:spPr>
          <a:xfrm>
            <a:off x="7525407" y="10510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11CF3AB-0086-EE16-B914-06497AE3885B}"/>
              </a:ext>
            </a:extLst>
          </p:cNvPr>
          <p:cNvSpPr/>
          <p:nvPr/>
        </p:nvSpPr>
        <p:spPr>
          <a:xfrm>
            <a:off x="7394027" y="252247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DFB27-307E-F981-C1E1-387748092A10}"/>
              </a:ext>
            </a:extLst>
          </p:cNvPr>
          <p:cNvSpPr txBox="1"/>
          <p:nvPr/>
        </p:nvSpPr>
        <p:spPr>
          <a:xfrm>
            <a:off x="7556938" y="559532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045D4F-E1E7-AA09-FB64-EF8BE59C203A}"/>
              </a:ext>
            </a:extLst>
          </p:cNvPr>
          <p:cNvSpPr/>
          <p:nvPr/>
        </p:nvSpPr>
        <p:spPr>
          <a:xfrm>
            <a:off x="7425558" y="5742466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345F1-1DCE-7E4B-E7D7-8EFE104B9AFA}"/>
              </a:ext>
            </a:extLst>
          </p:cNvPr>
          <p:cNvSpPr txBox="1"/>
          <p:nvPr/>
        </p:nvSpPr>
        <p:spPr>
          <a:xfrm>
            <a:off x="7514897" y="100112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35E6BB8-BEAC-72AD-AD01-E8AB8D5DA09E}"/>
              </a:ext>
            </a:extLst>
          </p:cNvPr>
          <p:cNvSpPr/>
          <p:nvPr/>
        </p:nvSpPr>
        <p:spPr>
          <a:xfrm>
            <a:off x="7383517" y="1148264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645B4-EB3C-4867-0CDF-33815A827C0B}"/>
              </a:ext>
            </a:extLst>
          </p:cNvPr>
          <p:cNvSpPr txBox="1"/>
          <p:nvPr/>
        </p:nvSpPr>
        <p:spPr>
          <a:xfrm>
            <a:off x="7556938" y="623980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6DE5D0-6593-6297-379C-58748332F9C8}"/>
              </a:ext>
            </a:extLst>
          </p:cNvPr>
          <p:cNvSpPr/>
          <p:nvPr/>
        </p:nvSpPr>
        <p:spPr>
          <a:xfrm>
            <a:off x="7425558" y="6386945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552F2D-C964-2911-DC84-987C03D6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14383"/>
              </p:ext>
            </p:extLst>
          </p:nvPr>
        </p:nvGraphicFramePr>
        <p:xfrm>
          <a:off x="4403836" y="73047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6DD36E-6248-4169-8BFA-71DF215C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26"/>
              </p:ext>
            </p:extLst>
          </p:nvPr>
        </p:nvGraphicFramePr>
        <p:xfrm>
          <a:off x="4466897" y="5175990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9AB08-89B4-6019-7D50-7DCF3F4EDFDF}"/>
              </a:ext>
            </a:extLst>
          </p:cNvPr>
          <p:cNvCxnSpPr>
            <a:stCxn id="5" idx="3"/>
          </p:cNvCxnSpPr>
          <p:nvPr/>
        </p:nvCxnSpPr>
        <p:spPr>
          <a:xfrm>
            <a:off x="945929" y="609600"/>
            <a:ext cx="3400098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CBA8C3-37D1-BF84-174F-E4C47A6D1B86}"/>
              </a:ext>
            </a:extLst>
          </p:cNvPr>
          <p:cNvSpPr txBox="1"/>
          <p:nvPr/>
        </p:nvSpPr>
        <p:spPr>
          <a:xfrm>
            <a:off x="1090447" y="1160989"/>
            <a:ext cx="22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Dno</a:t>
            </a:r>
            <a:r>
              <a:rPr lang="en-US" dirty="0"/>
              <a:t> of 101 from 10 to 20</a:t>
            </a:r>
          </a:p>
        </p:txBody>
      </p:sp>
      <p:graphicFrame>
        <p:nvGraphicFramePr>
          <p:cNvPr id="28" name="Table 23">
            <a:extLst>
              <a:ext uri="{FF2B5EF4-FFF2-40B4-BE49-F238E27FC236}">
                <a16:creationId xmlns:a16="http://schemas.microsoft.com/office/drawing/2014/main" id="{C290A5CE-A6C8-2A04-4017-DC952B0E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8625"/>
              </p:ext>
            </p:extLst>
          </p:nvPr>
        </p:nvGraphicFramePr>
        <p:xfrm>
          <a:off x="4403836" y="971725"/>
          <a:ext cx="2774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C385AFB-FFB0-84CF-2788-5A350239B0D4}"/>
              </a:ext>
            </a:extLst>
          </p:cNvPr>
          <p:cNvCxnSpPr/>
          <p:nvPr/>
        </p:nvCxnSpPr>
        <p:spPr>
          <a:xfrm rot="16200000" flipH="1">
            <a:off x="5754436" y="1374248"/>
            <a:ext cx="1742045" cy="166851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4CA56-00C0-1FEC-505F-18388405D758}"/>
              </a:ext>
            </a:extLst>
          </p:cNvPr>
          <p:cNvSpPr txBox="1"/>
          <p:nvPr/>
        </p:nvSpPr>
        <p:spPr>
          <a:xfrm>
            <a:off x="4466897" y="1996764"/>
            <a:ext cx="271166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back to Database using </a:t>
            </a:r>
            <a:r>
              <a:rPr lang="en-US" sz="1100" dirty="0" err="1"/>
              <a:t>UpdateCommand</a:t>
            </a:r>
            <a:r>
              <a:rPr lang="en-US" sz="1100" dirty="0"/>
              <a:t>, this will first check if the Original data in </a:t>
            </a:r>
            <a:r>
              <a:rPr lang="en-US" sz="1100" dirty="0" err="1"/>
              <a:t>DataSet</a:t>
            </a:r>
            <a:r>
              <a:rPr lang="en-US" sz="1100" dirty="0"/>
              <a:t> that was loaded is still present in the Table in  Database for that row or rows , if yes then only update the row else generate. </a:t>
            </a:r>
            <a:r>
              <a:rPr lang="en-US" sz="1100" b="1" dirty="0" err="1"/>
              <a:t>DbConncurrencyException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0AF2-6635-78D7-7467-1EBC5905C084}"/>
              </a:ext>
            </a:extLst>
          </p:cNvPr>
          <p:cNvSpPr txBox="1"/>
          <p:nvPr/>
        </p:nvSpPr>
        <p:spPr>
          <a:xfrm>
            <a:off x="9122979" y="105103"/>
            <a:ext cx="297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 </a:t>
            </a:r>
            <a:r>
              <a:rPr lang="en-US" sz="1100" dirty="0"/>
              <a:t>Emp Set </a:t>
            </a:r>
            <a:r>
              <a:rPr lang="en-US" sz="1100" dirty="0" err="1"/>
              <a:t>Ename</a:t>
            </a:r>
            <a:r>
              <a:rPr lang="en-US" sz="1100" dirty="0"/>
              <a:t>=@</a:t>
            </a:r>
            <a:r>
              <a:rPr lang="en-US" sz="1100" dirty="0" err="1"/>
              <a:t>Ename</a:t>
            </a:r>
            <a:r>
              <a:rPr lang="en-US" sz="1100" dirty="0"/>
              <a:t>, Sal=@Sal, </a:t>
            </a:r>
            <a:r>
              <a:rPr lang="en-US" sz="1100" dirty="0" err="1"/>
              <a:t>Dno</a:t>
            </a:r>
            <a:r>
              <a:rPr lang="en-US" sz="1100" dirty="0"/>
              <a:t>=@</a:t>
            </a:r>
            <a:r>
              <a:rPr lang="en-US" sz="1100" dirty="0" err="1"/>
              <a:t>Dno</a:t>
            </a:r>
            <a:r>
              <a:rPr lang="en-US" sz="1100" dirty="0"/>
              <a:t> where Eno=@Eno and </a:t>
            </a:r>
            <a:r>
              <a:rPr lang="en-US" sz="1100" b="1" dirty="0" err="1"/>
              <a:t>Ename</a:t>
            </a:r>
            <a:r>
              <a:rPr lang="en-US" sz="1100" b="1" dirty="0"/>
              <a:t>=</a:t>
            </a:r>
            <a:r>
              <a:rPr lang="en-US" sz="1100" b="1" dirty="0" err="1"/>
              <a:t>Original_Ename</a:t>
            </a:r>
            <a:r>
              <a:rPr lang="en-US" sz="1100" b="1" dirty="0"/>
              <a:t> and Sal=</a:t>
            </a:r>
            <a:r>
              <a:rPr lang="en-US" sz="1100" b="1" dirty="0" err="1"/>
              <a:t>Original_Sal</a:t>
            </a:r>
            <a:r>
              <a:rPr lang="en-US" sz="1100" b="1" dirty="0"/>
              <a:t> and </a:t>
            </a:r>
            <a:r>
              <a:rPr lang="en-US" sz="1100" b="1" dirty="0" err="1"/>
              <a:t>Dno</a:t>
            </a:r>
            <a:r>
              <a:rPr lang="en-US" sz="1100" b="1" dirty="0"/>
              <a:t>=</a:t>
            </a:r>
            <a:r>
              <a:rPr lang="en-US" sz="1100" b="1" dirty="0" err="1"/>
              <a:t>Original_Dno</a:t>
            </a:r>
            <a:r>
              <a:rPr lang="en-US" sz="1100" b="1" dirty="0"/>
              <a:t>;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394F5-BCB3-6229-456C-D96BD098D7ED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5822731" y="489824"/>
            <a:ext cx="3300248" cy="150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0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2529F-9F6B-1085-E69B-880C23172D28}"/>
              </a:ext>
            </a:extLst>
          </p:cNvPr>
          <p:cNvSpPr/>
          <p:nvPr/>
        </p:nvSpPr>
        <p:spPr>
          <a:xfrm>
            <a:off x="648586" y="1924493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</a:t>
            </a:r>
          </a:p>
          <a:p>
            <a:pPr algn="ctr"/>
            <a:r>
              <a:rPr lang="en-US" b="1" dirty="0"/>
              <a:t>Layer with ASP.NET MVC</a:t>
            </a:r>
          </a:p>
          <a:p>
            <a:pPr algn="ctr"/>
            <a:r>
              <a:rPr lang="en-US" b="1" dirty="0"/>
              <a:t>jQuery, 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9950B-6CD9-8F09-B9E7-8FCE2FC7C276}"/>
              </a:ext>
            </a:extLst>
          </p:cNvPr>
          <p:cNvSpPr/>
          <p:nvPr/>
        </p:nvSpPr>
        <p:spPr>
          <a:xfrm>
            <a:off x="8084288" y="2036135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Domain Workflows</a:t>
            </a:r>
          </a:p>
          <a:p>
            <a:pPr algn="ctr"/>
            <a:r>
              <a:rPr lang="en-US" b="1" dirty="0"/>
              <a:t>ASP.NET WEB API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4D6C5B-A4D1-9BF0-464F-7CFE20C82B73}"/>
              </a:ext>
            </a:extLst>
          </p:cNvPr>
          <p:cNvSpPr/>
          <p:nvPr/>
        </p:nvSpPr>
        <p:spPr>
          <a:xfrm>
            <a:off x="3944679" y="2158409"/>
            <a:ext cx="2977116" cy="839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CB69196-A6C8-2150-FF86-521EE0E84043}"/>
              </a:ext>
            </a:extLst>
          </p:cNvPr>
          <p:cNvSpPr/>
          <p:nvPr/>
        </p:nvSpPr>
        <p:spPr>
          <a:xfrm>
            <a:off x="3944679" y="3657601"/>
            <a:ext cx="2977116" cy="839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1CE2D-0F58-D7A7-35AE-4A11E20C9C32}"/>
              </a:ext>
            </a:extLst>
          </p:cNvPr>
          <p:cNvSpPr/>
          <p:nvPr/>
        </p:nvSpPr>
        <p:spPr>
          <a:xfrm>
            <a:off x="520995" y="95693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2832B25-499E-43B6-D483-B51E0F16B4B6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2626242" y="526312"/>
            <a:ext cx="7106093" cy="15098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4BD9FB-0C68-34EF-BE70-3BF2E0F6753A}"/>
              </a:ext>
            </a:extLst>
          </p:cNvPr>
          <p:cNvSpPr/>
          <p:nvPr/>
        </p:nvSpPr>
        <p:spPr>
          <a:xfrm>
            <a:off x="513907" y="5470451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C2…n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C0C727-BC94-2991-B4F7-B91A00F73143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619154" y="4821865"/>
            <a:ext cx="7113181" cy="1079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997A0F-5EC1-2721-48E3-717A96E0F2E9}"/>
              </a:ext>
            </a:extLst>
          </p:cNvPr>
          <p:cNvSpPr/>
          <p:nvPr/>
        </p:nvSpPr>
        <p:spPr>
          <a:xfrm>
            <a:off x="820833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AB601-3975-EB01-261D-CB7600E14ADB}"/>
              </a:ext>
            </a:extLst>
          </p:cNvPr>
          <p:cNvSpPr/>
          <p:nvPr/>
        </p:nvSpPr>
        <p:spPr>
          <a:xfrm>
            <a:off x="9053622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9EDE38-90D6-AE6C-C465-5EBDC4CEC609}"/>
              </a:ext>
            </a:extLst>
          </p:cNvPr>
          <p:cNvSpPr/>
          <p:nvPr/>
        </p:nvSpPr>
        <p:spPr>
          <a:xfrm>
            <a:off x="9794358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D5F10-B719-DBC2-180B-AAD09B1C1030}"/>
              </a:ext>
            </a:extLst>
          </p:cNvPr>
          <p:cNvSpPr/>
          <p:nvPr/>
        </p:nvSpPr>
        <p:spPr>
          <a:xfrm>
            <a:off x="1063964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09A606-99A8-2CEB-806F-7F92180CE578}"/>
              </a:ext>
            </a:extLst>
          </p:cNvPr>
          <p:cNvSpPr/>
          <p:nvPr/>
        </p:nvSpPr>
        <p:spPr>
          <a:xfrm>
            <a:off x="817998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8F64B9-3BDC-3803-B2B5-98FAD27CB701}"/>
              </a:ext>
            </a:extLst>
          </p:cNvPr>
          <p:cNvSpPr/>
          <p:nvPr/>
        </p:nvSpPr>
        <p:spPr>
          <a:xfrm>
            <a:off x="9025268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0378340-486E-EFFB-C245-E4E31EFCB093}"/>
              </a:ext>
            </a:extLst>
          </p:cNvPr>
          <p:cNvSpPr/>
          <p:nvPr/>
        </p:nvSpPr>
        <p:spPr>
          <a:xfrm>
            <a:off x="9766004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1EE54EE-4776-CBDD-C42C-4699359F939E}"/>
              </a:ext>
            </a:extLst>
          </p:cNvPr>
          <p:cNvSpPr/>
          <p:nvPr/>
        </p:nvSpPr>
        <p:spPr>
          <a:xfrm>
            <a:off x="1061129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4D38D-38DA-27AF-870D-192B200F647A}"/>
              </a:ext>
            </a:extLst>
          </p:cNvPr>
          <p:cNvSpPr/>
          <p:nvPr/>
        </p:nvSpPr>
        <p:spPr>
          <a:xfrm>
            <a:off x="4074041" y="850604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CNew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05489C-9381-588F-B8D4-6BB891EA93EA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179288" y="1281223"/>
            <a:ext cx="3971261" cy="9356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BAD55F6-86C2-EF7A-6C72-21E752FC2EA2}"/>
              </a:ext>
            </a:extLst>
          </p:cNvPr>
          <p:cNvCxnSpPr>
            <a:stCxn id="20" idx="2"/>
            <a:endCxn id="17" idx="2"/>
          </p:cNvCxnSpPr>
          <p:nvPr/>
        </p:nvCxnSpPr>
        <p:spPr>
          <a:xfrm rot="16200000" flipH="1">
            <a:off x="5818666" y="1019840"/>
            <a:ext cx="2870792" cy="4254794"/>
          </a:xfrm>
          <a:prstGeom prst="bentConnector3">
            <a:avLst>
              <a:gd name="adj1" fmla="val 1079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E36B518F-BA6D-340F-BF31-2F2F1C378427}"/>
              </a:ext>
            </a:extLst>
          </p:cNvPr>
          <p:cNvSpPr/>
          <p:nvPr/>
        </p:nvSpPr>
        <p:spPr>
          <a:xfrm rot="16200000">
            <a:off x="6037524" y="2908005"/>
            <a:ext cx="2785729" cy="1041989"/>
          </a:xfrm>
          <a:prstGeom prst="can">
            <a:avLst>
              <a:gd name="adj" fmla="val 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CE93-E46D-375D-4656-CD2E9E6F4D3F}"/>
              </a:ext>
            </a:extLst>
          </p:cNvPr>
          <p:cNvSpPr txBox="1"/>
          <p:nvPr/>
        </p:nvSpPr>
        <p:spPr>
          <a:xfrm>
            <a:off x="6943942" y="2578395"/>
            <a:ext cx="10295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API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6DE8E16-173A-44DD-F472-60DE6EE68F50}"/>
              </a:ext>
            </a:extLst>
          </p:cNvPr>
          <p:cNvSpPr/>
          <p:nvPr/>
        </p:nvSpPr>
        <p:spPr>
          <a:xfrm>
            <a:off x="7814930" y="3147236"/>
            <a:ext cx="349988" cy="17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B3F-29CD-B96C-C85F-4AC49D9008D3}"/>
              </a:ext>
            </a:extLst>
          </p:cNvPr>
          <p:cNvSpPr txBox="1"/>
          <p:nvPr/>
        </p:nvSpPr>
        <p:spPr>
          <a:xfrm>
            <a:off x="157716" y="297712"/>
            <a:ext cx="118765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E-Commerce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Catalog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Data will be available using Browser Based Apps, Mobile App, Third-Party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Category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the E-Comm App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Manufacturers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Vendors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Customers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using E-Comm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with Mobile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Placing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Mobile </a:t>
            </a:r>
            <a:r>
              <a:rPr lang="en-US" sz="1200" dirty="0" err="1"/>
              <a:t>APps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Payment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Online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UPI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Cash on Delivery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Processing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Product availability wise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Region wise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Dispatch Processing</a:t>
            </a:r>
          </a:p>
          <a:p>
            <a:pPr marL="1257300" lvl="2" indent="-342900">
              <a:buFont typeface="+mj-lt"/>
              <a:buAutoNum type="arabicPeriod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Delivery</a:t>
            </a:r>
          </a:p>
          <a:p>
            <a:pPr lvl="1"/>
            <a:endParaRPr lang="en-US" sz="1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3D5DEC-D061-F3AE-EC3C-F2C1AF291B50}"/>
              </a:ext>
            </a:extLst>
          </p:cNvPr>
          <p:cNvSpPr/>
          <p:nvPr/>
        </p:nvSpPr>
        <p:spPr>
          <a:xfrm>
            <a:off x="9058939" y="595423"/>
            <a:ext cx="2775097" cy="199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CB330E-A8D4-5748-A2C3-AA5103C4BC7D}"/>
              </a:ext>
            </a:extLst>
          </p:cNvPr>
          <p:cNvSpPr/>
          <p:nvPr/>
        </p:nvSpPr>
        <p:spPr>
          <a:xfrm>
            <a:off x="6096000" y="3296093"/>
            <a:ext cx="1974112" cy="130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A0B2-BC59-4D6E-DEE6-6F4FF7CCCED5}"/>
              </a:ext>
            </a:extLst>
          </p:cNvPr>
          <p:cNvSpPr/>
          <p:nvPr/>
        </p:nvSpPr>
        <p:spPr>
          <a:xfrm>
            <a:off x="9489556" y="1850065"/>
            <a:ext cx="1913861" cy="58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Processing Logic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EE50E04-B42D-4630-8357-C6070921C599}"/>
              </a:ext>
            </a:extLst>
          </p:cNvPr>
          <p:cNvCxnSpPr/>
          <p:nvPr/>
        </p:nvCxnSpPr>
        <p:spPr>
          <a:xfrm rot="10800000" flipV="1">
            <a:off x="8070113" y="2445487"/>
            <a:ext cx="2376375" cy="15045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3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16CDA-68EA-B214-85FB-289C99E7B6D9}"/>
              </a:ext>
            </a:extLst>
          </p:cNvPr>
          <p:cNvSpPr txBox="1"/>
          <p:nvPr/>
        </p:nvSpPr>
        <p:spPr>
          <a:xfrm>
            <a:off x="233916" y="233916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WEB API OR REST API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E9D88B-13C4-68E0-1BD7-0C7876A06F2C}"/>
              </a:ext>
            </a:extLst>
          </p:cNvPr>
          <p:cNvSpPr/>
          <p:nvPr/>
        </p:nvSpPr>
        <p:spPr>
          <a:xfrm>
            <a:off x="4550735" y="81870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Based Data Communication</a:t>
            </a:r>
          </a:p>
          <a:p>
            <a:pPr algn="ctr"/>
            <a:r>
              <a:rPr lang="en-US" b="1" dirty="0"/>
              <a:t>Plain Text,</a:t>
            </a:r>
          </a:p>
          <a:p>
            <a:pPr algn="ctr"/>
            <a:r>
              <a:rPr lang="en-US" b="1" dirty="0"/>
              <a:t>CSV,</a:t>
            </a:r>
          </a:p>
          <a:p>
            <a:pPr algn="ctr"/>
            <a:r>
              <a:rPr lang="en-US" b="1" dirty="0"/>
              <a:t>TSV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D210-1B63-62CE-13AB-7A8078BDFEA1}"/>
              </a:ext>
            </a:extLst>
          </p:cNvPr>
          <p:cNvSpPr txBox="1"/>
          <p:nvPr/>
        </p:nvSpPr>
        <p:spPr>
          <a:xfrm>
            <a:off x="7634177" y="138223"/>
            <a:ext cx="383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Advantages: Platform Independent, all apps were able to Write and Read Text Format.</a:t>
            </a:r>
          </a:p>
          <a:p>
            <a:r>
              <a:rPr lang="en-US" sz="1100" dirty="0"/>
              <a:t>Limitations: All types are Text, hence the  sender sends Numeric Data also in Text Format and the Receiver has to convert it each time. This increases the Type Formatting time</a:t>
            </a:r>
          </a:p>
          <a:p>
            <a:r>
              <a:rPr lang="en-US" sz="1100" dirty="0"/>
              <a:t>No Protection for data being the Plain 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500BD70-078D-830C-E016-9FB2105F64B6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6676471" y="-139000"/>
            <a:ext cx="126485" cy="1788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5D7DD11-A075-DF70-AFB2-8ABB49AB7D51}"/>
              </a:ext>
            </a:extLst>
          </p:cNvPr>
          <p:cNvSpPr/>
          <p:nvPr/>
        </p:nvSpPr>
        <p:spPr>
          <a:xfrm>
            <a:off x="6820787" y="265193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Based Data Communication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5D1727B-5256-A170-E270-7CB2A6285277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7139762" y="1754372"/>
            <a:ext cx="975539" cy="897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69DBF-023F-AECA-0379-48CF8B0A0315}"/>
              </a:ext>
            </a:extLst>
          </p:cNvPr>
          <p:cNvSpPr txBox="1"/>
          <p:nvPr/>
        </p:nvSpPr>
        <p:spPr>
          <a:xfrm>
            <a:off x="9409814" y="1903228"/>
            <a:ext cx="26368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Advantage: The Data Format was mentioned by the Sender and Receiver so not type conversion was needed. Data was not readable and was fast in Communication</a:t>
            </a:r>
          </a:p>
          <a:p>
            <a:endParaRPr lang="en-US" sz="1100" dirty="0"/>
          </a:p>
          <a:p>
            <a:r>
              <a:rPr lang="en-US" sz="1100" dirty="0"/>
              <a:t>Limitations: Binary encodings were specific to Platform. No Cross-Platform Support, Binary for Windows was an Un-Safe Data for Other platform like Linux and they used to deny it.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34213-4C90-064A-26F4-7F9F125BD56E}"/>
              </a:ext>
            </a:extLst>
          </p:cNvPr>
          <p:cNvSpPr/>
          <p:nvPr/>
        </p:nvSpPr>
        <p:spPr>
          <a:xfrm>
            <a:off x="4550735" y="448516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Based Data Communication</a:t>
            </a:r>
          </a:p>
          <a:p>
            <a:pPr algn="ctr"/>
            <a:r>
              <a:rPr lang="en-US" sz="1000" dirty="0"/>
              <a:t>Simple-Object-Access-Protocol (SOAP) for Web Services aka SOAP Services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8BF044-B27F-C636-E69E-0D4D518C1381}"/>
              </a:ext>
            </a:extLst>
          </p:cNvPr>
          <p:cNvCxnSpPr>
            <a:stCxn id="7" idx="4"/>
            <a:endCxn id="13" idx="6"/>
          </p:cNvCxnSpPr>
          <p:nvPr/>
        </p:nvCxnSpPr>
        <p:spPr>
          <a:xfrm rot="5400000">
            <a:off x="7178750" y="4484281"/>
            <a:ext cx="897565" cy="97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1F0AF1C-AC4D-73E7-060D-CCF9250962D9}"/>
              </a:ext>
            </a:extLst>
          </p:cNvPr>
          <p:cNvCxnSpPr>
            <a:stCxn id="7" idx="7"/>
          </p:cNvCxnSpPr>
          <p:nvPr/>
        </p:nvCxnSpPr>
        <p:spPr>
          <a:xfrm rot="16200000" flipH="1">
            <a:off x="9234325" y="2722322"/>
            <a:ext cx="115362" cy="522693"/>
          </a:xfrm>
          <a:prstGeom prst="bentConnector4">
            <a:avLst>
              <a:gd name="adj1" fmla="val -198159"/>
              <a:gd name="adj2" fmla="val 8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554AFD-B872-87C6-3980-868B222CBDB5}"/>
              </a:ext>
            </a:extLst>
          </p:cNvPr>
          <p:cNvSpPr txBox="1"/>
          <p:nvPr/>
        </p:nvSpPr>
        <p:spPr>
          <a:xfrm>
            <a:off x="8378456" y="4671812"/>
            <a:ext cx="333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Advantages: Formatted XML standard for organizing Data in a specific Structure from Sender to Receiver. All Platforms understands the XML Data Communication and hence irrespective of the technologies used by Sender and receiver the data is communicated.</a:t>
            </a:r>
          </a:p>
          <a:p>
            <a:endParaRPr lang="en-US" sz="1200" dirty="0"/>
          </a:p>
          <a:p>
            <a:r>
              <a:rPr lang="en-US" sz="1200" dirty="0"/>
              <a:t>Limitation: The XML format is slow to commutate over HTTP Protocol. This was difficult for Mobile Client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01E983-A3FB-3520-A525-2618B514B0A8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 rot="5400000" flipH="1" flipV="1">
            <a:off x="7348962" y="5052954"/>
            <a:ext cx="441140" cy="1617848"/>
          </a:xfrm>
          <a:prstGeom prst="bentConnector4">
            <a:avLst>
              <a:gd name="adj1" fmla="val -51820"/>
              <a:gd name="adj2" fmla="val 61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84449A-5152-7783-6457-7658DC097BFE}"/>
              </a:ext>
            </a:extLst>
          </p:cNvPr>
          <p:cNvSpPr txBox="1"/>
          <p:nvPr/>
        </p:nvSpPr>
        <p:spPr>
          <a:xfrm>
            <a:off x="233916" y="4853918"/>
            <a:ext cx="40536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 XML Data as Below</a:t>
            </a:r>
          </a:p>
          <a:p>
            <a:r>
              <a:rPr lang="en-US" dirty="0"/>
              <a:t>&lt;</a:t>
            </a:r>
            <a:r>
              <a:rPr lang="en-US" dirty="0" err="1"/>
              <a:t>EmpNo</a:t>
            </a:r>
            <a:r>
              <a:rPr lang="en-US" dirty="0"/>
              <a:t>&gt;1001&lt;/</a:t>
            </a:r>
            <a:r>
              <a:rPr lang="en-US" dirty="0" err="1"/>
              <a:t>EmpNo</a:t>
            </a:r>
            <a:r>
              <a:rPr lang="en-US" dirty="0"/>
              <a:t>&gt;</a:t>
            </a:r>
          </a:p>
          <a:p>
            <a:r>
              <a:rPr lang="en-US" dirty="0"/>
              <a:t>This will be formatted to put over HTTP as follows: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&amp;lt;EmpNo@gt;1001&amp;lt;%2fEmpNo&amp;gt;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B0E4933-23FC-CB57-80BC-EF14D787E13D}"/>
              </a:ext>
            </a:extLst>
          </p:cNvPr>
          <p:cNvCxnSpPr>
            <a:stCxn id="27" idx="2"/>
            <a:endCxn id="23" idx="2"/>
          </p:cNvCxnSpPr>
          <p:nvPr/>
        </p:nvCxnSpPr>
        <p:spPr>
          <a:xfrm rot="16200000" flipH="1">
            <a:off x="6014479" y="2577515"/>
            <a:ext cx="279558" cy="7787019"/>
          </a:xfrm>
          <a:prstGeom prst="bentConnector3">
            <a:avLst>
              <a:gd name="adj1" fmla="val 181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D8E656-758F-11CF-8876-5013020BF308}"/>
              </a:ext>
            </a:extLst>
          </p:cNvPr>
          <p:cNvSpPr/>
          <p:nvPr/>
        </p:nvSpPr>
        <p:spPr>
          <a:xfrm>
            <a:off x="1594886" y="244932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Text-Based JSON Data Communication</a:t>
            </a:r>
          </a:p>
          <a:p>
            <a:pPr algn="ctr"/>
            <a:r>
              <a:rPr lang="en-US" sz="1000" b="1" dirty="0"/>
              <a:t>JavaScript-Object-Notation (JSON)</a:t>
            </a:r>
          </a:p>
          <a:p>
            <a:pPr algn="ctr"/>
            <a:r>
              <a:rPr lang="en-US" sz="1000" b="1" dirty="0"/>
              <a:t>REST APIs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C05873F-5C7C-E323-BF48-4F983C376667}"/>
              </a:ext>
            </a:extLst>
          </p:cNvPr>
          <p:cNvCxnSpPr>
            <a:stCxn id="13" idx="2"/>
            <a:endCxn id="32" idx="4"/>
          </p:cNvCxnSpPr>
          <p:nvPr/>
        </p:nvCxnSpPr>
        <p:spPr>
          <a:xfrm rot="10800000">
            <a:off x="2889401" y="4320657"/>
            <a:ext cx="1661335" cy="1100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B163AD-D91B-3254-4208-45C18DE6803D}"/>
              </a:ext>
            </a:extLst>
          </p:cNvPr>
          <p:cNvSpPr txBox="1"/>
          <p:nvPr/>
        </p:nvSpPr>
        <p:spPr>
          <a:xfrm>
            <a:off x="99017" y="738708"/>
            <a:ext cx="3629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Key:Value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EmpNo:1001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4952B93-E7C3-4F11-510E-F8D7FAE60634}"/>
              </a:ext>
            </a:extLst>
          </p:cNvPr>
          <p:cNvCxnSpPr>
            <a:stCxn id="35" idx="1"/>
            <a:endCxn id="32" idx="2"/>
          </p:cNvCxnSpPr>
          <p:nvPr/>
        </p:nvCxnSpPr>
        <p:spPr>
          <a:xfrm rot="10800000" flipH="1" flipV="1">
            <a:off x="99016" y="1754370"/>
            <a:ext cx="1495869" cy="1630621"/>
          </a:xfrm>
          <a:prstGeom prst="curvedConnector3">
            <a:avLst>
              <a:gd name="adj1" fmla="val 2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API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pass the request to Controller by Loading it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4" y="3854202"/>
            <a:ext cx="2002217" cy="12622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the HTTP Request type with Get/Post/Put and Delete also </a:t>
            </a:r>
            <a:r>
              <a:rPr lang="en-US" sz="1100" b="1" dirty="0"/>
              <a:t>if the Route has ‘{action}</a:t>
            </a:r>
            <a:r>
              <a:rPr lang="en-US" sz="1100" dirty="0"/>
              <a:t>’ then Look for the Action Method Matching with HTTP request Type and the Action Name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94389" y="4485328"/>
            <a:ext cx="483475" cy="40761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7189075" y="3886102"/>
            <a:ext cx="4351284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Action will be executed based on HTTP Request Type (Get and Get(id)) will execute the Get Action Method and Generate Response. For POST and PUT Request, the </a:t>
            </a:r>
            <a:r>
              <a:rPr lang="en-US" sz="1100" b="1" dirty="0" err="1"/>
              <a:t>ApiController</a:t>
            </a:r>
            <a:r>
              <a:rPr lang="en-US" sz="1100" b="1" dirty="0"/>
              <a:t> </a:t>
            </a:r>
            <a:r>
              <a:rPr lang="en-US" sz="1100" dirty="0"/>
              <a:t>class will read the HTTP Request Body and Read the JSON data from it and Map with CLR object. If using </a:t>
            </a:r>
            <a:r>
              <a:rPr lang="en-US" sz="1100" dirty="0" err="1"/>
              <a:t>ParameterBInders</a:t>
            </a:r>
            <a:r>
              <a:rPr lang="en-US" sz="1100" dirty="0"/>
              <a:t> e.g. </a:t>
            </a:r>
            <a:r>
              <a:rPr lang="en-US" sz="1100" dirty="0" err="1"/>
              <a:t>FromBody</a:t>
            </a:r>
            <a:r>
              <a:rPr lang="en-US" sz="1100" dirty="0"/>
              <a:t>, </a:t>
            </a:r>
            <a:r>
              <a:rPr lang="en-US" sz="1100" dirty="0" err="1"/>
              <a:t>FromQuery</a:t>
            </a:r>
            <a:r>
              <a:rPr lang="en-US" sz="1100" dirty="0"/>
              <a:t>, </a:t>
            </a:r>
            <a:r>
              <a:rPr lang="en-US" sz="1100" dirty="0" err="1"/>
              <a:t>FromRoute</a:t>
            </a:r>
            <a:r>
              <a:rPr lang="en-US" sz="1100" dirty="0"/>
              <a:t>, </a:t>
            </a:r>
            <a:r>
              <a:rPr lang="en-US" sz="1100" dirty="0" err="1"/>
              <a:t>FromForm</a:t>
            </a:r>
            <a:r>
              <a:rPr lang="en-US" sz="1100" dirty="0"/>
              <a:t>, etc. Then the </a:t>
            </a:r>
            <a:r>
              <a:rPr lang="en-US" sz="1100" dirty="0" err="1"/>
              <a:t>ControllerBase</a:t>
            </a:r>
            <a:r>
              <a:rPr lang="en-US" sz="1100" dirty="0"/>
              <a:t> class will use HttpRequest Object to read HTTP Request Message and using Parameter Binding class the Received data will be mapped With CLR Object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2AD471-DE2A-AD61-0108-ACBBD4F9CF61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180081" y="4485328"/>
            <a:ext cx="1008994" cy="207307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3EF35E-4B8C-85F2-2A9D-7F45DABC248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356150" y="2076922"/>
            <a:ext cx="586323" cy="7430812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8CF429-2BA8-BF55-059F-CE9DBF1664A0}"/>
              </a:ext>
            </a:extLst>
          </p:cNvPr>
          <p:cNvSpPr txBox="1"/>
          <p:nvPr/>
        </p:nvSpPr>
        <p:spPr>
          <a:xfrm>
            <a:off x="8628993" y="5608542"/>
            <a:ext cx="29113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Based on 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43172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91542B-1EB4-6C17-3D30-E2EA9D91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424070"/>
            <a:ext cx="11032192" cy="586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43706-9970-2502-100D-DF6856CA15A1}"/>
              </a:ext>
            </a:extLst>
          </p:cNvPr>
          <p:cNvSpPr txBox="1"/>
          <p:nvPr/>
        </p:nvSpPr>
        <p:spPr>
          <a:xfrm>
            <a:off x="92149" y="643393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ASP.NET Core Middleware | Microsoft Docs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29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A80C0-CA12-B34A-517A-FA62DD5B15BB}"/>
              </a:ext>
            </a:extLst>
          </p:cNvPr>
          <p:cNvSpPr/>
          <p:nvPr/>
        </p:nvSpPr>
        <p:spPr>
          <a:xfrm>
            <a:off x="3051545" y="446568"/>
            <a:ext cx="7102548" cy="591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E6823-2A3F-4877-3982-E188A084026C}"/>
              </a:ext>
            </a:extLst>
          </p:cNvPr>
          <p:cNvSpPr/>
          <p:nvPr/>
        </p:nvSpPr>
        <p:spPr>
          <a:xfrm>
            <a:off x="3296093" y="723014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Finance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487A7-54C8-1EBA-5328-53AF13B7E14A}"/>
              </a:ext>
            </a:extLst>
          </p:cNvPr>
          <p:cNvSpPr/>
          <p:nvPr/>
        </p:nvSpPr>
        <p:spPr>
          <a:xfrm>
            <a:off x="3296093" y="1711841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Finance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431E1-B0DC-351E-8EED-2B75AF85AF87}"/>
              </a:ext>
            </a:extLst>
          </p:cNvPr>
          <p:cNvSpPr/>
          <p:nvPr/>
        </p:nvSpPr>
        <p:spPr>
          <a:xfrm>
            <a:off x="3296093" y="268206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F3708-9913-44D3-380A-BDA434698ACC}"/>
              </a:ext>
            </a:extLst>
          </p:cNvPr>
          <p:cNvSpPr/>
          <p:nvPr/>
        </p:nvSpPr>
        <p:spPr>
          <a:xfrm>
            <a:off x="3296093" y="3540642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Farming Finance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6322E-79CE-8024-D90C-FE042FFF6A4D}"/>
              </a:ext>
            </a:extLst>
          </p:cNvPr>
          <p:cNvSpPr/>
          <p:nvPr/>
        </p:nvSpPr>
        <p:spPr>
          <a:xfrm>
            <a:off x="3296093" y="4545418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Educational Finance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78A6B-8192-4E87-8AC9-F9BA18318BCE}"/>
              </a:ext>
            </a:extLst>
          </p:cNvPr>
          <p:cNvSpPr/>
          <p:nvPr/>
        </p:nvSpPr>
        <p:spPr>
          <a:xfrm>
            <a:off x="3296093" y="536944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Festival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BCEAC-4F5B-8273-133E-D8912D884D59}"/>
              </a:ext>
            </a:extLst>
          </p:cNvPr>
          <p:cNvSpPr/>
          <p:nvPr/>
        </p:nvSpPr>
        <p:spPr>
          <a:xfrm>
            <a:off x="765546" y="486440"/>
            <a:ext cx="2105246" cy="5911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 err="1"/>
              <a:t>GetPersonalFin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GetCorporateFin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GetSmallFin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GetFarmFin</a:t>
            </a:r>
            <a:r>
              <a:rPr lang="en-US" b="1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4B1EC-51F1-115B-0550-393D74EF4A53}"/>
              </a:ext>
            </a:extLst>
          </p:cNvPr>
          <p:cNvCxnSpPr/>
          <p:nvPr/>
        </p:nvCxnSpPr>
        <p:spPr>
          <a:xfrm flipV="1">
            <a:off x="2604977" y="1180214"/>
            <a:ext cx="2796363" cy="19882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347B1-72F8-7EB8-3BDC-0E9FA07E221E}"/>
              </a:ext>
            </a:extLst>
          </p:cNvPr>
          <p:cNvCxnSpPr/>
          <p:nvPr/>
        </p:nvCxnSpPr>
        <p:spPr>
          <a:xfrm flipV="1">
            <a:off x="2551814" y="2062716"/>
            <a:ext cx="2945219" cy="13795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997A7D40-E7F0-256D-7772-E5DB10DAC2E0}"/>
              </a:ext>
            </a:extLst>
          </p:cNvPr>
          <p:cNvSpPr/>
          <p:nvPr/>
        </p:nvSpPr>
        <p:spPr>
          <a:xfrm>
            <a:off x="10373831" y="2105246"/>
            <a:ext cx="1729563" cy="21903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1A8DA-EC51-C041-F58E-8E8DD9A3556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9813851" y="1079205"/>
            <a:ext cx="559980" cy="212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5EEDF-62E6-910E-8B2A-1A3AE2F9228C}"/>
              </a:ext>
            </a:extLst>
          </p:cNvPr>
          <p:cNvCxnSpPr>
            <a:endCxn id="14" idx="2"/>
          </p:cNvCxnSpPr>
          <p:nvPr/>
        </p:nvCxnSpPr>
        <p:spPr>
          <a:xfrm>
            <a:off x="9813851" y="2062716"/>
            <a:ext cx="559980" cy="1137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3B729E-A0F5-5FC9-ECB9-7FFDDFB9C58E}"/>
              </a:ext>
            </a:extLst>
          </p:cNvPr>
          <p:cNvCxnSpPr>
            <a:endCxn id="14" idx="2"/>
          </p:cNvCxnSpPr>
          <p:nvPr/>
        </p:nvCxnSpPr>
        <p:spPr>
          <a:xfrm>
            <a:off x="9813851" y="3038253"/>
            <a:ext cx="559980" cy="162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729BF4-682A-0CEE-9F30-993C400091F6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9813851" y="3200400"/>
            <a:ext cx="559980" cy="696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5B71C-1440-915C-6698-D2ADD4BD23EA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9813851" y="3200400"/>
            <a:ext cx="559980" cy="1701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831352-B998-C3FB-1F04-79937A33A225}"/>
              </a:ext>
            </a:extLst>
          </p:cNvPr>
          <p:cNvCxnSpPr>
            <a:endCxn id="14" idx="2"/>
          </p:cNvCxnSpPr>
          <p:nvPr/>
        </p:nvCxnSpPr>
        <p:spPr>
          <a:xfrm flipV="1">
            <a:off x="9813851" y="3200400"/>
            <a:ext cx="559980" cy="252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8CBA-321E-64C3-24C1-585DC30066CD}"/>
              </a:ext>
            </a:extLst>
          </p:cNvPr>
          <p:cNvSpPr/>
          <p:nvPr/>
        </p:nvSpPr>
        <p:spPr>
          <a:xfrm>
            <a:off x="67341" y="1238693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CF946-3BEE-A118-0360-E46629FEB111}"/>
              </a:ext>
            </a:extLst>
          </p:cNvPr>
          <p:cNvSpPr txBox="1"/>
          <p:nvPr/>
        </p:nvSpPr>
        <p:spPr>
          <a:xfrm>
            <a:off x="3880884" y="0"/>
            <a:ext cx="47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BIZ WFs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A1AE-6C63-9C81-465B-684CD1574D9E}"/>
              </a:ext>
            </a:extLst>
          </p:cNvPr>
          <p:cNvSpPr txBox="1"/>
          <p:nvPr/>
        </p:nvSpPr>
        <p:spPr>
          <a:xfrm>
            <a:off x="10398641" y="4657060"/>
            <a:ext cx="170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</a:t>
            </a:r>
          </a:p>
          <a:p>
            <a:r>
              <a:rPr lang="en-US" b="1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D240D0-A839-BC53-C881-4FC022B0AEFE}"/>
              </a:ext>
            </a:extLst>
          </p:cNvPr>
          <p:cNvCxnSpPr/>
          <p:nvPr/>
        </p:nvCxnSpPr>
        <p:spPr>
          <a:xfrm>
            <a:off x="8261498" y="959589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8185FC-7010-2982-2D89-5B53B9FEE9FC}"/>
              </a:ext>
            </a:extLst>
          </p:cNvPr>
          <p:cNvCxnSpPr/>
          <p:nvPr/>
        </p:nvCxnSpPr>
        <p:spPr>
          <a:xfrm>
            <a:off x="8796670" y="3119326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8185CA-CF54-138C-8A68-44EB4030979F}"/>
              </a:ext>
            </a:extLst>
          </p:cNvPr>
          <p:cNvCxnSpPr>
            <a:cxnSpLocks/>
          </p:cNvCxnSpPr>
          <p:nvPr/>
        </p:nvCxnSpPr>
        <p:spPr>
          <a:xfrm>
            <a:off x="4983126" y="2292201"/>
            <a:ext cx="0" cy="260940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F78C50-3D75-3E2D-8541-B322009E32C8}"/>
              </a:ext>
            </a:extLst>
          </p:cNvPr>
          <p:cNvCxnSpPr>
            <a:cxnSpLocks/>
          </p:cNvCxnSpPr>
          <p:nvPr/>
        </p:nvCxnSpPr>
        <p:spPr>
          <a:xfrm>
            <a:off x="3880884" y="931235"/>
            <a:ext cx="0" cy="47943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DA15A-855B-9CF9-63DC-A90A2619C199}"/>
              </a:ext>
            </a:extLst>
          </p:cNvPr>
          <p:cNvSpPr/>
          <p:nvPr/>
        </p:nvSpPr>
        <p:spPr>
          <a:xfrm>
            <a:off x="67343" y="2990406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96339-291E-61ED-0D34-CE01097582E4}"/>
              </a:ext>
            </a:extLst>
          </p:cNvPr>
          <p:cNvSpPr/>
          <p:nvPr/>
        </p:nvSpPr>
        <p:spPr>
          <a:xfrm>
            <a:off x="81519" y="4657060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01339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AFCC0BA-4D15-8F4F-5DAA-69BBA4C7C82F}"/>
              </a:ext>
            </a:extLst>
          </p:cNvPr>
          <p:cNvSpPr/>
          <p:nvPr/>
        </p:nvSpPr>
        <p:spPr>
          <a:xfrm>
            <a:off x="265814" y="1143000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2E508-836E-8C4D-50DB-D99577C71A6F}"/>
              </a:ext>
            </a:extLst>
          </p:cNvPr>
          <p:cNvSpPr txBox="1"/>
          <p:nvPr/>
        </p:nvSpPr>
        <p:spPr>
          <a:xfrm>
            <a:off x="616688" y="404037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CB82-87E8-ED91-C134-872D4C605390}"/>
              </a:ext>
            </a:extLst>
          </p:cNvPr>
          <p:cNvSpPr/>
          <p:nvPr/>
        </p:nvSpPr>
        <p:spPr>
          <a:xfrm>
            <a:off x="318977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73EBB-A99D-F82C-DA5A-06E79DDFDDC6}"/>
              </a:ext>
            </a:extLst>
          </p:cNvPr>
          <p:cNvSpPr/>
          <p:nvPr/>
        </p:nvSpPr>
        <p:spPr>
          <a:xfrm>
            <a:off x="1937784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42F97-9F85-5D85-1604-20D5CEF0EF74}"/>
              </a:ext>
            </a:extLst>
          </p:cNvPr>
          <p:cNvSpPr/>
          <p:nvPr/>
        </p:nvSpPr>
        <p:spPr>
          <a:xfrm>
            <a:off x="3556592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B385C-EE17-400C-0013-2B4A0F3DE219}"/>
              </a:ext>
            </a:extLst>
          </p:cNvPr>
          <p:cNvSpPr/>
          <p:nvPr/>
        </p:nvSpPr>
        <p:spPr>
          <a:xfrm>
            <a:off x="318977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2A91C-3112-CABC-6F93-0A6D4DF14F54}"/>
              </a:ext>
            </a:extLst>
          </p:cNvPr>
          <p:cNvSpPr/>
          <p:nvPr/>
        </p:nvSpPr>
        <p:spPr>
          <a:xfrm>
            <a:off x="1937784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B99C7-8F6C-4C84-6A37-7C7603C0C239}"/>
              </a:ext>
            </a:extLst>
          </p:cNvPr>
          <p:cNvSpPr/>
          <p:nvPr/>
        </p:nvSpPr>
        <p:spPr>
          <a:xfrm>
            <a:off x="3556592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46855-1844-F62E-B0F1-A3531CA2C766}"/>
              </a:ext>
            </a:extLst>
          </p:cNvPr>
          <p:cNvSpPr/>
          <p:nvPr/>
        </p:nvSpPr>
        <p:spPr>
          <a:xfrm>
            <a:off x="313662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84FF0-9045-EECB-C298-96B1A82E7053}"/>
              </a:ext>
            </a:extLst>
          </p:cNvPr>
          <p:cNvSpPr/>
          <p:nvPr/>
        </p:nvSpPr>
        <p:spPr>
          <a:xfrm>
            <a:off x="1932469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54F06-5821-05A6-DBC5-035D4B54429A}"/>
              </a:ext>
            </a:extLst>
          </p:cNvPr>
          <p:cNvSpPr/>
          <p:nvPr/>
        </p:nvSpPr>
        <p:spPr>
          <a:xfrm>
            <a:off x="3551277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CD32D-79B0-5D2A-31E7-60983CF80F51}"/>
              </a:ext>
            </a:extLst>
          </p:cNvPr>
          <p:cNvSpPr/>
          <p:nvPr/>
        </p:nvSpPr>
        <p:spPr>
          <a:xfrm>
            <a:off x="313662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DA1DA-5CE7-8EA9-F4B5-1512CBC455AE}"/>
              </a:ext>
            </a:extLst>
          </p:cNvPr>
          <p:cNvSpPr/>
          <p:nvPr/>
        </p:nvSpPr>
        <p:spPr>
          <a:xfrm>
            <a:off x="1932469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204DE-3635-4562-CDEB-E8765BC1BF75}"/>
              </a:ext>
            </a:extLst>
          </p:cNvPr>
          <p:cNvSpPr/>
          <p:nvPr/>
        </p:nvSpPr>
        <p:spPr>
          <a:xfrm>
            <a:off x="3551277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9B46B-618A-777C-0AC0-FA392D56712D}"/>
              </a:ext>
            </a:extLst>
          </p:cNvPr>
          <p:cNvSpPr/>
          <p:nvPr/>
        </p:nvSpPr>
        <p:spPr>
          <a:xfrm>
            <a:off x="313664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8C96-0CFE-4288-A1FB-B65DCDAD6507}"/>
              </a:ext>
            </a:extLst>
          </p:cNvPr>
          <p:cNvSpPr/>
          <p:nvPr/>
        </p:nvSpPr>
        <p:spPr>
          <a:xfrm>
            <a:off x="1932471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880CA-4BC6-D20B-DE6E-75C2E791A3C8}"/>
              </a:ext>
            </a:extLst>
          </p:cNvPr>
          <p:cNvSpPr/>
          <p:nvPr/>
        </p:nvSpPr>
        <p:spPr>
          <a:xfrm>
            <a:off x="3551279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DF918EB-5F15-5AA1-DBF2-99D6A2FFE2D9}"/>
              </a:ext>
            </a:extLst>
          </p:cNvPr>
          <p:cNvSpPr/>
          <p:nvPr/>
        </p:nvSpPr>
        <p:spPr>
          <a:xfrm>
            <a:off x="6492949" y="1010979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5C3CC-3989-D050-FE40-2F16690F4336}"/>
              </a:ext>
            </a:extLst>
          </p:cNvPr>
          <p:cNvSpPr txBox="1"/>
          <p:nvPr/>
        </p:nvSpPr>
        <p:spPr>
          <a:xfrm>
            <a:off x="6843823" y="272016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69A8B-6AC5-AA37-4651-140A01444A56}"/>
              </a:ext>
            </a:extLst>
          </p:cNvPr>
          <p:cNvSpPr/>
          <p:nvPr/>
        </p:nvSpPr>
        <p:spPr>
          <a:xfrm>
            <a:off x="6546112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B17D12-08A8-2AB1-1F93-A40A352E8BF5}"/>
              </a:ext>
            </a:extLst>
          </p:cNvPr>
          <p:cNvSpPr/>
          <p:nvPr/>
        </p:nvSpPr>
        <p:spPr>
          <a:xfrm>
            <a:off x="8164919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0A3627-1214-15AC-F22D-6DFE9D7F79FD}"/>
              </a:ext>
            </a:extLst>
          </p:cNvPr>
          <p:cNvSpPr/>
          <p:nvPr/>
        </p:nvSpPr>
        <p:spPr>
          <a:xfrm>
            <a:off x="9783727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F2DC40-8A96-7EDB-A336-8EA376F1C2C2}"/>
              </a:ext>
            </a:extLst>
          </p:cNvPr>
          <p:cNvSpPr/>
          <p:nvPr/>
        </p:nvSpPr>
        <p:spPr>
          <a:xfrm>
            <a:off x="6546112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20E48-772B-4F79-B02E-E82E9CAD36C9}"/>
              </a:ext>
            </a:extLst>
          </p:cNvPr>
          <p:cNvSpPr/>
          <p:nvPr/>
        </p:nvSpPr>
        <p:spPr>
          <a:xfrm>
            <a:off x="8164919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E5E38-FAC0-D2A4-327A-C9633537DA3D}"/>
              </a:ext>
            </a:extLst>
          </p:cNvPr>
          <p:cNvSpPr/>
          <p:nvPr/>
        </p:nvSpPr>
        <p:spPr>
          <a:xfrm>
            <a:off x="9783727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B22E9D-E120-DE69-6192-D7E8E7FF2FBA}"/>
              </a:ext>
            </a:extLst>
          </p:cNvPr>
          <p:cNvSpPr/>
          <p:nvPr/>
        </p:nvSpPr>
        <p:spPr>
          <a:xfrm>
            <a:off x="6540797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CB81E1-1F67-8029-9C0C-9E358A036323}"/>
              </a:ext>
            </a:extLst>
          </p:cNvPr>
          <p:cNvSpPr/>
          <p:nvPr/>
        </p:nvSpPr>
        <p:spPr>
          <a:xfrm>
            <a:off x="8159604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89ADD1-A0F2-62CF-7CB3-DCE46F3CBE9B}"/>
              </a:ext>
            </a:extLst>
          </p:cNvPr>
          <p:cNvSpPr/>
          <p:nvPr/>
        </p:nvSpPr>
        <p:spPr>
          <a:xfrm>
            <a:off x="9778412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B8A43C-8229-C479-1889-E68234A79E0D}"/>
              </a:ext>
            </a:extLst>
          </p:cNvPr>
          <p:cNvSpPr/>
          <p:nvPr/>
        </p:nvSpPr>
        <p:spPr>
          <a:xfrm>
            <a:off x="6540797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72382-89A4-4A6F-09D5-0838C715FD97}"/>
              </a:ext>
            </a:extLst>
          </p:cNvPr>
          <p:cNvSpPr/>
          <p:nvPr/>
        </p:nvSpPr>
        <p:spPr>
          <a:xfrm>
            <a:off x="8159604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94565A-0F95-81C1-F89E-24A8A602B36B}"/>
              </a:ext>
            </a:extLst>
          </p:cNvPr>
          <p:cNvSpPr/>
          <p:nvPr/>
        </p:nvSpPr>
        <p:spPr>
          <a:xfrm>
            <a:off x="9778412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573CF-BC32-011D-84F4-C77EE02EF735}"/>
              </a:ext>
            </a:extLst>
          </p:cNvPr>
          <p:cNvSpPr/>
          <p:nvPr/>
        </p:nvSpPr>
        <p:spPr>
          <a:xfrm>
            <a:off x="6540799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15510-4DD8-DF2E-E81A-4015CFFAA62A}"/>
              </a:ext>
            </a:extLst>
          </p:cNvPr>
          <p:cNvSpPr/>
          <p:nvPr/>
        </p:nvSpPr>
        <p:spPr>
          <a:xfrm>
            <a:off x="8159606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001BF-3E2F-1485-1F79-C40B0E92A9EE}"/>
              </a:ext>
            </a:extLst>
          </p:cNvPr>
          <p:cNvSpPr/>
          <p:nvPr/>
        </p:nvSpPr>
        <p:spPr>
          <a:xfrm>
            <a:off x="9778414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1837A4BE-76DE-9786-9F89-BEC5AA858723}"/>
              </a:ext>
            </a:extLst>
          </p:cNvPr>
          <p:cNvSpPr/>
          <p:nvPr/>
        </p:nvSpPr>
        <p:spPr>
          <a:xfrm rot="16200000">
            <a:off x="2574484" y="-322153"/>
            <a:ext cx="361507" cy="3369785"/>
          </a:xfrm>
          <a:prstGeom prst="can">
            <a:avLst>
              <a:gd name="adj" fmla="val 102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76435-197A-A137-5E06-39767EBB4D96}"/>
              </a:ext>
            </a:extLst>
          </p:cNvPr>
          <p:cNvSpPr txBox="1"/>
          <p:nvPr/>
        </p:nvSpPr>
        <p:spPr>
          <a:xfrm>
            <a:off x="1382233" y="1222226"/>
            <a:ext cx="28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Network Topology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DBC287-9C00-2A0D-0E2C-B58C001F7261}"/>
              </a:ext>
            </a:extLst>
          </p:cNvPr>
          <p:cNvCxnSpPr>
            <a:stCxn id="4" idx="0"/>
            <a:endCxn id="40" idx="2"/>
          </p:cNvCxnSpPr>
          <p:nvPr/>
        </p:nvCxnSpPr>
        <p:spPr>
          <a:xfrm flipV="1">
            <a:off x="1036675" y="1591558"/>
            <a:ext cx="1788929" cy="23724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00C1C8BD-2427-CB80-5DD1-ACCAEDE93461}"/>
              </a:ext>
            </a:extLst>
          </p:cNvPr>
          <p:cNvSpPr/>
          <p:nvPr/>
        </p:nvSpPr>
        <p:spPr>
          <a:xfrm>
            <a:off x="5385393" y="3603551"/>
            <a:ext cx="1107556" cy="321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608829-54E6-6F67-B3B4-7D662263737E}"/>
              </a:ext>
            </a:extLst>
          </p:cNvPr>
          <p:cNvSpPr/>
          <p:nvPr/>
        </p:nvSpPr>
        <p:spPr>
          <a:xfrm>
            <a:off x="606056" y="5507665"/>
            <a:ext cx="10972800" cy="9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with Resources like HDD, RAM, Networking,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50065-3B61-9C75-9F04-00F10A074338}"/>
              </a:ext>
            </a:extLst>
          </p:cNvPr>
          <p:cNvSpPr/>
          <p:nvPr/>
        </p:nvSpPr>
        <p:spPr>
          <a:xfrm>
            <a:off x="1063256" y="4306186"/>
            <a:ext cx="9388549" cy="11908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BE0D-A75C-4399-2832-EBF7A1798A5D}"/>
              </a:ext>
            </a:extLst>
          </p:cNvPr>
          <p:cNvSpPr/>
          <p:nvPr/>
        </p:nvSpPr>
        <p:spPr>
          <a:xfrm>
            <a:off x="1360968" y="1302488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F9A7-2B20-AAB4-306A-2FEC2D48252E}"/>
              </a:ext>
            </a:extLst>
          </p:cNvPr>
          <p:cNvSpPr txBox="1"/>
          <p:nvPr/>
        </p:nvSpPr>
        <p:spPr>
          <a:xfrm>
            <a:off x="1499191" y="387025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C248-BE24-006F-8EDB-443F37B79C36}"/>
              </a:ext>
            </a:extLst>
          </p:cNvPr>
          <p:cNvSpPr/>
          <p:nvPr/>
        </p:nvSpPr>
        <p:spPr>
          <a:xfrm>
            <a:off x="1584251" y="1775637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CE346AA9-FCD3-0FA3-C058-00CDC95413BC}"/>
              </a:ext>
            </a:extLst>
          </p:cNvPr>
          <p:cNvSpPr/>
          <p:nvPr/>
        </p:nvSpPr>
        <p:spPr>
          <a:xfrm>
            <a:off x="1701209" y="3668233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918C2EA1-3BD1-5613-A0C5-8BE7FB2199DE}"/>
              </a:ext>
            </a:extLst>
          </p:cNvPr>
          <p:cNvSpPr/>
          <p:nvPr/>
        </p:nvSpPr>
        <p:spPr>
          <a:xfrm>
            <a:off x="1913860" y="4092430"/>
            <a:ext cx="233916" cy="52365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AD4FA6A2-F6CC-D882-0CA8-2A07029034D0}"/>
              </a:ext>
            </a:extLst>
          </p:cNvPr>
          <p:cNvSpPr/>
          <p:nvPr/>
        </p:nvSpPr>
        <p:spPr>
          <a:xfrm>
            <a:off x="2094613" y="5211358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695DF-F569-FA41-147B-8A8A9551A299}"/>
              </a:ext>
            </a:extLst>
          </p:cNvPr>
          <p:cNvSpPr/>
          <p:nvPr/>
        </p:nvSpPr>
        <p:spPr>
          <a:xfrm>
            <a:off x="4380614" y="128654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C677D-DF45-CC99-9E97-EF603A03231C}"/>
              </a:ext>
            </a:extLst>
          </p:cNvPr>
          <p:cNvSpPr txBox="1"/>
          <p:nvPr/>
        </p:nvSpPr>
        <p:spPr>
          <a:xfrm>
            <a:off x="4518837" y="385430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BB40F-7C31-9470-B5BD-373AE1224AE8}"/>
              </a:ext>
            </a:extLst>
          </p:cNvPr>
          <p:cNvSpPr/>
          <p:nvPr/>
        </p:nvSpPr>
        <p:spPr>
          <a:xfrm>
            <a:off x="4603897" y="175968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E16E7-ADD8-1A8D-E0AE-52B7BC6FE35B}"/>
              </a:ext>
            </a:extLst>
          </p:cNvPr>
          <p:cNvSpPr/>
          <p:nvPr/>
        </p:nvSpPr>
        <p:spPr>
          <a:xfrm>
            <a:off x="7545573" y="129983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3967F-E1F5-F6E0-6340-D07B284F1EC8}"/>
              </a:ext>
            </a:extLst>
          </p:cNvPr>
          <p:cNvSpPr txBox="1"/>
          <p:nvPr/>
        </p:nvSpPr>
        <p:spPr>
          <a:xfrm>
            <a:off x="7683796" y="386759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FF5AB-6B99-1BA8-578D-9D304843C01E}"/>
              </a:ext>
            </a:extLst>
          </p:cNvPr>
          <p:cNvSpPr/>
          <p:nvPr/>
        </p:nvSpPr>
        <p:spPr>
          <a:xfrm>
            <a:off x="7768856" y="177297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CC9F8-6B14-9AB4-4D1E-4538A35EE6AD}"/>
              </a:ext>
            </a:extLst>
          </p:cNvPr>
          <p:cNvSpPr/>
          <p:nvPr/>
        </p:nvSpPr>
        <p:spPr>
          <a:xfrm>
            <a:off x="4646426" y="3585682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4C3D726-B0DA-795C-AFF8-34C83327E8D8}"/>
              </a:ext>
            </a:extLst>
          </p:cNvPr>
          <p:cNvSpPr/>
          <p:nvPr/>
        </p:nvSpPr>
        <p:spPr>
          <a:xfrm>
            <a:off x="4859077" y="400987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DF96F31-0C8F-4F22-17A4-CA2FBA683314}"/>
              </a:ext>
            </a:extLst>
          </p:cNvPr>
          <p:cNvSpPr/>
          <p:nvPr/>
        </p:nvSpPr>
        <p:spPr>
          <a:xfrm>
            <a:off x="5039830" y="5128807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CED460D0-557B-9293-5EE8-AE3DF429A034}"/>
              </a:ext>
            </a:extLst>
          </p:cNvPr>
          <p:cNvSpPr/>
          <p:nvPr/>
        </p:nvSpPr>
        <p:spPr>
          <a:xfrm>
            <a:off x="7899986" y="3609604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094B5665-45C7-DD81-B7AD-11F69791C6EC}"/>
              </a:ext>
            </a:extLst>
          </p:cNvPr>
          <p:cNvSpPr/>
          <p:nvPr/>
        </p:nvSpPr>
        <p:spPr>
          <a:xfrm>
            <a:off x="8112637" y="4033801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EC04581-FCE9-0658-4C4E-FEE517D5EC69}"/>
              </a:ext>
            </a:extLst>
          </p:cNvPr>
          <p:cNvSpPr/>
          <p:nvPr/>
        </p:nvSpPr>
        <p:spPr>
          <a:xfrm>
            <a:off x="8293390" y="515272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5C4A8-AF80-32F9-2333-DA09B2AFA64E}"/>
              </a:ext>
            </a:extLst>
          </p:cNvPr>
          <p:cNvSpPr/>
          <p:nvPr/>
        </p:nvSpPr>
        <p:spPr>
          <a:xfrm>
            <a:off x="1254642" y="4605151"/>
            <a:ext cx="9197163" cy="523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Networking Resources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E7AFFFEB-21B7-9762-6159-6C55AC2FA04C}"/>
              </a:ext>
            </a:extLst>
          </p:cNvPr>
          <p:cNvSpPr/>
          <p:nvPr/>
        </p:nvSpPr>
        <p:spPr>
          <a:xfrm>
            <a:off x="3118876" y="4157032"/>
            <a:ext cx="956933" cy="571350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A46D296-C847-633F-47AB-77596575A804}"/>
              </a:ext>
            </a:extLst>
          </p:cNvPr>
          <p:cNvSpPr/>
          <p:nvPr/>
        </p:nvSpPr>
        <p:spPr>
          <a:xfrm>
            <a:off x="6138520" y="4215181"/>
            <a:ext cx="956933" cy="553522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0B25EE4B-8345-79F8-3D93-8F47F8C9D94C}"/>
              </a:ext>
            </a:extLst>
          </p:cNvPr>
          <p:cNvSpPr/>
          <p:nvPr/>
        </p:nvSpPr>
        <p:spPr>
          <a:xfrm>
            <a:off x="9248543" y="4143438"/>
            <a:ext cx="956933" cy="571349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716A1-0D36-7124-EE7F-8A21144FE546}"/>
              </a:ext>
            </a:extLst>
          </p:cNvPr>
          <p:cNvSpPr txBox="1"/>
          <p:nvPr/>
        </p:nvSpPr>
        <p:spPr>
          <a:xfrm>
            <a:off x="202019" y="127591"/>
            <a:ext cx="117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Container Host an Image, this Image is “Configured” to expose a PORT, the Container Exposes this port so that the Container can accept network Requests (Massages) from Other Containers</a:t>
            </a:r>
          </a:p>
        </p:txBody>
      </p:sp>
    </p:spTree>
    <p:extLst>
      <p:ext uri="{BB962C8B-B14F-4D97-AF65-F5344CB8AC3E}">
        <p14:creationId xmlns:p14="http://schemas.microsoft.com/office/powerpoint/2010/main" val="413834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059C79-C55B-7D65-3B2C-25BB49FEF433}"/>
              </a:ext>
            </a:extLst>
          </p:cNvPr>
          <p:cNvSpPr/>
          <p:nvPr/>
        </p:nvSpPr>
        <p:spPr>
          <a:xfrm>
            <a:off x="233917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Sender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9C60F-4B01-15F8-37E0-2C7CB9029287}"/>
              </a:ext>
            </a:extLst>
          </p:cNvPr>
          <p:cNvSpPr/>
          <p:nvPr/>
        </p:nvSpPr>
        <p:spPr>
          <a:xfrm>
            <a:off x="8413898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Receiver App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26D74FC-3169-9D69-694C-4E875B1FE108}"/>
              </a:ext>
            </a:extLst>
          </p:cNvPr>
          <p:cNvSpPr/>
          <p:nvPr/>
        </p:nvSpPr>
        <p:spPr>
          <a:xfrm>
            <a:off x="4479851" y="733646"/>
            <a:ext cx="3232298" cy="476338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482BB-E840-EB9C-8A8D-E302610D505C}"/>
              </a:ext>
            </a:extLst>
          </p:cNvPr>
          <p:cNvSpPr txBox="1"/>
          <p:nvPr/>
        </p:nvSpPr>
        <p:spPr>
          <a:xfrm>
            <a:off x="4997302" y="148856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RabbitMQ for Message Transit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CD61356-7576-EF3E-FA5B-D931E33915DE}"/>
              </a:ext>
            </a:extLst>
          </p:cNvPr>
          <p:cNvSpPr/>
          <p:nvPr/>
        </p:nvSpPr>
        <p:spPr>
          <a:xfrm>
            <a:off x="3200399" y="2604977"/>
            <a:ext cx="1704755" cy="51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79EA9E0-DFAD-DFC6-F791-C856B61B271A}"/>
              </a:ext>
            </a:extLst>
          </p:cNvPr>
          <p:cNvSpPr/>
          <p:nvPr/>
        </p:nvSpPr>
        <p:spPr>
          <a:xfrm>
            <a:off x="7123814" y="3646967"/>
            <a:ext cx="1552353" cy="489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8792C7B-1BE3-CEF9-429C-FD2354832F57}"/>
              </a:ext>
            </a:extLst>
          </p:cNvPr>
          <p:cNvSpPr/>
          <p:nvPr/>
        </p:nvSpPr>
        <p:spPr>
          <a:xfrm>
            <a:off x="7079511" y="2333847"/>
            <a:ext cx="286015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 Message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D6C85F-6125-BAEA-2F09-3634BC370BD8}"/>
              </a:ext>
            </a:extLst>
          </p:cNvPr>
          <p:cNvSpPr/>
          <p:nvPr/>
        </p:nvSpPr>
        <p:spPr>
          <a:xfrm>
            <a:off x="4805916" y="2166384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493885-5A8A-1BC0-621F-DCC9F3DAB19A}"/>
              </a:ext>
            </a:extLst>
          </p:cNvPr>
          <p:cNvSpPr/>
          <p:nvPr/>
        </p:nvSpPr>
        <p:spPr>
          <a:xfrm>
            <a:off x="4786423" y="3615070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60630-C9D0-7C6D-11A9-8DD191520636}"/>
              </a:ext>
            </a:extLst>
          </p:cNvPr>
          <p:cNvSpPr/>
          <p:nvPr/>
        </p:nvSpPr>
        <p:spPr>
          <a:xfrm>
            <a:off x="8867553" y="3646967"/>
            <a:ext cx="2764466" cy="786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 that will be running Continuously to read message from Queue</a:t>
            </a:r>
          </a:p>
        </p:txBody>
      </p:sp>
    </p:spTree>
    <p:extLst>
      <p:ext uri="{BB962C8B-B14F-4D97-AF65-F5344CB8AC3E}">
        <p14:creationId xmlns:p14="http://schemas.microsoft.com/office/powerpoint/2010/main" val="133391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FAB7DF-AF0F-ADA0-44DA-E6C1ADF645E8}"/>
              </a:ext>
            </a:extLst>
          </p:cNvPr>
          <p:cNvSpPr/>
          <p:nvPr/>
        </p:nvSpPr>
        <p:spPr>
          <a:xfrm>
            <a:off x="4263656" y="1116419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B2EF8B-DEF6-D7F4-34C6-F02F7B0EBA43}"/>
              </a:ext>
            </a:extLst>
          </p:cNvPr>
          <p:cNvSpPr/>
          <p:nvPr/>
        </p:nvSpPr>
        <p:spPr>
          <a:xfrm>
            <a:off x="1173125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Microservices on Server-Side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20502C-E386-92C0-EFE1-552E944D6F56}"/>
              </a:ext>
            </a:extLst>
          </p:cNvPr>
          <p:cNvSpPr/>
          <p:nvPr/>
        </p:nvSpPr>
        <p:spPr>
          <a:xfrm>
            <a:off x="7949609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</a:t>
            </a:r>
            <a:r>
              <a:rPr lang="en-US" b="1" dirty="0" err="1"/>
              <a:t>FrontEnd</a:t>
            </a:r>
            <a:endParaRPr lang="en-US" b="1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20E9014-70EB-95C1-A28C-192D5C12CF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2900916" y="2195623"/>
            <a:ext cx="1362740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B78ACF-FF0F-2226-90AE-FDF5D22DA8C7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7719237" y="2195624"/>
            <a:ext cx="1958163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60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5B85D4-7956-9B43-54E9-3A4FCB3B044E}"/>
              </a:ext>
            </a:extLst>
          </p:cNvPr>
          <p:cNvSpPr/>
          <p:nvPr/>
        </p:nvSpPr>
        <p:spPr>
          <a:xfrm>
            <a:off x="3466212" y="215458"/>
            <a:ext cx="8165804" cy="6177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A158-44A0-582E-6325-1C43DDA1E963}"/>
              </a:ext>
            </a:extLst>
          </p:cNvPr>
          <p:cNvSpPr txBox="1"/>
          <p:nvPr/>
        </p:nvSpPr>
        <p:spPr>
          <a:xfrm>
            <a:off x="2849526" y="14885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3026E89-863A-7768-04AD-3380DD2AE99D}"/>
              </a:ext>
            </a:extLst>
          </p:cNvPr>
          <p:cNvSpPr/>
          <p:nvPr/>
        </p:nvSpPr>
        <p:spPr>
          <a:xfrm>
            <a:off x="3785192" y="595423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801FD-F05C-25DE-FA6C-67B04FDDBBA8}"/>
              </a:ext>
            </a:extLst>
          </p:cNvPr>
          <p:cNvSpPr txBox="1"/>
          <p:nvPr/>
        </p:nvSpPr>
        <p:spPr>
          <a:xfrm>
            <a:off x="4082902" y="627321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C82F893-5064-F732-BAD6-ED31DEAFF41C}"/>
              </a:ext>
            </a:extLst>
          </p:cNvPr>
          <p:cNvSpPr/>
          <p:nvPr/>
        </p:nvSpPr>
        <p:spPr>
          <a:xfrm>
            <a:off x="6491178" y="550086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7EDD0-EA74-FD74-6959-44882F98578A}"/>
              </a:ext>
            </a:extLst>
          </p:cNvPr>
          <p:cNvSpPr txBox="1"/>
          <p:nvPr/>
        </p:nvSpPr>
        <p:spPr>
          <a:xfrm>
            <a:off x="6788002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551A85B-35F9-B891-EBF7-0E99097FEE25}"/>
              </a:ext>
            </a:extLst>
          </p:cNvPr>
          <p:cNvSpPr/>
          <p:nvPr/>
        </p:nvSpPr>
        <p:spPr>
          <a:xfrm>
            <a:off x="9098810" y="518188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9EC0E-AFAB-86B5-4D06-F20766004A76}"/>
              </a:ext>
            </a:extLst>
          </p:cNvPr>
          <p:cNvSpPr txBox="1"/>
          <p:nvPr/>
        </p:nvSpPr>
        <p:spPr>
          <a:xfrm>
            <a:off x="9396520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28B0AD-636A-65C5-8122-81FC212F82E2}"/>
              </a:ext>
            </a:extLst>
          </p:cNvPr>
          <p:cNvSpPr/>
          <p:nvPr/>
        </p:nvSpPr>
        <p:spPr>
          <a:xfrm>
            <a:off x="3793168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A54D3-4B08-D655-64DD-D34CE2249D0E}"/>
              </a:ext>
            </a:extLst>
          </p:cNvPr>
          <p:cNvSpPr txBox="1"/>
          <p:nvPr/>
        </p:nvSpPr>
        <p:spPr>
          <a:xfrm>
            <a:off x="4082902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1B61898-6699-C4DA-BD75-02128C462421}"/>
              </a:ext>
            </a:extLst>
          </p:cNvPr>
          <p:cNvSpPr/>
          <p:nvPr/>
        </p:nvSpPr>
        <p:spPr>
          <a:xfrm>
            <a:off x="6393710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5274D-3643-6B00-2D31-7DADD48A607B}"/>
              </a:ext>
            </a:extLst>
          </p:cNvPr>
          <p:cNvSpPr txBox="1"/>
          <p:nvPr/>
        </p:nvSpPr>
        <p:spPr>
          <a:xfrm>
            <a:off x="6683444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9660E9E-FE8E-F75C-D370-F6F2DABEF6FE}"/>
              </a:ext>
            </a:extLst>
          </p:cNvPr>
          <p:cNvSpPr/>
          <p:nvPr/>
        </p:nvSpPr>
        <p:spPr>
          <a:xfrm>
            <a:off x="8994252" y="4096343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2BF01-417B-59CB-983C-EA17A6FA1C1D}"/>
              </a:ext>
            </a:extLst>
          </p:cNvPr>
          <p:cNvSpPr txBox="1"/>
          <p:nvPr/>
        </p:nvSpPr>
        <p:spPr>
          <a:xfrm>
            <a:off x="9283986" y="4029740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F031CF6-CB4F-1609-1071-0F02A7B76C1F}"/>
              </a:ext>
            </a:extLst>
          </p:cNvPr>
          <p:cNvSpPr/>
          <p:nvPr/>
        </p:nvSpPr>
        <p:spPr>
          <a:xfrm rot="16200000">
            <a:off x="7271305" y="-365458"/>
            <a:ext cx="595423" cy="7681203"/>
          </a:xfrm>
          <a:prstGeom prst="can">
            <a:avLst>
              <a:gd name="adj" fmla="val 107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B32E4-EE27-28FA-1874-40B7E14C54E3}"/>
              </a:ext>
            </a:extLst>
          </p:cNvPr>
          <p:cNvSpPr txBox="1"/>
          <p:nvPr/>
        </p:nvSpPr>
        <p:spPr>
          <a:xfrm>
            <a:off x="4210493" y="3274828"/>
            <a:ext cx="6996223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Server FOR MANAGING THE NETWOTK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751BB6-76D1-CDC5-7828-C5B070E6E65E}"/>
              </a:ext>
            </a:extLst>
          </p:cNvPr>
          <p:cNvSpPr/>
          <p:nvPr/>
        </p:nvSpPr>
        <p:spPr>
          <a:xfrm>
            <a:off x="4082902" y="13716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38D4608-2A86-3BA0-F7BB-1572B23CCCDA}"/>
              </a:ext>
            </a:extLst>
          </p:cNvPr>
          <p:cNvSpPr/>
          <p:nvPr/>
        </p:nvSpPr>
        <p:spPr>
          <a:xfrm>
            <a:off x="4235302" y="15240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DC2A27-D1B8-3F72-D2FC-8D6E7E65DA0D}"/>
              </a:ext>
            </a:extLst>
          </p:cNvPr>
          <p:cNvSpPr/>
          <p:nvPr/>
        </p:nvSpPr>
        <p:spPr>
          <a:xfrm>
            <a:off x="4387702" y="16764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with Images</a:t>
            </a:r>
          </a:p>
          <a:p>
            <a:pPr algn="ctr"/>
            <a:r>
              <a:rPr lang="en-US" sz="1000" dirty="0"/>
              <a:t>31106 port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7B9F84-4285-C748-53CD-135DF3ED6C6D}"/>
              </a:ext>
            </a:extLst>
          </p:cNvPr>
          <p:cNvSpPr/>
          <p:nvPr/>
        </p:nvSpPr>
        <p:spPr>
          <a:xfrm>
            <a:off x="6747239" y="13139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13D439B-6729-227B-A243-39F707A7039C}"/>
              </a:ext>
            </a:extLst>
          </p:cNvPr>
          <p:cNvSpPr/>
          <p:nvPr/>
        </p:nvSpPr>
        <p:spPr>
          <a:xfrm>
            <a:off x="6899639" y="14663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D08255-5518-E22F-1F27-E1FD96F32084}"/>
              </a:ext>
            </a:extLst>
          </p:cNvPr>
          <p:cNvSpPr/>
          <p:nvPr/>
        </p:nvSpPr>
        <p:spPr>
          <a:xfrm>
            <a:off x="7052039" y="16187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F8E957-FA57-D780-DBFE-1EB56F467944}"/>
              </a:ext>
            </a:extLst>
          </p:cNvPr>
          <p:cNvSpPr/>
          <p:nvPr/>
        </p:nvSpPr>
        <p:spPr>
          <a:xfrm>
            <a:off x="9403610" y="12853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C9A63D7-41AC-3137-BECB-C1AD4809B497}"/>
              </a:ext>
            </a:extLst>
          </p:cNvPr>
          <p:cNvSpPr/>
          <p:nvPr/>
        </p:nvSpPr>
        <p:spPr>
          <a:xfrm>
            <a:off x="9556010" y="14377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0A2374-EE65-DC11-A6D4-555E5CE43747}"/>
              </a:ext>
            </a:extLst>
          </p:cNvPr>
          <p:cNvSpPr/>
          <p:nvPr/>
        </p:nvSpPr>
        <p:spPr>
          <a:xfrm>
            <a:off x="9708410" y="15901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E5BA68-47A2-E05F-305B-08E0E66ECBD3}"/>
              </a:ext>
            </a:extLst>
          </p:cNvPr>
          <p:cNvSpPr/>
          <p:nvPr/>
        </p:nvSpPr>
        <p:spPr>
          <a:xfrm>
            <a:off x="9571071" y="48527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390E5AA-7D8C-D36C-6DD8-D6D8DC40E229}"/>
              </a:ext>
            </a:extLst>
          </p:cNvPr>
          <p:cNvSpPr/>
          <p:nvPr/>
        </p:nvSpPr>
        <p:spPr>
          <a:xfrm>
            <a:off x="9723471" y="50051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334A1B-857F-9E92-7220-6503ECA75D59}"/>
              </a:ext>
            </a:extLst>
          </p:cNvPr>
          <p:cNvSpPr/>
          <p:nvPr/>
        </p:nvSpPr>
        <p:spPr>
          <a:xfrm>
            <a:off x="9875871" y="51575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CC060C-F150-BC37-7F37-F4DC1C667433}"/>
              </a:ext>
            </a:extLst>
          </p:cNvPr>
          <p:cNvSpPr/>
          <p:nvPr/>
        </p:nvSpPr>
        <p:spPr>
          <a:xfrm>
            <a:off x="6990024" y="50064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CE8E757-B1FE-6C41-6201-67283D07D6EF}"/>
              </a:ext>
            </a:extLst>
          </p:cNvPr>
          <p:cNvSpPr/>
          <p:nvPr/>
        </p:nvSpPr>
        <p:spPr>
          <a:xfrm>
            <a:off x="7142424" y="51588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F5FDA5B-75FF-82F7-A493-D3750EFC4807}"/>
              </a:ext>
            </a:extLst>
          </p:cNvPr>
          <p:cNvSpPr/>
          <p:nvPr/>
        </p:nvSpPr>
        <p:spPr>
          <a:xfrm>
            <a:off x="7294824" y="53112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CFEEB6-EEF9-CB48-DA21-ADE88AC6A7C3}"/>
              </a:ext>
            </a:extLst>
          </p:cNvPr>
          <p:cNvSpPr/>
          <p:nvPr/>
        </p:nvSpPr>
        <p:spPr>
          <a:xfrm>
            <a:off x="4308398" y="49990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3594D7-7AC4-CCAF-6EC9-6131B3EDA1B1}"/>
              </a:ext>
            </a:extLst>
          </p:cNvPr>
          <p:cNvSpPr/>
          <p:nvPr/>
        </p:nvSpPr>
        <p:spPr>
          <a:xfrm>
            <a:off x="4460798" y="51514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D65FAE9-D138-33A1-9716-D57EE7E57D94}"/>
              </a:ext>
            </a:extLst>
          </p:cNvPr>
          <p:cNvSpPr/>
          <p:nvPr/>
        </p:nvSpPr>
        <p:spPr>
          <a:xfrm>
            <a:off x="4613198" y="53038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F88B7-D74F-744B-A998-98263F198029}"/>
              </a:ext>
            </a:extLst>
          </p:cNvPr>
          <p:cNvSpPr txBox="1"/>
          <p:nvPr/>
        </p:nvSpPr>
        <p:spPr>
          <a:xfrm>
            <a:off x="4010685" y="1081713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10.4.20.60 is a Custer 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A1B7E-41BD-D6DD-A095-A10B67BF60BF}"/>
              </a:ext>
            </a:extLst>
          </p:cNvPr>
          <p:cNvSpPr txBox="1"/>
          <p:nvPr/>
        </p:nvSpPr>
        <p:spPr>
          <a:xfrm>
            <a:off x="3793168" y="2361434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3.40.20.60 is a </a:t>
            </a:r>
            <a:r>
              <a:rPr lang="en-US" sz="1000" dirty="0" err="1">
                <a:solidFill>
                  <a:srgbClr val="FFFF00"/>
                </a:solidFill>
              </a:rPr>
              <a:t>NodeIP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BDC1BE6-6B40-6729-6D48-712E69CF83BF}"/>
              </a:ext>
            </a:extLst>
          </p:cNvPr>
          <p:cNvSpPr/>
          <p:nvPr/>
        </p:nvSpPr>
        <p:spPr>
          <a:xfrm>
            <a:off x="228601" y="2020186"/>
            <a:ext cx="3499814" cy="104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http://3.40.20.60:31106/</a:t>
            </a:r>
            <a:r>
              <a:rPr lang="en-US" dirty="0" err="1"/>
              <a:t>api</a:t>
            </a:r>
            <a:r>
              <a:rPr lang="en-US" dirty="0"/>
              <a:t>/ctrl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7013394-356E-0087-30B0-84C7685AC257}"/>
              </a:ext>
            </a:extLst>
          </p:cNvPr>
          <p:cNvCxnSpPr>
            <a:cxnSpLocks/>
            <a:stCxn id="42" idx="3"/>
            <a:endCxn id="4" idx="2"/>
          </p:cNvCxnSpPr>
          <p:nvPr/>
        </p:nvCxnSpPr>
        <p:spPr>
          <a:xfrm flipV="1">
            <a:off x="3728415" y="1878878"/>
            <a:ext cx="56777" cy="66272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182A08-014F-98BE-DE82-80773EA5281C}"/>
              </a:ext>
            </a:extLst>
          </p:cNvPr>
          <p:cNvCxnSpPr>
            <a:stCxn id="4" idx="2"/>
            <a:endCxn id="40" idx="1"/>
          </p:cNvCxnSpPr>
          <p:nvPr/>
        </p:nvCxnSpPr>
        <p:spPr>
          <a:xfrm rot="10800000" flipH="1">
            <a:off x="3785191" y="1204824"/>
            <a:ext cx="225493" cy="674054"/>
          </a:xfrm>
          <a:prstGeom prst="bentConnector3">
            <a:avLst>
              <a:gd name="adj1" fmla="val -1013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4D61D94-C7CF-416F-7BC0-E6D67B9FF519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789312" y="1402303"/>
            <a:ext cx="801600" cy="395180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5F34A-9326-5B95-7DBC-753E10180DE5}"/>
              </a:ext>
            </a:extLst>
          </p:cNvPr>
          <p:cNvSpPr txBox="1"/>
          <p:nvPr/>
        </p:nvSpPr>
        <p:spPr>
          <a:xfrm>
            <a:off x="308344" y="127591"/>
            <a:ext cx="1150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K8s Service Deployment for Accepting Requests From External Service on NodePort 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16881A1-2A5B-76F0-AA93-6BF09B74D1F0}"/>
              </a:ext>
            </a:extLst>
          </p:cNvPr>
          <p:cNvSpPr/>
          <p:nvPr/>
        </p:nvSpPr>
        <p:spPr>
          <a:xfrm>
            <a:off x="3678865" y="1222744"/>
            <a:ext cx="8311116" cy="5305647"/>
          </a:xfrm>
          <a:prstGeom prst="cube">
            <a:avLst>
              <a:gd name="adj" fmla="val 7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B41D-F915-74AE-7EF3-73CAAEA9FF96}"/>
              </a:ext>
            </a:extLst>
          </p:cNvPr>
          <p:cNvSpPr txBox="1"/>
          <p:nvPr/>
        </p:nvSpPr>
        <p:spPr>
          <a:xfrm>
            <a:off x="4572000" y="680484"/>
            <a:ext cx="50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Inside Cluster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005CB-1A9B-2701-31BC-FBEF9778191D}"/>
              </a:ext>
            </a:extLst>
          </p:cNvPr>
          <p:cNvSpPr/>
          <p:nvPr/>
        </p:nvSpPr>
        <p:spPr>
          <a:xfrm>
            <a:off x="3976577" y="2073350"/>
            <a:ext cx="5528930" cy="3211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A752C-989F-275C-BEA1-99CB8E182907}"/>
              </a:ext>
            </a:extLst>
          </p:cNvPr>
          <p:cNvSpPr txBox="1"/>
          <p:nvPr/>
        </p:nvSpPr>
        <p:spPr>
          <a:xfrm>
            <a:off x="4497572" y="2264735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POD 1 in the Node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6278F4F-1428-5DC7-FA4C-A3F0270E68F6}"/>
              </a:ext>
            </a:extLst>
          </p:cNvPr>
          <p:cNvSpPr/>
          <p:nvPr/>
        </p:nvSpPr>
        <p:spPr>
          <a:xfrm>
            <a:off x="4274287" y="2806995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73A6E-B06F-DA23-E89A-486F1D871437}"/>
              </a:ext>
            </a:extLst>
          </p:cNvPr>
          <p:cNvSpPr txBox="1"/>
          <p:nvPr/>
        </p:nvSpPr>
        <p:spPr>
          <a:xfrm>
            <a:off x="4572000" y="2825453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1</a:t>
            </a:r>
          </a:p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Port 6004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CA3D2052-610D-C8FE-6B07-7E550F182612}"/>
              </a:ext>
            </a:extLst>
          </p:cNvPr>
          <p:cNvSpPr/>
          <p:nvPr/>
        </p:nvSpPr>
        <p:spPr>
          <a:xfrm>
            <a:off x="7038752" y="3359888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9B321-0F15-7C3D-6FA6-C480E3373125}"/>
              </a:ext>
            </a:extLst>
          </p:cNvPr>
          <p:cNvSpPr txBox="1"/>
          <p:nvPr/>
        </p:nvSpPr>
        <p:spPr>
          <a:xfrm>
            <a:off x="7336465" y="3378346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2 Port 6005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81908474-4D25-888A-AB72-FB3BA680839E}"/>
              </a:ext>
            </a:extLst>
          </p:cNvPr>
          <p:cNvSpPr/>
          <p:nvPr/>
        </p:nvSpPr>
        <p:spPr>
          <a:xfrm>
            <a:off x="4572000" y="3429000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32B2D8CB-A510-9A59-7895-3A9FAB83BBD5}"/>
              </a:ext>
            </a:extLst>
          </p:cNvPr>
          <p:cNvSpPr/>
          <p:nvPr/>
        </p:nvSpPr>
        <p:spPr>
          <a:xfrm>
            <a:off x="7410892" y="3970961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C546C-656D-ED34-DE97-9309AE694B1D}"/>
              </a:ext>
            </a:extLst>
          </p:cNvPr>
          <p:cNvSpPr txBox="1"/>
          <p:nvPr/>
        </p:nvSpPr>
        <p:spPr>
          <a:xfrm>
            <a:off x="6096000" y="5363588"/>
            <a:ext cx="565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Cluster is Locally Deployed on-premises so using the NodePort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e.g. IP of Node is 192.168.10.20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1CDDF-92F1-F162-6A2E-7074EB70BAC6}"/>
              </a:ext>
            </a:extLst>
          </p:cNvPr>
          <p:cNvSpPr txBox="1"/>
          <p:nvPr/>
        </p:nvSpPr>
        <p:spPr>
          <a:xfrm>
            <a:off x="4199858" y="4521076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is accepting requests on Port 80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E93CB-836B-29E5-006C-8A5A7353AE4B}"/>
              </a:ext>
            </a:extLst>
          </p:cNvPr>
          <p:cNvSpPr txBox="1"/>
          <p:nvPr/>
        </p:nvSpPr>
        <p:spPr>
          <a:xfrm>
            <a:off x="202019" y="803886"/>
            <a:ext cx="3168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Ideally the Access of Services on POD 1 on NodePort will be 192.168.10.20:80, so if multiple PODs having services then NodePort exposed on Port 80 will confuse the networking, so in that case, the K8s will create a Port 80 mapping for NodePort in Production for On-Premises apps by providing a Different Port, e.g. port range starts from 311XXX e.g. 31102, the URL will be </a:t>
            </a:r>
            <a:r>
              <a:rPr lang="en-US" dirty="0">
                <a:hlinkClick r:id="rId2"/>
              </a:rPr>
              <a:t>http://192.168.10.20:31102</a:t>
            </a:r>
            <a:r>
              <a:rPr lang="en-US" dirty="0"/>
              <a:t> to access the Service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6F4A5E-09A6-6D0A-2B98-82E360133CA2}"/>
              </a:ext>
            </a:extLst>
          </p:cNvPr>
          <p:cNvSpPr/>
          <p:nvPr/>
        </p:nvSpPr>
        <p:spPr>
          <a:xfrm>
            <a:off x="9813851" y="2806995"/>
            <a:ext cx="1573619" cy="13503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POD 2 with its own Container s with Images and separate Ports exposed by Containers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BD8FD28-19EC-59E7-287B-AE938388CB29}"/>
              </a:ext>
            </a:extLst>
          </p:cNvPr>
          <p:cNvSpPr/>
          <p:nvPr/>
        </p:nvSpPr>
        <p:spPr>
          <a:xfrm>
            <a:off x="95693" y="5603358"/>
            <a:ext cx="3583172" cy="10419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http://192.168.10.20:31102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000C8F9-6C8C-7E6D-EA41-6553C9F64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31369"/>
              </p:ext>
            </p:extLst>
          </p:nvPr>
        </p:nvGraphicFramePr>
        <p:xfrm>
          <a:off x="3743840" y="5458455"/>
          <a:ext cx="25612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33">
                  <a:extLst>
                    <a:ext uri="{9D8B030D-6E8A-4147-A177-3AD203B41FA5}">
                      <a16:colId xmlns:a16="http://schemas.microsoft.com/office/drawing/2014/main" val="2773763072"/>
                    </a:ext>
                  </a:extLst>
                </a:gridCol>
                <a:gridCol w="1280633">
                  <a:extLst>
                    <a:ext uri="{9D8B030D-6E8A-4147-A177-3AD203B41FA5}">
                      <a16:colId xmlns:a16="http://schemas.microsoft.com/office/drawing/2014/main" val="19744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NodePort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Mapped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0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088"/>
                  </a:ext>
                </a:extLst>
              </a:tr>
            </a:tbl>
          </a:graphicData>
        </a:graphic>
      </p:graphicFrame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A5487A-6696-1A16-18EA-118AE152F8FC}"/>
              </a:ext>
            </a:extLst>
          </p:cNvPr>
          <p:cNvCxnSpPr>
            <a:endCxn id="11" idx="2"/>
          </p:cNvCxnSpPr>
          <p:nvPr/>
        </p:nvCxnSpPr>
        <p:spPr>
          <a:xfrm rot="16200000" flipV="1">
            <a:off x="3957130" y="4408036"/>
            <a:ext cx="2218569" cy="988828"/>
          </a:xfrm>
          <a:prstGeom prst="bentConnector4">
            <a:avLst>
              <a:gd name="adj1" fmla="val 41793"/>
              <a:gd name="adj2" fmla="val 123118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3A21366-03C0-1FB8-9213-F3D7A6CA09A3}"/>
              </a:ext>
            </a:extLst>
          </p:cNvPr>
          <p:cNvCxnSpPr>
            <a:endCxn id="16" idx="2"/>
          </p:cNvCxnSpPr>
          <p:nvPr/>
        </p:nvCxnSpPr>
        <p:spPr>
          <a:xfrm flipV="1">
            <a:off x="5702596" y="4157330"/>
            <a:ext cx="4898065" cy="212958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34E19B-3B64-1CE5-ECEA-5DDD082D2440}"/>
              </a:ext>
            </a:extLst>
          </p:cNvPr>
          <p:cNvCxnSpPr>
            <a:stCxn id="7" idx="5"/>
          </p:cNvCxnSpPr>
          <p:nvPr/>
        </p:nvCxnSpPr>
        <p:spPr>
          <a:xfrm>
            <a:off x="6305106" y="3381153"/>
            <a:ext cx="733646" cy="766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60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491A4F-3C8F-434D-870C-76B202F04AA2}"/>
              </a:ext>
            </a:extLst>
          </p:cNvPr>
          <p:cNvSpPr/>
          <p:nvPr/>
        </p:nvSpPr>
        <p:spPr>
          <a:xfrm>
            <a:off x="574159" y="30834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 aka Used Case</a:t>
            </a:r>
          </a:p>
          <a:p>
            <a:pPr algn="ctr"/>
            <a:r>
              <a:rPr lang="en-US" dirty="0"/>
              <a:t>Based on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CE021-ECA3-BF20-E9E5-398D4563A00F}"/>
              </a:ext>
            </a:extLst>
          </p:cNvPr>
          <p:cNvSpPr/>
          <p:nvPr/>
        </p:nvSpPr>
        <p:spPr>
          <a:xfrm>
            <a:off x="5957777" y="308343"/>
            <a:ext cx="1743739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5361F874-5E0F-5C0D-5911-A543F5FCB6F7}"/>
              </a:ext>
            </a:extLst>
          </p:cNvPr>
          <p:cNvSpPr/>
          <p:nvPr/>
        </p:nvSpPr>
        <p:spPr>
          <a:xfrm>
            <a:off x="2332073" y="77238"/>
            <a:ext cx="3951769" cy="6989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0190F2E8-C20B-9F99-FA47-8C9C3693872A}"/>
              </a:ext>
            </a:extLst>
          </p:cNvPr>
          <p:cNvSpPr/>
          <p:nvPr/>
        </p:nvSpPr>
        <p:spPr>
          <a:xfrm flipH="1" flipV="1">
            <a:off x="2286000" y="1031358"/>
            <a:ext cx="3809999" cy="65921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30CA2-1F9A-B816-71D9-BABB8EB6AB5F}"/>
              </a:ext>
            </a:extLst>
          </p:cNvPr>
          <p:cNvSpPr txBox="1"/>
          <p:nvPr/>
        </p:nvSpPr>
        <p:spPr>
          <a:xfrm>
            <a:off x="2838893" y="662027"/>
            <a:ext cx="2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till Not Approved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783B-91D1-ECD5-6E66-EC53AF0BBB59}"/>
              </a:ext>
            </a:extLst>
          </p:cNvPr>
          <p:cNvSpPr txBox="1"/>
          <p:nvPr/>
        </p:nvSpPr>
        <p:spPr>
          <a:xfrm>
            <a:off x="8041756" y="308343"/>
            <a:ext cx="386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Cases Validates Used Cases / User Stories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9381A75-8142-75D9-CDBE-AD1322369B86}"/>
              </a:ext>
            </a:extLst>
          </p:cNvPr>
          <p:cNvSpPr/>
          <p:nvPr/>
        </p:nvSpPr>
        <p:spPr>
          <a:xfrm>
            <a:off x="159489" y="2371060"/>
            <a:ext cx="12032511" cy="861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32939-8E62-90F2-2C11-E8FDE0546B46}"/>
              </a:ext>
            </a:extLst>
          </p:cNvPr>
          <p:cNvSpPr txBox="1"/>
          <p:nvPr/>
        </p:nvSpPr>
        <p:spPr>
          <a:xfrm>
            <a:off x="8240233" y="1318437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Analyst Team / Client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88A53-25D9-82A8-350A-5085DAA9D86A}"/>
              </a:ext>
            </a:extLst>
          </p:cNvPr>
          <p:cNvSpPr/>
          <p:nvPr/>
        </p:nvSpPr>
        <p:spPr>
          <a:xfrm>
            <a:off x="563528" y="416796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Write an Implementation using Technology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1E00E-E66F-068C-A0E2-501093695345}"/>
              </a:ext>
            </a:extLst>
          </p:cNvPr>
          <p:cNvSpPr/>
          <p:nvPr/>
        </p:nvSpPr>
        <p:spPr>
          <a:xfrm>
            <a:off x="6095999" y="416796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Write Test Case using Unit Testing </a:t>
            </a:r>
            <a:r>
              <a:rPr lang="en-US" dirty="0" err="1"/>
              <a:t>Frwk</a:t>
            </a:r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2F1865A-EACE-B983-F9CA-DEF9C0EE9EB1}"/>
              </a:ext>
            </a:extLst>
          </p:cNvPr>
          <p:cNvSpPr/>
          <p:nvPr/>
        </p:nvSpPr>
        <p:spPr>
          <a:xfrm rot="5400000">
            <a:off x="3673549" y="-1454890"/>
            <a:ext cx="925030" cy="713090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4BA6FE-4407-879B-4223-D87731D231EB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1488561" y="2573077"/>
            <a:ext cx="2647505" cy="1594886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BD9C936B-2CE9-1C0A-E545-14DEEFE26724}"/>
              </a:ext>
            </a:extLst>
          </p:cNvPr>
          <p:cNvSpPr/>
          <p:nvPr/>
        </p:nvSpPr>
        <p:spPr>
          <a:xfrm>
            <a:off x="2339159" y="3912783"/>
            <a:ext cx="3951769" cy="6989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5D25B53-A228-5100-CE82-C844A871FF2B}"/>
              </a:ext>
            </a:extLst>
          </p:cNvPr>
          <p:cNvSpPr/>
          <p:nvPr/>
        </p:nvSpPr>
        <p:spPr>
          <a:xfrm flipH="1" flipV="1">
            <a:off x="2293085" y="4866902"/>
            <a:ext cx="3951767" cy="65921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31A0F-E6AA-5159-75B8-B72EB4458F0F}"/>
              </a:ext>
            </a:extLst>
          </p:cNvPr>
          <p:cNvSpPr txBox="1"/>
          <p:nvPr/>
        </p:nvSpPr>
        <p:spPr>
          <a:xfrm>
            <a:off x="8750595" y="3785191"/>
            <a:ext cx="29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A5545-A84F-010C-EA44-B48CB1F88998}"/>
              </a:ext>
            </a:extLst>
          </p:cNvPr>
          <p:cNvSpPr txBox="1"/>
          <p:nvPr/>
        </p:nvSpPr>
        <p:spPr>
          <a:xfrm>
            <a:off x="2934586" y="4369981"/>
            <a:ext cx="277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Refactor the Code Till Not Verified or Test Approved</a:t>
            </a:r>
          </a:p>
        </p:txBody>
      </p:sp>
    </p:spTree>
    <p:extLst>
      <p:ext uri="{BB962C8B-B14F-4D97-AF65-F5344CB8AC3E}">
        <p14:creationId xmlns:p14="http://schemas.microsoft.com/office/powerpoint/2010/main" val="386903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EFFD5-0F88-1D7C-2FF0-2C6976F76C85}"/>
              </a:ext>
            </a:extLst>
          </p:cNvPr>
          <p:cNvSpPr/>
          <p:nvPr/>
        </p:nvSpPr>
        <p:spPr>
          <a:xfrm>
            <a:off x="172122" y="301214"/>
            <a:ext cx="11596744" cy="64115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605D2-9CB7-D39C-A772-E3F61E40463D}"/>
              </a:ext>
            </a:extLst>
          </p:cNvPr>
          <p:cNvSpPr txBox="1"/>
          <p:nvPr/>
        </p:nvSpPr>
        <p:spPr>
          <a:xfrm>
            <a:off x="301214" y="376518"/>
            <a:ext cx="321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ReactDOM.render</a:t>
            </a:r>
            <a:r>
              <a:rPr lang="en-US" dirty="0"/>
              <a:t>(): MOUNTED the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B983D0-A6DA-DA83-6518-2CBB48C6E56F}"/>
              </a:ext>
            </a:extLst>
          </p:cNvPr>
          <p:cNvSpPr/>
          <p:nvPr/>
        </p:nvSpPr>
        <p:spPr>
          <a:xfrm>
            <a:off x="423134" y="1376979"/>
            <a:ext cx="10958457" cy="5002306"/>
          </a:xfrm>
          <a:prstGeom prst="roundRect">
            <a:avLst>
              <a:gd name="adj" fmla="val 526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5ECC-3FFD-3652-687F-34F6CCB403E5}"/>
              </a:ext>
            </a:extLst>
          </p:cNvPr>
          <p:cNvSpPr txBox="1"/>
          <p:nvPr/>
        </p:nvSpPr>
        <p:spPr>
          <a:xfrm>
            <a:off x="4399878" y="1452282"/>
            <a:ext cx="309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6550D-E28E-C9C8-9D71-2E1DDC0D7354}"/>
              </a:ext>
            </a:extLst>
          </p:cNvPr>
          <p:cNvSpPr/>
          <p:nvPr/>
        </p:nvSpPr>
        <p:spPr>
          <a:xfrm>
            <a:off x="666974" y="2474259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Child Component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B3BBF-DDA7-0FB0-2460-BF23511C5D86}"/>
              </a:ext>
            </a:extLst>
          </p:cNvPr>
          <p:cNvSpPr/>
          <p:nvPr/>
        </p:nvSpPr>
        <p:spPr>
          <a:xfrm>
            <a:off x="4515522" y="2409713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E9AF4-E8AC-1AAD-98D7-76BACE8D1439}"/>
              </a:ext>
            </a:extLst>
          </p:cNvPr>
          <p:cNvSpPr/>
          <p:nvPr/>
        </p:nvSpPr>
        <p:spPr>
          <a:xfrm>
            <a:off x="8364071" y="2409713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5CC-63C5-91E1-41BD-75694A09606C}"/>
              </a:ext>
            </a:extLst>
          </p:cNvPr>
          <p:cNvSpPr txBox="1"/>
          <p:nvPr/>
        </p:nvSpPr>
        <p:spPr>
          <a:xfrm>
            <a:off x="666973" y="1821614"/>
            <a:ext cx="83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</a:t>
            </a:r>
            <a:r>
              <a:rPr lang="en-US" dirty="0" err="1"/>
              <a:t>x,SetX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        const [</a:t>
            </a:r>
            <a:r>
              <a:rPr lang="en-US" dirty="0" err="1"/>
              <a:t>received,setReceive</a:t>
            </a:r>
            <a:r>
              <a:rPr lang="en-US" dirty="0"/>
              <a:t>]=</a:t>
            </a:r>
            <a:r>
              <a:rPr lang="en-US" dirty="0" err="1"/>
              <a:t>useState</a:t>
            </a:r>
            <a:r>
              <a:rPr lang="en-US" dirty="0"/>
              <a:t>(‘’);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2A3B4D-FE01-1DE7-813B-12E687710045}"/>
              </a:ext>
            </a:extLst>
          </p:cNvPr>
          <p:cNvCxnSpPr/>
          <p:nvPr/>
        </p:nvCxnSpPr>
        <p:spPr>
          <a:xfrm>
            <a:off x="1366221" y="2112528"/>
            <a:ext cx="543261" cy="13164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C10562-EB79-F8A6-ED2C-02C715FAB980}"/>
              </a:ext>
            </a:extLst>
          </p:cNvPr>
          <p:cNvCxnSpPr/>
          <p:nvPr/>
        </p:nvCxnSpPr>
        <p:spPr>
          <a:xfrm>
            <a:off x="1355464" y="2098614"/>
            <a:ext cx="4546898" cy="116809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AB063B-E8A6-D47A-7C70-974A1B6C437A}"/>
              </a:ext>
            </a:extLst>
          </p:cNvPr>
          <p:cNvSpPr txBox="1"/>
          <p:nvPr/>
        </p:nvSpPr>
        <p:spPr>
          <a:xfrm>
            <a:off x="914400" y="5405718"/>
            <a:ext cx="93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Component Can Pass Data To its Children, child can also ‘emit’ data to parent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C8E4F9-F492-24AB-DD4A-75B17F65211D}"/>
              </a:ext>
            </a:extLst>
          </p:cNvPr>
          <p:cNvCxnSpPr/>
          <p:nvPr/>
        </p:nvCxnSpPr>
        <p:spPr>
          <a:xfrm flipH="1" flipV="1">
            <a:off x="5179359" y="2104335"/>
            <a:ext cx="1355464" cy="158608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21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C6954-F040-7266-E23E-ACABDB6BF99A}"/>
              </a:ext>
            </a:extLst>
          </p:cNvPr>
          <p:cNvSpPr/>
          <p:nvPr/>
        </p:nvSpPr>
        <p:spPr>
          <a:xfrm>
            <a:off x="903642" y="494852"/>
            <a:ext cx="10531737" cy="623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4A06A-EBF8-BC56-F8EE-05996D0C0525}"/>
              </a:ext>
            </a:extLst>
          </p:cNvPr>
          <p:cNvSpPr txBox="1"/>
          <p:nvPr/>
        </p:nvSpPr>
        <p:spPr>
          <a:xfrm>
            <a:off x="1054249" y="66697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ECD93-2FEF-2B3B-B0EF-1A1F682121BB}"/>
              </a:ext>
            </a:extLst>
          </p:cNvPr>
          <p:cNvSpPr/>
          <p:nvPr/>
        </p:nvSpPr>
        <p:spPr>
          <a:xfrm>
            <a:off x="1161826" y="1247887"/>
            <a:ext cx="9975925" cy="5217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6A45C-83EC-DE79-0E59-BC4FD82B9319}"/>
              </a:ext>
            </a:extLst>
          </p:cNvPr>
          <p:cNvSpPr txBox="1"/>
          <p:nvPr/>
        </p:nvSpPr>
        <p:spPr>
          <a:xfrm>
            <a:off x="1312433" y="1333948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18CA3-700C-AB01-3FCC-86A2C8377D77}"/>
              </a:ext>
            </a:extLst>
          </p:cNvPr>
          <p:cNvSpPr/>
          <p:nvPr/>
        </p:nvSpPr>
        <p:spPr>
          <a:xfrm>
            <a:off x="1506071" y="2011680"/>
            <a:ext cx="9373496" cy="4179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17B1E-D674-D071-A27B-62C2156850C0}"/>
              </a:ext>
            </a:extLst>
          </p:cNvPr>
          <p:cNvSpPr txBox="1"/>
          <p:nvPr/>
        </p:nvSpPr>
        <p:spPr>
          <a:xfrm>
            <a:off x="1635162" y="2162287"/>
            <a:ext cx="24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668540A-3F09-4A9B-535D-B2A6DD435C7F}"/>
              </a:ext>
            </a:extLst>
          </p:cNvPr>
          <p:cNvSpPr/>
          <p:nvPr/>
        </p:nvSpPr>
        <p:spPr>
          <a:xfrm>
            <a:off x="2732442" y="873155"/>
            <a:ext cx="301214" cy="821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D7ADE-7495-CF72-C447-359B6B570DF7}"/>
              </a:ext>
            </a:extLst>
          </p:cNvPr>
          <p:cNvSpPr txBox="1"/>
          <p:nvPr/>
        </p:nvSpPr>
        <p:spPr>
          <a:xfrm>
            <a:off x="3333078" y="666974"/>
            <a:ext cx="59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Props.x</a:t>
            </a:r>
            <a:r>
              <a:rPr lang="en-US" dirty="0"/>
              <a:t>				</a:t>
            </a:r>
            <a:r>
              <a:rPr lang="en-US" dirty="0" err="1"/>
              <a:t>props.y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7E62A-E358-3BE3-B48A-9634C3865FEA}"/>
              </a:ext>
            </a:extLst>
          </p:cNvPr>
          <p:cNvSpPr txBox="1"/>
          <p:nvPr/>
        </p:nvSpPr>
        <p:spPr>
          <a:xfrm>
            <a:off x="3453205" y="1353678"/>
            <a:ext cx="293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Props.x</a:t>
            </a:r>
            <a:r>
              <a:rPr lang="en-US" dirty="0"/>
              <a:t> is used by Child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394EDEB-AB67-5405-3D3E-D69057859BB9}"/>
              </a:ext>
            </a:extLst>
          </p:cNvPr>
          <p:cNvSpPr/>
          <p:nvPr/>
        </p:nvSpPr>
        <p:spPr>
          <a:xfrm>
            <a:off x="7379746" y="1036306"/>
            <a:ext cx="290456" cy="1771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FEA3A-0ACE-DBF7-BCE7-4C4AC1513E9B}"/>
              </a:ext>
            </a:extLst>
          </p:cNvPr>
          <p:cNvSpPr txBox="1"/>
          <p:nvPr/>
        </p:nvSpPr>
        <p:spPr>
          <a:xfrm>
            <a:off x="7820809" y="2438414"/>
            <a:ext cx="3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Props.y</a:t>
            </a:r>
            <a:r>
              <a:rPr lang="en-US" dirty="0"/>
              <a:t> is used by </a:t>
            </a:r>
            <a:r>
              <a:rPr lang="en-US"/>
              <a:t>GrandChild</a:t>
            </a:r>
          </a:p>
        </p:txBody>
      </p:sp>
    </p:spTree>
    <p:extLst>
      <p:ext uri="{BB962C8B-B14F-4D97-AF65-F5344CB8AC3E}">
        <p14:creationId xmlns:p14="http://schemas.microsoft.com/office/powerpoint/2010/main" val="3143049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CB196-CD0E-32E9-1F92-748EA2FEAFA1}"/>
              </a:ext>
            </a:extLst>
          </p:cNvPr>
          <p:cNvSpPr/>
          <p:nvPr/>
        </p:nvSpPr>
        <p:spPr>
          <a:xfrm>
            <a:off x="441065" y="387275"/>
            <a:ext cx="11392348" cy="6390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BF708-AD75-9A2B-1E1D-279FF53728A1}"/>
              </a:ext>
            </a:extLst>
          </p:cNvPr>
          <p:cNvSpPr txBox="1"/>
          <p:nvPr/>
        </p:nvSpPr>
        <p:spPr>
          <a:xfrm>
            <a:off x="516367" y="462579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F39B5-2F84-D951-C003-13280D106276}"/>
              </a:ext>
            </a:extLst>
          </p:cNvPr>
          <p:cNvSpPr/>
          <p:nvPr/>
        </p:nvSpPr>
        <p:spPr>
          <a:xfrm>
            <a:off x="441065" y="4066391"/>
            <a:ext cx="11392348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16ED-826E-C0F9-744B-85222016B89F}"/>
              </a:ext>
            </a:extLst>
          </p:cNvPr>
          <p:cNvSpPr txBox="1"/>
          <p:nvPr/>
        </p:nvSpPr>
        <p:spPr>
          <a:xfrm>
            <a:off x="516367" y="4435723"/>
            <a:ext cx="694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JavaScript Object Model For </a:t>
            </a:r>
            <a:r>
              <a:rPr lang="en-US" dirty="0" err="1"/>
              <a:t>React.js</a:t>
            </a:r>
            <a:r>
              <a:rPr lang="en-US" dirty="0"/>
              <a:t> loaded in browser</a:t>
            </a:r>
          </a:p>
          <a:p>
            <a:endParaRPr lang="en-US" dirty="0"/>
          </a:p>
          <a:p>
            <a:r>
              <a:rPr lang="en-US" dirty="0" err="1"/>
              <a:t>Bundle.js</a:t>
            </a:r>
            <a:r>
              <a:rPr lang="en-US" dirty="0"/>
              <a:t> containing the React Application’s Object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DE4E-DD0A-9900-049C-D25935E637C3}"/>
              </a:ext>
            </a:extLst>
          </p:cNvPr>
          <p:cNvSpPr/>
          <p:nvPr/>
        </p:nvSpPr>
        <p:spPr>
          <a:xfrm>
            <a:off x="1527586" y="831911"/>
            <a:ext cx="8089750" cy="29978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535A-5E85-9725-ED12-4BE44425BF8A}"/>
              </a:ext>
            </a:extLst>
          </p:cNvPr>
          <p:cNvSpPr txBox="1"/>
          <p:nvPr/>
        </p:nvSpPr>
        <p:spPr>
          <a:xfrm>
            <a:off x="1667435" y="935915"/>
            <a:ext cx="33025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that is MOUNTED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EAFA15B-E50E-2093-B78D-17FD4A3FAF3C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>
            <a:off x="516366" y="2330818"/>
            <a:ext cx="1011219" cy="2566571"/>
          </a:xfrm>
          <a:prstGeom prst="bentConnector3">
            <a:avLst>
              <a:gd name="adj1" fmla="val -2260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744FAE-995A-1B28-AFF8-5B6BA8A2D968}"/>
              </a:ext>
            </a:extLst>
          </p:cNvPr>
          <p:cNvSpPr txBox="1"/>
          <p:nvPr/>
        </p:nvSpPr>
        <p:spPr>
          <a:xfrm>
            <a:off x="236668" y="1981235"/>
            <a:ext cx="143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652CD-6186-BB51-4445-06674BF29453}"/>
              </a:ext>
            </a:extLst>
          </p:cNvPr>
          <p:cNvSpPr txBox="1"/>
          <p:nvPr/>
        </p:nvSpPr>
        <p:spPr>
          <a:xfrm>
            <a:off x="1764254" y="1427476"/>
            <a:ext cx="703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Data Updates using</a:t>
            </a:r>
          </a:p>
          <a:p>
            <a:r>
              <a:rPr lang="en-US" dirty="0"/>
              <a:t>Props Changes</a:t>
            </a:r>
          </a:p>
          <a:p>
            <a:r>
              <a:rPr lang="en-US" dirty="0"/>
              <a:t>State Changes based on Events</a:t>
            </a:r>
          </a:p>
          <a:p>
            <a:r>
              <a:rPr lang="en-US" dirty="0"/>
              <a:t>Virtual DOM loaded to manage HTML Updates</a:t>
            </a: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61CF99B9-C897-442B-362B-5103508432DF}"/>
              </a:ext>
            </a:extLst>
          </p:cNvPr>
          <p:cNvSpPr/>
          <p:nvPr/>
        </p:nvSpPr>
        <p:spPr>
          <a:xfrm>
            <a:off x="9283848" y="920339"/>
            <a:ext cx="2818506" cy="618005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3E1CB5D8-5220-109A-1B64-689B93E7E671}"/>
              </a:ext>
            </a:extLst>
          </p:cNvPr>
          <p:cNvSpPr/>
          <p:nvPr/>
        </p:nvSpPr>
        <p:spPr>
          <a:xfrm rot="10800000">
            <a:off x="9219304" y="2791609"/>
            <a:ext cx="2818506" cy="618005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7C3EC-0218-6F57-DC7B-51E754301AD2}"/>
              </a:ext>
            </a:extLst>
          </p:cNvPr>
          <p:cNvSpPr txBox="1"/>
          <p:nvPr/>
        </p:nvSpPr>
        <p:spPr>
          <a:xfrm>
            <a:off x="9800216" y="1427476"/>
            <a:ext cx="173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REST API Http Call for Async Updates Present in Component</a:t>
            </a:r>
          </a:p>
        </p:txBody>
      </p:sp>
    </p:spTree>
    <p:extLst>
      <p:ext uri="{BB962C8B-B14F-4D97-AF65-F5344CB8AC3E}">
        <p14:creationId xmlns:p14="http://schemas.microsoft.com/office/powerpoint/2010/main" val="3613135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AJAX</a:t>
            </a:r>
          </a:p>
          <a:p>
            <a:pPr algn="ctr"/>
            <a:r>
              <a:rPr lang="en-US" b="1" dirty="0"/>
              <a:t>Asynchronous JavaScript and XML Earlier Scenarios for Data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D239434-52D0-BBAE-FAC7-1656C7FDA8C1}"/>
              </a:ext>
            </a:extLst>
          </p:cNvPr>
          <p:cNvSpPr/>
          <p:nvPr/>
        </p:nvSpPr>
        <p:spPr>
          <a:xfrm>
            <a:off x="9843247" y="3160966"/>
            <a:ext cx="1054249" cy="30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063EAAC-A131-0C00-7A82-9BFF089A770B}"/>
              </a:ext>
            </a:extLst>
          </p:cNvPr>
          <p:cNvCxnSpPr>
            <a:stCxn id="11" idx="3"/>
          </p:cNvCxnSpPr>
          <p:nvPr/>
        </p:nvCxnSpPr>
        <p:spPr>
          <a:xfrm flipV="1">
            <a:off x="3162748" y="3428998"/>
            <a:ext cx="4292301" cy="125101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B8558B-4C1B-6D61-0955-E2BCDFB8E226}"/>
              </a:ext>
            </a:extLst>
          </p:cNvPr>
          <p:cNvSpPr txBox="1"/>
          <p:nvPr/>
        </p:nvSpPr>
        <p:spPr>
          <a:xfrm>
            <a:off x="4216997" y="4054761"/>
            <a:ext cx="237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Activator Object</a:t>
            </a:r>
          </a:p>
          <a:p>
            <a:pPr algn="ctr"/>
            <a:r>
              <a:rPr lang="en-US" b="1" dirty="0"/>
              <a:t>Connect to Server and Access the Data by Using the HTTP Call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AF98112-A40E-EC6E-F9E7-B8A90F99E924}"/>
              </a:ext>
            </a:extLst>
          </p:cNvPr>
          <p:cNvCxnSpPr>
            <a:endCxn id="11" idx="2"/>
          </p:cNvCxnSpPr>
          <p:nvPr/>
        </p:nvCxnSpPr>
        <p:spPr>
          <a:xfrm rot="10800000" flipV="1">
            <a:off x="1791149" y="3428998"/>
            <a:ext cx="5663901" cy="1574180"/>
          </a:xfrm>
          <a:prstGeom prst="bentConnector4">
            <a:avLst>
              <a:gd name="adj1" fmla="val 37892"/>
              <a:gd name="adj2" fmla="val 11452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70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AJAX</a:t>
            </a:r>
          </a:p>
          <a:p>
            <a:pPr algn="ctr"/>
            <a:r>
              <a:rPr lang="en-US" b="1" dirty="0"/>
              <a:t>Asynchronous JavaScript and XML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D239434-52D0-BBAE-FAC7-1656C7FDA8C1}"/>
              </a:ext>
            </a:extLst>
          </p:cNvPr>
          <p:cNvSpPr/>
          <p:nvPr/>
        </p:nvSpPr>
        <p:spPr>
          <a:xfrm>
            <a:off x="9843247" y="3160966"/>
            <a:ext cx="1054249" cy="30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ABFA42-1FD5-1394-4A8B-8458DCA7E09A}"/>
              </a:ext>
            </a:extLst>
          </p:cNvPr>
          <p:cNvSpPr/>
          <p:nvPr/>
        </p:nvSpPr>
        <p:spPr>
          <a:xfrm>
            <a:off x="4216997" y="3612750"/>
            <a:ext cx="2323652" cy="13339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AJAX Object</a:t>
            </a:r>
          </a:p>
          <a:p>
            <a:pPr algn="ctr"/>
            <a:r>
              <a:rPr lang="en-US" sz="1200" b="1">
                <a:solidFill>
                  <a:srgbClr val="FF0000"/>
                </a:solidFill>
              </a:rPr>
              <a:t>XmlHttpRequest</a:t>
            </a:r>
            <a:r>
              <a:rPr lang="en-US" sz="1200" b="1" dirty="0">
                <a:solidFill>
                  <a:srgbClr val="FF0000"/>
                </a:solidFill>
              </a:rPr>
              <a:t> Object decouple the Browser from Web Services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35D96A-400A-72B0-5E1B-74EBAB65069F}"/>
              </a:ext>
            </a:extLst>
          </p:cNvPr>
          <p:cNvCxnSpPr>
            <a:endCxn id="13" idx="1"/>
          </p:cNvCxnSpPr>
          <p:nvPr/>
        </p:nvCxnSpPr>
        <p:spPr>
          <a:xfrm flipV="1">
            <a:off x="3162748" y="4279724"/>
            <a:ext cx="1054249" cy="399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59B8E2A-7F35-AD1F-16CD-D5DC55B12A95}"/>
              </a:ext>
            </a:extLst>
          </p:cNvPr>
          <p:cNvCxnSpPr>
            <a:stCxn id="13" idx="3"/>
          </p:cNvCxnSpPr>
          <p:nvPr/>
        </p:nvCxnSpPr>
        <p:spPr>
          <a:xfrm flipV="1">
            <a:off x="6540649" y="3429000"/>
            <a:ext cx="914400" cy="8507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BEE2205-B89E-240F-E4BF-1BE8847DC20B}"/>
              </a:ext>
            </a:extLst>
          </p:cNvPr>
          <p:cNvCxnSpPr>
            <a:endCxn id="13" idx="2"/>
          </p:cNvCxnSpPr>
          <p:nvPr/>
        </p:nvCxnSpPr>
        <p:spPr>
          <a:xfrm rot="10800000" flipV="1">
            <a:off x="5378824" y="4192790"/>
            <a:ext cx="3281083" cy="753907"/>
          </a:xfrm>
          <a:prstGeom prst="bentConnector4">
            <a:avLst>
              <a:gd name="adj1" fmla="val 32295"/>
              <a:gd name="adj2" fmla="val 13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AF2B-5D88-F361-933D-B1034B6566E6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 rot="5400000">
            <a:off x="3556746" y="3181101"/>
            <a:ext cx="56480" cy="3587675"/>
          </a:xfrm>
          <a:prstGeom prst="bentConnector3">
            <a:avLst>
              <a:gd name="adj1" fmla="val 5047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334AC-D717-BB13-7837-91755EB42E47}"/>
              </a:ext>
            </a:extLst>
          </p:cNvPr>
          <p:cNvSpPr txBox="1"/>
          <p:nvPr/>
        </p:nvSpPr>
        <p:spPr>
          <a:xfrm>
            <a:off x="5723068" y="3033656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E1F15-BA3C-E070-CA99-69CD4C6712D4}"/>
              </a:ext>
            </a:extLst>
          </p:cNvPr>
          <p:cNvSpPr txBox="1"/>
          <p:nvPr/>
        </p:nvSpPr>
        <p:spPr>
          <a:xfrm>
            <a:off x="3103580" y="4269914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F7BDE-1B34-AAAA-9066-B45227DD677A}"/>
              </a:ext>
            </a:extLst>
          </p:cNvPr>
          <p:cNvSpPr txBox="1"/>
          <p:nvPr/>
        </p:nvSpPr>
        <p:spPr>
          <a:xfrm>
            <a:off x="7219279" y="4647301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F6332-8B89-3A40-0DD6-920C1E1D76E4}"/>
              </a:ext>
            </a:extLst>
          </p:cNvPr>
          <p:cNvSpPr txBox="1"/>
          <p:nvPr/>
        </p:nvSpPr>
        <p:spPr>
          <a:xfrm>
            <a:off x="3671047" y="5167217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4A7BF-8E56-D440-F29C-8E5E400CC5D4}"/>
              </a:ext>
            </a:extLst>
          </p:cNvPr>
          <p:cNvSpPr txBox="1"/>
          <p:nvPr/>
        </p:nvSpPr>
        <p:spPr>
          <a:xfrm>
            <a:off x="587637" y="5576988"/>
            <a:ext cx="3894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open(), onload(), </a:t>
            </a:r>
            <a:r>
              <a:rPr lang="en-US" dirty="0" err="1"/>
              <a:t>onError</a:t>
            </a:r>
            <a:r>
              <a:rPr lang="en-US" dirty="0"/>
              <a:t>(), close(), </a:t>
            </a:r>
            <a:r>
              <a:rPr lang="en-US" dirty="0" err="1"/>
              <a:t>setRequestHeader</a:t>
            </a:r>
            <a:r>
              <a:rPr lang="en-US" dirty="0"/>
              <a:t>(),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62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Web Services as well as APIs with Asynchronous Execution  </a:t>
            </a:r>
          </a:p>
          <a:p>
            <a:pPr algn="ctr"/>
            <a:r>
              <a:rPr lang="en-US" b="1" dirty="0"/>
              <a:t>Front-End JS Object Model (JSOM) with Promise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 with Async Execution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ABFA42-1FD5-1394-4A8B-8458DCA7E09A}"/>
              </a:ext>
            </a:extLst>
          </p:cNvPr>
          <p:cNvSpPr/>
          <p:nvPr/>
        </p:nvSpPr>
        <p:spPr>
          <a:xfrm>
            <a:off x="4216997" y="3612750"/>
            <a:ext cx="2323652" cy="13339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Promise object to Manage Async Execution on Front-End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35D96A-400A-72B0-5E1B-74EBAB65069F}"/>
              </a:ext>
            </a:extLst>
          </p:cNvPr>
          <p:cNvCxnSpPr>
            <a:endCxn id="13" idx="1"/>
          </p:cNvCxnSpPr>
          <p:nvPr/>
        </p:nvCxnSpPr>
        <p:spPr>
          <a:xfrm flipV="1">
            <a:off x="3162748" y="4279724"/>
            <a:ext cx="1054249" cy="399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59B8E2A-7F35-AD1F-16CD-D5DC55B12A95}"/>
              </a:ext>
            </a:extLst>
          </p:cNvPr>
          <p:cNvCxnSpPr>
            <a:stCxn id="13" idx="3"/>
          </p:cNvCxnSpPr>
          <p:nvPr/>
        </p:nvCxnSpPr>
        <p:spPr>
          <a:xfrm flipV="1">
            <a:off x="6540649" y="3429000"/>
            <a:ext cx="914400" cy="8507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BEE2205-B89E-240F-E4BF-1BE8847DC20B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6637033" y="2934582"/>
            <a:ext cx="753907" cy="3270325"/>
          </a:xfrm>
          <a:prstGeom prst="bentConnector3">
            <a:avLst>
              <a:gd name="adj1" fmla="val 13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AF2B-5D88-F361-933D-B1034B6566E6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 rot="5400000">
            <a:off x="3556746" y="3181101"/>
            <a:ext cx="56480" cy="3587675"/>
          </a:xfrm>
          <a:prstGeom prst="bentConnector3">
            <a:avLst>
              <a:gd name="adj1" fmla="val 5047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334AC-D717-BB13-7837-91755EB42E47}"/>
              </a:ext>
            </a:extLst>
          </p:cNvPr>
          <p:cNvSpPr txBox="1"/>
          <p:nvPr/>
        </p:nvSpPr>
        <p:spPr>
          <a:xfrm>
            <a:off x="5723068" y="3033656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E1F15-BA3C-E070-CA99-69CD4C6712D4}"/>
              </a:ext>
            </a:extLst>
          </p:cNvPr>
          <p:cNvSpPr txBox="1"/>
          <p:nvPr/>
        </p:nvSpPr>
        <p:spPr>
          <a:xfrm>
            <a:off x="3103580" y="4269914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F7BDE-1B34-AAAA-9066-B45227DD677A}"/>
              </a:ext>
            </a:extLst>
          </p:cNvPr>
          <p:cNvSpPr txBox="1"/>
          <p:nvPr/>
        </p:nvSpPr>
        <p:spPr>
          <a:xfrm>
            <a:off x="7219279" y="4647301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F6332-8B89-3A40-0DD6-920C1E1D76E4}"/>
              </a:ext>
            </a:extLst>
          </p:cNvPr>
          <p:cNvSpPr txBox="1"/>
          <p:nvPr/>
        </p:nvSpPr>
        <p:spPr>
          <a:xfrm>
            <a:off x="3671047" y="5167217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3F24E5CF-04F8-6D7C-9669-C344BA4C3020}"/>
              </a:ext>
            </a:extLst>
          </p:cNvPr>
          <p:cNvSpPr/>
          <p:nvPr/>
        </p:nvSpPr>
        <p:spPr>
          <a:xfrm>
            <a:off x="9821732" y="3151991"/>
            <a:ext cx="1075764" cy="250997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91ABE068-C5B5-1A29-79C6-CED11D051CA8}"/>
              </a:ext>
            </a:extLst>
          </p:cNvPr>
          <p:cNvSpPr/>
          <p:nvPr/>
        </p:nvSpPr>
        <p:spPr>
          <a:xfrm rot="10800000">
            <a:off x="9805595" y="3612750"/>
            <a:ext cx="1075764" cy="250997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D2BCA-9BC6-425C-847D-DB0D4A880ADE}"/>
              </a:ext>
            </a:extLst>
          </p:cNvPr>
          <p:cNvSpPr txBox="1"/>
          <p:nvPr/>
        </p:nvSpPr>
        <p:spPr>
          <a:xfrm>
            <a:off x="10053021" y="3402988"/>
            <a:ext cx="6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66647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533DC-65BF-B0EE-E57C-6DFE72766787}"/>
              </a:ext>
            </a:extLst>
          </p:cNvPr>
          <p:cNvSpPr/>
          <p:nvPr/>
        </p:nvSpPr>
        <p:spPr>
          <a:xfrm>
            <a:off x="150607" y="150607"/>
            <a:ext cx="1918447" cy="651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ABDC2-851D-7D5D-8E69-E94A8525322C}"/>
              </a:ext>
            </a:extLst>
          </p:cNvPr>
          <p:cNvSpPr/>
          <p:nvPr/>
        </p:nvSpPr>
        <p:spPr>
          <a:xfrm>
            <a:off x="10133704" y="169433"/>
            <a:ext cx="1918447" cy="651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1304ED3-4955-826E-B46F-EE9B283835B5}"/>
              </a:ext>
            </a:extLst>
          </p:cNvPr>
          <p:cNvSpPr/>
          <p:nvPr/>
        </p:nvSpPr>
        <p:spPr>
          <a:xfrm>
            <a:off x="2069054" y="169433"/>
            <a:ext cx="8064650" cy="57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 to REST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0FCEB-4F06-BA4A-E198-6709B1098549}"/>
              </a:ext>
            </a:extLst>
          </p:cNvPr>
          <p:cNvSpPr txBox="1"/>
          <p:nvPr/>
        </p:nvSpPr>
        <p:spPr>
          <a:xfrm>
            <a:off x="10133704" y="946673"/>
            <a:ext cx="191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Request is Accepted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FB2D4B6-A1BD-216F-38A5-955CE96F9F77}"/>
              </a:ext>
            </a:extLst>
          </p:cNvPr>
          <p:cNvSpPr/>
          <p:nvPr/>
        </p:nvSpPr>
        <p:spPr>
          <a:xfrm>
            <a:off x="6390042" y="1602889"/>
            <a:ext cx="3743662" cy="5441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dirty="0">
                <a:solidFill>
                  <a:schemeClr val="bg1"/>
                </a:solidFill>
              </a:rPr>
              <a:t>generate Acknowledgement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C10D3-8BE3-526B-39CE-65C367E28767}"/>
              </a:ext>
            </a:extLst>
          </p:cNvPr>
          <p:cNvSpPr/>
          <p:nvPr/>
        </p:nvSpPr>
        <p:spPr>
          <a:xfrm>
            <a:off x="4206240" y="1237129"/>
            <a:ext cx="2183802" cy="126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Acknowledgement  in Promise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1B70D-7CB3-ACD1-2B10-FB6785886B53}"/>
              </a:ext>
            </a:extLst>
          </p:cNvPr>
          <p:cNvSpPr txBox="1"/>
          <p:nvPr/>
        </p:nvSpPr>
        <p:spPr>
          <a:xfrm>
            <a:off x="10241280" y="4410635"/>
            <a:ext cx="169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executing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CFFDC3-7FD0-E856-70AB-3D4FF600F906}"/>
              </a:ext>
            </a:extLst>
          </p:cNvPr>
          <p:cNvSpPr/>
          <p:nvPr/>
        </p:nvSpPr>
        <p:spPr>
          <a:xfrm>
            <a:off x="2069054" y="1312433"/>
            <a:ext cx="2137186" cy="65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6.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A63EE-7058-4A8B-D549-D8B89DC6B791}"/>
              </a:ext>
            </a:extLst>
          </p:cNvPr>
          <p:cNvSpPr txBox="1"/>
          <p:nvPr/>
        </p:nvSpPr>
        <p:spPr>
          <a:xfrm>
            <a:off x="303006" y="1368484"/>
            <a:ext cx="161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 Client Continue with other execution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E1B3B09-91E0-0E43-3048-336ABA7D91FB}"/>
              </a:ext>
            </a:extLst>
          </p:cNvPr>
          <p:cNvSpPr/>
          <p:nvPr/>
        </p:nvSpPr>
        <p:spPr>
          <a:xfrm rot="10800000" flipH="1">
            <a:off x="5529430" y="2474257"/>
            <a:ext cx="4604274" cy="11080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B237F-9BF1-2D78-79FD-984C4FEC02FE}"/>
              </a:ext>
            </a:extLst>
          </p:cNvPr>
          <p:cNvSpPr txBox="1"/>
          <p:nvPr/>
        </p:nvSpPr>
        <p:spPr>
          <a:xfrm>
            <a:off x="6341632" y="2303512"/>
            <a:ext cx="363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Promise Keep Monitoring the execution and wait for the Response from 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C32E3-87ED-C72A-48E9-6628C5009654}"/>
              </a:ext>
            </a:extLst>
          </p:cNvPr>
          <p:cNvSpPr txBox="1"/>
          <p:nvPr/>
        </p:nvSpPr>
        <p:spPr>
          <a:xfrm>
            <a:off x="10241280" y="5272602"/>
            <a:ext cx="161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Service is ready with response and will give it to Promise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E803DD3-CE8A-1949-A972-387FBF9D0B04}"/>
              </a:ext>
            </a:extLst>
          </p:cNvPr>
          <p:cNvCxnSpPr>
            <a:stCxn id="13" idx="1"/>
            <a:endCxn id="7" idx="2"/>
          </p:cNvCxnSpPr>
          <p:nvPr/>
        </p:nvCxnSpPr>
        <p:spPr>
          <a:xfrm rot="10800000">
            <a:off x="5298142" y="2506532"/>
            <a:ext cx="4943139" cy="350473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EDBE1-8BEA-615B-7FA4-9F8729112EA0}"/>
              </a:ext>
            </a:extLst>
          </p:cNvPr>
          <p:cNvSpPr txBox="1"/>
          <p:nvPr/>
        </p:nvSpPr>
        <p:spPr>
          <a:xfrm>
            <a:off x="4055633" y="3429000"/>
            <a:ext cx="216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The Response Hold by the Promise Object</a:t>
            </a:r>
          </a:p>
          <a:p>
            <a:pPr marL="342900" indent="-342900">
              <a:buAutoNum type="alphaLcPeriod"/>
            </a:pPr>
            <a:r>
              <a:rPr lang="en-US" dirty="0"/>
              <a:t>Success</a:t>
            </a:r>
          </a:p>
          <a:p>
            <a:pPr marL="342900" indent="-342900">
              <a:buAutoNum type="alphaLcPeriod"/>
            </a:pPr>
            <a:r>
              <a:rPr lang="en-US" dirty="0"/>
              <a:t>Failure Response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8B516D8-DD6A-368C-0978-CF24E2481D81}"/>
              </a:ext>
            </a:extLst>
          </p:cNvPr>
          <p:cNvCxnSpPr>
            <a:stCxn id="16" idx="1"/>
            <a:endCxn id="2" idx="3"/>
          </p:cNvCxnSpPr>
          <p:nvPr/>
        </p:nvCxnSpPr>
        <p:spPr>
          <a:xfrm rot="10800000">
            <a:off x="2069055" y="3410174"/>
            <a:ext cx="1986579" cy="75749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D360F-BEF7-33D2-E3E6-4B020228E9A7}"/>
              </a:ext>
            </a:extLst>
          </p:cNvPr>
          <p:cNvSpPr txBox="1"/>
          <p:nvPr/>
        </p:nvSpPr>
        <p:spPr>
          <a:xfrm>
            <a:off x="2188286" y="2735836"/>
            <a:ext cx="213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Promise Notify Response to Client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29718E5-7039-F114-19B9-538401A9A2A5}"/>
              </a:ext>
            </a:extLst>
          </p:cNvPr>
          <p:cNvSpPr/>
          <p:nvPr/>
        </p:nvSpPr>
        <p:spPr>
          <a:xfrm>
            <a:off x="1538344" y="3788919"/>
            <a:ext cx="1524000" cy="37874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7850-3130-CA9C-47C5-9F7E1A1C7F1D}"/>
              </a:ext>
            </a:extLst>
          </p:cNvPr>
          <p:cNvSpPr txBox="1"/>
          <p:nvPr/>
        </p:nvSpPr>
        <p:spPr>
          <a:xfrm>
            <a:off x="1402976" y="4195672"/>
            <a:ext cx="240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The Client uses its Subscription (Step 6) to Read response from the Promise Object either success response or failure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BE698-66F7-D33F-8B8E-ECDE35642365}"/>
              </a:ext>
            </a:extLst>
          </p:cNvPr>
          <p:cNvSpPr txBox="1"/>
          <p:nvPr/>
        </p:nvSpPr>
        <p:spPr>
          <a:xfrm>
            <a:off x="139849" y="5774418"/>
            <a:ext cx="176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13. The Client Process the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56611-F82B-8F54-047B-9B70D9557273}"/>
              </a:ext>
            </a:extLst>
          </p:cNvPr>
          <p:cNvSpPr txBox="1"/>
          <p:nvPr/>
        </p:nvSpPr>
        <p:spPr>
          <a:xfrm>
            <a:off x="2926078" y="6222080"/>
            <a:ext cx="563700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JavaScript Promise Object 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217599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4521</Words>
  <Application>Microsoft Macintosh PowerPoint</Application>
  <PresentationFormat>Widescreen</PresentationFormat>
  <Paragraphs>1075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209</cp:revision>
  <dcterms:created xsi:type="dcterms:W3CDTF">2022-08-08T09:02:03Z</dcterms:created>
  <dcterms:modified xsi:type="dcterms:W3CDTF">2022-09-16T07:27:41Z</dcterms:modified>
</cp:coreProperties>
</file>