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0D52-CB41-BCBE-F5B2-7F12984EF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6E60D-AFC1-C4DB-8500-04A8E6B03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596F-E57F-E963-F0CF-7EEFBE6C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9164-7273-C704-C104-56CD250C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41CD-75D0-7CBC-1A6A-663962F5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1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0BE6-89D3-C97D-8496-CEC67291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4FF62-4AE6-B198-C1C3-514E00D34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2906-296F-013C-03C3-5C23325C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66454-C755-C2AA-A20D-AD73A881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35B72-CE5B-AD0D-1424-5EC8CEB6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60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EE8AB-AD81-8EF2-E7BB-56C772CCD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875C6-1E0C-980A-9FAB-81DD6159D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FAE4E-1CBB-B2C1-BF8A-488A8990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E6FC-ADCC-3A2D-79EC-12477EE9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DDD5-0574-852D-E219-9E2BB2DE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0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15CF-52A6-F02F-946D-608C143B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8BD3-055B-E4F5-B349-038A9A6A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31BFA-0069-5B19-502B-9F65AA3D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84B32-5AF4-29C2-2642-73CBCEE1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11FFE-8310-7CAE-841C-7AA4CC43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79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7972-B710-E25E-26F4-7A44C260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6AFC3-E31F-5E6D-4797-3DA4F831D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78A73-6EB2-CAC3-8E5C-C811E03F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AF17-BFA7-BD23-BD6C-7324DE3B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546B3-035A-C925-3734-D1696996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6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3448-69EB-AD14-098B-24A64591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4E49-1E35-3843-824D-D8BDAE0D3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DDC1E-274E-155B-3389-EEA2499B5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D8DA-4FD8-3504-0FFA-7C8E3151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BCA3-49F7-7FAA-5389-7F39DB01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1394F-9D28-12FA-E123-FB170A5C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3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5143-F49D-AD05-6DBA-B7405A3F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EDCF-C820-EA5D-D058-F4DC233E5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CDC81-C29B-C104-2E7D-DBD3AF370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5B36A-796F-25C0-A301-619C7E264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8EBBD-93BB-B5E2-9F4D-82501C95E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5EB44-1D6F-002B-5EFB-BB7DD1ED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3D990-C314-A505-316C-79BF6CFE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AD9D0-69CF-086D-428A-DE9495FA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30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E04F-5A2C-02BC-E0D3-7F8D5E27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437A9-8A83-01C5-D8A8-4473C8AB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9D840-0EE5-972D-AB6F-590FEEBA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03893-C547-7FB3-50E5-D64E64CB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57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1B12B-F8DD-F030-6507-F369A414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01536-1F66-8448-64F6-E55753D7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90999-522B-1778-42FD-D6268B3B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2BF1-54FC-DD0B-EDF1-0765A49F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0CE31-73C9-BE8C-4E69-C654597D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A2E01-45EB-1CA7-9561-E1F7FAE6F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29646-52FA-E503-BC6D-51981FF9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F00FC-607D-A1F8-732D-61095966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66B45-BAA8-DCB8-3C78-EB4F8268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9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46EE-347C-5094-0773-50881CF4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083FD-20C6-4975-0354-9D4EDA550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88CD1-3CDB-EFEE-9E86-11792E811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D4B53-B8F3-FF1D-4660-D5E3684B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C612F-3484-B5E5-D9D3-24CCD7B5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239B7-F247-C9E2-02CC-8B454B4A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61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4AADE-F3E8-90B2-77D4-23624B04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1545-E2D9-A126-9B47-ABE4D3A55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333D4-FC48-A6CA-7739-315071154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7C7C1-050F-4B17-8FDC-37C45526395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CC24-E7ED-50A5-7246-4348387F7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7736-B136-CD5E-8EFF-03203BB29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0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82D29D-D37F-1007-C0E4-A7AD73BAFDD0}"/>
              </a:ext>
            </a:extLst>
          </p:cNvPr>
          <p:cNvSpPr/>
          <p:nvPr/>
        </p:nvSpPr>
        <p:spPr>
          <a:xfrm>
            <a:off x="7213600" y="457200"/>
            <a:ext cx="3826933" cy="5723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7D9FE-FAE1-2E55-E108-8E3AC10C0387}"/>
              </a:ext>
            </a:extLst>
          </p:cNvPr>
          <p:cNvSpPr txBox="1"/>
          <p:nvPr/>
        </p:nvSpPr>
        <p:spPr>
          <a:xfrm>
            <a:off x="7670800" y="575733"/>
            <a:ext cx="2743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Server</a:t>
            </a:r>
          </a:p>
          <a:p>
            <a:pPr algn="ctr"/>
            <a:r>
              <a:rPr lang="en-IN" b="1" dirty="0"/>
              <a:t>Hosting  The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68845E-1630-6753-1C76-48FC4FA78483}"/>
              </a:ext>
            </a:extLst>
          </p:cNvPr>
          <p:cNvSpPr/>
          <p:nvPr/>
        </p:nvSpPr>
        <p:spPr>
          <a:xfrm>
            <a:off x="7306733" y="1473200"/>
            <a:ext cx="3598334" cy="1244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Static Resources</a:t>
            </a:r>
          </a:p>
          <a:p>
            <a:pPr algn="ctr"/>
            <a:r>
              <a:rPr lang="en-IN" b="1" dirty="0"/>
              <a:t>HTML, JavaScript, 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3DCCC9-4F80-EB29-95A8-7BC7B74AD6DF}"/>
              </a:ext>
            </a:extLst>
          </p:cNvPr>
          <p:cNvSpPr/>
          <p:nvPr/>
        </p:nvSpPr>
        <p:spPr>
          <a:xfrm>
            <a:off x="7306733" y="2988733"/>
            <a:ext cx="3513667" cy="230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Application</a:t>
            </a:r>
          </a:p>
          <a:p>
            <a:pPr algn="ctr"/>
            <a:r>
              <a:rPr lang="en-IN" sz="2800" b="1" dirty="0"/>
              <a:t>Logic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ECCF9-7755-E462-D1CD-18CEB502CF09}"/>
              </a:ext>
            </a:extLst>
          </p:cNvPr>
          <p:cNvSpPr txBox="1"/>
          <p:nvPr/>
        </p:nvSpPr>
        <p:spPr>
          <a:xfrm>
            <a:off x="7213600" y="101600"/>
            <a:ext cx="38269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https://myecomapp.com/index.html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264586-381E-C4C7-3B4E-7E5A4614F68F}"/>
              </a:ext>
            </a:extLst>
          </p:cNvPr>
          <p:cNvSpPr/>
          <p:nvPr/>
        </p:nvSpPr>
        <p:spPr>
          <a:xfrm>
            <a:off x="127000" y="956733"/>
            <a:ext cx="3530600" cy="29379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7C8AF-3757-A140-B3D4-0EE9B4F85D6D}"/>
              </a:ext>
            </a:extLst>
          </p:cNvPr>
          <p:cNvSpPr txBox="1"/>
          <p:nvPr/>
        </p:nvSpPr>
        <p:spPr>
          <a:xfrm>
            <a:off x="127000" y="440154"/>
            <a:ext cx="34120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BD7027-7DF9-7A87-E2E3-882CFAAC7573}"/>
              </a:ext>
            </a:extLst>
          </p:cNvPr>
          <p:cNvSpPr/>
          <p:nvPr/>
        </p:nvSpPr>
        <p:spPr>
          <a:xfrm>
            <a:off x="3657600" y="1032933"/>
            <a:ext cx="3530600" cy="4402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Request for Web Site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9705653-ADB7-02FA-EFD9-008728BB5749}"/>
              </a:ext>
            </a:extLst>
          </p:cNvPr>
          <p:cNvSpPr/>
          <p:nvPr/>
        </p:nvSpPr>
        <p:spPr>
          <a:xfrm>
            <a:off x="3657600" y="1820333"/>
            <a:ext cx="3530600" cy="44026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Response with 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760B7-89D6-4768-7EC5-6A28DD14DB0C}"/>
              </a:ext>
            </a:extLst>
          </p:cNvPr>
          <p:cNvSpPr txBox="1"/>
          <p:nvPr/>
        </p:nvSpPr>
        <p:spPr>
          <a:xfrm>
            <a:off x="3869267" y="2421467"/>
            <a:ext cx="3124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Generated Resources like</a:t>
            </a:r>
          </a:p>
          <a:p>
            <a:pPr algn="ctr"/>
            <a:r>
              <a:rPr lang="en-IN" b="1" dirty="0"/>
              <a:t> HTML + JavaScript + CSS + Images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EB4D1E-E60B-EEA3-CE7D-EE63F93CE1E2}"/>
              </a:ext>
            </a:extLst>
          </p:cNvPr>
          <p:cNvSpPr/>
          <p:nvPr/>
        </p:nvSpPr>
        <p:spPr>
          <a:xfrm>
            <a:off x="127000" y="3067798"/>
            <a:ext cx="3530600" cy="826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JS Files, CSS Files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8066CE-A4D4-6A57-5694-187513DCA40D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 rot="5400000" flipH="1">
            <a:off x="4474202" y="2664632"/>
            <a:ext cx="140563" cy="1773767"/>
          </a:xfrm>
          <a:prstGeom prst="bentConnector4">
            <a:avLst>
              <a:gd name="adj1" fmla="val -162632"/>
              <a:gd name="adj2" fmla="val 940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AD25E-0D1B-507F-CB37-103124AB8218}"/>
              </a:ext>
            </a:extLst>
          </p:cNvPr>
          <p:cNvSpPr/>
          <p:nvPr/>
        </p:nvSpPr>
        <p:spPr>
          <a:xfrm>
            <a:off x="127000" y="956733"/>
            <a:ext cx="3505200" cy="2111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HTML UI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943A90D-69A5-339E-31AD-33CAC48A8DAE}"/>
              </a:ext>
            </a:extLst>
          </p:cNvPr>
          <p:cNvSpPr/>
          <p:nvPr/>
        </p:nvSpPr>
        <p:spPr>
          <a:xfrm rot="16200000">
            <a:off x="1575024" y="2966422"/>
            <a:ext cx="440267" cy="20275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165272-451F-9D98-3DF7-EE74C0601C0C}"/>
              </a:ext>
            </a:extLst>
          </p:cNvPr>
          <p:cNvSpPr txBox="1"/>
          <p:nvPr/>
        </p:nvSpPr>
        <p:spPr>
          <a:xfrm>
            <a:off x="512233" y="3995763"/>
            <a:ext cx="623993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Server-Side Page Generation provide advantages like:</a:t>
            </a:r>
          </a:p>
          <a:p>
            <a:pPr marL="342900" indent="-342900">
              <a:buAutoNum type="arabicPeriod"/>
            </a:pPr>
            <a:r>
              <a:rPr lang="en-IN" sz="1400" b="1" dirty="0"/>
              <a:t>Dynamically adding / modifying / removing HTML UI, JavaScript, CSS</a:t>
            </a:r>
          </a:p>
          <a:p>
            <a:pPr marL="342900" indent="-342900">
              <a:buAutoNum type="arabicPeriod"/>
            </a:pPr>
            <a:r>
              <a:rPr lang="en-IN" sz="1400" b="1" dirty="0"/>
              <a:t>The Browser will be sent only the requested resources</a:t>
            </a:r>
          </a:p>
          <a:p>
            <a:pPr marL="342900" indent="-342900">
              <a:buAutoNum type="arabicPeriod"/>
            </a:pPr>
            <a:r>
              <a:rPr lang="en-IN" sz="1400" b="1" dirty="0"/>
              <a:t>Frequent generation of HTML on server will reduce the performance and the browser will be send the response which need to re-load the HTML UI for the Page on browser for each response received from the server</a:t>
            </a:r>
          </a:p>
          <a:p>
            <a:pPr marL="342900" indent="-342900">
              <a:buAutoNum type="arabicPeriod"/>
            </a:pPr>
            <a:endParaRPr lang="en-IN" sz="1400" b="1" dirty="0"/>
          </a:p>
          <a:p>
            <a:pPr algn="ctr"/>
            <a:r>
              <a:rPr lang="en-IN" sz="1400" b="1" dirty="0"/>
              <a:t>Limitations</a:t>
            </a:r>
          </a:p>
          <a:p>
            <a:pPr marL="342900" indent="-342900">
              <a:buAutoNum type="arabicPeriod"/>
            </a:pPr>
            <a:r>
              <a:rPr lang="en-IN" sz="1400" b="1" dirty="0"/>
              <a:t>Frequent calls to server will increase traffic and the server may take time to respond</a:t>
            </a:r>
          </a:p>
          <a:p>
            <a:pPr marL="342900" indent="-342900">
              <a:buAutoNum type="arabicPeriod"/>
            </a:pPr>
            <a:r>
              <a:rPr lang="en-IN" sz="1400" b="1" dirty="0"/>
              <a:t>The over utilization of server resources may slow-down the execution</a:t>
            </a: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518428A6-74F5-9C51-0900-406DF4CB7157}"/>
              </a:ext>
            </a:extLst>
          </p:cNvPr>
          <p:cNvSpPr/>
          <p:nvPr/>
        </p:nvSpPr>
        <p:spPr>
          <a:xfrm>
            <a:off x="8970433" y="2499096"/>
            <a:ext cx="275167" cy="650504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5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6F0BBA-5A6F-743E-1558-349DB6932F96}"/>
              </a:ext>
            </a:extLst>
          </p:cNvPr>
          <p:cNvSpPr/>
          <p:nvPr/>
        </p:nvSpPr>
        <p:spPr>
          <a:xfrm>
            <a:off x="677333" y="914399"/>
            <a:ext cx="4639734" cy="50122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C442B-D2F6-5C01-5940-5EB5F00E46F1}"/>
              </a:ext>
            </a:extLst>
          </p:cNvPr>
          <p:cNvSpPr txBox="1"/>
          <p:nvPr/>
        </p:nvSpPr>
        <p:spPr>
          <a:xfrm>
            <a:off x="804333" y="1109133"/>
            <a:ext cx="4402667" cy="64633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Container </a:t>
            </a:r>
          </a:p>
          <a:p>
            <a:pPr algn="ctr"/>
            <a:r>
              <a:rPr lang="en-IN" b="1" dirty="0"/>
              <a:t>Component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4E3D3581-8A83-44B3-02EA-1CB5B2B1F89E}"/>
              </a:ext>
            </a:extLst>
          </p:cNvPr>
          <p:cNvSpPr/>
          <p:nvPr/>
        </p:nvSpPr>
        <p:spPr>
          <a:xfrm>
            <a:off x="7611535" y="46567"/>
            <a:ext cx="1710265" cy="867833"/>
          </a:xfrm>
          <a:prstGeom prst="cube">
            <a:avLst>
              <a:gd name="adj" fmla="val 98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Collection Manipulation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03C9A-2E52-573E-3829-FC065CF52C25}"/>
              </a:ext>
            </a:extLst>
          </p:cNvPr>
          <p:cNvSpPr txBox="1"/>
          <p:nvPr/>
        </p:nvSpPr>
        <p:spPr>
          <a:xfrm>
            <a:off x="9728200" y="46567"/>
            <a:ext cx="2125133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Utility Class as a Angular Service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56248CF-F468-98C9-CB72-378F89DB1264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rot="10800000" flipV="1">
            <a:off x="4174067" y="523345"/>
            <a:ext cx="3437468" cy="17669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1325F2-4F02-69F9-F2FE-9C87B95218F5}"/>
              </a:ext>
            </a:extLst>
          </p:cNvPr>
          <p:cNvSpPr txBox="1"/>
          <p:nvPr/>
        </p:nvSpPr>
        <p:spPr>
          <a:xfrm>
            <a:off x="1159933" y="1967131"/>
            <a:ext cx="3014134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Injection of Utility Class Service in 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9CCA3C-BF49-6A8F-C5DD-E4CF691A2F35}"/>
              </a:ext>
            </a:extLst>
          </p:cNvPr>
          <p:cNvSpPr/>
          <p:nvPr/>
        </p:nvSpPr>
        <p:spPr>
          <a:xfrm>
            <a:off x="736600" y="3835400"/>
            <a:ext cx="2015067" cy="804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  <a:p>
            <a:pPr algn="ctr"/>
            <a:r>
              <a:rPr lang="en-IN" dirty="0"/>
              <a:t>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976E1-A1A0-090C-A31F-CCD0EEF58DD5}"/>
              </a:ext>
            </a:extLst>
          </p:cNvPr>
          <p:cNvSpPr/>
          <p:nvPr/>
        </p:nvSpPr>
        <p:spPr>
          <a:xfrm>
            <a:off x="2760134" y="4957233"/>
            <a:ext cx="2015067" cy="804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  <a:p>
            <a:pPr algn="ctr"/>
            <a:r>
              <a:rPr lang="en-IN" dirty="0"/>
              <a:t>Component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3E4C71-ACEF-D7B2-A74C-BCDEC2C029BE}"/>
              </a:ext>
            </a:extLst>
          </p:cNvPr>
          <p:cNvSpPr txBox="1"/>
          <p:nvPr/>
        </p:nvSpPr>
        <p:spPr>
          <a:xfrm>
            <a:off x="3060700" y="2935812"/>
            <a:ext cx="201506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Show employees based on Selected </a:t>
            </a:r>
            <a:r>
              <a:rPr lang="en-IN" sz="1400" b="1" dirty="0" err="1"/>
              <a:t>DeptName</a:t>
            </a:r>
            <a:r>
              <a:rPr lang="en-IN" sz="1400" b="1" dirty="0"/>
              <a:t> with no Relationship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89A76EA3-2789-AA96-DE26-86695813691F}"/>
              </a:ext>
            </a:extLst>
          </p:cNvPr>
          <p:cNvSpPr/>
          <p:nvPr/>
        </p:nvSpPr>
        <p:spPr>
          <a:xfrm>
            <a:off x="7366000" y="2290295"/>
            <a:ext cx="2565400" cy="2781237"/>
          </a:xfrm>
          <a:prstGeom prst="cube">
            <a:avLst>
              <a:gd name="adj" fmla="val 87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923A80B-EA46-4EFC-24DC-9558023024F1}"/>
              </a:ext>
            </a:extLst>
          </p:cNvPr>
          <p:cNvCxnSpPr>
            <a:cxnSpLocks/>
            <a:stCxn id="10" idx="0"/>
            <a:endCxn id="18" idx="1"/>
          </p:cNvCxnSpPr>
          <p:nvPr/>
        </p:nvCxnSpPr>
        <p:spPr>
          <a:xfrm rot="5400000" flipH="1" flipV="1">
            <a:off x="4132616" y="538516"/>
            <a:ext cx="908403" cy="568536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29DAC6-05A5-C128-C5B9-0212461FBC55}"/>
              </a:ext>
            </a:extLst>
          </p:cNvPr>
          <p:cNvSpPr txBox="1"/>
          <p:nvPr/>
        </p:nvSpPr>
        <p:spPr>
          <a:xfrm>
            <a:off x="7429501" y="2696164"/>
            <a:ext cx="218016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Listen Value from Department Component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D241692F-40EB-DFD3-81B7-B5BEB44D7D98}"/>
              </a:ext>
            </a:extLst>
          </p:cNvPr>
          <p:cNvSpPr/>
          <p:nvPr/>
        </p:nvSpPr>
        <p:spPr>
          <a:xfrm>
            <a:off x="7497236" y="3310346"/>
            <a:ext cx="1998132" cy="80433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Store Listened Value</a:t>
            </a:r>
          </a:p>
        </p:txBody>
      </p: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950B9F58-AC71-879B-C03D-2E0CCE32EF71}"/>
              </a:ext>
            </a:extLst>
          </p:cNvPr>
          <p:cNvSpPr/>
          <p:nvPr/>
        </p:nvSpPr>
        <p:spPr>
          <a:xfrm>
            <a:off x="7738534" y="4237566"/>
            <a:ext cx="1151466" cy="71966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E2E598-6C95-E18D-1613-30C741DC01AF}"/>
              </a:ext>
            </a:extLst>
          </p:cNvPr>
          <p:cNvSpPr txBox="1"/>
          <p:nvPr/>
        </p:nvSpPr>
        <p:spPr>
          <a:xfrm>
            <a:off x="9982199" y="5025785"/>
            <a:ext cx="19981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Event that will be raised when value is received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1295794-3C8B-008E-4F19-7ABCBAB68DC6}"/>
              </a:ext>
            </a:extLst>
          </p:cNvPr>
          <p:cNvCxnSpPr>
            <a:stCxn id="22" idx="1"/>
            <a:endCxn id="21" idx="5"/>
          </p:cNvCxnSpPr>
          <p:nvPr/>
        </p:nvCxnSpPr>
        <p:spPr>
          <a:xfrm rot="10800000">
            <a:off x="8622231" y="4637614"/>
            <a:ext cx="1359968" cy="849836"/>
          </a:xfrm>
          <a:prstGeom prst="curvedConnector3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EE4781-EA9A-5E7D-75CB-7DB181303EAD}"/>
              </a:ext>
            </a:extLst>
          </p:cNvPr>
          <p:cNvCxnSpPr>
            <a:stCxn id="20" idx="3"/>
            <a:endCxn id="21" idx="6"/>
          </p:cNvCxnSpPr>
          <p:nvPr/>
        </p:nvCxnSpPr>
        <p:spPr>
          <a:xfrm flipH="1">
            <a:off x="8424083" y="4114680"/>
            <a:ext cx="72219" cy="32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D0B78BD-AFEC-4E47-23B9-CA265F6809B4}"/>
              </a:ext>
            </a:extLst>
          </p:cNvPr>
          <p:cNvCxnSpPr>
            <a:endCxn id="21" idx="1"/>
          </p:cNvCxnSpPr>
          <p:nvPr/>
        </p:nvCxnSpPr>
        <p:spPr>
          <a:xfrm flipV="1">
            <a:off x="3767668" y="4367173"/>
            <a:ext cx="3970866" cy="590060"/>
          </a:xfrm>
          <a:prstGeom prst="curvedConnector4">
            <a:avLst>
              <a:gd name="adj1" fmla="val 50000"/>
              <a:gd name="adj2" fmla="val 1607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73EC03-0E86-690A-FB76-F757857B5BCB}"/>
              </a:ext>
            </a:extLst>
          </p:cNvPr>
          <p:cNvSpPr txBox="1"/>
          <p:nvPr/>
        </p:nvSpPr>
        <p:spPr>
          <a:xfrm>
            <a:off x="5499102" y="3835400"/>
            <a:ext cx="16255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Subscribe to the Event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0535193-4CB7-69A5-F423-4E962E30CD1E}"/>
              </a:ext>
            </a:extLst>
          </p:cNvPr>
          <p:cNvCxnSpPr>
            <a:stCxn id="21" idx="3"/>
            <a:endCxn id="11" idx="3"/>
          </p:cNvCxnSpPr>
          <p:nvPr/>
        </p:nvCxnSpPr>
        <p:spPr>
          <a:xfrm rot="10800000" flipV="1">
            <a:off x="4775202" y="4734502"/>
            <a:ext cx="3497059" cy="62489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43F7BA-C4A4-7F64-3D30-04129D5DC317}"/>
              </a:ext>
            </a:extLst>
          </p:cNvPr>
          <p:cNvSpPr txBox="1"/>
          <p:nvPr/>
        </p:nvSpPr>
        <p:spPr>
          <a:xfrm>
            <a:off x="5892806" y="5359399"/>
            <a:ext cx="16255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When the Value is listened, it will be notified to the subscriber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055C4F-34F0-B0AB-8AB9-474DD55E061B}"/>
              </a:ext>
            </a:extLst>
          </p:cNvPr>
          <p:cNvSpPr txBox="1"/>
          <p:nvPr/>
        </p:nvSpPr>
        <p:spPr>
          <a:xfrm>
            <a:off x="10075333" y="1764017"/>
            <a:ext cx="199813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Angular Service to Share / Communicate data across component’s those who does not related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53725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509A85F-230A-E01E-DF16-B0A75FAC62AD}"/>
              </a:ext>
            </a:extLst>
          </p:cNvPr>
          <p:cNvSpPr/>
          <p:nvPr/>
        </p:nvSpPr>
        <p:spPr>
          <a:xfrm>
            <a:off x="5614738" y="288758"/>
            <a:ext cx="5494420" cy="626444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41119-09CE-9D30-16A6-7A7F7230C2C6}"/>
              </a:ext>
            </a:extLst>
          </p:cNvPr>
          <p:cNvSpPr txBox="1"/>
          <p:nvPr/>
        </p:nvSpPr>
        <p:spPr>
          <a:xfrm>
            <a:off x="5999747" y="376989"/>
            <a:ext cx="49810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Application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E8F3FF9-68A5-9C05-7496-A9A10D8C9D30}"/>
              </a:ext>
            </a:extLst>
          </p:cNvPr>
          <p:cNvSpPr/>
          <p:nvPr/>
        </p:nvSpPr>
        <p:spPr>
          <a:xfrm>
            <a:off x="11221453" y="1427747"/>
            <a:ext cx="890336" cy="6176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D22F84B-FD15-FBE5-2168-E084512DEBBE}"/>
              </a:ext>
            </a:extLst>
          </p:cNvPr>
          <p:cNvSpPr/>
          <p:nvPr/>
        </p:nvSpPr>
        <p:spPr>
          <a:xfrm>
            <a:off x="11245516" y="2486526"/>
            <a:ext cx="890336" cy="6176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1C023F2-CB73-5449-DE45-918C3DD2E265}"/>
              </a:ext>
            </a:extLst>
          </p:cNvPr>
          <p:cNvSpPr/>
          <p:nvPr/>
        </p:nvSpPr>
        <p:spPr>
          <a:xfrm>
            <a:off x="11245516" y="3545305"/>
            <a:ext cx="890336" cy="6176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A354FDBB-1DE3-DD54-01B2-B7FED6EB400A}"/>
              </a:ext>
            </a:extLst>
          </p:cNvPr>
          <p:cNvSpPr/>
          <p:nvPr/>
        </p:nvSpPr>
        <p:spPr>
          <a:xfrm>
            <a:off x="11301664" y="4379495"/>
            <a:ext cx="890336" cy="6176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7C17A0C-087F-F145-7E9E-E730400D046A}"/>
              </a:ext>
            </a:extLst>
          </p:cNvPr>
          <p:cNvSpPr/>
          <p:nvPr/>
        </p:nvSpPr>
        <p:spPr>
          <a:xfrm>
            <a:off x="10034337" y="1211179"/>
            <a:ext cx="946484" cy="39944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  <a:p>
            <a:pPr algn="ctr"/>
            <a:r>
              <a:rPr lang="en-IN" dirty="0"/>
              <a:t>Access</a:t>
            </a:r>
          </a:p>
          <a:p>
            <a:pPr algn="ctr"/>
            <a:r>
              <a:rPr lang="en-IN" dirty="0"/>
              <a:t>Layer</a:t>
            </a:r>
          </a:p>
          <a:p>
            <a:pPr algn="ctr"/>
            <a:endParaRPr lang="en-IN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600C6AA-4DAB-DC4C-2957-BD45265F1370}"/>
              </a:ext>
            </a:extLst>
          </p:cNvPr>
          <p:cNvCxnSpPr>
            <a:stCxn id="8" idx="3"/>
            <a:endCxn id="4" idx="2"/>
          </p:cNvCxnSpPr>
          <p:nvPr/>
        </p:nvCxnSpPr>
        <p:spPr>
          <a:xfrm flipV="1">
            <a:off x="10980821" y="1736558"/>
            <a:ext cx="240632" cy="14718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09BD14A-C08D-338F-E9EF-4B19A7EEC067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>
            <a:off x="10980821" y="3208421"/>
            <a:ext cx="320843" cy="147988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AD073D-6CE9-9FCB-A06C-6748CEE54679}"/>
              </a:ext>
            </a:extLst>
          </p:cNvPr>
          <p:cNvSpPr/>
          <p:nvPr/>
        </p:nvSpPr>
        <p:spPr>
          <a:xfrm>
            <a:off x="8269706" y="1211179"/>
            <a:ext cx="1540042" cy="39944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</a:t>
            </a:r>
          </a:p>
          <a:p>
            <a:pPr algn="ctr"/>
            <a:r>
              <a:rPr lang="en-IN" dirty="0"/>
              <a:t>WF Layer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D8A94C7-57CC-4B0D-4001-274664F297C4}"/>
              </a:ext>
            </a:extLst>
          </p:cNvPr>
          <p:cNvCxnSpPr>
            <a:stCxn id="14" idx="0"/>
            <a:endCxn id="8" idx="0"/>
          </p:cNvCxnSpPr>
          <p:nvPr/>
        </p:nvCxnSpPr>
        <p:spPr>
          <a:xfrm rot="5400000" flipH="1" flipV="1">
            <a:off x="9773653" y="477253"/>
            <a:ext cx="12700" cy="1467852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be 34">
            <a:extLst>
              <a:ext uri="{FF2B5EF4-FFF2-40B4-BE49-F238E27FC236}">
                <a16:creationId xmlns:a16="http://schemas.microsoft.com/office/drawing/2014/main" id="{898B7673-54DA-2A3C-01BB-24FEF9F310F7}"/>
              </a:ext>
            </a:extLst>
          </p:cNvPr>
          <p:cNvSpPr/>
          <p:nvPr/>
        </p:nvSpPr>
        <p:spPr>
          <a:xfrm>
            <a:off x="744153" y="3429000"/>
            <a:ext cx="2863517" cy="2093495"/>
          </a:xfrm>
          <a:prstGeom prst="cube">
            <a:avLst>
              <a:gd name="adj" fmla="val 69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Angular Front-End Application</a:t>
            </a:r>
          </a:p>
          <a:p>
            <a:pPr algn="ctr"/>
            <a:endParaRPr lang="en-IN" sz="1400" b="1" dirty="0"/>
          </a:p>
          <a:p>
            <a:pPr algn="ctr"/>
            <a:r>
              <a:rPr lang="en-IN" sz="1400" b="1" dirty="0"/>
              <a:t>Components + Services + Routing + CSS Framework / Library</a:t>
            </a:r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83DFA8F6-9639-ADD4-46D2-642DBD814B52}"/>
              </a:ext>
            </a:extLst>
          </p:cNvPr>
          <p:cNvSpPr/>
          <p:nvPr/>
        </p:nvSpPr>
        <p:spPr>
          <a:xfrm>
            <a:off x="5950623" y="2045368"/>
            <a:ext cx="2045370" cy="2502568"/>
          </a:xfrm>
          <a:prstGeom prst="cube">
            <a:avLst>
              <a:gd name="adj" fmla="val 202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JSON Data Communication</a:t>
            </a:r>
          </a:p>
          <a:p>
            <a:pPr algn="ctr"/>
            <a:r>
              <a:rPr lang="en-IN" sz="1400" b="1" dirty="0"/>
              <a:t>REST</a:t>
            </a:r>
          </a:p>
          <a:p>
            <a:pPr algn="ctr"/>
            <a:r>
              <a:rPr lang="en-IN" sz="1400" b="1" dirty="0"/>
              <a:t>APIs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40F23BA-FC66-A93D-15B9-8C1E6AD50339}"/>
              </a:ext>
            </a:extLst>
          </p:cNvPr>
          <p:cNvCxnSpPr>
            <a:cxnSpLocks/>
            <a:stCxn id="40" idx="3"/>
            <a:endCxn id="14" idx="2"/>
          </p:cNvCxnSpPr>
          <p:nvPr/>
        </p:nvCxnSpPr>
        <p:spPr>
          <a:xfrm rot="16200000" flipH="1">
            <a:off x="7573882" y="3739817"/>
            <a:ext cx="657727" cy="2273963"/>
          </a:xfrm>
          <a:prstGeom prst="bentConnector3">
            <a:avLst>
              <a:gd name="adj1" fmla="val 134756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CB5792D-A495-ADC5-5597-41CF0893A27E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>
            <a:off x="3276600" y="969433"/>
            <a:ext cx="1614015" cy="25758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ylinder 23">
            <a:extLst>
              <a:ext uri="{FF2B5EF4-FFF2-40B4-BE49-F238E27FC236}">
                <a16:creationId xmlns:a16="http://schemas.microsoft.com/office/drawing/2014/main" id="{2BA9ED49-9085-516A-9780-B01143AB9C53}"/>
              </a:ext>
            </a:extLst>
          </p:cNvPr>
          <p:cNvSpPr/>
          <p:nvPr/>
        </p:nvSpPr>
        <p:spPr>
          <a:xfrm rot="16200000">
            <a:off x="5021301" y="2986505"/>
            <a:ext cx="856227" cy="11176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1E8C11-7B21-D8B5-038D-3665A6F94C6D}"/>
              </a:ext>
            </a:extLst>
          </p:cNvPr>
          <p:cNvSpPr txBox="1"/>
          <p:nvPr/>
        </p:nvSpPr>
        <p:spPr>
          <a:xfrm>
            <a:off x="5223880" y="3296652"/>
            <a:ext cx="61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EP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63193E-364C-3B6E-35BF-F8715A2C3938}"/>
              </a:ext>
            </a:extLst>
          </p:cNvPr>
          <p:cNvSpPr/>
          <p:nvPr/>
        </p:nvSpPr>
        <p:spPr>
          <a:xfrm>
            <a:off x="76200" y="67733"/>
            <a:ext cx="3200400" cy="180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236B4C-BF8A-69C7-24F5-C0517DAC00A2}"/>
              </a:ext>
            </a:extLst>
          </p:cNvPr>
          <p:cNvSpPr/>
          <p:nvPr/>
        </p:nvSpPr>
        <p:spPr>
          <a:xfrm>
            <a:off x="80211" y="1217529"/>
            <a:ext cx="3196389" cy="645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Angular Build JS Files (JS code for Components, Services, Pipes, Validations, etc.) and CSS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3059767-6046-8E5B-E86B-4D52DB05BA67}"/>
              </a:ext>
            </a:extLst>
          </p:cNvPr>
          <p:cNvCxnSpPr>
            <a:stCxn id="32" idx="2"/>
            <a:endCxn id="35" idx="2"/>
          </p:cNvCxnSpPr>
          <p:nvPr/>
        </p:nvCxnSpPr>
        <p:spPr>
          <a:xfrm rot="5400000">
            <a:off x="-131854" y="2738675"/>
            <a:ext cx="2686269" cy="934253"/>
          </a:xfrm>
          <a:prstGeom prst="bentConnector4">
            <a:avLst>
              <a:gd name="adj1" fmla="val 29154"/>
              <a:gd name="adj2" fmla="val 124469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FFA6054-4F74-5364-9597-8A98C37BFBDD}"/>
              </a:ext>
            </a:extLst>
          </p:cNvPr>
          <p:cNvSpPr/>
          <p:nvPr/>
        </p:nvSpPr>
        <p:spPr>
          <a:xfrm>
            <a:off x="143934" y="59267"/>
            <a:ext cx="3073400" cy="1083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COMPONENT’s HTML + CSS + Data-Binding + Events</a:t>
            </a:r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6A58AAB7-3173-F9D6-218F-2B69B582B57F}"/>
              </a:ext>
            </a:extLst>
          </p:cNvPr>
          <p:cNvSpPr/>
          <p:nvPr/>
        </p:nvSpPr>
        <p:spPr>
          <a:xfrm>
            <a:off x="1566333" y="965200"/>
            <a:ext cx="220134" cy="46254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9B0261-4206-756A-D379-8AB1F0FBDDD5}"/>
              </a:ext>
            </a:extLst>
          </p:cNvPr>
          <p:cNvSpPr txBox="1"/>
          <p:nvPr/>
        </p:nvSpPr>
        <p:spPr>
          <a:xfrm>
            <a:off x="2961351" y="2053166"/>
            <a:ext cx="2428798" cy="95410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Browser Makes HTTP Request to API Endpoint</a:t>
            </a:r>
          </a:p>
          <a:p>
            <a:pPr algn="ctr"/>
            <a:r>
              <a:rPr lang="en-IN" sz="1400" b="1" dirty="0"/>
              <a:t>Using ‘Promise’ with Async Communication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CD25448-F75C-3735-DA8E-4C4E5F345936}"/>
              </a:ext>
            </a:extLst>
          </p:cNvPr>
          <p:cNvCxnSpPr>
            <a:cxnSpLocks/>
            <a:stCxn id="35" idx="3"/>
            <a:endCxn id="24" idx="2"/>
          </p:cNvCxnSpPr>
          <p:nvPr/>
        </p:nvCxnSpPr>
        <p:spPr>
          <a:xfrm rot="5400000" flipH="1" flipV="1">
            <a:off x="3001531" y="3074611"/>
            <a:ext cx="1549076" cy="3346692"/>
          </a:xfrm>
          <a:prstGeom prst="bentConnector3">
            <a:avLst>
              <a:gd name="adj1" fmla="val -14757"/>
            </a:avLst>
          </a:prstGeom>
          <a:ln w="762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DBF8F295-F8E1-8F99-634C-6262BE220AC7}"/>
              </a:ext>
            </a:extLst>
          </p:cNvPr>
          <p:cNvSpPr/>
          <p:nvPr/>
        </p:nvSpPr>
        <p:spPr>
          <a:xfrm>
            <a:off x="465667" y="821267"/>
            <a:ext cx="2133600" cy="51900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  <a:p>
            <a:pPr algn="ctr"/>
            <a:r>
              <a:rPr lang="en-IN" dirty="0"/>
              <a:t>UI</a:t>
            </a:r>
          </a:p>
          <a:p>
            <a:pPr algn="ctr"/>
            <a:r>
              <a:rPr lang="en-IN" dirty="0"/>
              <a:t>Thread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6FDF621-B14E-FF7C-89B9-CD1996F8BB25}"/>
              </a:ext>
            </a:extLst>
          </p:cNvPr>
          <p:cNvSpPr/>
          <p:nvPr/>
        </p:nvSpPr>
        <p:spPr>
          <a:xfrm>
            <a:off x="9347200" y="821267"/>
            <a:ext cx="2650067" cy="519006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</a:t>
            </a:r>
          </a:p>
          <a:p>
            <a:pPr algn="ctr"/>
            <a:r>
              <a:rPr lang="en-IN" dirty="0"/>
              <a:t>Server</a:t>
            </a:r>
          </a:p>
          <a:p>
            <a:pPr algn="ctr"/>
            <a:r>
              <a:rPr lang="en-IN" dirty="0"/>
              <a:t>Thread</a:t>
            </a:r>
          </a:p>
          <a:p>
            <a:pPr algn="ctr"/>
            <a:r>
              <a:rPr lang="en-IN" dirty="0"/>
              <a:t>For</a:t>
            </a:r>
          </a:p>
          <a:p>
            <a:pPr algn="ctr"/>
            <a:r>
              <a:rPr lang="en-IN" dirty="0"/>
              <a:t>Async</a:t>
            </a:r>
          </a:p>
          <a:p>
            <a:pPr algn="ctr"/>
            <a:r>
              <a:rPr lang="en-IN" dirty="0"/>
              <a:t>Processing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1925ACE0-54D8-31FC-818D-533C33AC07C2}"/>
              </a:ext>
            </a:extLst>
          </p:cNvPr>
          <p:cNvSpPr/>
          <p:nvPr/>
        </p:nvSpPr>
        <p:spPr>
          <a:xfrm rot="16200000">
            <a:off x="4648200" y="245533"/>
            <a:ext cx="3259666" cy="5596467"/>
          </a:xfrm>
          <a:prstGeom prst="can">
            <a:avLst>
              <a:gd name="adj" fmla="val 78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73CA1-B6B4-604A-C7EA-F2E0FB5FBBD4}"/>
              </a:ext>
            </a:extLst>
          </p:cNvPr>
          <p:cNvSpPr txBox="1"/>
          <p:nvPr/>
        </p:nvSpPr>
        <p:spPr>
          <a:xfrm>
            <a:off x="4182533" y="179737"/>
            <a:ext cx="4301067" cy="11695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HTTP Pipeline</a:t>
            </a:r>
          </a:p>
          <a:p>
            <a:pPr algn="ctr"/>
            <a:r>
              <a:rPr lang="en-IN" sz="1400" b="1" dirty="0"/>
              <a:t>Aka</a:t>
            </a:r>
          </a:p>
          <a:p>
            <a:pPr algn="ctr"/>
            <a:r>
              <a:rPr lang="en-IN" sz="1400" b="1" dirty="0"/>
              <a:t>HTTP Context</a:t>
            </a:r>
          </a:p>
          <a:p>
            <a:pPr algn="ctr"/>
            <a:r>
              <a:rPr lang="en-IN" sz="1400" b="1" dirty="0"/>
              <a:t>Manage the Channel for Communication from Browser to API Endpoints 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3BD870A-CBAC-E2A0-39ED-6231A35DEECF}"/>
              </a:ext>
            </a:extLst>
          </p:cNvPr>
          <p:cNvCxnSpPr>
            <a:stCxn id="2" idx="0"/>
            <a:endCxn id="4" idx="1"/>
          </p:cNvCxnSpPr>
          <p:nvPr/>
        </p:nvCxnSpPr>
        <p:spPr>
          <a:xfrm rot="16200000" flipH="1">
            <a:off x="1394883" y="958851"/>
            <a:ext cx="2222500" cy="1947333"/>
          </a:xfrm>
          <a:prstGeom prst="curvedConnector4">
            <a:avLst>
              <a:gd name="adj1" fmla="val -10286"/>
              <a:gd name="adj2" fmla="val 7652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901A0CA-3651-F5AB-800B-65797337F524}"/>
              </a:ext>
            </a:extLst>
          </p:cNvPr>
          <p:cNvSpPr/>
          <p:nvPr/>
        </p:nvSpPr>
        <p:spPr>
          <a:xfrm>
            <a:off x="3970867" y="1634067"/>
            <a:ext cx="4775200" cy="677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Request Message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E5F2B8E-4F3B-73A2-33FB-2069636811F4}"/>
              </a:ext>
            </a:extLst>
          </p:cNvPr>
          <p:cNvCxnSpPr>
            <a:stCxn id="4" idx="1"/>
            <a:endCxn id="9" idx="1"/>
          </p:cNvCxnSpPr>
          <p:nvPr/>
        </p:nvCxnSpPr>
        <p:spPr>
          <a:xfrm rot="10800000" flipH="1">
            <a:off x="3479799" y="1972735"/>
            <a:ext cx="491067" cy="1071033"/>
          </a:xfrm>
          <a:prstGeom prst="curvedConnector3">
            <a:avLst>
              <a:gd name="adj1" fmla="val 534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11EFEC6-9446-09C7-BA98-9E34E81C27DA}"/>
              </a:ext>
            </a:extLst>
          </p:cNvPr>
          <p:cNvCxnSpPr>
            <a:cxnSpLocks/>
            <a:stCxn id="9" idx="3"/>
            <a:endCxn id="3" idx="0"/>
          </p:cNvCxnSpPr>
          <p:nvPr/>
        </p:nvCxnSpPr>
        <p:spPr>
          <a:xfrm flipV="1">
            <a:off x="8746067" y="821267"/>
            <a:ext cx="1926167" cy="1151467"/>
          </a:xfrm>
          <a:prstGeom prst="curvedConnector4">
            <a:avLst>
              <a:gd name="adj1" fmla="val 15604"/>
              <a:gd name="adj2" fmla="val 11985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FD8E6-DA4A-9696-EA5F-DF8A456C877E}"/>
              </a:ext>
            </a:extLst>
          </p:cNvPr>
          <p:cNvSpPr/>
          <p:nvPr/>
        </p:nvSpPr>
        <p:spPr>
          <a:xfrm>
            <a:off x="3945466" y="3520018"/>
            <a:ext cx="4775200" cy="677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Response Message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2693F6D-6E8B-1B3B-0126-546AC4E068CD}"/>
              </a:ext>
            </a:extLst>
          </p:cNvPr>
          <p:cNvCxnSpPr>
            <a:cxnSpLocks/>
            <a:stCxn id="3" idx="2"/>
            <a:endCxn id="16" idx="3"/>
          </p:cNvCxnSpPr>
          <p:nvPr/>
        </p:nvCxnSpPr>
        <p:spPr>
          <a:xfrm rot="5400000" flipH="1">
            <a:off x="8620125" y="3959226"/>
            <a:ext cx="2152649" cy="1951568"/>
          </a:xfrm>
          <a:prstGeom prst="curvedConnector4">
            <a:avLst>
              <a:gd name="adj1" fmla="val -10619"/>
              <a:gd name="adj2" fmla="val 83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E7F2887-FC1E-38CF-7771-C6D59E2B2AB4}"/>
              </a:ext>
            </a:extLst>
          </p:cNvPr>
          <p:cNvCxnSpPr>
            <a:stCxn id="16" idx="1"/>
            <a:endCxn id="4" idx="1"/>
          </p:cNvCxnSpPr>
          <p:nvPr/>
        </p:nvCxnSpPr>
        <p:spPr>
          <a:xfrm rot="10800000">
            <a:off x="3479800" y="3043767"/>
            <a:ext cx="465666" cy="814918"/>
          </a:xfrm>
          <a:prstGeom prst="curvedConnector3">
            <a:avLst>
              <a:gd name="adj1" fmla="val 490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A3BB749-9FED-8AED-E59C-15152F8682ED}"/>
              </a:ext>
            </a:extLst>
          </p:cNvPr>
          <p:cNvCxnSpPr>
            <a:cxnSpLocks/>
            <a:stCxn id="4" idx="1"/>
            <a:endCxn id="2" idx="2"/>
          </p:cNvCxnSpPr>
          <p:nvPr/>
        </p:nvCxnSpPr>
        <p:spPr>
          <a:xfrm rot="10800000" flipV="1">
            <a:off x="1532468" y="3043766"/>
            <a:ext cx="1947333" cy="2967567"/>
          </a:xfrm>
          <a:prstGeom prst="curvedConnector4">
            <a:avLst>
              <a:gd name="adj1" fmla="val 26522"/>
              <a:gd name="adj2" fmla="val 10770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65F03B-A24E-9AD3-2785-97DFD1141426}"/>
              </a:ext>
            </a:extLst>
          </p:cNvPr>
          <p:cNvSpPr txBox="1"/>
          <p:nvPr/>
        </p:nvSpPr>
        <p:spPr>
          <a:xfrm>
            <a:off x="4428064" y="2557906"/>
            <a:ext cx="3810003" cy="707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FF00"/>
                </a:solidFill>
              </a:rPr>
              <a:t>Asynchronous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CEAE38-F423-93C4-0C3A-7A8F361AAA2A}"/>
              </a:ext>
            </a:extLst>
          </p:cNvPr>
          <p:cNvSpPr/>
          <p:nvPr/>
        </p:nvSpPr>
        <p:spPr>
          <a:xfrm>
            <a:off x="3141134" y="5418667"/>
            <a:ext cx="1879600" cy="884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Promise</a:t>
            </a:r>
          </a:p>
          <a:p>
            <a:pPr algn="ctr"/>
            <a:r>
              <a:rPr lang="en-IN" sz="1200" b="1" dirty="0"/>
              <a:t>Object form </a:t>
            </a:r>
          </a:p>
          <a:p>
            <a:pPr algn="ctr"/>
            <a:r>
              <a:rPr lang="en-IN" sz="1200" b="1" dirty="0"/>
              <a:t>JS</a:t>
            </a:r>
          </a:p>
          <a:p>
            <a:pPr algn="ctr"/>
            <a:r>
              <a:rPr lang="en-IN" sz="1200" b="1" dirty="0"/>
              <a:t>From Client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9D51CA-DDCB-7255-26DF-FCDB7AE9B4C8}"/>
              </a:ext>
            </a:extLst>
          </p:cNvPr>
          <p:cNvSpPr/>
          <p:nvPr/>
        </p:nvSpPr>
        <p:spPr>
          <a:xfrm>
            <a:off x="7082367" y="5418667"/>
            <a:ext cx="1879600" cy="884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Async State</a:t>
            </a:r>
          </a:p>
          <a:p>
            <a:pPr algn="ctr"/>
            <a:r>
              <a:rPr lang="en-IN" sz="1200" b="1" dirty="0"/>
              <a:t>Object from Server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5EA359B-E02B-D581-7B90-97F525447201}"/>
              </a:ext>
            </a:extLst>
          </p:cNvPr>
          <p:cNvCxnSpPr>
            <a:stCxn id="27" idx="0"/>
            <a:endCxn id="28" idx="0"/>
          </p:cNvCxnSpPr>
          <p:nvPr/>
        </p:nvCxnSpPr>
        <p:spPr>
          <a:xfrm rot="5400000" flipH="1" flipV="1">
            <a:off x="6051550" y="3448051"/>
            <a:ext cx="12700" cy="3941233"/>
          </a:xfrm>
          <a:prstGeom prst="curvedConnector3">
            <a:avLst>
              <a:gd name="adj1" fmla="val 180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96B5E34-D859-88BB-1119-41BBDEDBC240}"/>
              </a:ext>
            </a:extLst>
          </p:cNvPr>
          <p:cNvCxnSpPr>
            <a:stCxn id="28" idx="2"/>
            <a:endCxn id="27" idx="2"/>
          </p:cNvCxnSpPr>
          <p:nvPr/>
        </p:nvCxnSpPr>
        <p:spPr>
          <a:xfrm rot="5400000">
            <a:off x="6051551" y="4332817"/>
            <a:ext cx="12700" cy="3941233"/>
          </a:xfrm>
          <a:prstGeom prst="curvedConnector3">
            <a:avLst>
              <a:gd name="adj1" fmla="val 180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2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A2C247-9EA2-89D7-23F7-542772E396D6}"/>
              </a:ext>
            </a:extLst>
          </p:cNvPr>
          <p:cNvSpPr/>
          <p:nvPr/>
        </p:nvSpPr>
        <p:spPr>
          <a:xfrm>
            <a:off x="0" y="0"/>
            <a:ext cx="141393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D4216-C135-A6ED-4893-3489F26E7A0F}"/>
              </a:ext>
            </a:extLst>
          </p:cNvPr>
          <p:cNvSpPr txBox="1"/>
          <p:nvPr/>
        </p:nvSpPr>
        <p:spPr>
          <a:xfrm>
            <a:off x="-8467" y="33862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JS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7E90F-8FAF-D60F-8D50-0B9E52128803}"/>
              </a:ext>
            </a:extLst>
          </p:cNvPr>
          <p:cNvSpPr/>
          <p:nvPr/>
        </p:nvSpPr>
        <p:spPr>
          <a:xfrm>
            <a:off x="10320867" y="0"/>
            <a:ext cx="187113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C707D-1245-CA56-6F8B-5D10A11D56A0}"/>
              </a:ext>
            </a:extLst>
          </p:cNvPr>
          <p:cNvSpPr txBox="1"/>
          <p:nvPr/>
        </p:nvSpPr>
        <p:spPr>
          <a:xfrm>
            <a:off x="10778067" y="143933"/>
            <a:ext cx="141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8B3B36-B551-0149-F54B-A0CA2373D0A8}"/>
              </a:ext>
            </a:extLst>
          </p:cNvPr>
          <p:cNvSpPr/>
          <p:nvPr/>
        </p:nvSpPr>
        <p:spPr>
          <a:xfrm>
            <a:off x="1413934" y="143933"/>
            <a:ext cx="8906934" cy="7789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HTTP request Message (GET / POST / PUT / DELETE)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04475-FBDE-A12D-7337-23FDB90311A8}"/>
              </a:ext>
            </a:extLst>
          </p:cNvPr>
          <p:cNvSpPr txBox="1"/>
          <p:nvPr/>
        </p:nvSpPr>
        <p:spPr>
          <a:xfrm>
            <a:off x="10320866" y="872067"/>
            <a:ext cx="1803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2. Server Accept the Request and Generates Acknowledgement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32098D3-ACD0-375A-7F13-3BE78CB94999}"/>
              </a:ext>
            </a:extLst>
          </p:cNvPr>
          <p:cNvSpPr/>
          <p:nvPr/>
        </p:nvSpPr>
        <p:spPr>
          <a:xfrm>
            <a:off x="4377267" y="1100667"/>
            <a:ext cx="5943598" cy="6265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3. The Acknowledgement to Promise Object Created by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6905A-9027-FFF3-139C-4F76D1B69C2A}"/>
              </a:ext>
            </a:extLst>
          </p:cNvPr>
          <p:cNvSpPr txBox="1"/>
          <p:nvPr/>
        </p:nvSpPr>
        <p:spPr>
          <a:xfrm>
            <a:off x="10380133" y="1981200"/>
            <a:ext cx="174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4. Server Continue an execution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B064A2-8BB3-0250-1EAD-1BDC0E25E2F6}"/>
              </a:ext>
            </a:extLst>
          </p:cNvPr>
          <p:cNvSpPr/>
          <p:nvPr/>
        </p:nvSpPr>
        <p:spPr>
          <a:xfrm>
            <a:off x="1413932" y="1143000"/>
            <a:ext cx="2963333" cy="5418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5. Promise Subscription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157A4-C66A-38A7-09B0-B634AAACFF6B}"/>
              </a:ext>
            </a:extLst>
          </p:cNvPr>
          <p:cNvSpPr txBox="1"/>
          <p:nvPr/>
        </p:nvSpPr>
        <p:spPr>
          <a:xfrm>
            <a:off x="-8467" y="1684866"/>
            <a:ext cx="142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6. Client Continue its Execution 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5864CAF-6F43-70D7-CDD6-B43D1BAC81EA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8022691" y="1095909"/>
            <a:ext cx="1666882" cy="2929464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03012-6BDC-1B58-46BE-790BF5DC2AC6}"/>
              </a:ext>
            </a:extLst>
          </p:cNvPr>
          <p:cNvSpPr txBox="1"/>
          <p:nvPr/>
        </p:nvSpPr>
        <p:spPr>
          <a:xfrm>
            <a:off x="6375401" y="2044761"/>
            <a:ext cx="3564466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7.The Promise Keep Waiting for the Response from the 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0A949F-839E-E7D7-7D72-15CC8A283564}"/>
              </a:ext>
            </a:extLst>
          </p:cNvPr>
          <p:cNvSpPr/>
          <p:nvPr/>
        </p:nvSpPr>
        <p:spPr>
          <a:xfrm>
            <a:off x="6951133" y="1570774"/>
            <a:ext cx="880534" cy="156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0C369-0B65-7FBA-17E1-3A473F82743F}"/>
              </a:ext>
            </a:extLst>
          </p:cNvPr>
          <p:cNvSpPr txBox="1"/>
          <p:nvPr/>
        </p:nvSpPr>
        <p:spPr>
          <a:xfrm>
            <a:off x="10473267" y="3437467"/>
            <a:ext cx="1583266" cy="116955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8. Server Completes Execution and ready with Response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63CB1-DC0A-CA03-0ECD-F3655F728D45}"/>
              </a:ext>
            </a:extLst>
          </p:cNvPr>
          <p:cNvSpPr/>
          <p:nvPr/>
        </p:nvSpPr>
        <p:spPr>
          <a:xfrm>
            <a:off x="4356105" y="2669864"/>
            <a:ext cx="1701800" cy="1165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9. Response Back to Promise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638BD43-AFEC-3944-3352-FECD8C3EF8C7}"/>
              </a:ext>
            </a:extLst>
          </p:cNvPr>
          <p:cNvCxnSpPr>
            <a:stCxn id="20" idx="1"/>
            <a:endCxn id="21" idx="3"/>
          </p:cNvCxnSpPr>
          <p:nvPr/>
        </p:nvCxnSpPr>
        <p:spPr>
          <a:xfrm rot="10800000">
            <a:off x="6057905" y="3252633"/>
            <a:ext cx="4415362" cy="769611"/>
          </a:xfrm>
          <a:prstGeom prst="curvedConnector3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AA08A9-4579-E7ED-A1FF-273E7B77E209}"/>
              </a:ext>
            </a:extLst>
          </p:cNvPr>
          <p:cNvCxnSpPr>
            <a:stCxn id="9" idx="2"/>
            <a:endCxn id="21" idx="0"/>
          </p:cNvCxnSpPr>
          <p:nvPr/>
        </p:nvCxnSpPr>
        <p:spPr>
          <a:xfrm>
            <a:off x="4690534" y="1727200"/>
            <a:ext cx="516471" cy="94266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F6602-88AC-9068-57E6-BBD7DAD37B5E}"/>
              </a:ext>
            </a:extLst>
          </p:cNvPr>
          <p:cNvSpPr/>
          <p:nvPr/>
        </p:nvSpPr>
        <p:spPr>
          <a:xfrm>
            <a:off x="2472267" y="1521287"/>
            <a:ext cx="736604" cy="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F3FC568-F180-172D-7F22-D38AD34FB199}"/>
              </a:ext>
            </a:extLst>
          </p:cNvPr>
          <p:cNvCxnSpPr>
            <a:cxnSpLocks/>
            <a:stCxn id="27" idx="2"/>
            <a:endCxn id="21" idx="1"/>
          </p:cNvCxnSpPr>
          <p:nvPr/>
        </p:nvCxnSpPr>
        <p:spPr>
          <a:xfrm rot="16200000" flipH="1">
            <a:off x="2774985" y="1671511"/>
            <a:ext cx="1646705" cy="1515536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D993E8-1067-7ADB-33CB-5C3BE0A35843}"/>
              </a:ext>
            </a:extLst>
          </p:cNvPr>
          <p:cNvSpPr txBox="1"/>
          <p:nvPr/>
        </p:nvSpPr>
        <p:spPr>
          <a:xfrm>
            <a:off x="2286000" y="2367926"/>
            <a:ext cx="1689108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10. Unpack the Response using the Subscription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440521-DFBB-03E9-212E-53657CB92B44}"/>
              </a:ext>
            </a:extLst>
          </p:cNvPr>
          <p:cNvSpPr/>
          <p:nvPr/>
        </p:nvSpPr>
        <p:spPr>
          <a:xfrm>
            <a:off x="3793067" y="4224867"/>
            <a:ext cx="1515537" cy="595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Success</a:t>
            </a:r>
          </a:p>
          <a:p>
            <a:pPr algn="ctr"/>
            <a:r>
              <a:rPr lang="en-IN" b="1" dirty="0"/>
              <a:t>Response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480D40-B3A7-E457-8AB6-24C6D1199B76}"/>
              </a:ext>
            </a:extLst>
          </p:cNvPr>
          <p:cNvSpPr/>
          <p:nvPr/>
        </p:nvSpPr>
        <p:spPr>
          <a:xfrm>
            <a:off x="5435596" y="4214711"/>
            <a:ext cx="1515537" cy="595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Failed Response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44B1EB62-3206-6A06-40E0-80B12A17E1E5}"/>
              </a:ext>
            </a:extLst>
          </p:cNvPr>
          <p:cNvCxnSpPr>
            <a:stCxn id="21" idx="2"/>
            <a:endCxn id="31" idx="0"/>
          </p:cNvCxnSpPr>
          <p:nvPr/>
        </p:nvCxnSpPr>
        <p:spPr>
          <a:xfrm rot="5400000">
            <a:off x="4684188" y="3702049"/>
            <a:ext cx="389467" cy="65616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DD720D2-4694-2E4D-6625-8782ED3F7FB9}"/>
              </a:ext>
            </a:extLst>
          </p:cNvPr>
          <p:cNvCxnSpPr>
            <a:stCxn id="21" idx="2"/>
            <a:endCxn id="32" idx="0"/>
          </p:cNvCxnSpPr>
          <p:nvPr/>
        </p:nvCxnSpPr>
        <p:spPr>
          <a:xfrm rot="16200000" flipH="1">
            <a:off x="5510530" y="3531875"/>
            <a:ext cx="379311" cy="9863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25373F3-FEAB-3BA0-CC81-8F2AB598FE94}"/>
              </a:ext>
            </a:extLst>
          </p:cNvPr>
          <p:cNvSpPr/>
          <p:nvPr/>
        </p:nvSpPr>
        <p:spPr>
          <a:xfrm>
            <a:off x="-8467" y="3474197"/>
            <a:ext cx="1413933" cy="105260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11. The Unpacked Response is delivered to Client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46B2A49-D9C8-7614-79E9-928F098AC233}"/>
              </a:ext>
            </a:extLst>
          </p:cNvPr>
          <p:cNvCxnSpPr>
            <a:stCxn id="30" idx="1"/>
            <a:endCxn id="37" idx="3"/>
          </p:cNvCxnSpPr>
          <p:nvPr/>
        </p:nvCxnSpPr>
        <p:spPr>
          <a:xfrm rot="10800000" flipV="1">
            <a:off x="1405466" y="2968091"/>
            <a:ext cx="880534" cy="1032410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EC4835-98D5-B250-52C5-B922687A77B7}"/>
              </a:ext>
            </a:extLst>
          </p:cNvPr>
          <p:cNvSpPr txBox="1"/>
          <p:nvPr/>
        </p:nvSpPr>
        <p:spPr>
          <a:xfrm>
            <a:off x="2032000" y="5173134"/>
            <a:ext cx="7611533" cy="120032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PROMISE BASED ASYNC EXECUTION in JavaScript Apps</a:t>
            </a:r>
          </a:p>
        </p:txBody>
      </p:sp>
    </p:spTree>
    <p:extLst>
      <p:ext uri="{BB962C8B-B14F-4D97-AF65-F5344CB8AC3E}">
        <p14:creationId xmlns:p14="http://schemas.microsoft.com/office/powerpoint/2010/main" val="236610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A2C247-9EA2-89D7-23F7-542772E396D6}"/>
              </a:ext>
            </a:extLst>
          </p:cNvPr>
          <p:cNvSpPr/>
          <p:nvPr/>
        </p:nvSpPr>
        <p:spPr>
          <a:xfrm>
            <a:off x="0" y="0"/>
            <a:ext cx="141393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D4216-C135-A6ED-4893-3489F26E7A0F}"/>
              </a:ext>
            </a:extLst>
          </p:cNvPr>
          <p:cNvSpPr txBox="1"/>
          <p:nvPr/>
        </p:nvSpPr>
        <p:spPr>
          <a:xfrm>
            <a:off x="-8467" y="33862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JS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7E90F-8FAF-D60F-8D50-0B9E52128803}"/>
              </a:ext>
            </a:extLst>
          </p:cNvPr>
          <p:cNvSpPr/>
          <p:nvPr/>
        </p:nvSpPr>
        <p:spPr>
          <a:xfrm>
            <a:off x="10320867" y="0"/>
            <a:ext cx="187113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C707D-1245-CA56-6F8B-5D10A11D56A0}"/>
              </a:ext>
            </a:extLst>
          </p:cNvPr>
          <p:cNvSpPr txBox="1"/>
          <p:nvPr/>
        </p:nvSpPr>
        <p:spPr>
          <a:xfrm>
            <a:off x="10778067" y="143933"/>
            <a:ext cx="141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8B3B36-B551-0149-F54B-A0CA2373D0A8}"/>
              </a:ext>
            </a:extLst>
          </p:cNvPr>
          <p:cNvSpPr/>
          <p:nvPr/>
        </p:nvSpPr>
        <p:spPr>
          <a:xfrm>
            <a:off x="1413934" y="143933"/>
            <a:ext cx="8906934" cy="7789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HTTP request Message (GET / POST / PUT / DELETE)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04475-FBDE-A12D-7337-23FDB90311A8}"/>
              </a:ext>
            </a:extLst>
          </p:cNvPr>
          <p:cNvSpPr txBox="1"/>
          <p:nvPr/>
        </p:nvSpPr>
        <p:spPr>
          <a:xfrm>
            <a:off x="10320866" y="872067"/>
            <a:ext cx="1803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2. Server Accept the Request and Generates Acknowledgement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32098D3-ACD0-375A-7F13-3BE78CB94999}"/>
              </a:ext>
            </a:extLst>
          </p:cNvPr>
          <p:cNvSpPr/>
          <p:nvPr/>
        </p:nvSpPr>
        <p:spPr>
          <a:xfrm>
            <a:off x="5757333" y="1100667"/>
            <a:ext cx="4563532" cy="6265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3. The Acknowledgement to Promise Object Created by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6905A-9027-FFF3-139C-4F76D1B69C2A}"/>
              </a:ext>
            </a:extLst>
          </p:cNvPr>
          <p:cNvSpPr txBox="1"/>
          <p:nvPr/>
        </p:nvSpPr>
        <p:spPr>
          <a:xfrm>
            <a:off x="10380133" y="1981200"/>
            <a:ext cx="174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4. Server Continue an execution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B064A2-8BB3-0250-1EAD-1BDC0E25E2F6}"/>
              </a:ext>
            </a:extLst>
          </p:cNvPr>
          <p:cNvSpPr/>
          <p:nvPr/>
        </p:nvSpPr>
        <p:spPr>
          <a:xfrm>
            <a:off x="1413931" y="1143000"/>
            <a:ext cx="2819397" cy="5418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5. Observable Subscription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157A4-C66A-38A7-09B0-B634AAACFF6B}"/>
              </a:ext>
            </a:extLst>
          </p:cNvPr>
          <p:cNvSpPr txBox="1"/>
          <p:nvPr/>
        </p:nvSpPr>
        <p:spPr>
          <a:xfrm>
            <a:off x="-8467" y="1684866"/>
            <a:ext cx="142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6. Client Continue its Execution 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5864CAF-6F43-70D7-CDD6-B43D1BAC81EA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8022691" y="1095909"/>
            <a:ext cx="1666882" cy="2929464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03012-6BDC-1B58-46BE-790BF5DC2AC6}"/>
              </a:ext>
            </a:extLst>
          </p:cNvPr>
          <p:cNvSpPr txBox="1"/>
          <p:nvPr/>
        </p:nvSpPr>
        <p:spPr>
          <a:xfrm>
            <a:off x="6375401" y="2044761"/>
            <a:ext cx="3564466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7.The Promise Keep Waiting for the Response from the 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0A949F-839E-E7D7-7D72-15CC8A283564}"/>
              </a:ext>
            </a:extLst>
          </p:cNvPr>
          <p:cNvSpPr/>
          <p:nvPr/>
        </p:nvSpPr>
        <p:spPr>
          <a:xfrm>
            <a:off x="6951133" y="1570774"/>
            <a:ext cx="880534" cy="156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0C369-0B65-7FBA-17E1-3A473F82743F}"/>
              </a:ext>
            </a:extLst>
          </p:cNvPr>
          <p:cNvSpPr txBox="1"/>
          <p:nvPr/>
        </p:nvSpPr>
        <p:spPr>
          <a:xfrm>
            <a:off x="10473267" y="3437467"/>
            <a:ext cx="1583266" cy="116955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8. Server Completes Execution and ready with Response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63CB1-DC0A-CA03-0ECD-F3655F728D45}"/>
              </a:ext>
            </a:extLst>
          </p:cNvPr>
          <p:cNvSpPr/>
          <p:nvPr/>
        </p:nvSpPr>
        <p:spPr>
          <a:xfrm>
            <a:off x="4250265" y="1107669"/>
            <a:ext cx="149013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Observable</a:t>
            </a:r>
          </a:p>
          <a:p>
            <a:pPr algn="ctr"/>
            <a:r>
              <a:rPr lang="en-IN" sz="1400" b="1" dirty="0"/>
              <a:t>Holds the Promise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638BD43-AFEC-3944-3352-FECD8C3EF8C7}"/>
              </a:ext>
            </a:extLst>
          </p:cNvPr>
          <p:cNvCxnSpPr>
            <a:cxnSpLocks/>
            <a:stCxn id="20" idx="1"/>
            <a:endCxn id="21" idx="2"/>
          </p:cNvCxnSpPr>
          <p:nvPr/>
        </p:nvCxnSpPr>
        <p:spPr>
          <a:xfrm rot="10800000">
            <a:off x="4995331" y="1754001"/>
            <a:ext cx="5477936" cy="2268243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D993E8-1067-7ADB-33CB-5C3BE0A35843}"/>
              </a:ext>
            </a:extLst>
          </p:cNvPr>
          <p:cNvSpPr txBox="1"/>
          <p:nvPr/>
        </p:nvSpPr>
        <p:spPr>
          <a:xfrm>
            <a:off x="2093379" y="2427535"/>
            <a:ext cx="1689108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b="1" dirty="0"/>
              <a:t>10. Client is Notified data from the Observable over the active subscription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440521-DFBB-03E9-212E-53657CB92B44}"/>
              </a:ext>
            </a:extLst>
          </p:cNvPr>
          <p:cNvSpPr/>
          <p:nvPr/>
        </p:nvSpPr>
        <p:spPr>
          <a:xfrm>
            <a:off x="3793067" y="4224867"/>
            <a:ext cx="1515537" cy="595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Success</a:t>
            </a:r>
          </a:p>
          <a:p>
            <a:pPr algn="ctr"/>
            <a:r>
              <a:rPr lang="en-IN" b="1" dirty="0"/>
              <a:t>Response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480D40-B3A7-E457-8AB6-24C6D1199B76}"/>
              </a:ext>
            </a:extLst>
          </p:cNvPr>
          <p:cNvSpPr/>
          <p:nvPr/>
        </p:nvSpPr>
        <p:spPr>
          <a:xfrm>
            <a:off x="5435596" y="4214711"/>
            <a:ext cx="1515537" cy="595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Failed Response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44B1EB62-3206-6A06-40E0-80B12A17E1E5}"/>
              </a:ext>
            </a:extLst>
          </p:cNvPr>
          <p:cNvCxnSpPr>
            <a:cxnSpLocks/>
            <a:stCxn id="21" idx="2"/>
            <a:endCxn id="31" idx="0"/>
          </p:cNvCxnSpPr>
          <p:nvPr/>
        </p:nvCxnSpPr>
        <p:spPr>
          <a:xfrm rot="5400000">
            <a:off x="3537651" y="2767186"/>
            <a:ext cx="2470867" cy="44449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DD720D2-4694-2E4D-6625-8782ED3F7FB9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 rot="16200000" flipH="1">
            <a:off x="4363993" y="2385338"/>
            <a:ext cx="2460711" cy="119803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25373F3-FEAB-3BA0-CC81-8F2AB598FE94}"/>
              </a:ext>
            </a:extLst>
          </p:cNvPr>
          <p:cNvSpPr/>
          <p:nvPr/>
        </p:nvSpPr>
        <p:spPr>
          <a:xfrm>
            <a:off x="-8467" y="3474197"/>
            <a:ext cx="1413933" cy="105260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11. The Unpacked Response is delivered to Client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46B2A49-D9C8-7614-79E9-928F098AC233}"/>
              </a:ext>
            </a:extLst>
          </p:cNvPr>
          <p:cNvCxnSpPr>
            <a:stCxn id="30" idx="1"/>
            <a:endCxn id="37" idx="3"/>
          </p:cNvCxnSpPr>
          <p:nvPr/>
        </p:nvCxnSpPr>
        <p:spPr>
          <a:xfrm rot="10800000" flipV="1">
            <a:off x="1405467" y="2812255"/>
            <a:ext cx="687913" cy="1188245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EC4835-98D5-B250-52C5-B922687A77B7}"/>
              </a:ext>
            </a:extLst>
          </p:cNvPr>
          <p:cNvSpPr txBox="1"/>
          <p:nvPr/>
        </p:nvSpPr>
        <p:spPr>
          <a:xfrm>
            <a:off x="2093379" y="5241737"/>
            <a:ext cx="7611533" cy="5232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Observable for HTTP Calls in Angular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4E57E7C-D539-7447-3BC3-77CFF37CECD2}"/>
              </a:ext>
            </a:extLst>
          </p:cNvPr>
          <p:cNvCxnSpPr>
            <a:cxnSpLocks/>
            <a:stCxn id="21" idx="2"/>
            <a:endCxn id="30" idx="3"/>
          </p:cNvCxnSpPr>
          <p:nvPr/>
        </p:nvCxnSpPr>
        <p:spPr>
          <a:xfrm rot="5400000">
            <a:off x="3859781" y="1676706"/>
            <a:ext cx="1058256" cy="1212844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9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9D095-B0DB-034C-E2D2-5965E9F70C26}"/>
              </a:ext>
            </a:extLst>
          </p:cNvPr>
          <p:cNvSpPr/>
          <p:nvPr/>
        </p:nvSpPr>
        <p:spPr>
          <a:xfrm>
            <a:off x="6934200" y="127000"/>
            <a:ext cx="4656667" cy="6248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D8E65-8C13-46CE-C355-DEE626AAA008}"/>
              </a:ext>
            </a:extLst>
          </p:cNvPr>
          <p:cNvSpPr txBox="1"/>
          <p:nvPr/>
        </p:nvSpPr>
        <p:spPr>
          <a:xfrm>
            <a:off x="7247467" y="262467"/>
            <a:ext cx="420793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46997D-4897-1AAB-853F-6050C1CF993E}"/>
              </a:ext>
            </a:extLst>
          </p:cNvPr>
          <p:cNvSpPr/>
          <p:nvPr/>
        </p:nvSpPr>
        <p:spPr>
          <a:xfrm>
            <a:off x="7086601" y="1007533"/>
            <a:ext cx="4368800" cy="11599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Server-Side Pages</a:t>
            </a:r>
          </a:p>
          <a:p>
            <a:pPr algn="ctr"/>
            <a:r>
              <a:rPr lang="en-IN" b="1" dirty="0"/>
              <a:t>.</a:t>
            </a:r>
            <a:r>
              <a:rPr lang="en-IN" b="1" dirty="0" err="1"/>
              <a:t>apsx</a:t>
            </a:r>
            <a:r>
              <a:rPr lang="en-IN" b="1" dirty="0"/>
              <a:t> , .</a:t>
            </a:r>
            <a:r>
              <a:rPr lang="en-IN" b="1" dirty="0" err="1"/>
              <a:t>jsp</a:t>
            </a:r>
            <a:r>
              <a:rPr lang="en-IN" b="1" dirty="0"/>
              <a:t>, .</a:t>
            </a:r>
            <a:r>
              <a:rPr lang="en-IN" b="1" dirty="0" err="1"/>
              <a:t>php</a:t>
            </a:r>
            <a:r>
              <a:rPr lang="en-IN" b="1" dirty="0"/>
              <a:t>, etc.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1B0AC-F6CF-3E50-422F-B46EFD526C4B}"/>
              </a:ext>
            </a:extLst>
          </p:cNvPr>
          <p:cNvSpPr/>
          <p:nvPr/>
        </p:nvSpPr>
        <p:spPr>
          <a:xfrm>
            <a:off x="9575800" y="2294467"/>
            <a:ext cx="1744133" cy="2438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 Layer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Data Access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6ED6647E-1C96-7C11-BA6F-CC5B111F30D5}"/>
              </a:ext>
            </a:extLst>
          </p:cNvPr>
          <p:cNvSpPr/>
          <p:nvPr/>
        </p:nvSpPr>
        <p:spPr>
          <a:xfrm>
            <a:off x="10117667" y="1930400"/>
            <a:ext cx="296333" cy="61280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A19A9D-1638-C7BD-FDF3-E1C79E14DF69}"/>
              </a:ext>
            </a:extLst>
          </p:cNvPr>
          <p:cNvSpPr/>
          <p:nvPr/>
        </p:nvSpPr>
        <p:spPr>
          <a:xfrm>
            <a:off x="118533" y="104801"/>
            <a:ext cx="2294467" cy="1148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67FD116-7253-E847-487F-E8FC36DD18A7}"/>
              </a:ext>
            </a:extLst>
          </p:cNvPr>
          <p:cNvSpPr/>
          <p:nvPr/>
        </p:nvSpPr>
        <p:spPr>
          <a:xfrm>
            <a:off x="2413000" y="262467"/>
            <a:ext cx="4521200" cy="4402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5277A4A-2E97-35B4-DFF5-C292BE25EBBD}"/>
              </a:ext>
            </a:extLst>
          </p:cNvPr>
          <p:cNvSpPr/>
          <p:nvPr/>
        </p:nvSpPr>
        <p:spPr>
          <a:xfrm>
            <a:off x="2413000" y="787400"/>
            <a:ext cx="4521200" cy="44026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67057-7E48-7D24-03A1-9ADB7A45FEB0}"/>
              </a:ext>
            </a:extLst>
          </p:cNvPr>
          <p:cNvSpPr/>
          <p:nvPr/>
        </p:nvSpPr>
        <p:spPr>
          <a:xfrm>
            <a:off x="7247467" y="2472267"/>
            <a:ext cx="1828799" cy="203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REST</a:t>
            </a:r>
          </a:p>
          <a:p>
            <a:pPr algn="ctr"/>
            <a:r>
              <a:rPr lang="en-IN" b="1" dirty="0"/>
              <a:t>API /  WEB APIs / APIs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0B2BF624-164B-2D2F-D388-8EAA42E055F9}"/>
              </a:ext>
            </a:extLst>
          </p:cNvPr>
          <p:cNvSpPr/>
          <p:nvPr/>
        </p:nvSpPr>
        <p:spPr>
          <a:xfrm>
            <a:off x="8974667" y="3234267"/>
            <a:ext cx="745066" cy="30480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C6578-4D12-5969-D408-68664151D22A}"/>
              </a:ext>
            </a:extLst>
          </p:cNvPr>
          <p:cNvSpPr/>
          <p:nvPr/>
        </p:nvSpPr>
        <p:spPr>
          <a:xfrm>
            <a:off x="6096000" y="3048000"/>
            <a:ext cx="1151467" cy="575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Endpoint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5CFBA-B490-A4C1-F11D-8510B96DD736}"/>
              </a:ext>
            </a:extLst>
          </p:cNvPr>
          <p:cNvSpPr/>
          <p:nvPr/>
        </p:nvSpPr>
        <p:spPr>
          <a:xfrm>
            <a:off x="2650066" y="2298700"/>
            <a:ext cx="2734733" cy="2650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Third-Party Application</a:t>
            </a:r>
          </a:p>
          <a:p>
            <a:pPr algn="ctr"/>
            <a:r>
              <a:rPr lang="en-IN" dirty="0"/>
              <a:t>Front-End App </a:t>
            </a:r>
          </a:p>
          <a:p>
            <a:pPr algn="ctr"/>
            <a:r>
              <a:rPr lang="en-IN" dirty="0"/>
              <a:t>e.g.</a:t>
            </a:r>
          </a:p>
          <a:p>
            <a:pPr algn="ctr"/>
            <a:r>
              <a:rPr lang="en-IN" dirty="0"/>
              <a:t>Angular /  React / Vue /  Blazor / jQuery </a:t>
            </a:r>
          </a:p>
          <a:p>
            <a:pPr algn="ctr"/>
            <a:r>
              <a:rPr lang="en-IN" dirty="0"/>
              <a:t>Separately Hosted</a:t>
            </a:r>
          </a:p>
          <a:p>
            <a:pPr algn="ctr"/>
            <a:r>
              <a:rPr lang="en-IN" dirty="0"/>
              <a:t>Azure /  AWS / GCP as Static Apps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511D8-B39C-A0F0-A985-DF3CE82298D4}"/>
              </a:ext>
            </a:extLst>
          </p:cNvPr>
          <p:cNvSpPr/>
          <p:nvPr/>
        </p:nvSpPr>
        <p:spPr>
          <a:xfrm>
            <a:off x="313265" y="5227134"/>
            <a:ext cx="1769535" cy="1148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+ JS + CSS + Images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30D7C49-DDEB-DD19-E61C-0BE0A6F1D75A}"/>
              </a:ext>
            </a:extLst>
          </p:cNvPr>
          <p:cNvCxnSpPr>
            <a:stCxn id="19" idx="0"/>
            <a:endCxn id="13" idx="1"/>
          </p:cNvCxnSpPr>
          <p:nvPr/>
        </p:nvCxnSpPr>
        <p:spPr>
          <a:xfrm rot="5400000" flipH="1" flipV="1">
            <a:off x="1122349" y="3699418"/>
            <a:ext cx="1603401" cy="14520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6D07ACD-7B13-74B6-D3DB-9E79F22E7C74}"/>
              </a:ext>
            </a:extLst>
          </p:cNvPr>
          <p:cNvCxnSpPr>
            <a:stCxn id="13" idx="2"/>
            <a:endCxn id="19" idx="3"/>
          </p:cNvCxnSpPr>
          <p:nvPr/>
        </p:nvCxnSpPr>
        <p:spPr>
          <a:xfrm rot="5400000">
            <a:off x="2623867" y="4407700"/>
            <a:ext cx="852501" cy="1934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70A86B-EBD0-5FC1-B94F-57D03E5CB808}"/>
              </a:ext>
            </a:extLst>
          </p:cNvPr>
          <p:cNvSpPr txBox="1"/>
          <p:nvPr/>
        </p:nvSpPr>
        <p:spPr>
          <a:xfrm>
            <a:off x="220133" y="1464733"/>
            <a:ext cx="28194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Third-Party Front-End Apps loaded in Browser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D932257-B267-534C-8814-7B9C02B612D8}"/>
              </a:ext>
            </a:extLst>
          </p:cNvPr>
          <p:cNvCxnSpPr>
            <a:stCxn id="19" idx="2"/>
            <a:endCxn id="12" idx="2"/>
          </p:cNvCxnSpPr>
          <p:nvPr/>
        </p:nvCxnSpPr>
        <p:spPr>
          <a:xfrm rot="5400000" flipH="1" flipV="1">
            <a:off x="2559049" y="2262716"/>
            <a:ext cx="2751667" cy="5473701"/>
          </a:xfrm>
          <a:prstGeom prst="bentConnector3">
            <a:avLst>
              <a:gd name="adj1" fmla="val -8308"/>
            </a:avLst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8162B8-5012-7E3D-72DE-88C8E83BB120}"/>
              </a:ext>
            </a:extLst>
          </p:cNvPr>
          <p:cNvSpPr txBox="1"/>
          <p:nvPr/>
        </p:nvSpPr>
        <p:spPr>
          <a:xfrm>
            <a:off x="3361267" y="6019799"/>
            <a:ext cx="2802466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Accessing REST API for Data</a:t>
            </a:r>
          </a:p>
        </p:txBody>
      </p:sp>
    </p:spTree>
    <p:extLst>
      <p:ext uri="{BB962C8B-B14F-4D97-AF65-F5344CB8AC3E}">
        <p14:creationId xmlns:p14="http://schemas.microsoft.com/office/powerpoint/2010/main" val="14708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D3CDF9-5673-0E2F-1A9F-15A5D01D89AA}"/>
              </a:ext>
            </a:extLst>
          </p:cNvPr>
          <p:cNvSpPr/>
          <p:nvPr/>
        </p:nvSpPr>
        <p:spPr>
          <a:xfrm>
            <a:off x="355600" y="1574799"/>
            <a:ext cx="5037667" cy="39708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7F5F9-679F-C4A2-1085-F51E951CDED5}"/>
              </a:ext>
            </a:extLst>
          </p:cNvPr>
          <p:cNvSpPr txBox="1"/>
          <p:nvPr/>
        </p:nvSpPr>
        <p:spPr>
          <a:xfrm>
            <a:off x="660400" y="736600"/>
            <a:ext cx="418253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9E519-1439-F7B3-3756-5DA736B6220A}"/>
              </a:ext>
            </a:extLst>
          </p:cNvPr>
          <p:cNvSpPr/>
          <p:nvPr/>
        </p:nvSpPr>
        <p:spPr>
          <a:xfrm>
            <a:off x="338667" y="4047066"/>
            <a:ext cx="5063066" cy="2379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JavaScript Object-Model, with CSS</a:t>
            </a:r>
          </a:p>
          <a:p>
            <a:pPr algn="ctr"/>
            <a:r>
              <a:rPr lang="en-IN" b="1" dirty="0"/>
              <a:t>The UI Should Be generated on Browser aka </a:t>
            </a:r>
            <a:r>
              <a:rPr lang="en-IN" b="1" dirty="0">
                <a:solidFill>
                  <a:srgbClr val="FF0000"/>
                </a:solidFill>
              </a:rPr>
              <a:t>Client Side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64725B5-F1F9-80F4-6685-E18D1450B5B6}"/>
              </a:ext>
            </a:extLst>
          </p:cNvPr>
          <p:cNvSpPr/>
          <p:nvPr/>
        </p:nvSpPr>
        <p:spPr>
          <a:xfrm>
            <a:off x="2116667" y="2827867"/>
            <a:ext cx="1608666" cy="668866"/>
          </a:xfrm>
          <a:prstGeom prst="flowChartAlternateProcess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Button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C14950A-609F-C9CC-1DA7-70DDF5B3DA0D}"/>
              </a:ext>
            </a:extLst>
          </p:cNvPr>
          <p:cNvCxnSpPr>
            <a:stCxn id="5" idx="1"/>
          </p:cNvCxnSpPr>
          <p:nvPr/>
        </p:nvCxnSpPr>
        <p:spPr>
          <a:xfrm rot="10800000" flipH="1" flipV="1">
            <a:off x="2116666" y="3162299"/>
            <a:ext cx="474133" cy="1147233"/>
          </a:xfrm>
          <a:prstGeom prst="bentConnector4">
            <a:avLst>
              <a:gd name="adj1" fmla="val -48214"/>
              <a:gd name="adj2" fmla="val 645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36FEAC-4E04-B3D4-073E-7E086D6EB530}"/>
              </a:ext>
            </a:extLst>
          </p:cNvPr>
          <p:cNvSpPr txBox="1"/>
          <p:nvPr/>
        </p:nvSpPr>
        <p:spPr>
          <a:xfrm>
            <a:off x="1329267" y="4309532"/>
            <a:ext cx="1532466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/>
              <a:t>Click Event Requested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30FE4B5-17B4-5968-76DA-57DD0880FA2D}"/>
              </a:ext>
            </a:extLst>
          </p:cNvPr>
          <p:cNvSpPr/>
          <p:nvPr/>
        </p:nvSpPr>
        <p:spPr>
          <a:xfrm>
            <a:off x="8652933" y="2548467"/>
            <a:ext cx="1981200" cy="11345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77AD0F8-472B-3F1E-5ABA-8F79619A445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861733" y="3115734"/>
            <a:ext cx="5791200" cy="13169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AEE311-202B-5473-06D5-E8C0E4AD1FA3}"/>
              </a:ext>
            </a:extLst>
          </p:cNvPr>
          <p:cNvSpPr txBox="1"/>
          <p:nvPr/>
        </p:nvSpPr>
        <p:spPr>
          <a:xfrm>
            <a:off x="6299200" y="2548467"/>
            <a:ext cx="2125134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Request for Data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FE00911-A48D-428A-E7D3-FC85CD9A6990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>
            <a:off x="5433141" y="345360"/>
            <a:ext cx="872753" cy="7548033"/>
          </a:xfrm>
          <a:prstGeom prst="bentConnector3">
            <a:avLst>
              <a:gd name="adj1" fmla="val 12619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83AA30-5449-3DDB-81E2-9140D34B4063}"/>
              </a:ext>
            </a:extLst>
          </p:cNvPr>
          <p:cNvSpPr txBox="1"/>
          <p:nvPr/>
        </p:nvSpPr>
        <p:spPr>
          <a:xfrm>
            <a:off x="6231467" y="4938354"/>
            <a:ext cx="2125134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Response with Data</a:t>
            </a:r>
          </a:p>
          <a:p>
            <a:pPr algn="ctr"/>
            <a:r>
              <a:rPr lang="en-IN" b="1" dirty="0" err="1"/>
              <a:t>Color</a:t>
            </a:r>
            <a:r>
              <a:rPr lang="en-IN" b="1" dirty="0"/>
              <a:t> : yellow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DE8A280-A8FE-EE0D-3EF5-A282CB6BC55F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5400000" flipH="1" flipV="1">
            <a:off x="2336800" y="2921000"/>
            <a:ext cx="1147232" cy="1629833"/>
          </a:xfrm>
          <a:prstGeom prst="bentConnector4">
            <a:avLst>
              <a:gd name="adj1" fmla="val 11807"/>
              <a:gd name="adj2" fmla="val 114026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9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BC03D6F0-656E-8DEC-BEAC-417555C842BA}"/>
              </a:ext>
            </a:extLst>
          </p:cNvPr>
          <p:cNvSpPr/>
          <p:nvPr/>
        </p:nvSpPr>
        <p:spPr>
          <a:xfrm>
            <a:off x="220133" y="321733"/>
            <a:ext cx="11726334" cy="629073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A3D78-32BF-5004-7537-02CC0F840252}"/>
              </a:ext>
            </a:extLst>
          </p:cNvPr>
          <p:cNvSpPr/>
          <p:nvPr/>
        </p:nvSpPr>
        <p:spPr>
          <a:xfrm>
            <a:off x="5960533" y="321733"/>
            <a:ext cx="67734" cy="6290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6B357A7-7840-5D8D-1E4A-7DF1A1FDC53F}"/>
              </a:ext>
            </a:extLst>
          </p:cNvPr>
          <p:cNvSpPr/>
          <p:nvPr/>
        </p:nvSpPr>
        <p:spPr>
          <a:xfrm>
            <a:off x="220133" y="3496732"/>
            <a:ext cx="11726334" cy="762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9F28A-95D7-D2D1-AF4F-CEF21911A161}"/>
              </a:ext>
            </a:extLst>
          </p:cNvPr>
          <p:cNvSpPr txBox="1"/>
          <p:nvPr/>
        </p:nvSpPr>
        <p:spPr>
          <a:xfrm>
            <a:off x="245533" y="414867"/>
            <a:ext cx="5494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Static Document-Object-Model (DOM)</a:t>
            </a:r>
          </a:p>
          <a:p>
            <a:endParaRPr lang="en-IN" b="1" dirty="0"/>
          </a:p>
          <a:p>
            <a:r>
              <a:rPr lang="en-IN" b="1" dirty="0"/>
              <a:t>The HTML DOM</a:t>
            </a:r>
          </a:p>
          <a:p>
            <a:endParaRPr lang="en-IN" b="1" dirty="0"/>
          </a:p>
          <a:p>
            <a:r>
              <a:rPr lang="en-IN" b="1" dirty="0"/>
              <a:t>Responsible to SHOW UI (Presentation) to End-User</a:t>
            </a:r>
          </a:p>
          <a:p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C4112-A517-D334-9CFC-877730934B0E}"/>
              </a:ext>
            </a:extLst>
          </p:cNvPr>
          <p:cNvSpPr txBox="1"/>
          <p:nvPr/>
        </p:nvSpPr>
        <p:spPr>
          <a:xfrm>
            <a:off x="6096000" y="414867"/>
            <a:ext cx="5672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DOM aka JS-DOM</a:t>
            </a:r>
          </a:p>
          <a:p>
            <a:endParaRPr lang="en-IN" b="1" dirty="0"/>
          </a:p>
          <a:p>
            <a:r>
              <a:rPr lang="en-IN" b="1" dirty="0"/>
              <a:t>Browser based JS Object Model</a:t>
            </a:r>
          </a:p>
          <a:p>
            <a:pPr marL="342900" indent="-342900">
              <a:buAutoNum type="arabicPeriod"/>
            </a:pPr>
            <a:r>
              <a:rPr lang="en-IN" b="1" dirty="0"/>
              <a:t>Object /  number / string / Date / Boolean</a:t>
            </a:r>
          </a:p>
          <a:p>
            <a:pPr marL="342900" indent="-342900">
              <a:buAutoNum type="arabicPeriod"/>
            </a:pPr>
            <a:r>
              <a:rPr lang="en-IN" b="1" dirty="0"/>
              <a:t>Functions</a:t>
            </a:r>
          </a:p>
          <a:p>
            <a:pPr marL="342900" indent="-342900">
              <a:buAutoNum type="arabicPeriod"/>
            </a:pPr>
            <a:r>
              <a:rPr lang="en-IN" b="1" dirty="0"/>
              <a:t>Events</a:t>
            </a:r>
          </a:p>
          <a:p>
            <a:pPr marL="342900" indent="-342900">
              <a:buAutoNum type="arabicPeriod"/>
            </a:pPr>
            <a:r>
              <a:rPr lang="en-IN" b="1" dirty="0"/>
              <a:t>Properties </a:t>
            </a:r>
          </a:p>
          <a:p>
            <a:pPr marL="342900" indent="-342900">
              <a:buAutoNum type="arabicPeriod"/>
            </a:pPr>
            <a:r>
              <a:rPr lang="en-IN" b="1" dirty="0" err="1"/>
              <a:t>CustomElementRegistry</a:t>
            </a:r>
            <a:endParaRPr lang="en-IN" b="1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BA96622D-B12E-2EFA-55E1-C55756E49B8D}"/>
              </a:ext>
            </a:extLst>
          </p:cNvPr>
          <p:cNvSpPr/>
          <p:nvPr/>
        </p:nvSpPr>
        <p:spPr>
          <a:xfrm>
            <a:off x="4529667" y="2650067"/>
            <a:ext cx="3073400" cy="77893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Uses JSOM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B3F58-7AE1-70DE-B176-F339E3E63852}"/>
              </a:ext>
            </a:extLst>
          </p:cNvPr>
          <p:cNvSpPr txBox="1"/>
          <p:nvPr/>
        </p:nvSpPr>
        <p:spPr>
          <a:xfrm>
            <a:off x="304800" y="3733800"/>
            <a:ext cx="5367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HTML 5 API</a:t>
            </a:r>
          </a:p>
          <a:p>
            <a:pPr marL="342900" indent="-342900">
              <a:buAutoNum type="arabicPeriod"/>
            </a:pPr>
            <a:r>
              <a:rPr lang="en-IN" b="1" dirty="0" err="1"/>
              <a:t>DragDrop</a:t>
            </a: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File Access</a:t>
            </a:r>
          </a:p>
          <a:p>
            <a:pPr marL="342900" indent="-342900">
              <a:buAutoNum type="arabicPeriod"/>
            </a:pPr>
            <a:r>
              <a:rPr lang="en-IN" b="1" dirty="0"/>
              <a:t>Media Services for Graphics /  Animations / Audio and Video</a:t>
            </a:r>
          </a:p>
          <a:p>
            <a:pPr marL="342900" indent="-342900">
              <a:buAutoNum type="arabicPeriod"/>
            </a:pPr>
            <a:r>
              <a:rPr lang="en-IN" b="1" dirty="0"/>
              <a:t>Socket</a:t>
            </a:r>
          </a:p>
          <a:p>
            <a:pPr marL="342900" indent="-342900">
              <a:buAutoNum type="arabicPeriod"/>
            </a:pPr>
            <a:r>
              <a:rPr lang="en-IN" b="1" dirty="0"/>
              <a:t>Device Access e.g. Camera / USB / GPS / Sound, etc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35BA6-D2BB-5FD1-A9E0-78ECE47A7303}"/>
              </a:ext>
            </a:extLst>
          </p:cNvPr>
          <p:cNvSpPr txBox="1"/>
          <p:nvPr/>
        </p:nvSpPr>
        <p:spPr>
          <a:xfrm>
            <a:off x="6096000" y="3640664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Network APIs</a:t>
            </a:r>
          </a:p>
          <a:p>
            <a:pPr marL="342900" indent="-342900">
              <a:buAutoNum type="arabicPeriod"/>
            </a:pPr>
            <a:r>
              <a:rPr lang="en-IN" b="1" dirty="0"/>
              <a:t>Http and Https with waterfall model</a:t>
            </a:r>
          </a:p>
          <a:p>
            <a:pPr marL="342900" indent="-342900">
              <a:buAutoNum type="arabicPeriod"/>
            </a:pPr>
            <a:r>
              <a:rPr lang="en-IN" b="1" dirty="0"/>
              <a:t>Socker with </a:t>
            </a:r>
            <a:r>
              <a:rPr lang="en-IN" b="1" dirty="0" err="1"/>
              <a:t>ws</a:t>
            </a: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Images</a:t>
            </a:r>
          </a:p>
          <a:p>
            <a:pPr marL="342900" indent="-342900">
              <a:buAutoNum type="arabicPeriod"/>
            </a:pPr>
            <a:r>
              <a:rPr lang="en-IN" b="1" dirty="0"/>
              <a:t>Docs</a:t>
            </a:r>
          </a:p>
          <a:p>
            <a:pPr marL="342900" indent="-342900">
              <a:buAutoNum type="arabicPeriod"/>
            </a:pPr>
            <a:r>
              <a:rPr lang="en-IN" b="1" dirty="0" err="1"/>
              <a:t>WebAsembly</a:t>
            </a:r>
            <a:r>
              <a:rPr lang="en-IN" b="1" dirty="0"/>
              <a:t> 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DB742F20-F8F4-7AD5-9181-D08E8413D13A}"/>
              </a:ext>
            </a:extLst>
          </p:cNvPr>
          <p:cNvSpPr/>
          <p:nvPr/>
        </p:nvSpPr>
        <p:spPr>
          <a:xfrm>
            <a:off x="2777067" y="3073400"/>
            <a:ext cx="381000" cy="9398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6A6A69DC-D7C9-218A-4869-0782B95BDF5A}"/>
              </a:ext>
            </a:extLst>
          </p:cNvPr>
          <p:cNvSpPr/>
          <p:nvPr/>
        </p:nvSpPr>
        <p:spPr>
          <a:xfrm rot="18277110">
            <a:off x="5626101" y="3117283"/>
            <a:ext cx="381000" cy="9398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8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AB813-EF67-FE16-C372-A176089572C6}"/>
              </a:ext>
            </a:extLst>
          </p:cNvPr>
          <p:cNvSpPr txBox="1"/>
          <p:nvPr/>
        </p:nvSpPr>
        <p:spPr>
          <a:xfrm>
            <a:off x="1845733" y="0"/>
            <a:ext cx="797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Angular Loading in Browser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16E8749-1D96-E227-DDA8-5EFC052BBD86}"/>
              </a:ext>
            </a:extLst>
          </p:cNvPr>
          <p:cNvSpPr/>
          <p:nvPr/>
        </p:nvSpPr>
        <p:spPr>
          <a:xfrm>
            <a:off x="169333" y="948267"/>
            <a:ext cx="11844867" cy="57404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ED6A4-0DA3-4141-D8C6-15E4F902EB92}"/>
              </a:ext>
            </a:extLst>
          </p:cNvPr>
          <p:cNvSpPr txBox="1"/>
          <p:nvPr/>
        </p:nvSpPr>
        <p:spPr>
          <a:xfrm>
            <a:off x="10261600" y="948267"/>
            <a:ext cx="17526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CC1A5D-4D03-5766-E7B3-D3FEF3C0DBF6}"/>
              </a:ext>
            </a:extLst>
          </p:cNvPr>
          <p:cNvSpPr/>
          <p:nvPr/>
        </p:nvSpPr>
        <p:spPr>
          <a:xfrm>
            <a:off x="169333" y="4842933"/>
            <a:ext cx="11853334" cy="18457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054A2-28A2-4A8D-715A-C4385C2297E2}"/>
              </a:ext>
            </a:extLst>
          </p:cNvPr>
          <p:cNvSpPr txBox="1"/>
          <p:nvPr/>
        </p:nvSpPr>
        <p:spPr>
          <a:xfrm>
            <a:off x="7310966" y="4937204"/>
            <a:ext cx="303106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Main.js and Other Dependency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A3052-ECF8-BB59-E676-0F830C0583DA}"/>
              </a:ext>
            </a:extLst>
          </p:cNvPr>
          <p:cNvSpPr txBox="1"/>
          <p:nvPr/>
        </p:nvSpPr>
        <p:spPr>
          <a:xfrm>
            <a:off x="169333" y="5198533"/>
            <a:ext cx="447886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polyfills.js, Coming from zone.js</a:t>
            </a:r>
          </a:p>
          <a:p>
            <a:pPr marL="342900" indent="-342900">
              <a:buAutoNum type="arabicPeriod"/>
            </a:pPr>
            <a:r>
              <a:rPr lang="en-IN" dirty="0"/>
              <a:t>Main.js, the </a:t>
            </a:r>
            <a:r>
              <a:rPr lang="en-IN" dirty="0" err="1"/>
              <a:t>Angular’s</a:t>
            </a:r>
            <a:r>
              <a:rPr lang="en-IN" dirty="0"/>
              <a:t> Developer Code Compiled File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DE0CA94-7F69-E96D-5096-955CB111BB03}"/>
              </a:ext>
            </a:extLst>
          </p:cNvPr>
          <p:cNvSpPr/>
          <p:nvPr/>
        </p:nvSpPr>
        <p:spPr>
          <a:xfrm>
            <a:off x="177800" y="1066800"/>
            <a:ext cx="11836400" cy="3640667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4AC73-B01B-E0C9-EAE1-4D8022474171}"/>
              </a:ext>
            </a:extLst>
          </p:cNvPr>
          <p:cNvSpPr txBox="1"/>
          <p:nvPr/>
        </p:nvSpPr>
        <p:spPr>
          <a:xfrm>
            <a:off x="8669867" y="1066800"/>
            <a:ext cx="334433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Bootstrapped Standalone 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D7F20-DCA0-84E0-781A-D5F125E5CCD5}"/>
              </a:ext>
            </a:extLst>
          </p:cNvPr>
          <p:cNvSpPr/>
          <p:nvPr/>
        </p:nvSpPr>
        <p:spPr>
          <a:xfrm>
            <a:off x="177800" y="3868466"/>
            <a:ext cx="11836400" cy="8591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8AF2B0-D1C7-F679-2BC2-377BAB70B64E}"/>
              </a:ext>
            </a:extLst>
          </p:cNvPr>
          <p:cNvSpPr/>
          <p:nvPr/>
        </p:nvSpPr>
        <p:spPr>
          <a:xfrm>
            <a:off x="270933" y="3983336"/>
            <a:ext cx="5765800" cy="647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All Standard &amp; Custom Modules, Reusable Components, Directives using ‘imports’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5B89F10-312B-17D0-D3A0-7439E6FE3EB8}"/>
              </a:ext>
            </a:extLst>
          </p:cNvPr>
          <p:cNvSpPr/>
          <p:nvPr/>
        </p:nvSpPr>
        <p:spPr>
          <a:xfrm>
            <a:off x="6155266" y="3983336"/>
            <a:ext cx="3666065" cy="6479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Dependency Container that is registering and loading Angular Services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5DB0B77-6890-6209-4CAE-60339D8A4B52}"/>
              </a:ext>
            </a:extLst>
          </p:cNvPr>
          <p:cNvSpPr/>
          <p:nvPr/>
        </p:nvSpPr>
        <p:spPr>
          <a:xfrm>
            <a:off x="5816601" y="1253067"/>
            <a:ext cx="2768600" cy="25000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Component’s</a:t>
            </a:r>
          </a:p>
          <a:p>
            <a:pPr algn="ctr"/>
            <a:r>
              <a:rPr lang="en-IN" dirty="0"/>
              <a:t>Properties 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Methods 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144DDEF-583D-E9FA-1FB7-CD69E4FC8203}"/>
              </a:ext>
            </a:extLst>
          </p:cNvPr>
          <p:cNvSpPr/>
          <p:nvPr/>
        </p:nvSpPr>
        <p:spPr>
          <a:xfrm>
            <a:off x="461433" y="1260903"/>
            <a:ext cx="2768600" cy="25000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Component’s</a:t>
            </a:r>
          </a:p>
          <a:p>
            <a:pPr algn="ctr"/>
            <a:r>
              <a:rPr lang="en-IN" dirty="0"/>
              <a:t>HTML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CSS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5B1E1379-DDAF-DAB5-D55F-573DD1918EB4}"/>
              </a:ext>
            </a:extLst>
          </p:cNvPr>
          <p:cNvSpPr/>
          <p:nvPr/>
        </p:nvSpPr>
        <p:spPr>
          <a:xfrm>
            <a:off x="3221567" y="1399463"/>
            <a:ext cx="2586567" cy="73413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Data Binding with Properties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564ED7C-5CAD-D6E9-DB4F-A65FFCE4D7C6}"/>
              </a:ext>
            </a:extLst>
          </p:cNvPr>
          <p:cNvSpPr/>
          <p:nvPr/>
        </p:nvSpPr>
        <p:spPr>
          <a:xfrm>
            <a:off x="3221567" y="2714798"/>
            <a:ext cx="2586567" cy="73413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Event Binding with Methods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3C0E86-10F8-04FD-1FFB-2C1F9B565D2D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rot="5400000" flipH="1" flipV="1">
            <a:off x="4016917" y="3119451"/>
            <a:ext cx="470932" cy="3687233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D0B6714-CC60-2A44-78B9-7DC938FDBDC6}"/>
              </a:ext>
            </a:extLst>
          </p:cNvPr>
          <p:cNvCxnSpPr>
            <a:stCxn id="13" idx="0"/>
            <a:endCxn id="14" idx="3"/>
          </p:cNvCxnSpPr>
          <p:nvPr/>
        </p:nvCxnSpPr>
        <p:spPr>
          <a:xfrm rot="5400000" flipH="1" flipV="1">
            <a:off x="7546633" y="2944768"/>
            <a:ext cx="1480235" cy="596902"/>
          </a:xfrm>
          <a:prstGeom prst="bentConnector4">
            <a:avLst>
              <a:gd name="adj1" fmla="val 7776"/>
              <a:gd name="adj2" fmla="val 1382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4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9943DF-33F6-3E84-3E18-A3B25D673DC6}"/>
              </a:ext>
            </a:extLst>
          </p:cNvPr>
          <p:cNvSpPr/>
          <p:nvPr/>
        </p:nvSpPr>
        <p:spPr>
          <a:xfrm>
            <a:off x="1295399" y="169335"/>
            <a:ext cx="3335867" cy="51646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73D6B7-E0BF-3E0C-91D7-D18FF7C9AF0E}"/>
              </a:ext>
            </a:extLst>
          </p:cNvPr>
          <p:cNvSpPr/>
          <p:nvPr/>
        </p:nvSpPr>
        <p:spPr>
          <a:xfrm>
            <a:off x="1295399" y="355600"/>
            <a:ext cx="3335867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Presentation Layer aka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2E686-CDDA-A852-2B29-CBE948482A6C}"/>
              </a:ext>
            </a:extLst>
          </p:cNvPr>
          <p:cNvSpPr/>
          <p:nvPr/>
        </p:nvSpPr>
        <p:spPr>
          <a:xfrm>
            <a:off x="1295399" y="1524000"/>
            <a:ext cx="3335867" cy="82126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HTML </a:t>
            </a:r>
          </a:p>
          <a:p>
            <a:pPr algn="ctr"/>
            <a:r>
              <a:rPr lang="en-IN" b="1" dirty="0"/>
              <a:t>User 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AB2A9-EBB1-0817-F387-D72AD4A56D64}"/>
              </a:ext>
            </a:extLst>
          </p:cNvPr>
          <p:cNvSpPr/>
          <p:nvPr/>
        </p:nvSpPr>
        <p:spPr>
          <a:xfrm>
            <a:off x="1295399" y="2887134"/>
            <a:ext cx="3335867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Presentation Logic</a:t>
            </a:r>
          </a:p>
          <a:p>
            <a:pPr algn="ctr"/>
            <a:endParaRPr lang="en-IN" b="1" dirty="0"/>
          </a:p>
          <a:p>
            <a:r>
              <a:rPr lang="en-IN" b="1" dirty="0"/>
              <a:t>Data Members (Public Properties), used for Databinding</a:t>
            </a:r>
          </a:p>
          <a:p>
            <a:endParaRPr lang="en-IN" b="1" dirty="0"/>
          </a:p>
          <a:p>
            <a:r>
              <a:rPr lang="en-IN" b="1" dirty="0"/>
              <a:t>Methods, For Logic, used for Event Binding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BE7F657-ABBE-F198-8A13-4FD18E29063B}"/>
              </a:ext>
            </a:extLst>
          </p:cNvPr>
          <p:cNvSpPr/>
          <p:nvPr/>
        </p:nvSpPr>
        <p:spPr>
          <a:xfrm>
            <a:off x="2785533" y="2345267"/>
            <a:ext cx="279400" cy="54186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47A90D0-4224-16F0-854E-9AE5327AB9BA}"/>
              </a:ext>
            </a:extLst>
          </p:cNvPr>
          <p:cNvSpPr/>
          <p:nvPr/>
        </p:nvSpPr>
        <p:spPr>
          <a:xfrm>
            <a:off x="778933" y="1511301"/>
            <a:ext cx="397934" cy="356869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82076F4-80C7-01FB-1E69-AE1805D08893}"/>
              </a:ext>
            </a:extLst>
          </p:cNvPr>
          <p:cNvSpPr/>
          <p:nvPr/>
        </p:nvSpPr>
        <p:spPr>
          <a:xfrm>
            <a:off x="4749798" y="1511301"/>
            <a:ext cx="228602" cy="35856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07B55-5268-784A-9F30-0DC12CC9A07F}"/>
              </a:ext>
            </a:extLst>
          </p:cNvPr>
          <p:cNvSpPr/>
          <p:nvPr/>
        </p:nvSpPr>
        <p:spPr>
          <a:xfrm>
            <a:off x="5130800" y="169335"/>
            <a:ext cx="2142070" cy="5820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UI Component</a:t>
            </a:r>
          </a:p>
          <a:p>
            <a:pPr algn="ctr"/>
            <a:r>
              <a:rPr lang="en-IN" sz="1050" b="1" dirty="0"/>
              <a:t>Directives</a:t>
            </a:r>
          </a:p>
          <a:p>
            <a:pPr algn="ctr"/>
            <a:r>
              <a:rPr lang="en-IN" sz="1050" b="1" dirty="0"/>
              <a:t>Re-Usable UI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EDB2074-671E-1357-1096-0E9874A55DEF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631266" y="460376"/>
            <a:ext cx="499534" cy="147425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630035-0364-92B9-E66F-FD090145EE9C}"/>
              </a:ext>
            </a:extLst>
          </p:cNvPr>
          <p:cNvSpPr/>
          <p:nvPr/>
        </p:nvSpPr>
        <p:spPr>
          <a:xfrm>
            <a:off x="5173135" y="947214"/>
            <a:ext cx="2142070" cy="5820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Structural Directives for HTML Generation based on Data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4E166D-909E-DDAE-DAA1-5A31AF4245CC}"/>
              </a:ext>
            </a:extLst>
          </p:cNvPr>
          <p:cNvCxnSpPr>
            <a:cxnSpLocks/>
            <a:stCxn id="14" idx="2"/>
            <a:endCxn id="4" idx="3"/>
          </p:cNvCxnSpPr>
          <p:nvPr/>
        </p:nvCxnSpPr>
        <p:spPr>
          <a:xfrm rot="5400000">
            <a:off x="5235049" y="925512"/>
            <a:ext cx="405339" cy="16129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D58E0-6D23-0723-C865-B4DF6BDC0AF5}"/>
              </a:ext>
            </a:extLst>
          </p:cNvPr>
          <p:cNvSpPr/>
          <p:nvPr/>
        </p:nvSpPr>
        <p:spPr>
          <a:xfrm>
            <a:off x="5317066" y="2130431"/>
            <a:ext cx="2142070" cy="5820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Attribute Directives for Data Binding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BC80816-A0AF-8A1A-CB4F-58DBCE5430B9}"/>
              </a:ext>
            </a:extLst>
          </p:cNvPr>
          <p:cNvCxnSpPr>
            <a:cxnSpLocks/>
            <a:stCxn id="19" idx="1"/>
            <a:endCxn id="4" idx="3"/>
          </p:cNvCxnSpPr>
          <p:nvPr/>
        </p:nvCxnSpPr>
        <p:spPr>
          <a:xfrm rot="10800000">
            <a:off x="4631266" y="1934634"/>
            <a:ext cx="685800" cy="48683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D236B-EF75-C9A0-2E6D-118264DF5A1A}"/>
              </a:ext>
            </a:extLst>
          </p:cNvPr>
          <p:cNvSpPr/>
          <p:nvPr/>
        </p:nvSpPr>
        <p:spPr>
          <a:xfrm>
            <a:off x="9165168" y="2531534"/>
            <a:ext cx="1917699" cy="106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Client-Side Domain Logic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49E2F4E-7148-F335-B725-1FBC50A3E1E0}"/>
              </a:ext>
            </a:extLst>
          </p:cNvPr>
          <p:cNvCxnSpPr>
            <a:stCxn id="27" idx="1"/>
            <a:endCxn id="5" idx="3"/>
          </p:cNvCxnSpPr>
          <p:nvPr/>
        </p:nvCxnSpPr>
        <p:spPr>
          <a:xfrm rot="10800000" flipV="1">
            <a:off x="4631266" y="3064934"/>
            <a:ext cx="4533902" cy="927100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8A9F730-E78A-6725-24EB-50109A359FC8}"/>
              </a:ext>
            </a:extLst>
          </p:cNvPr>
          <p:cNvSpPr/>
          <p:nvPr/>
        </p:nvSpPr>
        <p:spPr>
          <a:xfrm>
            <a:off x="9165167" y="597960"/>
            <a:ext cx="1917699" cy="10667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Re-Usable Utilities Logic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FD71AD2-97D1-1DF7-060C-0E582833F8C9}"/>
              </a:ext>
            </a:extLst>
          </p:cNvPr>
          <p:cNvCxnSpPr>
            <a:stCxn id="31" idx="2"/>
            <a:endCxn id="27" idx="3"/>
          </p:cNvCxnSpPr>
          <p:nvPr/>
        </p:nvCxnSpPr>
        <p:spPr>
          <a:xfrm rot="16200000" flipH="1">
            <a:off x="9903355" y="1885421"/>
            <a:ext cx="1400175" cy="958850"/>
          </a:xfrm>
          <a:prstGeom prst="bentConnector4">
            <a:avLst>
              <a:gd name="adj1" fmla="val 30952"/>
              <a:gd name="adj2" fmla="val 1238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A34A074-59C7-1554-062A-076093622582}"/>
              </a:ext>
            </a:extLst>
          </p:cNvPr>
          <p:cNvCxnSpPr>
            <a:stCxn id="31" idx="1"/>
            <a:endCxn id="5" idx="3"/>
          </p:cNvCxnSpPr>
          <p:nvPr/>
        </p:nvCxnSpPr>
        <p:spPr>
          <a:xfrm rot="10800000" flipV="1">
            <a:off x="4631267" y="1131360"/>
            <a:ext cx="4533901" cy="2860674"/>
          </a:xfrm>
          <a:prstGeom prst="bentConnector3">
            <a:avLst>
              <a:gd name="adj1" fmla="val 238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D9DEFB5-6B89-266F-EF0A-7F0C16385A6B}"/>
              </a:ext>
            </a:extLst>
          </p:cNvPr>
          <p:cNvSpPr/>
          <p:nvPr/>
        </p:nvSpPr>
        <p:spPr>
          <a:xfrm>
            <a:off x="9497486" y="3765020"/>
            <a:ext cx="1917699" cy="10667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Re-Usable Utilities Logic as Angular Service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C84B612-B11D-A6C8-371F-3A6537969E87}"/>
              </a:ext>
            </a:extLst>
          </p:cNvPr>
          <p:cNvCxnSpPr>
            <a:cxnSpLocks/>
            <a:stCxn id="37" idx="1"/>
            <a:endCxn id="2" idx="2"/>
          </p:cNvCxnSpPr>
          <p:nvPr/>
        </p:nvCxnSpPr>
        <p:spPr>
          <a:xfrm rot="10800000" flipV="1">
            <a:off x="2963334" y="4298419"/>
            <a:ext cx="6534153" cy="1035581"/>
          </a:xfrm>
          <a:prstGeom prst="bentConnector4">
            <a:avLst>
              <a:gd name="adj1" fmla="val 37237"/>
              <a:gd name="adj2" fmla="val 12207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B6A3F2D-D256-D992-0C65-2C38CA7FD261}"/>
              </a:ext>
            </a:extLst>
          </p:cNvPr>
          <p:cNvSpPr txBox="1"/>
          <p:nvPr/>
        </p:nvSpPr>
        <p:spPr>
          <a:xfrm>
            <a:off x="7395636" y="4451397"/>
            <a:ext cx="1871131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Injected in Component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6E1504-9BB3-F36C-0AF6-6FC441502E4C}"/>
              </a:ext>
            </a:extLst>
          </p:cNvPr>
          <p:cNvSpPr/>
          <p:nvPr/>
        </p:nvSpPr>
        <p:spPr>
          <a:xfrm>
            <a:off x="7560736" y="5297268"/>
            <a:ext cx="154093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Service with Data Communication Across Components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CDB0FA8-FF4B-0773-193A-8CB9FDCEBAA8}"/>
              </a:ext>
            </a:extLst>
          </p:cNvPr>
          <p:cNvCxnSpPr>
            <a:stCxn id="37" idx="2"/>
            <a:endCxn id="43" idx="3"/>
          </p:cNvCxnSpPr>
          <p:nvPr/>
        </p:nvCxnSpPr>
        <p:spPr>
          <a:xfrm rot="5400000">
            <a:off x="9384696" y="4548793"/>
            <a:ext cx="788615" cy="13546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4524287-E618-7D9C-F6FA-6BFF3F0DD9A1}"/>
              </a:ext>
            </a:extLst>
          </p:cNvPr>
          <p:cNvSpPr/>
          <p:nvPr/>
        </p:nvSpPr>
        <p:spPr>
          <a:xfrm>
            <a:off x="9422343" y="6000856"/>
            <a:ext cx="1540933" cy="646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Service with Asynchronous HTTP Calls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C65C2D-3254-56A4-3E5E-E2BA90478349}"/>
              </a:ext>
            </a:extLst>
          </p:cNvPr>
          <p:cNvCxnSpPr>
            <a:stCxn id="37" idx="3"/>
            <a:endCxn id="46" idx="3"/>
          </p:cNvCxnSpPr>
          <p:nvPr/>
        </p:nvCxnSpPr>
        <p:spPr>
          <a:xfrm flipH="1">
            <a:off x="10963276" y="4298420"/>
            <a:ext cx="451909" cy="2025602"/>
          </a:xfrm>
          <a:prstGeom prst="bentConnector3">
            <a:avLst>
              <a:gd name="adj1" fmla="val -505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D8A93CA-A921-2297-FABB-AC18079E8BCE}"/>
              </a:ext>
            </a:extLst>
          </p:cNvPr>
          <p:cNvSpPr txBox="1"/>
          <p:nvPr/>
        </p:nvSpPr>
        <p:spPr>
          <a:xfrm>
            <a:off x="262467" y="5808133"/>
            <a:ext cx="5130800" cy="58477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Angular App Layers</a:t>
            </a:r>
          </a:p>
        </p:txBody>
      </p:sp>
    </p:spTree>
    <p:extLst>
      <p:ext uri="{BB962C8B-B14F-4D97-AF65-F5344CB8AC3E}">
        <p14:creationId xmlns:p14="http://schemas.microsoft.com/office/powerpoint/2010/main" val="348042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9A4DB0-44C8-E0A7-8F28-327A94847389}"/>
              </a:ext>
            </a:extLst>
          </p:cNvPr>
          <p:cNvSpPr/>
          <p:nvPr/>
        </p:nvSpPr>
        <p:spPr>
          <a:xfrm>
            <a:off x="211666" y="490880"/>
            <a:ext cx="11091333" cy="58758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0138B-E133-87F5-2DFF-06EE1758F487}"/>
              </a:ext>
            </a:extLst>
          </p:cNvPr>
          <p:cNvSpPr/>
          <p:nvPr/>
        </p:nvSpPr>
        <p:spPr>
          <a:xfrm>
            <a:off x="5960533" y="491067"/>
            <a:ext cx="98218" cy="5875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368496-18B1-8CD4-158F-AB0F7E702247}"/>
              </a:ext>
            </a:extLst>
          </p:cNvPr>
          <p:cNvSpPr/>
          <p:nvPr/>
        </p:nvSpPr>
        <p:spPr>
          <a:xfrm>
            <a:off x="237068" y="3264747"/>
            <a:ext cx="10893214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7B545-B337-344A-5A6D-02D8F0409F42}"/>
              </a:ext>
            </a:extLst>
          </p:cNvPr>
          <p:cNvSpPr txBox="1"/>
          <p:nvPr/>
        </p:nvSpPr>
        <p:spPr>
          <a:xfrm>
            <a:off x="457200" y="575733"/>
            <a:ext cx="4631267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User Interface Elements</a:t>
            </a:r>
          </a:p>
          <a:p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Input Elements, Text, Number, etc.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Layout Elements, Table, Div</a:t>
            </a:r>
          </a:p>
          <a:p>
            <a:pPr marL="342900" indent="-342900">
              <a:buAutoNum type="arabicPeriod"/>
            </a:pPr>
            <a:r>
              <a:rPr lang="en-IN" b="1" dirty="0"/>
              <a:t>Interactive Event Based Elements,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4685A-6CC8-55BC-B7A1-259FA4279793}"/>
              </a:ext>
            </a:extLst>
          </p:cNvPr>
          <p:cNvSpPr txBox="1"/>
          <p:nvPr/>
        </p:nvSpPr>
        <p:spPr>
          <a:xfrm>
            <a:off x="6185750" y="575733"/>
            <a:ext cx="4990250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Fields</a:t>
            </a:r>
          </a:p>
          <a:p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Properties those are exposed to Input Elements</a:t>
            </a:r>
          </a:p>
          <a:p>
            <a:endParaRPr lang="en-IN" b="1" dirty="0"/>
          </a:p>
          <a:p>
            <a:r>
              <a:rPr lang="en-IN" b="1" dirty="0"/>
              <a:t>Inputs Bound with Fields are used to validate the received data, that why they  are also known as ‘Templates’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7E0867-F040-4AEC-940F-C170C5E91641}"/>
              </a:ext>
            </a:extLst>
          </p:cNvPr>
          <p:cNvCxnSpPr/>
          <p:nvPr/>
        </p:nvCxnSpPr>
        <p:spPr>
          <a:xfrm flipH="1">
            <a:off x="4597400" y="137160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F219DD-5CD7-0F1C-59C0-9E23B09A0AC8}"/>
              </a:ext>
            </a:extLst>
          </p:cNvPr>
          <p:cNvSpPr txBox="1"/>
          <p:nvPr/>
        </p:nvSpPr>
        <p:spPr>
          <a:xfrm>
            <a:off x="595208" y="4025436"/>
            <a:ext cx="4990250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Logic</a:t>
            </a:r>
          </a:p>
          <a:p>
            <a:endParaRPr lang="en-IN" b="1" dirty="0"/>
          </a:p>
          <a:p>
            <a:r>
              <a:rPr lang="en-IN" b="1" dirty="0"/>
              <a:t>Methods, exposed to Buttons or Input Elements</a:t>
            </a:r>
          </a:p>
          <a:p>
            <a:endParaRPr lang="en-IN" b="1" dirty="0"/>
          </a:p>
          <a:p>
            <a:r>
              <a:rPr lang="en-IN" b="1" dirty="0"/>
              <a:t>Input Elements exposed to Methods, are known as ‘Templates’ , Custom Validations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BAB1A6-FFFB-FDA7-21B7-05EE9047B085}"/>
              </a:ext>
            </a:extLst>
          </p:cNvPr>
          <p:cNvCxnSpPr>
            <a:cxnSpLocks/>
          </p:cNvCxnSpPr>
          <p:nvPr/>
        </p:nvCxnSpPr>
        <p:spPr>
          <a:xfrm flipH="1" flipV="1">
            <a:off x="1634067" y="2633133"/>
            <a:ext cx="1456266" cy="1337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D64206B-E664-A00E-180A-1842339D971F}"/>
              </a:ext>
            </a:extLst>
          </p:cNvPr>
          <p:cNvCxnSpPr>
            <a:stCxn id="9" idx="1"/>
            <a:endCxn id="5" idx="1"/>
          </p:cNvCxnSpPr>
          <p:nvPr/>
        </p:nvCxnSpPr>
        <p:spPr>
          <a:xfrm rot="10800000">
            <a:off x="457200" y="1729895"/>
            <a:ext cx="138008" cy="3311204"/>
          </a:xfrm>
          <a:prstGeom prst="bentConnector3">
            <a:avLst>
              <a:gd name="adj1" fmla="val 2656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4252F0-9A08-1A72-210D-D18CC6C0CD76}"/>
              </a:ext>
            </a:extLst>
          </p:cNvPr>
          <p:cNvSpPr txBox="1"/>
          <p:nvPr/>
        </p:nvSpPr>
        <p:spPr>
          <a:xfrm>
            <a:off x="6265333" y="3429000"/>
            <a:ext cx="4864948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Client-Side Logic</a:t>
            </a:r>
          </a:p>
          <a:p>
            <a:endParaRPr lang="en-IN" b="1" dirty="0"/>
          </a:p>
          <a:p>
            <a:r>
              <a:rPr lang="en-IN" b="1" dirty="0"/>
              <a:t>Only Methods those works on Data Entered by End-User as well as the Validation Logic Execution.</a:t>
            </a:r>
          </a:p>
          <a:p>
            <a:endParaRPr lang="en-IN" b="1" dirty="0"/>
          </a:p>
          <a:p>
            <a:r>
              <a:rPr lang="en-IN" b="1" dirty="0"/>
              <a:t>AKA Domain Logic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5A8965-D255-C42A-692D-71743176C390}"/>
              </a:ext>
            </a:extLst>
          </p:cNvPr>
          <p:cNvSpPr txBox="1"/>
          <p:nvPr/>
        </p:nvSpPr>
        <p:spPr>
          <a:xfrm>
            <a:off x="4267200" y="76200"/>
            <a:ext cx="2624667" cy="380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HTML Forms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50E0A-09B3-AA9D-6E5E-6F044E8333D7}"/>
              </a:ext>
            </a:extLst>
          </p:cNvPr>
          <p:cNvSpPr txBox="1"/>
          <p:nvPr/>
        </p:nvSpPr>
        <p:spPr>
          <a:xfrm>
            <a:off x="5016500" y="1306882"/>
            <a:ext cx="9821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76635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9939C9-4C1E-7068-BD13-EA22ADBD77C6}"/>
              </a:ext>
            </a:extLst>
          </p:cNvPr>
          <p:cNvSpPr/>
          <p:nvPr/>
        </p:nvSpPr>
        <p:spPr>
          <a:xfrm>
            <a:off x="1168400" y="2006600"/>
            <a:ext cx="2794000" cy="149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Form with HTML Elements with Validation Rules</a:t>
            </a:r>
          </a:p>
          <a:p>
            <a:pPr algn="ctr"/>
            <a:r>
              <a:rPr lang="en-IN" sz="1600" b="1" dirty="0"/>
              <a:t>Validations are Tightly Coupled with HTML Elements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AA02DAF-E44C-2DB0-651C-04DEAC72711C}"/>
              </a:ext>
            </a:extLst>
          </p:cNvPr>
          <p:cNvSpPr/>
          <p:nvPr/>
        </p:nvSpPr>
        <p:spPr>
          <a:xfrm>
            <a:off x="2294467" y="643467"/>
            <a:ext cx="482600" cy="13631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2C169-C9FA-DDDA-E0D9-59728B479366}"/>
              </a:ext>
            </a:extLst>
          </p:cNvPr>
          <p:cNvSpPr txBox="1"/>
          <p:nvPr/>
        </p:nvSpPr>
        <p:spPr>
          <a:xfrm>
            <a:off x="1168400" y="67733"/>
            <a:ext cx="25992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UI Validations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5D12B-BC3B-AD86-0BEC-326EDD7B2A63}"/>
              </a:ext>
            </a:extLst>
          </p:cNvPr>
          <p:cNvSpPr/>
          <p:nvPr/>
        </p:nvSpPr>
        <p:spPr>
          <a:xfrm>
            <a:off x="8161867" y="423334"/>
            <a:ext cx="1498600" cy="13038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832EC5-32BB-1CEA-222C-EF31BC52E9F5}"/>
              </a:ext>
            </a:extLst>
          </p:cNvPr>
          <p:cNvSpPr/>
          <p:nvPr/>
        </p:nvSpPr>
        <p:spPr>
          <a:xfrm>
            <a:off x="6265334" y="2548466"/>
            <a:ext cx="1498600" cy="13038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4E5453-72E1-7033-EB1E-400848ADEF8F}"/>
              </a:ext>
            </a:extLst>
          </p:cNvPr>
          <p:cNvSpPr/>
          <p:nvPr/>
        </p:nvSpPr>
        <p:spPr>
          <a:xfrm>
            <a:off x="10414001" y="2548466"/>
            <a:ext cx="1498600" cy="130386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Controllers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AA264-6FA0-1EBB-7A76-E6911129CFEA}"/>
              </a:ext>
            </a:extLst>
          </p:cNvPr>
          <p:cNvSpPr txBox="1"/>
          <p:nvPr/>
        </p:nvSpPr>
        <p:spPr>
          <a:xfrm>
            <a:off x="9897533" y="329343"/>
            <a:ext cx="18034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Domain Logic &amp; Model Classes used for Exposing to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373E4-8163-933F-F387-65DE864D3F34}"/>
              </a:ext>
            </a:extLst>
          </p:cNvPr>
          <p:cNvSpPr txBox="1"/>
          <p:nvPr/>
        </p:nvSpPr>
        <p:spPr>
          <a:xfrm>
            <a:off x="10193867" y="4123267"/>
            <a:ext cx="1625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534A0-E355-9E80-F934-0296A04D45D7}"/>
              </a:ext>
            </a:extLst>
          </p:cNvPr>
          <p:cNvSpPr txBox="1"/>
          <p:nvPr/>
        </p:nvSpPr>
        <p:spPr>
          <a:xfrm>
            <a:off x="6256868" y="4123267"/>
            <a:ext cx="1625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UI Facilitator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C936F-7767-168E-863C-467DC1ACA76B}"/>
              </a:ext>
            </a:extLst>
          </p:cNvPr>
          <p:cNvSpPr/>
          <p:nvPr/>
        </p:nvSpPr>
        <p:spPr>
          <a:xfrm>
            <a:off x="8161867" y="5291667"/>
            <a:ext cx="1735666" cy="524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End-User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F86420F-3FF0-F17F-CDD2-0EF6201EF32B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rot="5400000" flipH="1" flipV="1">
            <a:off x="9376833" y="3505200"/>
            <a:ext cx="1439335" cy="21336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F51F13-A54C-D45A-B4BE-215489D49997}"/>
              </a:ext>
            </a:extLst>
          </p:cNvPr>
          <p:cNvSpPr txBox="1"/>
          <p:nvPr/>
        </p:nvSpPr>
        <p:spPr>
          <a:xfrm>
            <a:off x="9973733" y="5198533"/>
            <a:ext cx="184573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1. End-User Needs List of Values in List View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85CAB9C-CBAD-44A9-8D5B-4B1CC140C106}"/>
              </a:ext>
            </a:extLst>
          </p:cNvPr>
          <p:cNvCxnSpPr>
            <a:stCxn id="7" idx="1"/>
            <a:endCxn id="5" idx="4"/>
          </p:cNvCxnSpPr>
          <p:nvPr/>
        </p:nvCxnSpPr>
        <p:spPr>
          <a:xfrm rot="16200000" flipV="1">
            <a:off x="9266211" y="1372157"/>
            <a:ext cx="1012213" cy="17222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5C57CE-23A4-5329-FE4B-70522F286DED}"/>
              </a:ext>
            </a:extLst>
          </p:cNvPr>
          <p:cNvSpPr txBox="1"/>
          <p:nvPr/>
        </p:nvSpPr>
        <p:spPr>
          <a:xfrm>
            <a:off x="9355667" y="1902134"/>
            <a:ext cx="196426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2. </a:t>
            </a:r>
            <a:r>
              <a:rPr lang="en-IN" b="1" dirty="0"/>
              <a:t>Demand data to Model</a:t>
            </a:r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72E4B88-107C-95C4-5056-D31E7899F5B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rot="16200000" flipH="1">
            <a:off x="8565593" y="1351991"/>
            <a:ext cx="1664146" cy="20326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EADE06-606C-1233-FF33-87F75E2F65BA}"/>
              </a:ext>
            </a:extLst>
          </p:cNvPr>
          <p:cNvSpPr txBox="1"/>
          <p:nvPr/>
        </p:nvSpPr>
        <p:spPr>
          <a:xfrm>
            <a:off x="8388016" y="2667293"/>
            <a:ext cx="17084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3. </a:t>
            </a:r>
            <a:r>
              <a:rPr lang="en-IN" b="1" dirty="0"/>
              <a:t>Pass Data To Controller</a:t>
            </a:r>
            <a:endParaRPr lang="en-IN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C1273C9-8F23-4CA0-B6B1-0F32409CE178}"/>
              </a:ext>
            </a:extLst>
          </p:cNvPr>
          <p:cNvCxnSpPr>
            <a:stCxn id="7" idx="3"/>
            <a:endCxn id="6" idx="5"/>
          </p:cNvCxnSpPr>
          <p:nvPr/>
        </p:nvCxnSpPr>
        <p:spPr>
          <a:xfrm rot="5400000">
            <a:off x="9088968" y="2116887"/>
            <a:ext cx="12700" cy="3088997"/>
          </a:xfrm>
          <a:prstGeom prst="bentConnector3">
            <a:avLst>
              <a:gd name="adj1" fmla="val 33035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805328-6ECD-A9E5-2024-3CAAD657BEFF}"/>
              </a:ext>
            </a:extLst>
          </p:cNvPr>
          <p:cNvSpPr txBox="1"/>
          <p:nvPr/>
        </p:nvSpPr>
        <p:spPr>
          <a:xfrm>
            <a:off x="8063832" y="3498220"/>
            <a:ext cx="17084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4. Pass Data to View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CEC8D71-E99D-3D0E-FA17-8FE23DB67FB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0800000" flipV="1">
            <a:off x="7014635" y="1075266"/>
            <a:ext cx="1147233" cy="1473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BC7E50-B571-1DFA-44E4-4445450898A5}"/>
              </a:ext>
            </a:extLst>
          </p:cNvPr>
          <p:cNvSpPr txBox="1"/>
          <p:nvPr/>
        </p:nvSpPr>
        <p:spPr>
          <a:xfrm>
            <a:off x="5448300" y="1262541"/>
            <a:ext cx="249131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5. Schema of the Data to be shown on View is Received from the Model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48492E3-E1F1-E55C-38A1-0184BC1EFD59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rot="16200000" flipH="1">
            <a:off x="6942108" y="3204075"/>
            <a:ext cx="1630282" cy="2544901"/>
          </a:xfrm>
          <a:prstGeom prst="bentConnector3">
            <a:avLst>
              <a:gd name="adj1" fmla="val 733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2B26170-3E9B-EAB4-2AA4-661F2AEF17D6}"/>
              </a:ext>
            </a:extLst>
          </p:cNvPr>
          <p:cNvSpPr/>
          <p:nvPr/>
        </p:nvSpPr>
        <p:spPr>
          <a:xfrm>
            <a:off x="2365989" y="3821385"/>
            <a:ext cx="1498600" cy="13038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51283-FAB7-A7A9-B17B-24EF6FBCDEE6}"/>
              </a:ext>
            </a:extLst>
          </p:cNvPr>
          <p:cNvSpPr/>
          <p:nvPr/>
        </p:nvSpPr>
        <p:spPr>
          <a:xfrm>
            <a:off x="346132" y="4920847"/>
            <a:ext cx="1498600" cy="13038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8D2E20-2C4D-9DE9-07B9-3F62DE9BDACA}"/>
              </a:ext>
            </a:extLst>
          </p:cNvPr>
          <p:cNvSpPr/>
          <p:nvPr/>
        </p:nvSpPr>
        <p:spPr>
          <a:xfrm>
            <a:off x="4208603" y="5146764"/>
            <a:ext cx="1498600" cy="130386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Controllers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71D409-4CE6-5572-4DB6-2DBED0818151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rot="5400000" flipH="1" flipV="1">
            <a:off x="1506946" y="4061805"/>
            <a:ext cx="447529" cy="12705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225EC5-E61D-9890-C275-38C2CF7650BE}"/>
              </a:ext>
            </a:extLst>
          </p:cNvPr>
          <p:cNvCxnSpPr>
            <a:stCxn id="33" idx="0"/>
            <a:endCxn id="31" idx="6"/>
          </p:cNvCxnSpPr>
          <p:nvPr/>
        </p:nvCxnSpPr>
        <p:spPr>
          <a:xfrm rot="16200000" flipV="1">
            <a:off x="4074523" y="4263384"/>
            <a:ext cx="673446" cy="10933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B10AEA3-102C-03F0-9732-B9A372E3E0F8}"/>
              </a:ext>
            </a:extLst>
          </p:cNvPr>
          <p:cNvCxnSpPr>
            <a:stCxn id="33" idx="2"/>
            <a:endCxn id="32" idx="6"/>
          </p:cNvCxnSpPr>
          <p:nvPr/>
        </p:nvCxnSpPr>
        <p:spPr>
          <a:xfrm rot="10800000">
            <a:off x="1844733" y="5572781"/>
            <a:ext cx="2363871" cy="2259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8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C524C0-99AF-E867-7DBB-A04EC1C15129}"/>
              </a:ext>
            </a:extLst>
          </p:cNvPr>
          <p:cNvSpPr/>
          <p:nvPr/>
        </p:nvSpPr>
        <p:spPr>
          <a:xfrm>
            <a:off x="313267" y="304800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32C010-5F52-C99A-C03E-69CE079729EC}"/>
              </a:ext>
            </a:extLst>
          </p:cNvPr>
          <p:cNvSpPr/>
          <p:nvPr/>
        </p:nvSpPr>
        <p:spPr>
          <a:xfrm>
            <a:off x="8636001" y="956734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ngOnInit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AC9B74-B17C-B912-698E-C638D2B2C97B}"/>
              </a:ext>
            </a:extLst>
          </p:cNvPr>
          <p:cNvSpPr/>
          <p:nvPr/>
        </p:nvSpPr>
        <p:spPr>
          <a:xfrm>
            <a:off x="4423834" y="452967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ngOnChanges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726FF8-6036-E190-C761-EA5BAFEF4EC7}"/>
              </a:ext>
            </a:extLst>
          </p:cNvPr>
          <p:cNvSpPr/>
          <p:nvPr/>
        </p:nvSpPr>
        <p:spPr>
          <a:xfrm>
            <a:off x="5266267" y="2984500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ViewContent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30958-0AF9-A9CB-CDF6-36D57B9BE875}"/>
              </a:ext>
            </a:extLst>
          </p:cNvPr>
          <p:cNvSpPr/>
          <p:nvPr/>
        </p:nvSpPr>
        <p:spPr>
          <a:xfrm>
            <a:off x="2582334" y="5067299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ngOnDestroy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C4682-1994-CCEC-EC25-5D745677C09E}"/>
              </a:ext>
            </a:extLst>
          </p:cNvPr>
          <p:cNvSpPr txBox="1"/>
          <p:nvPr/>
        </p:nvSpPr>
        <p:spPr>
          <a:xfrm>
            <a:off x="228600" y="1109133"/>
            <a:ext cx="215053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Called Only Once when the Component is Activated for Loading</a:t>
            </a:r>
          </a:p>
          <a:p>
            <a:pPr algn="ctr"/>
            <a:endParaRPr lang="en-IN" sz="1200" b="1" dirty="0"/>
          </a:p>
          <a:p>
            <a:pPr algn="ctr"/>
            <a:r>
              <a:rPr lang="en-IN" sz="1200" b="1" dirty="0"/>
              <a:t>Initial Values for Object Members, Scalar Properties, etc.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1DE5933-6303-0CCD-D05C-3D8C4FC08B21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V="1">
            <a:off x="2379133" y="452967"/>
            <a:ext cx="3077634" cy="186267"/>
          </a:xfrm>
          <a:prstGeom prst="bentConnector4">
            <a:avLst>
              <a:gd name="adj1" fmla="val 33219"/>
              <a:gd name="adj2" fmla="val 3022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9CE9AD-3AD9-E069-2DD3-5432F633221F}"/>
              </a:ext>
            </a:extLst>
          </p:cNvPr>
          <p:cNvSpPr txBox="1"/>
          <p:nvPr/>
        </p:nvSpPr>
        <p:spPr>
          <a:xfrm>
            <a:off x="3746501" y="1270001"/>
            <a:ext cx="32385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Look for Changed in the Component’s Properties those which will be a reason to Update UI</a:t>
            </a:r>
          </a:p>
          <a:p>
            <a:pPr algn="ctr"/>
            <a:endParaRPr lang="en-IN" sz="1200" b="1" dirty="0"/>
          </a:p>
          <a:p>
            <a:pPr algn="ctr"/>
            <a:r>
              <a:rPr lang="en-IN" sz="1200" b="1" dirty="0"/>
              <a:t>The Child Component will execute </a:t>
            </a:r>
            <a:r>
              <a:rPr lang="en-IN" sz="1200" b="1" dirty="0" err="1"/>
              <a:t>ngOnChanges</a:t>
            </a:r>
            <a:r>
              <a:rPr lang="en-IN" sz="1200" b="1" dirty="0"/>
              <a:t> for each @Input() change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A49DFEB-1AA3-BB6E-F4A1-11A3D621C46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4946650" y="1631950"/>
            <a:ext cx="1862666" cy="84243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C39569-0942-0E58-71D8-6D30D81FC747}"/>
              </a:ext>
            </a:extLst>
          </p:cNvPr>
          <p:cNvSpPr txBox="1"/>
          <p:nvPr/>
        </p:nvSpPr>
        <p:spPr>
          <a:xfrm>
            <a:off x="7480301" y="3543300"/>
            <a:ext cx="2311400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Generate HTML Based on Initial Property Data Set for Component</a:t>
            </a:r>
          </a:p>
          <a:p>
            <a:pPr algn="ctr"/>
            <a:endParaRPr lang="en-IN" sz="1100" b="1" dirty="0"/>
          </a:p>
          <a:p>
            <a:pPr algn="ctr"/>
            <a:r>
              <a:rPr lang="en-IN" sz="1100" b="1" dirty="0"/>
              <a:t>The UI will be changed only when its bounded property is changed by the Component 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CE160B-8DC7-5905-9443-4EF7533A2D8D}"/>
              </a:ext>
            </a:extLst>
          </p:cNvPr>
          <p:cNvCxnSpPr>
            <a:stCxn id="4" idx="3"/>
            <a:endCxn id="3" idx="0"/>
          </p:cNvCxnSpPr>
          <p:nvPr/>
        </p:nvCxnSpPr>
        <p:spPr>
          <a:xfrm>
            <a:off x="6489700" y="787401"/>
            <a:ext cx="3179234" cy="1693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88CFB6-9EB5-9194-93DD-3C7C5D1A827D}"/>
              </a:ext>
            </a:extLst>
          </p:cNvPr>
          <p:cNvSpPr txBox="1"/>
          <p:nvPr/>
        </p:nvSpPr>
        <p:spPr>
          <a:xfrm>
            <a:off x="8636001" y="1755464"/>
            <a:ext cx="271779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Perform Resource Intensive Operations e.g. HTTP Calls</a:t>
            </a:r>
          </a:p>
          <a:p>
            <a:pPr algn="ctr"/>
            <a:r>
              <a:rPr lang="en-IN" sz="1100" b="1" dirty="0"/>
              <a:t>This will be executed only Once and Property Changes will be notified to Component and hence the Component will Update the UI 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0C2120A-23E5-C2A7-FF36-0360F7A0FB82}"/>
              </a:ext>
            </a:extLst>
          </p:cNvPr>
          <p:cNvCxnSpPr>
            <a:stCxn id="3" idx="1"/>
            <a:endCxn id="5" idx="3"/>
          </p:cNvCxnSpPr>
          <p:nvPr/>
        </p:nvCxnSpPr>
        <p:spPr>
          <a:xfrm rot="10800000" flipV="1">
            <a:off x="7332133" y="1291168"/>
            <a:ext cx="1303868" cy="20277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8B0C433-05FC-F0C9-5576-E549B584989E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3615267" y="3318933"/>
            <a:ext cx="1651000" cy="17483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84AF561-35F7-BDE9-AC93-EBCE0C158146}"/>
              </a:ext>
            </a:extLst>
          </p:cNvPr>
          <p:cNvSpPr txBox="1"/>
          <p:nvPr/>
        </p:nvSpPr>
        <p:spPr>
          <a:xfrm>
            <a:off x="1651000" y="5881469"/>
            <a:ext cx="392853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Component is Being Destroyed when we move away from it or close it explicitly</a:t>
            </a:r>
          </a:p>
        </p:txBody>
      </p:sp>
    </p:spTree>
    <p:extLst>
      <p:ext uri="{BB962C8B-B14F-4D97-AF65-F5344CB8AC3E}">
        <p14:creationId xmlns:p14="http://schemas.microsoft.com/office/powerpoint/2010/main" val="254787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1202</Words>
  <Application>Microsoft Office PowerPoint</Application>
  <PresentationFormat>Widescreen</PresentationFormat>
  <Paragraphs>271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118</cp:revision>
  <dcterms:created xsi:type="dcterms:W3CDTF">2024-03-20T04:50:52Z</dcterms:created>
  <dcterms:modified xsi:type="dcterms:W3CDTF">2024-03-27T05:44:09Z</dcterms:modified>
</cp:coreProperties>
</file>