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6" r:id="rId29"/>
    <p:sldId id="283" r:id="rId30"/>
    <p:sldId id="284" r:id="rId31"/>
    <p:sldId id="285" r:id="rId32"/>
    <p:sldId id="287" r:id="rId33"/>
    <p:sldId id="288" r:id="rId34"/>
    <p:sldId id="289" r:id="rId35"/>
    <p:sldId id="291" r:id="rId36"/>
    <p:sldId id="290" r:id="rId37"/>
    <p:sldId id="293" r:id="rId38"/>
    <p:sldId id="292"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3E0C2-E96E-4876-AC08-E4ADA015AFF5}"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21E82-2B11-483D-980B-89F6E8FCF0D3}" type="slidenum">
              <a:rPr lang="en-IN" smtClean="0"/>
              <a:t>‹#›</a:t>
            </a:fld>
            <a:endParaRPr lang="en-IN"/>
          </a:p>
        </p:txBody>
      </p:sp>
    </p:spTree>
    <p:extLst>
      <p:ext uri="{BB962C8B-B14F-4D97-AF65-F5344CB8AC3E}">
        <p14:creationId xmlns:p14="http://schemas.microsoft.com/office/powerpoint/2010/main" val="271234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F21E82-2B11-483D-980B-89F6E8FCF0D3}" type="slidenum">
              <a:rPr lang="en-IN" smtClean="0"/>
              <a:t>38</a:t>
            </a:fld>
            <a:endParaRPr lang="en-IN"/>
          </a:p>
        </p:txBody>
      </p:sp>
    </p:spTree>
    <p:extLst>
      <p:ext uri="{BB962C8B-B14F-4D97-AF65-F5344CB8AC3E}">
        <p14:creationId xmlns:p14="http://schemas.microsoft.com/office/powerpoint/2010/main" val="137522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0D52-CB41-BCBE-F5B2-7F12984EF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6E60D-AFC1-C4DB-8500-04A8E6B03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29596F-E57F-E963-F0CF-7EEFBE6C7747}"/>
              </a:ext>
            </a:extLst>
          </p:cNvPr>
          <p:cNvSpPr>
            <a:spLocks noGrp="1"/>
          </p:cNvSpPr>
          <p:nvPr>
            <p:ph type="dt" sz="half" idx="10"/>
          </p:nvPr>
        </p:nvSpPr>
        <p:spPr/>
        <p:txBody>
          <a:bodyPr/>
          <a:lstStyle/>
          <a:p>
            <a:fld id="{35E7C7C1-050F-4B17-8FDC-37C455263954}" type="datetimeFigureOut">
              <a:rPr lang="en-IN" smtClean="0"/>
              <a:t>25-04-2024</a:t>
            </a:fld>
            <a:endParaRPr lang="en-IN"/>
          </a:p>
        </p:txBody>
      </p:sp>
      <p:sp>
        <p:nvSpPr>
          <p:cNvPr id="5" name="Footer Placeholder 4">
            <a:extLst>
              <a:ext uri="{FF2B5EF4-FFF2-40B4-BE49-F238E27FC236}">
                <a16:creationId xmlns:a16="http://schemas.microsoft.com/office/drawing/2014/main" id="{103C9164-7273-C704-C104-56CD250CD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341CD-75D0-7CBC-1A6A-663962F533D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87781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0BE6-89D3-C97D-8496-CEC67291D2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4FF62-4AE6-B198-C1C3-514E00D34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02906-296F-013C-03C3-5C23325CF072}"/>
              </a:ext>
            </a:extLst>
          </p:cNvPr>
          <p:cNvSpPr>
            <a:spLocks noGrp="1"/>
          </p:cNvSpPr>
          <p:nvPr>
            <p:ph type="dt" sz="half" idx="10"/>
          </p:nvPr>
        </p:nvSpPr>
        <p:spPr/>
        <p:txBody>
          <a:bodyPr/>
          <a:lstStyle/>
          <a:p>
            <a:fld id="{35E7C7C1-050F-4B17-8FDC-37C455263954}" type="datetimeFigureOut">
              <a:rPr lang="en-IN" smtClean="0"/>
              <a:t>25-04-2024</a:t>
            </a:fld>
            <a:endParaRPr lang="en-IN"/>
          </a:p>
        </p:txBody>
      </p:sp>
      <p:sp>
        <p:nvSpPr>
          <p:cNvPr id="5" name="Footer Placeholder 4">
            <a:extLst>
              <a:ext uri="{FF2B5EF4-FFF2-40B4-BE49-F238E27FC236}">
                <a16:creationId xmlns:a16="http://schemas.microsoft.com/office/drawing/2014/main" id="{2C366454-C755-C2AA-A20D-AD73A8816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35B72-CE5B-AD0D-1424-5EC8CEB66155}"/>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760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EE8AB-AD81-8EF2-E7BB-56C772CCD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6875C6-1E0C-980A-9FAB-81DD6159D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FAE4E-1CBB-B2C1-BF8A-488A8990188E}"/>
              </a:ext>
            </a:extLst>
          </p:cNvPr>
          <p:cNvSpPr>
            <a:spLocks noGrp="1"/>
          </p:cNvSpPr>
          <p:nvPr>
            <p:ph type="dt" sz="half" idx="10"/>
          </p:nvPr>
        </p:nvSpPr>
        <p:spPr/>
        <p:txBody>
          <a:bodyPr/>
          <a:lstStyle/>
          <a:p>
            <a:fld id="{35E7C7C1-050F-4B17-8FDC-37C455263954}" type="datetimeFigureOut">
              <a:rPr lang="en-IN" smtClean="0"/>
              <a:t>25-04-2024</a:t>
            </a:fld>
            <a:endParaRPr lang="en-IN"/>
          </a:p>
        </p:txBody>
      </p:sp>
      <p:sp>
        <p:nvSpPr>
          <p:cNvPr id="5" name="Footer Placeholder 4">
            <a:extLst>
              <a:ext uri="{FF2B5EF4-FFF2-40B4-BE49-F238E27FC236}">
                <a16:creationId xmlns:a16="http://schemas.microsoft.com/office/drawing/2014/main" id="{DFE3E6FC-ADCC-3A2D-79EC-12477EE90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4DDD5-0574-852D-E219-9E2BB2DE272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6230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5CF-52A6-F02F-946D-608C143B6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8BD3-055B-E4F5-B349-038A9A6A4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31BFA-0069-5B19-502B-9F65AA3D7A10}"/>
              </a:ext>
            </a:extLst>
          </p:cNvPr>
          <p:cNvSpPr>
            <a:spLocks noGrp="1"/>
          </p:cNvSpPr>
          <p:nvPr>
            <p:ph type="dt" sz="half" idx="10"/>
          </p:nvPr>
        </p:nvSpPr>
        <p:spPr/>
        <p:txBody>
          <a:bodyPr/>
          <a:lstStyle/>
          <a:p>
            <a:fld id="{35E7C7C1-050F-4B17-8FDC-37C455263954}" type="datetimeFigureOut">
              <a:rPr lang="en-IN" smtClean="0"/>
              <a:t>25-04-2024</a:t>
            </a:fld>
            <a:endParaRPr lang="en-IN"/>
          </a:p>
        </p:txBody>
      </p:sp>
      <p:sp>
        <p:nvSpPr>
          <p:cNvPr id="5" name="Footer Placeholder 4">
            <a:extLst>
              <a:ext uri="{FF2B5EF4-FFF2-40B4-BE49-F238E27FC236}">
                <a16:creationId xmlns:a16="http://schemas.microsoft.com/office/drawing/2014/main" id="{4F284B32-5AF4-29C2-2642-73CBCEE15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11FFE-8310-7CAE-841C-7AA4CC43C51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667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972-B710-E25E-26F4-7A44C260A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6AFC3-E31F-5E6D-4797-3DA4F831D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78A73-6EB2-CAC3-8E5C-C811E03F1440}"/>
              </a:ext>
            </a:extLst>
          </p:cNvPr>
          <p:cNvSpPr>
            <a:spLocks noGrp="1"/>
          </p:cNvSpPr>
          <p:nvPr>
            <p:ph type="dt" sz="half" idx="10"/>
          </p:nvPr>
        </p:nvSpPr>
        <p:spPr/>
        <p:txBody>
          <a:bodyPr/>
          <a:lstStyle/>
          <a:p>
            <a:fld id="{35E7C7C1-050F-4B17-8FDC-37C455263954}" type="datetimeFigureOut">
              <a:rPr lang="en-IN" smtClean="0"/>
              <a:t>25-04-2024</a:t>
            </a:fld>
            <a:endParaRPr lang="en-IN"/>
          </a:p>
        </p:txBody>
      </p:sp>
      <p:sp>
        <p:nvSpPr>
          <p:cNvPr id="5" name="Footer Placeholder 4">
            <a:extLst>
              <a:ext uri="{FF2B5EF4-FFF2-40B4-BE49-F238E27FC236}">
                <a16:creationId xmlns:a16="http://schemas.microsoft.com/office/drawing/2014/main" id="{2911AF17-BFA7-BD23-BD6C-7324DE3B4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546B3-035A-C925-3734-D169699653B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666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3448-69EB-AD14-098B-24A645912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E4E49-1E35-3843-824D-D8BDAE0D3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DDC1E-274E-155B-3389-EEA2499B5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A2D8DA-4FD8-3504-0FFA-7C8E31519D99}"/>
              </a:ext>
            </a:extLst>
          </p:cNvPr>
          <p:cNvSpPr>
            <a:spLocks noGrp="1"/>
          </p:cNvSpPr>
          <p:nvPr>
            <p:ph type="dt" sz="half" idx="10"/>
          </p:nvPr>
        </p:nvSpPr>
        <p:spPr/>
        <p:txBody>
          <a:bodyPr/>
          <a:lstStyle/>
          <a:p>
            <a:fld id="{35E7C7C1-050F-4B17-8FDC-37C455263954}" type="datetimeFigureOut">
              <a:rPr lang="en-IN" smtClean="0"/>
              <a:t>25-04-2024</a:t>
            </a:fld>
            <a:endParaRPr lang="en-IN"/>
          </a:p>
        </p:txBody>
      </p:sp>
      <p:sp>
        <p:nvSpPr>
          <p:cNvPr id="6" name="Footer Placeholder 5">
            <a:extLst>
              <a:ext uri="{FF2B5EF4-FFF2-40B4-BE49-F238E27FC236}">
                <a16:creationId xmlns:a16="http://schemas.microsoft.com/office/drawing/2014/main" id="{8654BCA3-49F7-7FAA-5389-7F39DB017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1394F-9D28-12FA-E123-FB170A5C6E3F}"/>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3473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5143-F49D-AD05-6DBA-B7405A3F4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9EDCF-C820-EA5D-D058-F4DC233E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CDC81-C29B-C104-2E7D-DBD3AF370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E5B36A-796F-25C0-A301-619C7E264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8EBBD-93BB-B5E2-9F4D-82501C95E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45EB44-1D6F-002B-5EFB-BB7DD1ED0885}"/>
              </a:ext>
            </a:extLst>
          </p:cNvPr>
          <p:cNvSpPr>
            <a:spLocks noGrp="1"/>
          </p:cNvSpPr>
          <p:nvPr>
            <p:ph type="dt" sz="half" idx="10"/>
          </p:nvPr>
        </p:nvSpPr>
        <p:spPr/>
        <p:txBody>
          <a:bodyPr/>
          <a:lstStyle/>
          <a:p>
            <a:fld id="{35E7C7C1-050F-4B17-8FDC-37C455263954}" type="datetimeFigureOut">
              <a:rPr lang="en-IN" smtClean="0"/>
              <a:t>25-04-2024</a:t>
            </a:fld>
            <a:endParaRPr lang="en-IN"/>
          </a:p>
        </p:txBody>
      </p:sp>
      <p:sp>
        <p:nvSpPr>
          <p:cNvPr id="8" name="Footer Placeholder 7">
            <a:extLst>
              <a:ext uri="{FF2B5EF4-FFF2-40B4-BE49-F238E27FC236}">
                <a16:creationId xmlns:a16="http://schemas.microsoft.com/office/drawing/2014/main" id="{A7E3D990-C314-A505-316C-79BF6CFE67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AD9D0-69CF-086D-428A-DE9495FAA0A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23130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E04F-5A2C-02BC-E0D3-7F8D5E27F1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437A9-8A83-01C5-D8A8-4473C8ABB592}"/>
              </a:ext>
            </a:extLst>
          </p:cNvPr>
          <p:cNvSpPr>
            <a:spLocks noGrp="1"/>
          </p:cNvSpPr>
          <p:nvPr>
            <p:ph type="dt" sz="half" idx="10"/>
          </p:nvPr>
        </p:nvSpPr>
        <p:spPr/>
        <p:txBody>
          <a:bodyPr/>
          <a:lstStyle/>
          <a:p>
            <a:fld id="{35E7C7C1-050F-4B17-8FDC-37C455263954}" type="datetimeFigureOut">
              <a:rPr lang="en-IN" smtClean="0"/>
              <a:t>25-04-2024</a:t>
            </a:fld>
            <a:endParaRPr lang="en-IN"/>
          </a:p>
        </p:txBody>
      </p:sp>
      <p:sp>
        <p:nvSpPr>
          <p:cNvPr id="4" name="Footer Placeholder 3">
            <a:extLst>
              <a:ext uri="{FF2B5EF4-FFF2-40B4-BE49-F238E27FC236}">
                <a16:creationId xmlns:a16="http://schemas.microsoft.com/office/drawing/2014/main" id="{9DB9D840-0EE5-972D-AB6F-590FEEBA3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F03893-C547-7FB3-50E5-D64E64CB6FF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2635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1B12B-F8DD-F030-6507-F369A4147657}"/>
              </a:ext>
            </a:extLst>
          </p:cNvPr>
          <p:cNvSpPr>
            <a:spLocks noGrp="1"/>
          </p:cNvSpPr>
          <p:nvPr>
            <p:ph type="dt" sz="half" idx="10"/>
          </p:nvPr>
        </p:nvSpPr>
        <p:spPr/>
        <p:txBody>
          <a:bodyPr/>
          <a:lstStyle/>
          <a:p>
            <a:fld id="{35E7C7C1-050F-4B17-8FDC-37C455263954}" type="datetimeFigureOut">
              <a:rPr lang="en-IN" smtClean="0"/>
              <a:t>25-04-2024</a:t>
            </a:fld>
            <a:endParaRPr lang="en-IN"/>
          </a:p>
        </p:txBody>
      </p:sp>
      <p:sp>
        <p:nvSpPr>
          <p:cNvPr id="3" name="Footer Placeholder 2">
            <a:extLst>
              <a:ext uri="{FF2B5EF4-FFF2-40B4-BE49-F238E27FC236}">
                <a16:creationId xmlns:a16="http://schemas.microsoft.com/office/drawing/2014/main" id="{8BF01536-1F66-8448-64F6-E55753D73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790999-522B-1778-42FD-D6268B3BD8A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160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BF1-54FC-DD0B-EDF1-0765A49F5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A0CE31-73C9-BE8C-4E69-C654597D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A2E01-45EB-1CA7-9561-E1F7FAE6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29646-52FA-E503-BC6D-51981FF99FDC}"/>
              </a:ext>
            </a:extLst>
          </p:cNvPr>
          <p:cNvSpPr>
            <a:spLocks noGrp="1"/>
          </p:cNvSpPr>
          <p:nvPr>
            <p:ph type="dt" sz="half" idx="10"/>
          </p:nvPr>
        </p:nvSpPr>
        <p:spPr/>
        <p:txBody>
          <a:bodyPr/>
          <a:lstStyle/>
          <a:p>
            <a:fld id="{35E7C7C1-050F-4B17-8FDC-37C455263954}" type="datetimeFigureOut">
              <a:rPr lang="en-IN" smtClean="0"/>
              <a:t>25-04-2024</a:t>
            </a:fld>
            <a:endParaRPr lang="en-IN"/>
          </a:p>
        </p:txBody>
      </p:sp>
      <p:sp>
        <p:nvSpPr>
          <p:cNvPr id="6" name="Footer Placeholder 5">
            <a:extLst>
              <a:ext uri="{FF2B5EF4-FFF2-40B4-BE49-F238E27FC236}">
                <a16:creationId xmlns:a16="http://schemas.microsoft.com/office/drawing/2014/main" id="{C7BF00FC-607D-A1F8-732D-610959660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66B45-BAA8-DCB8-3C78-EB4F8268B8FE}"/>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6640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EE-347C-5094-0773-50881CF40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083FD-20C6-4975-0354-9D4EDA55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C88CD1-3CDB-EFEE-9E86-11792E811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D4B53-B8F3-FF1D-4660-D5E3684B79D1}"/>
              </a:ext>
            </a:extLst>
          </p:cNvPr>
          <p:cNvSpPr>
            <a:spLocks noGrp="1"/>
          </p:cNvSpPr>
          <p:nvPr>
            <p:ph type="dt" sz="half" idx="10"/>
          </p:nvPr>
        </p:nvSpPr>
        <p:spPr/>
        <p:txBody>
          <a:bodyPr/>
          <a:lstStyle/>
          <a:p>
            <a:fld id="{35E7C7C1-050F-4B17-8FDC-37C455263954}" type="datetimeFigureOut">
              <a:rPr lang="en-IN" smtClean="0"/>
              <a:t>25-04-2024</a:t>
            </a:fld>
            <a:endParaRPr lang="en-IN"/>
          </a:p>
        </p:txBody>
      </p:sp>
      <p:sp>
        <p:nvSpPr>
          <p:cNvPr id="6" name="Footer Placeholder 5">
            <a:extLst>
              <a:ext uri="{FF2B5EF4-FFF2-40B4-BE49-F238E27FC236}">
                <a16:creationId xmlns:a16="http://schemas.microsoft.com/office/drawing/2014/main" id="{39EC612F-3484-B5E5-D9D3-24CCD7B53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239B7-F247-C9E2-02CC-8B454B4A888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22346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4AADE-F3E8-90B2-77D4-23624B04D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7B1545-E2D9-A126-9B47-ABE4D3A55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333D4-FC48-A6CA-7739-315071154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E7C7C1-050F-4B17-8FDC-37C455263954}" type="datetimeFigureOut">
              <a:rPr lang="en-IN" smtClean="0"/>
              <a:t>25-04-2024</a:t>
            </a:fld>
            <a:endParaRPr lang="en-IN"/>
          </a:p>
        </p:txBody>
      </p:sp>
      <p:sp>
        <p:nvSpPr>
          <p:cNvPr id="5" name="Footer Placeholder 4">
            <a:extLst>
              <a:ext uri="{FF2B5EF4-FFF2-40B4-BE49-F238E27FC236}">
                <a16:creationId xmlns:a16="http://schemas.microsoft.com/office/drawing/2014/main" id="{4D22CC24-E7ED-50A5-7246-4348387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7CA7736-B136-CD5E-8EFF-03203BB29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041D62-804F-42A5-9514-085EEE90010A}" type="slidenum">
              <a:rPr lang="en-IN" smtClean="0"/>
              <a:t>‹#›</a:t>
            </a:fld>
            <a:endParaRPr lang="en-IN"/>
          </a:p>
        </p:txBody>
      </p:sp>
    </p:spTree>
    <p:extLst>
      <p:ext uri="{BB962C8B-B14F-4D97-AF65-F5344CB8AC3E}">
        <p14:creationId xmlns:p14="http://schemas.microsoft.com/office/powerpoint/2010/main" val="290850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api/core/signa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ngular.io/api/core/compute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api/core/effec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guide/glossary#template-expressio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82D29D-D37F-1007-C0E4-A7AD73BAFDD0}"/>
              </a:ext>
            </a:extLst>
          </p:cNvPr>
          <p:cNvSpPr/>
          <p:nvPr/>
        </p:nvSpPr>
        <p:spPr>
          <a:xfrm>
            <a:off x="7213600" y="457200"/>
            <a:ext cx="3826933" cy="5723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C07D9FE-FAE1-2E55-E108-8E3AC10C0387}"/>
              </a:ext>
            </a:extLst>
          </p:cNvPr>
          <p:cNvSpPr txBox="1"/>
          <p:nvPr/>
        </p:nvSpPr>
        <p:spPr>
          <a:xfrm>
            <a:off x="7670800" y="575733"/>
            <a:ext cx="2743200" cy="646331"/>
          </a:xfrm>
          <a:prstGeom prst="rect">
            <a:avLst/>
          </a:prstGeom>
          <a:noFill/>
          <a:ln>
            <a:solidFill>
              <a:schemeClr val="accent1"/>
            </a:solidFill>
          </a:ln>
        </p:spPr>
        <p:txBody>
          <a:bodyPr wrap="square" rtlCol="0">
            <a:spAutoFit/>
          </a:bodyPr>
          <a:lstStyle/>
          <a:p>
            <a:pPr algn="ctr"/>
            <a:r>
              <a:rPr lang="en-IN" b="1" dirty="0"/>
              <a:t>Web Server</a:t>
            </a:r>
          </a:p>
          <a:p>
            <a:pPr algn="ctr"/>
            <a:r>
              <a:rPr lang="en-IN" b="1" dirty="0"/>
              <a:t>Hosting  The App</a:t>
            </a:r>
          </a:p>
        </p:txBody>
      </p:sp>
      <p:sp>
        <p:nvSpPr>
          <p:cNvPr id="6" name="Rectangle 5">
            <a:extLst>
              <a:ext uri="{FF2B5EF4-FFF2-40B4-BE49-F238E27FC236}">
                <a16:creationId xmlns:a16="http://schemas.microsoft.com/office/drawing/2014/main" id="{BA68845E-1630-6753-1C76-48FC4FA78483}"/>
              </a:ext>
            </a:extLst>
          </p:cNvPr>
          <p:cNvSpPr/>
          <p:nvPr/>
        </p:nvSpPr>
        <p:spPr>
          <a:xfrm>
            <a:off x="7306733" y="1473200"/>
            <a:ext cx="3598334" cy="1244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Static Resources</a:t>
            </a:r>
          </a:p>
          <a:p>
            <a:pPr algn="ctr"/>
            <a:r>
              <a:rPr lang="en-IN" b="1" dirty="0"/>
              <a:t>HTML, JavaScript, CSS</a:t>
            </a:r>
          </a:p>
        </p:txBody>
      </p:sp>
      <p:sp>
        <p:nvSpPr>
          <p:cNvPr id="7" name="Rectangle 6">
            <a:extLst>
              <a:ext uri="{FF2B5EF4-FFF2-40B4-BE49-F238E27FC236}">
                <a16:creationId xmlns:a16="http://schemas.microsoft.com/office/drawing/2014/main" id="{F93DCCC9-4F80-EB29-95A8-7BC7B74AD6DF}"/>
              </a:ext>
            </a:extLst>
          </p:cNvPr>
          <p:cNvSpPr/>
          <p:nvPr/>
        </p:nvSpPr>
        <p:spPr>
          <a:xfrm>
            <a:off x="7306733" y="2988733"/>
            <a:ext cx="3513667" cy="2302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Application</a:t>
            </a:r>
          </a:p>
          <a:p>
            <a:pPr algn="ctr"/>
            <a:r>
              <a:rPr lang="en-IN" sz="2800" b="1" dirty="0"/>
              <a:t>Logic</a:t>
            </a:r>
          </a:p>
        </p:txBody>
      </p:sp>
      <p:sp>
        <p:nvSpPr>
          <p:cNvPr id="8" name="TextBox 7">
            <a:extLst>
              <a:ext uri="{FF2B5EF4-FFF2-40B4-BE49-F238E27FC236}">
                <a16:creationId xmlns:a16="http://schemas.microsoft.com/office/drawing/2014/main" id="{B4EECCF9-7755-E462-D1CD-18CEB502CF09}"/>
              </a:ext>
            </a:extLst>
          </p:cNvPr>
          <p:cNvSpPr txBox="1"/>
          <p:nvPr/>
        </p:nvSpPr>
        <p:spPr>
          <a:xfrm>
            <a:off x="7213600" y="101600"/>
            <a:ext cx="3826933" cy="338554"/>
          </a:xfrm>
          <a:prstGeom prst="rect">
            <a:avLst/>
          </a:prstGeom>
          <a:noFill/>
          <a:ln>
            <a:solidFill>
              <a:schemeClr val="accent1"/>
            </a:solidFill>
          </a:ln>
        </p:spPr>
        <p:txBody>
          <a:bodyPr wrap="square" rtlCol="0">
            <a:spAutoFit/>
          </a:bodyPr>
          <a:lstStyle/>
          <a:p>
            <a:pPr algn="ctr"/>
            <a:r>
              <a:rPr lang="en-IN" sz="1600" b="1" dirty="0"/>
              <a:t>https://myecomapp.com/index.html</a:t>
            </a:r>
          </a:p>
        </p:txBody>
      </p:sp>
      <p:sp>
        <p:nvSpPr>
          <p:cNvPr id="9" name="Rectangle 8">
            <a:extLst>
              <a:ext uri="{FF2B5EF4-FFF2-40B4-BE49-F238E27FC236}">
                <a16:creationId xmlns:a16="http://schemas.microsoft.com/office/drawing/2014/main" id="{6B264586-381E-C4C7-3B4E-7E5A4614F68F}"/>
              </a:ext>
            </a:extLst>
          </p:cNvPr>
          <p:cNvSpPr/>
          <p:nvPr/>
        </p:nvSpPr>
        <p:spPr>
          <a:xfrm>
            <a:off x="127000" y="956733"/>
            <a:ext cx="3530600" cy="29379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2D27C8AF-3757-A140-B3D4-0EE9B4F85D6D}"/>
              </a:ext>
            </a:extLst>
          </p:cNvPr>
          <p:cNvSpPr txBox="1"/>
          <p:nvPr/>
        </p:nvSpPr>
        <p:spPr>
          <a:xfrm>
            <a:off x="127000" y="440154"/>
            <a:ext cx="3412067" cy="369332"/>
          </a:xfrm>
          <a:prstGeom prst="rect">
            <a:avLst/>
          </a:prstGeom>
          <a:noFill/>
          <a:ln>
            <a:solidFill>
              <a:schemeClr val="accent1"/>
            </a:solidFill>
          </a:ln>
        </p:spPr>
        <p:txBody>
          <a:bodyPr wrap="square" rtlCol="0">
            <a:spAutoFit/>
          </a:bodyPr>
          <a:lstStyle/>
          <a:p>
            <a:pPr algn="ctr"/>
            <a:r>
              <a:rPr lang="en-IN" b="1" dirty="0"/>
              <a:t>Browser</a:t>
            </a:r>
          </a:p>
        </p:txBody>
      </p:sp>
      <p:sp>
        <p:nvSpPr>
          <p:cNvPr id="11" name="Arrow: Right 10">
            <a:extLst>
              <a:ext uri="{FF2B5EF4-FFF2-40B4-BE49-F238E27FC236}">
                <a16:creationId xmlns:a16="http://schemas.microsoft.com/office/drawing/2014/main" id="{A0BD7027-7DF9-7A87-E2E3-882CFAAC7573}"/>
              </a:ext>
            </a:extLst>
          </p:cNvPr>
          <p:cNvSpPr/>
          <p:nvPr/>
        </p:nvSpPr>
        <p:spPr>
          <a:xfrm>
            <a:off x="3657600" y="1032933"/>
            <a:ext cx="35306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Http Request for Web Site</a:t>
            </a:r>
          </a:p>
        </p:txBody>
      </p:sp>
      <p:sp>
        <p:nvSpPr>
          <p:cNvPr id="12" name="Arrow: Left 11">
            <a:extLst>
              <a:ext uri="{FF2B5EF4-FFF2-40B4-BE49-F238E27FC236}">
                <a16:creationId xmlns:a16="http://schemas.microsoft.com/office/drawing/2014/main" id="{79705653-ADB7-02FA-EFD9-008728BB5749}"/>
              </a:ext>
            </a:extLst>
          </p:cNvPr>
          <p:cNvSpPr/>
          <p:nvPr/>
        </p:nvSpPr>
        <p:spPr>
          <a:xfrm>
            <a:off x="3657600" y="1820333"/>
            <a:ext cx="3530600" cy="4402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Response with Resources</a:t>
            </a:r>
          </a:p>
        </p:txBody>
      </p:sp>
      <p:sp>
        <p:nvSpPr>
          <p:cNvPr id="13" name="TextBox 12">
            <a:extLst>
              <a:ext uri="{FF2B5EF4-FFF2-40B4-BE49-F238E27FC236}">
                <a16:creationId xmlns:a16="http://schemas.microsoft.com/office/drawing/2014/main" id="{4BA760B7-89D6-4768-7EC5-6A28DD14DB0C}"/>
              </a:ext>
            </a:extLst>
          </p:cNvPr>
          <p:cNvSpPr txBox="1"/>
          <p:nvPr/>
        </p:nvSpPr>
        <p:spPr>
          <a:xfrm>
            <a:off x="3869267" y="2421467"/>
            <a:ext cx="3124200" cy="1200329"/>
          </a:xfrm>
          <a:prstGeom prst="rect">
            <a:avLst/>
          </a:prstGeom>
          <a:noFill/>
          <a:ln>
            <a:solidFill>
              <a:schemeClr val="accent1"/>
            </a:solidFill>
          </a:ln>
        </p:spPr>
        <p:txBody>
          <a:bodyPr wrap="square" rtlCol="0">
            <a:spAutoFit/>
          </a:bodyPr>
          <a:lstStyle/>
          <a:p>
            <a:pPr algn="ctr"/>
            <a:r>
              <a:rPr lang="en-IN" b="1" dirty="0"/>
              <a:t>Server-Side Generated Resources like</a:t>
            </a:r>
          </a:p>
          <a:p>
            <a:pPr algn="ctr"/>
            <a:r>
              <a:rPr lang="en-IN" b="1" dirty="0"/>
              <a:t> HTML + JavaScript + CSS + Images</a:t>
            </a:r>
          </a:p>
        </p:txBody>
      </p:sp>
      <p:sp>
        <p:nvSpPr>
          <p:cNvPr id="14" name="Rectangle 13">
            <a:extLst>
              <a:ext uri="{FF2B5EF4-FFF2-40B4-BE49-F238E27FC236}">
                <a16:creationId xmlns:a16="http://schemas.microsoft.com/office/drawing/2014/main" id="{0BEB4D1E-E60B-EEA3-CE7D-EE63F93CE1E2}"/>
              </a:ext>
            </a:extLst>
          </p:cNvPr>
          <p:cNvSpPr/>
          <p:nvPr/>
        </p:nvSpPr>
        <p:spPr>
          <a:xfrm>
            <a:off x="127000" y="3067798"/>
            <a:ext cx="3530600" cy="826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JS Files, CSS Files</a:t>
            </a:r>
          </a:p>
        </p:txBody>
      </p:sp>
      <p:cxnSp>
        <p:nvCxnSpPr>
          <p:cNvPr id="16" name="Connector: Elbow 15">
            <a:extLst>
              <a:ext uri="{FF2B5EF4-FFF2-40B4-BE49-F238E27FC236}">
                <a16:creationId xmlns:a16="http://schemas.microsoft.com/office/drawing/2014/main" id="{2B8066CE-A4D4-6A57-5694-187513DCA40D}"/>
              </a:ext>
            </a:extLst>
          </p:cNvPr>
          <p:cNvCxnSpPr>
            <a:stCxn id="13" idx="2"/>
            <a:endCxn id="14" idx="3"/>
          </p:cNvCxnSpPr>
          <p:nvPr/>
        </p:nvCxnSpPr>
        <p:spPr>
          <a:xfrm rot="5400000" flipH="1">
            <a:off x="4474202" y="2664632"/>
            <a:ext cx="140563" cy="1773767"/>
          </a:xfrm>
          <a:prstGeom prst="bentConnector4">
            <a:avLst>
              <a:gd name="adj1" fmla="val -162632"/>
              <a:gd name="adj2" fmla="val 9403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278AD25E-0D1B-507F-CB37-103124AB8218}"/>
              </a:ext>
            </a:extLst>
          </p:cNvPr>
          <p:cNvSpPr/>
          <p:nvPr/>
        </p:nvSpPr>
        <p:spPr>
          <a:xfrm>
            <a:off x="127000" y="956733"/>
            <a:ext cx="3505200" cy="2111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HTML UI</a:t>
            </a:r>
          </a:p>
        </p:txBody>
      </p:sp>
      <p:sp>
        <p:nvSpPr>
          <p:cNvPr id="18" name="Arrow: Left-Right 17">
            <a:extLst>
              <a:ext uri="{FF2B5EF4-FFF2-40B4-BE49-F238E27FC236}">
                <a16:creationId xmlns:a16="http://schemas.microsoft.com/office/drawing/2014/main" id="{2943A90D-69A5-339E-31AD-33CAC48A8DAE}"/>
              </a:ext>
            </a:extLst>
          </p:cNvPr>
          <p:cNvSpPr/>
          <p:nvPr/>
        </p:nvSpPr>
        <p:spPr>
          <a:xfrm rot="16200000">
            <a:off x="1575024" y="2966422"/>
            <a:ext cx="440267" cy="2027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2165272-451F-9D98-3DF7-EE74C0601C0C}"/>
              </a:ext>
            </a:extLst>
          </p:cNvPr>
          <p:cNvSpPr txBox="1"/>
          <p:nvPr/>
        </p:nvSpPr>
        <p:spPr>
          <a:xfrm>
            <a:off x="512233" y="3995763"/>
            <a:ext cx="6239934" cy="2677656"/>
          </a:xfrm>
          <a:prstGeom prst="rect">
            <a:avLst/>
          </a:prstGeom>
          <a:noFill/>
          <a:ln>
            <a:solidFill>
              <a:schemeClr val="accent1"/>
            </a:solidFill>
          </a:ln>
        </p:spPr>
        <p:txBody>
          <a:bodyPr wrap="square" rtlCol="0">
            <a:spAutoFit/>
          </a:bodyPr>
          <a:lstStyle/>
          <a:p>
            <a:pPr algn="ctr"/>
            <a:r>
              <a:rPr lang="en-IN" sz="1400" b="1" dirty="0"/>
              <a:t>Server-Side Page Generation provide advantages like:</a:t>
            </a:r>
          </a:p>
          <a:p>
            <a:pPr marL="342900" indent="-342900">
              <a:buAutoNum type="arabicPeriod"/>
            </a:pPr>
            <a:r>
              <a:rPr lang="en-IN" sz="1400" b="1" dirty="0"/>
              <a:t>Dynamically adding / modifying / removing HTML UI, JavaScript, CSS</a:t>
            </a:r>
          </a:p>
          <a:p>
            <a:pPr marL="342900" indent="-342900">
              <a:buAutoNum type="arabicPeriod"/>
            </a:pPr>
            <a:r>
              <a:rPr lang="en-IN" sz="1400" b="1" dirty="0"/>
              <a:t>The Browser will be sent only the requested resources</a:t>
            </a:r>
          </a:p>
          <a:p>
            <a:pPr marL="342900" indent="-342900">
              <a:buAutoNum type="arabicPeriod"/>
            </a:pPr>
            <a:r>
              <a:rPr lang="en-IN" sz="1400" b="1" dirty="0"/>
              <a:t>Frequent generation of HTML on server will reduce the performance and the browser will be send the response which need to re-load the HTML UI for the Page on browser for each response received from the server</a:t>
            </a:r>
          </a:p>
          <a:p>
            <a:pPr marL="342900" indent="-342900">
              <a:buAutoNum type="arabicPeriod"/>
            </a:pPr>
            <a:endParaRPr lang="en-IN" sz="1400" b="1" dirty="0"/>
          </a:p>
          <a:p>
            <a:pPr algn="ctr"/>
            <a:r>
              <a:rPr lang="en-IN" sz="1400" b="1" dirty="0"/>
              <a:t>Limitations</a:t>
            </a:r>
          </a:p>
          <a:p>
            <a:pPr marL="342900" indent="-342900">
              <a:buAutoNum type="arabicPeriod"/>
            </a:pPr>
            <a:r>
              <a:rPr lang="en-IN" sz="1400" b="1" dirty="0"/>
              <a:t>Frequent calls to server will increase traffic and the server may take time to respond</a:t>
            </a:r>
          </a:p>
          <a:p>
            <a:pPr marL="342900" indent="-342900">
              <a:buAutoNum type="arabicPeriod"/>
            </a:pPr>
            <a:r>
              <a:rPr lang="en-IN" sz="1400" b="1" dirty="0"/>
              <a:t>The over utilization of server resources may slow-down the execution</a:t>
            </a:r>
          </a:p>
        </p:txBody>
      </p:sp>
      <p:sp>
        <p:nvSpPr>
          <p:cNvPr id="20" name="Arrow: Up-Down 19">
            <a:extLst>
              <a:ext uri="{FF2B5EF4-FFF2-40B4-BE49-F238E27FC236}">
                <a16:creationId xmlns:a16="http://schemas.microsoft.com/office/drawing/2014/main" id="{518428A6-74F5-9C51-0900-406DF4CB7157}"/>
              </a:ext>
            </a:extLst>
          </p:cNvPr>
          <p:cNvSpPr/>
          <p:nvPr/>
        </p:nvSpPr>
        <p:spPr>
          <a:xfrm>
            <a:off x="8970433" y="2499096"/>
            <a:ext cx="275167" cy="650504"/>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38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F0BBA-5A6F-743E-1558-349DB6932F96}"/>
              </a:ext>
            </a:extLst>
          </p:cNvPr>
          <p:cNvSpPr/>
          <p:nvPr/>
        </p:nvSpPr>
        <p:spPr>
          <a:xfrm>
            <a:off x="677333" y="914399"/>
            <a:ext cx="4639734" cy="50122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2DC442B-D2F6-5C01-5940-5EB5F00E46F1}"/>
              </a:ext>
            </a:extLst>
          </p:cNvPr>
          <p:cNvSpPr txBox="1"/>
          <p:nvPr/>
        </p:nvSpPr>
        <p:spPr>
          <a:xfrm>
            <a:off x="804333" y="1109133"/>
            <a:ext cx="4402667" cy="646331"/>
          </a:xfrm>
          <a:prstGeom prst="rect">
            <a:avLst/>
          </a:prstGeom>
          <a:noFill/>
          <a:ln w="76200">
            <a:solidFill>
              <a:srgbClr val="FFFF00"/>
            </a:solidFill>
          </a:ln>
        </p:spPr>
        <p:txBody>
          <a:bodyPr wrap="square" rtlCol="0">
            <a:spAutoFit/>
          </a:bodyPr>
          <a:lstStyle/>
          <a:p>
            <a:pPr algn="ctr"/>
            <a:r>
              <a:rPr lang="en-IN" b="1" dirty="0"/>
              <a:t>Container </a:t>
            </a:r>
          </a:p>
          <a:p>
            <a:pPr algn="ctr"/>
            <a:r>
              <a:rPr lang="en-IN" b="1" dirty="0"/>
              <a:t>Component</a:t>
            </a:r>
          </a:p>
        </p:txBody>
      </p:sp>
      <p:sp>
        <p:nvSpPr>
          <p:cNvPr id="4" name="Cube 3">
            <a:extLst>
              <a:ext uri="{FF2B5EF4-FFF2-40B4-BE49-F238E27FC236}">
                <a16:creationId xmlns:a16="http://schemas.microsoft.com/office/drawing/2014/main" id="{4E3D3581-8A83-44B3-02EA-1CB5B2B1F89E}"/>
              </a:ext>
            </a:extLst>
          </p:cNvPr>
          <p:cNvSpPr/>
          <p:nvPr/>
        </p:nvSpPr>
        <p:spPr>
          <a:xfrm>
            <a:off x="7611535" y="46567"/>
            <a:ext cx="1710265" cy="867833"/>
          </a:xfrm>
          <a:prstGeom prst="cube">
            <a:avLst>
              <a:gd name="adj" fmla="val 98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Collection Manipulation</a:t>
            </a:r>
          </a:p>
        </p:txBody>
      </p:sp>
      <p:sp>
        <p:nvSpPr>
          <p:cNvPr id="5" name="TextBox 4">
            <a:extLst>
              <a:ext uri="{FF2B5EF4-FFF2-40B4-BE49-F238E27FC236}">
                <a16:creationId xmlns:a16="http://schemas.microsoft.com/office/drawing/2014/main" id="{87603C9A-2E52-573E-3829-FC065CF52C25}"/>
              </a:ext>
            </a:extLst>
          </p:cNvPr>
          <p:cNvSpPr txBox="1"/>
          <p:nvPr/>
        </p:nvSpPr>
        <p:spPr>
          <a:xfrm>
            <a:off x="9728200" y="46567"/>
            <a:ext cx="2125133" cy="646331"/>
          </a:xfrm>
          <a:prstGeom prst="rect">
            <a:avLst/>
          </a:prstGeom>
          <a:noFill/>
          <a:ln>
            <a:solidFill>
              <a:srgbClr val="002060"/>
            </a:solidFill>
          </a:ln>
        </p:spPr>
        <p:txBody>
          <a:bodyPr wrap="square" rtlCol="0">
            <a:spAutoFit/>
          </a:bodyPr>
          <a:lstStyle/>
          <a:p>
            <a:pPr algn="ctr"/>
            <a:r>
              <a:rPr lang="en-IN" b="1" dirty="0"/>
              <a:t>Utility Class as a Angular Service</a:t>
            </a:r>
          </a:p>
        </p:txBody>
      </p:sp>
      <p:cxnSp>
        <p:nvCxnSpPr>
          <p:cNvPr id="7" name="Connector: Elbow 6">
            <a:extLst>
              <a:ext uri="{FF2B5EF4-FFF2-40B4-BE49-F238E27FC236}">
                <a16:creationId xmlns:a16="http://schemas.microsoft.com/office/drawing/2014/main" id="{456248CF-F468-98C9-CB72-378F89DB1264}"/>
              </a:ext>
            </a:extLst>
          </p:cNvPr>
          <p:cNvCxnSpPr>
            <a:cxnSpLocks/>
            <a:stCxn id="4" idx="2"/>
            <a:endCxn id="8" idx="3"/>
          </p:cNvCxnSpPr>
          <p:nvPr/>
        </p:nvCxnSpPr>
        <p:spPr>
          <a:xfrm rot="10800000" flipV="1">
            <a:off x="4174067" y="523345"/>
            <a:ext cx="3437468" cy="17669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1325F2-4F02-69F9-F2FE-9C87B95218F5}"/>
              </a:ext>
            </a:extLst>
          </p:cNvPr>
          <p:cNvSpPr txBox="1"/>
          <p:nvPr/>
        </p:nvSpPr>
        <p:spPr>
          <a:xfrm>
            <a:off x="1159933" y="1967131"/>
            <a:ext cx="3014134" cy="646331"/>
          </a:xfrm>
          <a:prstGeom prst="rect">
            <a:avLst/>
          </a:prstGeom>
          <a:noFill/>
          <a:ln>
            <a:solidFill>
              <a:srgbClr val="002060"/>
            </a:solidFill>
          </a:ln>
        </p:spPr>
        <p:txBody>
          <a:bodyPr wrap="square" rtlCol="0">
            <a:spAutoFit/>
          </a:bodyPr>
          <a:lstStyle/>
          <a:p>
            <a:pPr algn="ctr"/>
            <a:r>
              <a:rPr lang="en-IN" b="1" dirty="0"/>
              <a:t>Injection of Utility Class Service in Component</a:t>
            </a:r>
          </a:p>
        </p:txBody>
      </p:sp>
      <p:sp>
        <p:nvSpPr>
          <p:cNvPr id="10" name="Rectangle 9">
            <a:extLst>
              <a:ext uri="{FF2B5EF4-FFF2-40B4-BE49-F238E27FC236}">
                <a16:creationId xmlns:a16="http://schemas.microsoft.com/office/drawing/2014/main" id="{239CCA3C-BF49-6A8F-C5DD-E4CF691A2F35}"/>
              </a:ext>
            </a:extLst>
          </p:cNvPr>
          <p:cNvSpPr/>
          <p:nvPr/>
        </p:nvSpPr>
        <p:spPr>
          <a:xfrm>
            <a:off x="736600" y="3835400"/>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a:t>
            </a:r>
          </a:p>
          <a:p>
            <a:pPr algn="ctr"/>
            <a:r>
              <a:rPr lang="en-IN" dirty="0"/>
              <a:t>Component</a:t>
            </a:r>
          </a:p>
        </p:txBody>
      </p:sp>
      <p:sp>
        <p:nvSpPr>
          <p:cNvPr id="11" name="Rectangle 10">
            <a:extLst>
              <a:ext uri="{FF2B5EF4-FFF2-40B4-BE49-F238E27FC236}">
                <a16:creationId xmlns:a16="http://schemas.microsoft.com/office/drawing/2014/main" id="{097976E1-A1A0-090C-A31F-CCD0EEF58DD5}"/>
              </a:ext>
            </a:extLst>
          </p:cNvPr>
          <p:cNvSpPr/>
          <p:nvPr/>
        </p:nvSpPr>
        <p:spPr>
          <a:xfrm>
            <a:off x="2760134" y="4957233"/>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a:t>
            </a:r>
          </a:p>
          <a:p>
            <a:pPr algn="ctr"/>
            <a:r>
              <a:rPr lang="en-IN" dirty="0"/>
              <a:t>Component</a:t>
            </a:r>
          </a:p>
        </p:txBody>
      </p:sp>
      <p:sp>
        <p:nvSpPr>
          <p:cNvPr id="14" name="TextBox 13">
            <a:extLst>
              <a:ext uri="{FF2B5EF4-FFF2-40B4-BE49-F238E27FC236}">
                <a16:creationId xmlns:a16="http://schemas.microsoft.com/office/drawing/2014/main" id="{583E4C71-ACEF-D7B2-A74C-BCDEC2C029BE}"/>
              </a:ext>
            </a:extLst>
          </p:cNvPr>
          <p:cNvSpPr txBox="1"/>
          <p:nvPr/>
        </p:nvSpPr>
        <p:spPr>
          <a:xfrm>
            <a:off x="3060700" y="2935812"/>
            <a:ext cx="2015067" cy="954107"/>
          </a:xfrm>
          <a:prstGeom prst="rect">
            <a:avLst/>
          </a:prstGeom>
          <a:noFill/>
          <a:ln>
            <a:solidFill>
              <a:schemeClr val="tx1"/>
            </a:solidFill>
          </a:ln>
        </p:spPr>
        <p:txBody>
          <a:bodyPr wrap="square" rtlCol="0">
            <a:spAutoFit/>
          </a:bodyPr>
          <a:lstStyle/>
          <a:p>
            <a:pPr algn="ctr"/>
            <a:r>
              <a:rPr lang="en-IN" sz="1400" b="1" dirty="0"/>
              <a:t>Show employees based on Selected </a:t>
            </a:r>
            <a:r>
              <a:rPr lang="en-IN" sz="1400" b="1" dirty="0" err="1"/>
              <a:t>DeptName</a:t>
            </a:r>
            <a:r>
              <a:rPr lang="en-IN" sz="1400" b="1" dirty="0"/>
              <a:t> with no Relationship</a:t>
            </a:r>
          </a:p>
        </p:txBody>
      </p:sp>
      <p:sp>
        <p:nvSpPr>
          <p:cNvPr id="15" name="Cube 14">
            <a:extLst>
              <a:ext uri="{FF2B5EF4-FFF2-40B4-BE49-F238E27FC236}">
                <a16:creationId xmlns:a16="http://schemas.microsoft.com/office/drawing/2014/main" id="{89A76EA3-2789-AA96-DE26-86695813691F}"/>
              </a:ext>
            </a:extLst>
          </p:cNvPr>
          <p:cNvSpPr/>
          <p:nvPr/>
        </p:nvSpPr>
        <p:spPr>
          <a:xfrm>
            <a:off x="7366000" y="2290295"/>
            <a:ext cx="2565400" cy="2781237"/>
          </a:xfrm>
          <a:prstGeom prst="cube">
            <a:avLst>
              <a:gd name="adj" fmla="val 879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Connector: Curved 16">
            <a:extLst>
              <a:ext uri="{FF2B5EF4-FFF2-40B4-BE49-F238E27FC236}">
                <a16:creationId xmlns:a16="http://schemas.microsoft.com/office/drawing/2014/main" id="{C923A80B-EA46-4EFC-24DC-9558023024F1}"/>
              </a:ext>
            </a:extLst>
          </p:cNvPr>
          <p:cNvCxnSpPr>
            <a:cxnSpLocks/>
            <a:stCxn id="10" idx="0"/>
            <a:endCxn id="18" idx="1"/>
          </p:cNvCxnSpPr>
          <p:nvPr/>
        </p:nvCxnSpPr>
        <p:spPr>
          <a:xfrm rot="5400000" flipH="1" flipV="1">
            <a:off x="4132616" y="538516"/>
            <a:ext cx="908403" cy="56853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29DAC6-05A5-C128-C5B9-0212461FBC55}"/>
              </a:ext>
            </a:extLst>
          </p:cNvPr>
          <p:cNvSpPr txBox="1"/>
          <p:nvPr/>
        </p:nvSpPr>
        <p:spPr>
          <a:xfrm>
            <a:off x="7429501" y="2696164"/>
            <a:ext cx="2180166" cy="461665"/>
          </a:xfrm>
          <a:prstGeom prst="rect">
            <a:avLst/>
          </a:prstGeom>
          <a:noFill/>
          <a:ln>
            <a:solidFill>
              <a:schemeClr val="tx1"/>
            </a:solidFill>
          </a:ln>
        </p:spPr>
        <p:txBody>
          <a:bodyPr wrap="square" rtlCol="0">
            <a:spAutoFit/>
          </a:bodyPr>
          <a:lstStyle/>
          <a:p>
            <a:pPr algn="ctr"/>
            <a:r>
              <a:rPr lang="en-IN" sz="1200" b="1" dirty="0"/>
              <a:t>Listen Value from Department Component</a:t>
            </a:r>
          </a:p>
        </p:txBody>
      </p:sp>
      <p:sp>
        <p:nvSpPr>
          <p:cNvPr id="20" name="Cylinder 19">
            <a:extLst>
              <a:ext uri="{FF2B5EF4-FFF2-40B4-BE49-F238E27FC236}">
                <a16:creationId xmlns:a16="http://schemas.microsoft.com/office/drawing/2014/main" id="{D241692F-40EB-DFD3-81B7-B5BEB44D7D98}"/>
              </a:ext>
            </a:extLst>
          </p:cNvPr>
          <p:cNvSpPr/>
          <p:nvPr/>
        </p:nvSpPr>
        <p:spPr>
          <a:xfrm>
            <a:off x="7497236" y="3310346"/>
            <a:ext cx="1998132"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Store Listened Value</a:t>
            </a:r>
          </a:p>
        </p:txBody>
      </p:sp>
      <p:sp>
        <p:nvSpPr>
          <p:cNvPr id="21" name="Lightning Bolt 20">
            <a:extLst>
              <a:ext uri="{FF2B5EF4-FFF2-40B4-BE49-F238E27FC236}">
                <a16:creationId xmlns:a16="http://schemas.microsoft.com/office/drawing/2014/main" id="{950B9F58-AC71-879B-C03D-2E0CCE32EF71}"/>
              </a:ext>
            </a:extLst>
          </p:cNvPr>
          <p:cNvSpPr/>
          <p:nvPr/>
        </p:nvSpPr>
        <p:spPr>
          <a:xfrm>
            <a:off x="7738534" y="4237566"/>
            <a:ext cx="1151466" cy="719667"/>
          </a:xfrm>
          <a:prstGeom prst="lightningBol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8E2E598-6C95-E18D-1613-30C741DC01AF}"/>
              </a:ext>
            </a:extLst>
          </p:cNvPr>
          <p:cNvSpPr txBox="1"/>
          <p:nvPr/>
        </p:nvSpPr>
        <p:spPr>
          <a:xfrm>
            <a:off x="9982199" y="5025785"/>
            <a:ext cx="1998134" cy="923330"/>
          </a:xfrm>
          <a:prstGeom prst="rect">
            <a:avLst/>
          </a:prstGeom>
          <a:noFill/>
          <a:ln>
            <a:solidFill>
              <a:schemeClr val="tx1"/>
            </a:solidFill>
          </a:ln>
        </p:spPr>
        <p:txBody>
          <a:bodyPr wrap="square" rtlCol="0">
            <a:spAutoFit/>
          </a:bodyPr>
          <a:lstStyle/>
          <a:p>
            <a:pPr algn="ctr"/>
            <a:r>
              <a:rPr lang="en-IN" b="1" dirty="0"/>
              <a:t>Event that will be raised when value is received</a:t>
            </a:r>
          </a:p>
        </p:txBody>
      </p:sp>
      <p:cxnSp>
        <p:nvCxnSpPr>
          <p:cNvPr id="24" name="Connector: Curved 23">
            <a:extLst>
              <a:ext uri="{FF2B5EF4-FFF2-40B4-BE49-F238E27FC236}">
                <a16:creationId xmlns:a16="http://schemas.microsoft.com/office/drawing/2014/main" id="{31295794-3C8B-008E-4F19-7ABCBAB68DC6}"/>
              </a:ext>
            </a:extLst>
          </p:cNvPr>
          <p:cNvCxnSpPr>
            <a:stCxn id="22" idx="1"/>
            <a:endCxn id="21" idx="5"/>
          </p:cNvCxnSpPr>
          <p:nvPr/>
        </p:nvCxnSpPr>
        <p:spPr>
          <a:xfrm rot="10800000">
            <a:off x="8622231" y="4637614"/>
            <a:ext cx="1359968" cy="849836"/>
          </a:xfrm>
          <a:prstGeom prst="curvedConnector3">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EE4781-EA9A-5E7D-75CB-7DB181303EAD}"/>
              </a:ext>
            </a:extLst>
          </p:cNvPr>
          <p:cNvCxnSpPr>
            <a:stCxn id="20" idx="3"/>
            <a:endCxn id="21" idx="6"/>
          </p:cNvCxnSpPr>
          <p:nvPr/>
        </p:nvCxnSpPr>
        <p:spPr>
          <a:xfrm flipH="1">
            <a:off x="8424083" y="4114680"/>
            <a:ext cx="72219" cy="325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7D0B78BD-AFEC-4E47-23B9-CA265F6809B4}"/>
              </a:ext>
            </a:extLst>
          </p:cNvPr>
          <p:cNvCxnSpPr>
            <a:endCxn id="21" idx="1"/>
          </p:cNvCxnSpPr>
          <p:nvPr/>
        </p:nvCxnSpPr>
        <p:spPr>
          <a:xfrm flipV="1">
            <a:off x="3767668" y="4367173"/>
            <a:ext cx="3970866" cy="590060"/>
          </a:xfrm>
          <a:prstGeom prst="curvedConnector4">
            <a:avLst>
              <a:gd name="adj1" fmla="val 50000"/>
              <a:gd name="adj2" fmla="val 160707"/>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973EC03-0E86-690A-FB76-F757857B5BCB}"/>
              </a:ext>
            </a:extLst>
          </p:cNvPr>
          <p:cNvSpPr txBox="1"/>
          <p:nvPr/>
        </p:nvSpPr>
        <p:spPr>
          <a:xfrm>
            <a:off x="5499102" y="3835400"/>
            <a:ext cx="1625598" cy="523220"/>
          </a:xfrm>
          <a:prstGeom prst="rect">
            <a:avLst/>
          </a:prstGeom>
          <a:noFill/>
          <a:ln>
            <a:solidFill>
              <a:schemeClr val="tx1"/>
            </a:solidFill>
          </a:ln>
        </p:spPr>
        <p:txBody>
          <a:bodyPr wrap="square" rtlCol="0">
            <a:spAutoFit/>
          </a:bodyPr>
          <a:lstStyle/>
          <a:p>
            <a:pPr algn="ctr"/>
            <a:r>
              <a:rPr lang="en-IN" sz="1400" b="1" dirty="0"/>
              <a:t>Subscribe to the Event</a:t>
            </a:r>
          </a:p>
        </p:txBody>
      </p:sp>
      <p:cxnSp>
        <p:nvCxnSpPr>
          <p:cNvPr id="31" name="Connector: Curved 30">
            <a:extLst>
              <a:ext uri="{FF2B5EF4-FFF2-40B4-BE49-F238E27FC236}">
                <a16:creationId xmlns:a16="http://schemas.microsoft.com/office/drawing/2014/main" id="{A0535193-4CB7-69A5-F423-4E962E30CD1E}"/>
              </a:ext>
            </a:extLst>
          </p:cNvPr>
          <p:cNvCxnSpPr>
            <a:stCxn id="21" idx="3"/>
            <a:endCxn id="11" idx="3"/>
          </p:cNvCxnSpPr>
          <p:nvPr/>
        </p:nvCxnSpPr>
        <p:spPr>
          <a:xfrm rot="10800000" flipV="1">
            <a:off x="4775202" y="4734502"/>
            <a:ext cx="3497059" cy="6248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B43F7BA-C4A4-7F64-3D30-04129D5DC317}"/>
              </a:ext>
            </a:extLst>
          </p:cNvPr>
          <p:cNvSpPr txBox="1"/>
          <p:nvPr/>
        </p:nvSpPr>
        <p:spPr>
          <a:xfrm>
            <a:off x="5892806" y="5359399"/>
            <a:ext cx="1625598" cy="954107"/>
          </a:xfrm>
          <a:prstGeom prst="rect">
            <a:avLst/>
          </a:prstGeom>
          <a:noFill/>
          <a:ln>
            <a:solidFill>
              <a:schemeClr val="tx1"/>
            </a:solidFill>
          </a:ln>
        </p:spPr>
        <p:txBody>
          <a:bodyPr wrap="square" rtlCol="0">
            <a:spAutoFit/>
          </a:bodyPr>
          <a:lstStyle/>
          <a:p>
            <a:pPr algn="ctr"/>
            <a:r>
              <a:rPr lang="en-IN" sz="1400" b="1" dirty="0"/>
              <a:t>When the Value is listened, it will be notified to the subscriber</a:t>
            </a:r>
          </a:p>
        </p:txBody>
      </p:sp>
      <p:sp>
        <p:nvSpPr>
          <p:cNvPr id="33" name="TextBox 32">
            <a:extLst>
              <a:ext uri="{FF2B5EF4-FFF2-40B4-BE49-F238E27FC236}">
                <a16:creationId xmlns:a16="http://schemas.microsoft.com/office/drawing/2014/main" id="{92055C4F-34F0-B0AB-8AB9-474DD55E061B}"/>
              </a:ext>
            </a:extLst>
          </p:cNvPr>
          <p:cNvSpPr txBox="1"/>
          <p:nvPr/>
        </p:nvSpPr>
        <p:spPr>
          <a:xfrm>
            <a:off x="10075333" y="1764017"/>
            <a:ext cx="1998134" cy="1384995"/>
          </a:xfrm>
          <a:prstGeom prst="rect">
            <a:avLst/>
          </a:prstGeom>
          <a:noFill/>
          <a:ln>
            <a:solidFill>
              <a:schemeClr val="tx1"/>
            </a:solidFill>
          </a:ln>
        </p:spPr>
        <p:txBody>
          <a:bodyPr wrap="square" rtlCol="0">
            <a:spAutoFit/>
          </a:bodyPr>
          <a:lstStyle/>
          <a:p>
            <a:pPr algn="ctr"/>
            <a:r>
              <a:rPr lang="en-IN" sz="1400" b="1" dirty="0"/>
              <a:t>Angular Service to Share / Communicate data across component’s those who does not related with each other</a:t>
            </a:r>
          </a:p>
        </p:txBody>
      </p:sp>
    </p:spTree>
    <p:extLst>
      <p:ext uri="{BB962C8B-B14F-4D97-AF65-F5344CB8AC3E}">
        <p14:creationId xmlns:p14="http://schemas.microsoft.com/office/powerpoint/2010/main" val="25372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509A85F-230A-E01E-DF16-B0A75FAC62AD}"/>
              </a:ext>
            </a:extLst>
          </p:cNvPr>
          <p:cNvSpPr/>
          <p:nvPr/>
        </p:nvSpPr>
        <p:spPr>
          <a:xfrm>
            <a:off x="5614738" y="288758"/>
            <a:ext cx="5494420" cy="626444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741119-09CE-9D30-16A6-7A7F7230C2C6}"/>
              </a:ext>
            </a:extLst>
          </p:cNvPr>
          <p:cNvSpPr txBox="1"/>
          <p:nvPr/>
        </p:nvSpPr>
        <p:spPr>
          <a:xfrm>
            <a:off x="5999747" y="376989"/>
            <a:ext cx="4981074" cy="369332"/>
          </a:xfrm>
          <a:prstGeom prst="rect">
            <a:avLst/>
          </a:prstGeom>
          <a:noFill/>
          <a:ln>
            <a:solidFill>
              <a:schemeClr val="accent1"/>
            </a:solidFill>
          </a:ln>
        </p:spPr>
        <p:txBody>
          <a:bodyPr wrap="square" rtlCol="0">
            <a:spAutoFit/>
          </a:bodyPr>
          <a:lstStyle/>
          <a:p>
            <a:pPr algn="ctr"/>
            <a:r>
              <a:rPr lang="en-IN" b="1" dirty="0"/>
              <a:t>Server-Side Application</a:t>
            </a:r>
          </a:p>
        </p:txBody>
      </p:sp>
      <p:sp>
        <p:nvSpPr>
          <p:cNvPr id="4" name="Cylinder 3">
            <a:extLst>
              <a:ext uri="{FF2B5EF4-FFF2-40B4-BE49-F238E27FC236}">
                <a16:creationId xmlns:a16="http://schemas.microsoft.com/office/drawing/2014/main" id="{AE8F3FF9-68A5-9C05-7496-A9A10D8C9D30}"/>
              </a:ext>
            </a:extLst>
          </p:cNvPr>
          <p:cNvSpPr/>
          <p:nvPr/>
        </p:nvSpPr>
        <p:spPr>
          <a:xfrm>
            <a:off x="11221453" y="1427747"/>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2D22F84B-FD15-FBE5-2168-E084512DEBBE}"/>
              </a:ext>
            </a:extLst>
          </p:cNvPr>
          <p:cNvSpPr/>
          <p:nvPr/>
        </p:nvSpPr>
        <p:spPr>
          <a:xfrm>
            <a:off x="11245516" y="2486526"/>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41C023F2-CB73-5449-DE45-918C3DD2E265}"/>
              </a:ext>
            </a:extLst>
          </p:cNvPr>
          <p:cNvSpPr/>
          <p:nvPr/>
        </p:nvSpPr>
        <p:spPr>
          <a:xfrm>
            <a:off x="11245516" y="354530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A354FDBB-1DE3-DD54-01B2-B7FED6EB400A}"/>
              </a:ext>
            </a:extLst>
          </p:cNvPr>
          <p:cNvSpPr/>
          <p:nvPr/>
        </p:nvSpPr>
        <p:spPr>
          <a:xfrm>
            <a:off x="11301664" y="437949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97C17A0C-087F-F145-7E9E-E730400D046A}"/>
              </a:ext>
            </a:extLst>
          </p:cNvPr>
          <p:cNvSpPr/>
          <p:nvPr/>
        </p:nvSpPr>
        <p:spPr>
          <a:xfrm>
            <a:off x="10034337" y="1211179"/>
            <a:ext cx="946484" cy="399448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Access</a:t>
            </a:r>
          </a:p>
          <a:p>
            <a:pPr algn="ctr"/>
            <a:r>
              <a:rPr lang="en-IN" dirty="0"/>
              <a:t>Layer</a:t>
            </a:r>
          </a:p>
          <a:p>
            <a:pPr algn="ctr"/>
            <a:endParaRPr lang="en-IN" dirty="0"/>
          </a:p>
        </p:txBody>
      </p:sp>
      <p:cxnSp>
        <p:nvCxnSpPr>
          <p:cNvPr id="10" name="Connector: Elbow 9">
            <a:extLst>
              <a:ext uri="{FF2B5EF4-FFF2-40B4-BE49-F238E27FC236}">
                <a16:creationId xmlns:a16="http://schemas.microsoft.com/office/drawing/2014/main" id="{9600C6AA-4DAB-DC4C-2957-BD45265F1370}"/>
              </a:ext>
            </a:extLst>
          </p:cNvPr>
          <p:cNvCxnSpPr>
            <a:stCxn id="8" idx="3"/>
            <a:endCxn id="4" idx="2"/>
          </p:cNvCxnSpPr>
          <p:nvPr/>
        </p:nvCxnSpPr>
        <p:spPr>
          <a:xfrm flipV="1">
            <a:off x="10980821" y="1736558"/>
            <a:ext cx="240632" cy="1471863"/>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809BD14A-C08D-338F-E9EF-4B19A7EEC067}"/>
              </a:ext>
            </a:extLst>
          </p:cNvPr>
          <p:cNvCxnSpPr>
            <a:cxnSpLocks/>
            <a:stCxn id="8" idx="3"/>
            <a:endCxn id="7" idx="2"/>
          </p:cNvCxnSpPr>
          <p:nvPr/>
        </p:nvCxnSpPr>
        <p:spPr>
          <a:xfrm>
            <a:off x="10980821" y="3208421"/>
            <a:ext cx="320843" cy="14798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A8AD073D-6CE9-9FCB-A06C-6748CEE54679}"/>
              </a:ext>
            </a:extLst>
          </p:cNvPr>
          <p:cNvSpPr/>
          <p:nvPr/>
        </p:nvSpPr>
        <p:spPr>
          <a:xfrm>
            <a:off x="8269706" y="1211179"/>
            <a:ext cx="1540042" cy="3994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a:t>
            </a:r>
          </a:p>
          <a:p>
            <a:pPr algn="ctr"/>
            <a:r>
              <a:rPr lang="en-IN" dirty="0"/>
              <a:t>WF Layer</a:t>
            </a:r>
          </a:p>
        </p:txBody>
      </p:sp>
      <p:cxnSp>
        <p:nvCxnSpPr>
          <p:cNvPr id="19" name="Connector: Elbow 18">
            <a:extLst>
              <a:ext uri="{FF2B5EF4-FFF2-40B4-BE49-F238E27FC236}">
                <a16:creationId xmlns:a16="http://schemas.microsoft.com/office/drawing/2014/main" id="{AD8A94C7-57CC-4B0D-4001-274664F297C4}"/>
              </a:ext>
            </a:extLst>
          </p:cNvPr>
          <p:cNvCxnSpPr>
            <a:stCxn id="14" idx="0"/>
            <a:endCxn id="8" idx="0"/>
          </p:cNvCxnSpPr>
          <p:nvPr/>
        </p:nvCxnSpPr>
        <p:spPr>
          <a:xfrm rot="5400000" flipH="1" flipV="1">
            <a:off x="9773653" y="477253"/>
            <a:ext cx="12700" cy="1467852"/>
          </a:xfrm>
          <a:prstGeom prst="bentConnector3">
            <a:avLst>
              <a:gd name="adj1" fmla="val 180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Cube 34">
            <a:extLst>
              <a:ext uri="{FF2B5EF4-FFF2-40B4-BE49-F238E27FC236}">
                <a16:creationId xmlns:a16="http://schemas.microsoft.com/office/drawing/2014/main" id="{898B7673-54DA-2A3C-01BB-24FEF9F310F7}"/>
              </a:ext>
            </a:extLst>
          </p:cNvPr>
          <p:cNvSpPr/>
          <p:nvPr/>
        </p:nvSpPr>
        <p:spPr>
          <a:xfrm>
            <a:off x="744153" y="3429000"/>
            <a:ext cx="2863517" cy="2093495"/>
          </a:xfrm>
          <a:prstGeom prst="cube">
            <a:avLst>
              <a:gd name="adj" fmla="val 6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Angular Front-End Application</a:t>
            </a:r>
          </a:p>
          <a:p>
            <a:pPr algn="ctr"/>
            <a:endParaRPr lang="en-IN" sz="1400" b="1" dirty="0"/>
          </a:p>
          <a:p>
            <a:pPr algn="ctr"/>
            <a:r>
              <a:rPr lang="en-IN" sz="1400" b="1" dirty="0"/>
              <a:t>Components + Services + Routing + CSS Framework / Library</a:t>
            </a:r>
          </a:p>
        </p:txBody>
      </p:sp>
      <p:sp>
        <p:nvSpPr>
          <p:cNvPr id="40" name="Cube 39">
            <a:extLst>
              <a:ext uri="{FF2B5EF4-FFF2-40B4-BE49-F238E27FC236}">
                <a16:creationId xmlns:a16="http://schemas.microsoft.com/office/drawing/2014/main" id="{83DFA8F6-9639-ADD4-46D2-642DBD814B52}"/>
              </a:ext>
            </a:extLst>
          </p:cNvPr>
          <p:cNvSpPr/>
          <p:nvPr/>
        </p:nvSpPr>
        <p:spPr>
          <a:xfrm>
            <a:off x="5950623" y="2045368"/>
            <a:ext cx="2045370" cy="2502568"/>
          </a:xfrm>
          <a:prstGeom prst="cube">
            <a:avLst>
              <a:gd name="adj" fmla="val 202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JSON Data Communication</a:t>
            </a:r>
          </a:p>
          <a:p>
            <a:pPr algn="ctr"/>
            <a:r>
              <a:rPr lang="en-IN" sz="1400" b="1" dirty="0"/>
              <a:t>REST</a:t>
            </a:r>
          </a:p>
          <a:p>
            <a:pPr algn="ctr"/>
            <a:r>
              <a:rPr lang="en-IN" sz="1400" b="1" dirty="0"/>
              <a:t>APIs</a:t>
            </a:r>
          </a:p>
        </p:txBody>
      </p:sp>
      <p:cxnSp>
        <p:nvCxnSpPr>
          <p:cNvPr id="42" name="Connector: Elbow 41">
            <a:extLst>
              <a:ext uri="{FF2B5EF4-FFF2-40B4-BE49-F238E27FC236}">
                <a16:creationId xmlns:a16="http://schemas.microsoft.com/office/drawing/2014/main" id="{B40F23BA-FC66-A93D-15B9-8C1E6AD50339}"/>
              </a:ext>
            </a:extLst>
          </p:cNvPr>
          <p:cNvCxnSpPr>
            <a:cxnSpLocks/>
            <a:stCxn id="40" idx="3"/>
            <a:endCxn id="14" idx="2"/>
          </p:cNvCxnSpPr>
          <p:nvPr/>
        </p:nvCxnSpPr>
        <p:spPr>
          <a:xfrm rot="16200000" flipH="1">
            <a:off x="7573882" y="3739817"/>
            <a:ext cx="657727" cy="2273963"/>
          </a:xfrm>
          <a:prstGeom prst="bentConnector3">
            <a:avLst>
              <a:gd name="adj1" fmla="val 134756"/>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7CB5792D-A495-ADC5-5597-41CF0893A27E}"/>
              </a:ext>
            </a:extLst>
          </p:cNvPr>
          <p:cNvCxnSpPr>
            <a:cxnSpLocks/>
            <a:stCxn id="28" idx="3"/>
            <a:endCxn id="24" idx="1"/>
          </p:cNvCxnSpPr>
          <p:nvPr/>
        </p:nvCxnSpPr>
        <p:spPr>
          <a:xfrm>
            <a:off x="3276600" y="969433"/>
            <a:ext cx="1614015" cy="257587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Cylinder 23">
            <a:extLst>
              <a:ext uri="{FF2B5EF4-FFF2-40B4-BE49-F238E27FC236}">
                <a16:creationId xmlns:a16="http://schemas.microsoft.com/office/drawing/2014/main" id="{2BA9ED49-9085-516A-9780-B01143AB9C53}"/>
              </a:ext>
            </a:extLst>
          </p:cNvPr>
          <p:cNvSpPr/>
          <p:nvPr/>
        </p:nvSpPr>
        <p:spPr>
          <a:xfrm rot="16200000">
            <a:off x="5021301" y="2986505"/>
            <a:ext cx="856227" cy="11176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8B1E8C11-7B21-D8B5-038D-3665A6F94C6D}"/>
              </a:ext>
            </a:extLst>
          </p:cNvPr>
          <p:cNvSpPr txBox="1"/>
          <p:nvPr/>
        </p:nvSpPr>
        <p:spPr>
          <a:xfrm>
            <a:off x="5223880" y="3296652"/>
            <a:ext cx="614448" cy="369332"/>
          </a:xfrm>
          <a:prstGeom prst="rect">
            <a:avLst/>
          </a:prstGeom>
          <a:noFill/>
        </p:spPr>
        <p:txBody>
          <a:bodyPr wrap="square" rtlCol="0">
            <a:spAutoFit/>
          </a:bodyPr>
          <a:lstStyle/>
          <a:p>
            <a:pPr algn="ctr"/>
            <a:r>
              <a:rPr lang="en-IN" b="1" dirty="0">
                <a:solidFill>
                  <a:srgbClr val="FFFF00"/>
                </a:solidFill>
              </a:rPr>
              <a:t>EP</a:t>
            </a:r>
          </a:p>
        </p:txBody>
      </p:sp>
      <p:sp>
        <p:nvSpPr>
          <p:cNvPr id="28" name="Rectangle 27">
            <a:extLst>
              <a:ext uri="{FF2B5EF4-FFF2-40B4-BE49-F238E27FC236}">
                <a16:creationId xmlns:a16="http://schemas.microsoft.com/office/drawing/2014/main" id="{3863193E-364C-3B6E-35BF-F8715A2C3938}"/>
              </a:ext>
            </a:extLst>
          </p:cNvPr>
          <p:cNvSpPr/>
          <p:nvPr/>
        </p:nvSpPr>
        <p:spPr>
          <a:xfrm>
            <a:off x="76200" y="67733"/>
            <a:ext cx="3200400" cy="180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F8236B4C-BF8A-69C7-24F5-C0517DAC00A2}"/>
              </a:ext>
            </a:extLst>
          </p:cNvPr>
          <p:cNvSpPr/>
          <p:nvPr/>
        </p:nvSpPr>
        <p:spPr>
          <a:xfrm>
            <a:off x="80211" y="1217529"/>
            <a:ext cx="3196389" cy="6451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Angular Build JS Files (JS code for Components, Services, Pipes, Validations, etc.) and CSS</a:t>
            </a:r>
          </a:p>
        </p:txBody>
      </p:sp>
      <p:cxnSp>
        <p:nvCxnSpPr>
          <p:cNvPr id="41" name="Connector: Elbow 40">
            <a:extLst>
              <a:ext uri="{FF2B5EF4-FFF2-40B4-BE49-F238E27FC236}">
                <a16:creationId xmlns:a16="http://schemas.microsoft.com/office/drawing/2014/main" id="{A3059767-6046-8E5B-E86B-4D52DB05BA67}"/>
              </a:ext>
            </a:extLst>
          </p:cNvPr>
          <p:cNvCxnSpPr>
            <a:stCxn id="32" idx="2"/>
            <a:endCxn id="35" idx="2"/>
          </p:cNvCxnSpPr>
          <p:nvPr/>
        </p:nvCxnSpPr>
        <p:spPr>
          <a:xfrm rot="5400000">
            <a:off x="-131854" y="2738675"/>
            <a:ext cx="2686269" cy="934253"/>
          </a:xfrm>
          <a:prstGeom prst="bentConnector4">
            <a:avLst>
              <a:gd name="adj1" fmla="val 29154"/>
              <a:gd name="adj2" fmla="val 12446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2FFA6054-4F74-5364-9597-8A98C37BFBDD}"/>
              </a:ext>
            </a:extLst>
          </p:cNvPr>
          <p:cNvSpPr/>
          <p:nvPr/>
        </p:nvSpPr>
        <p:spPr>
          <a:xfrm>
            <a:off x="143934" y="59267"/>
            <a:ext cx="3073400" cy="1083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COMPONENT’s HTML + CSS + Data-Binding + Events</a:t>
            </a:r>
          </a:p>
        </p:txBody>
      </p:sp>
      <p:sp>
        <p:nvSpPr>
          <p:cNvPr id="44" name="Arrow: Up-Down 43">
            <a:extLst>
              <a:ext uri="{FF2B5EF4-FFF2-40B4-BE49-F238E27FC236}">
                <a16:creationId xmlns:a16="http://schemas.microsoft.com/office/drawing/2014/main" id="{6A58AAB7-3173-F9D6-218F-2B69B582B57F}"/>
              </a:ext>
            </a:extLst>
          </p:cNvPr>
          <p:cNvSpPr/>
          <p:nvPr/>
        </p:nvSpPr>
        <p:spPr>
          <a:xfrm>
            <a:off x="1566333" y="965200"/>
            <a:ext cx="220134" cy="46254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99B0261-4206-756A-D379-8AB1F0FBDDD5}"/>
              </a:ext>
            </a:extLst>
          </p:cNvPr>
          <p:cNvSpPr txBox="1"/>
          <p:nvPr/>
        </p:nvSpPr>
        <p:spPr>
          <a:xfrm>
            <a:off x="2961351" y="2053166"/>
            <a:ext cx="2428798" cy="954107"/>
          </a:xfrm>
          <a:prstGeom prst="rect">
            <a:avLst/>
          </a:prstGeom>
          <a:noFill/>
          <a:ln>
            <a:solidFill>
              <a:srgbClr val="002060"/>
            </a:solidFill>
          </a:ln>
        </p:spPr>
        <p:txBody>
          <a:bodyPr wrap="square" rtlCol="0">
            <a:spAutoFit/>
          </a:bodyPr>
          <a:lstStyle/>
          <a:p>
            <a:pPr algn="ctr"/>
            <a:r>
              <a:rPr lang="en-IN" sz="1400" b="1" dirty="0"/>
              <a:t>Browser Makes HTTP Request to API Endpoint</a:t>
            </a:r>
          </a:p>
          <a:p>
            <a:pPr algn="ctr"/>
            <a:r>
              <a:rPr lang="en-IN" sz="1400" b="1" dirty="0"/>
              <a:t>Using ‘Promise’ with Async Communication</a:t>
            </a:r>
          </a:p>
        </p:txBody>
      </p:sp>
      <p:cxnSp>
        <p:nvCxnSpPr>
          <p:cNvPr id="51" name="Connector: Elbow 50">
            <a:extLst>
              <a:ext uri="{FF2B5EF4-FFF2-40B4-BE49-F238E27FC236}">
                <a16:creationId xmlns:a16="http://schemas.microsoft.com/office/drawing/2014/main" id="{0CD25448-F75C-3735-DA8E-4C4E5F345936}"/>
              </a:ext>
            </a:extLst>
          </p:cNvPr>
          <p:cNvCxnSpPr>
            <a:cxnSpLocks/>
            <a:stCxn id="35" idx="3"/>
            <a:endCxn id="24" idx="2"/>
          </p:cNvCxnSpPr>
          <p:nvPr/>
        </p:nvCxnSpPr>
        <p:spPr>
          <a:xfrm rot="5400000" flipH="1" flipV="1">
            <a:off x="3001531" y="3074611"/>
            <a:ext cx="1549076" cy="3346692"/>
          </a:xfrm>
          <a:prstGeom prst="bentConnector3">
            <a:avLst>
              <a:gd name="adj1" fmla="val -14757"/>
            </a:avLst>
          </a:prstGeom>
          <a:ln w="762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7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DBF8F295-F8E1-8F99-634C-6262BE220AC7}"/>
              </a:ext>
            </a:extLst>
          </p:cNvPr>
          <p:cNvSpPr/>
          <p:nvPr/>
        </p:nvSpPr>
        <p:spPr>
          <a:xfrm>
            <a:off x="465667" y="821267"/>
            <a:ext cx="2133600" cy="5190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a:p>
            <a:pPr algn="ctr"/>
            <a:r>
              <a:rPr lang="en-IN" dirty="0"/>
              <a:t>UI</a:t>
            </a:r>
          </a:p>
          <a:p>
            <a:pPr algn="ctr"/>
            <a:r>
              <a:rPr lang="en-IN" dirty="0"/>
              <a:t>Thread</a:t>
            </a:r>
          </a:p>
        </p:txBody>
      </p:sp>
      <p:sp>
        <p:nvSpPr>
          <p:cNvPr id="3" name="Arrow: Down 2">
            <a:extLst>
              <a:ext uri="{FF2B5EF4-FFF2-40B4-BE49-F238E27FC236}">
                <a16:creationId xmlns:a16="http://schemas.microsoft.com/office/drawing/2014/main" id="{96FDF621-B14E-FF7C-89B9-CD1996F8BB25}"/>
              </a:ext>
            </a:extLst>
          </p:cNvPr>
          <p:cNvSpPr/>
          <p:nvPr/>
        </p:nvSpPr>
        <p:spPr>
          <a:xfrm>
            <a:off x="9347200" y="821267"/>
            <a:ext cx="2650067" cy="5190067"/>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r>
              <a:rPr lang="en-IN" dirty="0"/>
              <a:t>Server</a:t>
            </a:r>
          </a:p>
          <a:p>
            <a:pPr algn="ctr"/>
            <a:r>
              <a:rPr lang="en-IN" dirty="0"/>
              <a:t>Thread</a:t>
            </a:r>
          </a:p>
          <a:p>
            <a:pPr algn="ctr"/>
            <a:r>
              <a:rPr lang="en-IN" dirty="0"/>
              <a:t>For</a:t>
            </a:r>
          </a:p>
          <a:p>
            <a:pPr algn="ctr"/>
            <a:r>
              <a:rPr lang="en-IN" dirty="0"/>
              <a:t>Async</a:t>
            </a:r>
          </a:p>
          <a:p>
            <a:pPr algn="ctr"/>
            <a:r>
              <a:rPr lang="en-IN" dirty="0"/>
              <a:t>Processing</a:t>
            </a:r>
          </a:p>
        </p:txBody>
      </p:sp>
      <p:sp>
        <p:nvSpPr>
          <p:cNvPr id="4" name="Cylinder 3">
            <a:extLst>
              <a:ext uri="{FF2B5EF4-FFF2-40B4-BE49-F238E27FC236}">
                <a16:creationId xmlns:a16="http://schemas.microsoft.com/office/drawing/2014/main" id="{1925ACE0-54D8-31FC-818D-533C33AC07C2}"/>
              </a:ext>
            </a:extLst>
          </p:cNvPr>
          <p:cNvSpPr/>
          <p:nvPr/>
        </p:nvSpPr>
        <p:spPr>
          <a:xfrm rot="16200000">
            <a:off x="4648200" y="245533"/>
            <a:ext cx="3259666" cy="5596467"/>
          </a:xfrm>
          <a:prstGeom prst="can">
            <a:avLst>
              <a:gd name="adj"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0873CA1-B6B4-604A-C7EA-F2E0FB5FBBD4}"/>
              </a:ext>
            </a:extLst>
          </p:cNvPr>
          <p:cNvSpPr txBox="1"/>
          <p:nvPr/>
        </p:nvSpPr>
        <p:spPr>
          <a:xfrm>
            <a:off x="4182533" y="179737"/>
            <a:ext cx="4301067" cy="1169551"/>
          </a:xfrm>
          <a:prstGeom prst="rect">
            <a:avLst/>
          </a:prstGeom>
          <a:noFill/>
          <a:ln w="38100">
            <a:solidFill>
              <a:schemeClr val="tx1"/>
            </a:solidFill>
          </a:ln>
        </p:spPr>
        <p:txBody>
          <a:bodyPr wrap="square" rtlCol="0">
            <a:spAutoFit/>
          </a:bodyPr>
          <a:lstStyle/>
          <a:p>
            <a:pPr algn="ctr"/>
            <a:r>
              <a:rPr lang="en-IN" sz="1400" b="1" dirty="0"/>
              <a:t>HTTP Pipeline</a:t>
            </a:r>
          </a:p>
          <a:p>
            <a:pPr algn="ctr"/>
            <a:r>
              <a:rPr lang="en-IN" sz="1400" b="1" dirty="0"/>
              <a:t>Aka</a:t>
            </a:r>
          </a:p>
          <a:p>
            <a:pPr algn="ctr"/>
            <a:r>
              <a:rPr lang="en-IN" sz="1400" b="1" dirty="0"/>
              <a:t>HTTP Context</a:t>
            </a:r>
          </a:p>
          <a:p>
            <a:pPr algn="ctr"/>
            <a:r>
              <a:rPr lang="en-IN" sz="1400" b="1" dirty="0"/>
              <a:t>Manage the Channel for Communication from Browser to API Endpoints </a:t>
            </a:r>
          </a:p>
        </p:txBody>
      </p:sp>
      <p:cxnSp>
        <p:nvCxnSpPr>
          <p:cNvPr id="7" name="Connector: Curved 6">
            <a:extLst>
              <a:ext uri="{FF2B5EF4-FFF2-40B4-BE49-F238E27FC236}">
                <a16:creationId xmlns:a16="http://schemas.microsoft.com/office/drawing/2014/main" id="{43BD870A-CBAC-E2A0-39ED-6231A35DEECF}"/>
              </a:ext>
            </a:extLst>
          </p:cNvPr>
          <p:cNvCxnSpPr>
            <a:stCxn id="2" idx="0"/>
            <a:endCxn id="4" idx="1"/>
          </p:cNvCxnSpPr>
          <p:nvPr/>
        </p:nvCxnSpPr>
        <p:spPr>
          <a:xfrm rot="16200000" flipH="1">
            <a:off x="1394883" y="958851"/>
            <a:ext cx="2222500" cy="1947333"/>
          </a:xfrm>
          <a:prstGeom prst="curvedConnector4">
            <a:avLst>
              <a:gd name="adj1" fmla="val -10286"/>
              <a:gd name="adj2" fmla="val 7652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5901A0CA-3651-F5AB-800B-65797337F524}"/>
              </a:ext>
            </a:extLst>
          </p:cNvPr>
          <p:cNvSpPr/>
          <p:nvPr/>
        </p:nvSpPr>
        <p:spPr>
          <a:xfrm>
            <a:off x="3970867" y="1634067"/>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Request Message</a:t>
            </a:r>
          </a:p>
        </p:txBody>
      </p:sp>
      <p:cxnSp>
        <p:nvCxnSpPr>
          <p:cNvPr id="11" name="Connector: Curved 10">
            <a:extLst>
              <a:ext uri="{FF2B5EF4-FFF2-40B4-BE49-F238E27FC236}">
                <a16:creationId xmlns:a16="http://schemas.microsoft.com/office/drawing/2014/main" id="{8E5F2B8E-4F3B-73A2-33FB-2069636811F4}"/>
              </a:ext>
            </a:extLst>
          </p:cNvPr>
          <p:cNvCxnSpPr>
            <a:stCxn id="4" idx="1"/>
            <a:endCxn id="9" idx="1"/>
          </p:cNvCxnSpPr>
          <p:nvPr/>
        </p:nvCxnSpPr>
        <p:spPr>
          <a:xfrm rot="10800000" flipH="1">
            <a:off x="3479799" y="1972735"/>
            <a:ext cx="491067" cy="1071033"/>
          </a:xfrm>
          <a:prstGeom prst="curvedConnector3">
            <a:avLst>
              <a:gd name="adj1" fmla="val 534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911EFEC6-9446-09C7-BA98-9E34E81C27DA}"/>
              </a:ext>
            </a:extLst>
          </p:cNvPr>
          <p:cNvCxnSpPr>
            <a:cxnSpLocks/>
            <a:stCxn id="9" idx="3"/>
            <a:endCxn id="3" idx="0"/>
          </p:cNvCxnSpPr>
          <p:nvPr/>
        </p:nvCxnSpPr>
        <p:spPr>
          <a:xfrm flipV="1">
            <a:off x="8746067" y="821267"/>
            <a:ext cx="1926167" cy="1151467"/>
          </a:xfrm>
          <a:prstGeom prst="curvedConnector4">
            <a:avLst>
              <a:gd name="adj1" fmla="val 15604"/>
              <a:gd name="adj2" fmla="val 119853"/>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4E6FD8E6-DA4A-9696-EA5F-DF8A456C877E}"/>
              </a:ext>
            </a:extLst>
          </p:cNvPr>
          <p:cNvSpPr/>
          <p:nvPr/>
        </p:nvSpPr>
        <p:spPr>
          <a:xfrm>
            <a:off x="3945466" y="3520018"/>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Response Message</a:t>
            </a:r>
          </a:p>
        </p:txBody>
      </p:sp>
      <p:cxnSp>
        <p:nvCxnSpPr>
          <p:cNvPr id="18" name="Connector: Curved 17">
            <a:extLst>
              <a:ext uri="{FF2B5EF4-FFF2-40B4-BE49-F238E27FC236}">
                <a16:creationId xmlns:a16="http://schemas.microsoft.com/office/drawing/2014/main" id="{E2693F6D-6E8B-1B3B-0126-546AC4E068CD}"/>
              </a:ext>
            </a:extLst>
          </p:cNvPr>
          <p:cNvCxnSpPr>
            <a:cxnSpLocks/>
            <a:stCxn id="3" idx="2"/>
            <a:endCxn id="16" idx="3"/>
          </p:cNvCxnSpPr>
          <p:nvPr/>
        </p:nvCxnSpPr>
        <p:spPr>
          <a:xfrm rot="5400000" flipH="1">
            <a:off x="8620125" y="3959226"/>
            <a:ext cx="2152649" cy="1951568"/>
          </a:xfrm>
          <a:prstGeom prst="curvedConnector4">
            <a:avLst>
              <a:gd name="adj1" fmla="val -10619"/>
              <a:gd name="adj2" fmla="val 839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onnector: Curved 20">
            <a:extLst>
              <a:ext uri="{FF2B5EF4-FFF2-40B4-BE49-F238E27FC236}">
                <a16:creationId xmlns:a16="http://schemas.microsoft.com/office/drawing/2014/main" id="{EE7F2887-FC1E-38CF-7771-C6D59E2B2AB4}"/>
              </a:ext>
            </a:extLst>
          </p:cNvPr>
          <p:cNvCxnSpPr>
            <a:stCxn id="16" idx="1"/>
            <a:endCxn id="4" idx="1"/>
          </p:cNvCxnSpPr>
          <p:nvPr/>
        </p:nvCxnSpPr>
        <p:spPr>
          <a:xfrm rot="10800000">
            <a:off x="3479800" y="3043767"/>
            <a:ext cx="465666" cy="814918"/>
          </a:xfrm>
          <a:prstGeom prst="curvedConnector3">
            <a:avLst>
              <a:gd name="adj1" fmla="val 4909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ctor: Curved 22">
            <a:extLst>
              <a:ext uri="{FF2B5EF4-FFF2-40B4-BE49-F238E27FC236}">
                <a16:creationId xmlns:a16="http://schemas.microsoft.com/office/drawing/2014/main" id="{CA3BB749-9FED-8AED-E59C-15152F8682ED}"/>
              </a:ext>
            </a:extLst>
          </p:cNvPr>
          <p:cNvCxnSpPr>
            <a:cxnSpLocks/>
            <a:stCxn id="4" idx="1"/>
            <a:endCxn id="2" idx="2"/>
          </p:cNvCxnSpPr>
          <p:nvPr/>
        </p:nvCxnSpPr>
        <p:spPr>
          <a:xfrm rot="10800000" flipV="1">
            <a:off x="1532468" y="3043766"/>
            <a:ext cx="1947333" cy="2967567"/>
          </a:xfrm>
          <a:prstGeom prst="curvedConnector4">
            <a:avLst>
              <a:gd name="adj1" fmla="val 26522"/>
              <a:gd name="adj2" fmla="val 107703"/>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565F03B-A24E-9AD3-2785-97DFD1141426}"/>
              </a:ext>
            </a:extLst>
          </p:cNvPr>
          <p:cNvSpPr txBox="1"/>
          <p:nvPr/>
        </p:nvSpPr>
        <p:spPr>
          <a:xfrm>
            <a:off x="4428064" y="2557906"/>
            <a:ext cx="3810003" cy="707886"/>
          </a:xfrm>
          <a:prstGeom prst="rect">
            <a:avLst/>
          </a:prstGeom>
          <a:noFill/>
          <a:ln w="57150">
            <a:solidFill>
              <a:schemeClr val="tx1"/>
            </a:solidFill>
          </a:ln>
        </p:spPr>
        <p:txBody>
          <a:bodyPr wrap="square" rtlCol="0">
            <a:spAutoFit/>
          </a:bodyPr>
          <a:lstStyle/>
          <a:p>
            <a:pPr algn="ctr"/>
            <a:r>
              <a:rPr lang="en-IN" sz="4000" b="1" dirty="0">
                <a:solidFill>
                  <a:srgbClr val="FFFF00"/>
                </a:solidFill>
              </a:rPr>
              <a:t>Asynchronous</a:t>
            </a:r>
          </a:p>
        </p:txBody>
      </p:sp>
      <p:sp>
        <p:nvSpPr>
          <p:cNvPr id="27" name="Rectangle 26">
            <a:extLst>
              <a:ext uri="{FF2B5EF4-FFF2-40B4-BE49-F238E27FC236}">
                <a16:creationId xmlns:a16="http://schemas.microsoft.com/office/drawing/2014/main" id="{3FCEAE38-F423-93C4-0C3A-7A8F361AAA2A}"/>
              </a:ext>
            </a:extLst>
          </p:cNvPr>
          <p:cNvSpPr/>
          <p:nvPr/>
        </p:nvSpPr>
        <p:spPr>
          <a:xfrm>
            <a:off x="3141134"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Promise</a:t>
            </a:r>
          </a:p>
          <a:p>
            <a:pPr algn="ctr"/>
            <a:r>
              <a:rPr lang="en-IN" sz="1200" b="1" dirty="0"/>
              <a:t>Object form </a:t>
            </a:r>
          </a:p>
          <a:p>
            <a:pPr algn="ctr"/>
            <a:r>
              <a:rPr lang="en-IN" sz="1200" b="1" dirty="0"/>
              <a:t>JS</a:t>
            </a:r>
          </a:p>
          <a:p>
            <a:pPr algn="ctr"/>
            <a:r>
              <a:rPr lang="en-IN" sz="1200" b="1" dirty="0"/>
              <a:t>From Client</a:t>
            </a:r>
          </a:p>
        </p:txBody>
      </p:sp>
      <p:sp>
        <p:nvSpPr>
          <p:cNvPr id="28" name="Rectangle 27">
            <a:extLst>
              <a:ext uri="{FF2B5EF4-FFF2-40B4-BE49-F238E27FC236}">
                <a16:creationId xmlns:a16="http://schemas.microsoft.com/office/drawing/2014/main" id="{F59D51CA-DDCB-7255-26DF-FCDB7AE9B4C8}"/>
              </a:ext>
            </a:extLst>
          </p:cNvPr>
          <p:cNvSpPr/>
          <p:nvPr/>
        </p:nvSpPr>
        <p:spPr>
          <a:xfrm>
            <a:off x="7082367"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Async State</a:t>
            </a:r>
          </a:p>
          <a:p>
            <a:pPr algn="ctr"/>
            <a:r>
              <a:rPr lang="en-IN" sz="1200" b="1" dirty="0"/>
              <a:t>Object from Server</a:t>
            </a:r>
          </a:p>
        </p:txBody>
      </p:sp>
      <p:cxnSp>
        <p:nvCxnSpPr>
          <p:cNvPr id="30" name="Connector: Curved 29">
            <a:extLst>
              <a:ext uri="{FF2B5EF4-FFF2-40B4-BE49-F238E27FC236}">
                <a16:creationId xmlns:a16="http://schemas.microsoft.com/office/drawing/2014/main" id="{D5EA359B-E02B-D581-7B90-97F525447201}"/>
              </a:ext>
            </a:extLst>
          </p:cNvPr>
          <p:cNvCxnSpPr>
            <a:stCxn id="27" idx="0"/>
            <a:endCxn id="28" idx="0"/>
          </p:cNvCxnSpPr>
          <p:nvPr/>
        </p:nvCxnSpPr>
        <p:spPr>
          <a:xfrm rot="5400000" flipH="1" flipV="1">
            <a:off x="6051550" y="3448051"/>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96B5E34-D859-88BB-1119-41BBDEDBC240}"/>
              </a:ext>
            </a:extLst>
          </p:cNvPr>
          <p:cNvCxnSpPr>
            <a:stCxn id="28" idx="2"/>
            <a:endCxn id="27" idx="2"/>
          </p:cNvCxnSpPr>
          <p:nvPr/>
        </p:nvCxnSpPr>
        <p:spPr>
          <a:xfrm rot="5400000">
            <a:off x="6051551" y="4332817"/>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0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4377267" y="1100667"/>
            <a:ext cx="5943598"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2" y="1143000"/>
            <a:ext cx="2963333"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5. Promise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356105" y="2669864"/>
            <a:ext cx="1701800" cy="1165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9. Response Back to Promise</a:t>
            </a:r>
          </a:p>
        </p:txBody>
      </p:sp>
      <p:cxnSp>
        <p:nvCxnSpPr>
          <p:cNvPr id="23" name="Connector: Curved 22">
            <a:extLst>
              <a:ext uri="{FF2B5EF4-FFF2-40B4-BE49-F238E27FC236}">
                <a16:creationId xmlns:a16="http://schemas.microsoft.com/office/drawing/2014/main" id="{A638BD43-AFEC-3944-3352-FECD8C3EF8C7}"/>
              </a:ext>
            </a:extLst>
          </p:cNvPr>
          <p:cNvCxnSpPr>
            <a:stCxn id="20" idx="1"/>
            <a:endCxn id="21" idx="3"/>
          </p:cNvCxnSpPr>
          <p:nvPr/>
        </p:nvCxnSpPr>
        <p:spPr>
          <a:xfrm rot="10800000">
            <a:off x="6057905" y="3252633"/>
            <a:ext cx="4415362" cy="769611"/>
          </a:xfrm>
          <a:prstGeom prst="curvedConnector3">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2AA08A9-4579-E7ED-A1FF-273E7B77E209}"/>
              </a:ext>
            </a:extLst>
          </p:cNvPr>
          <p:cNvCxnSpPr>
            <a:stCxn id="9" idx="2"/>
            <a:endCxn id="21" idx="0"/>
          </p:cNvCxnSpPr>
          <p:nvPr/>
        </p:nvCxnSpPr>
        <p:spPr>
          <a:xfrm>
            <a:off x="4690534" y="1727200"/>
            <a:ext cx="516471" cy="9426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5A5F6602-88AC-9068-57E6-BBD7DAD37B5E}"/>
              </a:ext>
            </a:extLst>
          </p:cNvPr>
          <p:cNvSpPr/>
          <p:nvPr/>
        </p:nvSpPr>
        <p:spPr>
          <a:xfrm>
            <a:off x="2472267" y="1521287"/>
            <a:ext cx="736604" cy="8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Curved 28">
            <a:extLst>
              <a:ext uri="{FF2B5EF4-FFF2-40B4-BE49-F238E27FC236}">
                <a16:creationId xmlns:a16="http://schemas.microsoft.com/office/drawing/2014/main" id="{6F3FC568-F180-172D-7F22-D38AD34FB199}"/>
              </a:ext>
            </a:extLst>
          </p:cNvPr>
          <p:cNvCxnSpPr>
            <a:cxnSpLocks/>
            <a:stCxn id="27" idx="2"/>
            <a:endCxn id="21" idx="1"/>
          </p:cNvCxnSpPr>
          <p:nvPr/>
        </p:nvCxnSpPr>
        <p:spPr>
          <a:xfrm rot="16200000" flipH="1">
            <a:off x="2774985" y="1671511"/>
            <a:ext cx="1646705" cy="1515536"/>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286000" y="2367926"/>
            <a:ext cx="1689108" cy="1200329"/>
          </a:xfrm>
          <a:prstGeom prst="rect">
            <a:avLst/>
          </a:prstGeom>
          <a:noFill/>
          <a:ln w="57150">
            <a:solidFill>
              <a:schemeClr val="tx1"/>
            </a:solidFill>
          </a:ln>
        </p:spPr>
        <p:txBody>
          <a:bodyPr wrap="square" rtlCol="0">
            <a:spAutoFit/>
          </a:bodyPr>
          <a:lstStyle/>
          <a:p>
            <a:r>
              <a:rPr lang="en-IN" b="1" dirty="0"/>
              <a:t>10. Unpack the Response using the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stCxn id="21" idx="2"/>
            <a:endCxn id="31" idx="0"/>
          </p:cNvCxnSpPr>
          <p:nvPr/>
        </p:nvCxnSpPr>
        <p:spPr>
          <a:xfrm rot="5400000">
            <a:off x="4684188" y="3702049"/>
            <a:ext cx="389467" cy="65616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stCxn id="21" idx="2"/>
            <a:endCxn id="32" idx="0"/>
          </p:cNvCxnSpPr>
          <p:nvPr/>
        </p:nvCxnSpPr>
        <p:spPr>
          <a:xfrm rot="16200000" flipH="1">
            <a:off x="5510530" y="3531875"/>
            <a:ext cx="379311" cy="9863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6" y="2968091"/>
            <a:ext cx="880534" cy="1032410"/>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32000" y="5173134"/>
            <a:ext cx="7611533" cy="1200329"/>
          </a:xfrm>
          <a:prstGeom prst="rect">
            <a:avLst/>
          </a:prstGeom>
          <a:noFill/>
          <a:ln w="57150">
            <a:solidFill>
              <a:srgbClr val="00B0F0"/>
            </a:solidFill>
          </a:ln>
        </p:spPr>
        <p:txBody>
          <a:bodyPr wrap="square" rtlCol="0">
            <a:spAutoFit/>
          </a:bodyPr>
          <a:lstStyle/>
          <a:p>
            <a:pPr algn="ctr"/>
            <a:r>
              <a:rPr lang="en-IN" sz="3600" b="1" dirty="0"/>
              <a:t>PROMISE BASED ASYNC EXECUTION in JavaScript Apps</a:t>
            </a:r>
          </a:p>
        </p:txBody>
      </p:sp>
    </p:spTree>
    <p:extLst>
      <p:ext uri="{BB962C8B-B14F-4D97-AF65-F5344CB8AC3E}">
        <p14:creationId xmlns:p14="http://schemas.microsoft.com/office/powerpoint/2010/main" val="236610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EFC00C-9DAB-8156-8226-94F69F58F6FD}"/>
              </a:ext>
            </a:extLst>
          </p:cNvPr>
          <p:cNvSpPr/>
          <p:nvPr/>
        </p:nvSpPr>
        <p:spPr>
          <a:xfrm>
            <a:off x="3928534" y="829727"/>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B748BDE-8BCA-9BE1-F9D4-77DF5421A519}"/>
              </a:ext>
            </a:extLst>
          </p:cNvPr>
          <p:cNvSpPr txBox="1"/>
          <p:nvPr/>
        </p:nvSpPr>
        <p:spPr>
          <a:xfrm>
            <a:off x="8585200" y="1227661"/>
            <a:ext cx="2523067" cy="369332"/>
          </a:xfrm>
          <a:prstGeom prst="rect">
            <a:avLst/>
          </a:prstGeom>
          <a:noFill/>
          <a:ln>
            <a:solidFill>
              <a:srgbClr val="0070C0"/>
            </a:solidFill>
          </a:ln>
        </p:spPr>
        <p:txBody>
          <a:bodyPr wrap="square" rtlCol="0">
            <a:spAutoFit/>
          </a:bodyPr>
          <a:lstStyle/>
          <a:p>
            <a:pPr algn="ctr"/>
            <a:r>
              <a:rPr lang="en-IN" b="1" dirty="0"/>
              <a:t>Provider</a:t>
            </a:r>
          </a:p>
        </p:txBody>
      </p:sp>
      <p:sp>
        <p:nvSpPr>
          <p:cNvPr id="4" name="TextBox 3">
            <a:extLst>
              <a:ext uri="{FF2B5EF4-FFF2-40B4-BE49-F238E27FC236}">
                <a16:creationId xmlns:a16="http://schemas.microsoft.com/office/drawing/2014/main" id="{32035818-851D-D8A6-B57A-CF6BEE4D73C8}"/>
              </a:ext>
            </a:extLst>
          </p:cNvPr>
          <p:cNvSpPr txBox="1"/>
          <p:nvPr/>
        </p:nvSpPr>
        <p:spPr>
          <a:xfrm>
            <a:off x="482600" y="1227661"/>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5" name="Rectangle 4">
            <a:extLst>
              <a:ext uri="{FF2B5EF4-FFF2-40B4-BE49-F238E27FC236}">
                <a16:creationId xmlns:a16="http://schemas.microsoft.com/office/drawing/2014/main" id="{2C89D93E-825B-F39F-EDDC-F9D3B37DA738}"/>
              </a:ext>
            </a:extLst>
          </p:cNvPr>
          <p:cNvSpPr/>
          <p:nvPr/>
        </p:nvSpPr>
        <p:spPr>
          <a:xfrm>
            <a:off x="7128933"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Rectangle 5">
            <a:extLst>
              <a:ext uri="{FF2B5EF4-FFF2-40B4-BE49-F238E27FC236}">
                <a16:creationId xmlns:a16="http://schemas.microsoft.com/office/drawing/2014/main" id="{6B27B655-E312-1BA5-F6CC-A6B6630CEBAF}"/>
              </a:ext>
            </a:extLst>
          </p:cNvPr>
          <p:cNvSpPr/>
          <p:nvPr/>
        </p:nvSpPr>
        <p:spPr>
          <a:xfrm>
            <a:off x="6307666"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Rectangle 6">
            <a:extLst>
              <a:ext uri="{FF2B5EF4-FFF2-40B4-BE49-F238E27FC236}">
                <a16:creationId xmlns:a16="http://schemas.microsoft.com/office/drawing/2014/main" id="{912D8EDC-147F-DC2E-CB47-A1A3018893CB}"/>
              </a:ext>
            </a:extLst>
          </p:cNvPr>
          <p:cNvSpPr/>
          <p:nvPr/>
        </p:nvSpPr>
        <p:spPr>
          <a:xfrm>
            <a:off x="5486399"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8" name="Rectangle 7">
            <a:extLst>
              <a:ext uri="{FF2B5EF4-FFF2-40B4-BE49-F238E27FC236}">
                <a16:creationId xmlns:a16="http://schemas.microsoft.com/office/drawing/2014/main" id="{AFC3CC4B-1D93-A668-5408-D2A01190B6F1}"/>
              </a:ext>
            </a:extLst>
          </p:cNvPr>
          <p:cNvSpPr/>
          <p:nvPr/>
        </p:nvSpPr>
        <p:spPr>
          <a:xfrm>
            <a:off x="4665132"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9" name="TextBox 8">
            <a:extLst>
              <a:ext uri="{FF2B5EF4-FFF2-40B4-BE49-F238E27FC236}">
                <a16:creationId xmlns:a16="http://schemas.microsoft.com/office/drawing/2014/main" id="{A53ED9B8-BD20-A0C0-4653-4AA2D9F449A7}"/>
              </a:ext>
            </a:extLst>
          </p:cNvPr>
          <p:cNvSpPr txBox="1"/>
          <p:nvPr/>
        </p:nvSpPr>
        <p:spPr>
          <a:xfrm>
            <a:off x="4555065" y="58228"/>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11" name="Connector: Curved 10">
            <a:extLst>
              <a:ext uri="{FF2B5EF4-FFF2-40B4-BE49-F238E27FC236}">
                <a16:creationId xmlns:a16="http://schemas.microsoft.com/office/drawing/2014/main" id="{630776B4-AE70-02A7-E053-6038CD042FBD}"/>
              </a:ext>
            </a:extLst>
          </p:cNvPr>
          <p:cNvCxnSpPr>
            <a:cxnSpLocks/>
            <a:stCxn id="3" idx="2"/>
            <a:endCxn id="2" idx="3"/>
          </p:cNvCxnSpPr>
          <p:nvPr/>
        </p:nvCxnSpPr>
        <p:spPr>
          <a:xfrm rot="5400000">
            <a:off x="8824900" y="790027"/>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A61E4633-D911-D7FE-2BF3-14ED9A7AE1E2}"/>
              </a:ext>
            </a:extLst>
          </p:cNvPr>
          <p:cNvCxnSpPr>
            <a:cxnSpLocks/>
            <a:stCxn id="4" idx="0"/>
            <a:endCxn id="2" idx="1"/>
          </p:cNvCxnSpPr>
          <p:nvPr/>
        </p:nvCxnSpPr>
        <p:spPr>
          <a:xfrm rot="16200000" flipH="1">
            <a:off x="2544234" y="427561"/>
            <a:ext cx="584200" cy="2184400"/>
          </a:xfrm>
          <a:prstGeom prst="curvedConnector4">
            <a:avLst>
              <a:gd name="adj1" fmla="val -39130"/>
              <a:gd name="adj2" fmla="val 788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FCC8021F-F405-2802-E042-ACC38C9D0330}"/>
              </a:ext>
            </a:extLst>
          </p:cNvPr>
          <p:cNvCxnSpPr>
            <a:cxnSpLocks/>
            <a:stCxn id="2" idx="1"/>
            <a:endCxn id="4" idx="2"/>
          </p:cNvCxnSpPr>
          <p:nvPr/>
        </p:nvCxnSpPr>
        <p:spPr>
          <a:xfrm rot="10800000">
            <a:off x="1744134" y="1596993"/>
            <a:ext cx="2184400" cy="2148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Arrow: Left 15">
            <a:extLst>
              <a:ext uri="{FF2B5EF4-FFF2-40B4-BE49-F238E27FC236}">
                <a16:creationId xmlns:a16="http://schemas.microsoft.com/office/drawing/2014/main" id="{DA25A7F2-17C8-EC24-606F-605ED62E899F}"/>
              </a:ext>
            </a:extLst>
          </p:cNvPr>
          <p:cNvSpPr/>
          <p:nvPr/>
        </p:nvSpPr>
        <p:spPr>
          <a:xfrm>
            <a:off x="3928534" y="1989661"/>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17" name="Rectangle 16">
            <a:extLst>
              <a:ext uri="{FF2B5EF4-FFF2-40B4-BE49-F238E27FC236}">
                <a16:creationId xmlns:a16="http://schemas.microsoft.com/office/drawing/2014/main" id="{64C3E16D-7B7A-897A-B341-C47E4EAF1650}"/>
              </a:ext>
            </a:extLst>
          </p:cNvPr>
          <p:cNvSpPr/>
          <p:nvPr/>
        </p:nvSpPr>
        <p:spPr>
          <a:xfrm>
            <a:off x="3928534"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8" name="Rectangle 17">
            <a:extLst>
              <a:ext uri="{FF2B5EF4-FFF2-40B4-BE49-F238E27FC236}">
                <a16:creationId xmlns:a16="http://schemas.microsoft.com/office/drawing/2014/main" id="{26CB30BC-8698-0F3D-AF9F-EEDDF7F5AA69}"/>
              </a:ext>
            </a:extLst>
          </p:cNvPr>
          <p:cNvSpPr/>
          <p:nvPr/>
        </p:nvSpPr>
        <p:spPr>
          <a:xfrm>
            <a:off x="3725333" y="3725336"/>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74BB39C-9B41-746D-09D2-C5780F5EB5BE}"/>
              </a:ext>
            </a:extLst>
          </p:cNvPr>
          <p:cNvSpPr txBox="1"/>
          <p:nvPr/>
        </p:nvSpPr>
        <p:spPr>
          <a:xfrm>
            <a:off x="8381999" y="4123270"/>
            <a:ext cx="2523067" cy="369332"/>
          </a:xfrm>
          <a:prstGeom prst="rect">
            <a:avLst/>
          </a:prstGeom>
          <a:noFill/>
          <a:ln>
            <a:solidFill>
              <a:srgbClr val="0070C0"/>
            </a:solidFill>
          </a:ln>
        </p:spPr>
        <p:txBody>
          <a:bodyPr wrap="square" rtlCol="0">
            <a:spAutoFit/>
          </a:bodyPr>
          <a:lstStyle/>
          <a:p>
            <a:pPr algn="ctr"/>
            <a:r>
              <a:rPr lang="en-IN" b="1" dirty="0"/>
              <a:t>Provider A</a:t>
            </a:r>
          </a:p>
        </p:txBody>
      </p:sp>
      <p:sp>
        <p:nvSpPr>
          <p:cNvPr id="20" name="TextBox 19">
            <a:extLst>
              <a:ext uri="{FF2B5EF4-FFF2-40B4-BE49-F238E27FC236}">
                <a16:creationId xmlns:a16="http://schemas.microsoft.com/office/drawing/2014/main" id="{A40D1865-7582-34F6-D84C-D94E17759D4A}"/>
              </a:ext>
            </a:extLst>
          </p:cNvPr>
          <p:cNvSpPr txBox="1"/>
          <p:nvPr/>
        </p:nvSpPr>
        <p:spPr>
          <a:xfrm>
            <a:off x="313267" y="3429000"/>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21" name="Rectangle 20">
            <a:extLst>
              <a:ext uri="{FF2B5EF4-FFF2-40B4-BE49-F238E27FC236}">
                <a16:creationId xmlns:a16="http://schemas.microsoft.com/office/drawing/2014/main" id="{922EAA11-CF07-D947-07B5-73B0F4B95FAF}"/>
              </a:ext>
            </a:extLst>
          </p:cNvPr>
          <p:cNvSpPr/>
          <p:nvPr/>
        </p:nvSpPr>
        <p:spPr>
          <a:xfrm>
            <a:off x="6925732"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2" name="Rectangle 21">
            <a:extLst>
              <a:ext uri="{FF2B5EF4-FFF2-40B4-BE49-F238E27FC236}">
                <a16:creationId xmlns:a16="http://schemas.microsoft.com/office/drawing/2014/main" id="{9DD3BA2E-1BCA-06A4-F5BE-49DC5C301B6B}"/>
              </a:ext>
            </a:extLst>
          </p:cNvPr>
          <p:cNvSpPr/>
          <p:nvPr/>
        </p:nvSpPr>
        <p:spPr>
          <a:xfrm>
            <a:off x="6104465"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3" name="Rectangle 22">
            <a:extLst>
              <a:ext uri="{FF2B5EF4-FFF2-40B4-BE49-F238E27FC236}">
                <a16:creationId xmlns:a16="http://schemas.microsoft.com/office/drawing/2014/main" id="{A5489B57-3CD4-6BD8-427C-F37556A69C3F}"/>
              </a:ext>
            </a:extLst>
          </p:cNvPr>
          <p:cNvSpPr/>
          <p:nvPr/>
        </p:nvSpPr>
        <p:spPr>
          <a:xfrm>
            <a:off x="5283198"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4" name="Rectangle 23">
            <a:extLst>
              <a:ext uri="{FF2B5EF4-FFF2-40B4-BE49-F238E27FC236}">
                <a16:creationId xmlns:a16="http://schemas.microsoft.com/office/drawing/2014/main" id="{9FF10892-96D8-383E-37FB-8761925B93B9}"/>
              </a:ext>
            </a:extLst>
          </p:cNvPr>
          <p:cNvSpPr/>
          <p:nvPr/>
        </p:nvSpPr>
        <p:spPr>
          <a:xfrm>
            <a:off x="4461931"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5" name="TextBox 24">
            <a:extLst>
              <a:ext uri="{FF2B5EF4-FFF2-40B4-BE49-F238E27FC236}">
                <a16:creationId xmlns:a16="http://schemas.microsoft.com/office/drawing/2014/main" id="{9C034433-BFED-54CF-A28D-5EBDA17F205E}"/>
              </a:ext>
            </a:extLst>
          </p:cNvPr>
          <p:cNvSpPr txBox="1"/>
          <p:nvPr/>
        </p:nvSpPr>
        <p:spPr>
          <a:xfrm>
            <a:off x="4351864" y="2953837"/>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26" name="Connector: Curved 25">
            <a:extLst>
              <a:ext uri="{FF2B5EF4-FFF2-40B4-BE49-F238E27FC236}">
                <a16:creationId xmlns:a16="http://schemas.microsoft.com/office/drawing/2014/main" id="{E67BC08F-CBE3-8800-7919-CF120C109B07}"/>
              </a:ext>
            </a:extLst>
          </p:cNvPr>
          <p:cNvCxnSpPr>
            <a:cxnSpLocks/>
            <a:stCxn id="19" idx="2"/>
            <a:endCxn id="18" idx="3"/>
          </p:cNvCxnSpPr>
          <p:nvPr/>
        </p:nvCxnSpPr>
        <p:spPr>
          <a:xfrm rot="5400000">
            <a:off x="8621699" y="3685636"/>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Arrow: Left 28">
            <a:extLst>
              <a:ext uri="{FF2B5EF4-FFF2-40B4-BE49-F238E27FC236}">
                <a16:creationId xmlns:a16="http://schemas.microsoft.com/office/drawing/2014/main" id="{658A3F60-8C13-5571-ECCE-F3CA74109E2B}"/>
              </a:ext>
            </a:extLst>
          </p:cNvPr>
          <p:cNvSpPr/>
          <p:nvPr/>
        </p:nvSpPr>
        <p:spPr>
          <a:xfrm>
            <a:off x="3699933" y="5698069"/>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30" name="Rectangle 29">
            <a:extLst>
              <a:ext uri="{FF2B5EF4-FFF2-40B4-BE49-F238E27FC236}">
                <a16:creationId xmlns:a16="http://schemas.microsoft.com/office/drawing/2014/main" id="{B595B7AA-9E4D-5361-FDE2-695E07312C0B}"/>
              </a:ext>
            </a:extLst>
          </p:cNvPr>
          <p:cNvSpPr/>
          <p:nvPr/>
        </p:nvSpPr>
        <p:spPr>
          <a:xfrm>
            <a:off x="3725333"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31" name="TextBox 30">
            <a:extLst>
              <a:ext uri="{FF2B5EF4-FFF2-40B4-BE49-F238E27FC236}">
                <a16:creationId xmlns:a16="http://schemas.microsoft.com/office/drawing/2014/main" id="{2039EEA4-4481-D3EF-FF4A-814C8238E727}"/>
              </a:ext>
            </a:extLst>
          </p:cNvPr>
          <p:cNvSpPr txBox="1"/>
          <p:nvPr/>
        </p:nvSpPr>
        <p:spPr>
          <a:xfrm>
            <a:off x="8365065" y="5075202"/>
            <a:ext cx="2523067" cy="369332"/>
          </a:xfrm>
          <a:prstGeom prst="rect">
            <a:avLst/>
          </a:prstGeom>
          <a:noFill/>
          <a:ln>
            <a:solidFill>
              <a:srgbClr val="0070C0"/>
            </a:solidFill>
          </a:ln>
        </p:spPr>
        <p:txBody>
          <a:bodyPr wrap="square" rtlCol="0">
            <a:spAutoFit/>
          </a:bodyPr>
          <a:lstStyle/>
          <a:p>
            <a:pPr algn="ctr"/>
            <a:r>
              <a:rPr lang="en-IN" b="1" dirty="0"/>
              <a:t>Provider B</a:t>
            </a:r>
          </a:p>
        </p:txBody>
      </p:sp>
      <p:sp>
        <p:nvSpPr>
          <p:cNvPr id="32" name="Rectangle 31">
            <a:extLst>
              <a:ext uri="{FF2B5EF4-FFF2-40B4-BE49-F238E27FC236}">
                <a16:creationId xmlns:a16="http://schemas.microsoft.com/office/drawing/2014/main" id="{0049319A-7146-6DC1-70F3-10C96356F48C}"/>
              </a:ext>
            </a:extLst>
          </p:cNvPr>
          <p:cNvSpPr/>
          <p:nvPr/>
        </p:nvSpPr>
        <p:spPr>
          <a:xfrm>
            <a:off x="6968066"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33" name="Rectangle 32">
            <a:extLst>
              <a:ext uri="{FF2B5EF4-FFF2-40B4-BE49-F238E27FC236}">
                <a16:creationId xmlns:a16="http://schemas.microsoft.com/office/drawing/2014/main" id="{DAEE386A-71B4-7C63-65BB-FADF5391D949}"/>
              </a:ext>
            </a:extLst>
          </p:cNvPr>
          <p:cNvSpPr/>
          <p:nvPr/>
        </p:nvSpPr>
        <p:spPr>
          <a:xfrm>
            <a:off x="6146799"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34" name="Rectangle 33">
            <a:extLst>
              <a:ext uri="{FF2B5EF4-FFF2-40B4-BE49-F238E27FC236}">
                <a16:creationId xmlns:a16="http://schemas.microsoft.com/office/drawing/2014/main" id="{EB17BDC5-FFFD-5433-AC6F-319B4521F4FC}"/>
              </a:ext>
            </a:extLst>
          </p:cNvPr>
          <p:cNvSpPr/>
          <p:nvPr/>
        </p:nvSpPr>
        <p:spPr>
          <a:xfrm>
            <a:off x="5325532"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5" name="Rectangle 34">
            <a:extLst>
              <a:ext uri="{FF2B5EF4-FFF2-40B4-BE49-F238E27FC236}">
                <a16:creationId xmlns:a16="http://schemas.microsoft.com/office/drawing/2014/main" id="{E3A501EE-C07B-3DBA-FB52-887B372ED50B}"/>
              </a:ext>
            </a:extLst>
          </p:cNvPr>
          <p:cNvSpPr/>
          <p:nvPr/>
        </p:nvSpPr>
        <p:spPr>
          <a:xfrm>
            <a:off x="4504265"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D1</a:t>
            </a:r>
          </a:p>
        </p:txBody>
      </p:sp>
      <p:sp>
        <p:nvSpPr>
          <p:cNvPr id="36" name="Rectangle 35">
            <a:extLst>
              <a:ext uri="{FF2B5EF4-FFF2-40B4-BE49-F238E27FC236}">
                <a16:creationId xmlns:a16="http://schemas.microsoft.com/office/drawing/2014/main" id="{220102E2-C9EA-27B3-BF3D-2FC97CFBCE33}"/>
              </a:ext>
            </a:extLst>
          </p:cNvPr>
          <p:cNvSpPr/>
          <p:nvPr/>
        </p:nvSpPr>
        <p:spPr>
          <a:xfrm>
            <a:off x="3767667"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E1</a:t>
            </a:r>
          </a:p>
        </p:txBody>
      </p:sp>
      <p:cxnSp>
        <p:nvCxnSpPr>
          <p:cNvPr id="38" name="Connector: Curved 37">
            <a:extLst>
              <a:ext uri="{FF2B5EF4-FFF2-40B4-BE49-F238E27FC236}">
                <a16:creationId xmlns:a16="http://schemas.microsoft.com/office/drawing/2014/main" id="{67D89FC0-C1CF-4A16-3EB6-0648CE1E21EA}"/>
              </a:ext>
            </a:extLst>
          </p:cNvPr>
          <p:cNvCxnSpPr>
            <a:cxnSpLocks/>
            <a:stCxn id="31" idx="2"/>
            <a:endCxn id="18" idx="3"/>
          </p:cNvCxnSpPr>
          <p:nvPr/>
        </p:nvCxnSpPr>
        <p:spPr>
          <a:xfrm rot="5400000" flipH="1">
            <a:off x="8352134" y="4170069"/>
            <a:ext cx="737064" cy="1811866"/>
          </a:xfrm>
          <a:prstGeom prst="curvedConnector4">
            <a:avLst>
              <a:gd name="adj1" fmla="val -31015"/>
              <a:gd name="adj2" fmla="val 84813"/>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Process 39">
            <a:extLst>
              <a:ext uri="{FF2B5EF4-FFF2-40B4-BE49-F238E27FC236}">
                <a16:creationId xmlns:a16="http://schemas.microsoft.com/office/drawing/2014/main" id="{6630B040-ACAA-3A1B-2CE7-6A1C57204A97}"/>
              </a:ext>
            </a:extLst>
          </p:cNvPr>
          <p:cNvSpPr/>
          <p:nvPr/>
        </p:nvSpPr>
        <p:spPr>
          <a:xfrm>
            <a:off x="1117600" y="4368800"/>
            <a:ext cx="1346200" cy="67733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forkJoin</a:t>
            </a:r>
            <a:r>
              <a:rPr lang="en-IN" dirty="0"/>
              <a:t>()</a:t>
            </a:r>
          </a:p>
        </p:txBody>
      </p:sp>
      <p:cxnSp>
        <p:nvCxnSpPr>
          <p:cNvPr id="42" name="Connector: Curved 41">
            <a:extLst>
              <a:ext uri="{FF2B5EF4-FFF2-40B4-BE49-F238E27FC236}">
                <a16:creationId xmlns:a16="http://schemas.microsoft.com/office/drawing/2014/main" id="{FC488E80-D276-99FD-F206-42E3791FC1FD}"/>
              </a:ext>
            </a:extLst>
          </p:cNvPr>
          <p:cNvCxnSpPr>
            <a:stCxn id="40" idx="0"/>
            <a:endCxn id="30" idx="1"/>
          </p:cNvCxnSpPr>
          <p:nvPr/>
        </p:nvCxnSpPr>
        <p:spPr>
          <a:xfrm rot="16200000" flipH="1">
            <a:off x="2688564" y="3470935"/>
            <a:ext cx="138903" cy="1934633"/>
          </a:xfrm>
          <a:prstGeom prst="curvedConnector4">
            <a:avLst>
              <a:gd name="adj1" fmla="val -164575"/>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47AF419E-9B62-F495-CA89-4D6FE78D91F4}"/>
              </a:ext>
            </a:extLst>
          </p:cNvPr>
          <p:cNvCxnSpPr>
            <a:stCxn id="40" idx="2"/>
            <a:endCxn id="30" idx="1"/>
          </p:cNvCxnSpPr>
          <p:nvPr/>
        </p:nvCxnSpPr>
        <p:spPr>
          <a:xfrm rot="5400000" flipH="1" flipV="1">
            <a:off x="2488798" y="3809604"/>
            <a:ext cx="538436" cy="1934633"/>
          </a:xfrm>
          <a:prstGeom prst="curvedConnector4">
            <a:avLst>
              <a:gd name="adj1" fmla="val -42456"/>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65A179D2-6CBE-0112-0312-634ECD77A264}"/>
              </a:ext>
            </a:extLst>
          </p:cNvPr>
          <p:cNvCxnSpPr>
            <a:stCxn id="40" idx="1"/>
            <a:endCxn id="20" idx="2"/>
          </p:cNvCxnSpPr>
          <p:nvPr/>
        </p:nvCxnSpPr>
        <p:spPr>
          <a:xfrm rot="10800000" flipH="1">
            <a:off x="1117599" y="3798332"/>
            <a:ext cx="457201" cy="909138"/>
          </a:xfrm>
          <a:prstGeom prst="curvedConnector4">
            <a:avLst>
              <a:gd name="adj1" fmla="val -50000"/>
              <a:gd name="adj2" fmla="val 6862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8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5757333" y="1100667"/>
            <a:ext cx="4563532"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1" y="1143000"/>
            <a:ext cx="2819397"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5. Observable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250265" y="1107669"/>
            <a:ext cx="149013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Observable</a:t>
            </a:r>
          </a:p>
          <a:p>
            <a:pPr algn="ctr"/>
            <a:r>
              <a:rPr lang="en-IN" sz="1400" b="1" dirty="0"/>
              <a:t>Holds the Promise</a:t>
            </a:r>
          </a:p>
        </p:txBody>
      </p:sp>
      <p:cxnSp>
        <p:nvCxnSpPr>
          <p:cNvPr id="23" name="Connector: Curved 22">
            <a:extLst>
              <a:ext uri="{FF2B5EF4-FFF2-40B4-BE49-F238E27FC236}">
                <a16:creationId xmlns:a16="http://schemas.microsoft.com/office/drawing/2014/main" id="{A638BD43-AFEC-3944-3352-FECD8C3EF8C7}"/>
              </a:ext>
            </a:extLst>
          </p:cNvPr>
          <p:cNvCxnSpPr>
            <a:cxnSpLocks/>
            <a:stCxn id="20" idx="1"/>
            <a:endCxn id="21" idx="2"/>
          </p:cNvCxnSpPr>
          <p:nvPr/>
        </p:nvCxnSpPr>
        <p:spPr>
          <a:xfrm rot="10800000">
            <a:off x="4995331" y="1754001"/>
            <a:ext cx="5477936" cy="2268243"/>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093379" y="2427535"/>
            <a:ext cx="1689108" cy="769441"/>
          </a:xfrm>
          <a:prstGeom prst="rect">
            <a:avLst/>
          </a:prstGeom>
          <a:noFill/>
          <a:ln w="57150">
            <a:solidFill>
              <a:schemeClr val="tx1"/>
            </a:solidFill>
          </a:ln>
        </p:spPr>
        <p:txBody>
          <a:bodyPr wrap="square" rtlCol="0">
            <a:spAutoFit/>
          </a:bodyPr>
          <a:lstStyle/>
          <a:p>
            <a:r>
              <a:rPr lang="en-IN" sz="1100" b="1" dirty="0"/>
              <a:t>10. Client is Notified data from the Observable over the active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cxnSpLocks/>
            <a:stCxn id="21" idx="2"/>
            <a:endCxn id="31" idx="0"/>
          </p:cNvCxnSpPr>
          <p:nvPr/>
        </p:nvCxnSpPr>
        <p:spPr>
          <a:xfrm rot="5400000">
            <a:off x="3537651" y="2767186"/>
            <a:ext cx="2470867" cy="44449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cxnSpLocks/>
            <a:stCxn id="21" idx="2"/>
            <a:endCxn id="32" idx="0"/>
          </p:cNvCxnSpPr>
          <p:nvPr/>
        </p:nvCxnSpPr>
        <p:spPr>
          <a:xfrm rot="16200000" flipH="1">
            <a:off x="4363993" y="2385338"/>
            <a:ext cx="2460711" cy="11980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7" y="2812255"/>
            <a:ext cx="687913" cy="1188245"/>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93379" y="5241737"/>
            <a:ext cx="7611533" cy="523220"/>
          </a:xfrm>
          <a:prstGeom prst="rect">
            <a:avLst/>
          </a:prstGeom>
          <a:noFill/>
          <a:ln w="57150">
            <a:solidFill>
              <a:srgbClr val="00B0F0"/>
            </a:solidFill>
          </a:ln>
        </p:spPr>
        <p:txBody>
          <a:bodyPr wrap="square" rtlCol="0">
            <a:spAutoFit/>
          </a:bodyPr>
          <a:lstStyle/>
          <a:p>
            <a:pPr algn="ctr"/>
            <a:r>
              <a:rPr lang="en-IN" sz="2800" b="1" dirty="0"/>
              <a:t>Observable for HTTP Calls in Angular</a:t>
            </a:r>
          </a:p>
        </p:txBody>
      </p:sp>
      <p:cxnSp>
        <p:nvCxnSpPr>
          <p:cNvPr id="60" name="Connector: Curved 59">
            <a:extLst>
              <a:ext uri="{FF2B5EF4-FFF2-40B4-BE49-F238E27FC236}">
                <a16:creationId xmlns:a16="http://schemas.microsoft.com/office/drawing/2014/main" id="{C4E57E7C-D539-7447-3BC3-77CFF37CECD2}"/>
              </a:ext>
            </a:extLst>
          </p:cNvPr>
          <p:cNvCxnSpPr>
            <a:cxnSpLocks/>
            <a:stCxn id="21" idx="2"/>
            <a:endCxn id="30" idx="3"/>
          </p:cNvCxnSpPr>
          <p:nvPr/>
        </p:nvCxnSpPr>
        <p:spPr>
          <a:xfrm rot="5400000">
            <a:off x="3859781" y="1676706"/>
            <a:ext cx="1058256" cy="1212844"/>
          </a:xfrm>
          <a:prstGeom prst="curved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0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cxnSp>
        <p:nvCxnSpPr>
          <p:cNvPr id="6" name="Connector: Elbow 5">
            <a:extLst>
              <a:ext uri="{FF2B5EF4-FFF2-40B4-BE49-F238E27FC236}">
                <a16:creationId xmlns:a16="http://schemas.microsoft.com/office/drawing/2014/main" id="{CBA32CCB-2F4E-DA3D-5962-423A5AEE6042}"/>
              </a:ext>
            </a:extLst>
          </p:cNvPr>
          <p:cNvCxnSpPr>
            <a:stCxn id="2" idx="3"/>
            <a:endCxn id="3" idx="1"/>
          </p:cNvCxnSpPr>
          <p:nvPr/>
        </p:nvCxnSpPr>
        <p:spPr>
          <a:xfrm flipV="1">
            <a:off x="2667000" y="910166"/>
            <a:ext cx="7323667" cy="20023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C1AB810-85C2-3125-C98C-9A1058A22D05}"/>
              </a:ext>
            </a:extLst>
          </p:cNvPr>
          <p:cNvCxnSpPr>
            <a:stCxn id="2" idx="3"/>
            <a:endCxn id="4" idx="1"/>
          </p:cNvCxnSpPr>
          <p:nvPr/>
        </p:nvCxnSpPr>
        <p:spPr>
          <a:xfrm>
            <a:off x="2667000" y="2912533"/>
            <a:ext cx="7323667" cy="26119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C24CC29F-2DBD-715E-B196-303B49CD7C77}"/>
              </a:ext>
            </a:extLst>
          </p:cNvPr>
          <p:cNvCxnSpPr/>
          <p:nvPr/>
        </p:nvCxnSpPr>
        <p:spPr>
          <a:xfrm rot="10800000" flipV="1">
            <a:off x="3920067" y="1176867"/>
            <a:ext cx="5647266" cy="9990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048934-DEC9-288C-FF58-7C3992043618}"/>
              </a:ext>
            </a:extLst>
          </p:cNvPr>
          <p:cNvSpPr txBox="1"/>
          <p:nvPr/>
        </p:nvSpPr>
        <p:spPr>
          <a:xfrm>
            <a:off x="3691467" y="1333500"/>
            <a:ext cx="1905000" cy="369332"/>
          </a:xfrm>
          <a:prstGeom prst="rect">
            <a:avLst/>
          </a:prstGeom>
          <a:noFill/>
          <a:ln>
            <a:solidFill>
              <a:srgbClr val="92D050"/>
            </a:solidFill>
          </a:ln>
        </p:spPr>
        <p:txBody>
          <a:bodyPr wrap="square" rtlCol="0">
            <a:spAutoFit/>
          </a:bodyPr>
          <a:lstStyle/>
          <a:p>
            <a:pPr algn="ctr"/>
            <a:r>
              <a:rPr lang="en-IN" b="1" dirty="0"/>
              <a:t>10ms</a:t>
            </a:r>
          </a:p>
        </p:txBody>
      </p:sp>
      <p:cxnSp>
        <p:nvCxnSpPr>
          <p:cNvPr id="13" name="Connector: Curved 12">
            <a:extLst>
              <a:ext uri="{FF2B5EF4-FFF2-40B4-BE49-F238E27FC236}">
                <a16:creationId xmlns:a16="http://schemas.microsoft.com/office/drawing/2014/main" id="{209243A6-3C0D-1861-4425-C50E6A6E9ACC}"/>
              </a:ext>
            </a:extLst>
          </p:cNvPr>
          <p:cNvCxnSpPr/>
          <p:nvPr/>
        </p:nvCxnSpPr>
        <p:spPr>
          <a:xfrm rot="10800000">
            <a:off x="3920067" y="4013201"/>
            <a:ext cx="5799666" cy="12361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BA56F1A-40EA-9AE3-5331-B0314DE442A1}"/>
              </a:ext>
            </a:extLst>
          </p:cNvPr>
          <p:cNvSpPr txBox="1"/>
          <p:nvPr/>
        </p:nvSpPr>
        <p:spPr>
          <a:xfrm>
            <a:off x="3471334" y="4291569"/>
            <a:ext cx="1905000" cy="369332"/>
          </a:xfrm>
          <a:prstGeom prst="rect">
            <a:avLst/>
          </a:prstGeom>
          <a:noFill/>
          <a:ln>
            <a:solidFill>
              <a:srgbClr val="92D050"/>
            </a:solidFill>
          </a:ln>
        </p:spPr>
        <p:txBody>
          <a:bodyPr wrap="square" rtlCol="0">
            <a:spAutoFit/>
          </a:bodyPr>
          <a:lstStyle/>
          <a:p>
            <a:pPr algn="ctr"/>
            <a:r>
              <a:rPr lang="en-IN" b="1" dirty="0"/>
              <a:t>50ms</a:t>
            </a:r>
          </a:p>
        </p:txBody>
      </p:sp>
      <p:sp>
        <p:nvSpPr>
          <p:cNvPr id="15" name="TextBox 14">
            <a:extLst>
              <a:ext uri="{FF2B5EF4-FFF2-40B4-BE49-F238E27FC236}">
                <a16:creationId xmlns:a16="http://schemas.microsoft.com/office/drawing/2014/main" id="{CA0B6928-12A0-C0EE-5B47-2FEFCB1354EC}"/>
              </a:ext>
            </a:extLst>
          </p:cNvPr>
          <p:cNvSpPr txBox="1"/>
          <p:nvPr/>
        </p:nvSpPr>
        <p:spPr>
          <a:xfrm>
            <a:off x="279400" y="3918634"/>
            <a:ext cx="2463800" cy="646331"/>
          </a:xfrm>
          <a:prstGeom prst="rect">
            <a:avLst/>
          </a:prstGeom>
          <a:noFill/>
          <a:ln>
            <a:solidFill>
              <a:srgbClr val="FF0000"/>
            </a:solidFill>
          </a:ln>
        </p:spPr>
        <p:txBody>
          <a:bodyPr wrap="square" rtlCol="0">
            <a:spAutoFit/>
          </a:bodyPr>
          <a:lstStyle/>
          <a:p>
            <a:pPr algn="ctr"/>
            <a:r>
              <a:rPr lang="en-IN" b="1" dirty="0"/>
              <a:t>Wait for Responses from Both Services</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167319546"/>
              </p:ext>
            </p:extLst>
          </p:nvPr>
        </p:nvGraphicFramePr>
        <p:xfrm>
          <a:off x="8250767" y="1834261"/>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extLst>
              <p:ext uri="{D42A27DB-BD31-4B8C-83A1-F6EECF244321}">
                <p14:modId xmlns:p14="http://schemas.microsoft.com/office/powerpoint/2010/main" val="2489910297"/>
              </p:ext>
            </p:extLst>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extLst>
              <p:ext uri="{D42A27DB-BD31-4B8C-83A1-F6EECF244321}">
                <p14:modId xmlns:p14="http://schemas.microsoft.com/office/powerpoint/2010/main" val="2338987940"/>
              </p:ext>
            </p:extLst>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Tree>
    <p:extLst>
      <p:ext uri="{BB962C8B-B14F-4D97-AF65-F5344CB8AC3E}">
        <p14:creationId xmlns:p14="http://schemas.microsoft.com/office/powerpoint/2010/main" val="13529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606843261"/>
              </p:ext>
            </p:extLst>
          </p:nvPr>
        </p:nvGraphicFramePr>
        <p:xfrm>
          <a:off x="8597900" y="1822874"/>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
        <p:nvSpPr>
          <p:cNvPr id="5" name="Flowchart: Process 4">
            <a:extLst>
              <a:ext uri="{FF2B5EF4-FFF2-40B4-BE49-F238E27FC236}">
                <a16:creationId xmlns:a16="http://schemas.microsoft.com/office/drawing/2014/main" id="{A5CB0670-2598-A664-C28A-89A90C4A74C3}"/>
              </a:ext>
            </a:extLst>
          </p:cNvPr>
          <p:cNvSpPr/>
          <p:nvPr/>
        </p:nvSpPr>
        <p:spPr>
          <a:xfrm>
            <a:off x="4385733" y="1540933"/>
            <a:ext cx="2150534" cy="252156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An API that will </a:t>
            </a:r>
            <a:r>
              <a:rPr lang="en-IN" sz="1200" dirty="0"/>
              <a:t>internally</a:t>
            </a:r>
            <a:r>
              <a:rPr lang="en-IN" sz="1400" dirty="0"/>
              <a:t> Manage all Outgoing calls to get data. Then it will manipulate it as per need for UI.</a:t>
            </a:r>
          </a:p>
          <a:p>
            <a:pPr algn="ctr"/>
            <a:r>
              <a:rPr lang="en-IN" sz="1400" dirty="0"/>
              <a:t>This is a responsibility of Front-End Developer</a:t>
            </a:r>
          </a:p>
          <a:p>
            <a:pPr algn="ctr"/>
            <a:endParaRPr lang="en-IN" sz="1400" dirty="0"/>
          </a:p>
          <a:p>
            <a:pPr algn="ctr"/>
            <a:r>
              <a:rPr lang="en-IN" sz="1400" dirty="0"/>
              <a:t>Use</a:t>
            </a:r>
          </a:p>
          <a:p>
            <a:pPr algn="ctr"/>
            <a:r>
              <a:rPr lang="en-IN" sz="1400" dirty="0"/>
              <a:t>Node.js, ASP.NET Core, JAVA</a:t>
            </a:r>
            <a:r>
              <a:rPr lang="en-IN" sz="1400"/>
              <a:t>, Python</a:t>
            </a:r>
            <a:endParaRPr lang="en-IN" sz="1400" dirty="0"/>
          </a:p>
        </p:txBody>
      </p:sp>
      <p:sp>
        <p:nvSpPr>
          <p:cNvPr id="7" name="TextBox 6">
            <a:extLst>
              <a:ext uri="{FF2B5EF4-FFF2-40B4-BE49-F238E27FC236}">
                <a16:creationId xmlns:a16="http://schemas.microsoft.com/office/drawing/2014/main" id="{DE72B6CC-C4FD-9E8F-6279-A27D7C79E227}"/>
              </a:ext>
            </a:extLst>
          </p:cNvPr>
          <p:cNvSpPr txBox="1"/>
          <p:nvPr/>
        </p:nvSpPr>
        <p:spPr>
          <a:xfrm>
            <a:off x="4021667" y="910166"/>
            <a:ext cx="2743200" cy="646331"/>
          </a:xfrm>
          <a:prstGeom prst="rect">
            <a:avLst/>
          </a:prstGeom>
          <a:noFill/>
          <a:ln>
            <a:solidFill>
              <a:srgbClr val="FF0000"/>
            </a:solidFill>
          </a:ln>
        </p:spPr>
        <p:txBody>
          <a:bodyPr wrap="square" rtlCol="0">
            <a:spAutoFit/>
          </a:bodyPr>
          <a:lstStyle/>
          <a:p>
            <a:pPr algn="ctr"/>
            <a:r>
              <a:rPr lang="en-IN" b="1" dirty="0"/>
              <a:t>Back-End For Front-End (BFF)</a:t>
            </a:r>
          </a:p>
        </p:txBody>
      </p:sp>
      <p:cxnSp>
        <p:nvCxnSpPr>
          <p:cNvPr id="12" name="Connector: Elbow 11">
            <a:extLst>
              <a:ext uri="{FF2B5EF4-FFF2-40B4-BE49-F238E27FC236}">
                <a16:creationId xmlns:a16="http://schemas.microsoft.com/office/drawing/2014/main" id="{948B0826-93B8-54CE-8045-6E37CF018544}"/>
              </a:ext>
            </a:extLst>
          </p:cNvPr>
          <p:cNvCxnSpPr>
            <a:stCxn id="5" idx="3"/>
            <a:endCxn id="3" idx="1"/>
          </p:cNvCxnSpPr>
          <p:nvPr/>
        </p:nvCxnSpPr>
        <p:spPr>
          <a:xfrm flipV="1">
            <a:off x="6536267" y="910166"/>
            <a:ext cx="3454400" cy="189155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7D68BF63-9908-62F3-8258-CEED2273E91C}"/>
              </a:ext>
            </a:extLst>
          </p:cNvPr>
          <p:cNvCxnSpPr>
            <a:stCxn id="5" idx="3"/>
            <a:endCxn id="4" idx="1"/>
          </p:cNvCxnSpPr>
          <p:nvPr/>
        </p:nvCxnSpPr>
        <p:spPr>
          <a:xfrm>
            <a:off x="6536267" y="2801718"/>
            <a:ext cx="3454400" cy="272278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F41D3474-1DC7-0E64-3717-B9C4BC8A671C}"/>
              </a:ext>
            </a:extLst>
          </p:cNvPr>
          <p:cNvCxnSpPr>
            <a:stCxn id="5" idx="2"/>
            <a:endCxn id="20" idx="3"/>
          </p:cNvCxnSpPr>
          <p:nvPr/>
        </p:nvCxnSpPr>
        <p:spPr>
          <a:xfrm rot="16200000" flipH="1">
            <a:off x="4444899" y="5078603"/>
            <a:ext cx="2252339" cy="220136"/>
          </a:xfrm>
          <a:prstGeom prst="curvedConnector4">
            <a:avLst>
              <a:gd name="adj1" fmla="val 41768"/>
              <a:gd name="adj2" fmla="val 5923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95B28DC-A5E9-F51C-FCF9-1EA0E87C64A1}"/>
              </a:ext>
            </a:extLst>
          </p:cNvPr>
          <p:cNvCxnSpPr>
            <a:stCxn id="2" idx="0"/>
            <a:endCxn id="5" idx="1"/>
          </p:cNvCxnSpPr>
          <p:nvPr/>
        </p:nvCxnSpPr>
        <p:spPr>
          <a:xfrm rot="16200000" flipH="1">
            <a:off x="2622923" y="1038909"/>
            <a:ext cx="625785" cy="2899833"/>
          </a:xfrm>
          <a:prstGeom prst="bentConnector4">
            <a:avLst>
              <a:gd name="adj1" fmla="val -36530"/>
              <a:gd name="adj2" fmla="val 70365"/>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8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DA5D6-3139-4067-2501-C93FA599CE22}"/>
              </a:ext>
            </a:extLst>
          </p:cNvPr>
          <p:cNvSpPr/>
          <p:nvPr/>
        </p:nvSpPr>
        <p:spPr>
          <a:xfrm>
            <a:off x="6637867" y="592667"/>
            <a:ext cx="4097866" cy="5554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0FF5756-2599-990B-9184-B6BEEB63D7D3}"/>
              </a:ext>
            </a:extLst>
          </p:cNvPr>
          <p:cNvSpPr txBox="1"/>
          <p:nvPr/>
        </p:nvSpPr>
        <p:spPr>
          <a:xfrm>
            <a:off x="6747933" y="711200"/>
            <a:ext cx="3835400" cy="369332"/>
          </a:xfrm>
          <a:prstGeom prst="rect">
            <a:avLst/>
          </a:prstGeom>
          <a:noFill/>
          <a:ln>
            <a:solidFill>
              <a:schemeClr val="accent1"/>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8DEFBA48-CFCA-72F9-B64A-FB23C2492F60}"/>
              </a:ext>
            </a:extLst>
          </p:cNvPr>
          <p:cNvSpPr/>
          <p:nvPr/>
        </p:nvSpPr>
        <p:spPr>
          <a:xfrm>
            <a:off x="7586133" y="2358998"/>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ProductAPI</a:t>
            </a:r>
            <a:endParaRPr lang="en-IN" dirty="0"/>
          </a:p>
        </p:txBody>
      </p:sp>
      <p:sp>
        <p:nvSpPr>
          <p:cNvPr id="5" name="Rectangle 4">
            <a:extLst>
              <a:ext uri="{FF2B5EF4-FFF2-40B4-BE49-F238E27FC236}">
                <a16:creationId xmlns:a16="http://schemas.microsoft.com/office/drawing/2014/main" id="{E3D90580-8B09-9301-B958-72F16C7B99B9}"/>
              </a:ext>
            </a:extLst>
          </p:cNvPr>
          <p:cNvSpPr/>
          <p:nvPr/>
        </p:nvSpPr>
        <p:spPr>
          <a:xfrm>
            <a:off x="7586133" y="3183466"/>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OrderAPI</a:t>
            </a:r>
            <a:endParaRPr lang="en-IN" dirty="0"/>
          </a:p>
        </p:txBody>
      </p:sp>
      <p:sp>
        <p:nvSpPr>
          <p:cNvPr id="6" name="Rectangle 5">
            <a:extLst>
              <a:ext uri="{FF2B5EF4-FFF2-40B4-BE49-F238E27FC236}">
                <a16:creationId xmlns:a16="http://schemas.microsoft.com/office/drawing/2014/main" id="{A332A082-BA50-53C3-4CD0-6D64D4720B81}"/>
              </a:ext>
            </a:extLst>
          </p:cNvPr>
          <p:cNvSpPr/>
          <p:nvPr/>
        </p:nvSpPr>
        <p:spPr>
          <a:xfrm>
            <a:off x="7560733" y="4027499"/>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BillAPI</a:t>
            </a:r>
            <a:endParaRPr lang="en-IN" dirty="0"/>
          </a:p>
        </p:txBody>
      </p:sp>
      <p:sp>
        <p:nvSpPr>
          <p:cNvPr id="7" name="Rectangle 6">
            <a:extLst>
              <a:ext uri="{FF2B5EF4-FFF2-40B4-BE49-F238E27FC236}">
                <a16:creationId xmlns:a16="http://schemas.microsoft.com/office/drawing/2014/main" id="{28BC9B37-84E0-94E3-C252-A338C825788A}"/>
              </a:ext>
            </a:extLst>
          </p:cNvPr>
          <p:cNvSpPr/>
          <p:nvPr/>
        </p:nvSpPr>
        <p:spPr>
          <a:xfrm>
            <a:off x="7239000" y="1574800"/>
            <a:ext cx="3191933"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AuthAPI</a:t>
            </a:r>
            <a:endParaRPr lang="en-IN" dirty="0"/>
          </a:p>
        </p:txBody>
      </p:sp>
      <p:cxnSp>
        <p:nvCxnSpPr>
          <p:cNvPr id="9" name="Connector: Elbow 8">
            <a:extLst>
              <a:ext uri="{FF2B5EF4-FFF2-40B4-BE49-F238E27FC236}">
                <a16:creationId xmlns:a16="http://schemas.microsoft.com/office/drawing/2014/main" id="{CDF736AA-4287-2B52-FE16-02BB582F7C64}"/>
              </a:ext>
            </a:extLst>
          </p:cNvPr>
          <p:cNvCxnSpPr>
            <a:cxnSpLocks/>
            <a:stCxn id="28" idx="0"/>
            <a:endCxn id="7" idx="1"/>
          </p:cNvCxnSpPr>
          <p:nvPr/>
        </p:nvCxnSpPr>
        <p:spPr>
          <a:xfrm rot="5400000" flipH="1" flipV="1">
            <a:off x="4146035" y="-488433"/>
            <a:ext cx="784197" cy="54017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26E72D53-673F-84E9-DCAE-5A1649DB396C}"/>
              </a:ext>
            </a:extLst>
          </p:cNvPr>
          <p:cNvCxnSpPr>
            <a:stCxn id="7" idx="3"/>
            <a:endCxn id="4" idx="1"/>
          </p:cNvCxnSpPr>
          <p:nvPr/>
        </p:nvCxnSpPr>
        <p:spPr>
          <a:xfrm flipH="1">
            <a:off x="7586133" y="1820334"/>
            <a:ext cx="2844800" cy="784198"/>
          </a:xfrm>
          <a:prstGeom prst="curvedConnector5">
            <a:avLst>
              <a:gd name="adj1" fmla="val -8036"/>
              <a:gd name="adj2" fmla="val 50000"/>
              <a:gd name="adj3" fmla="val 108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B0D5F77-0B3B-BE57-AB7A-66D264CD936D}"/>
              </a:ext>
            </a:extLst>
          </p:cNvPr>
          <p:cNvCxnSpPr>
            <a:cxnSpLocks/>
            <a:stCxn id="7" idx="2"/>
            <a:endCxn id="5" idx="1"/>
          </p:cNvCxnSpPr>
          <p:nvPr/>
        </p:nvCxnSpPr>
        <p:spPr>
          <a:xfrm rot="5400000">
            <a:off x="7528984" y="2123016"/>
            <a:ext cx="1363133" cy="1248834"/>
          </a:xfrm>
          <a:prstGeom prst="curvedConnector4">
            <a:avLst>
              <a:gd name="adj1" fmla="val 40994"/>
              <a:gd name="adj2" fmla="val 1183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2C2541F-7190-D4E3-808F-C3C5C5AED974}"/>
              </a:ext>
            </a:extLst>
          </p:cNvPr>
          <p:cNvCxnSpPr>
            <a:cxnSpLocks/>
            <a:stCxn id="7" idx="3"/>
            <a:endCxn id="6" idx="3"/>
          </p:cNvCxnSpPr>
          <p:nvPr/>
        </p:nvCxnSpPr>
        <p:spPr>
          <a:xfrm flipH="1">
            <a:off x="10405533" y="1820334"/>
            <a:ext cx="25400" cy="2452699"/>
          </a:xfrm>
          <a:prstGeom prst="curvedConnector3">
            <a:avLst>
              <a:gd name="adj1" fmla="val -9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ylinder 17">
            <a:extLst>
              <a:ext uri="{FF2B5EF4-FFF2-40B4-BE49-F238E27FC236}">
                <a16:creationId xmlns:a16="http://schemas.microsoft.com/office/drawing/2014/main" id="{6E95162F-AB3E-E421-B3D3-0410BC038BA0}"/>
              </a:ext>
            </a:extLst>
          </p:cNvPr>
          <p:cNvSpPr/>
          <p:nvPr/>
        </p:nvSpPr>
        <p:spPr>
          <a:xfrm>
            <a:off x="10930467" y="1185333"/>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Auth</a:t>
            </a:r>
          </a:p>
          <a:p>
            <a:pPr algn="ctr"/>
            <a:r>
              <a:rPr lang="en-IN" dirty="0"/>
              <a:t>Db</a:t>
            </a:r>
          </a:p>
        </p:txBody>
      </p:sp>
      <p:cxnSp>
        <p:nvCxnSpPr>
          <p:cNvPr id="20" name="Connector: Elbow 19">
            <a:extLst>
              <a:ext uri="{FF2B5EF4-FFF2-40B4-BE49-F238E27FC236}">
                <a16:creationId xmlns:a16="http://schemas.microsoft.com/office/drawing/2014/main" id="{41EA4EDC-0E6C-8AA6-5C17-D879DCEDB85F}"/>
              </a:ext>
            </a:extLst>
          </p:cNvPr>
          <p:cNvCxnSpPr>
            <a:stCxn id="7" idx="0"/>
            <a:endCxn id="18" idx="1"/>
          </p:cNvCxnSpPr>
          <p:nvPr/>
        </p:nvCxnSpPr>
        <p:spPr>
          <a:xfrm rot="5400000" flipH="1" flipV="1">
            <a:off x="9955742" y="64559"/>
            <a:ext cx="389467" cy="2631016"/>
          </a:xfrm>
          <a:prstGeom prst="bentConnector3">
            <a:avLst>
              <a:gd name="adj1" fmla="val 158696"/>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Cylinder 20">
            <a:extLst>
              <a:ext uri="{FF2B5EF4-FFF2-40B4-BE49-F238E27FC236}">
                <a16:creationId xmlns:a16="http://schemas.microsoft.com/office/drawing/2014/main" id="{3BAC5957-82BC-C0B9-9759-ED5B5C749745}"/>
              </a:ext>
            </a:extLst>
          </p:cNvPr>
          <p:cNvSpPr/>
          <p:nvPr/>
        </p:nvSpPr>
        <p:spPr>
          <a:xfrm>
            <a:off x="10926234" y="3069165"/>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Biz</a:t>
            </a:r>
          </a:p>
          <a:p>
            <a:pPr algn="ctr"/>
            <a:r>
              <a:rPr lang="en-IN" dirty="0"/>
              <a:t>Db</a:t>
            </a:r>
          </a:p>
        </p:txBody>
      </p:sp>
      <p:cxnSp>
        <p:nvCxnSpPr>
          <p:cNvPr id="23" name="Connector: Elbow 22">
            <a:extLst>
              <a:ext uri="{FF2B5EF4-FFF2-40B4-BE49-F238E27FC236}">
                <a16:creationId xmlns:a16="http://schemas.microsoft.com/office/drawing/2014/main" id="{C728B206-0832-8761-4D57-8D75113C855F}"/>
              </a:ext>
            </a:extLst>
          </p:cNvPr>
          <p:cNvCxnSpPr>
            <a:stCxn id="4" idx="3"/>
            <a:endCxn id="21" idx="1"/>
          </p:cNvCxnSpPr>
          <p:nvPr/>
        </p:nvCxnSpPr>
        <p:spPr>
          <a:xfrm>
            <a:off x="10430933" y="2604532"/>
            <a:ext cx="1030817" cy="4646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114FAA8E-F452-D78D-202D-7206A86A55DD}"/>
              </a:ext>
            </a:extLst>
          </p:cNvPr>
          <p:cNvCxnSpPr>
            <a:stCxn id="5" idx="3"/>
            <a:endCxn id="21" idx="1"/>
          </p:cNvCxnSpPr>
          <p:nvPr/>
        </p:nvCxnSpPr>
        <p:spPr>
          <a:xfrm flipV="1">
            <a:off x="10430933" y="3069165"/>
            <a:ext cx="1030817" cy="359835"/>
          </a:xfrm>
          <a:prstGeom prst="bentConnector4">
            <a:avLst>
              <a:gd name="adj1" fmla="val 24025"/>
              <a:gd name="adj2" fmla="val 16352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7609F7BF-2A7B-1EC5-4E7A-44E84296135E}"/>
              </a:ext>
            </a:extLst>
          </p:cNvPr>
          <p:cNvCxnSpPr>
            <a:stCxn id="6" idx="3"/>
            <a:endCxn id="21" idx="3"/>
          </p:cNvCxnSpPr>
          <p:nvPr/>
        </p:nvCxnSpPr>
        <p:spPr>
          <a:xfrm flipV="1">
            <a:off x="10405533" y="3873499"/>
            <a:ext cx="1056217" cy="39953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53A50EE-CD33-F049-9D8A-0EF2BC983D12}"/>
              </a:ext>
            </a:extLst>
          </p:cNvPr>
          <p:cNvSpPr/>
          <p:nvPr/>
        </p:nvSpPr>
        <p:spPr>
          <a:xfrm>
            <a:off x="575733" y="2604531"/>
            <a:ext cx="2523067" cy="1422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 Based App</a:t>
            </a:r>
          </a:p>
        </p:txBody>
      </p:sp>
      <p:sp>
        <p:nvSpPr>
          <p:cNvPr id="30" name="TextBox 29">
            <a:extLst>
              <a:ext uri="{FF2B5EF4-FFF2-40B4-BE49-F238E27FC236}">
                <a16:creationId xmlns:a16="http://schemas.microsoft.com/office/drawing/2014/main" id="{D35D0342-EC65-EC6D-57C5-8B799D846212}"/>
              </a:ext>
            </a:extLst>
          </p:cNvPr>
          <p:cNvSpPr txBox="1"/>
          <p:nvPr/>
        </p:nvSpPr>
        <p:spPr>
          <a:xfrm>
            <a:off x="2734733" y="1185333"/>
            <a:ext cx="3598334" cy="923330"/>
          </a:xfrm>
          <a:prstGeom prst="rect">
            <a:avLst/>
          </a:prstGeom>
          <a:noFill/>
          <a:ln>
            <a:solidFill>
              <a:schemeClr val="accent1"/>
            </a:solidFill>
          </a:ln>
        </p:spPr>
        <p:txBody>
          <a:bodyPr wrap="square" rtlCol="0">
            <a:spAutoFit/>
          </a:bodyPr>
          <a:lstStyle/>
          <a:p>
            <a:pPr algn="ctr"/>
            <a:r>
              <a:rPr lang="en-IN" b="1" dirty="0"/>
              <a:t>Login Request</a:t>
            </a:r>
          </a:p>
          <a:p>
            <a:pPr algn="ctr"/>
            <a:r>
              <a:rPr lang="en-IN" b="1" dirty="0"/>
              <a:t>Auth Token Authorization</a:t>
            </a:r>
          </a:p>
          <a:p>
            <a:pPr algn="ctr"/>
            <a:r>
              <a:rPr lang="en-IN" b="1" dirty="0"/>
              <a:t>Guards</a:t>
            </a:r>
          </a:p>
        </p:txBody>
      </p:sp>
    </p:spTree>
    <p:extLst>
      <p:ext uri="{BB962C8B-B14F-4D97-AF65-F5344CB8AC3E}">
        <p14:creationId xmlns:p14="http://schemas.microsoft.com/office/powerpoint/2010/main" val="342886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9996C-F0D8-9B22-488B-83F5D7476895}"/>
              </a:ext>
            </a:extLst>
          </p:cNvPr>
          <p:cNvSpPr txBox="1"/>
          <p:nvPr/>
        </p:nvSpPr>
        <p:spPr>
          <a:xfrm>
            <a:off x="3225800" y="120134"/>
            <a:ext cx="6096000" cy="369332"/>
          </a:xfrm>
          <a:prstGeom prst="rect">
            <a:avLst/>
          </a:prstGeom>
          <a:noFill/>
        </p:spPr>
        <p:txBody>
          <a:bodyPr wrap="square">
            <a:spAutoFit/>
          </a:bodyPr>
          <a:lstStyle/>
          <a:p>
            <a:pPr algn="ctr"/>
            <a:r>
              <a:rPr lang="en-IN" b="1" i="0" dirty="0">
                <a:solidFill>
                  <a:srgbClr val="333333"/>
                </a:solidFill>
                <a:effectLst/>
                <a:latin typeface="Roboto" panose="02000000000000000000" pitchFamily="2" charset="0"/>
              </a:rPr>
              <a:t>Angular Signals</a:t>
            </a:r>
            <a:endParaRPr lang="en-IN" b="1" dirty="0"/>
          </a:p>
        </p:txBody>
      </p:sp>
      <p:sp>
        <p:nvSpPr>
          <p:cNvPr id="5" name="TextBox 4">
            <a:extLst>
              <a:ext uri="{FF2B5EF4-FFF2-40B4-BE49-F238E27FC236}">
                <a16:creationId xmlns:a16="http://schemas.microsoft.com/office/drawing/2014/main" id="{404287FD-C8DE-8986-FE1C-D7E79BBDB2A6}"/>
              </a:ext>
            </a:extLst>
          </p:cNvPr>
          <p:cNvSpPr txBox="1"/>
          <p:nvPr/>
        </p:nvSpPr>
        <p:spPr>
          <a:xfrm>
            <a:off x="304800" y="681335"/>
            <a:ext cx="11557000" cy="646331"/>
          </a:xfrm>
          <a:prstGeom prst="rect">
            <a:avLst/>
          </a:prstGeom>
          <a:noFill/>
        </p:spPr>
        <p:txBody>
          <a:bodyPr wrap="square">
            <a:spAutoFit/>
          </a:bodyPr>
          <a:lstStyle/>
          <a:p>
            <a:r>
              <a:rPr lang="en-US" b="1" i="0" dirty="0">
                <a:solidFill>
                  <a:srgbClr val="444444"/>
                </a:solidFill>
                <a:effectLst/>
                <a:latin typeface="Roboto" panose="02000000000000000000" pitchFamily="2" charset="0"/>
              </a:rPr>
              <a:t>Angular Signals </a:t>
            </a:r>
            <a:r>
              <a:rPr lang="en-US" b="0" i="0" dirty="0">
                <a:solidFill>
                  <a:srgbClr val="444444"/>
                </a:solidFill>
                <a:effectLst/>
                <a:latin typeface="Roboto" panose="02000000000000000000" pitchFamily="2" charset="0"/>
              </a:rPr>
              <a:t>is a system that granularly tracks how and where your state is used throughout an application, allowing the framework to optimize rendering updates.</a:t>
            </a:r>
            <a:endParaRPr lang="en-IN" dirty="0"/>
          </a:p>
        </p:txBody>
      </p:sp>
      <p:sp>
        <p:nvSpPr>
          <p:cNvPr id="7" name="TextBox 6">
            <a:extLst>
              <a:ext uri="{FF2B5EF4-FFF2-40B4-BE49-F238E27FC236}">
                <a16:creationId xmlns:a16="http://schemas.microsoft.com/office/drawing/2014/main" id="{11C2F5D4-E670-8406-257A-F7E1082A61B8}"/>
              </a:ext>
            </a:extLst>
          </p:cNvPr>
          <p:cNvSpPr txBox="1"/>
          <p:nvPr/>
        </p:nvSpPr>
        <p:spPr>
          <a:xfrm>
            <a:off x="186267" y="1811867"/>
            <a:ext cx="11895666" cy="1477328"/>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are signals?</a:t>
            </a:r>
          </a:p>
          <a:p>
            <a:pPr algn="l"/>
            <a:r>
              <a:rPr lang="en-US" b="0" i="0" dirty="0">
                <a:solidFill>
                  <a:srgbClr val="444444"/>
                </a:solidFill>
                <a:effectLst/>
                <a:latin typeface="Roboto" panose="02000000000000000000" pitchFamily="2" charset="0"/>
              </a:rPr>
              <a:t>A signal is a wrapper around a value that can notify interested consumers when that value changes. Signals can contain any value, from simple primitives to complex data structures.</a:t>
            </a:r>
          </a:p>
          <a:p>
            <a:pPr algn="l"/>
            <a:r>
              <a:rPr lang="en-US" b="0" i="0" dirty="0">
                <a:solidFill>
                  <a:srgbClr val="444444"/>
                </a:solidFill>
                <a:effectLst/>
                <a:latin typeface="Roboto" panose="02000000000000000000" pitchFamily="2" charset="0"/>
              </a:rPr>
              <a:t>A signal's value is always read through a getter function, which allows Angular to track where the signal is used.</a:t>
            </a:r>
          </a:p>
          <a:p>
            <a:pPr algn="l"/>
            <a:r>
              <a:rPr lang="en-US" b="0" i="0" dirty="0">
                <a:solidFill>
                  <a:srgbClr val="444444"/>
                </a:solidFill>
                <a:effectLst/>
                <a:latin typeface="Roboto" panose="02000000000000000000" pitchFamily="2" charset="0"/>
              </a:rPr>
              <a:t>Signals may be either </a:t>
            </a:r>
            <a:r>
              <a:rPr lang="en-US" b="0" i="1" dirty="0">
                <a:solidFill>
                  <a:srgbClr val="444444"/>
                </a:solidFill>
                <a:effectLst/>
                <a:latin typeface="Roboto" panose="02000000000000000000" pitchFamily="2" charset="0"/>
              </a:rPr>
              <a:t>writable</a:t>
            </a:r>
            <a:r>
              <a:rPr lang="en-US" b="0" i="0" dirty="0">
                <a:solidFill>
                  <a:srgbClr val="444444"/>
                </a:solidFill>
                <a:effectLst/>
                <a:latin typeface="Roboto" panose="02000000000000000000" pitchFamily="2" charset="0"/>
              </a:rPr>
              <a:t> or </a:t>
            </a:r>
            <a:r>
              <a:rPr lang="en-US" b="0" i="1" dirty="0">
                <a:solidFill>
                  <a:srgbClr val="444444"/>
                </a:solidFill>
                <a:effectLst/>
                <a:latin typeface="Roboto" panose="02000000000000000000" pitchFamily="2" charset="0"/>
              </a:rPr>
              <a:t>read-only</a:t>
            </a:r>
            <a:r>
              <a:rPr lang="en-US" b="0" i="0" dirty="0">
                <a:solidFill>
                  <a:srgbClr val="444444"/>
                </a:solidFill>
                <a:effectLst/>
                <a:latin typeface="Roboto" panose="02000000000000000000" pitchFamily="2" charset="0"/>
              </a:rPr>
              <a:t>.</a:t>
            </a:r>
          </a:p>
        </p:txBody>
      </p:sp>
    </p:spTree>
    <p:extLst>
      <p:ext uri="{BB962C8B-B14F-4D97-AF65-F5344CB8AC3E}">
        <p14:creationId xmlns:p14="http://schemas.microsoft.com/office/powerpoint/2010/main" val="243050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9D095-B0DB-034C-E2D2-5965E9F70C26}"/>
              </a:ext>
            </a:extLst>
          </p:cNvPr>
          <p:cNvSpPr/>
          <p:nvPr/>
        </p:nvSpPr>
        <p:spPr>
          <a:xfrm>
            <a:off x="6934200" y="127000"/>
            <a:ext cx="4656667" cy="6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5BD8E65-8C13-46CE-C355-DEE626AAA008}"/>
              </a:ext>
            </a:extLst>
          </p:cNvPr>
          <p:cNvSpPr txBox="1"/>
          <p:nvPr/>
        </p:nvSpPr>
        <p:spPr>
          <a:xfrm>
            <a:off x="7247467" y="262467"/>
            <a:ext cx="4207933" cy="369332"/>
          </a:xfrm>
          <a:prstGeom prst="rect">
            <a:avLst/>
          </a:prstGeom>
          <a:noFill/>
          <a:ln>
            <a:solidFill>
              <a:srgbClr val="FFFF00"/>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9D46997D-4897-1AAB-853F-6050C1CF993E}"/>
              </a:ext>
            </a:extLst>
          </p:cNvPr>
          <p:cNvSpPr/>
          <p:nvPr/>
        </p:nvSpPr>
        <p:spPr>
          <a:xfrm>
            <a:off x="7086601" y="1007533"/>
            <a:ext cx="4368800" cy="1159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Server-Side Pages</a:t>
            </a:r>
          </a:p>
          <a:p>
            <a:pPr algn="ctr"/>
            <a:r>
              <a:rPr lang="en-IN" b="1" dirty="0"/>
              <a:t>.</a:t>
            </a:r>
            <a:r>
              <a:rPr lang="en-IN" b="1" dirty="0" err="1"/>
              <a:t>apsx</a:t>
            </a:r>
            <a:r>
              <a:rPr lang="en-IN" b="1" dirty="0"/>
              <a:t> , .</a:t>
            </a:r>
            <a:r>
              <a:rPr lang="en-IN" b="1" dirty="0" err="1"/>
              <a:t>jsp</a:t>
            </a:r>
            <a:r>
              <a:rPr lang="en-IN" b="1" dirty="0"/>
              <a:t>, .</a:t>
            </a:r>
            <a:r>
              <a:rPr lang="en-IN" b="1" dirty="0" err="1"/>
              <a:t>php</a:t>
            </a:r>
            <a:r>
              <a:rPr lang="en-IN" b="1" dirty="0"/>
              <a:t>, etc.</a:t>
            </a:r>
          </a:p>
        </p:txBody>
      </p:sp>
      <p:sp>
        <p:nvSpPr>
          <p:cNvPr id="5" name="Rectangle 4">
            <a:extLst>
              <a:ext uri="{FF2B5EF4-FFF2-40B4-BE49-F238E27FC236}">
                <a16:creationId xmlns:a16="http://schemas.microsoft.com/office/drawing/2014/main" id="{22D1B0AC-F6CF-3E50-422F-B46EFD526C4B}"/>
              </a:ext>
            </a:extLst>
          </p:cNvPr>
          <p:cNvSpPr/>
          <p:nvPr/>
        </p:nvSpPr>
        <p:spPr>
          <a:xfrm>
            <a:off x="9575800" y="2294467"/>
            <a:ext cx="1744133" cy="243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Layer</a:t>
            </a:r>
          </a:p>
          <a:p>
            <a:pPr algn="ctr"/>
            <a:r>
              <a:rPr lang="en-IN" dirty="0"/>
              <a:t>&amp;</a:t>
            </a:r>
          </a:p>
          <a:p>
            <a:pPr algn="ctr"/>
            <a:r>
              <a:rPr lang="en-IN" dirty="0"/>
              <a:t>Data Access</a:t>
            </a:r>
          </a:p>
          <a:p>
            <a:pPr algn="ctr"/>
            <a:r>
              <a:rPr lang="en-IN" dirty="0"/>
              <a:t>Layer</a:t>
            </a:r>
          </a:p>
        </p:txBody>
      </p:sp>
      <p:sp>
        <p:nvSpPr>
          <p:cNvPr id="6" name="Arrow: Up-Down 5">
            <a:extLst>
              <a:ext uri="{FF2B5EF4-FFF2-40B4-BE49-F238E27FC236}">
                <a16:creationId xmlns:a16="http://schemas.microsoft.com/office/drawing/2014/main" id="{6ED6647E-1C96-7C11-BA6F-CC5B111F30D5}"/>
              </a:ext>
            </a:extLst>
          </p:cNvPr>
          <p:cNvSpPr/>
          <p:nvPr/>
        </p:nvSpPr>
        <p:spPr>
          <a:xfrm>
            <a:off x="10117667" y="1930400"/>
            <a:ext cx="296333" cy="612801"/>
          </a:xfrm>
          <a:prstGeom prst="up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FA19A9D-1638-C7BD-FDF3-E1C79E14DF69}"/>
              </a:ext>
            </a:extLst>
          </p:cNvPr>
          <p:cNvSpPr/>
          <p:nvPr/>
        </p:nvSpPr>
        <p:spPr>
          <a:xfrm>
            <a:off x="118533" y="104801"/>
            <a:ext cx="2294467"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8" name="Arrow: Right 7">
            <a:extLst>
              <a:ext uri="{FF2B5EF4-FFF2-40B4-BE49-F238E27FC236}">
                <a16:creationId xmlns:a16="http://schemas.microsoft.com/office/drawing/2014/main" id="{E67FD116-7253-E847-487F-E8FC36DD18A7}"/>
              </a:ext>
            </a:extLst>
          </p:cNvPr>
          <p:cNvSpPr/>
          <p:nvPr/>
        </p:nvSpPr>
        <p:spPr>
          <a:xfrm>
            <a:off x="2413000" y="262467"/>
            <a:ext cx="4521200" cy="4402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55277A4A-2E97-35B4-DFF5-C292BE25EBBD}"/>
              </a:ext>
            </a:extLst>
          </p:cNvPr>
          <p:cNvSpPr/>
          <p:nvPr/>
        </p:nvSpPr>
        <p:spPr>
          <a:xfrm>
            <a:off x="2413000" y="787400"/>
            <a:ext cx="4521200" cy="4402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A767057-7E48-7D24-03A1-9ADB7A45FEB0}"/>
              </a:ext>
            </a:extLst>
          </p:cNvPr>
          <p:cNvSpPr/>
          <p:nvPr/>
        </p:nvSpPr>
        <p:spPr>
          <a:xfrm>
            <a:off x="7247467" y="2472267"/>
            <a:ext cx="1828799" cy="203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t>REST</a:t>
            </a:r>
          </a:p>
          <a:p>
            <a:pPr algn="ctr"/>
            <a:r>
              <a:rPr lang="en-IN" b="1" dirty="0"/>
              <a:t>API /  WEB APIs / APIs</a:t>
            </a:r>
          </a:p>
        </p:txBody>
      </p:sp>
      <p:sp>
        <p:nvSpPr>
          <p:cNvPr id="11" name="Arrow: Left-Right 10">
            <a:extLst>
              <a:ext uri="{FF2B5EF4-FFF2-40B4-BE49-F238E27FC236}">
                <a16:creationId xmlns:a16="http://schemas.microsoft.com/office/drawing/2014/main" id="{0B2BF624-164B-2D2F-D388-8EAA42E055F9}"/>
              </a:ext>
            </a:extLst>
          </p:cNvPr>
          <p:cNvSpPr/>
          <p:nvPr/>
        </p:nvSpPr>
        <p:spPr>
          <a:xfrm>
            <a:off x="8974667" y="3234267"/>
            <a:ext cx="745066" cy="304800"/>
          </a:xfrm>
          <a:prstGeom prst="lef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26C6578-4D12-5969-D408-68664151D22A}"/>
              </a:ext>
            </a:extLst>
          </p:cNvPr>
          <p:cNvSpPr/>
          <p:nvPr/>
        </p:nvSpPr>
        <p:spPr>
          <a:xfrm>
            <a:off x="6096000" y="3048000"/>
            <a:ext cx="1151467" cy="575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Endpoint</a:t>
            </a:r>
          </a:p>
        </p:txBody>
      </p:sp>
      <p:sp>
        <p:nvSpPr>
          <p:cNvPr id="13" name="Rectangle 12">
            <a:extLst>
              <a:ext uri="{FF2B5EF4-FFF2-40B4-BE49-F238E27FC236}">
                <a16:creationId xmlns:a16="http://schemas.microsoft.com/office/drawing/2014/main" id="{9195CFBA-B490-A4C1-F11D-8510B96DD736}"/>
              </a:ext>
            </a:extLst>
          </p:cNvPr>
          <p:cNvSpPr/>
          <p:nvPr/>
        </p:nvSpPr>
        <p:spPr>
          <a:xfrm>
            <a:off x="2650066" y="2298700"/>
            <a:ext cx="2734733" cy="2650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Third-Party Application</a:t>
            </a:r>
          </a:p>
          <a:p>
            <a:pPr algn="ctr"/>
            <a:r>
              <a:rPr lang="en-IN" dirty="0"/>
              <a:t>Front-End App </a:t>
            </a:r>
          </a:p>
          <a:p>
            <a:pPr algn="ctr"/>
            <a:r>
              <a:rPr lang="en-IN" dirty="0"/>
              <a:t>e.g.</a:t>
            </a:r>
          </a:p>
          <a:p>
            <a:pPr algn="ctr"/>
            <a:r>
              <a:rPr lang="en-IN" dirty="0"/>
              <a:t>Angular /  React / Vue /  Blazor / jQuery </a:t>
            </a:r>
          </a:p>
          <a:p>
            <a:pPr algn="ctr"/>
            <a:r>
              <a:rPr lang="en-IN" dirty="0"/>
              <a:t>Separately Hosted</a:t>
            </a:r>
          </a:p>
          <a:p>
            <a:pPr algn="ctr"/>
            <a:r>
              <a:rPr lang="en-IN" dirty="0"/>
              <a:t>Azure /  AWS / GCP as Static Apps</a:t>
            </a:r>
          </a:p>
        </p:txBody>
      </p:sp>
      <p:sp>
        <p:nvSpPr>
          <p:cNvPr id="19" name="Rectangle 18">
            <a:extLst>
              <a:ext uri="{FF2B5EF4-FFF2-40B4-BE49-F238E27FC236}">
                <a16:creationId xmlns:a16="http://schemas.microsoft.com/office/drawing/2014/main" id="{DE3511D8-B39C-A0F0-A985-DF3CE82298D4}"/>
              </a:ext>
            </a:extLst>
          </p:cNvPr>
          <p:cNvSpPr/>
          <p:nvPr/>
        </p:nvSpPr>
        <p:spPr>
          <a:xfrm>
            <a:off x="313265" y="5227134"/>
            <a:ext cx="1769535"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 JS + CSS + Images</a:t>
            </a:r>
          </a:p>
        </p:txBody>
      </p:sp>
      <p:cxnSp>
        <p:nvCxnSpPr>
          <p:cNvPr id="21" name="Connector: Elbow 20">
            <a:extLst>
              <a:ext uri="{FF2B5EF4-FFF2-40B4-BE49-F238E27FC236}">
                <a16:creationId xmlns:a16="http://schemas.microsoft.com/office/drawing/2014/main" id="{030D7C49-DDEB-DD19-E61C-0BE0A6F1D75A}"/>
              </a:ext>
            </a:extLst>
          </p:cNvPr>
          <p:cNvCxnSpPr>
            <a:stCxn id="19" idx="0"/>
            <a:endCxn id="13" idx="1"/>
          </p:cNvCxnSpPr>
          <p:nvPr/>
        </p:nvCxnSpPr>
        <p:spPr>
          <a:xfrm rot="5400000" flipH="1" flipV="1">
            <a:off x="1122349" y="3699418"/>
            <a:ext cx="1603401" cy="14520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96D07ACD-7B13-74B6-D3DB-9E79F22E7C74}"/>
              </a:ext>
            </a:extLst>
          </p:cNvPr>
          <p:cNvCxnSpPr>
            <a:stCxn id="13" idx="2"/>
            <a:endCxn id="19" idx="3"/>
          </p:cNvCxnSpPr>
          <p:nvPr/>
        </p:nvCxnSpPr>
        <p:spPr>
          <a:xfrm rot="5400000">
            <a:off x="2623867" y="4407700"/>
            <a:ext cx="852501" cy="19346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970A86B-EBD0-5FC1-B94F-57D03E5CB808}"/>
              </a:ext>
            </a:extLst>
          </p:cNvPr>
          <p:cNvSpPr txBox="1"/>
          <p:nvPr/>
        </p:nvSpPr>
        <p:spPr>
          <a:xfrm>
            <a:off x="220133" y="1464733"/>
            <a:ext cx="2819400" cy="646331"/>
          </a:xfrm>
          <a:prstGeom prst="rect">
            <a:avLst/>
          </a:prstGeom>
          <a:noFill/>
          <a:ln>
            <a:solidFill>
              <a:srgbClr val="FFFF00"/>
            </a:solidFill>
          </a:ln>
        </p:spPr>
        <p:txBody>
          <a:bodyPr wrap="square" rtlCol="0">
            <a:spAutoFit/>
          </a:bodyPr>
          <a:lstStyle/>
          <a:p>
            <a:pPr algn="ctr"/>
            <a:r>
              <a:rPr lang="en-IN" b="1" dirty="0"/>
              <a:t>Third-Party Front-End Apps loaded in Browser</a:t>
            </a:r>
          </a:p>
        </p:txBody>
      </p:sp>
      <p:cxnSp>
        <p:nvCxnSpPr>
          <p:cNvPr id="26" name="Connector: Elbow 25">
            <a:extLst>
              <a:ext uri="{FF2B5EF4-FFF2-40B4-BE49-F238E27FC236}">
                <a16:creationId xmlns:a16="http://schemas.microsoft.com/office/drawing/2014/main" id="{FD932257-B267-534C-8814-7B9C02B612D8}"/>
              </a:ext>
            </a:extLst>
          </p:cNvPr>
          <p:cNvCxnSpPr>
            <a:stCxn id="19" idx="2"/>
            <a:endCxn id="12" idx="2"/>
          </p:cNvCxnSpPr>
          <p:nvPr/>
        </p:nvCxnSpPr>
        <p:spPr>
          <a:xfrm rot="5400000" flipH="1" flipV="1">
            <a:off x="2559049" y="2262716"/>
            <a:ext cx="2751667" cy="5473701"/>
          </a:xfrm>
          <a:prstGeom prst="bentConnector3">
            <a:avLst>
              <a:gd name="adj1" fmla="val -8308"/>
            </a:avLst>
          </a:prstGeom>
          <a:ln w="76200">
            <a:solidFill>
              <a:srgbClr val="FFFF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58162B8-5012-7E3D-72DE-88C8E83BB120}"/>
              </a:ext>
            </a:extLst>
          </p:cNvPr>
          <p:cNvSpPr txBox="1"/>
          <p:nvPr/>
        </p:nvSpPr>
        <p:spPr>
          <a:xfrm>
            <a:off x="3361267" y="6019799"/>
            <a:ext cx="2802466" cy="646331"/>
          </a:xfrm>
          <a:prstGeom prst="rect">
            <a:avLst/>
          </a:prstGeom>
          <a:noFill/>
          <a:ln>
            <a:solidFill>
              <a:srgbClr val="FFFF00"/>
            </a:solidFill>
          </a:ln>
        </p:spPr>
        <p:txBody>
          <a:bodyPr wrap="square" rtlCol="0">
            <a:spAutoFit/>
          </a:bodyPr>
          <a:lstStyle/>
          <a:p>
            <a:pPr algn="ctr"/>
            <a:r>
              <a:rPr lang="en-IN" b="1" dirty="0"/>
              <a:t>Accessing REST API for Data</a:t>
            </a:r>
          </a:p>
        </p:txBody>
      </p:sp>
    </p:spTree>
    <p:extLst>
      <p:ext uri="{BB962C8B-B14F-4D97-AF65-F5344CB8AC3E}">
        <p14:creationId xmlns:p14="http://schemas.microsoft.com/office/powerpoint/2010/main" val="147088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2CDED-949E-180E-3BC7-9508C6331CEA}"/>
              </a:ext>
            </a:extLst>
          </p:cNvPr>
          <p:cNvSpPr txBox="1"/>
          <p:nvPr/>
        </p:nvSpPr>
        <p:spPr>
          <a:xfrm>
            <a:off x="160866" y="58846"/>
            <a:ext cx="6096000" cy="6740307"/>
          </a:xfrm>
          <a:prstGeom prst="rect">
            <a:avLst/>
          </a:prstGeom>
          <a:noFill/>
        </p:spPr>
        <p:txBody>
          <a:bodyPr wrap="square">
            <a:spAutoFit/>
          </a:bodyPr>
          <a:lstStyle/>
          <a:p>
            <a:pPr algn="just">
              <a:buFont typeface="+mj-lt"/>
              <a:buAutoNum type="arabicPeriod"/>
            </a:pPr>
            <a:r>
              <a:rPr lang="en-US" b="1" i="0" dirty="0">
                <a:solidFill>
                  <a:srgbClr val="242424"/>
                </a:solidFill>
                <a:effectLst/>
                <a:latin typeface="source-serif-pro"/>
              </a:rPr>
              <a:t>Imagine Your House: </a:t>
            </a:r>
            <a:r>
              <a:rPr lang="en-US" b="0" i="0" dirty="0">
                <a:solidFill>
                  <a:srgbClr val="242424"/>
                </a:solidFill>
                <a:effectLst/>
                <a:latin typeface="source-serif-pro"/>
              </a:rPr>
              <a:t>Think of your Angular application like a large house with many rooms. Each room is like a component in your app.</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Change Detection Without Signals: </a:t>
            </a:r>
            <a:r>
              <a:rPr lang="en-US" b="0" i="0" dirty="0">
                <a:solidFill>
                  <a:srgbClr val="242424"/>
                </a:solidFill>
                <a:effectLst/>
                <a:latin typeface="source-serif-pro"/>
              </a:rPr>
              <a:t>Traditionally, when something changes in one room (component), Angular checks all other rooms to see if they’re affected. It’s like turning on all the lights in the entire house to find a change in one room.</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Introducing Signals: </a:t>
            </a:r>
            <a:r>
              <a:rPr lang="en-US" b="0" i="0" dirty="0">
                <a:solidFill>
                  <a:srgbClr val="242424"/>
                </a:solidFill>
                <a:effectLst/>
                <a:latin typeface="source-serif-pro"/>
              </a:rPr>
              <a:t>Signals are like motion sensors in each room. When something changes in a room, only the connected rooms (components) are checked. This is more efficient because it avoids unnecessary checks.</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Benefits of Signals Over Zones: </a:t>
            </a:r>
            <a:r>
              <a:rPr lang="en-US" b="0" i="0" dirty="0">
                <a:solidFill>
                  <a:srgbClr val="242424"/>
                </a:solidFill>
                <a:effectLst/>
                <a:latin typeface="source-serif-pro"/>
              </a:rPr>
              <a:t>Signals eliminate the need for Zones, which are like a security system. While Zones can be helpful, they add complexity. Signals offer a more straightforward way to ensure security without the overhead.</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Testing Made Easier:</a:t>
            </a:r>
            <a:r>
              <a:rPr lang="en-US" b="0" i="0" dirty="0">
                <a:solidFill>
                  <a:srgbClr val="242424"/>
                </a:solidFill>
                <a:effectLst/>
                <a:latin typeface="source-serif-pro"/>
              </a:rPr>
              <a:t> Signals make testing </a:t>
            </a:r>
            <a:r>
              <a:rPr lang="en-US" b="0" i="0" dirty="0" err="1">
                <a:solidFill>
                  <a:srgbClr val="242424"/>
                </a:solidFill>
                <a:effectLst/>
                <a:latin typeface="source-serif-pro"/>
              </a:rPr>
              <a:t>Anaular</a:t>
            </a:r>
            <a:r>
              <a:rPr lang="en-US" b="0" i="0" dirty="0">
                <a:solidFill>
                  <a:srgbClr val="242424"/>
                </a:solidFill>
                <a:effectLst/>
                <a:latin typeface="source-serif-pro"/>
              </a:rPr>
              <a:t> applications easier. They provide a predictable and deterministic way to trigger change detection. This means you can be more confident that your tests are accurately checking what they’re supposed to.</a:t>
            </a:r>
          </a:p>
        </p:txBody>
      </p:sp>
      <p:pic>
        <p:nvPicPr>
          <p:cNvPr id="1026" name="Picture 2" descr="Angular Signals: Explained with Practical Examples | by ...">
            <a:extLst>
              <a:ext uri="{FF2B5EF4-FFF2-40B4-BE49-F238E27FC236}">
                <a16:creationId xmlns:a16="http://schemas.microsoft.com/office/drawing/2014/main" id="{7256ACD1-0C34-88EC-0130-EFDFADB2F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92" y="1198033"/>
            <a:ext cx="5495020" cy="2739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7530F2-11A9-739B-686B-61576A7BB7A1}"/>
              </a:ext>
            </a:extLst>
          </p:cNvPr>
          <p:cNvSpPr txBox="1"/>
          <p:nvPr/>
        </p:nvSpPr>
        <p:spPr>
          <a:xfrm>
            <a:off x="6380692" y="4466361"/>
            <a:ext cx="5135034" cy="2062103"/>
          </a:xfrm>
          <a:prstGeom prst="rect">
            <a:avLst/>
          </a:prstGeom>
          <a:noFill/>
        </p:spPr>
        <p:txBody>
          <a:bodyPr wrap="square">
            <a:spAutoFit/>
          </a:bodyPr>
          <a:lstStyle/>
          <a:p>
            <a:pPr algn="l">
              <a:buFont typeface="Arial" panose="020B0604020202020204" pitchFamily="34" charset="0"/>
              <a:buChar char="•"/>
            </a:pPr>
            <a:r>
              <a:rPr lang="en-US" sz="1600" b="0" i="0" dirty="0">
                <a:solidFill>
                  <a:srgbClr val="242424"/>
                </a:solidFill>
                <a:effectLst/>
                <a:latin typeface="source-serif-pro"/>
              </a:rPr>
              <a:t>Make applications more efficient by selectively checking only relevant components.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Offer flexibility by providing security without the added complexity of Zones.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Improve testability by providing a reliable way to trigger and test change detection.</a:t>
            </a:r>
          </a:p>
        </p:txBody>
      </p:sp>
    </p:spTree>
    <p:extLst>
      <p:ext uri="{BB962C8B-B14F-4D97-AF65-F5344CB8AC3E}">
        <p14:creationId xmlns:p14="http://schemas.microsoft.com/office/powerpoint/2010/main" val="92911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520A9-BC10-4867-9C2F-5AE5B7CFA522}"/>
              </a:ext>
            </a:extLst>
          </p:cNvPr>
          <p:cNvSpPr>
            <a:spLocks noChangeArrowheads="1"/>
          </p:cNvSpPr>
          <p:nvPr/>
        </p:nvSpPr>
        <p:spPr bwMode="auto">
          <a:xfrm>
            <a:off x="148045" y="232795"/>
            <a:ext cx="11260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0" rIns="3808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Roboto" panose="02000000000000000000" pitchFamily="2" charset="0"/>
              </a:rPr>
              <a:t>Writable 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Writable signals provide an API for updating their values directly.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 You create writable signals by calling the </a:t>
            </a:r>
            <a:r>
              <a:rPr kumimoji="0" lang="en-US" altLang="en-US" sz="3600" b="1" i="0" u="none" strike="noStrike" cap="none" normalizeH="0" baseline="0" dirty="0">
                <a:ln>
                  <a:noFill/>
                </a:ln>
                <a:solidFill>
                  <a:srgbClr val="1669BB"/>
                </a:solidFill>
                <a:effectLst/>
                <a:latin typeface="inherit"/>
                <a:hlinkClick r:id="rId2"/>
              </a:rPr>
              <a:t>signal</a:t>
            </a:r>
            <a:r>
              <a:rPr kumimoji="0" lang="en-US" altLang="en-US" b="0" i="0" u="none" strike="noStrike" cap="none" normalizeH="0" baseline="0" dirty="0">
                <a:ln>
                  <a:noFill/>
                </a:ln>
                <a:solidFill>
                  <a:srgbClr val="444444"/>
                </a:solidFill>
                <a:effectLst/>
                <a:latin typeface="Roboto" panose="02000000000000000000" pitchFamily="2" charset="0"/>
              </a:rPr>
              <a:t> function with the signal's initial value: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7E2B672-1380-30BB-A375-AF3EA3B2FB17}"/>
              </a:ext>
            </a:extLst>
          </p:cNvPr>
          <p:cNvSpPr txBox="1"/>
          <p:nvPr/>
        </p:nvSpPr>
        <p:spPr>
          <a:xfrm>
            <a:off x="259081" y="2065496"/>
            <a:ext cx="6143896" cy="1477328"/>
          </a:xfrm>
          <a:prstGeom prst="rect">
            <a:avLst/>
          </a:prstGeom>
          <a:noFill/>
        </p:spPr>
        <p:txBody>
          <a:bodyPr wrap="square">
            <a:spAutoFit/>
          </a:bodyPr>
          <a:lstStyle/>
          <a:p>
            <a:r>
              <a:rPr lang="en-IN" dirty="0" err="1"/>
              <a:t>const</a:t>
            </a:r>
            <a:r>
              <a:rPr lang="en-IN" dirty="0"/>
              <a:t> count = signal(0);</a:t>
            </a:r>
          </a:p>
          <a:p>
            <a:endParaRPr lang="en-IN" dirty="0"/>
          </a:p>
          <a:p>
            <a:r>
              <a:rPr lang="en-IN" dirty="0"/>
              <a:t>// Signals are getter functions - calling them reads their value.</a:t>
            </a:r>
          </a:p>
          <a:p>
            <a:r>
              <a:rPr lang="en-IN" dirty="0"/>
              <a:t>console.log('The count is: ' + count());</a:t>
            </a:r>
          </a:p>
        </p:txBody>
      </p:sp>
      <p:sp>
        <p:nvSpPr>
          <p:cNvPr id="5" name="Rectangle 2">
            <a:extLst>
              <a:ext uri="{FF2B5EF4-FFF2-40B4-BE49-F238E27FC236}">
                <a16:creationId xmlns:a16="http://schemas.microsoft.com/office/drawing/2014/main" id="{C33DEF5C-3078-F1AE-FB5A-CE59654B1FF8}"/>
              </a:ext>
            </a:extLst>
          </p:cNvPr>
          <p:cNvSpPr>
            <a:spLocks noChangeArrowheads="1"/>
          </p:cNvSpPr>
          <p:nvPr/>
        </p:nvSpPr>
        <p:spPr bwMode="auto">
          <a:xfrm>
            <a:off x="148045" y="3653192"/>
            <a:ext cx="994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To change the value of a writable signal, you can either </a:t>
            </a:r>
            <a:r>
              <a:rPr kumimoji="0" lang="en-US" altLang="en-US" sz="1600" b="0" i="0" u="none" strike="noStrike" cap="none" normalizeH="0" baseline="0" dirty="0">
                <a:ln>
                  <a:noFill/>
                </a:ln>
                <a:solidFill>
                  <a:srgbClr val="444444"/>
                </a:solidFill>
                <a:effectLst/>
                <a:latin typeface="Roboto Mono" panose="020F0502020204030204" pitchFamily="49" charset="0"/>
              </a:rPr>
              <a:t>.set()</a:t>
            </a:r>
            <a:r>
              <a:rPr kumimoji="0" lang="en-US" altLang="en-US" sz="2400" b="0" i="0" u="none" strike="noStrike" cap="none" normalizeH="0" baseline="0" dirty="0">
                <a:ln>
                  <a:noFill/>
                </a:ln>
                <a:solidFill>
                  <a:srgbClr val="444444"/>
                </a:solidFill>
                <a:effectLst/>
                <a:latin typeface="Roboto" panose="02000000000000000000" pitchFamily="2" charset="0"/>
              </a:rPr>
              <a:t> it directly:</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D04E7B-E8E9-52F2-9EF5-D8EAA4E37EA7}"/>
              </a:ext>
            </a:extLst>
          </p:cNvPr>
          <p:cNvSpPr txBox="1"/>
          <p:nvPr/>
        </p:nvSpPr>
        <p:spPr>
          <a:xfrm>
            <a:off x="259081" y="4114857"/>
            <a:ext cx="6143896" cy="369332"/>
          </a:xfrm>
          <a:prstGeom prst="rect">
            <a:avLst/>
          </a:prstGeom>
          <a:noFill/>
        </p:spPr>
        <p:txBody>
          <a:bodyPr wrap="square">
            <a:spAutoFit/>
          </a:bodyPr>
          <a:lstStyle/>
          <a:p>
            <a:r>
              <a:rPr lang="en-IN" dirty="0" err="1"/>
              <a:t>count.set</a:t>
            </a:r>
            <a:r>
              <a:rPr lang="en-IN" dirty="0"/>
              <a:t>(3);</a:t>
            </a:r>
          </a:p>
        </p:txBody>
      </p:sp>
      <p:sp>
        <p:nvSpPr>
          <p:cNvPr id="8" name="Rectangle 3">
            <a:extLst>
              <a:ext uri="{FF2B5EF4-FFF2-40B4-BE49-F238E27FC236}">
                <a16:creationId xmlns:a16="http://schemas.microsoft.com/office/drawing/2014/main" id="{72288542-C914-EC80-9392-F788957277BF}"/>
              </a:ext>
            </a:extLst>
          </p:cNvPr>
          <p:cNvSpPr>
            <a:spLocks noChangeArrowheads="1"/>
          </p:cNvSpPr>
          <p:nvPr/>
        </p:nvSpPr>
        <p:spPr bwMode="auto">
          <a:xfrm>
            <a:off x="145870" y="4393420"/>
            <a:ext cx="10653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or use the </a:t>
            </a:r>
            <a:r>
              <a:rPr kumimoji="0" lang="en-US" altLang="en-US" sz="1600" b="0" i="0" u="none" strike="noStrike" cap="none" normalizeH="0" baseline="0" dirty="0">
                <a:ln>
                  <a:noFill/>
                </a:ln>
                <a:solidFill>
                  <a:srgbClr val="444444"/>
                </a:solidFill>
                <a:effectLst/>
                <a:latin typeface="Roboto Mono" panose="00000009000000000000" pitchFamily="49" charset="0"/>
              </a:rPr>
              <a:t>.update()</a:t>
            </a:r>
            <a:r>
              <a:rPr kumimoji="0" lang="en-US" altLang="en-US" sz="2400" b="0" i="0" u="none" strike="noStrike" cap="none" normalizeH="0" baseline="0" dirty="0">
                <a:ln>
                  <a:noFill/>
                </a:ln>
                <a:solidFill>
                  <a:srgbClr val="444444"/>
                </a:solidFill>
                <a:effectLst/>
                <a:latin typeface="Roboto" panose="02000000000000000000" pitchFamily="2" charset="0"/>
              </a:rPr>
              <a:t> operation to compute a new value from the previous one: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42CB7D4-D4EA-87D9-13F9-50B592F3CD03}"/>
              </a:ext>
            </a:extLst>
          </p:cNvPr>
          <p:cNvSpPr txBox="1"/>
          <p:nvPr/>
        </p:nvSpPr>
        <p:spPr>
          <a:xfrm>
            <a:off x="259081" y="5255060"/>
            <a:ext cx="6143896" cy="646331"/>
          </a:xfrm>
          <a:prstGeom prst="rect">
            <a:avLst/>
          </a:prstGeom>
          <a:noFill/>
        </p:spPr>
        <p:txBody>
          <a:bodyPr wrap="square">
            <a:spAutoFit/>
          </a:bodyPr>
          <a:lstStyle/>
          <a:p>
            <a:r>
              <a:rPr lang="en-IN" dirty="0"/>
              <a:t>// Increment the count by 1.</a:t>
            </a:r>
          </a:p>
          <a:p>
            <a:r>
              <a:rPr lang="en-IN" dirty="0" err="1"/>
              <a:t>count.update</a:t>
            </a:r>
            <a:r>
              <a:rPr lang="en-IN" dirty="0"/>
              <a:t>(value =&gt; value + 1);</a:t>
            </a:r>
          </a:p>
        </p:txBody>
      </p:sp>
    </p:spTree>
    <p:extLst>
      <p:ext uri="{BB962C8B-B14F-4D97-AF65-F5344CB8AC3E}">
        <p14:creationId xmlns:p14="http://schemas.microsoft.com/office/powerpoint/2010/main" val="334038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95A52-0639-98F0-4F6A-4B7C518AE026}"/>
              </a:ext>
            </a:extLst>
          </p:cNvPr>
          <p:cNvSpPr txBox="1"/>
          <p:nvPr/>
        </p:nvSpPr>
        <p:spPr>
          <a:xfrm>
            <a:off x="0" y="221734"/>
            <a:ext cx="6096000" cy="523220"/>
          </a:xfrm>
          <a:prstGeom prst="rect">
            <a:avLst/>
          </a:prstGeom>
          <a:noFill/>
        </p:spPr>
        <p:txBody>
          <a:bodyPr wrap="square">
            <a:spAutoFit/>
          </a:bodyPr>
          <a:lstStyle/>
          <a:p>
            <a:pPr algn="l"/>
            <a:r>
              <a:rPr lang="en-IN" sz="2800" b="1" i="0" dirty="0">
                <a:solidFill>
                  <a:srgbClr val="333333"/>
                </a:solidFill>
                <a:effectLst/>
                <a:latin typeface="Roboto" panose="02000000000000000000" pitchFamily="2" charset="0"/>
              </a:rPr>
              <a:t>Computed signals</a:t>
            </a:r>
          </a:p>
        </p:txBody>
      </p:sp>
      <p:sp>
        <p:nvSpPr>
          <p:cNvPr id="4" name="Rectangle 1">
            <a:extLst>
              <a:ext uri="{FF2B5EF4-FFF2-40B4-BE49-F238E27FC236}">
                <a16:creationId xmlns:a16="http://schemas.microsoft.com/office/drawing/2014/main" id="{04A06554-7B29-F3C7-6EDB-A78C57085CEF}"/>
              </a:ext>
            </a:extLst>
          </p:cNvPr>
          <p:cNvSpPr>
            <a:spLocks noChangeArrowheads="1"/>
          </p:cNvSpPr>
          <p:nvPr/>
        </p:nvSpPr>
        <p:spPr bwMode="auto">
          <a:xfrm>
            <a:off x="0" y="744954"/>
            <a:ext cx="9601200"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 computed signal derives its value from other signals.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Define one using </a:t>
            </a:r>
            <a:r>
              <a:rPr kumimoji="0" lang="en-US" altLang="en-US" sz="2800" b="1" i="0" u="none" strike="noStrike" cap="none" normalizeH="0" baseline="0" dirty="0">
                <a:ln>
                  <a:noFill/>
                </a:ln>
                <a:solidFill>
                  <a:srgbClr val="1669BB"/>
                </a:solidFill>
                <a:effectLst/>
                <a:latin typeface="inherit"/>
                <a:hlinkClick r:id="rId2"/>
              </a:rPr>
              <a:t>computed</a:t>
            </a:r>
            <a:r>
              <a:rPr kumimoji="0" lang="en-US" altLang="en-US" sz="1600" b="0" i="0" u="none" strike="noStrike" cap="none" normalizeH="0" baseline="0" dirty="0">
                <a:ln>
                  <a:noFill/>
                </a:ln>
                <a:solidFill>
                  <a:srgbClr val="444444"/>
                </a:solidFill>
                <a:effectLst/>
                <a:latin typeface="Roboto" panose="02000000000000000000" pitchFamily="2" charset="0"/>
              </a:rPr>
              <a:t> and specifying a derivation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86146E-931A-7F55-DB44-5EC36E030588}"/>
              </a:ext>
            </a:extLst>
          </p:cNvPr>
          <p:cNvSpPr txBox="1"/>
          <p:nvPr/>
        </p:nvSpPr>
        <p:spPr>
          <a:xfrm>
            <a:off x="-63502" y="1699567"/>
            <a:ext cx="12109451" cy="1015663"/>
          </a:xfrm>
          <a:prstGeom prst="rect">
            <a:avLst/>
          </a:prstGeom>
          <a:noFill/>
        </p:spPr>
        <p:txBody>
          <a:bodyPr wrap="square">
            <a:spAutoFit/>
          </a:bodyPr>
          <a:lstStyle/>
          <a:p>
            <a:r>
              <a:rPr lang="en-IN" sz="2000" dirty="0" err="1"/>
              <a:t>const</a:t>
            </a:r>
            <a:r>
              <a:rPr lang="en-IN" sz="2000" dirty="0"/>
              <a:t> count: </a:t>
            </a:r>
            <a:r>
              <a:rPr lang="en-IN" sz="2000" dirty="0" err="1"/>
              <a:t>WritableSignal</a:t>
            </a:r>
            <a:r>
              <a:rPr lang="en-IN" sz="2000" dirty="0"/>
              <a:t>&lt;number&gt; = signal(0);</a:t>
            </a:r>
          </a:p>
          <a:p>
            <a:endParaRPr lang="en-IN" sz="2000" dirty="0"/>
          </a:p>
          <a:p>
            <a:r>
              <a:rPr lang="en-IN" sz="2000" dirty="0" err="1"/>
              <a:t>const</a:t>
            </a:r>
            <a:r>
              <a:rPr lang="en-IN" sz="2000" dirty="0"/>
              <a:t> </a:t>
            </a:r>
            <a:r>
              <a:rPr lang="en-IN" sz="2000" dirty="0" err="1"/>
              <a:t>doubleCount</a:t>
            </a:r>
            <a:r>
              <a:rPr lang="en-IN" sz="2000" dirty="0"/>
              <a:t>: Signal&lt;number&gt; = computed(() =&gt; count() * 2);</a:t>
            </a:r>
          </a:p>
        </p:txBody>
      </p:sp>
      <p:sp>
        <p:nvSpPr>
          <p:cNvPr id="8" name="TextBox 7">
            <a:extLst>
              <a:ext uri="{FF2B5EF4-FFF2-40B4-BE49-F238E27FC236}">
                <a16:creationId xmlns:a16="http://schemas.microsoft.com/office/drawing/2014/main" id="{A7DE0495-D3F2-D17E-57DD-4061C1DAE17B}"/>
              </a:ext>
            </a:extLst>
          </p:cNvPr>
          <p:cNvSpPr txBox="1"/>
          <p:nvPr/>
        </p:nvSpPr>
        <p:spPr>
          <a:xfrm>
            <a:off x="-1" y="3219441"/>
            <a:ext cx="11889317" cy="923330"/>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both lazily evaluated and </a:t>
            </a:r>
            <a:r>
              <a:rPr lang="en-US" b="0" i="0" dirty="0" err="1">
                <a:solidFill>
                  <a:srgbClr val="333333"/>
                </a:solidFill>
                <a:effectLst/>
                <a:latin typeface="Roboto" panose="02000000000000000000" pitchFamily="2" charset="0"/>
              </a:rPr>
              <a:t>memoized</a:t>
            </a:r>
            <a:endParaRPr lang="en-US" b="0" i="0" dirty="0">
              <a:solidFill>
                <a:srgbClr val="333333"/>
              </a:solidFill>
              <a:effectLst/>
              <a:latin typeface="Roboto" panose="02000000000000000000" pitchFamily="2" charset="0"/>
            </a:endParaRPr>
          </a:p>
          <a:p>
            <a:br>
              <a:rPr lang="en-US" dirty="0"/>
            </a:br>
            <a:endParaRPr lang="en-IN" dirty="0"/>
          </a:p>
        </p:txBody>
      </p:sp>
      <p:sp>
        <p:nvSpPr>
          <p:cNvPr id="9" name="Rectangle 2">
            <a:extLst>
              <a:ext uri="{FF2B5EF4-FFF2-40B4-BE49-F238E27FC236}">
                <a16:creationId xmlns:a16="http://schemas.microsoft.com/office/drawing/2014/main" id="{3F62EFD0-6DF5-5633-8D0D-A3F5DDC22103}"/>
              </a:ext>
            </a:extLst>
          </p:cNvPr>
          <p:cNvSpPr>
            <a:spLocks noChangeArrowheads="1"/>
          </p:cNvSpPr>
          <p:nvPr/>
        </p:nvSpPr>
        <p:spPr bwMode="auto">
          <a:xfrm>
            <a:off x="-63502" y="3681106"/>
            <a:ext cx="11982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err="1">
                <a:ln>
                  <a:noFill/>
                </a:ln>
                <a:solidFill>
                  <a:srgbClr val="444444"/>
                </a:solidFill>
                <a:effectLst/>
                <a:latin typeface="Roboto" panose="02000000000000000000" pitchFamily="2" charset="0"/>
              </a:rPr>
              <a:t>'s</a:t>
            </a:r>
            <a:r>
              <a:rPr kumimoji="0" lang="en-US" altLang="en-US" sz="2000" b="0" i="0" u="none" strike="noStrike" cap="none" normalizeH="0" baseline="0" dirty="0">
                <a:ln>
                  <a:noFill/>
                </a:ln>
                <a:solidFill>
                  <a:srgbClr val="444444"/>
                </a:solidFill>
                <a:effectLst/>
                <a:latin typeface="Roboto" panose="02000000000000000000" pitchFamily="2" charset="0"/>
              </a:rPr>
              <a:t> derivation function does not run to calculate its value until the first time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is read.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Roboto" panose="02000000000000000000" pitchFamily="2" charset="0"/>
              </a:rPr>
              <a:t>Once calculated, this value is cached, and future reads of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will return the cached value without recalculating.</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5882F9E-BBCD-2B95-03FE-49EB6FBF2596}"/>
              </a:ext>
            </a:extLst>
          </p:cNvPr>
          <p:cNvSpPr>
            <a:spLocks noChangeArrowheads="1"/>
          </p:cNvSpPr>
          <p:nvPr/>
        </p:nvSpPr>
        <p:spPr bwMode="auto">
          <a:xfrm>
            <a:off x="-63502" y="4696769"/>
            <a:ext cx="121094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When </a:t>
            </a:r>
            <a:r>
              <a:rPr kumimoji="0" lang="en-US" altLang="en-US" sz="1100" b="0" i="0" u="none" strike="noStrike" cap="none" normalizeH="0" baseline="0" dirty="0">
                <a:ln>
                  <a:noFill/>
                </a:ln>
                <a:solidFill>
                  <a:srgbClr val="444444"/>
                </a:solidFill>
                <a:effectLst/>
                <a:latin typeface="Roboto Mono" panose="00000009000000000000" pitchFamily="49" charset="0"/>
              </a:rPr>
              <a:t>count</a:t>
            </a:r>
            <a:r>
              <a:rPr kumimoji="0" lang="en-US" altLang="en-US" sz="1600" b="0" i="0" u="none" strike="noStrike" cap="none" normalizeH="0" baseline="0" dirty="0">
                <a:ln>
                  <a:noFill/>
                </a:ln>
                <a:solidFill>
                  <a:srgbClr val="444444"/>
                </a:solidFill>
                <a:effectLst/>
                <a:latin typeface="Roboto" panose="02000000000000000000" pitchFamily="2" charset="0"/>
              </a:rPr>
              <a:t> changes, it tells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 that its cached value is no longer valid,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and the value is only recalculated on the next read of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3C4B99F-D902-D362-C68B-9DBD5582623B}"/>
              </a:ext>
            </a:extLst>
          </p:cNvPr>
          <p:cNvSpPr txBox="1"/>
          <p:nvPr/>
        </p:nvSpPr>
        <p:spPr>
          <a:xfrm>
            <a:off x="0" y="5389266"/>
            <a:ext cx="6159500" cy="646331"/>
          </a:xfrm>
          <a:prstGeom prst="rect">
            <a:avLst/>
          </a:prstGeom>
          <a:noFill/>
        </p:spPr>
        <p:txBody>
          <a:bodyPr wrap="square">
            <a:spAutoFit/>
          </a:bodyPr>
          <a:lstStyle/>
          <a:p>
            <a:r>
              <a:rPr lang="en-US" b="0" i="0" dirty="0">
                <a:solidFill>
                  <a:srgbClr val="444444"/>
                </a:solidFill>
                <a:effectLst/>
                <a:latin typeface="Roboto" panose="02000000000000000000" pitchFamily="2" charset="0"/>
              </a:rPr>
              <a:t>As a result, it's safe to perform computationally expensive derivations in computed signals, such as filtering arrays.</a:t>
            </a:r>
            <a:endParaRPr lang="en-IN" dirty="0"/>
          </a:p>
        </p:txBody>
      </p:sp>
      <p:sp>
        <p:nvSpPr>
          <p:cNvPr id="14" name="TextBox 13">
            <a:extLst>
              <a:ext uri="{FF2B5EF4-FFF2-40B4-BE49-F238E27FC236}">
                <a16:creationId xmlns:a16="http://schemas.microsoft.com/office/drawing/2014/main" id="{8B5A5A2D-2519-DD81-CD33-3F7059A15B5E}"/>
              </a:ext>
            </a:extLst>
          </p:cNvPr>
          <p:cNvSpPr txBox="1"/>
          <p:nvPr/>
        </p:nvSpPr>
        <p:spPr>
          <a:xfrm>
            <a:off x="-63502" y="6143319"/>
            <a:ext cx="61595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not writable signals</a:t>
            </a:r>
          </a:p>
        </p:txBody>
      </p:sp>
    </p:spTree>
    <p:extLst>
      <p:ext uri="{BB962C8B-B14F-4D97-AF65-F5344CB8AC3E}">
        <p14:creationId xmlns:p14="http://schemas.microsoft.com/office/powerpoint/2010/main" val="7899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AECC0-9495-88AF-ACED-4C250D897961}"/>
              </a:ext>
            </a:extLst>
          </p:cNvPr>
          <p:cNvSpPr txBox="1"/>
          <p:nvPr/>
        </p:nvSpPr>
        <p:spPr>
          <a:xfrm>
            <a:off x="171450" y="224135"/>
            <a:ext cx="6096000" cy="830997"/>
          </a:xfrm>
          <a:prstGeom prst="rect">
            <a:avLst/>
          </a:prstGeom>
          <a:noFill/>
        </p:spPr>
        <p:txBody>
          <a:bodyPr wrap="square">
            <a:spAutoFit/>
          </a:bodyPr>
          <a:lstStyle/>
          <a:p>
            <a:pPr algn="l"/>
            <a:r>
              <a:rPr lang="en-IN" sz="2400" b="1" i="0" dirty="0">
                <a:solidFill>
                  <a:srgbClr val="333333"/>
                </a:solidFill>
                <a:effectLst/>
                <a:latin typeface="Roboto" panose="02000000000000000000" pitchFamily="2" charset="0"/>
              </a:rPr>
              <a:t>Effects</a:t>
            </a:r>
            <a:br>
              <a:rPr lang="en-IN" sz="2400" b="1" dirty="0"/>
            </a:br>
            <a:endParaRPr lang="en-IN" sz="2400" b="1" dirty="0"/>
          </a:p>
        </p:txBody>
      </p:sp>
      <p:sp>
        <p:nvSpPr>
          <p:cNvPr id="4" name="Rectangle 1">
            <a:extLst>
              <a:ext uri="{FF2B5EF4-FFF2-40B4-BE49-F238E27FC236}">
                <a16:creationId xmlns:a16="http://schemas.microsoft.com/office/drawing/2014/main" id="{D7C59E1D-2A3B-D32F-02D0-414A56CC8DA5}"/>
              </a:ext>
            </a:extLst>
          </p:cNvPr>
          <p:cNvSpPr>
            <a:spLocks noChangeArrowheads="1"/>
          </p:cNvSpPr>
          <p:nvPr/>
        </p:nvSpPr>
        <p:spPr bwMode="auto">
          <a:xfrm>
            <a:off x="0" y="639636"/>
            <a:ext cx="739176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 effect is an operation that runs whenever one or more signal values change.</a:t>
            </a:r>
            <a:endParaRPr lang="en-US" altLang="en-US" sz="1600" dirty="0">
              <a:solidFill>
                <a:srgbClr val="44444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 You can create an effect with the </a:t>
            </a:r>
            <a:r>
              <a:rPr kumimoji="0" lang="en-US" altLang="en-US" sz="3200" b="1" i="0" u="none" strike="noStrike" cap="none" normalizeH="0" baseline="0" dirty="0">
                <a:ln>
                  <a:noFill/>
                </a:ln>
                <a:solidFill>
                  <a:srgbClr val="1669BB"/>
                </a:solidFill>
                <a:effectLst/>
                <a:latin typeface="inherit"/>
                <a:hlinkClick r:id="rId2"/>
              </a:rPr>
              <a:t>effect</a:t>
            </a:r>
            <a:r>
              <a:rPr kumimoji="0" lang="en-US" altLang="en-US" sz="1600" b="0" i="0" u="none" strike="noStrike" cap="none" normalizeH="0" baseline="0" dirty="0">
                <a:ln>
                  <a:noFill/>
                </a:ln>
                <a:solidFill>
                  <a:srgbClr val="444444"/>
                </a:solidFill>
                <a:effectLst/>
                <a:latin typeface="Roboto" panose="02000000000000000000" pitchFamily="2" charset="0"/>
              </a:rPr>
              <a:t>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0BECA7B-B2C0-5F8C-F8CE-CB74E17AB7AE}"/>
              </a:ext>
            </a:extLst>
          </p:cNvPr>
          <p:cNvSpPr txBox="1"/>
          <p:nvPr/>
        </p:nvSpPr>
        <p:spPr>
          <a:xfrm>
            <a:off x="5629275" y="1148060"/>
            <a:ext cx="6115050" cy="923330"/>
          </a:xfrm>
          <a:prstGeom prst="rect">
            <a:avLst/>
          </a:prstGeom>
          <a:noFill/>
          <a:ln>
            <a:solidFill>
              <a:schemeClr val="accent1"/>
            </a:solidFill>
          </a:ln>
        </p:spPr>
        <p:txBody>
          <a:bodyPr wrap="square">
            <a:spAutoFit/>
          </a:bodyPr>
          <a:lstStyle/>
          <a:p>
            <a:r>
              <a:rPr lang="en-IN" dirty="0"/>
              <a:t>effect(() =&gt; {</a:t>
            </a:r>
          </a:p>
          <a:p>
            <a:r>
              <a:rPr lang="en-IN" dirty="0"/>
              <a:t>  console.log(`The current count is: ${count()}`);</a:t>
            </a:r>
          </a:p>
          <a:p>
            <a:r>
              <a:rPr lang="en-IN" dirty="0"/>
              <a:t>});</a:t>
            </a:r>
          </a:p>
        </p:txBody>
      </p:sp>
      <p:sp>
        <p:nvSpPr>
          <p:cNvPr id="8" name="TextBox 7">
            <a:extLst>
              <a:ext uri="{FF2B5EF4-FFF2-40B4-BE49-F238E27FC236}">
                <a16:creationId xmlns:a16="http://schemas.microsoft.com/office/drawing/2014/main" id="{EF2AF92B-97E5-1FBE-F7CE-1A5B2C01F3ED}"/>
              </a:ext>
            </a:extLst>
          </p:cNvPr>
          <p:cNvSpPr txBox="1"/>
          <p:nvPr/>
        </p:nvSpPr>
        <p:spPr>
          <a:xfrm>
            <a:off x="419100" y="2164318"/>
            <a:ext cx="11125200" cy="1754326"/>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Effects always run at least once. When an effect runs, it tracks any signal value reads. Whenever any of these signal values change, the effect runs again. Similar to computed signals, effects keep track of their dependencies dynamically, and only track signals which were read in the most recent execution.</a:t>
            </a:r>
          </a:p>
          <a:p>
            <a:pPr algn="l"/>
            <a:endParaRPr lang="en-US" dirty="0">
              <a:solidFill>
                <a:srgbClr val="444444"/>
              </a:solidFill>
              <a:latin typeface="Roboto" panose="02000000000000000000" pitchFamily="2" charset="0"/>
            </a:endParaRPr>
          </a:p>
          <a:p>
            <a:pPr algn="l"/>
            <a:endParaRPr lang="en-US" b="0" i="0" dirty="0">
              <a:solidFill>
                <a:srgbClr val="444444"/>
              </a:solidFill>
              <a:effectLst/>
              <a:latin typeface="Roboto" panose="02000000000000000000" pitchFamily="2" charset="0"/>
            </a:endParaRPr>
          </a:p>
          <a:p>
            <a:pPr algn="l"/>
            <a:r>
              <a:rPr lang="en-US" b="0" i="0" dirty="0">
                <a:solidFill>
                  <a:srgbClr val="444444"/>
                </a:solidFill>
                <a:effectLst/>
                <a:latin typeface="Roboto" panose="02000000000000000000" pitchFamily="2" charset="0"/>
              </a:rPr>
              <a:t>Effects always execute asynchronously, during the change detection process.</a:t>
            </a:r>
          </a:p>
        </p:txBody>
      </p:sp>
    </p:spTree>
    <p:extLst>
      <p:ext uri="{BB962C8B-B14F-4D97-AF65-F5344CB8AC3E}">
        <p14:creationId xmlns:p14="http://schemas.microsoft.com/office/powerpoint/2010/main" val="54860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BBEE57-7C95-2C36-26DD-0FA970E79170}"/>
              </a:ext>
            </a:extLst>
          </p:cNvPr>
          <p:cNvSpPr/>
          <p:nvPr/>
        </p:nvSpPr>
        <p:spPr>
          <a:xfrm>
            <a:off x="745067" y="465667"/>
            <a:ext cx="10515600" cy="607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AE7A0DD-DE63-E511-7C89-E57752449E5A}"/>
              </a:ext>
            </a:extLst>
          </p:cNvPr>
          <p:cNvSpPr txBox="1"/>
          <p:nvPr/>
        </p:nvSpPr>
        <p:spPr>
          <a:xfrm>
            <a:off x="745067" y="567267"/>
            <a:ext cx="3742266" cy="369332"/>
          </a:xfrm>
          <a:prstGeom prst="rect">
            <a:avLst/>
          </a:prstGeom>
          <a:noFill/>
          <a:ln>
            <a:solidFill>
              <a:srgbClr val="FFFF00"/>
            </a:solidFill>
          </a:ln>
        </p:spPr>
        <p:txBody>
          <a:bodyPr wrap="square" rtlCol="0">
            <a:spAutoFit/>
          </a:bodyPr>
          <a:lstStyle/>
          <a:p>
            <a:r>
              <a:rPr lang="en-IN" b="1" dirty="0"/>
              <a:t>Parent Component</a:t>
            </a:r>
          </a:p>
        </p:txBody>
      </p:sp>
      <p:sp>
        <p:nvSpPr>
          <p:cNvPr id="4" name="Rectangle: Rounded Corners 3">
            <a:extLst>
              <a:ext uri="{FF2B5EF4-FFF2-40B4-BE49-F238E27FC236}">
                <a16:creationId xmlns:a16="http://schemas.microsoft.com/office/drawing/2014/main" id="{6585D7BC-E091-3698-3DD0-3143BEC7A73E}"/>
              </a:ext>
            </a:extLst>
          </p:cNvPr>
          <p:cNvSpPr/>
          <p:nvPr/>
        </p:nvSpPr>
        <p:spPr>
          <a:xfrm>
            <a:off x="4258733" y="1320800"/>
            <a:ext cx="4275667" cy="149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AB43ED8-023A-7DDD-2AC5-B16769929A4D}"/>
              </a:ext>
            </a:extLst>
          </p:cNvPr>
          <p:cNvSpPr txBox="1"/>
          <p:nvPr/>
        </p:nvSpPr>
        <p:spPr>
          <a:xfrm>
            <a:off x="4682067" y="1473200"/>
            <a:ext cx="3581400" cy="369332"/>
          </a:xfrm>
          <a:prstGeom prst="rect">
            <a:avLst/>
          </a:prstGeom>
          <a:noFill/>
          <a:ln>
            <a:solidFill>
              <a:srgbClr val="FF0000"/>
            </a:solidFill>
          </a:ln>
        </p:spPr>
        <p:txBody>
          <a:bodyPr wrap="square" rtlCol="0">
            <a:spAutoFit/>
          </a:bodyPr>
          <a:lstStyle/>
          <a:p>
            <a:r>
              <a:rPr lang="en-IN" dirty="0"/>
              <a:t> name signal</a:t>
            </a:r>
          </a:p>
        </p:txBody>
      </p:sp>
      <p:sp>
        <p:nvSpPr>
          <p:cNvPr id="6" name="TextBox 5">
            <a:extLst>
              <a:ext uri="{FF2B5EF4-FFF2-40B4-BE49-F238E27FC236}">
                <a16:creationId xmlns:a16="http://schemas.microsoft.com/office/drawing/2014/main" id="{7F94FFB1-354A-57BB-597D-C57A06E5F4D6}"/>
              </a:ext>
            </a:extLst>
          </p:cNvPr>
          <p:cNvSpPr txBox="1"/>
          <p:nvPr/>
        </p:nvSpPr>
        <p:spPr>
          <a:xfrm>
            <a:off x="4682067" y="2115066"/>
            <a:ext cx="3581400" cy="369332"/>
          </a:xfrm>
          <a:prstGeom prst="rect">
            <a:avLst/>
          </a:prstGeom>
          <a:noFill/>
          <a:ln>
            <a:solidFill>
              <a:srgbClr val="FF0000"/>
            </a:solidFill>
          </a:ln>
        </p:spPr>
        <p:txBody>
          <a:bodyPr wrap="square" rtlCol="0">
            <a:spAutoFit/>
          </a:bodyPr>
          <a:lstStyle/>
          <a:p>
            <a:r>
              <a:rPr lang="en-IN" dirty="0"/>
              <a:t> </a:t>
            </a:r>
            <a:r>
              <a:rPr lang="en-IN" dirty="0" err="1"/>
              <a:t>nameInput</a:t>
            </a:r>
            <a:r>
              <a:rPr lang="en-IN" dirty="0"/>
              <a:t> signal</a:t>
            </a:r>
          </a:p>
        </p:txBody>
      </p:sp>
      <p:sp>
        <p:nvSpPr>
          <p:cNvPr id="7" name="Rectangle 6">
            <a:extLst>
              <a:ext uri="{FF2B5EF4-FFF2-40B4-BE49-F238E27FC236}">
                <a16:creationId xmlns:a16="http://schemas.microsoft.com/office/drawing/2014/main" id="{23D876CD-9389-2755-54E2-EA9EC9345241}"/>
              </a:ext>
            </a:extLst>
          </p:cNvPr>
          <p:cNvSpPr/>
          <p:nvPr/>
        </p:nvSpPr>
        <p:spPr>
          <a:xfrm>
            <a:off x="931333" y="3793067"/>
            <a:ext cx="10033000" cy="249766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1032E1A-33E0-963A-38A8-2D50F85C9F76}"/>
              </a:ext>
            </a:extLst>
          </p:cNvPr>
          <p:cNvSpPr txBox="1"/>
          <p:nvPr/>
        </p:nvSpPr>
        <p:spPr>
          <a:xfrm>
            <a:off x="1058334" y="4079333"/>
            <a:ext cx="3742266" cy="369332"/>
          </a:xfrm>
          <a:prstGeom prst="rect">
            <a:avLst/>
          </a:prstGeom>
          <a:noFill/>
          <a:ln>
            <a:solidFill>
              <a:srgbClr val="FFFF00"/>
            </a:solidFill>
          </a:ln>
        </p:spPr>
        <p:txBody>
          <a:bodyPr wrap="square" rtlCol="0">
            <a:spAutoFit/>
          </a:bodyPr>
          <a:lstStyle/>
          <a:p>
            <a:r>
              <a:rPr lang="en-IN" b="1" dirty="0">
                <a:solidFill>
                  <a:srgbClr val="FFFF00"/>
                </a:solidFill>
              </a:rPr>
              <a:t>Child Component</a:t>
            </a:r>
          </a:p>
        </p:txBody>
      </p:sp>
      <p:sp>
        <p:nvSpPr>
          <p:cNvPr id="9" name="Rectangle: Rounded Corners 8">
            <a:extLst>
              <a:ext uri="{FF2B5EF4-FFF2-40B4-BE49-F238E27FC236}">
                <a16:creationId xmlns:a16="http://schemas.microsoft.com/office/drawing/2014/main" id="{8A9FC0EB-797D-0BCF-448E-F455EE8BAC9A}"/>
              </a:ext>
            </a:extLst>
          </p:cNvPr>
          <p:cNvSpPr/>
          <p:nvPr/>
        </p:nvSpPr>
        <p:spPr>
          <a:xfrm>
            <a:off x="1329267" y="4626465"/>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‘name’ signal</a:t>
            </a:r>
          </a:p>
        </p:txBody>
      </p:sp>
      <p:cxnSp>
        <p:nvCxnSpPr>
          <p:cNvPr id="11" name="Connector: Curved 10">
            <a:extLst>
              <a:ext uri="{FF2B5EF4-FFF2-40B4-BE49-F238E27FC236}">
                <a16:creationId xmlns:a16="http://schemas.microsoft.com/office/drawing/2014/main" id="{064A3474-E3BA-2A99-9D24-CA60365E01BB}"/>
              </a:ext>
            </a:extLst>
          </p:cNvPr>
          <p:cNvCxnSpPr>
            <a:cxnSpLocks/>
            <a:stCxn id="9" idx="1"/>
            <a:endCxn id="5" idx="1"/>
          </p:cNvCxnSpPr>
          <p:nvPr/>
        </p:nvCxnSpPr>
        <p:spPr>
          <a:xfrm rot="10800000" flipH="1">
            <a:off x="1329267" y="1657866"/>
            <a:ext cx="3352800" cy="3269166"/>
          </a:xfrm>
          <a:prstGeom prst="curvedConnector3">
            <a:avLst>
              <a:gd name="adj1" fmla="val -6818"/>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93DB1632-BB4E-D7EB-3ECD-5AFCDF6563FB}"/>
              </a:ext>
            </a:extLst>
          </p:cNvPr>
          <p:cNvSpPr/>
          <p:nvPr/>
        </p:nvSpPr>
        <p:spPr>
          <a:xfrm>
            <a:off x="6392334" y="5218563"/>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a:t>
            </a:r>
            <a:r>
              <a:rPr lang="en-IN" dirty="0" err="1"/>
              <a:t>nameInput</a:t>
            </a:r>
            <a:r>
              <a:rPr lang="en-IN" dirty="0"/>
              <a:t>’ signal</a:t>
            </a:r>
          </a:p>
        </p:txBody>
      </p:sp>
      <p:cxnSp>
        <p:nvCxnSpPr>
          <p:cNvPr id="15" name="Connector: Curved 14">
            <a:extLst>
              <a:ext uri="{FF2B5EF4-FFF2-40B4-BE49-F238E27FC236}">
                <a16:creationId xmlns:a16="http://schemas.microsoft.com/office/drawing/2014/main" id="{78832C27-319D-F336-EFC0-97E141FC4C27}"/>
              </a:ext>
            </a:extLst>
          </p:cNvPr>
          <p:cNvCxnSpPr>
            <a:stCxn id="13" idx="3"/>
            <a:endCxn id="6" idx="3"/>
          </p:cNvCxnSpPr>
          <p:nvPr/>
        </p:nvCxnSpPr>
        <p:spPr>
          <a:xfrm flipH="1" flipV="1">
            <a:off x="8263467" y="2299732"/>
            <a:ext cx="1871133" cy="3219398"/>
          </a:xfrm>
          <a:prstGeom prst="curvedConnector3">
            <a:avLst>
              <a:gd name="adj1" fmla="val -12217"/>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497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3B1E9D-921C-E688-7C05-E655936DC0CF}"/>
              </a:ext>
            </a:extLst>
          </p:cNvPr>
          <p:cNvSpPr txBox="1"/>
          <p:nvPr/>
        </p:nvSpPr>
        <p:spPr>
          <a:xfrm>
            <a:off x="0" y="255601"/>
            <a:ext cx="6096000" cy="369332"/>
          </a:xfrm>
          <a:prstGeom prst="rect">
            <a:avLst/>
          </a:prstGeom>
          <a:noFill/>
        </p:spPr>
        <p:txBody>
          <a:bodyPr wrap="square">
            <a:spAutoFit/>
          </a:bodyPr>
          <a:lstStyle/>
          <a:p>
            <a:r>
              <a:rPr lang="en-IN" b="1" i="0" dirty="0">
                <a:solidFill>
                  <a:srgbClr val="333333"/>
                </a:solidFill>
                <a:effectLst/>
                <a:latin typeface="Roboto" panose="02000000000000000000" pitchFamily="2" charset="0"/>
              </a:rPr>
              <a:t>Understanding Pipes</a:t>
            </a:r>
            <a:endParaRPr lang="en-IN" b="1" dirty="0"/>
          </a:p>
        </p:txBody>
      </p:sp>
      <p:sp>
        <p:nvSpPr>
          <p:cNvPr id="5" name="TextBox 4">
            <a:extLst>
              <a:ext uri="{FF2B5EF4-FFF2-40B4-BE49-F238E27FC236}">
                <a16:creationId xmlns:a16="http://schemas.microsoft.com/office/drawing/2014/main" id="{CE971E4F-8AFB-A210-A289-A274EC93DA89}"/>
              </a:ext>
            </a:extLst>
          </p:cNvPr>
          <p:cNvSpPr txBox="1"/>
          <p:nvPr/>
        </p:nvSpPr>
        <p:spPr>
          <a:xfrm>
            <a:off x="0" y="718235"/>
            <a:ext cx="11836400" cy="369332"/>
          </a:xfrm>
          <a:prstGeom prst="rect">
            <a:avLst/>
          </a:prstGeom>
          <a:noFill/>
        </p:spPr>
        <p:txBody>
          <a:bodyPr wrap="square">
            <a:spAutoFit/>
          </a:bodyPr>
          <a:lstStyle/>
          <a:p>
            <a:r>
              <a:rPr lang="en-US" b="1" i="0" dirty="0">
                <a:solidFill>
                  <a:srgbClr val="444444"/>
                </a:solidFill>
                <a:effectLst/>
                <a:latin typeface="Roboto" panose="02000000000000000000" pitchFamily="2" charset="0"/>
              </a:rPr>
              <a:t>Use </a:t>
            </a:r>
            <a:r>
              <a:rPr lang="en-US" b="1" i="0" u="none" strike="noStrike" dirty="0">
                <a:solidFill>
                  <a:srgbClr val="1976D2"/>
                </a:solidFill>
                <a:effectLst/>
                <a:latin typeface="Roboto" panose="02000000000000000000" pitchFamily="2" charset="0"/>
              </a:rPr>
              <a:t>pipes</a:t>
            </a:r>
            <a:r>
              <a:rPr lang="en-US" b="1" i="0" dirty="0">
                <a:solidFill>
                  <a:srgbClr val="444444"/>
                </a:solidFill>
                <a:effectLst/>
                <a:latin typeface="Roboto" panose="02000000000000000000" pitchFamily="2" charset="0"/>
              </a:rPr>
              <a:t> to transform strings, currency amounts, dates, and other data for display.</a:t>
            </a:r>
            <a:endParaRPr lang="en-IN" b="1" dirty="0"/>
          </a:p>
        </p:txBody>
      </p:sp>
      <p:sp>
        <p:nvSpPr>
          <p:cNvPr id="7" name="TextBox 6">
            <a:extLst>
              <a:ext uri="{FF2B5EF4-FFF2-40B4-BE49-F238E27FC236}">
                <a16:creationId xmlns:a16="http://schemas.microsoft.com/office/drawing/2014/main" id="{C94D6A68-F136-966C-EFB9-0A378CBD16D5}"/>
              </a:ext>
            </a:extLst>
          </p:cNvPr>
          <p:cNvSpPr txBox="1"/>
          <p:nvPr/>
        </p:nvSpPr>
        <p:spPr>
          <a:xfrm>
            <a:off x="143933" y="1464733"/>
            <a:ext cx="11226800" cy="2031325"/>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is a pipe</a:t>
            </a:r>
            <a:endParaRPr lang="en-US" b="1" i="0" dirty="0">
              <a:solidFill>
                <a:srgbClr val="6E6E6E"/>
              </a:solidFill>
              <a:effectLst/>
              <a:latin typeface="Material Icons"/>
            </a:endParaRPr>
          </a:p>
          <a:p>
            <a:pPr algn="l"/>
            <a:endParaRPr lang="en-US" dirty="0">
              <a:solidFill>
                <a:srgbClr val="6E6E6E"/>
              </a:solidFill>
              <a:latin typeface="Material Icons"/>
            </a:endParaRPr>
          </a:p>
          <a:p>
            <a:pPr algn="l"/>
            <a:r>
              <a:rPr lang="en-US" b="0" i="0" dirty="0">
                <a:solidFill>
                  <a:srgbClr val="444444"/>
                </a:solidFill>
                <a:effectLst/>
                <a:latin typeface="Roboto" panose="02000000000000000000" pitchFamily="2" charset="0"/>
              </a:rPr>
              <a:t>Pipes are simple functions to use in </a:t>
            </a:r>
            <a:r>
              <a:rPr lang="en-US" b="0" i="0" u="none" strike="noStrike" dirty="0">
                <a:solidFill>
                  <a:srgbClr val="1976D2"/>
                </a:solidFill>
                <a:effectLst/>
                <a:latin typeface="inherit"/>
                <a:hlinkClick r:id="rId2" tooltip="Definition of template expression"/>
              </a:rPr>
              <a:t>template expressions</a:t>
            </a:r>
            <a:r>
              <a:rPr lang="en-US" b="0" i="0" dirty="0">
                <a:solidFill>
                  <a:srgbClr val="444444"/>
                </a:solidFill>
                <a:effectLst/>
                <a:latin typeface="Roboto" panose="02000000000000000000" pitchFamily="2" charset="0"/>
              </a:rPr>
              <a:t> to accept an input value and return a transformed value.</a:t>
            </a:r>
          </a:p>
          <a:p>
            <a:pPr algn="l"/>
            <a:r>
              <a:rPr lang="en-US" b="0" i="0" dirty="0">
                <a:solidFill>
                  <a:srgbClr val="444444"/>
                </a:solidFill>
                <a:effectLst/>
                <a:latin typeface="Roboto" panose="02000000000000000000" pitchFamily="2" charset="0"/>
              </a:rPr>
              <a:t>Pipes are useful because you can use them throughout your application, while only declaring each pipe once. </a:t>
            </a:r>
          </a:p>
          <a:p>
            <a:pPr algn="l"/>
            <a:endParaRPr lang="en-US" dirty="0">
              <a:solidFill>
                <a:srgbClr val="444444"/>
              </a:solidFill>
              <a:latin typeface="Roboto" panose="02000000000000000000" pitchFamily="2" charset="0"/>
            </a:endParaRPr>
          </a:p>
          <a:p>
            <a:pPr algn="l"/>
            <a:r>
              <a:rPr lang="en-US" b="0" i="0" dirty="0">
                <a:solidFill>
                  <a:srgbClr val="444444"/>
                </a:solidFill>
                <a:effectLst/>
                <a:latin typeface="Roboto" panose="02000000000000000000" pitchFamily="2" charset="0"/>
              </a:rPr>
              <a:t>For example, you would use a pipe to show a date as April 15, 1988 rather than the raw string format.</a:t>
            </a:r>
          </a:p>
        </p:txBody>
      </p:sp>
    </p:spTree>
    <p:extLst>
      <p:ext uri="{BB962C8B-B14F-4D97-AF65-F5344CB8AC3E}">
        <p14:creationId xmlns:p14="http://schemas.microsoft.com/office/powerpoint/2010/main" val="85162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8FAA716-844A-DF31-FEF5-E3E9C06A38BD}"/>
              </a:ext>
            </a:extLst>
          </p:cNvPr>
          <p:cNvSpPr txBox="1"/>
          <p:nvPr/>
        </p:nvSpPr>
        <p:spPr>
          <a:xfrm>
            <a:off x="638881" y="457201"/>
            <a:ext cx="10909640" cy="18326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i="0" kern="1200">
                <a:solidFill>
                  <a:schemeClr val="tx1"/>
                </a:solidFill>
                <a:effectLst/>
                <a:latin typeface="+mj-lt"/>
                <a:ea typeface="+mj-ea"/>
                <a:cs typeface="+mj-cs"/>
              </a:rPr>
              <a:t>Built-in pipes</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53DF97-6D06-09A9-60D7-450B21BE0C82}"/>
              </a:ext>
            </a:extLst>
          </p:cNvPr>
          <p:cNvPicPr>
            <a:picLocks noChangeAspect="1"/>
          </p:cNvPicPr>
          <p:nvPr/>
        </p:nvPicPr>
        <p:blipFill>
          <a:blip r:embed="rId2"/>
          <a:stretch>
            <a:fillRect/>
          </a:stretch>
        </p:blipFill>
        <p:spPr>
          <a:xfrm>
            <a:off x="1129896" y="3124200"/>
            <a:ext cx="9929159" cy="3102864"/>
          </a:xfrm>
          <a:prstGeom prst="rect">
            <a:avLst/>
          </a:prstGeom>
        </p:spPr>
      </p:pic>
    </p:spTree>
    <p:extLst>
      <p:ext uri="{BB962C8B-B14F-4D97-AF65-F5344CB8AC3E}">
        <p14:creationId xmlns:p14="http://schemas.microsoft.com/office/powerpoint/2010/main" val="2239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81375-AC20-61EB-8D16-5291407698C7}"/>
              </a:ext>
            </a:extLst>
          </p:cNvPr>
          <p:cNvSpPr txBox="1"/>
          <p:nvPr/>
        </p:nvSpPr>
        <p:spPr>
          <a:xfrm>
            <a:off x="2827866" y="232602"/>
            <a:ext cx="6536267"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Server-side rendering</a:t>
            </a:r>
            <a:endParaRPr lang="en-IN" sz="3600" b="1" dirty="0"/>
          </a:p>
        </p:txBody>
      </p:sp>
      <p:sp>
        <p:nvSpPr>
          <p:cNvPr id="5" name="TextBox 4">
            <a:extLst>
              <a:ext uri="{FF2B5EF4-FFF2-40B4-BE49-F238E27FC236}">
                <a16:creationId xmlns:a16="http://schemas.microsoft.com/office/drawing/2014/main" id="{F100EBE1-1B58-367E-253C-68E2820FD45A}"/>
              </a:ext>
            </a:extLst>
          </p:cNvPr>
          <p:cNvSpPr txBox="1"/>
          <p:nvPr/>
        </p:nvSpPr>
        <p:spPr>
          <a:xfrm>
            <a:off x="1312333" y="2286000"/>
            <a:ext cx="9008534" cy="3539430"/>
          </a:xfrm>
          <a:prstGeom prst="rect">
            <a:avLst/>
          </a:prstGeom>
          <a:noFill/>
        </p:spPr>
        <p:txBody>
          <a:bodyPr wrap="square">
            <a:spAutoFit/>
          </a:bodyPr>
          <a:lstStyle/>
          <a:p>
            <a:pPr algn="ctr"/>
            <a:r>
              <a:rPr lang="en-US" sz="3200" b="1" i="0" dirty="0">
                <a:solidFill>
                  <a:srgbClr val="C00000"/>
                </a:solidFill>
                <a:effectLst/>
                <a:latin typeface="Roboto" panose="02000000000000000000" pitchFamily="2" charset="0"/>
              </a:rPr>
              <a:t>Server-side rendering (SSR) is a process that involves rendering pages on the server, resulting in initial HTML content which contains initial page state. </a:t>
            </a:r>
          </a:p>
          <a:p>
            <a:pPr algn="ctr"/>
            <a:r>
              <a:rPr lang="en-US" sz="3200" b="1" i="0" dirty="0">
                <a:solidFill>
                  <a:srgbClr val="C00000"/>
                </a:solidFill>
                <a:effectLst/>
                <a:latin typeface="Roboto" panose="02000000000000000000" pitchFamily="2" charset="0"/>
              </a:rPr>
              <a:t>Once the HTML content is delivered to a browser, Angular initializes the application and utilizes the data contained within the HTML.</a:t>
            </a:r>
            <a:endParaRPr lang="en-IN" sz="3200" b="1" dirty="0">
              <a:solidFill>
                <a:srgbClr val="C00000"/>
              </a:solidFill>
            </a:endParaRPr>
          </a:p>
        </p:txBody>
      </p:sp>
    </p:spTree>
    <p:extLst>
      <p:ext uri="{BB962C8B-B14F-4D97-AF65-F5344CB8AC3E}">
        <p14:creationId xmlns:p14="http://schemas.microsoft.com/office/powerpoint/2010/main" val="178291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A8F640D-6D6D-C04B-57B4-31D7253758A7}"/>
              </a:ext>
            </a:extLst>
          </p:cNvPr>
          <p:cNvSpPr txBox="1"/>
          <p:nvPr/>
        </p:nvSpPr>
        <p:spPr>
          <a:xfrm>
            <a:off x="4758267" y="6585635"/>
            <a:ext cx="6096000" cy="184666"/>
          </a:xfrm>
          <a:prstGeom prst="rect">
            <a:avLst/>
          </a:prstGeom>
          <a:noFill/>
        </p:spPr>
        <p:txBody>
          <a:bodyPr wrap="square">
            <a:spAutoFit/>
          </a:bodyPr>
          <a:lstStyle/>
          <a:p>
            <a:r>
              <a:rPr lang="en-IN" sz="600" dirty="0"/>
              <a:t>https://blog.stackademic.com/server-side-rendering-angular-universal-bd31f64182c9</a:t>
            </a:r>
          </a:p>
        </p:txBody>
      </p:sp>
      <p:pic>
        <p:nvPicPr>
          <p:cNvPr id="1030" name="Picture 6">
            <a:extLst>
              <a:ext uri="{FF2B5EF4-FFF2-40B4-BE49-F238E27FC236}">
                <a16:creationId xmlns:a16="http://schemas.microsoft.com/office/drawing/2014/main" id="{71C25A96-93AF-CD3D-CDEB-1293DEA1D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1" y="641717"/>
            <a:ext cx="5709132" cy="30256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D5689E-1C61-6B28-FE88-4FDF33FAC205}"/>
              </a:ext>
            </a:extLst>
          </p:cNvPr>
          <p:cNvPicPr>
            <a:picLocks noChangeAspect="1"/>
          </p:cNvPicPr>
          <p:nvPr/>
        </p:nvPicPr>
        <p:blipFill>
          <a:blip r:embed="rId3"/>
          <a:stretch>
            <a:fillRect/>
          </a:stretch>
        </p:blipFill>
        <p:spPr>
          <a:xfrm>
            <a:off x="6732239" y="2188723"/>
            <a:ext cx="5104356" cy="3553147"/>
          </a:xfrm>
          <a:prstGeom prst="rect">
            <a:avLst/>
          </a:prstGeom>
        </p:spPr>
      </p:pic>
    </p:spTree>
    <p:extLst>
      <p:ext uri="{BB962C8B-B14F-4D97-AF65-F5344CB8AC3E}">
        <p14:creationId xmlns:p14="http://schemas.microsoft.com/office/powerpoint/2010/main" val="223589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E6980-F7B1-34D5-FE6C-95E86D55BC7C}"/>
              </a:ext>
            </a:extLst>
          </p:cNvPr>
          <p:cNvSpPr txBox="1"/>
          <p:nvPr/>
        </p:nvSpPr>
        <p:spPr>
          <a:xfrm>
            <a:off x="0" y="230201"/>
            <a:ext cx="12192000" cy="707886"/>
          </a:xfrm>
          <a:prstGeom prst="rect">
            <a:avLst/>
          </a:prstGeom>
          <a:noFill/>
        </p:spPr>
        <p:txBody>
          <a:bodyPr wrap="square">
            <a:spAutoFit/>
          </a:bodyPr>
          <a:lstStyle/>
          <a:p>
            <a:pPr algn="ctr"/>
            <a:r>
              <a:rPr lang="en-IN" sz="4000" b="1" i="0" dirty="0">
                <a:solidFill>
                  <a:srgbClr val="333333"/>
                </a:solidFill>
                <a:effectLst/>
                <a:latin typeface="Roboto" panose="02000000000000000000" pitchFamily="2" charset="0"/>
              </a:rPr>
              <a:t>Why use SSR?</a:t>
            </a:r>
          </a:p>
        </p:txBody>
      </p:sp>
      <p:sp>
        <p:nvSpPr>
          <p:cNvPr id="5" name="TextBox 4">
            <a:extLst>
              <a:ext uri="{FF2B5EF4-FFF2-40B4-BE49-F238E27FC236}">
                <a16:creationId xmlns:a16="http://schemas.microsoft.com/office/drawing/2014/main" id="{DDEF2380-2302-E364-E710-7D890AEFC953}"/>
              </a:ext>
            </a:extLst>
          </p:cNvPr>
          <p:cNvSpPr txBox="1"/>
          <p:nvPr/>
        </p:nvSpPr>
        <p:spPr>
          <a:xfrm>
            <a:off x="220133" y="1210733"/>
            <a:ext cx="10668000" cy="3970318"/>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The main advantages of SSR as compared to client-side rendering (CSR) are:</a:t>
            </a:r>
          </a:p>
          <a:p>
            <a:pPr algn="l"/>
            <a:endParaRPr lang="en-US" b="0" i="0" dirty="0">
              <a:solidFill>
                <a:srgbClr val="444444"/>
              </a:solidFill>
              <a:effectLst/>
              <a:latin typeface="Roboto" panose="02000000000000000000" pitchFamily="2" charset="0"/>
            </a:endParaRPr>
          </a:p>
          <a:p>
            <a:pPr algn="l">
              <a:buFont typeface="Arial" panose="020B0604020202020204" pitchFamily="34" charset="0"/>
              <a:buChar char="•"/>
            </a:pPr>
            <a:r>
              <a:rPr lang="en-US" b="0" i="0" dirty="0">
                <a:solidFill>
                  <a:srgbClr val="444444"/>
                </a:solidFill>
                <a:effectLst/>
                <a:latin typeface="inherit"/>
              </a:rPr>
              <a:t>Improved performance: SSR can improve the performance of web applications by delivering fully rendered HTML to the client, which can be parsed and displayed even before the application JavaScript is downloaded. This can be especially beneficial for users on low-bandwidth connections or mobile devices.</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Improved Core Web Vitals: SSR results in performance improvements that can be measured using </a:t>
            </a:r>
            <a:r>
              <a:rPr lang="en-US" b="0" i="0" u="none" strike="noStrike" dirty="0">
                <a:solidFill>
                  <a:srgbClr val="1976D2"/>
                </a:solidFill>
                <a:effectLst/>
                <a:latin typeface="inherit"/>
                <a:hlinkClick r:id="rId2"/>
              </a:rPr>
              <a:t>Core Web Vitals (CWV)</a:t>
            </a:r>
            <a:r>
              <a:rPr lang="en-US" b="0" i="0" dirty="0">
                <a:solidFill>
                  <a:srgbClr val="444444"/>
                </a:solidFill>
                <a:effectLst/>
                <a:latin typeface="inherit"/>
              </a:rPr>
              <a:t> statistics, such as reduced First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3"/>
              </a:rPr>
              <a:t>FCP</a:t>
            </a:r>
            <a:r>
              <a:rPr lang="en-US" b="0" i="0" dirty="0">
                <a:solidFill>
                  <a:srgbClr val="444444"/>
                </a:solidFill>
                <a:effectLst/>
                <a:latin typeface="inherit"/>
              </a:rPr>
              <a:t>) and Largest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4"/>
              </a:rPr>
              <a:t>LCP</a:t>
            </a:r>
            <a:r>
              <a:rPr lang="en-US" b="0" i="0" dirty="0">
                <a:solidFill>
                  <a:srgbClr val="444444"/>
                </a:solidFill>
                <a:effectLst/>
                <a:latin typeface="inherit"/>
              </a:rPr>
              <a:t>), as well as Cumulative Layout Shift (</a:t>
            </a:r>
            <a:r>
              <a:rPr lang="en-US" b="0" i="0" u="none" strike="noStrike" dirty="0">
                <a:solidFill>
                  <a:srgbClr val="1976D2"/>
                </a:solidFill>
                <a:effectLst/>
                <a:latin typeface="inherit"/>
                <a:hlinkClick r:id="rId5"/>
              </a:rPr>
              <a:t>CLS</a:t>
            </a:r>
            <a:r>
              <a:rPr lang="en-US" b="0" i="0" dirty="0">
                <a:solidFill>
                  <a:srgbClr val="444444"/>
                </a:solidFill>
                <a:effectLst/>
                <a:latin typeface="inherit"/>
              </a:rPr>
              <a:t>).</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Better SEO: SSR can improve the search engine optimization (SEO) of web applications by making it easier for search engines to crawl and index the content of the application.</a:t>
            </a:r>
          </a:p>
        </p:txBody>
      </p:sp>
    </p:spTree>
    <p:extLst>
      <p:ext uri="{BB962C8B-B14F-4D97-AF65-F5344CB8AC3E}">
        <p14:creationId xmlns:p14="http://schemas.microsoft.com/office/powerpoint/2010/main" val="15369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3CDF9-5673-0E2F-1A9F-15A5D01D89AA}"/>
              </a:ext>
            </a:extLst>
          </p:cNvPr>
          <p:cNvSpPr/>
          <p:nvPr/>
        </p:nvSpPr>
        <p:spPr>
          <a:xfrm>
            <a:off x="355600" y="1574799"/>
            <a:ext cx="5037667" cy="39708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9E7F5F9-679F-C4A2-1085-F51E951CDED5}"/>
              </a:ext>
            </a:extLst>
          </p:cNvPr>
          <p:cNvSpPr txBox="1"/>
          <p:nvPr/>
        </p:nvSpPr>
        <p:spPr>
          <a:xfrm>
            <a:off x="660400" y="736600"/>
            <a:ext cx="4182533" cy="369332"/>
          </a:xfrm>
          <a:prstGeom prst="rect">
            <a:avLst/>
          </a:prstGeom>
          <a:noFill/>
          <a:ln>
            <a:solidFill>
              <a:srgbClr val="FFFF00"/>
            </a:solidFill>
          </a:ln>
        </p:spPr>
        <p:txBody>
          <a:bodyPr wrap="square" rtlCol="0">
            <a:spAutoFit/>
          </a:bodyPr>
          <a:lstStyle/>
          <a:p>
            <a:pPr algn="ctr"/>
            <a:r>
              <a:rPr lang="en-IN" b="1" dirty="0"/>
              <a:t>Browser</a:t>
            </a:r>
          </a:p>
        </p:txBody>
      </p:sp>
      <p:sp>
        <p:nvSpPr>
          <p:cNvPr id="4" name="Rectangle 3">
            <a:extLst>
              <a:ext uri="{FF2B5EF4-FFF2-40B4-BE49-F238E27FC236}">
                <a16:creationId xmlns:a16="http://schemas.microsoft.com/office/drawing/2014/main" id="{7159E519-1439-F7B3-3756-5DA736B6220A}"/>
              </a:ext>
            </a:extLst>
          </p:cNvPr>
          <p:cNvSpPr/>
          <p:nvPr/>
        </p:nvSpPr>
        <p:spPr>
          <a:xfrm>
            <a:off x="338667" y="4047066"/>
            <a:ext cx="5063066" cy="2379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endParaRPr lang="en-IN" b="1" dirty="0"/>
          </a:p>
          <a:p>
            <a:pPr algn="ctr"/>
            <a:endParaRPr lang="en-IN" b="1" dirty="0"/>
          </a:p>
          <a:p>
            <a:pPr algn="ctr"/>
            <a:r>
              <a:rPr lang="en-IN" b="1" dirty="0"/>
              <a:t>JavaScript Object-Model, with CSS</a:t>
            </a:r>
          </a:p>
          <a:p>
            <a:pPr algn="ctr"/>
            <a:r>
              <a:rPr lang="en-IN" b="1" dirty="0"/>
              <a:t>The UI Should Be generated on Browser aka </a:t>
            </a:r>
            <a:r>
              <a:rPr lang="en-IN" b="1" dirty="0">
                <a:solidFill>
                  <a:srgbClr val="FF0000"/>
                </a:solidFill>
              </a:rPr>
              <a:t>Client Side</a:t>
            </a:r>
          </a:p>
        </p:txBody>
      </p:sp>
      <p:sp>
        <p:nvSpPr>
          <p:cNvPr id="5" name="Flowchart: Alternate Process 4">
            <a:extLst>
              <a:ext uri="{FF2B5EF4-FFF2-40B4-BE49-F238E27FC236}">
                <a16:creationId xmlns:a16="http://schemas.microsoft.com/office/drawing/2014/main" id="{864725B5-F1F9-80F4-6685-E18D1450B5B6}"/>
              </a:ext>
            </a:extLst>
          </p:cNvPr>
          <p:cNvSpPr/>
          <p:nvPr/>
        </p:nvSpPr>
        <p:spPr>
          <a:xfrm>
            <a:off x="2116667" y="2827867"/>
            <a:ext cx="1608666" cy="668866"/>
          </a:xfrm>
          <a:prstGeom prst="flowChartAlternateProcess">
            <a:avLst/>
          </a:prstGeom>
          <a:solidFill>
            <a:srgbClr val="FFFF00"/>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Button</a:t>
            </a:r>
          </a:p>
        </p:txBody>
      </p:sp>
      <p:cxnSp>
        <p:nvCxnSpPr>
          <p:cNvPr id="7" name="Connector: Elbow 6">
            <a:extLst>
              <a:ext uri="{FF2B5EF4-FFF2-40B4-BE49-F238E27FC236}">
                <a16:creationId xmlns:a16="http://schemas.microsoft.com/office/drawing/2014/main" id="{3C14950A-609F-C9CC-1DA7-70DDF5B3DA0D}"/>
              </a:ext>
            </a:extLst>
          </p:cNvPr>
          <p:cNvCxnSpPr>
            <a:stCxn id="5" idx="1"/>
          </p:cNvCxnSpPr>
          <p:nvPr/>
        </p:nvCxnSpPr>
        <p:spPr>
          <a:xfrm rot="10800000" flipH="1" flipV="1">
            <a:off x="2116666" y="3162299"/>
            <a:ext cx="474133" cy="1147233"/>
          </a:xfrm>
          <a:prstGeom prst="bentConnector4">
            <a:avLst>
              <a:gd name="adj1" fmla="val -48214"/>
              <a:gd name="adj2" fmla="val 64576"/>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A36FEAC-4E04-B3D4-073E-7E086D6EB530}"/>
              </a:ext>
            </a:extLst>
          </p:cNvPr>
          <p:cNvSpPr txBox="1"/>
          <p:nvPr/>
        </p:nvSpPr>
        <p:spPr>
          <a:xfrm>
            <a:off x="1329267" y="4309532"/>
            <a:ext cx="1532466" cy="246221"/>
          </a:xfrm>
          <a:prstGeom prst="rect">
            <a:avLst/>
          </a:prstGeom>
          <a:noFill/>
          <a:ln>
            <a:solidFill>
              <a:srgbClr val="FFFF00"/>
            </a:solidFill>
          </a:ln>
        </p:spPr>
        <p:txBody>
          <a:bodyPr wrap="square" rtlCol="0">
            <a:spAutoFit/>
          </a:bodyPr>
          <a:lstStyle/>
          <a:p>
            <a:r>
              <a:rPr lang="en-IN" sz="1000" b="1" dirty="0"/>
              <a:t>Click Event Requested</a:t>
            </a:r>
          </a:p>
        </p:txBody>
      </p:sp>
      <p:sp>
        <p:nvSpPr>
          <p:cNvPr id="9" name="Flowchart: Process 8">
            <a:extLst>
              <a:ext uri="{FF2B5EF4-FFF2-40B4-BE49-F238E27FC236}">
                <a16:creationId xmlns:a16="http://schemas.microsoft.com/office/drawing/2014/main" id="{930FE4B5-17B4-5968-76DA-57DD0880FA2D}"/>
              </a:ext>
            </a:extLst>
          </p:cNvPr>
          <p:cNvSpPr/>
          <p:nvPr/>
        </p:nvSpPr>
        <p:spPr>
          <a:xfrm>
            <a:off x="8652933" y="2548467"/>
            <a:ext cx="1981200" cy="11345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1" name="Connector: Elbow 10">
            <a:extLst>
              <a:ext uri="{FF2B5EF4-FFF2-40B4-BE49-F238E27FC236}">
                <a16:creationId xmlns:a16="http://schemas.microsoft.com/office/drawing/2014/main" id="{277AD0F8-472B-3F1E-5ABA-8F79619A4455}"/>
              </a:ext>
            </a:extLst>
          </p:cNvPr>
          <p:cNvCxnSpPr>
            <a:stCxn id="8" idx="3"/>
            <a:endCxn id="9" idx="1"/>
          </p:cNvCxnSpPr>
          <p:nvPr/>
        </p:nvCxnSpPr>
        <p:spPr>
          <a:xfrm flipV="1">
            <a:off x="2861733" y="3115734"/>
            <a:ext cx="5791200" cy="13169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FAEE311-202B-5473-06D5-E8C0E4AD1FA3}"/>
              </a:ext>
            </a:extLst>
          </p:cNvPr>
          <p:cNvSpPr txBox="1"/>
          <p:nvPr/>
        </p:nvSpPr>
        <p:spPr>
          <a:xfrm>
            <a:off x="6299200" y="2548467"/>
            <a:ext cx="2125134" cy="369332"/>
          </a:xfrm>
          <a:prstGeom prst="rect">
            <a:avLst/>
          </a:prstGeom>
          <a:noFill/>
          <a:ln>
            <a:solidFill>
              <a:srgbClr val="FFFF00"/>
            </a:solidFill>
          </a:ln>
        </p:spPr>
        <p:txBody>
          <a:bodyPr wrap="square" rtlCol="0">
            <a:spAutoFit/>
          </a:bodyPr>
          <a:lstStyle/>
          <a:p>
            <a:r>
              <a:rPr lang="en-IN" b="1" dirty="0"/>
              <a:t>Request for Data</a:t>
            </a:r>
          </a:p>
        </p:txBody>
      </p:sp>
      <p:cxnSp>
        <p:nvCxnSpPr>
          <p:cNvPr id="14" name="Connector: Elbow 13">
            <a:extLst>
              <a:ext uri="{FF2B5EF4-FFF2-40B4-BE49-F238E27FC236}">
                <a16:creationId xmlns:a16="http://schemas.microsoft.com/office/drawing/2014/main" id="{3FE00911-A48D-428A-E7D3-FC85CD9A6990}"/>
              </a:ext>
            </a:extLst>
          </p:cNvPr>
          <p:cNvCxnSpPr>
            <a:stCxn id="9" idx="2"/>
            <a:endCxn id="8" idx="2"/>
          </p:cNvCxnSpPr>
          <p:nvPr/>
        </p:nvCxnSpPr>
        <p:spPr>
          <a:xfrm rot="5400000">
            <a:off x="5433141" y="345360"/>
            <a:ext cx="872753" cy="7548033"/>
          </a:xfrm>
          <a:prstGeom prst="bentConnector3">
            <a:avLst>
              <a:gd name="adj1" fmla="val 12619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383AA30-5449-3DDB-81E2-9140D34B4063}"/>
              </a:ext>
            </a:extLst>
          </p:cNvPr>
          <p:cNvSpPr txBox="1"/>
          <p:nvPr/>
        </p:nvSpPr>
        <p:spPr>
          <a:xfrm>
            <a:off x="6231467" y="4938354"/>
            <a:ext cx="2125134" cy="923330"/>
          </a:xfrm>
          <a:prstGeom prst="rect">
            <a:avLst/>
          </a:prstGeom>
          <a:noFill/>
          <a:ln>
            <a:solidFill>
              <a:srgbClr val="FFFF00"/>
            </a:solidFill>
          </a:ln>
        </p:spPr>
        <p:txBody>
          <a:bodyPr wrap="square" rtlCol="0">
            <a:spAutoFit/>
          </a:bodyPr>
          <a:lstStyle/>
          <a:p>
            <a:pPr algn="ctr"/>
            <a:r>
              <a:rPr lang="en-IN" b="1" dirty="0"/>
              <a:t>Response with Data</a:t>
            </a:r>
          </a:p>
          <a:p>
            <a:pPr algn="ctr"/>
            <a:r>
              <a:rPr lang="en-IN" b="1" dirty="0" err="1"/>
              <a:t>Color</a:t>
            </a:r>
            <a:r>
              <a:rPr lang="en-IN" b="1" dirty="0"/>
              <a:t> : yellow</a:t>
            </a:r>
          </a:p>
        </p:txBody>
      </p:sp>
      <p:cxnSp>
        <p:nvCxnSpPr>
          <p:cNvPr id="17" name="Connector: Elbow 16">
            <a:extLst>
              <a:ext uri="{FF2B5EF4-FFF2-40B4-BE49-F238E27FC236}">
                <a16:creationId xmlns:a16="http://schemas.microsoft.com/office/drawing/2014/main" id="{8DE8A280-A8FE-EE0D-3EF5-A282CB6BC55F}"/>
              </a:ext>
            </a:extLst>
          </p:cNvPr>
          <p:cNvCxnSpPr>
            <a:cxnSpLocks/>
            <a:stCxn id="8" idx="0"/>
            <a:endCxn id="5" idx="3"/>
          </p:cNvCxnSpPr>
          <p:nvPr/>
        </p:nvCxnSpPr>
        <p:spPr>
          <a:xfrm rot="5400000" flipH="1" flipV="1">
            <a:off x="2336800" y="2921000"/>
            <a:ext cx="1147232" cy="1629833"/>
          </a:xfrm>
          <a:prstGeom prst="bentConnector4">
            <a:avLst>
              <a:gd name="adj1" fmla="val 11807"/>
              <a:gd name="adj2" fmla="val 114026"/>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2112A-D7BC-76C3-408F-AC19DFD3C328}"/>
              </a:ext>
            </a:extLst>
          </p:cNvPr>
          <p:cNvSpPr txBox="1"/>
          <p:nvPr/>
        </p:nvSpPr>
        <p:spPr>
          <a:xfrm>
            <a:off x="1888066" y="1610267"/>
            <a:ext cx="6096000" cy="1200329"/>
          </a:xfrm>
          <a:prstGeom prst="rect">
            <a:avLst/>
          </a:prstGeom>
          <a:noFill/>
        </p:spPr>
        <p:txBody>
          <a:bodyPr wrap="square">
            <a:spAutoFit/>
          </a:bodyPr>
          <a:lstStyle/>
          <a:p>
            <a:r>
              <a:rPr lang="en-IN" dirty="0"/>
              <a:t>Create Angular App with SSR</a:t>
            </a:r>
          </a:p>
          <a:p>
            <a:endParaRPr lang="en-IN" dirty="0"/>
          </a:p>
          <a:p>
            <a:endParaRPr lang="en-IN" dirty="0"/>
          </a:p>
          <a:p>
            <a:r>
              <a:rPr lang="en-IN" dirty="0"/>
              <a:t>ng new --</a:t>
            </a:r>
            <a:r>
              <a:rPr lang="en-IN" dirty="0" err="1"/>
              <a:t>ssr</a:t>
            </a:r>
            <a:endParaRPr lang="en-IN" dirty="0"/>
          </a:p>
        </p:txBody>
      </p:sp>
      <p:sp>
        <p:nvSpPr>
          <p:cNvPr id="5" name="TextBox 4">
            <a:extLst>
              <a:ext uri="{FF2B5EF4-FFF2-40B4-BE49-F238E27FC236}">
                <a16:creationId xmlns:a16="http://schemas.microsoft.com/office/drawing/2014/main" id="{65A9F07A-30A1-9FD8-E46B-20A8C8D3EEF5}"/>
              </a:ext>
            </a:extLst>
          </p:cNvPr>
          <p:cNvSpPr txBox="1"/>
          <p:nvPr/>
        </p:nvSpPr>
        <p:spPr>
          <a:xfrm>
            <a:off x="1888066" y="3059668"/>
            <a:ext cx="6096000" cy="923330"/>
          </a:xfrm>
          <a:prstGeom prst="rect">
            <a:avLst/>
          </a:prstGeom>
          <a:noFill/>
        </p:spPr>
        <p:txBody>
          <a:bodyPr wrap="square">
            <a:spAutoFit/>
          </a:bodyPr>
          <a:lstStyle/>
          <a:p>
            <a:r>
              <a:rPr lang="en-IN" dirty="0"/>
              <a:t>For existing Angular App, enabling and adding SSR</a:t>
            </a:r>
          </a:p>
          <a:p>
            <a:endParaRPr lang="en-IN" dirty="0"/>
          </a:p>
          <a:p>
            <a:r>
              <a:rPr lang="en-IN" dirty="0"/>
              <a:t>ng add @angular/ssr</a:t>
            </a:r>
          </a:p>
        </p:txBody>
      </p:sp>
      <p:sp>
        <p:nvSpPr>
          <p:cNvPr id="7" name="TextBox 6">
            <a:extLst>
              <a:ext uri="{FF2B5EF4-FFF2-40B4-BE49-F238E27FC236}">
                <a16:creationId xmlns:a16="http://schemas.microsoft.com/office/drawing/2014/main" id="{DCA72829-F706-E1AB-1E8A-6EBF26DD56F9}"/>
              </a:ext>
            </a:extLst>
          </p:cNvPr>
          <p:cNvSpPr txBox="1"/>
          <p:nvPr/>
        </p:nvSpPr>
        <p:spPr>
          <a:xfrm>
            <a:off x="5435600" y="4306838"/>
            <a:ext cx="6096000" cy="2308324"/>
          </a:xfrm>
          <a:prstGeom prst="rect">
            <a:avLst/>
          </a:prstGeom>
          <a:noFill/>
        </p:spPr>
        <p:txBody>
          <a:bodyPr wrap="square">
            <a:spAutoFit/>
          </a:bodyPr>
          <a:lstStyle/>
          <a:p>
            <a:r>
              <a:rPr lang="en-IN" dirty="0"/>
              <a:t>my-app</a:t>
            </a:r>
          </a:p>
          <a:p>
            <a:r>
              <a:rPr lang="en-IN" dirty="0"/>
              <a:t>|-- </a:t>
            </a:r>
            <a:r>
              <a:rPr lang="en-IN" dirty="0" err="1"/>
              <a:t>server.ts</a:t>
            </a:r>
            <a:r>
              <a:rPr lang="en-IN" dirty="0"/>
              <a:t>                       # application server</a:t>
            </a:r>
          </a:p>
          <a:p>
            <a:r>
              <a:rPr lang="en-IN" dirty="0"/>
              <a:t>└── </a:t>
            </a:r>
            <a:r>
              <a:rPr lang="en-IN" dirty="0" err="1"/>
              <a:t>src</a:t>
            </a:r>
            <a:endParaRPr lang="en-IN" dirty="0"/>
          </a:p>
          <a:p>
            <a:r>
              <a:rPr lang="en-IN" dirty="0"/>
              <a:t>    |-- app</a:t>
            </a:r>
          </a:p>
          <a:p>
            <a:r>
              <a:rPr lang="en-IN" dirty="0"/>
              <a:t>    |   └── </a:t>
            </a:r>
            <a:r>
              <a:rPr lang="en-IN" dirty="0" err="1"/>
              <a:t>app.config.server.ts</a:t>
            </a:r>
            <a:r>
              <a:rPr lang="en-IN" dirty="0"/>
              <a:t>    # server application configuration</a:t>
            </a:r>
          </a:p>
          <a:p>
            <a:r>
              <a:rPr lang="en-IN" dirty="0"/>
              <a:t>    └── </a:t>
            </a:r>
            <a:r>
              <a:rPr lang="en-IN" dirty="0" err="1"/>
              <a:t>main.server.ts</a:t>
            </a:r>
            <a:r>
              <a:rPr lang="en-IN" dirty="0"/>
              <a:t>              # main server application bootstrapping</a:t>
            </a:r>
          </a:p>
        </p:txBody>
      </p:sp>
    </p:spTree>
    <p:extLst>
      <p:ext uri="{BB962C8B-B14F-4D97-AF65-F5344CB8AC3E}">
        <p14:creationId xmlns:p14="http://schemas.microsoft.com/office/powerpoint/2010/main" val="138325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25E27E9-A255-8A02-FBA1-F09D58F5C393}"/>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i="0">
                <a:effectLst/>
                <a:latin typeface="+mj-lt"/>
                <a:ea typeface="+mj-ea"/>
                <a:cs typeface="+mj-cs"/>
              </a:rPr>
              <a:t>Configure server-side rendering</a:t>
            </a:r>
            <a:endParaRPr lang="en-US" sz="3700" b="1">
              <a:latin typeface="+mj-lt"/>
              <a:ea typeface="+mj-ea"/>
              <a:cs typeface="+mj-cs"/>
            </a:endParaRPr>
          </a:p>
        </p:txBody>
      </p:sp>
      <p:pic>
        <p:nvPicPr>
          <p:cNvPr id="7" name="Picture 6" descr="A screenshot of a computer&#10;&#10;Description automatically generated">
            <a:extLst>
              <a:ext uri="{FF2B5EF4-FFF2-40B4-BE49-F238E27FC236}">
                <a16:creationId xmlns:a16="http://schemas.microsoft.com/office/drawing/2014/main" id="{A7FA5BDF-8749-5268-940F-F865E708221B}"/>
              </a:ext>
            </a:extLst>
          </p:cNvPr>
          <p:cNvPicPr>
            <a:picLocks noChangeAspect="1"/>
          </p:cNvPicPr>
          <p:nvPr/>
        </p:nvPicPr>
        <p:blipFill rotWithShape="1">
          <a:blip r:embed="rId2"/>
          <a:srcRect r="1542" b="2"/>
          <a:stretch/>
        </p:blipFill>
        <p:spPr>
          <a:xfrm>
            <a:off x="20" y="431"/>
            <a:ext cx="8115280" cy="6408311"/>
          </a:xfrm>
          <a:prstGeom prst="rect">
            <a:avLst/>
          </a:prstGeom>
        </p:spPr>
      </p:pic>
      <p:sp>
        <p:nvSpPr>
          <p:cNvPr id="5" name="TextBox 4">
            <a:extLst>
              <a:ext uri="{FF2B5EF4-FFF2-40B4-BE49-F238E27FC236}">
                <a16:creationId xmlns:a16="http://schemas.microsoft.com/office/drawing/2014/main" id="{72DFE414-7213-61C2-A286-64EF41CF9E8E}"/>
              </a:ext>
            </a:extLst>
          </p:cNvPr>
          <p:cNvSpPr txBox="1"/>
          <p:nvPr/>
        </p:nvSpPr>
        <p:spPr>
          <a:xfrm>
            <a:off x="8212667" y="2319867"/>
            <a:ext cx="3810000" cy="4048625"/>
          </a:xfrm>
          <a:prstGeom prst="rect">
            <a:avLst/>
          </a:prstGeom>
        </p:spPr>
        <p:txBody>
          <a:bodyPr vert="horz" lIns="91440" tIns="45720" rIns="91440" bIns="45720" rtlCol="0">
            <a:normAutofit lnSpcReduction="10000"/>
          </a:bodyPr>
          <a:lstStyle/>
          <a:p>
            <a:pPr>
              <a:lnSpc>
                <a:spcPct val="90000"/>
              </a:lnSpc>
              <a:spcAft>
                <a:spcPts val="600"/>
              </a:spcAft>
            </a:pPr>
            <a:r>
              <a:rPr lang="en-US" sz="1200" b="1" dirty="0"/>
              <a:t>// All regular routes use the Angular engine</a:t>
            </a:r>
          </a:p>
          <a:p>
            <a:pPr>
              <a:lnSpc>
                <a:spcPct val="90000"/>
              </a:lnSpc>
              <a:spcAft>
                <a:spcPts val="600"/>
              </a:spcAft>
            </a:pPr>
            <a:r>
              <a:rPr lang="en-US" sz="1200" b="1" dirty="0" err="1"/>
              <a:t>server.get</a:t>
            </a:r>
            <a:r>
              <a:rPr lang="en-US" sz="1200" b="1" dirty="0"/>
              <a:t>('*', (req, res, next) =&gt; {</a:t>
            </a:r>
          </a:p>
          <a:p>
            <a:pPr>
              <a:lnSpc>
                <a:spcPct val="90000"/>
              </a:lnSpc>
              <a:spcAft>
                <a:spcPts val="600"/>
              </a:spcAft>
            </a:pPr>
            <a:r>
              <a:rPr lang="en-US" sz="1200" b="1" dirty="0"/>
              <a:t>  const {protocol, </a:t>
            </a:r>
            <a:r>
              <a:rPr lang="en-US" sz="1200" b="1" dirty="0" err="1"/>
              <a:t>originalUrl</a:t>
            </a:r>
            <a:r>
              <a:rPr lang="en-US" sz="1200" b="1" dirty="0"/>
              <a:t>, </a:t>
            </a:r>
            <a:r>
              <a:rPr lang="en-US" sz="1200" b="1" dirty="0" err="1"/>
              <a:t>baseUrl</a:t>
            </a:r>
            <a:r>
              <a:rPr lang="en-US" sz="1200" b="1" dirty="0"/>
              <a:t>, headers} = req;</a:t>
            </a:r>
          </a:p>
          <a:p>
            <a:pPr>
              <a:lnSpc>
                <a:spcPct val="90000"/>
              </a:lnSpc>
              <a:spcAft>
                <a:spcPts val="600"/>
              </a:spcAft>
            </a:pPr>
            <a:endParaRPr lang="en-US" sz="1200" b="1" dirty="0"/>
          </a:p>
          <a:p>
            <a:pPr>
              <a:lnSpc>
                <a:spcPct val="90000"/>
              </a:lnSpc>
              <a:spcAft>
                <a:spcPts val="600"/>
              </a:spcAft>
            </a:pPr>
            <a:r>
              <a:rPr lang="en-US" sz="1200" b="1" dirty="0"/>
              <a:t>  </a:t>
            </a:r>
            <a:r>
              <a:rPr lang="en-US" sz="1200" b="1" dirty="0" err="1"/>
              <a:t>commonEngine</a:t>
            </a:r>
            <a:endParaRPr lang="en-US" sz="1200" b="1" dirty="0"/>
          </a:p>
          <a:p>
            <a:pPr>
              <a:lnSpc>
                <a:spcPct val="90000"/>
              </a:lnSpc>
              <a:spcAft>
                <a:spcPts val="600"/>
              </a:spcAft>
            </a:pPr>
            <a:r>
              <a:rPr lang="en-US" sz="1200" b="1" dirty="0"/>
              <a:t>      .render({</a:t>
            </a:r>
          </a:p>
          <a:p>
            <a:pPr>
              <a:lnSpc>
                <a:spcPct val="90000"/>
              </a:lnSpc>
              <a:spcAft>
                <a:spcPts val="600"/>
              </a:spcAft>
            </a:pPr>
            <a:r>
              <a:rPr lang="en-US" sz="1200" b="1" dirty="0"/>
              <a:t>        bootstrap,</a:t>
            </a:r>
          </a:p>
          <a:p>
            <a:pPr>
              <a:lnSpc>
                <a:spcPct val="90000"/>
              </a:lnSpc>
              <a:spcAft>
                <a:spcPts val="600"/>
              </a:spcAft>
            </a:pPr>
            <a:r>
              <a:rPr lang="en-US" sz="1200" b="1" dirty="0"/>
              <a:t>        </a:t>
            </a:r>
            <a:r>
              <a:rPr lang="en-US" sz="1200" b="1" dirty="0" err="1"/>
              <a:t>documentFilePath</a:t>
            </a:r>
            <a:r>
              <a:rPr lang="en-US" sz="1200" b="1" dirty="0"/>
              <a:t>: </a:t>
            </a:r>
            <a:r>
              <a:rPr lang="en-US" sz="1200" b="1" dirty="0" err="1"/>
              <a:t>indexHtml</a:t>
            </a:r>
            <a:r>
              <a:rPr lang="en-US" sz="1200" b="1" dirty="0"/>
              <a:t>,</a:t>
            </a:r>
          </a:p>
          <a:p>
            <a:pPr>
              <a:lnSpc>
                <a:spcPct val="90000"/>
              </a:lnSpc>
              <a:spcAft>
                <a:spcPts val="600"/>
              </a:spcAft>
            </a:pPr>
            <a:r>
              <a:rPr lang="en-US" sz="1200" b="1" dirty="0"/>
              <a:t>        url: `${protocol}://${</a:t>
            </a:r>
            <a:r>
              <a:rPr lang="en-US" sz="1200" b="1" dirty="0" err="1"/>
              <a:t>headers.host</a:t>
            </a:r>
            <a:r>
              <a:rPr lang="en-US" sz="1200" b="1" dirty="0"/>
              <a:t>}${</a:t>
            </a:r>
            <a:r>
              <a:rPr lang="en-US" sz="1200" b="1" dirty="0" err="1"/>
              <a:t>originalUrl</a:t>
            </a:r>
            <a:r>
              <a:rPr lang="en-US" sz="1200" b="1" dirty="0"/>
              <a:t>}`,</a:t>
            </a:r>
          </a:p>
          <a:p>
            <a:pPr>
              <a:lnSpc>
                <a:spcPct val="90000"/>
              </a:lnSpc>
              <a:spcAft>
                <a:spcPts val="600"/>
              </a:spcAft>
            </a:pPr>
            <a:r>
              <a:rPr lang="en-US" sz="1200" b="1" dirty="0"/>
              <a:t>        </a:t>
            </a:r>
            <a:r>
              <a:rPr lang="en-US" sz="1200" b="1" dirty="0" err="1"/>
              <a:t>publicPath</a:t>
            </a:r>
            <a:r>
              <a:rPr lang="en-US" sz="1200" b="1" dirty="0"/>
              <a:t>: </a:t>
            </a:r>
            <a:r>
              <a:rPr lang="en-US" sz="1200" b="1" dirty="0" err="1"/>
              <a:t>browserDistFolder</a:t>
            </a:r>
            <a:r>
              <a:rPr lang="en-US" sz="1200" b="1" dirty="0"/>
              <a:t>,</a:t>
            </a:r>
          </a:p>
          <a:p>
            <a:pPr>
              <a:lnSpc>
                <a:spcPct val="90000"/>
              </a:lnSpc>
              <a:spcAft>
                <a:spcPts val="600"/>
              </a:spcAft>
            </a:pPr>
            <a:r>
              <a:rPr lang="en-US" sz="1200" b="1" dirty="0"/>
              <a:t>        providers: [{provide: APP_BASE_HREF, </a:t>
            </a:r>
            <a:r>
              <a:rPr lang="en-US" sz="1200" b="1" dirty="0" err="1"/>
              <a:t>useValue</a:t>
            </a:r>
            <a:r>
              <a:rPr lang="en-US" sz="1200" b="1" dirty="0"/>
              <a:t>: </a:t>
            </a:r>
            <a:r>
              <a:rPr lang="en-US" sz="1200" b="1" dirty="0" err="1"/>
              <a:t>req.baseUrl</a:t>
            </a:r>
            <a:r>
              <a:rPr lang="en-US" sz="1200" b="1" dirty="0"/>
              <a:t>}],</a:t>
            </a:r>
          </a:p>
          <a:p>
            <a:pPr>
              <a:lnSpc>
                <a:spcPct val="90000"/>
              </a:lnSpc>
              <a:spcAft>
                <a:spcPts val="600"/>
              </a:spcAft>
            </a:pPr>
            <a:r>
              <a:rPr lang="en-US" sz="1200" b="1" dirty="0"/>
              <a:t>      })</a:t>
            </a:r>
          </a:p>
          <a:p>
            <a:pPr>
              <a:lnSpc>
                <a:spcPct val="90000"/>
              </a:lnSpc>
              <a:spcAft>
                <a:spcPts val="600"/>
              </a:spcAft>
            </a:pPr>
            <a:r>
              <a:rPr lang="en-US" sz="1200" b="1" dirty="0"/>
              <a:t>      .then((html) =&gt; </a:t>
            </a:r>
            <a:r>
              <a:rPr lang="en-US" sz="1200" b="1" dirty="0" err="1"/>
              <a:t>res.send</a:t>
            </a:r>
            <a:r>
              <a:rPr lang="en-US" sz="1200" b="1" dirty="0"/>
              <a:t>(html))</a:t>
            </a:r>
          </a:p>
          <a:p>
            <a:pPr>
              <a:lnSpc>
                <a:spcPct val="90000"/>
              </a:lnSpc>
              <a:spcAft>
                <a:spcPts val="600"/>
              </a:spcAft>
            </a:pPr>
            <a:r>
              <a:rPr lang="en-US" sz="1200" b="1" dirty="0"/>
              <a:t>      .catch((err) =&gt; next(err));</a:t>
            </a:r>
          </a:p>
          <a:p>
            <a:pPr>
              <a:lnSpc>
                <a:spcPct val="90000"/>
              </a:lnSpc>
              <a:spcAft>
                <a:spcPts val="600"/>
              </a:spcAft>
            </a:pPr>
            <a:r>
              <a:rPr lang="en-US" sz="1200" b="1" dirty="0"/>
              <a:t>});</a:t>
            </a:r>
          </a:p>
        </p:txBody>
      </p:sp>
      <p:sp>
        <p:nvSpPr>
          <p:cNvPr id="18" name="Rectangle 1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CBCA4E7-2EF9-A153-DA3D-DD74D0C9D1E7}"/>
              </a:ext>
            </a:extLst>
          </p:cNvPr>
          <p:cNvCxnSpPr/>
          <p:nvPr/>
        </p:nvCxnSpPr>
        <p:spPr>
          <a:xfrm>
            <a:off x="6629400" y="1684867"/>
            <a:ext cx="1879600" cy="2226733"/>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81C25E2-2F7E-30F1-6081-38F9A48011B2}"/>
              </a:ext>
            </a:extLst>
          </p:cNvPr>
          <p:cNvCxnSpPr/>
          <p:nvPr/>
        </p:nvCxnSpPr>
        <p:spPr>
          <a:xfrm>
            <a:off x="6705600" y="2429933"/>
            <a:ext cx="1862667" cy="2514600"/>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BA57C01-6637-0A08-3D54-A419A58617BD}"/>
              </a:ext>
            </a:extLst>
          </p:cNvPr>
          <p:cNvCxnSpPr/>
          <p:nvPr/>
        </p:nvCxnSpPr>
        <p:spPr>
          <a:xfrm>
            <a:off x="5029200" y="3048000"/>
            <a:ext cx="3479800" cy="13038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F3E77E-0DA1-07BC-490E-F9D2A9FD2AFD}"/>
              </a:ext>
            </a:extLst>
          </p:cNvPr>
          <p:cNvCxnSpPr/>
          <p:nvPr/>
        </p:nvCxnSpPr>
        <p:spPr>
          <a:xfrm>
            <a:off x="5562601" y="4385733"/>
            <a:ext cx="2946399" cy="3386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77C99FF-67CA-4C81-BFDA-D52E27BC2A6E}"/>
              </a:ext>
            </a:extLst>
          </p:cNvPr>
          <p:cNvCxnSpPr/>
          <p:nvPr/>
        </p:nvCxnSpPr>
        <p:spPr>
          <a:xfrm flipV="1">
            <a:off x="6908800" y="4086477"/>
            <a:ext cx="1600200" cy="1729598"/>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12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7585D-802A-419B-408D-F8BEFA22256D}"/>
              </a:ext>
            </a:extLst>
          </p:cNvPr>
          <p:cNvSpPr txBox="1"/>
          <p:nvPr/>
        </p:nvSpPr>
        <p:spPr>
          <a:xfrm>
            <a:off x="2912533" y="80201"/>
            <a:ext cx="6096000"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Hydration</a:t>
            </a:r>
            <a:endParaRPr lang="en-IN" sz="3600" b="1" dirty="0"/>
          </a:p>
        </p:txBody>
      </p:sp>
      <p:sp>
        <p:nvSpPr>
          <p:cNvPr id="5" name="TextBox 4">
            <a:extLst>
              <a:ext uri="{FF2B5EF4-FFF2-40B4-BE49-F238E27FC236}">
                <a16:creationId xmlns:a16="http://schemas.microsoft.com/office/drawing/2014/main" id="{4A475AC1-74E2-E114-DA05-3D68DB941ACE}"/>
              </a:ext>
            </a:extLst>
          </p:cNvPr>
          <p:cNvSpPr txBox="1"/>
          <p:nvPr/>
        </p:nvSpPr>
        <p:spPr>
          <a:xfrm>
            <a:off x="1083734" y="920621"/>
            <a:ext cx="9643533" cy="5016758"/>
          </a:xfrm>
          <a:prstGeom prst="rect">
            <a:avLst/>
          </a:prstGeom>
          <a:noFill/>
          <a:ln w="57150">
            <a:solidFill>
              <a:schemeClr val="tx1"/>
            </a:solidFill>
          </a:ln>
        </p:spPr>
        <p:txBody>
          <a:bodyPr wrap="square">
            <a:spAutoFit/>
          </a:bodyPr>
          <a:lstStyle/>
          <a:p>
            <a:pPr algn="ctr"/>
            <a:r>
              <a:rPr lang="en-US" sz="3200" b="1" i="0" dirty="0">
                <a:solidFill>
                  <a:srgbClr val="444444"/>
                </a:solidFill>
                <a:effectLst/>
                <a:latin typeface="Roboto" panose="02000000000000000000" pitchFamily="2" charset="0"/>
              </a:rPr>
              <a:t>Hydration is the process that restores the server side rendered application on the client.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This includes things like reusing the server rendered DOM structures, persisting the application state, transferring application data that was retrieved already by the server, and other processes.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Hydration is enabled by default when you use SSR.</a:t>
            </a:r>
            <a:endParaRPr lang="en-IN" sz="3200" b="1" dirty="0"/>
          </a:p>
        </p:txBody>
      </p:sp>
    </p:spTree>
    <p:extLst>
      <p:ext uri="{BB962C8B-B14F-4D97-AF65-F5344CB8AC3E}">
        <p14:creationId xmlns:p14="http://schemas.microsoft.com/office/powerpoint/2010/main" val="3526874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B669E-90F7-83A5-CE12-EC61E57D4B37}"/>
              </a:ext>
            </a:extLst>
          </p:cNvPr>
          <p:cNvSpPr txBox="1"/>
          <p:nvPr/>
        </p:nvSpPr>
        <p:spPr>
          <a:xfrm>
            <a:off x="855133" y="1363133"/>
            <a:ext cx="9948334" cy="3139321"/>
          </a:xfrm>
          <a:prstGeom prst="rect">
            <a:avLst/>
          </a:prstGeom>
          <a:noFill/>
        </p:spPr>
        <p:txBody>
          <a:bodyPr wrap="square">
            <a:spAutoFit/>
          </a:bodyPr>
          <a:lstStyle/>
          <a:p>
            <a:r>
              <a:rPr lang="en-US" i="0" dirty="0">
                <a:solidFill>
                  <a:srgbClr val="444444"/>
                </a:solidFill>
                <a:effectLst/>
                <a:latin typeface="Roboto" panose="02000000000000000000" pitchFamily="2" charset="0"/>
              </a:rPr>
              <a:t>Hydration improves application performance by avoiding extra work to re-create DOM nodes.</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Instead, Angular tries to match existing DOM elements to the applications structure at runtime and reuses DOM nodes when possible.</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 This results in a performance improvement that can be measured using </a:t>
            </a:r>
            <a:r>
              <a:rPr lang="en-US" i="0" u="none" strike="noStrike" dirty="0">
                <a:solidFill>
                  <a:srgbClr val="1976D2"/>
                </a:solidFill>
                <a:effectLst/>
                <a:latin typeface="Roboto" panose="02000000000000000000" pitchFamily="2" charset="0"/>
                <a:hlinkClick r:id="rId2"/>
              </a:rPr>
              <a:t>Core Web Vitals (CWV)</a:t>
            </a:r>
            <a:r>
              <a:rPr lang="en-US" i="0" dirty="0">
                <a:solidFill>
                  <a:srgbClr val="444444"/>
                </a:solidFill>
                <a:effectLst/>
                <a:latin typeface="Roboto" panose="02000000000000000000" pitchFamily="2" charset="0"/>
              </a:rPr>
              <a:t> statistics, such as reducing the First-</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3"/>
              </a:rPr>
              <a:t>FCP</a:t>
            </a:r>
            <a:r>
              <a:rPr lang="en-US" i="0" dirty="0">
                <a:solidFill>
                  <a:srgbClr val="444444"/>
                </a:solidFill>
                <a:effectLst/>
                <a:latin typeface="Roboto" panose="02000000000000000000" pitchFamily="2" charset="0"/>
              </a:rPr>
              <a:t> and Largest </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4"/>
              </a:rPr>
              <a:t>LCP</a:t>
            </a:r>
            <a:r>
              <a:rPr lang="en-US" i="0" dirty="0">
                <a:solidFill>
                  <a:srgbClr val="444444"/>
                </a:solidFill>
                <a:effectLst/>
                <a:latin typeface="Roboto" panose="02000000000000000000" pitchFamily="2" charset="0"/>
              </a:rPr>
              <a:t>), as well as Cumulative Layout Shift (</a:t>
            </a:r>
            <a:r>
              <a:rPr lang="en-US" i="0" u="none" strike="noStrike" dirty="0">
                <a:solidFill>
                  <a:srgbClr val="1976D2"/>
                </a:solidFill>
                <a:effectLst/>
                <a:latin typeface="Roboto" panose="02000000000000000000" pitchFamily="2" charset="0"/>
                <a:hlinkClick r:id="rId5"/>
              </a:rPr>
              <a:t>CLS</a:t>
            </a:r>
            <a:r>
              <a:rPr lang="en-US" i="0" dirty="0">
                <a:solidFill>
                  <a:srgbClr val="444444"/>
                </a:solidFill>
                <a:effectLst/>
                <a:latin typeface="Roboto" panose="02000000000000000000" pitchFamily="2" charset="0"/>
              </a:rPr>
              <a:t>). </a:t>
            </a:r>
          </a:p>
          <a:p>
            <a:endParaRPr lang="en-US" dirty="0">
              <a:solidFill>
                <a:srgbClr val="444444"/>
              </a:solidFill>
              <a:latin typeface="Roboto" panose="02000000000000000000" pitchFamily="2" charset="0"/>
            </a:endParaRPr>
          </a:p>
          <a:p>
            <a:endParaRPr lang="en-US" i="0" dirty="0">
              <a:solidFill>
                <a:srgbClr val="444444"/>
              </a:solidFill>
              <a:effectLst/>
              <a:latin typeface="Roboto" panose="02000000000000000000" pitchFamily="2" charset="0"/>
            </a:endParaRPr>
          </a:p>
          <a:p>
            <a:r>
              <a:rPr lang="en-US" i="0" dirty="0">
                <a:solidFill>
                  <a:srgbClr val="444444"/>
                </a:solidFill>
                <a:effectLst/>
                <a:latin typeface="Roboto" panose="02000000000000000000" pitchFamily="2" charset="0"/>
              </a:rPr>
              <a:t>Improving these numbers also affects things like SEO performance.</a:t>
            </a:r>
            <a:endParaRPr lang="en-IN" dirty="0"/>
          </a:p>
        </p:txBody>
      </p:sp>
      <p:sp>
        <p:nvSpPr>
          <p:cNvPr id="5" name="TextBox 4">
            <a:extLst>
              <a:ext uri="{FF2B5EF4-FFF2-40B4-BE49-F238E27FC236}">
                <a16:creationId xmlns:a16="http://schemas.microsoft.com/office/drawing/2014/main" id="{05BEE46E-B48A-C0AC-3C79-682777ABF85E}"/>
              </a:ext>
            </a:extLst>
          </p:cNvPr>
          <p:cNvSpPr txBox="1"/>
          <p:nvPr/>
        </p:nvSpPr>
        <p:spPr>
          <a:xfrm>
            <a:off x="3141134" y="266468"/>
            <a:ext cx="6096000" cy="584775"/>
          </a:xfrm>
          <a:prstGeom prst="rect">
            <a:avLst/>
          </a:prstGeom>
          <a:noFill/>
        </p:spPr>
        <p:txBody>
          <a:bodyPr wrap="square">
            <a:spAutoFit/>
          </a:bodyPr>
          <a:lstStyle/>
          <a:p>
            <a:pPr algn="ctr"/>
            <a:r>
              <a:rPr lang="en-US" sz="3200" b="1" i="0" dirty="0">
                <a:solidFill>
                  <a:srgbClr val="333333"/>
                </a:solidFill>
                <a:effectLst/>
                <a:latin typeface="Roboto" panose="02000000000000000000" pitchFamily="2" charset="0"/>
              </a:rPr>
              <a:t>Why is hydration important?</a:t>
            </a:r>
            <a:endParaRPr lang="en-IN" sz="3200" b="1" dirty="0"/>
          </a:p>
        </p:txBody>
      </p:sp>
    </p:spTree>
    <p:extLst>
      <p:ext uri="{BB962C8B-B14F-4D97-AF65-F5344CB8AC3E}">
        <p14:creationId xmlns:p14="http://schemas.microsoft.com/office/powerpoint/2010/main" val="200849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79C30-9398-6F35-6511-303FDEDA21F4}"/>
              </a:ext>
            </a:extLst>
          </p:cNvPr>
          <p:cNvSpPr txBox="1"/>
          <p:nvPr/>
        </p:nvSpPr>
        <p:spPr>
          <a:xfrm>
            <a:off x="753533" y="86267"/>
            <a:ext cx="11209867" cy="584775"/>
          </a:xfrm>
          <a:prstGeom prst="rect">
            <a:avLst/>
          </a:prstGeom>
          <a:noFill/>
          <a:ln w="38100">
            <a:solidFill>
              <a:schemeClr val="tx1"/>
            </a:solidFill>
          </a:ln>
        </p:spPr>
        <p:txBody>
          <a:bodyPr wrap="square">
            <a:spAutoFit/>
          </a:bodyPr>
          <a:lstStyle/>
          <a:p>
            <a:pPr algn="ctr"/>
            <a:r>
              <a:rPr lang="en-US" sz="3200" b="1" i="0" dirty="0">
                <a:solidFill>
                  <a:srgbClr val="333333"/>
                </a:solidFill>
                <a:effectLst/>
                <a:latin typeface="Roboto" panose="02000000000000000000" pitchFamily="2" charset="0"/>
              </a:rPr>
              <a:t>Caching data when using HttpClient</a:t>
            </a:r>
          </a:p>
        </p:txBody>
      </p:sp>
      <p:sp>
        <p:nvSpPr>
          <p:cNvPr id="6" name="TextBox 5">
            <a:extLst>
              <a:ext uri="{FF2B5EF4-FFF2-40B4-BE49-F238E27FC236}">
                <a16:creationId xmlns:a16="http://schemas.microsoft.com/office/drawing/2014/main" id="{1B6992B1-EA4F-C957-ECFB-C3DA362487CC}"/>
              </a:ext>
            </a:extLst>
          </p:cNvPr>
          <p:cNvSpPr txBox="1"/>
          <p:nvPr/>
        </p:nvSpPr>
        <p:spPr>
          <a:xfrm>
            <a:off x="0" y="829159"/>
            <a:ext cx="7933267" cy="3293209"/>
          </a:xfrm>
          <a:prstGeom prst="rect">
            <a:avLst/>
          </a:prstGeom>
          <a:noFill/>
          <a:ln w="12700">
            <a:solidFill>
              <a:schemeClr val="tx1"/>
            </a:solidFill>
          </a:ln>
        </p:spPr>
        <p:txBody>
          <a:bodyPr wrap="square">
            <a:spAutoFit/>
          </a:bodyPr>
          <a:lstStyle/>
          <a:p>
            <a:pPr marL="285750" indent="-285750">
              <a:buFont typeface="Arial" panose="020B0604020202020204" pitchFamily="34" charset="0"/>
              <a:buChar char="•"/>
            </a:pPr>
            <a:r>
              <a:rPr lang="en-IN" sz="1600" dirty="0"/>
              <a:t>When SSR is enabled, HttpClient responses are cached while running on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After that this information is serialized and transferred to a browser as a part of the initial HTML sent from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 a browser, HttpClient checks whether it has data in the cache and if so, reuses it instead of making a new HTTP request during initial application rendering.</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HttpClient stops using the cache once an application becomes stable while running in a browser.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Caching is performed by default for all HEAD and GET requests. You can configure this cache by using </a:t>
            </a:r>
            <a:r>
              <a:rPr lang="en-US" sz="1600" dirty="0" err="1"/>
              <a:t>withHttpTransferCacheOptions</a:t>
            </a:r>
            <a:r>
              <a:rPr lang="en-US" sz="1600" dirty="0"/>
              <a:t> when providing hydration.</a:t>
            </a:r>
            <a:endParaRPr lang="en-IN" sz="1600" dirty="0"/>
          </a:p>
        </p:txBody>
      </p:sp>
      <p:sp>
        <p:nvSpPr>
          <p:cNvPr id="9" name="TextBox 8">
            <a:extLst>
              <a:ext uri="{FF2B5EF4-FFF2-40B4-BE49-F238E27FC236}">
                <a16:creationId xmlns:a16="http://schemas.microsoft.com/office/drawing/2014/main" id="{C777B04F-AC31-55C2-0805-06752F812F33}"/>
              </a:ext>
            </a:extLst>
          </p:cNvPr>
          <p:cNvSpPr txBox="1"/>
          <p:nvPr/>
        </p:nvSpPr>
        <p:spPr>
          <a:xfrm>
            <a:off x="5854700" y="4186410"/>
            <a:ext cx="6108700" cy="2585323"/>
          </a:xfrm>
          <a:prstGeom prst="rect">
            <a:avLst/>
          </a:prstGeom>
          <a:noFill/>
          <a:ln w="12700">
            <a:solidFill>
              <a:schemeClr val="tx1"/>
            </a:solidFill>
          </a:ln>
        </p:spPr>
        <p:txBody>
          <a:bodyPr wrap="square">
            <a:spAutoFit/>
          </a:bodyPr>
          <a:lstStyle/>
          <a:p>
            <a:r>
              <a:rPr lang="en-IN" dirty="0" err="1"/>
              <a:t>bootstrapApplication</a:t>
            </a:r>
            <a:r>
              <a:rPr lang="en-IN" dirty="0"/>
              <a:t>(</a:t>
            </a:r>
            <a:r>
              <a:rPr lang="en-IN" dirty="0" err="1"/>
              <a:t>AppComponent</a:t>
            </a:r>
            <a:r>
              <a:rPr lang="en-IN" dirty="0"/>
              <a:t>, {</a:t>
            </a:r>
          </a:p>
          <a:p>
            <a:r>
              <a:rPr lang="en-IN" dirty="0"/>
              <a:t>  providers: [</a:t>
            </a:r>
          </a:p>
          <a:p>
            <a:r>
              <a:rPr lang="en-IN" dirty="0"/>
              <a:t>    </a:t>
            </a:r>
            <a:r>
              <a:rPr lang="en-IN" dirty="0" err="1"/>
              <a:t>provideClientHydration</a:t>
            </a:r>
            <a:r>
              <a:rPr lang="en-IN" dirty="0"/>
              <a:t>(</a:t>
            </a:r>
          </a:p>
          <a:p>
            <a:r>
              <a:rPr lang="en-IN" dirty="0"/>
              <a:t>      </a:t>
            </a:r>
            <a:r>
              <a:rPr lang="en-IN" dirty="0" err="1"/>
              <a:t>withHttpTransferCacheOptions</a:t>
            </a:r>
            <a:r>
              <a:rPr lang="en-IN" dirty="0"/>
              <a:t>({</a:t>
            </a:r>
          </a:p>
          <a:p>
            <a:r>
              <a:rPr lang="en-IN" dirty="0"/>
              <a:t>        </a:t>
            </a:r>
            <a:r>
              <a:rPr lang="en-IN" dirty="0" err="1"/>
              <a:t>includePostRequests</a:t>
            </a:r>
            <a:r>
              <a:rPr lang="en-IN" dirty="0"/>
              <a:t>: true,</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02125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38A839-9F5E-CAF9-D8F2-760FF48AF57A}"/>
              </a:ext>
            </a:extLst>
          </p:cNvPr>
          <p:cNvSpPr/>
          <p:nvPr/>
        </p:nvSpPr>
        <p:spPr>
          <a:xfrm>
            <a:off x="5503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 name="Rectangle 2">
            <a:extLst>
              <a:ext uri="{FF2B5EF4-FFF2-40B4-BE49-F238E27FC236}">
                <a16:creationId xmlns:a16="http://schemas.microsoft.com/office/drawing/2014/main" id="{28EC3AF7-FF35-AA46-3F07-410BF2D8C8E7}"/>
              </a:ext>
            </a:extLst>
          </p:cNvPr>
          <p:cNvSpPr/>
          <p:nvPr/>
        </p:nvSpPr>
        <p:spPr>
          <a:xfrm>
            <a:off x="49191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4" name="Rectangle 3">
            <a:extLst>
              <a:ext uri="{FF2B5EF4-FFF2-40B4-BE49-F238E27FC236}">
                <a16:creationId xmlns:a16="http://schemas.microsoft.com/office/drawing/2014/main" id="{6F140ED9-1A73-C614-9401-C162E06D2919}"/>
              </a:ext>
            </a:extLst>
          </p:cNvPr>
          <p:cNvSpPr/>
          <p:nvPr/>
        </p:nvSpPr>
        <p:spPr>
          <a:xfrm>
            <a:off x="6095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C3</a:t>
            </a:r>
          </a:p>
        </p:txBody>
      </p:sp>
      <p:sp>
        <p:nvSpPr>
          <p:cNvPr id="5" name="Rectangle 4">
            <a:extLst>
              <a:ext uri="{FF2B5EF4-FFF2-40B4-BE49-F238E27FC236}">
                <a16:creationId xmlns:a16="http://schemas.microsoft.com/office/drawing/2014/main" id="{B263F030-C529-14A6-D0DD-043EB7564A46}"/>
              </a:ext>
            </a:extLst>
          </p:cNvPr>
          <p:cNvSpPr/>
          <p:nvPr/>
        </p:nvSpPr>
        <p:spPr>
          <a:xfrm>
            <a:off x="49783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C4</a:t>
            </a:r>
          </a:p>
        </p:txBody>
      </p:sp>
      <p:sp>
        <p:nvSpPr>
          <p:cNvPr id="6" name="Rectangle 5">
            <a:extLst>
              <a:ext uri="{FF2B5EF4-FFF2-40B4-BE49-F238E27FC236}">
                <a16:creationId xmlns:a16="http://schemas.microsoft.com/office/drawing/2014/main" id="{FE1CDAC5-846A-B24A-C85B-3135B45B16E2}"/>
              </a:ext>
            </a:extLst>
          </p:cNvPr>
          <p:cNvSpPr/>
          <p:nvPr/>
        </p:nvSpPr>
        <p:spPr>
          <a:xfrm>
            <a:off x="6095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C5</a:t>
            </a:r>
          </a:p>
        </p:txBody>
      </p:sp>
      <p:sp>
        <p:nvSpPr>
          <p:cNvPr id="7" name="Rectangle 6">
            <a:extLst>
              <a:ext uri="{FF2B5EF4-FFF2-40B4-BE49-F238E27FC236}">
                <a16:creationId xmlns:a16="http://schemas.microsoft.com/office/drawing/2014/main" id="{13B4DBB9-4597-7DE8-662E-4CD2AE05F361}"/>
              </a:ext>
            </a:extLst>
          </p:cNvPr>
          <p:cNvSpPr/>
          <p:nvPr/>
        </p:nvSpPr>
        <p:spPr>
          <a:xfrm>
            <a:off x="49783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C6</a:t>
            </a:r>
          </a:p>
        </p:txBody>
      </p:sp>
      <p:cxnSp>
        <p:nvCxnSpPr>
          <p:cNvPr id="9" name="Connector: Curved 8">
            <a:extLst>
              <a:ext uri="{FF2B5EF4-FFF2-40B4-BE49-F238E27FC236}">
                <a16:creationId xmlns:a16="http://schemas.microsoft.com/office/drawing/2014/main" id="{C42882CB-6B51-1247-540F-AD7F7FD96ADC}"/>
              </a:ext>
            </a:extLst>
          </p:cNvPr>
          <p:cNvCxnSpPr>
            <a:stCxn id="2" idx="3"/>
          </p:cNvCxnSpPr>
          <p:nvPr/>
        </p:nvCxnSpPr>
        <p:spPr>
          <a:xfrm>
            <a:off x="3175000" y="1291167"/>
            <a:ext cx="1803399" cy="635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09CF76C-B719-BECD-4F9D-2349377393F9}"/>
              </a:ext>
            </a:extLst>
          </p:cNvPr>
          <p:cNvCxnSpPr>
            <a:stCxn id="2" idx="3"/>
            <a:endCxn id="5" idx="1"/>
          </p:cNvCxnSpPr>
          <p:nvPr/>
        </p:nvCxnSpPr>
        <p:spPr>
          <a:xfrm>
            <a:off x="3175000" y="1291167"/>
            <a:ext cx="1803399" cy="17695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6F77659-56B2-BCCA-B0CE-7F93EC5DC460}"/>
              </a:ext>
            </a:extLst>
          </p:cNvPr>
          <p:cNvCxnSpPr>
            <a:stCxn id="2" idx="3"/>
            <a:endCxn id="7" idx="1"/>
          </p:cNvCxnSpPr>
          <p:nvPr/>
        </p:nvCxnSpPr>
        <p:spPr>
          <a:xfrm>
            <a:off x="3175000" y="1291167"/>
            <a:ext cx="1803399"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19CF7340-23B3-209B-AB40-12A37044DF5E}"/>
              </a:ext>
            </a:extLst>
          </p:cNvPr>
          <p:cNvCxnSpPr>
            <a:stCxn id="4" idx="3"/>
            <a:endCxn id="3" idx="1"/>
          </p:cNvCxnSpPr>
          <p:nvPr/>
        </p:nvCxnSpPr>
        <p:spPr>
          <a:xfrm flipV="1">
            <a:off x="3234266" y="1291167"/>
            <a:ext cx="1684867" cy="176953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D44DDAD4-C049-A149-7652-65A0BBD972D6}"/>
              </a:ext>
            </a:extLst>
          </p:cNvPr>
          <p:cNvCxnSpPr>
            <a:stCxn id="4" idx="3"/>
            <a:endCxn id="5" idx="1"/>
          </p:cNvCxnSpPr>
          <p:nvPr/>
        </p:nvCxnSpPr>
        <p:spPr>
          <a:xfrm>
            <a:off x="3234266" y="3060700"/>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0A9FF379-5BF2-DC31-7C28-467D6BB3F485}"/>
              </a:ext>
            </a:extLst>
          </p:cNvPr>
          <p:cNvCxnSpPr>
            <a:stCxn id="4" idx="3"/>
            <a:endCxn id="7" idx="1"/>
          </p:cNvCxnSpPr>
          <p:nvPr/>
        </p:nvCxnSpPr>
        <p:spPr>
          <a:xfrm>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D52222BE-3304-9CA7-1FF7-A551BEF8E64A}"/>
              </a:ext>
            </a:extLst>
          </p:cNvPr>
          <p:cNvCxnSpPr>
            <a:stCxn id="6" idx="3"/>
            <a:endCxn id="3" idx="1"/>
          </p:cNvCxnSpPr>
          <p:nvPr/>
        </p:nvCxnSpPr>
        <p:spPr>
          <a:xfrm flipV="1">
            <a:off x="3234266" y="1291167"/>
            <a:ext cx="1684867"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0AEFFA09-BF9F-B74F-14DE-DAB4F45F318A}"/>
              </a:ext>
            </a:extLst>
          </p:cNvPr>
          <p:cNvCxnSpPr>
            <a:stCxn id="6" idx="3"/>
            <a:endCxn id="5" idx="1"/>
          </p:cNvCxnSpPr>
          <p:nvPr/>
        </p:nvCxnSpPr>
        <p:spPr>
          <a:xfrm flipV="1">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DB2537FC-B878-0256-D4A0-C6BB847EEA46}"/>
              </a:ext>
            </a:extLst>
          </p:cNvPr>
          <p:cNvCxnSpPr>
            <a:stCxn id="6" idx="3"/>
            <a:endCxn id="7" idx="1"/>
          </p:cNvCxnSpPr>
          <p:nvPr/>
        </p:nvCxnSpPr>
        <p:spPr>
          <a:xfrm>
            <a:off x="3234266" y="4910668"/>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5E4AD947-3FEC-3EC0-05FA-EE569FBB9675}"/>
              </a:ext>
            </a:extLst>
          </p:cNvPr>
          <p:cNvSpPr txBox="1"/>
          <p:nvPr/>
        </p:nvSpPr>
        <p:spPr>
          <a:xfrm>
            <a:off x="8085667" y="423333"/>
            <a:ext cx="330200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IN" dirty="0"/>
              <a:t>Parent-Child Relationships</a:t>
            </a:r>
          </a:p>
          <a:p>
            <a:pPr marL="342900" indent="-342900">
              <a:buAutoNum type="arabicPeriod"/>
            </a:pPr>
            <a:r>
              <a:rPr lang="en-IN" dirty="0"/>
              <a:t>Using Services to Communicate Across Components</a:t>
            </a:r>
          </a:p>
          <a:p>
            <a:pPr marL="800100" lvl="1" indent="-342900">
              <a:buAutoNum type="arabicPeriod"/>
            </a:pPr>
            <a:r>
              <a:rPr lang="en-IN" dirty="0"/>
              <a:t>Query Mechanism on Service Object that holds data which is shared across components</a:t>
            </a:r>
          </a:p>
          <a:p>
            <a:pPr marL="342900" indent="-342900">
              <a:buAutoNum type="arabicPeriod"/>
            </a:pPr>
            <a:r>
              <a:rPr lang="en-IN" dirty="0"/>
              <a:t>Using Browser’s Storage to share data across Components e.g. </a:t>
            </a:r>
            <a:r>
              <a:rPr lang="en-IN" dirty="0" err="1"/>
              <a:t>sessionStorage</a:t>
            </a:r>
            <a:r>
              <a:rPr lang="en-IN" dirty="0"/>
              <a:t>, </a:t>
            </a:r>
            <a:r>
              <a:rPr lang="en-IN" dirty="0" err="1"/>
              <a:t>localStorage</a:t>
            </a:r>
            <a:endParaRPr lang="en-IN" dirty="0"/>
          </a:p>
        </p:txBody>
      </p:sp>
      <p:sp>
        <p:nvSpPr>
          <p:cNvPr id="27" name="Cylinder 26">
            <a:extLst>
              <a:ext uri="{FF2B5EF4-FFF2-40B4-BE49-F238E27FC236}">
                <a16:creationId xmlns:a16="http://schemas.microsoft.com/office/drawing/2014/main" id="{57257F56-23CE-4A4D-25B1-2CC6198D3E43}"/>
              </a:ext>
            </a:extLst>
          </p:cNvPr>
          <p:cNvSpPr/>
          <p:nvPr/>
        </p:nvSpPr>
        <p:spPr>
          <a:xfrm>
            <a:off x="8085667" y="4648200"/>
            <a:ext cx="3666066" cy="2082800"/>
          </a:xfrm>
          <a:prstGeom prst="can">
            <a:avLst>
              <a:gd name="adj" fmla="val 148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ylinder 27">
            <a:extLst>
              <a:ext uri="{FF2B5EF4-FFF2-40B4-BE49-F238E27FC236}">
                <a16:creationId xmlns:a16="http://schemas.microsoft.com/office/drawing/2014/main" id="{DEA70EE1-716B-CFD3-A6F3-6781506CCD1D}"/>
              </a:ext>
            </a:extLst>
          </p:cNvPr>
          <p:cNvSpPr/>
          <p:nvPr/>
        </p:nvSpPr>
        <p:spPr>
          <a:xfrm>
            <a:off x="8280401"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Cylinder 28">
            <a:extLst>
              <a:ext uri="{FF2B5EF4-FFF2-40B4-BE49-F238E27FC236}">
                <a16:creationId xmlns:a16="http://schemas.microsoft.com/office/drawing/2014/main" id="{B9FFA730-3B1E-31F6-1476-EBB8C17A4559}"/>
              </a:ext>
            </a:extLst>
          </p:cNvPr>
          <p:cNvSpPr/>
          <p:nvPr/>
        </p:nvSpPr>
        <p:spPr>
          <a:xfrm>
            <a:off x="9169402"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Cylinder 29">
            <a:extLst>
              <a:ext uri="{FF2B5EF4-FFF2-40B4-BE49-F238E27FC236}">
                <a16:creationId xmlns:a16="http://schemas.microsoft.com/office/drawing/2014/main" id="{913F3CA5-5CBC-FEA8-EFB9-6FE001A03EF4}"/>
              </a:ext>
            </a:extLst>
          </p:cNvPr>
          <p:cNvSpPr/>
          <p:nvPr/>
        </p:nvSpPr>
        <p:spPr>
          <a:xfrm>
            <a:off x="8280401"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Cylinder 30">
            <a:extLst>
              <a:ext uri="{FF2B5EF4-FFF2-40B4-BE49-F238E27FC236}">
                <a16:creationId xmlns:a16="http://schemas.microsoft.com/office/drawing/2014/main" id="{0B53FD66-DE09-B46D-ACC3-C3D7C8DFAAA9}"/>
              </a:ext>
            </a:extLst>
          </p:cNvPr>
          <p:cNvSpPr/>
          <p:nvPr/>
        </p:nvSpPr>
        <p:spPr>
          <a:xfrm>
            <a:off x="9169402"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Cylinder 31">
            <a:extLst>
              <a:ext uri="{FF2B5EF4-FFF2-40B4-BE49-F238E27FC236}">
                <a16:creationId xmlns:a16="http://schemas.microsoft.com/office/drawing/2014/main" id="{4A16D25A-157B-BB1D-B840-D5E3C68320DC}"/>
              </a:ext>
            </a:extLst>
          </p:cNvPr>
          <p:cNvSpPr/>
          <p:nvPr/>
        </p:nvSpPr>
        <p:spPr>
          <a:xfrm>
            <a:off x="10016067"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Cylinder 32">
            <a:extLst>
              <a:ext uri="{FF2B5EF4-FFF2-40B4-BE49-F238E27FC236}">
                <a16:creationId xmlns:a16="http://schemas.microsoft.com/office/drawing/2014/main" id="{633956AB-9C5E-6C43-F4E1-089D506D8E40}"/>
              </a:ext>
            </a:extLst>
          </p:cNvPr>
          <p:cNvSpPr/>
          <p:nvPr/>
        </p:nvSpPr>
        <p:spPr>
          <a:xfrm>
            <a:off x="10905068"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Brace 33">
            <a:extLst>
              <a:ext uri="{FF2B5EF4-FFF2-40B4-BE49-F238E27FC236}">
                <a16:creationId xmlns:a16="http://schemas.microsoft.com/office/drawing/2014/main" id="{725116EA-03F2-D7B5-57C2-E52226963D2E}"/>
              </a:ext>
            </a:extLst>
          </p:cNvPr>
          <p:cNvSpPr/>
          <p:nvPr/>
        </p:nvSpPr>
        <p:spPr>
          <a:xfrm rot="5400000">
            <a:off x="3713692" y="2607736"/>
            <a:ext cx="785281" cy="699346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cxnSp>
        <p:nvCxnSpPr>
          <p:cNvPr id="36" name="Connector: Curved 35">
            <a:extLst>
              <a:ext uri="{FF2B5EF4-FFF2-40B4-BE49-F238E27FC236}">
                <a16:creationId xmlns:a16="http://schemas.microsoft.com/office/drawing/2014/main" id="{B62E3353-DF9A-07BB-0245-58FB2E631427}"/>
              </a:ext>
            </a:extLst>
          </p:cNvPr>
          <p:cNvCxnSpPr>
            <a:stCxn id="34" idx="1"/>
            <a:endCxn id="27" idx="3"/>
          </p:cNvCxnSpPr>
          <p:nvPr/>
        </p:nvCxnSpPr>
        <p:spPr>
          <a:xfrm rot="16200000" flipH="1">
            <a:off x="6895571" y="3707872"/>
            <a:ext cx="233890" cy="5812367"/>
          </a:xfrm>
          <a:prstGeom prst="curvedConnector5">
            <a:avLst>
              <a:gd name="adj1" fmla="val -97738"/>
              <a:gd name="adj2" fmla="val 37609"/>
              <a:gd name="adj3" fmla="val 11447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8" name="Cylinder 37">
            <a:extLst>
              <a:ext uri="{FF2B5EF4-FFF2-40B4-BE49-F238E27FC236}">
                <a16:creationId xmlns:a16="http://schemas.microsoft.com/office/drawing/2014/main" id="{2F23DD95-13DB-A6E4-11E8-D32BAD466740}"/>
              </a:ext>
            </a:extLst>
          </p:cNvPr>
          <p:cNvSpPr/>
          <p:nvPr/>
        </p:nvSpPr>
        <p:spPr>
          <a:xfrm>
            <a:off x="8301569"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ylinder 38">
            <a:extLst>
              <a:ext uri="{FF2B5EF4-FFF2-40B4-BE49-F238E27FC236}">
                <a16:creationId xmlns:a16="http://schemas.microsoft.com/office/drawing/2014/main" id="{4DBC10CF-43A8-C97B-66C7-B7ED717D8EFE}"/>
              </a:ext>
            </a:extLst>
          </p:cNvPr>
          <p:cNvSpPr/>
          <p:nvPr/>
        </p:nvSpPr>
        <p:spPr>
          <a:xfrm>
            <a:off x="8697383"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Cylinder 39">
            <a:extLst>
              <a:ext uri="{FF2B5EF4-FFF2-40B4-BE49-F238E27FC236}">
                <a16:creationId xmlns:a16="http://schemas.microsoft.com/office/drawing/2014/main" id="{F1F5F8F2-A6B5-6EB2-2118-988E3DCDDB52}"/>
              </a:ext>
            </a:extLst>
          </p:cNvPr>
          <p:cNvSpPr/>
          <p:nvPr/>
        </p:nvSpPr>
        <p:spPr>
          <a:xfrm>
            <a:off x="8335436"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Cylinder 40">
            <a:extLst>
              <a:ext uri="{FF2B5EF4-FFF2-40B4-BE49-F238E27FC236}">
                <a16:creationId xmlns:a16="http://schemas.microsoft.com/office/drawing/2014/main" id="{47C6DCD1-208C-C809-B76F-14B5F5FD7EB1}"/>
              </a:ext>
            </a:extLst>
          </p:cNvPr>
          <p:cNvSpPr/>
          <p:nvPr/>
        </p:nvSpPr>
        <p:spPr>
          <a:xfrm>
            <a:off x="8731250"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Cylinder 41">
            <a:extLst>
              <a:ext uri="{FF2B5EF4-FFF2-40B4-BE49-F238E27FC236}">
                <a16:creationId xmlns:a16="http://schemas.microsoft.com/office/drawing/2014/main" id="{DF51924A-3DA1-4FF3-E000-119998ED8B8B}"/>
              </a:ext>
            </a:extLst>
          </p:cNvPr>
          <p:cNvSpPr/>
          <p:nvPr/>
        </p:nvSpPr>
        <p:spPr>
          <a:xfrm>
            <a:off x="9186335"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Cylinder 42">
            <a:extLst>
              <a:ext uri="{FF2B5EF4-FFF2-40B4-BE49-F238E27FC236}">
                <a16:creationId xmlns:a16="http://schemas.microsoft.com/office/drawing/2014/main" id="{99180AB9-C23B-9560-AE13-E5784D624E1D}"/>
              </a:ext>
            </a:extLst>
          </p:cNvPr>
          <p:cNvSpPr/>
          <p:nvPr/>
        </p:nvSpPr>
        <p:spPr>
          <a:xfrm>
            <a:off x="9582149"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2271A947-4C0D-6511-CDFD-5D71BB54287E}"/>
              </a:ext>
            </a:extLst>
          </p:cNvPr>
          <p:cNvSpPr/>
          <p:nvPr/>
        </p:nvSpPr>
        <p:spPr>
          <a:xfrm>
            <a:off x="9241367"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ylinder 44">
            <a:extLst>
              <a:ext uri="{FF2B5EF4-FFF2-40B4-BE49-F238E27FC236}">
                <a16:creationId xmlns:a16="http://schemas.microsoft.com/office/drawing/2014/main" id="{5714018C-49C0-E0C4-9E24-92178C78B9E6}"/>
              </a:ext>
            </a:extLst>
          </p:cNvPr>
          <p:cNvSpPr/>
          <p:nvPr/>
        </p:nvSpPr>
        <p:spPr>
          <a:xfrm>
            <a:off x="9637181"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Cylinder 45">
            <a:extLst>
              <a:ext uri="{FF2B5EF4-FFF2-40B4-BE49-F238E27FC236}">
                <a16:creationId xmlns:a16="http://schemas.microsoft.com/office/drawing/2014/main" id="{1D54AB78-0F7C-63F8-6A8A-0E9C39B410CD}"/>
              </a:ext>
            </a:extLst>
          </p:cNvPr>
          <p:cNvSpPr/>
          <p:nvPr/>
        </p:nvSpPr>
        <p:spPr>
          <a:xfrm>
            <a:off x="10022414"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Cylinder 46">
            <a:extLst>
              <a:ext uri="{FF2B5EF4-FFF2-40B4-BE49-F238E27FC236}">
                <a16:creationId xmlns:a16="http://schemas.microsoft.com/office/drawing/2014/main" id="{EA1C27AE-FA71-DBFB-0062-28974D23FD95}"/>
              </a:ext>
            </a:extLst>
          </p:cNvPr>
          <p:cNvSpPr/>
          <p:nvPr/>
        </p:nvSpPr>
        <p:spPr>
          <a:xfrm>
            <a:off x="10418228"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Cylinder 47">
            <a:extLst>
              <a:ext uri="{FF2B5EF4-FFF2-40B4-BE49-F238E27FC236}">
                <a16:creationId xmlns:a16="http://schemas.microsoft.com/office/drawing/2014/main" id="{5A380DCB-CA98-E539-57C4-FA6C9044D306}"/>
              </a:ext>
            </a:extLst>
          </p:cNvPr>
          <p:cNvSpPr/>
          <p:nvPr/>
        </p:nvSpPr>
        <p:spPr>
          <a:xfrm>
            <a:off x="10953756"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Cylinder 48">
            <a:extLst>
              <a:ext uri="{FF2B5EF4-FFF2-40B4-BE49-F238E27FC236}">
                <a16:creationId xmlns:a16="http://schemas.microsoft.com/office/drawing/2014/main" id="{B8E80D6F-C015-A462-59F1-A4E85C4B00B2}"/>
              </a:ext>
            </a:extLst>
          </p:cNvPr>
          <p:cNvSpPr/>
          <p:nvPr/>
        </p:nvSpPr>
        <p:spPr>
          <a:xfrm>
            <a:off x="11349570"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2714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C831A-A6A5-1519-CE15-50C3B9F8C765}"/>
              </a:ext>
            </a:extLst>
          </p:cNvPr>
          <p:cNvSpPr/>
          <p:nvPr/>
        </p:nvSpPr>
        <p:spPr>
          <a:xfrm>
            <a:off x="160867" y="228600"/>
            <a:ext cx="11853333" cy="6434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C2116DF3-CCA7-5858-0D4D-86937B87C66D}"/>
              </a:ext>
            </a:extLst>
          </p:cNvPr>
          <p:cNvSpPr txBox="1"/>
          <p:nvPr/>
        </p:nvSpPr>
        <p:spPr>
          <a:xfrm>
            <a:off x="9033933" y="355600"/>
            <a:ext cx="2827867" cy="646331"/>
          </a:xfrm>
          <a:prstGeom prst="rect">
            <a:avLst/>
          </a:prstGeom>
          <a:noFill/>
        </p:spPr>
        <p:txBody>
          <a:bodyPr wrap="square" rtlCol="0">
            <a:spAutoFit/>
          </a:bodyPr>
          <a:lstStyle/>
          <a:p>
            <a:pPr algn="ctr"/>
            <a:r>
              <a:rPr lang="en-IN" b="1" dirty="0"/>
              <a:t>Container App /  Hosting App</a:t>
            </a:r>
          </a:p>
        </p:txBody>
      </p:sp>
      <p:sp>
        <p:nvSpPr>
          <p:cNvPr id="4" name="Rectangle 3">
            <a:extLst>
              <a:ext uri="{FF2B5EF4-FFF2-40B4-BE49-F238E27FC236}">
                <a16:creationId xmlns:a16="http://schemas.microsoft.com/office/drawing/2014/main" id="{9A42F66A-C6A6-A5B6-D827-084293249D8F}"/>
              </a:ext>
            </a:extLst>
          </p:cNvPr>
          <p:cNvSpPr/>
          <p:nvPr/>
        </p:nvSpPr>
        <p:spPr>
          <a:xfrm>
            <a:off x="330200" y="1202267"/>
            <a:ext cx="3928533" cy="4783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337EF78-B4B1-DBB3-2E61-8054E5DB153E}"/>
              </a:ext>
            </a:extLst>
          </p:cNvPr>
          <p:cNvSpPr txBox="1"/>
          <p:nvPr/>
        </p:nvSpPr>
        <p:spPr>
          <a:xfrm>
            <a:off x="397933" y="1397000"/>
            <a:ext cx="3691467" cy="369332"/>
          </a:xfrm>
          <a:prstGeom prst="rect">
            <a:avLst/>
          </a:prstGeom>
          <a:noFill/>
        </p:spPr>
        <p:txBody>
          <a:bodyPr wrap="square" rtlCol="0">
            <a:spAutoFit/>
          </a:bodyPr>
          <a:lstStyle/>
          <a:p>
            <a:pPr algn="ctr"/>
            <a:r>
              <a:rPr lang="en-IN" b="1" dirty="0"/>
              <a:t>Product </a:t>
            </a:r>
            <a:r>
              <a:rPr lang="en-IN" b="1" dirty="0" err="1"/>
              <a:t>Catelog</a:t>
            </a:r>
            <a:r>
              <a:rPr lang="en-IN" b="1" dirty="0"/>
              <a:t> UI</a:t>
            </a:r>
          </a:p>
        </p:txBody>
      </p:sp>
      <p:graphicFrame>
        <p:nvGraphicFramePr>
          <p:cNvPr id="6" name="Table 5">
            <a:extLst>
              <a:ext uri="{FF2B5EF4-FFF2-40B4-BE49-F238E27FC236}">
                <a16:creationId xmlns:a16="http://schemas.microsoft.com/office/drawing/2014/main" id="{5DF296EA-2A05-366A-E158-5F2D2501EA5A}"/>
              </a:ext>
            </a:extLst>
          </p:cNvPr>
          <p:cNvGraphicFramePr>
            <a:graphicFrameLocks noGrp="1"/>
          </p:cNvGraphicFramePr>
          <p:nvPr>
            <p:extLst>
              <p:ext uri="{D42A27DB-BD31-4B8C-83A1-F6EECF244321}">
                <p14:modId xmlns:p14="http://schemas.microsoft.com/office/powerpoint/2010/main" val="1678011568"/>
              </p:ext>
            </p:extLst>
          </p:nvPr>
        </p:nvGraphicFramePr>
        <p:xfrm>
          <a:off x="448733" y="2369159"/>
          <a:ext cx="3581400" cy="259588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2353432843"/>
                    </a:ext>
                  </a:extLst>
                </a:gridCol>
                <a:gridCol w="895350">
                  <a:extLst>
                    <a:ext uri="{9D8B030D-6E8A-4147-A177-3AD203B41FA5}">
                      <a16:colId xmlns:a16="http://schemas.microsoft.com/office/drawing/2014/main" val="3583698285"/>
                    </a:ext>
                  </a:extLst>
                </a:gridCol>
                <a:gridCol w="895350">
                  <a:extLst>
                    <a:ext uri="{9D8B030D-6E8A-4147-A177-3AD203B41FA5}">
                      <a16:colId xmlns:a16="http://schemas.microsoft.com/office/drawing/2014/main" val="2371192044"/>
                    </a:ext>
                  </a:extLst>
                </a:gridCol>
                <a:gridCol w="895350">
                  <a:extLst>
                    <a:ext uri="{9D8B030D-6E8A-4147-A177-3AD203B41FA5}">
                      <a16:colId xmlns:a16="http://schemas.microsoft.com/office/drawing/2014/main" val="548717464"/>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4194043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6020227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1160549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95213699"/>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92418826"/>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3806392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32180835"/>
                  </a:ext>
                </a:extLst>
              </a:tr>
            </a:tbl>
          </a:graphicData>
        </a:graphic>
      </p:graphicFrame>
      <p:sp>
        <p:nvSpPr>
          <p:cNvPr id="7" name="Rectangle 6">
            <a:extLst>
              <a:ext uri="{FF2B5EF4-FFF2-40B4-BE49-F238E27FC236}">
                <a16:creationId xmlns:a16="http://schemas.microsoft.com/office/drawing/2014/main" id="{CA332EB1-4DB2-14A6-DD3D-BE4C6CE34BB3}"/>
              </a:ext>
            </a:extLst>
          </p:cNvPr>
          <p:cNvSpPr/>
          <p:nvPr/>
        </p:nvSpPr>
        <p:spPr>
          <a:xfrm>
            <a:off x="9220200" y="1001931"/>
            <a:ext cx="2480733" cy="1063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43D85F1-6AD3-A690-45DD-00CA7D9C8393}"/>
              </a:ext>
            </a:extLst>
          </p:cNvPr>
          <p:cNvSpPr txBox="1"/>
          <p:nvPr/>
        </p:nvSpPr>
        <p:spPr>
          <a:xfrm>
            <a:off x="9364133" y="1202267"/>
            <a:ext cx="2116667" cy="923330"/>
          </a:xfrm>
          <a:prstGeom prst="rect">
            <a:avLst/>
          </a:prstGeom>
          <a:noFill/>
        </p:spPr>
        <p:txBody>
          <a:bodyPr wrap="square" rtlCol="0">
            <a:spAutoFit/>
          </a:bodyPr>
          <a:lstStyle/>
          <a:p>
            <a:pPr algn="ctr"/>
            <a:r>
              <a:rPr lang="en-IN" b="1" dirty="0">
                <a:solidFill>
                  <a:srgbClr val="FFFF00"/>
                </a:solidFill>
              </a:rPr>
              <a:t>Cart of Purchased /  Selected Products</a:t>
            </a:r>
          </a:p>
        </p:txBody>
      </p:sp>
      <p:cxnSp>
        <p:nvCxnSpPr>
          <p:cNvPr id="10" name="Connector: Curved 9">
            <a:extLst>
              <a:ext uri="{FF2B5EF4-FFF2-40B4-BE49-F238E27FC236}">
                <a16:creationId xmlns:a16="http://schemas.microsoft.com/office/drawing/2014/main" id="{58E50D05-09AF-FFA9-2DB3-C84C770A1627}"/>
              </a:ext>
            </a:extLst>
          </p:cNvPr>
          <p:cNvCxnSpPr>
            <a:stCxn id="4" idx="3"/>
            <a:endCxn id="7" idx="1"/>
          </p:cNvCxnSpPr>
          <p:nvPr/>
        </p:nvCxnSpPr>
        <p:spPr>
          <a:xfrm flipV="1">
            <a:off x="4258733" y="1533899"/>
            <a:ext cx="4961467" cy="206020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F14002FA-D965-31E9-B151-72A253B19340}"/>
              </a:ext>
            </a:extLst>
          </p:cNvPr>
          <p:cNvSpPr/>
          <p:nvPr/>
        </p:nvSpPr>
        <p:spPr>
          <a:xfrm>
            <a:off x="7772400" y="3062132"/>
            <a:ext cx="3572933" cy="3228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3160E97-1678-D280-1E1F-E1E066C58223}"/>
              </a:ext>
            </a:extLst>
          </p:cNvPr>
          <p:cNvSpPr txBox="1"/>
          <p:nvPr/>
        </p:nvSpPr>
        <p:spPr>
          <a:xfrm>
            <a:off x="7874000" y="3208867"/>
            <a:ext cx="3361267" cy="1477328"/>
          </a:xfrm>
          <a:prstGeom prst="rect">
            <a:avLst/>
          </a:prstGeom>
          <a:noFill/>
        </p:spPr>
        <p:txBody>
          <a:bodyPr wrap="square" rtlCol="0">
            <a:spAutoFit/>
          </a:bodyPr>
          <a:lstStyle/>
          <a:p>
            <a:pPr algn="ctr"/>
            <a:r>
              <a:rPr lang="en-IN" b="1" dirty="0">
                <a:solidFill>
                  <a:srgbClr val="FFFF00"/>
                </a:solidFill>
              </a:rPr>
              <a:t>State-wise Tax Details on Product /  Purchase</a:t>
            </a:r>
          </a:p>
          <a:p>
            <a:pPr algn="ctr"/>
            <a:endParaRPr lang="en-IN" b="1" dirty="0">
              <a:solidFill>
                <a:srgbClr val="FFFF00"/>
              </a:solidFill>
            </a:endParaRPr>
          </a:p>
          <a:p>
            <a:pPr algn="ctr"/>
            <a:r>
              <a:rPr lang="en-IN" b="1" dirty="0">
                <a:solidFill>
                  <a:srgbClr val="FFFF00"/>
                </a:solidFill>
              </a:rPr>
              <a:t>This UI is loaded based on the state of Purchase </a:t>
            </a:r>
          </a:p>
        </p:txBody>
      </p:sp>
      <p:cxnSp>
        <p:nvCxnSpPr>
          <p:cNvPr id="16" name="Connector: Curved 15">
            <a:extLst>
              <a:ext uri="{FF2B5EF4-FFF2-40B4-BE49-F238E27FC236}">
                <a16:creationId xmlns:a16="http://schemas.microsoft.com/office/drawing/2014/main" id="{B0C38AF5-B416-B873-DC5C-34D40FBC8ABF}"/>
              </a:ext>
            </a:extLst>
          </p:cNvPr>
          <p:cNvCxnSpPr>
            <a:endCxn id="11" idx="0"/>
          </p:cNvCxnSpPr>
          <p:nvPr/>
        </p:nvCxnSpPr>
        <p:spPr>
          <a:xfrm rot="5400000">
            <a:off x="9526633" y="2157831"/>
            <a:ext cx="936535" cy="87206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79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irect Access Storage 1">
            <a:extLst>
              <a:ext uri="{FF2B5EF4-FFF2-40B4-BE49-F238E27FC236}">
                <a16:creationId xmlns:a16="http://schemas.microsoft.com/office/drawing/2014/main" id="{C7170144-552B-0500-49A7-3E2AF12452B5}"/>
              </a:ext>
            </a:extLst>
          </p:cNvPr>
          <p:cNvSpPr/>
          <p:nvPr/>
        </p:nvSpPr>
        <p:spPr>
          <a:xfrm>
            <a:off x="1151467" y="787400"/>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Original</a:t>
            </a:r>
          </a:p>
          <a:p>
            <a:pPr algn="ctr"/>
            <a:r>
              <a:rPr lang="en-IN" sz="1200" b="1" dirty="0"/>
              <a:t>Observable</a:t>
            </a:r>
          </a:p>
        </p:txBody>
      </p:sp>
      <p:sp>
        <p:nvSpPr>
          <p:cNvPr id="3" name="Flowchart: Direct Access Storage 2">
            <a:extLst>
              <a:ext uri="{FF2B5EF4-FFF2-40B4-BE49-F238E27FC236}">
                <a16:creationId xmlns:a16="http://schemas.microsoft.com/office/drawing/2014/main" id="{F43A7059-DC75-371A-06C6-AB3AFDC837FD}"/>
              </a:ext>
            </a:extLst>
          </p:cNvPr>
          <p:cNvSpPr/>
          <p:nvPr/>
        </p:nvSpPr>
        <p:spPr>
          <a:xfrm>
            <a:off x="6993467" y="2810933"/>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Manipulated</a:t>
            </a:r>
            <a:br>
              <a:rPr lang="en-IN" sz="1200" b="1" dirty="0"/>
            </a:br>
            <a:r>
              <a:rPr lang="en-IN" sz="1200" b="1" dirty="0"/>
              <a:t>Observable</a:t>
            </a:r>
          </a:p>
        </p:txBody>
      </p:sp>
      <p:sp>
        <p:nvSpPr>
          <p:cNvPr id="4" name="Rectangle 3">
            <a:extLst>
              <a:ext uri="{FF2B5EF4-FFF2-40B4-BE49-F238E27FC236}">
                <a16:creationId xmlns:a16="http://schemas.microsoft.com/office/drawing/2014/main" id="{7A5A571A-A75E-23C8-F76F-36E96E34E720}"/>
              </a:ext>
            </a:extLst>
          </p:cNvPr>
          <p:cNvSpPr/>
          <p:nvPr/>
        </p:nvSpPr>
        <p:spPr>
          <a:xfrm>
            <a:off x="4394199" y="1913466"/>
            <a:ext cx="1608667" cy="897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Pipe(</a:t>
            </a:r>
          </a:p>
          <a:p>
            <a:pPr algn="ctr"/>
            <a:r>
              <a:rPr lang="en-IN" sz="1100" dirty="0"/>
              <a:t> Logic for Manipulation</a:t>
            </a:r>
          </a:p>
          <a:p>
            <a:pPr algn="ctr"/>
            <a:r>
              <a:rPr lang="en-IN" sz="1100" dirty="0"/>
              <a:t>)</a:t>
            </a:r>
          </a:p>
        </p:txBody>
      </p:sp>
      <p:cxnSp>
        <p:nvCxnSpPr>
          <p:cNvPr id="6" name="Connector: Curved 5">
            <a:extLst>
              <a:ext uri="{FF2B5EF4-FFF2-40B4-BE49-F238E27FC236}">
                <a16:creationId xmlns:a16="http://schemas.microsoft.com/office/drawing/2014/main" id="{B7737D9E-4993-8D5F-5D57-1BFFC1DAD2B0}"/>
              </a:ext>
            </a:extLst>
          </p:cNvPr>
          <p:cNvCxnSpPr>
            <a:stCxn id="2" idx="4"/>
            <a:endCxn id="4" idx="1"/>
          </p:cNvCxnSpPr>
          <p:nvPr/>
        </p:nvCxnSpPr>
        <p:spPr>
          <a:xfrm>
            <a:off x="3369733" y="1405467"/>
            <a:ext cx="1024466" cy="9567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Curved 7">
            <a:extLst>
              <a:ext uri="{FF2B5EF4-FFF2-40B4-BE49-F238E27FC236}">
                <a16:creationId xmlns:a16="http://schemas.microsoft.com/office/drawing/2014/main" id="{B3206BAD-7918-2558-B641-3C3AA819007B}"/>
              </a:ext>
            </a:extLst>
          </p:cNvPr>
          <p:cNvCxnSpPr>
            <a:cxnSpLocks/>
            <a:stCxn id="4" idx="3"/>
            <a:endCxn id="3" idx="1"/>
          </p:cNvCxnSpPr>
          <p:nvPr/>
        </p:nvCxnSpPr>
        <p:spPr>
          <a:xfrm>
            <a:off x="6002866" y="2362200"/>
            <a:ext cx="990601" cy="106680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581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EC8011-2EA0-8AF8-B47E-83C8B30EA426}"/>
              </a:ext>
            </a:extLst>
          </p:cNvPr>
          <p:cNvGraphicFramePr>
            <a:graphicFrameLocks noGrp="1"/>
          </p:cNvGraphicFramePr>
          <p:nvPr>
            <p:extLst>
              <p:ext uri="{D42A27DB-BD31-4B8C-83A1-F6EECF244321}">
                <p14:modId xmlns:p14="http://schemas.microsoft.com/office/powerpoint/2010/main" val="3725268794"/>
              </p:ext>
            </p:extLst>
          </p:nvPr>
        </p:nvGraphicFramePr>
        <p:xfrm>
          <a:off x="2362200" y="2316480"/>
          <a:ext cx="4555065" cy="1112520"/>
        </p:xfrm>
        <a:graphic>
          <a:graphicData uri="http://schemas.openxmlformats.org/drawingml/2006/table">
            <a:tbl>
              <a:tblPr firstRow="1" bandRow="1">
                <a:tableStyleId>{5C22544A-7EE6-4342-B048-85BDC9FD1C3A}</a:tableStyleId>
              </a:tblPr>
              <a:tblGrid>
                <a:gridCol w="911013">
                  <a:extLst>
                    <a:ext uri="{9D8B030D-6E8A-4147-A177-3AD203B41FA5}">
                      <a16:colId xmlns:a16="http://schemas.microsoft.com/office/drawing/2014/main" val="2035850658"/>
                    </a:ext>
                  </a:extLst>
                </a:gridCol>
                <a:gridCol w="911013">
                  <a:extLst>
                    <a:ext uri="{9D8B030D-6E8A-4147-A177-3AD203B41FA5}">
                      <a16:colId xmlns:a16="http://schemas.microsoft.com/office/drawing/2014/main" val="1460095278"/>
                    </a:ext>
                  </a:extLst>
                </a:gridCol>
                <a:gridCol w="911013">
                  <a:extLst>
                    <a:ext uri="{9D8B030D-6E8A-4147-A177-3AD203B41FA5}">
                      <a16:colId xmlns:a16="http://schemas.microsoft.com/office/drawing/2014/main" val="1617828891"/>
                    </a:ext>
                  </a:extLst>
                </a:gridCol>
                <a:gridCol w="911013">
                  <a:extLst>
                    <a:ext uri="{9D8B030D-6E8A-4147-A177-3AD203B41FA5}">
                      <a16:colId xmlns:a16="http://schemas.microsoft.com/office/drawing/2014/main" val="322580263"/>
                    </a:ext>
                  </a:extLst>
                </a:gridCol>
                <a:gridCol w="911013">
                  <a:extLst>
                    <a:ext uri="{9D8B030D-6E8A-4147-A177-3AD203B41FA5}">
                      <a16:colId xmlns:a16="http://schemas.microsoft.com/office/drawing/2014/main" val="4060248716"/>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3668927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620573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36270995"/>
                  </a:ext>
                </a:extLst>
              </a:tr>
            </a:tbl>
          </a:graphicData>
        </a:graphic>
      </p:graphicFrame>
      <p:sp>
        <p:nvSpPr>
          <p:cNvPr id="3" name="TextBox 2">
            <a:extLst>
              <a:ext uri="{FF2B5EF4-FFF2-40B4-BE49-F238E27FC236}">
                <a16:creationId xmlns:a16="http://schemas.microsoft.com/office/drawing/2014/main" id="{18A2DE11-890F-8215-02A0-36441766165C}"/>
              </a:ext>
            </a:extLst>
          </p:cNvPr>
          <p:cNvSpPr txBox="1"/>
          <p:nvPr/>
        </p:nvSpPr>
        <p:spPr>
          <a:xfrm>
            <a:off x="3124200" y="1882140"/>
            <a:ext cx="311573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b="1" dirty="0"/>
              <a:t>Observable</a:t>
            </a:r>
          </a:p>
        </p:txBody>
      </p:sp>
      <p:sp>
        <p:nvSpPr>
          <p:cNvPr id="4" name="Rectangle: Top Corners Snipped 3">
            <a:extLst>
              <a:ext uri="{FF2B5EF4-FFF2-40B4-BE49-F238E27FC236}">
                <a16:creationId xmlns:a16="http://schemas.microsoft.com/office/drawing/2014/main" id="{C9464890-2343-7589-23FE-6BE22B60F633}"/>
              </a:ext>
            </a:extLst>
          </p:cNvPr>
          <p:cNvSpPr/>
          <p:nvPr/>
        </p:nvSpPr>
        <p:spPr>
          <a:xfrm>
            <a:off x="9499600" y="685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1</a:t>
            </a:r>
          </a:p>
        </p:txBody>
      </p:sp>
      <p:sp>
        <p:nvSpPr>
          <p:cNvPr id="5" name="Rectangle: Top Corners Snipped 4">
            <a:extLst>
              <a:ext uri="{FF2B5EF4-FFF2-40B4-BE49-F238E27FC236}">
                <a16:creationId xmlns:a16="http://schemas.microsoft.com/office/drawing/2014/main" id="{7B02F345-2F6B-B417-EA4D-E2BAAF4214AD}"/>
              </a:ext>
            </a:extLst>
          </p:cNvPr>
          <p:cNvSpPr/>
          <p:nvPr/>
        </p:nvSpPr>
        <p:spPr>
          <a:xfrm>
            <a:off x="9499600" y="2717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2</a:t>
            </a:r>
          </a:p>
        </p:txBody>
      </p:sp>
      <p:sp>
        <p:nvSpPr>
          <p:cNvPr id="6" name="Rectangle: Top Corners Snipped 5">
            <a:extLst>
              <a:ext uri="{FF2B5EF4-FFF2-40B4-BE49-F238E27FC236}">
                <a16:creationId xmlns:a16="http://schemas.microsoft.com/office/drawing/2014/main" id="{FBB20C9C-F05E-B199-AADE-322ECD1EB430}"/>
              </a:ext>
            </a:extLst>
          </p:cNvPr>
          <p:cNvSpPr/>
          <p:nvPr/>
        </p:nvSpPr>
        <p:spPr>
          <a:xfrm>
            <a:off x="9516533" y="4682067"/>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3</a:t>
            </a:r>
          </a:p>
        </p:txBody>
      </p:sp>
      <p:sp>
        <p:nvSpPr>
          <p:cNvPr id="7" name="Rectangle: Rounded Corners 6">
            <a:extLst>
              <a:ext uri="{FF2B5EF4-FFF2-40B4-BE49-F238E27FC236}">
                <a16:creationId xmlns:a16="http://schemas.microsoft.com/office/drawing/2014/main" id="{09AE4093-BF96-85B9-71F6-65ADA527F71C}"/>
              </a:ext>
            </a:extLst>
          </p:cNvPr>
          <p:cNvSpPr/>
          <p:nvPr/>
        </p:nvSpPr>
        <p:spPr>
          <a:xfrm>
            <a:off x="211667" y="160867"/>
            <a:ext cx="1752600" cy="1182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t>
            </a:r>
          </a:p>
          <a:p>
            <a:pPr algn="ctr"/>
            <a:r>
              <a:rPr lang="en-IN" dirty="0"/>
              <a:t>Provider</a:t>
            </a:r>
          </a:p>
        </p:txBody>
      </p:sp>
      <p:cxnSp>
        <p:nvCxnSpPr>
          <p:cNvPr id="9" name="Connector: Curved 8">
            <a:extLst>
              <a:ext uri="{FF2B5EF4-FFF2-40B4-BE49-F238E27FC236}">
                <a16:creationId xmlns:a16="http://schemas.microsoft.com/office/drawing/2014/main" id="{F783096D-0553-CD1C-D577-C77C366D58E4}"/>
              </a:ext>
            </a:extLst>
          </p:cNvPr>
          <p:cNvCxnSpPr>
            <a:stCxn id="7" idx="2"/>
            <a:endCxn id="2" idx="1"/>
          </p:cNvCxnSpPr>
          <p:nvPr/>
        </p:nvCxnSpPr>
        <p:spPr>
          <a:xfrm rot="16200000" flipH="1">
            <a:off x="960213" y="1470752"/>
            <a:ext cx="1529741" cy="127423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A4E05CD-FF23-6138-FC10-EEBC53F19CF5}"/>
              </a:ext>
            </a:extLst>
          </p:cNvPr>
          <p:cNvCxnSpPr>
            <a:stCxn id="4" idx="2"/>
            <a:endCxn id="2" idx="3"/>
          </p:cNvCxnSpPr>
          <p:nvPr/>
        </p:nvCxnSpPr>
        <p:spPr>
          <a:xfrm rot="10800000" flipV="1">
            <a:off x="6917266" y="1276866"/>
            <a:ext cx="2582335" cy="1595874"/>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0D80E412-E41D-DB2E-54C4-1EC1421BF860}"/>
              </a:ext>
            </a:extLst>
          </p:cNvPr>
          <p:cNvCxnSpPr>
            <a:stCxn id="5" idx="2"/>
            <a:endCxn id="2" idx="3"/>
          </p:cNvCxnSpPr>
          <p:nvPr/>
        </p:nvCxnSpPr>
        <p:spPr>
          <a:xfrm rot="10800000">
            <a:off x="6917266" y="2872740"/>
            <a:ext cx="2582335" cy="43612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A393118-2661-B088-2F46-442A1A261A08}"/>
              </a:ext>
            </a:extLst>
          </p:cNvPr>
          <p:cNvCxnSpPr>
            <a:stCxn id="6" idx="2"/>
            <a:endCxn id="2" idx="3"/>
          </p:cNvCxnSpPr>
          <p:nvPr/>
        </p:nvCxnSpPr>
        <p:spPr>
          <a:xfrm rot="10800000">
            <a:off x="6917265" y="2872741"/>
            <a:ext cx="2599268" cy="240039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E2318AA2-413B-C17E-CBBD-B69CE46C0B7E}"/>
              </a:ext>
            </a:extLst>
          </p:cNvPr>
          <p:cNvCxnSpPr/>
          <p:nvPr/>
        </p:nvCxnSpPr>
        <p:spPr>
          <a:xfrm flipV="1">
            <a:off x="7247467" y="1276865"/>
            <a:ext cx="1117600" cy="74600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3C7D7F7-6A4F-6AB8-9783-78A28547529F}"/>
              </a:ext>
            </a:extLst>
          </p:cNvPr>
          <p:cNvCxnSpPr/>
          <p:nvPr/>
        </p:nvCxnSpPr>
        <p:spPr>
          <a:xfrm>
            <a:off x="8068733" y="2717800"/>
            <a:ext cx="973667" cy="30988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B0E58FB0-68FC-3A30-24B9-F4441252FFDC}"/>
              </a:ext>
            </a:extLst>
          </p:cNvPr>
          <p:cNvCxnSpPr>
            <a:cxnSpLocks/>
          </p:cNvCxnSpPr>
          <p:nvPr/>
        </p:nvCxnSpPr>
        <p:spPr>
          <a:xfrm rot="16200000" flipH="1">
            <a:off x="8090369" y="3738501"/>
            <a:ext cx="1438395" cy="88900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693572B4-CCC5-5699-6A92-EC6F1CDB7334}"/>
              </a:ext>
            </a:extLst>
          </p:cNvPr>
          <p:cNvSpPr/>
          <p:nvPr/>
        </p:nvSpPr>
        <p:spPr>
          <a:xfrm>
            <a:off x="364068" y="4108404"/>
            <a:ext cx="1659466"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Observer</a:t>
            </a:r>
          </a:p>
        </p:txBody>
      </p:sp>
      <p:sp>
        <p:nvSpPr>
          <p:cNvPr id="25" name="Oval 24">
            <a:extLst>
              <a:ext uri="{FF2B5EF4-FFF2-40B4-BE49-F238E27FC236}">
                <a16:creationId xmlns:a16="http://schemas.microsoft.com/office/drawing/2014/main" id="{3E16FCD2-24CD-6FAA-9300-3AF28C65F23D}"/>
              </a:ext>
            </a:extLst>
          </p:cNvPr>
          <p:cNvSpPr/>
          <p:nvPr/>
        </p:nvSpPr>
        <p:spPr>
          <a:xfrm>
            <a:off x="3259666" y="4212074"/>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Scheduler</a:t>
            </a:r>
          </a:p>
        </p:txBody>
      </p:sp>
      <p:sp>
        <p:nvSpPr>
          <p:cNvPr id="26" name="Oval 25">
            <a:extLst>
              <a:ext uri="{FF2B5EF4-FFF2-40B4-BE49-F238E27FC236}">
                <a16:creationId xmlns:a16="http://schemas.microsoft.com/office/drawing/2014/main" id="{CECD155C-D2CE-A5DF-AE56-1C6478BD5151}"/>
              </a:ext>
            </a:extLst>
          </p:cNvPr>
          <p:cNvSpPr/>
          <p:nvPr/>
        </p:nvSpPr>
        <p:spPr>
          <a:xfrm>
            <a:off x="5952069" y="4716873"/>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Subjects</a:t>
            </a:r>
          </a:p>
        </p:txBody>
      </p:sp>
      <p:cxnSp>
        <p:nvCxnSpPr>
          <p:cNvPr id="28" name="Connector: Curved 27">
            <a:extLst>
              <a:ext uri="{FF2B5EF4-FFF2-40B4-BE49-F238E27FC236}">
                <a16:creationId xmlns:a16="http://schemas.microsoft.com/office/drawing/2014/main" id="{241BC8E7-21B7-0D71-8BAD-C20EFC070E79}"/>
              </a:ext>
            </a:extLst>
          </p:cNvPr>
          <p:cNvCxnSpPr>
            <a:stCxn id="24" idx="0"/>
            <a:endCxn id="2" idx="2"/>
          </p:cNvCxnSpPr>
          <p:nvPr/>
        </p:nvCxnSpPr>
        <p:spPr>
          <a:xfrm rot="5400000" flipH="1" flipV="1">
            <a:off x="2577064" y="2045737"/>
            <a:ext cx="679404" cy="344593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3618B041-B450-7703-C9AE-EBF317897C43}"/>
              </a:ext>
            </a:extLst>
          </p:cNvPr>
          <p:cNvCxnSpPr>
            <a:stCxn id="25" idx="0"/>
            <a:endCxn id="2" idx="2"/>
          </p:cNvCxnSpPr>
          <p:nvPr/>
        </p:nvCxnSpPr>
        <p:spPr>
          <a:xfrm rot="5400000" flipH="1" flipV="1">
            <a:off x="4021711" y="3594054"/>
            <a:ext cx="783074" cy="45296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5C1DD454-3BAA-A0BA-E457-0F3AB4901ECD}"/>
              </a:ext>
            </a:extLst>
          </p:cNvPr>
          <p:cNvCxnSpPr>
            <a:stCxn id="26" idx="0"/>
            <a:endCxn id="2" idx="2"/>
          </p:cNvCxnSpPr>
          <p:nvPr/>
        </p:nvCxnSpPr>
        <p:spPr>
          <a:xfrm rot="16200000" flipV="1">
            <a:off x="5115514" y="2953219"/>
            <a:ext cx="1287873" cy="223943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A76DAFA-7379-AA45-8366-7493A474839D}"/>
              </a:ext>
            </a:extLst>
          </p:cNvPr>
          <p:cNvSpPr txBox="1"/>
          <p:nvPr/>
        </p:nvSpPr>
        <p:spPr>
          <a:xfrm>
            <a:off x="59267" y="5427302"/>
            <a:ext cx="205740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Manage the Data in the Observable, a collection of callbacks to listen to values delivered by the observables</a:t>
            </a:r>
          </a:p>
        </p:txBody>
      </p:sp>
      <p:sp>
        <p:nvSpPr>
          <p:cNvPr id="34" name="TextBox 33">
            <a:extLst>
              <a:ext uri="{FF2B5EF4-FFF2-40B4-BE49-F238E27FC236}">
                <a16:creationId xmlns:a16="http://schemas.microsoft.com/office/drawing/2014/main" id="{D45249DA-ECA4-C7E4-B4A8-3A36C88E3B21}"/>
              </a:ext>
            </a:extLst>
          </p:cNvPr>
          <p:cNvSpPr txBox="1"/>
          <p:nvPr/>
        </p:nvSpPr>
        <p:spPr>
          <a:xfrm>
            <a:off x="3124200" y="5541033"/>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Centralize  dispatchers to control data access Concurrency</a:t>
            </a:r>
          </a:p>
        </p:txBody>
      </p:sp>
      <p:sp>
        <p:nvSpPr>
          <p:cNvPr id="37" name="TextBox 36">
            <a:extLst>
              <a:ext uri="{FF2B5EF4-FFF2-40B4-BE49-F238E27FC236}">
                <a16:creationId xmlns:a16="http://schemas.microsoft.com/office/drawing/2014/main" id="{0E516B75-E3D7-357A-692C-C4AD6FB3D5E0}"/>
              </a:ext>
            </a:extLst>
          </p:cNvPr>
          <p:cNvSpPr txBox="1"/>
          <p:nvPr/>
        </p:nvSpPr>
        <p:spPr>
          <a:xfrm>
            <a:off x="5888565" y="6004747"/>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Like an </a:t>
            </a:r>
            <a:r>
              <a:rPr lang="en-IN" sz="1200" b="1" dirty="0" err="1"/>
              <a:t>EventEmitter</a:t>
            </a:r>
            <a:r>
              <a:rPr lang="en-IN" sz="1200" b="1" dirty="0"/>
              <a:t>, used to emit the latest value(s) to the subscriber </a:t>
            </a:r>
          </a:p>
        </p:txBody>
      </p:sp>
      <p:sp>
        <p:nvSpPr>
          <p:cNvPr id="38" name="TextBox 37">
            <a:extLst>
              <a:ext uri="{FF2B5EF4-FFF2-40B4-BE49-F238E27FC236}">
                <a16:creationId xmlns:a16="http://schemas.microsoft.com/office/drawing/2014/main" id="{9A064762-E68C-22AD-4F82-1C0673B7F9D6}"/>
              </a:ext>
            </a:extLst>
          </p:cNvPr>
          <p:cNvSpPr txBox="1"/>
          <p:nvPr/>
        </p:nvSpPr>
        <p:spPr>
          <a:xfrm>
            <a:off x="6773333" y="206922"/>
            <a:ext cx="248073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A Subscription management that is used by the observable to take care of Dispatching data</a:t>
            </a:r>
          </a:p>
        </p:txBody>
      </p:sp>
      <p:sp>
        <p:nvSpPr>
          <p:cNvPr id="39" name="Oval 38">
            <a:extLst>
              <a:ext uri="{FF2B5EF4-FFF2-40B4-BE49-F238E27FC236}">
                <a16:creationId xmlns:a16="http://schemas.microsoft.com/office/drawing/2014/main" id="{E412E772-26FD-090F-D73B-258A65B56E46}"/>
              </a:ext>
            </a:extLst>
          </p:cNvPr>
          <p:cNvSpPr/>
          <p:nvPr/>
        </p:nvSpPr>
        <p:spPr>
          <a:xfrm>
            <a:off x="3714751" y="139630"/>
            <a:ext cx="1782232" cy="586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Operators</a:t>
            </a:r>
          </a:p>
        </p:txBody>
      </p:sp>
      <p:cxnSp>
        <p:nvCxnSpPr>
          <p:cNvPr id="41" name="Connector: Curved 40">
            <a:extLst>
              <a:ext uri="{FF2B5EF4-FFF2-40B4-BE49-F238E27FC236}">
                <a16:creationId xmlns:a16="http://schemas.microsoft.com/office/drawing/2014/main" id="{21D5FA10-AC1E-F2DF-F06D-D9F75A224193}"/>
              </a:ext>
            </a:extLst>
          </p:cNvPr>
          <p:cNvCxnSpPr>
            <a:stCxn id="39" idx="4"/>
            <a:endCxn id="2" idx="0"/>
          </p:cNvCxnSpPr>
          <p:nvPr/>
        </p:nvCxnSpPr>
        <p:spPr>
          <a:xfrm rot="16200000" flipH="1">
            <a:off x="3827508" y="1504255"/>
            <a:ext cx="1590583" cy="3386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5973F7C7-F8B1-DE19-6F44-8248FB4AF5A2}"/>
              </a:ext>
            </a:extLst>
          </p:cNvPr>
          <p:cNvSpPr txBox="1"/>
          <p:nvPr/>
        </p:nvSpPr>
        <p:spPr>
          <a:xfrm>
            <a:off x="3636436" y="1028606"/>
            <a:ext cx="2459564"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b="1" dirty="0"/>
              <a:t>Functions to dela with data stored in Observable</a:t>
            </a:r>
          </a:p>
        </p:txBody>
      </p:sp>
    </p:spTree>
    <p:extLst>
      <p:ext uri="{BB962C8B-B14F-4D97-AF65-F5344CB8AC3E}">
        <p14:creationId xmlns:p14="http://schemas.microsoft.com/office/powerpoint/2010/main" val="4254827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006670-2469-54DE-B62F-9812B01C5F11}"/>
              </a:ext>
            </a:extLst>
          </p:cNvPr>
          <p:cNvSpPr/>
          <p:nvPr/>
        </p:nvSpPr>
        <p:spPr>
          <a:xfrm>
            <a:off x="1803400" y="1134533"/>
            <a:ext cx="4292600" cy="3429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 App</a:t>
            </a:r>
          </a:p>
          <a:p>
            <a:pPr algn="ctr"/>
            <a:endParaRPr lang="en-US" dirty="0"/>
          </a:p>
          <a:p>
            <a:pPr algn="ctr"/>
            <a:endParaRPr lang="en-IN" dirty="0"/>
          </a:p>
        </p:txBody>
      </p:sp>
      <p:sp>
        <p:nvSpPr>
          <p:cNvPr id="4" name="Oval 3">
            <a:extLst>
              <a:ext uri="{FF2B5EF4-FFF2-40B4-BE49-F238E27FC236}">
                <a16:creationId xmlns:a16="http://schemas.microsoft.com/office/drawing/2014/main" id="{75D92CB9-55DA-DB66-ECF4-E09E7D433F22}"/>
              </a:ext>
            </a:extLst>
          </p:cNvPr>
          <p:cNvSpPr/>
          <p:nvPr/>
        </p:nvSpPr>
        <p:spPr>
          <a:xfrm>
            <a:off x="2421467" y="3005667"/>
            <a:ext cx="1693333" cy="127846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Subject</a:t>
            </a:r>
          </a:p>
          <a:p>
            <a:pPr algn="ctr"/>
            <a:r>
              <a:rPr lang="en-US" dirty="0"/>
              <a:t>X = 2</a:t>
            </a:r>
            <a:endParaRPr lang="en-IN" dirty="0"/>
          </a:p>
        </p:txBody>
      </p:sp>
      <p:sp>
        <p:nvSpPr>
          <p:cNvPr id="5" name="Rectangle 4">
            <a:extLst>
              <a:ext uri="{FF2B5EF4-FFF2-40B4-BE49-F238E27FC236}">
                <a16:creationId xmlns:a16="http://schemas.microsoft.com/office/drawing/2014/main" id="{A1749633-1024-7C19-6292-2111F7DC8AFA}"/>
              </a:ext>
            </a:extLst>
          </p:cNvPr>
          <p:cNvSpPr/>
          <p:nvPr/>
        </p:nvSpPr>
        <p:spPr>
          <a:xfrm>
            <a:off x="1930400" y="1346200"/>
            <a:ext cx="2116667" cy="7535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Change</a:t>
            </a:r>
          </a:p>
          <a:p>
            <a:pPr algn="ctr"/>
            <a:r>
              <a:rPr lang="en-US" dirty="0"/>
              <a:t>X=1 =&gt; 2</a:t>
            </a:r>
            <a:endParaRPr lang="en-IN" dirty="0"/>
          </a:p>
        </p:txBody>
      </p:sp>
      <p:cxnSp>
        <p:nvCxnSpPr>
          <p:cNvPr id="7" name="Connector: Curved 6">
            <a:extLst>
              <a:ext uri="{FF2B5EF4-FFF2-40B4-BE49-F238E27FC236}">
                <a16:creationId xmlns:a16="http://schemas.microsoft.com/office/drawing/2014/main" id="{B7E2F422-9CDD-D9FC-337E-216DCA75F037}"/>
              </a:ext>
            </a:extLst>
          </p:cNvPr>
          <p:cNvCxnSpPr>
            <a:stCxn id="5" idx="2"/>
            <a:endCxn id="4" idx="2"/>
          </p:cNvCxnSpPr>
          <p:nvPr/>
        </p:nvCxnSpPr>
        <p:spPr>
          <a:xfrm rot="5400000">
            <a:off x="1932518" y="2588683"/>
            <a:ext cx="1545167" cy="567267"/>
          </a:xfrm>
          <a:prstGeom prst="curvedConnector4">
            <a:avLst>
              <a:gd name="adj1" fmla="val 29315"/>
              <a:gd name="adj2" fmla="val 140298"/>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1E39828E-BDD5-B9EF-98BC-ECF9DCC9EA55}"/>
              </a:ext>
            </a:extLst>
          </p:cNvPr>
          <p:cNvSpPr/>
          <p:nvPr/>
        </p:nvSpPr>
        <p:spPr>
          <a:xfrm>
            <a:off x="8170333" y="1244600"/>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Subc1</a:t>
            </a:r>
            <a:endParaRPr lang="en-IN" dirty="0"/>
          </a:p>
        </p:txBody>
      </p:sp>
      <p:sp>
        <p:nvSpPr>
          <p:cNvPr id="9" name="Rectangle 8">
            <a:extLst>
              <a:ext uri="{FF2B5EF4-FFF2-40B4-BE49-F238E27FC236}">
                <a16:creationId xmlns:a16="http://schemas.microsoft.com/office/drawing/2014/main" id="{9CFC36AB-331B-2894-C3B3-2F2BD93867C5}"/>
              </a:ext>
            </a:extLst>
          </p:cNvPr>
          <p:cNvSpPr/>
          <p:nvPr/>
        </p:nvSpPr>
        <p:spPr>
          <a:xfrm>
            <a:off x="8170333" y="2271183"/>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Subc2</a:t>
            </a:r>
            <a:endParaRPr lang="en-IN" dirty="0"/>
          </a:p>
        </p:txBody>
      </p:sp>
      <p:sp>
        <p:nvSpPr>
          <p:cNvPr id="10" name="Rectangle 9">
            <a:extLst>
              <a:ext uri="{FF2B5EF4-FFF2-40B4-BE49-F238E27FC236}">
                <a16:creationId xmlns:a16="http://schemas.microsoft.com/office/drawing/2014/main" id="{7BBE3624-913A-2912-3454-554D296635B8}"/>
              </a:ext>
            </a:extLst>
          </p:cNvPr>
          <p:cNvSpPr/>
          <p:nvPr/>
        </p:nvSpPr>
        <p:spPr>
          <a:xfrm>
            <a:off x="8170333" y="3384552"/>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Subc3</a:t>
            </a:r>
            <a:endParaRPr lang="en-IN" dirty="0"/>
          </a:p>
        </p:txBody>
      </p:sp>
      <p:sp>
        <p:nvSpPr>
          <p:cNvPr id="11" name="Rectangle 10">
            <a:extLst>
              <a:ext uri="{FF2B5EF4-FFF2-40B4-BE49-F238E27FC236}">
                <a16:creationId xmlns:a16="http://schemas.microsoft.com/office/drawing/2014/main" id="{FCC90E84-241C-9EA6-8776-339A454239A3}"/>
              </a:ext>
            </a:extLst>
          </p:cNvPr>
          <p:cNvSpPr/>
          <p:nvPr/>
        </p:nvSpPr>
        <p:spPr>
          <a:xfrm>
            <a:off x="8170333" y="4497921"/>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Subcn</a:t>
            </a:r>
            <a:endParaRPr lang="en-IN" dirty="0"/>
          </a:p>
        </p:txBody>
      </p:sp>
      <p:cxnSp>
        <p:nvCxnSpPr>
          <p:cNvPr id="13" name="Connector: Curved 12">
            <a:extLst>
              <a:ext uri="{FF2B5EF4-FFF2-40B4-BE49-F238E27FC236}">
                <a16:creationId xmlns:a16="http://schemas.microsoft.com/office/drawing/2014/main" id="{7DBD068F-1421-E2F8-C884-919D3C4D9266}"/>
              </a:ext>
            </a:extLst>
          </p:cNvPr>
          <p:cNvCxnSpPr>
            <a:stCxn id="8" idx="1"/>
            <a:endCxn id="4" idx="6"/>
          </p:cNvCxnSpPr>
          <p:nvPr/>
        </p:nvCxnSpPr>
        <p:spPr>
          <a:xfrm rot="10800000" flipV="1">
            <a:off x="4114801" y="1545166"/>
            <a:ext cx="4055533" cy="2099733"/>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564BBCA7-ACE4-E52B-5DA0-A41EEBD09B8D}"/>
              </a:ext>
            </a:extLst>
          </p:cNvPr>
          <p:cNvCxnSpPr/>
          <p:nvPr/>
        </p:nvCxnSpPr>
        <p:spPr>
          <a:xfrm flipV="1">
            <a:off x="4360333" y="1625600"/>
            <a:ext cx="2226735" cy="1642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3C3BFFB8-01B8-2667-A7D9-A2C706A3DD9E}"/>
              </a:ext>
            </a:extLst>
          </p:cNvPr>
          <p:cNvSpPr txBox="1"/>
          <p:nvPr/>
        </p:nvSpPr>
        <p:spPr>
          <a:xfrm>
            <a:off x="6223000" y="1014177"/>
            <a:ext cx="1016001" cy="369332"/>
          </a:xfrm>
          <a:prstGeom prst="rect">
            <a:avLst/>
          </a:prstGeom>
          <a:noFill/>
        </p:spPr>
        <p:txBody>
          <a:bodyPr wrap="square" rtlCol="0">
            <a:spAutoFit/>
          </a:bodyPr>
          <a:lstStyle/>
          <a:p>
            <a:r>
              <a:rPr lang="en-US" dirty="0"/>
              <a:t>X =2</a:t>
            </a:r>
            <a:endParaRPr lang="en-IN" dirty="0"/>
          </a:p>
        </p:txBody>
      </p:sp>
      <p:cxnSp>
        <p:nvCxnSpPr>
          <p:cNvPr id="18" name="Connector: Curved 17">
            <a:extLst>
              <a:ext uri="{FF2B5EF4-FFF2-40B4-BE49-F238E27FC236}">
                <a16:creationId xmlns:a16="http://schemas.microsoft.com/office/drawing/2014/main" id="{411E0C27-6329-90F4-F772-48B4D2F3F37B}"/>
              </a:ext>
            </a:extLst>
          </p:cNvPr>
          <p:cNvCxnSpPr>
            <a:stCxn id="10" idx="1"/>
            <a:endCxn id="4" idx="6"/>
          </p:cNvCxnSpPr>
          <p:nvPr/>
        </p:nvCxnSpPr>
        <p:spPr>
          <a:xfrm rot="10800000">
            <a:off x="4114801" y="3644901"/>
            <a:ext cx="4055533" cy="40219"/>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6C4EB4BF-00F5-D5AB-7626-9A1490FAC07A}"/>
              </a:ext>
            </a:extLst>
          </p:cNvPr>
          <p:cNvCxnSpPr/>
          <p:nvPr/>
        </p:nvCxnSpPr>
        <p:spPr>
          <a:xfrm>
            <a:off x="4360332" y="3759200"/>
            <a:ext cx="3454401" cy="677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CF96CD6-DFDF-A50C-CEDB-CCEE8811C604}"/>
              </a:ext>
            </a:extLst>
          </p:cNvPr>
          <p:cNvCxnSpPr/>
          <p:nvPr/>
        </p:nvCxnSpPr>
        <p:spPr>
          <a:xfrm flipV="1">
            <a:off x="4114800" y="1545164"/>
            <a:ext cx="2226732" cy="16679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E33DF53A-2A3D-EBED-4D7A-9A257A1FF300}"/>
              </a:ext>
            </a:extLst>
          </p:cNvPr>
          <p:cNvSpPr txBox="1"/>
          <p:nvPr/>
        </p:nvSpPr>
        <p:spPr>
          <a:xfrm>
            <a:off x="6654800" y="1558405"/>
            <a:ext cx="1016001" cy="369332"/>
          </a:xfrm>
          <a:prstGeom prst="rect">
            <a:avLst/>
          </a:prstGeom>
          <a:noFill/>
        </p:spPr>
        <p:txBody>
          <a:bodyPr wrap="square" rtlCol="0">
            <a:spAutoFit/>
          </a:bodyPr>
          <a:lstStyle/>
          <a:p>
            <a:r>
              <a:rPr lang="en-US" dirty="0"/>
              <a:t>X =1</a:t>
            </a:r>
            <a:endParaRPr lang="en-IN" dirty="0"/>
          </a:p>
        </p:txBody>
      </p:sp>
      <p:sp>
        <p:nvSpPr>
          <p:cNvPr id="24" name="TextBox 23">
            <a:extLst>
              <a:ext uri="{FF2B5EF4-FFF2-40B4-BE49-F238E27FC236}">
                <a16:creationId xmlns:a16="http://schemas.microsoft.com/office/drawing/2014/main" id="{C0DCB5D9-0BB6-9C37-C5CD-B25752E92C97}"/>
              </a:ext>
            </a:extLst>
          </p:cNvPr>
          <p:cNvSpPr txBox="1"/>
          <p:nvPr/>
        </p:nvSpPr>
        <p:spPr>
          <a:xfrm>
            <a:off x="6587068" y="4006356"/>
            <a:ext cx="1016001" cy="369332"/>
          </a:xfrm>
          <a:prstGeom prst="rect">
            <a:avLst/>
          </a:prstGeom>
          <a:noFill/>
        </p:spPr>
        <p:txBody>
          <a:bodyPr wrap="square" rtlCol="0">
            <a:spAutoFit/>
          </a:bodyPr>
          <a:lstStyle/>
          <a:p>
            <a:r>
              <a:rPr lang="en-US" dirty="0"/>
              <a:t>X =2</a:t>
            </a:r>
            <a:endParaRPr lang="en-IN" dirty="0"/>
          </a:p>
        </p:txBody>
      </p:sp>
      <p:sp>
        <p:nvSpPr>
          <p:cNvPr id="25" name="Rectangle 24">
            <a:extLst>
              <a:ext uri="{FF2B5EF4-FFF2-40B4-BE49-F238E27FC236}">
                <a16:creationId xmlns:a16="http://schemas.microsoft.com/office/drawing/2014/main" id="{B99E2E59-4A73-ABFD-DE42-B2A6CE33B693}"/>
              </a:ext>
            </a:extLst>
          </p:cNvPr>
          <p:cNvSpPr/>
          <p:nvPr/>
        </p:nvSpPr>
        <p:spPr>
          <a:xfrm>
            <a:off x="270933" y="5012267"/>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Publishing </a:t>
            </a:r>
          </a:p>
          <a:p>
            <a:pPr algn="ctr"/>
            <a:r>
              <a:rPr lang="en-US" dirty="0"/>
              <a:t>Company</a:t>
            </a:r>
            <a:endParaRPr lang="en-IN" dirty="0"/>
          </a:p>
        </p:txBody>
      </p:sp>
      <p:sp>
        <p:nvSpPr>
          <p:cNvPr id="26" name="Rectangle 25">
            <a:extLst>
              <a:ext uri="{FF2B5EF4-FFF2-40B4-BE49-F238E27FC236}">
                <a16:creationId xmlns:a16="http://schemas.microsoft.com/office/drawing/2014/main" id="{7E8E01AD-00C7-C94A-3E04-70514D3514E5}"/>
              </a:ext>
            </a:extLst>
          </p:cNvPr>
          <p:cNvSpPr/>
          <p:nvPr/>
        </p:nvSpPr>
        <p:spPr>
          <a:xfrm>
            <a:off x="6587068" y="5164666"/>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Subscriber to  Paper by Publisher</a:t>
            </a:r>
            <a:endParaRPr lang="en-IN" dirty="0"/>
          </a:p>
        </p:txBody>
      </p:sp>
      <p:sp>
        <p:nvSpPr>
          <p:cNvPr id="27" name="Oval 26">
            <a:extLst>
              <a:ext uri="{FF2B5EF4-FFF2-40B4-BE49-F238E27FC236}">
                <a16:creationId xmlns:a16="http://schemas.microsoft.com/office/drawing/2014/main" id="{60288863-8C9A-275C-8CE5-38D32AFD72E8}"/>
              </a:ext>
            </a:extLst>
          </p:cNvPr>
          <p:cNvSpPr/>
          <p:nvPr/>
        </p:nvSpPr>
        <p:spPr>
          <a:xfrm>
            <a:off x="3183467" y="5012267"/>
            <a:ext cx="1955800" cy="126153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Subject</a:t>
            </a:r>
            <a:endParaRPr lang="en-IN" dirty="0"/>
          </a:p>
        </p:txBody>
      </p:sp>
      <p:cxnSp>
        <p:nvCxnSpPr>
          <p:cNvPr id="29" name="Connector: Curved 28">
            <a:extLst>
              <a:ext uri="{FF2B5EF4-FFF2-40B4-BE49-F238E27FC236}">
                <a16:creationId xmlns:a16="http://schemas.microsoft.com/office/drawing/2014/main" id="{5BAB8EA1-B498-277A-C962-92B54E15EB69}"/>
              </a:ext>
            </a:extLst>
          </p:cNvPr>
          <p:cNvCxnSpPr>
            <a:stCxn id="26" idx="0"/>
            <a:endCxn id="27" idx="6"/>
          </p:cNvCxnSpPr>
          <p:nvPr/>
        </p:nvCxnSpPr>
        <p:spPr>
          <a:xfrm rot="16200000" flipH="1" flipV="1">
            <a:off x="6007101" y="4296832"/>
            <a:ext cx="478368" cy="2214035"/>
          </a:xfrm>
          <a:prstGeom prst="curvedConnector4">
            <a:avLst>
              <a:gd name="adj1" fmla="val -47787"/>
              <a:gd name="adj2" fmla="val 6730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6D8E1D52-8DA3-0E34-FFAF-F6FADAC4AFCE}"/>
              </a:ext>
            </a:extLst>
          </p:cNvPr>
          <p:cNvCxnSpPr>
            <a:stCxn id="25" idx="0"/>
            <a:endCxn id="27" idx="2"/>
          </p:cNvCxnSpPr>
          <p:nvPr/>
        </p:nvCxnSpPr>
        <p:spPr>
          <a:xfrm rot="16200000" flipH="1">
            <a:off x="1794933" y="4254500"/>
            <a:ext cx="630767" cy="2146300"/>
          </a:xfrm>
          <a:prstGeom prst="curvedConnector4">
            <a:avLst>
              <a:gd name="adj1" fmla="val -36242"/>
              <a:gd name="adj2" fmla="val 6785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771B56D9-4051-406E-3FED-E1AE4CE83A0A}"/>
              </a:ext>
            </a:extLst>
          </p:cNvPr>
          <p:cNvCxnSpPr>
            <a:stCxn id="27" idx="6"/>
            <a:endCxn id="26" idx="2"/>
          </p:cNvCxnSpPr>
          <p:nvPr/>
        </p:nvCxnSpPr>
        <p:spPr>
          <a:xfrm>
            <a:off x="5139267" y="5643034"/>
            <a:ext cx="2214035" cy="783165"/>
          </a:xfrm>
          <a:prstGeom prst="curvedConnector4">
            <a:avLst>
              <a:gd name="adj1" fmla="val 32696"/>
              <a:gd name="adj2" fmla="val 12918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43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BC03D6F0-656E-8DEC-BEAC-417555C842BA}"/>
              </a:ext>
            </a:extLst>
          </p:cNvPr>
          <p:cNvSpPr/>
          <p:nvPr/>
        </p:nvSpPr>
        <p:spPr>
          <a:xfrm>
            <a:off x="220133" y="321733"/>
            <a:ext cx="11726334" cy="629073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3EA3D78-32BF-5004-7537-02CC0F840252}"/>
              </a:ext>
            </a:extLst>
          </p:cNvPr>
          <p:cNvSpPr/>
          <p:nvPr/>
        </p:nvSpPr>
        <p:spPr>
          <a:xfrm>
            <a:off x="5960533" y="321733"/>
            <a:ext cx="67734" cy="6290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Process 3">
            <a:extLst>
              <a:ext uri="{FF2B5EF4-FFF2-40B4-BE49-F238E27FC236}">
                <a16:creationId xmlns:a16="http://schemas.microsoft.com/office/drawing/2014/main" id="{06B357A7-7840-5D8D-1E4A-7DF1A1FDC53F}"/>
              </a:ext>
            </a:extLst>
          </p:cNvPr>
          <p:cNvSpPr/>
          <p:nvPr/>
        </p:nvSpPr>
        <p:spPr>
          <a:xfrm>
            <a:off x="220133" y="3496732"/>
            <a:ext cx="11726334" cy="7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19F28A-95D7-D2D1-AF4F-CEF21911A161}"/>
              </a:ext>
            </a:extLst>
          </p:cNvPr>
          <p:cNvSpPr txBox="1"/>
          <p:nvPr/>
        </p:nvSpPr>
        <p:spPr>
          <a:xfrm>
            <a:off x="245533" y="414867"/>
            <a:ext cx="5494867" cy="2031325"/>
          </a:xfrm>
          <a:prstGeom prst="rect">
            <a:avLst/>
          </a:prstGeom>
          <a:noFill/>
        </p:spPr>
        <p:txBody>
          <a:bodyPr wrap="square" rtlCol="0">
            <a:spAutoFit/>
          </a:bodyPr>
          <a:lstStyle/>
          <a:p>
            <a:r>
              <a:rPr lang="en-IN" b="1" dirty="0"/>
              <a:t>Static Document-Object-Model (DOM)</a:t>
            </a:r>
          </a:p>
          <a:p>
            <a:endParaRPr lang="en-IN" b="1" dirty="0"/>
          </a:p>
          <a:p>
            <a:r>
              <a:rPr lang="en-IN" b="1" dirty="0"/>
              <a:t>The HTML DOM</a:t>
            </a:r>
          </a:p>
          <a:p>
            <a:endParaRPr lang="en-IN" b="1" dirty="0"/>
          </a:p>
          <a:p>
            <a:r>
              <a:rPr lang="en-IN" b="1" dirty="0"/>
              <a:t>Responsible to SHOW UI (Presentation) to End-User</a:t>
            </a:r>
          </a:p>
          <a:p>
            <a:endParaRPr lang="en-IN" b="1" dirty="0"/>
          </a:p>
        </p:txBody>
      </p:sp>
      <p:sp>
        <p:nvSpPr>
          <p:cNvPr id="6" name="TextBox 5">
            <a:extLst>
              <a:ext uri="{FF2B5EF4-FFF2-40B4-BE49-F238E27FC236}">
                <a16:creationId xmlns:a16="http://schemas.microsoft.com/office/drawing/2014/main" id="{3B8C4112-A517-D334-9CFC-877730934B0E}"/>
              </a:ext>
            </a:extLst>
          </p:cNvPr>
          <p:cNvSpPr txBox="1"/>
          <p:nvPr/>
        </p:nvSpPr>
        <p:spPr>
          <a:xfrm>
            <a:off x="6096000" y="414867"/>
            <a:ext cx="5672667" cy="2308324"/>
          </a:xfrm>
          <a:prstGeom prst="rect">
            <a:avLst/>
          </a:prstGeom>
          <a:noFill/>
        </p:spPr>
        <p:txBody>
          <a:bodyPr wrap="square" rtlCol="0">
            <a:spAutoFit/>
          </a:bodyPr>
          <a:lstStyle/>
          <a:p>
            <a:r>
              <a:rPr lang="en-IN" b="1" dirty="0"/>
              <a:t>JavaScript DOM aka JS-DOM</a:t>
            </a:r>
          </a:p>
          <a:p>
            <a:endParaRPr lang="en-IN" b="1" dirty="0"/>
          </a:p>
          <a:p>
            <a:r>
              <a:rPr lang="en-IN" b="1" dirty="0"/>
              <a:t>Browser based JS Object Model</a:t>
            </a:r>
          </a:p>
          <a:p>
            <a:pPr marL="342900" indent="-342900">
              <a:buAutoNum type="arabicPeriod"/>
            </a:pPr>
            <a:r>
              <a:rPr lang="en-IN" b="1" dirty="0"/>
              <a:t>Object /  number / string / Date / Boolean</a:t>
            </a:r>
          </a:p>
          <a:p>
            <a:pPr marL="342900" indent="-342900">
              <a:buAutoNum type="arabicPeriod"/>
            </a:pPr>
            <a:r>
              <a:rPr lang="en-IN" b="1" dirty="0"/>
              <a:t>Functions</a:t>
            </a:r>
          </a:p>
          <a:p>
            <a:pPr marL="342900" indent="-342900">
              <a:buAutoNum type="arabicPeriod"/>
            </a:pPr>
            <a:r>
              <a:rPr lang="en-IN" b="1" dirty="0"/>
              <a:t>Events</a:t>
            </a:r>
          </a:p>
          <a:p>
            <a:pPr marL="342900" indent="-342900">
              <a:buAutoNum type="arabicPeriod"/>
            </a:pPr>
            <a:r>
              <a:rPr lang="en-IN" b="1" dirty="0"/>
              <a:t>Properties </a:t>
            </a:r>
          </a:p>
          <a:p>
            <a:pPr marL="342900" indent="-342900">
              <a:buAutoNum type="arabicPeriod"/>
            </a:pPr>
            <a:r>
              <a:rPr lang="en-IN" b="1" dirty="0" err="1"/>
              <a:t>CustomElementRegistry</a:t>
            </a:r>
            <a:endParaRPr lang="en-IN" b="1" dirty="0"/>
          </a:p>
        </p:txBody>
      </p:sp>
      <p:sp>
        <p:nvSpPr>
          <p:cNvPr id="7" name="Arrow: Left-Right 6">
            <a:extLst>
              <a:ext uri="{FF2B5EF4-FFF2-40B4-BE49-F238E27FC236}">
                <a16:creationId xmlns:a16="http://schemas.microsoft.com/office/drawing/2014/main" id="{BA96622D-B12E-2EFA-55E1-C55756E49B8D}"/>
              </a:ext>
            </a:extLst>
          </p:cNvPr>
          <p:cNvSpPr/>
          <p:nvPr/>
        </p:nvSpPr>
        <p:spPr>
          <a:xfrm>
            <a:off x="4529667" y="2650067"/>
            <a:ext cx="3073400" cy="7789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Uses JSOM</a:t>
            </a:r>
          </a:p>
        </p:txBody>
      </p:sp>
      <p:sp>
        <p:nvSpPr>
          <p:cNvPr id="8" name="TextBox 7">
            <a:extLst>
              <a:ext uri="{FF2B5EF4-FFF2-40B4-BE49-F238E27FC236}">
                <a16:creationId xmlns:a16="http://schemas.microsoft.com/office/drawing/2014/main" id="{876B3F58-7AE1-70DE-B176-F339E3E63852}"/>
              </a:ext>
            </a:extLst>
          </p:cNvPr>
          <p:cNvSpPr txBox="1"/>
          <p:nvPr/>
        </p:nvSpPr>
        <p:spPr>
          <a:xfrm>
            <a:off x="304800" y="3733800"/>
            <a:ext cx="5367867" cy="2308324"/>
          </a:xfrm>
          <a:prstGeom prst="rect">
            <a:avLst/>
          </a:prstGeom>
          <a:noFill/>
        </p:spPr>
        <p:txBody>
          <a:bodyPr wrap="square" rtlCol="0">
            <a:spAutoFit/>
          </a:bodyPr>
          <a:lstStyle/>
          <a:p>
            <a:r>
              <a:rPr lang="en-IN" b="1" dirty="0"/>
              <a:t>HTML 5 API</a:t>
            </a:r>
          </a:p>
          <a:p>
            <a:pPr marL="342900" indent="-342900">
              <a:buAutoNum type="arabicPeriod"/>
            </a:pPr>
            <a:r>
              <a:rPr lang="en-IN" b="1" dirty="0" err="1"/>
              <a:t>DragDrop</a:t>
            </a:r>
            <a:endParaRPr lang="en-IN" b="1" dirty="0"/>
          </a:p>
          <a:p>
            <a:pPr marL="342900" indent="-342900">
              <a:buAutoNum type="arabicPeriod"/>
            </a:pPr>
            <a:r>
              <a:rPr lang="en-IN" b="1" dirty="0"/>
              <a:t>File Access</a:t>
            </a:r>
          </a:p>
          <a:p>
            <a:pPr marL="342900" indent="-342900">
              <a:buAutoNum type="arabicPeriod"/>
            </a:pPr>
            <a:r>
              <a:rPr lang="en-IN" b="1" dirty="0"/>
              <a:t>Media Services for Graphics /  Animations / Audio and Video</a:t>
            </a:r>
          </a:p>
          <a:p>
            <a:pPr marL="342900" indent="-342900">
              <a:buAutoNum type="arabicPeriod"/>
            </a:pPr>
            <a:r>
              <a:rPr lang="en-IN" b="1" dirty="0"/>
              <a:t>Socket</a:t>
            </a:r>
          </a:p>
          <a:p>
            <a:pPr marL="342900" indent="-342900">
              <a:buAutoNum type="arabicPeriod"/>
            </a:pPr>
            <a:r>
              <a:rPr lang="en-IN" b="1" dirty="0"/>
              <a:t>Device Access e.g. Camera / USB / GPS / Sound, etc</a:t>
            </a:r>
          </a:p>
        </p:txBody>
      </p:sp>
      <p:sp>
        <p:nvSpPr>
          <p:cNvPr id="9" name="TextBox 8">
            <a:extLst>
              <a:ext uri="{FF2B5EF4-FFF2-40B4-BE49-F238E27FC236}">
                <a16:creationId xmlns:a16="http://schemas.microsoft.com/office/drawing/2014/main" id="{9B035BA6-D2BB-5FD1-A9E0-78ECE47A7303}"/>
              </a:ext>
            </a:extLst>
          </p:cNvPr>
          <p:cNvSpPr txBox="1"/>
          <p:nvPr/>
        </p:nvSpPr>
        <p:spPr>
          <a:xfrm>
            <a:off x="6096000" y="3640664"/>
            <a:ext cx="5791200" cy="1754326"/>
          </a:xfrm>
          <a:prstGeom prst="rect">
            <a:avLst/>
          </a:prstGeom>
          <a:noFill/>
        </p:spPr>
        <p:txBody>
          <a:bodyPr wrap="square" rtlCol="0">
            <a:spAutoFit/>
          </a:bodyPr>
          <a:lstStyle/>
          <a:p>
            <a:r>
              <a:rPr lang="en-IN" b="1" dirty="0"/>
              <a:t>Network APIs</a:t>
            </a:r>
          </a:p>
          <a:p>
            <a:pPr marL="342900" indent="-342900">
              <a:buAutoNum type="arabicPeriod"/>
            </a:pPr>
            <a:r>
              <a:rPr lang="en-IN" b="1" dirty="0"/>
              <a:t>Http and Https with waterfall model</a:t>
            </a:r>
          </a:p>
          <a:p>
            <a:pPr marL="342900" indent="-342900">
              <a:buAutoNum type="arabicPeriod"/>
            </a:pPr>
            <a:r>
              <a:rPr lang="en-IN" b="1" dirty="0"/>
              <a:t>Socker with </a:t>
            </a:r>
            <a:r>
              <a:rPr lang="en-IN" b="1" dirty="0" err="1"/>
              <a:t>ws</a:t>
            </a:r>
            <a:endParaRPr lang="en-IN" b="1" dirty="0"/>
          </a:p>
          <a:p>
            <a:pPr marL="342900" indent="-342900">
              <a:buAutoNum type="arabicPeriod"/>
            </a:pPr>
            <a:r>
              <a:rPr lang="en-IN" b="1" dirty="0"/>
              <a:t>Images</a:t>
            </a:r>
          </a:p>
          <a:p>
            <a:pPr marL="342900" indent="-342900">
              <a:buAutoNum type="arabicPeriod"/>
            </a:pPr>
            <a:r>
              <a:rPr lang="en-IN" b="1" dirty="0"/>
              <a:t>Docs</a:t>
            </a:r>
          </a:p>
          <a:p>
            <a:pPr marL="342900" indent="-342900">
              <a:buAutoNum type="arabicPeriod"/>
            </a:pPr>
            <a:r>
              <a:rPr lang="en-IN" b="1" dirty="0" err="1"/>
              <a:t>WebAsembly</a:t>
            </a:r>
            <a:r>
              <a:rPr lang="en-IN" b="1" dirty="0"/>
              <a:t> </a:t>
            </a:r>
          </a:p>
        </p:txBody>
      </p:sp>
      <p:sp>
        <p:nvSpPr>
          <p:cNvPr id="10" name="Arrow: Up-Down 9">
            <a:extLst>
              <a:ext uri="{FF2B5EF4-FFF2-40B4-BE49-F238E27FC236}">
                <a16:creationId xmlns:a16="http://schemas.microsoft.com/office/drawing/2014/main" id="{DB742F20-F8F4-7AD5-9181-D08E8413D13A}"/>
              </a:ext>
            </a:extLst>
          </p:cNvPr>
          <p:cNvSpPr/>
          <p:nvPr/>
        </p:nvSpPr>
        <p:spPr>
          <a:xfrm>
            <a:off x="2777067" y="3073400"/>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Down 10">
            <a:extLst>
              <a:ext uri="{FF2B5EF4-FFF2-40B4-BE49-F238E27FC236}">
                <a16:creationId xmlns:a16="http://schemas.microsoft.com/office/drawing/2014/main" id="{6A6A69DC-D7C9-218A-4869-0782B95BDF5A}"/>
              </a:ext>
            </a:extLst>
          </p:cNvPr>
          <p:cNvSpPr/>
          <p:nvPr/>
        </p:nvSpPr>
        <p:spPr>
          <a:xfrm rot="18277110">
            <a:off x="5626101" y="3117283"/>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986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22A8AA7-32B7-049C-0FA9-D85EFDA8F234}"/>
              </a:ext>
            </a:extLst>
          </p:cNvPr>
          <p:cNvSpPr/>
          <p:nvPr/>
        </p:nvSpPr>
        <p:spPr>
          <a:xfrm>
            <a:off x="4377267" y="575733"/>
            <a:ext cx="2641600" cy="2082800"/>
          </a:xfrm>
          <a:prstGeom prst="ellipse">
            <a:avLst/>
          </a:prstGeom>
          <a:ln w="762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Subject</a:t>
            </a:r>
            <a:endParaRPr lang="en-IN" dirty="0"/>
          </a:p>
        </p:txBody>
      </p:sp>
      <p:sp>
        <p:nvSpPr>
          <p:cNvPr id="3" name="Rectangle 2">
            <a:extLst>
              <a:ext uri="{FF2B5EF4-FFF2-40B4-BE49-F238E27FC236}">
                <a16:creationId xmlns:a16="http://schemas.microsoft.com/office/drawing/2014/main" id="{09BB1E7D-C07A-0EB8-8A70-8D7030FAB928}"/>
              </a:ext>
            </a:extLst>
          </p:cNvPr>
          <p:cNvSpPr/>
          <p:nvPr/>
        </p:nvSpPr>
        <p:spPr>
          <a:xfrm>
            <a:off x="4995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COM1</a:t>
            </a:r>
            <a:endParaRPr lang="en-IN" dirty="0"/>
          </a:p>
        </p:txBody>
      </p:sp>
      <p:sp>
        <p:nvSpPr>
          <p:cNvPr id="4" name="Rectangle 3">
            <a:extLst>
              <a:ext uri="{FF2B5EF4-FFF2-40B4-BE49-F238E27FC236}">
                <a16:creationId xmlns:a16="http://schemas.microsoft.com/office/drawing/2014/main" id="{5A6D71A4-7776-0742-3F2F-2B460647D1CA}"/>
              </a:ext>
            </a:extLst>
          </p:cNvPr>
          <p:cNvSpPr/>
          <p:nvPr/>
        </p:nvSpPr>
        <p:spPr>
          <a:xfrm>
            <a:off x="34543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COM2</a:t>
            </a:r>
            <a:endParaRPr lang="en-IN" dirty="0"/>
          </a:p>
        </p:txBody>
      </p:sp>
      <p:sp>
        <p:nvSpPr>
          <p:cNvPr id="5" name="Rectangle 4">
            <a:extLst>
              <a:ext uri="{FF2B5EF4-FFF2-40B4-BE49-F238E27FC236}">
                <a16:creationId xmlns:a16="http://schemas.microsoft.com/office/drawing/2014/main" id="{22CFB77A-78F5-0AC8-D374-2AF028F9721B}"/>
              </a:ext>
            </a:extLst>
          </p:cNvPr>
          <p:cNvSpPr/>
          <p:nvPr/>
        </p:nvSpPr>
        <p:spPr>
          <a:xfrm>
            <a:off x="61891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COM3</a:t>
            </a:r>
            <a:endParaRPr lang="en-IN" dirty="0"/>
          </a:p>
        </p:txBody>
      </p:sp>
      <p:sp>
        <p:nvSpPr>
          <p:cNvPr id="6" name="Rectangle 5">
            <a:extLst>
              <a:ext uri="{FF2B5EF4-FFF2-40B4-BE49-F238E27FC236}">
                <a16:creationId xmlns:a16="http://schemas.microsoft.com/office/drawing/2014/main" id="{4EC5D1B1-2D44-A1CE-752A-B2985A33570D}"/>
              </a:ext>
            </a:extLst>
          </p:cNvPr>
          <p:cNvSpPr/>
          <p:nvPr/>
        </p:nvSpPr>
        <p:spPr>
          <a:xfrm>
            <a:off x="91439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COM4</a:t>
            </a:r>
            <a:endParaRPr lang="en-IN" dirty="0"/>
          </a:p>
        </p:txBody>
      </p:sp>
      <p:cxnSp>
        <p:nvCxnSpPr>
          <p:cNvPr id="8" name="Connector: Curved 7">
            <a:extLst>
              <a:ext uri="{FF2B5EF4-FFF2-40B4-BE49-F238E27FC236}">
                <a16:creationId xmlns:a16="http://schemas.microsoft.com/office/drawing/2014/main" id="{08DE4DC6-86DD-3D8D-BAF8-3CC8522012C4}"/>
              </a:ext>
            </a:extLst>
          </p:cNvPr>
          <p:cNvCxnSpPr>
            <a:stCxn id="3" idx="0"/>
            <a:endCxn id="2" idx="4"/>
          </p:cNvCxnSpPr>
          <p:nvPr/>
        </p:nvCxnSpPr>
        <p:spPr>
          <a:xfrm rot="5400000" flipH="1" flipV="1">
            <a:off x="3052233" y="1274233"/>
            <a:ext cx="1261534" cy="40301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3DDA1C5E-ED08-FCBF-105F-D054551BB8D6}"/>
              </a:ext>
            </a:extLst>
          </p:cNvPr>
          <p:cNvCxnSpPr>
            <a:stCxn id="4" idx="0"/>
            <a:endCxn id="2" idx="4"/>
          </p:cNvCxnSpPr>
          <p:nvPr/>
        </p:nvCxnSpPr>
        <p:spPr>
          <a:xfrm rot="5400000" flipH="1" flipV="1">
            <a:off x="4529666" y="2751666"/>
            <a:ext cx="1261534" cy="107526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C5F05A49-910A-B041-6DD2-5A6E6A6ABF5E}"/>
              </a:ext>
            </a:extLst>
          </p:cNvPr>
          <p:cNvCxnSpPr>
            <a:stCxn id="5" idx="0"/>
            <a:endCxn id="2" idx="4"/>
          </p:cNvCxnSpPr>
          <p:nvPr/>
        </p:nvCxnSpPr>
        <p:spPr>
          <a:xfrm rot="16200000" flipV="1">
            <a:off x="5897033" y="2459567"/>
            <a:ext cx="1261534" cy="16594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B5FA3A7C-C84B-81C9-93A2-441D7608CAAF}"/>
              </a:ext>
            </a:extLst>
          </p:cNvPr>
          <p:cNvCxnSpPr>
            <a:stCxn id="6" idx="0"/>
            <a:endCxn id="2" idx="4"/>
          </p:cNvCxnSpPr>
          <p:nvPr/>
        </p:nvCxnSpPr>
        <p:spPr>
          <a:xfrm rot="16200000" flipV="1">
            <a:off x="7374466" y="982134"/>
            <a:ext cx="1261534" cy="461433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1FEC0DE-F568-49F9-3EE0-A77C7B72EF85}"/>
              </a:ext>
            </a:extLst>
          </p:cNvPr>
          <p:cNvSpPr/>
          <p:nvPr/>
        </p:nvSpPr>
        <p:spPr>
          <a:xfrm>
            <a:off x="8458200" y="499533"/>
            <a:ext cx="2125133" cy="1261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a:t>
            </a:r>
          </a:p>
          <a:p>
            <a:pPr algn="ctr"/>
            <a:r>
              <a:rPr lang="en-US" dirty="0"/>
              <a:t>Service</a:t>
            </a:r>
          </a:p>
          <a:p>
            <a:pPr algn="ctr"/>
            <a:r>
              <a:rPr lang="en-US" dirty="0"/>
              <a:t>Provide Data to Subscriber</a:t>
            </a:r>
            <a:endParaRPr lang="en-IN" dirty="0"/>
          </a:p>
        </p:txBody>
      </p:sp>
      <p:cxnSp>
        <p:nvCxnSpPr>
          <p:cNvPr id="17" name="Connector: Curved 16">
            <a:extLst>
              <a:ext uri="{FF2B5EF4-FFF2-40B4-BE49-F238E27FC236}">
                <a16:creationId xmlns:a16="http://schemas.microsoft.com/office/drawing/2014/main" id="{3D5719AD-A857-040B-1D6E-F8BA149DAE1F}"/>
              </a:ext>
            </a:extLst>
          </p:cNvPr>
          <p:cNvCxnSpPr>
            <a:stCxn id="15" idx="1"/>
            <a:endCxn id="2" idx="0"/>
          </p:cNvCxnSpPr>
          <p:nvPr/>
        </p:nvCxnSpPr>
        <p:spPr>
          <a:xfrm rot="10800000">
            <a:off x="5698068" y="575733"/>
            <a:ext cx="2760133" cy="554568"/>
          </a:xfrm>
          <a:prstGeom prst="curvedConnector4">
            <a:avLst>
              <a:gd name="adj1" fmla="val 26074"/>
              <a:gd name="adj2" fmla="val 14122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55D38A89-0117-6A37-BE23-6726CD0B002E}"/>
              </a:ext>
            </a:extLst>
          </p:cNvPr>
          <p:cNvCxnSpPr>
            <a:stCxn id="2" idx="2"/>
            <a:endCxn id="3" idx="0"/>
          </p:cNvCxnSpPr>
          <p:nvPr/>
        </p:nvCxnSpPr>
        <p:spPr>
          <a:xfrm rot="10800000" flipV="1">
            <a:off x="1667933" y="1617133"/>
            <a:ext cx="2709334"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908C68D1-5213-FBFF-F75C-D3AA0BEE0B30}"/>
              </a:ext>
            </a:extLst>
          </p:cNvPr>
          <p:cNvCxnSpPr>
            <a:stCxn id="2" idx="3"/>
            <a:endCxn id="4" idx="0"/>
          </p:cNvCxnSpPr>
          <p:nvPr/>
        </p:nvCxnSpPr>
        <p:spPr>
          <a:xfrm rot="5400000">
            <a:off x="3910184" y="3066130"/>
            <a:ext cx="1566553" cy="14132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AA04CCBD-3B77-2610-EA5D-98B5DAA9C583}"/>
              </a:ext>
            </a:extLst>
          </p:cNvPr>
          <p:cNvCxnSpPr>
            <a:stCxn id="2" idx="5"/>
            <a:endCxn id="5" idx="0"/>
          </p:cNvCxnSpPr>
          <p:nvPr/>
        </p:nvCxnSpPr>
        <p:spPr>
          <a:xfrm rot="16200000" flipH="1">
            <a:off x="6211497" y="2774030"/>
            <a:ext cx="1566553" cy="72551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095FD101-F2D6-80E3-546E-B677D3680597}"/>
              </a:ext>
            </a:extLst>
          </p:cNvPr>
          <p:cNvCxnSpPr>
            <a:stCxn id="2" idx="6"/>
            <a:endCxn id="6" idx="0"/>
          </p:cNvCxnSpPr>
          <p:nvPr/>
        </p:nvCxnSpPr>
        <p:spPr>
          <a:xfrm>
            <a:off x="7018867" y="1617133"/>
            <a:ext cx="3293532"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687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BC4BAD96-E26E-7BE7-A8FA-C009F663BFF1}"/>
              </a:ext>
            </a:extLst>
          </p:cNvPr>
          <p:cNvSpPr/>
          <p:nvPr/>
        </p:nvSpPr>
        <p:spPr>
          <a:xfrm>
            <a:off x="762000" y="762000"/>
            <a:ext cx="10608733" cy="5765800"/>
          </a:xfrm>
          <a:prstGeom prst="can">
            <a:avLst>
              <a:gd name="adj" fmla="val 9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Cylinder 2">
            <a:extLst>
              <a:ext uri="{FF2B5EF4-FFF2-40B4-BE49-F238E27FC236}">
                <a16:creationId xmlns:a16="http://schemas.microsoft.com/office/drawing/2014/main" id="{4C0069D2-074B-2ABA-D9F2-71B86E57D275}"/>
              </a:ext>
            </a:extLst>
          </p:cNvPr>
          <p:cNvSpPr/>
          <p:nvPr/>
        </p:nvSpPr>
        <p:spPr>
          <a:xfrm>
            <a:off x="1066800" y="1625600"/>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Departments</a:t>
            </a:r>
          </a:p>
        </p:txBody>
      </p:sp>
      <p:sp>
        <p:nvSpPr>
          <p:cNvPr id="4" name="Cylinder 3">
            <a:extLst>
              <a:ext uri="{FF2B5EF4-FFF2-40B4-BE49-F238E27FC236}">
                <a16:creationId xmlns:a16="http://schemas.microsoft.com/office/drawing/2014/main" id="{5FC04BCF-341C-ED51-904E-5ED90E9877B1}"/>
              </a:ext>
            </a:extLst>
          </p:cNvPr>
          <p:cNvSpPr/>
          <p:nvPr/>
        </p:nvSpPr>
        <p:spPr>
          <a:xfrm>
            <a:off x="3327400" y="1625599"/>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Employees</a:t>
            </a:r>
          </a:p>
        </p:txBody>
      </p:sp>
      <p:sp>
        <p:nvSpPr>
          <p:cNvPr id="5" name="Cylinder 4">
            <a:extLst>
              <a:ext uri="{FF2B5EF4-FFF2-40B4-BE49-F238E27FC236}">
                <a16:creationId xmlns:a16="http://schemas.microsoft.com/office/drawing/2014/main" id="{08660B0F-2F01-1A33-2017-FA71C54111C7}"/>
              </a:ext>
            </a:extLst>
          </p:cNvPr>
          <p:cNvSpPr/>
          <p:nvPr/>
        </p:nvSpPr>
        <p:spPr>
          <a:xfrm>
            <a:off x="6066366" y="1625598"/>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Customers</a:t>
            </a:r>
          </a:p>
        </p:txBody>
      </p:sp>
      <p:sp>
        <p:nvSpPr>
          <p:cNvPr id="6" name="Cylinder 5">
            <a:extLst>
              <a:ext uri="{FF2B5EF4-FFF2-40B4-BE49-F238E27FC236}">
                <a16:creationId xmlns:a16="http://schemas.microsoft.com/office/drawing/2014/main" id="{DFC95B21-A37F-2CA5-A9AE-31E66547E85C}"/>
              </a:ext>
            </a:extLst>
          </p:cNvPr>
          <p:cNvSpPr/>
          <p:nvPr/>
        </p:nvSpPr>
        <p:spPr>
          <a:xfrm>
            <a:off x="8769348" y="1507067"/>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Orders</a:t>
            </a:r>
          </a:p>
        </p:txBody>
      </p:sp>
    </p:spTree>
    <p:extLst>
      <p:ext uri="{BB962C8B-B14F-4D97-AF65-F5344CB8AC3E}">
        <p14:creationId xmlns:p14="http://schemas.microsoft.com/office/powerpoint/2010/main" val="2277803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A124A9-3B58-4A0F-308C-4F049DA743D4}"/>
              </a:ext>
            </a:extLst>
          </p:cNvPr>
          <p:cNvSpPr/>
          <p:nvPr/>
        </p:nvSpPr>
        <p:spPr>
          <a:xfrm>
            <a:off x="423333" y="787400"/>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 Department</a:t>
            </a:r>
          </a:p>
        </p:txBody>
      </p:sp>
      <p:sp>
        <p:nvSpPr>
          <p:cNvPr id="3" name="Rectangle 2">
            <a:extLst>
              <a:ext uri="{FF2B5EF4-FFF2-40B4-BE49-F238E27FC236}">
                <a16:creationId xmlns:a16="http://schemas.microsoft.com/office/drawing/2014/main" id="{ADC9BB2D-8B09-A099-DE20-AEE8E6376FD2}"/>
              </a:ext>
            </a:extLst>
          </p:cNvPr>
          <p:cNvSpPr/>
          <p:nvPr/>
        </p:nvSpPr>
        <p:spPr>
          <a:xfrm>
            <a:off x="8661400" y="3183466"/>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List Departments</a:t>
            </a:r>
          </a:p>
        </p:txBody>
      </p:sp>
      <p:sp>
        <p:nvSpPr>
          <p:cNvPr id="4" name="Cylinder 3">
            <a:extLst>
              <a:ext uri="{FF2B5EF4-FFF2-40B4-BE49-F238E27FC236}">
                <a16:creationId xmlns:a16="http://schemas.microsoft.com/office/drawing/2014/main" id="{6C924976-DB5E-8752-96CE-B1B3AC67406C}"/>
              </a:ext>
            </a:extLst>
          </p:cNvPr>
          <p:cNvSpPr/>
          <p:nvPr/>
        </p:nvSpPr>
        <p:spPr>
          <a:xfrm>
            <a:off x="3920067" y="2929467"/>
            <a:ext cx="3132666" cy="16764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 Store</a:t>
            </a:r>
          </a:p>
        </p:txBody>
      </p:sp>
      <p:cxnSp>
        <p:nvCxnSpPr>
          <p:cNvPr id="6" name="Connector: Elbow 5">
            <a:extLst>
              <a:ext uri="{FF2B5EF4-FFF2-40B4-BE49-F238E27FC236}">
                <a16:creationId xmlns:a16="http://schemas.microsoft.com/office/drawing/2014/main" id="{46FE48F7-AC5D-BC2A-5372-CBAE1A7517AA}"/>
              </a:ext>
            </a:extLst>
          </p:cNvPr>
          <p:cNvCxnSpPr>
            <a:stCxn id="4" idx="1"/>
            <a:endCxn id="2" idx="3"/>
          </p:cNvCxnSpPr>
          <p:nvPr/>
        </p:nvCxnSpPr>
        <p:spPr>
          <a:xfrm rot="16200000" flipV="1">
            <a:off x="3503084" y="946150"/>
            <a:ext cx="1333500" cy="26331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4B4C483C-4705-3B9F-5CDA-EFCCD5739790}"/>
              </a:ext>
            </a:extLst>
          </p:cNvPr>
          <p:cNvCxnSpPr>
            <a:stCxn id="4" idx="3"/>
            <a:endCxn id="3" idx="2"/>
          </p:cNvCxnSpPr>
          <p:nvPr/>
        </p:nvCxnSpPr>
        <p:spPr>
          <a:xfrm rot="16200000" flipH="1">
            <a:off x="7584017" y="2508249"/>
            <a:ext cx="194732" cy="4389967"/>
          </a:xfrm>
          <a:prstGeom prst="bentConnector3">
            <a:avLst>
              <a:gd name="adj1" fmla="val 217392"/>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213ACF-ACE4-5858-E82F-4C38FED93D72}"/>
              </a:ext>
            </a:extLst>
          </p:cNvPr>
          <p:cNvSpPr txBox="1"/>
          <p:nvPr/>
        </p:nvSpPr>
        <p:spPr>
          <a:xfrm>
            <a:off x="3395133" y="1219200"/>
            <a:ext cx="2159000" cy="376765"/>
          </a:xfrm>
          <a:prstGeom prst="rect">
            <a:avLst/>
          </a:prstGeom>
          <a:noFill/>
          <a:ln>
            <a:solidFill>
              <a:schemeClr val="accent1"/>
            </a:solidFill>
          </a:ln>
        </p:spPr>
        <p:txBody>
          <a:bodyPr wrap="square" rtlCol="0">
            <a:spAutoFit/>
          </a:bodyPr>
          <a:lstStyle/>
          <a:p>
            <a:pPr algn="ctr"/>
            <a:r>
              <a:rPr lang="en-IN" b="1" dirty="0"/>
              <a:t>Subscription</a:t>
            </a:r>
          </a:p>
        </p:txBody>
      </p:sp>
      <p:sp>
        <p:nvSpPr>
          <p:cNvPr id="10" name="TextBox 9">
            <a:extLst>
              <a:ext uri="{FF2B5EF4-FFF2-40B4-BE49-F238E27FC236}">
                <a16:creationId xmlns:a16="http://schemas.microsoft.com/office/drawing/2014/main" id="{37FCFA43-065E-6F62-3383-AC2F342FF818}"/>
              </a:ext>
            </a:extLst>
          </p:cNvPr>
          <p:cNvSpPr txBox="1"/>
          <p:nvPr/>
        </p:nvSpPr>
        <p:spPr>
          <a:xfrm>
            <a:off x="6601883" y="5046133"/>
            <a:ext cx="2159000" cy="376765"/>
          </a:xfrm>
          <a:prstGeom prst="rect">
            <a:avLst/>
          </a:prstGeom>
          <a:noFill/>
          <a:ln>
            <a:solidFill>
              <a:schemeClr val="accent1"/>
            </a:solidFill>
          </a:ln>
        </p:spPr>
        <p:txBody>
          <a:bodyPr wrap="square" rtlCol="0">
            <a:spAutoFit/>
          </a:bodyPr>
          <a:lstStyle/>
          <a:p>
            <a:pPr algn="ctr"/>
            <a:r>
              <a:rPr lang="en-IN" b="1" dirty="0"/>
              <a:t>Subscription</a:t>
            </a:r>
          </a:p>
        </p:txBody>
      </p:sp>
      <p:cxnSp>
        <p:nvCxnSpPr>
          <p:cNvPr id="12" name="Connector: Curved 11">
            <a:extLst>
              <a:ext uri="{FF2B5EF4-FFF2-40B4-BE49-F238E27FC236}">
                <a16:creationId xmlns:a16="http://schemas.microsoft.com/office/drawing/2014/main" id="{46BC4392-B6C8-91BA-9882-67F38943B2F1}"/>
              </a:ext>
            </a:extLst>
          </p:cNvPr>
          <p:cNvCxnSpPr>
            <a:stCxn id="2" idx="2"/>
            <a:endCxn id="4" idx="2"/>
          </p:cNvCxnSpPr>
          <p:nvPr/>
        </p:nvCxnSpPr>
        <p:spPr>
          <a:xfrm rot="16200000" flipH="1">
            <a:off x="2097616" y="1945216"/>
            <a:ext cx="1363134" cy="22817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C9C1F99-CC82-789E-9B65-3E12507AC193}"/>
              </a:ext>
            </a:extLst>
          </p:cNvPr>
          <p:cNvSpPr txBox="1"/>
          <p:nvPr/>
        </p:nvSpPr>
        <p:spPr>
          <a:xfrm>
            <a:off x="712259" y="3136669"/>
            <a:ext cx="2660650" cy="923330"/>
          </a:xfrm>
          <a:prstGeom prst="rect">
            <a:avLst/>
          </a:prstGeom>
          <a:noFill/>
          <a:ln>
            <a:solidFill>
              <a:schemeClr val="accent1"/>
            </a:solidFill>
          </a:ln>
        </p:spPr>
        <p:txBody>
          <a:bodyPr wrap="square" rtlCol="0">
            <a:spAutoFit/>
          </a:bodyPr>
          <a:lstStyle/>
          <a:p>
            <a:pPr algn="ctr"/>
            <a:r>
              <a:rPr lang="en-IN" b="1" dirty="0"/>
              <a:t>Dispatch Action for Adding New Department to Store</a:t>
            </a:r>
          </a:p>
        </p:txBody>
      </p:sp>
      <p:cxnSp>
        <p:nvCxnSpPr>
          <p:cNvPr id="15" name="Connector: Curved 14">
            <a:extLst>
              <a:ext uri="{FF2B5EF4-FFF2-40B4-BE49-F238E27FC236}">
                <a16:creationId xmlns:a16="http://schemas.microsoft.com/office/drawing/2014/main" id="{2D5E98DD-793C-4CF1-5187-E96B1BB0A80D}"/>
              </a:ext>
            </a:extLst>
          </p:cNvPr>
          <p:cNvCxnSpPr>
            <a:stCxn id="4" idx="4"/>
            <a:endCxn id="3" idx="0"/>
          </p:cNvCxnSpPr>
          <p:nvPr/>
        </p:nvCxnSpPr>
        <p:spPr>
          <a:xfrm flipV="1">
            <a:off x="7052733" y="3183466"/>
            <a:ext cx="2823634" cy="584201"/>
          </a:xfrm>
          <a:prstGeom prst="curvedConnector4">
            <a:avLst>
              <a:gd name="adj1" fmla="val 28486"/>
              <a:gd name="adj2" fmla="val 182608"/>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D19128C-326C-1F62-1DFE-DFB584D0CB37}"/>
              </a:ext>
            </a:extLst>
          </p:cNvPr>
          <p:cNvSpPr txBox="1"/>
          <p:nvPr/>
        </p:nvSpPr>
        <p:spPr>
          <a:xfrm>
            <a:off x="8008408" y="1625366"/>
            <a:ext cx="2660650" cy="1200329"/>
          </a:xfrm>
          <a:prstGeom prst="rect">
            <a:avLst/>
          </a:prstGeom>
          <a:noFill/>
          <a:ln>
            <a:solidFill>
              <a:schemeClr val="accent1"/>
            </a:solidFill>
          </a:ln>
        </p:spPr>
        <p:txBody>
          <a:bodyPr wrap="square" rtlCol="0">
            <a:spAutoFit/>
          </a:bodyPr>
          <a:lstStyle/>
          <a:p>
            <a:pPr algn="ctr"/>
            <a:r>
              <a:rPr lang="en-IN" b="1" dirty="0"/>
              <a:t>Notify the newly added department from store to List Departments Component</a:t>
            </a:r>
          </a:p>
        </p:txBody>
      </p:sp>
    </p:spTree>
    <p:extLst>
      <p:ext uri="{BB962C8B-B14F-4D97-AF65-F5344CB8AC3E}">
        <p14:creationId xmlns:p14="http://schemas.microsoft.com/office/powerpoint/2010/main" val="2651586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A124A9-3B58-4A0F-308C-4F049DA743D4}"/>
              </a:ext>
            </a:extLst>
          </p:cNvPr>
          <p:cNvSpPr/>
          <p:nvPr/>
        </p:nvSpPr>
        <p:spPr>
          <a:xfrm>
            <a:off x="423333" y="787400"/>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 Department</a:t>
            </a:r>
          </a:p>
        </p:txBody>
      </p:sp>
      <p:sp>
        <p:nvSpPr>
          <p:cNvPr id="3" name="Rectangle 2">
            <a:extLst>
              <a:ext uri="{FF2B5EF4-FFF2-40B4-BE49-F238E27FC236}">
                <a16:creationId xmlns:a16="http://schemas.microsoft.com/office/drawing/2014/main" id="{ADC9BB2D-8B09-A099-DE20-AEE8E6376FD2}"/>
              </a:ext>
            </a:extLst>
          </p:cNvPr>
          <p:cNvSpPr/>
          <p:nvPr/>
        </p:nvSpPr>
        <p:spPr>
          <a:xfrm>
            <a:off x="8661400" y="3183466"/>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List Departments</a:t>
            </a:r>
          </a:p>
        </p:txBody>
      </p:sp>
      <p:sp>
        <p:nvSpPr>
          <p:cNvPr id="4" name="Cylinder 3">
            <a:extLst>
              <a:ext uri="{FF2B5EF4-FFF2-40B4-BE49-F238E27FC236}">
                <a16:creationId xmlns:a16="http://schemas.microsoft.com/office/drawing/2014/main" id="{6C924976-DB5E-8752-96CE-B1B3AC67406C}"/>
              </a:ext>
            </a:extLst>
          </p:cNvPr>
          <p:cNvSpPr/>
          <p:nvPr/>
        </p:nvSpPr>
        <p:spPr>
          <a:xfrm>
            <a:off x="3920067" y="2929467"/>
            <a:ext cx="3132666" cy="16764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 Store</a:t>
            </a:r>
          </a:p>
        </p:txBody>
      </p:sp>
      <p:cxnSp>
        <p:nvCxnSpPr>
          <p:cNvPr id="6" name="Connector: Elbow 5">
            <a:extLst>
              <a:ext uri="{FF2B5EF4-FFF2-40B4-BE49-F238E27FC236}">
                <a16:creationId xmlns:a16="http://schemas.microsoft.com/office/drawing/2014/main" id="{46FE48F7-AC5D-BC2A-5372-CBAE1A7517AA}"/>
              </a:ext>
            </a:extLst>
          </p:cNvPr>
          <p:cNvCxnSpPr>
            <a:stCxn id="4" idx="1"/>
            <a:endCxn id="2" idx="3"/>
          </p:cNvCxnSpPr>
          <p:nvPr/>
        </p:nvCxnSpPr>
        <p:spPr>
          <a:xfrm rot="16200000" flipV="1">
            <a:off x="3503084" y="946150"/>
            <a:ext cx="1333500" cy="26331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4B4C483C-4705-3B9F-5CDA-EFCCD5739790}"/>
              </a:ext>
            </a:extLst>
          </p:cNvPr>
          <p:cNvCxnSpPr>
            <a:stCxn id="4" idx="3"/>
            <a:endCxn id="3" idx="2"/>
          </p:cNvCxnSpPr>
          <p:nvPr/>
        </p:nvCxnSpPr>
        <p:spPr>
          <a:xfrm rot="16200000" flipH="1">
            <a:off x="7584017" y="2508249"/>
            <a:ext cx="194732" cy="4389967"/>
          </a:xfrm>
          <a:prstGeom prst="bentConnector3">
            <a:avLst>
              <a:gd name="adj1" fmla="val 217392"/>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213ACF-ACE4-5858-E82F-4C38FED93D72}"/>
              </a:ext>
            </a:extLst>
          </p:cNvPr>
          <p:cNvSpPr txBox="1"/>
          <p:nvPr/>
        </p:nvSpPr>
        <p:spPr>
          <a:xfrm>
            <a:off x="3395133" y="1219200"/>
            <a:ext cx="2159000" cy="376765"/>
          </a:xfrm>
          <a:prstGeom prst="rect">
            <a:avLst/>
          </a:prstGeom>
          <a:noFill/>
          <a:ln>
            <a:solidFill>
              <a:schemeClr val="accent1"/>
            </a:solidFill>
          </a:ln>
        </p:spPr>
        <p:txBody>
          <a:bodyPr wrap="square" rtlCol="0">
            <a:spAutoFit/>
          </a:bodyPr>
          <a:lstStyle/>
          <a:p>
            <a:pPr algn="ctr"/>
            <a:r>
              <a:rPr lang="en-IN" b="1" dirty="0"/>
              <a:t>Subscription</a:t>
            </a:r>
          </a:p>
        </p:txBody>
      </p:sp>
      <p:sp>
        <p:nvSpPr>
          <p:cNvPr id="10" name="TextBox 9">
            <a:extLst>
              <a:ext uri="{FF2B5EF4-FFF2-40B4-BE49-F238E27FC236}">
                <a16:creationId xmlns:a16="http://schemas.microsoft.com/office/drawing/2014/main" id="{37FCFA43-065E-6F62-3383-AC2F342FF818}"/>
              </a:ext>
            </a:extLst>
          </p:cNvPr>
          <p:cNvSpPr txBox="1"/>
          <p:nvPr/>
        </p:nvSpPr>
        <p:spPr>
          <a:xfrm>
            <a:off x="6601883" y="5046133"/>
            <a:ext cx="2159000" cy="376765"/>
          </a:xfrm>
          <a:prstGeom prst="rect">
            <a:avLst/>
          </a:prstGeom>
          <a:noFill/>
          <a:ln>
            <a:solidFill>
              <a:schemeClr val="accent1"/>
            </a:solidFill>
          </a:ln>
        </p:spPr>
        <p:txBody>
          <a:bodyPr wrap="square" rtlCol="0">
            <a:spAutoFit/>
          </a:bodyPr>
          <a:lstStyle/>
          <a:p>
            <a:pPr algn="ctr"/>
            <a:r>
              <a:rPr lang="en-IN" b="1" dirty="0"/>
              <a:t>Subscription</a:t>
            </a:r>
          </a:p>
        </p:txBody>
      </p:sp>
      <p:cxnSp>
        <p:nvCxnSpPr>
          <p:cNvPr id="12" name="Connector: Curved 11">
            <a:extLst>
              <a:ext uri="{FF2B5EF4-FFF2-40B4-BE49-F238E27FC236}">
                <a16:creationId xmlns:a16="http://schemas.microsoft.com/office/drawing/2014/main" id="{46BC4392-B6C8-91BA-9882-67F38943B2F1}"/>
              </a:ext>
            </a:extLst>
          </p:cNvPr>
          <p:cNvCxnSpPr>
            <a:cxnSpLocks/>
            <a:stCxn id="2" idx="2"/>
            <a:endCxn id="13" idx="0"/>
          </p:cNvCxnSpPr>
          <p:nvPr/>
        </p:nvCxnSpPr>
        <p:spPr>
          <a:xfrm rot="16200000" flipH="1">
            <a:off x="1344727" y="2698105"/>
            <a:ext cx="702502" cy="115357"/>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C9C1F99-CC82-789E-9B65-3E12507AC193}"/>
              </a:ext>
            </a:extLst>
          </p:cNvPr>
          <p:cNvSpPr txBox="1"/>
          <p:nvPr/>
        </p:nvSpPr>
        <p:spPr>
          <a:xfrm>
            <a:off x="423332" y="3107035"/>
            <a:ext cx="2660650" cy="923330"/>
          </a:xfrm>
          <a:prstGeom prst="rect">
            <a:avLst/>
          </a:prstGeom>
          <a:noFill/>
          <a:ln>
            <a:solidFill>
              <a:schemeClr val="accent1"/>
            </a:solidFill>
          </a:ln>
        </p:spPr>
        <p:txBody>
          <a:bodyPr wrap="square" rtlCol="0">
            <a:spAutoFit/>
          </a:bodyPr>
          <a:lstStyle/>
          <a:p>
            <a:pPr algn="ctr"/>
            <a:r>
              <a:rPr lang="en-IN" b="1" dirty="0"/>
              <a:t>Dispatch Action for Adding New Department to Store</a:t>
            </a:r>
          </a:p>
        </p:txBody>
      </p:sp>
      <p:cxnSp>
        <p:nvCxnSpPr>
          <p:cNvPr id="15" name="Connector: Curved 14">
            <a:extLst>
              <a:ext uri="{FF2B5EF4-FFF2-40B4-BE49-F238E27FC236}">
                <a16:creationId xmlns:a16="http://schemas.microsoft.com/office/drawing/2014/main" id="{2D5E98DD-793C-4CF1-5187-E96B1BB0A80D}"/>
              </a:ext>
            </a:extLst>
          </p:cNvPr>
          <p:cNvCxnSpPr>
            <a:stCxn id="4" idx="4"/>
            <a:endCxn id="3" idx="0"/>
          </p:cNvCxnSpPr>
          <p:nvPr/>
        </p:nvCxnSpPr>
        <p:spPr>
          <a:xfrm flipV="1">
            <a:off x="7052733" y="3183466"/>
            <a:ext cx="2823634" cy="584201"/>
          </a:xfrm>
          <a:prstGeom prst="curvedConnector4">
            <a:avLst>
              <a:gd name="adj1" fmla="val 28486"/>
              <a:gd name="adj2" fmla="val 182608"/>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D19128C-326C-1F62-1DFE-DFB584D0CB37}"/>
              </a:ext>
            </a:extLst>
          </p:cNvPr>
          <p:cNvSpPr txBox="1"/>
          <p:nvPr/>
        </p:nvSpPr>
        <p:spPr>
          <a:xfrm>
            <a:off x="8008408" y="1625366"/>
            <a:ext cx="2660650" cy="1200329"/>
          </a:xfrm>
          <a:prstGeom prst="rect">
            <a:avLst/>
          </a:prstGeom>
          <a:noFill/>
          <a:ln>
            <a:solidFill>
              <a:schemeClr val="accent1"/>
            </a:solidFill>
          </a:ln>
        </p:spPr>
        <p:txBody>
          <a:bodyPr wrap="square" rtlCol="0">
            <a:spAutoFit/>
          </a:bodyPr>
          <a:lstStyle/>
          <a:p>
            <a:pPr algn="ctr"/>
            <a:r>
              <a:rPr lang="en-IN" b="1" dirty="0"/>
              <a:t>Notify the newly added department from store to List Departments Component</a:t>
            </a:r>
          </a:p>
        </p:txBody>
      </p:sp>
      <p:sp>
        <p:nvSpPr>
          <p:cNvPr id="7" name="Star: 10 Points 6">
            <a:extLst>
              <a:ext uri="{FF2B5EF4-FFF2-40B4-BE49-F238E27FC236}">
                <a16:creationId xmlns:a16="http://schemas.microsoft.com/office/drawing/2014/main" id="{0F77FA15-2230-6D55-B05B-479BC29F190A}"/>
              </a:ext>
            </a:extLst>
          </p:cNvPr>
          <p:cNvSpPr/>
          <p:nvPr/>
        </p:nvSpPr>
        <p:spPr>
          <a:xfrm>
            <a:off x="1753657" y="4605866"/>
            <a:ext cx="2056343" cy="1676400"/>
          </a:xfrm>
          <a:prstGeom prst="star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Reducer</a:t>
            </a:r>
          </a:p>
        </p:txBody>
      </p:sp>
      <p:cxnSp>
        <p:nvCxnSpPr>
          <p:cNvPr id="14" name="Connector: Curved 13">
            <a:extLst>
              <a:ext uri="{FF2B5EF4-FFF2-40B4-BE49-F238E27FC236}">
                <a16:creationId xmlns:a16="http://schemas.microsoft.com/office/drawing/2014/main" id="{8FBFA9C5-A61E-E4F9-C7B3-DF5867A488FF}"/>
              </a:ext>
            </a:extLst>
          </p:cNvPr>
          <p:cNvCxnSpPr>
            <a:cxnSpLocks/>
            <a:stCxn id="13" idx="2"/>
            <a:endCxn id="7" idx="5"/>
          </p:cNvCxnSpPr>
          <p:nvPr/>
        </p:nvCxnSpPr>
        <p:spPr>
          <a:xfrm rot="5400000">
            <a:off x="917295" y="4866725"/>
            <a:ext cx="1672722" cy="2"/>
          </a:xfrm>
          <a:prstGeom prst="curvedConnector4">
            <a:avLst>
              <a:gd name="adj1" fmla="val 17202"/>
              <a:gd name="adj2" fmla="val 114301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299B2623-40FB-FC0C-4C94-A710F1B25260}"/>
              </a:ext>
            </a:extLst>
          </p:cNvPr>
          <p:cNvCxnSpPr>
            <a:stCxn id="7" idx="0"/>
            <a:endCxn id="4" idx="2"/>
          </p:cNvCxnSpPr>
          <p:nvPr/>
        </p:nvCxnSpPr>
        <p:spPr>
          <a:xfrm flipV="1">
            <a:off x="3810002" y="3767667"/>
            <a:ext cx="110065" cy="141737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3E6C343-4108-943B-7BA1-C99229B6087C}"/>
              </a:ext>
            </a:extLst>
          </p:cNvPr>
          <p:cNvSpPr txBox="1"/>
          <p:nvPr/>
        </p:nvSpPr>
        <p:spPr>
          <a:xfrm>
            <a:off x="2954866" y="3992032"/>
            <a:ext cx="1659467" cy="923330"/>
          </a:xfrm>
          <a:prstGeom prst="rect">
            <a:avLst/>
          </a:prstGeom>
          <a:noFill/>
        </p:spPr>
        <p:txBody>
          <a:bodyPr wrap="square" rtlCol="0">
            <a:spAutoFit/>
          </a:bodyPr>
          <a:lstStyle/>
          <a:p>
            <a:pPr algn="ctr"/>
            <a:r>
              <a:rPr lang="en-IN" b="1" dirty="0"/>
              <a:t>Update new Department in the Store</a:t>
            </a:r>
          </a:p>
        </p:txBody>
      </p:sp>
    </p:spTree>
    <p:extLst>
      <p:ext uri="{BB962C8B-B14F-4D97-AF65-F5344CB8AC3E}">
        <p14:creationId xmlns:p14="http://schemas.microsoft.com/office/powerpoint/2010/main" val="3812766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523B34-3A90-CCEB-42C9-B839C90E43FD}"/>
              </a:ext>
            </a:extLst>
          </p:cNvPr>
          <p:cNvSpPr/>
          <p:nvPr/>
        </p:nvSpPr>
        <p:spPr>
          <a:xfrm>
            <a:off x="135467" y="321733"/>
            <a:ext cx="1532466" cy="948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 1</a:t>
            </a:r>
            <a:endParaRPr lang="en-IN" dirty="0"/>
          </a:p>
        </p:txBody>
      </p:sp>
      <p:sp>
        <p:nvSpPr>
          <p:cNvPr id="3" name="Arrow: Right 2">
            <a:extLst>
              <a:ext uri="{FF2B5EF4-FFF2-40B4-BE49-F238E27FC236}">
                <a16:creationId xmlns:a16="http://schemas.microsoft.com/office/drawing/2014/main" id="{E9C8725E-D738-4AEC-C561-7E9D6644AB1F}"/>
              </a:ext>
            </a:extLst>
          </p:cNvPr>
          <p:cNvSpPr/>
          <p:nvPr/>
        </p:nvSpPr>
        <p:spPr>
          <a:xfrm>
            <a:off x="1667933" y="584200"/>
            <a:ext cx="2633134" cy="431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Dispatch Action</a:t>
            </a:r>
            <a:endParaRPr lang="en-IN" dirty="0"/>
          </a:p>
        </p:txBody>
      </p:sp>
      <p:sp>
        <p:nvSpPr>
          <p:cNvPr id="4" name="Rectangle 3">
            <a:extLst>
              <a:ext uri="{FF2B5EF4-FFF2-40B4-BE49-F238E27FC236}">
                <a16:creationId xmlns:a16="http://schemas.microsoft.com/office/drawing/2014/main" id="{47CA97AB-B00B-7ACA-0FB3-8BA9D7F98DD7}"/>
              </a:ext>
            </a:extLst>
          </p:cNvPr>
          <p:cNvSpPr/>
          <p:nvPr/>
        </p:nvSpPr>
        <p:spPr>
          <a:xfrm>
            <a:off x="4461933" y="3094566"/>
            <a:ext cx="1752600" cy="2091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Reducer</a:t>
            </a:r>
          </a:p>
          <a:p>
            <a:pPr algn="ctr"/>
            <a:r>
              <a:rPr lang="en-US" dirty="0"/>
              <a:t>Update the Store</a:t>
            </a:r>
            <a:endParaRPr lang="en-IN" dirty="0"/>
          </a:p>
        </p:txBody>
      </p:sp>
      <p:sp>
        <p:nvSpPr>
          <p:cNvPr id="5" name="Rectangle 4">
            <a:extLst>
              <a:ext uri="{FF2B5EF4-FFF2-40B4-BE49-F238E27FC236}">
                <a16:creationId xmlns:a16="http://schemas.microsoft.com/office/drawing/2014/main" id="{265DD0E0-2B86-B019-3415-E73831687577}"/>
              </a:ext>
            </a:extLst>
          </p:cNvPr>
          <p:cNvSpPr/>
          <p:nvPr/>
        </p:nvSpPr>
        <p:spPr>
          <a:xfrm>
            <a:off x="4301067" y="376766"/>
            <a:ext cx="2074333"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Action Creator</a:t>
            </a:r>
          </a:p>
          <a:p>
            <a:pPr algn="ctr"/>
            <a:r>
              <a:rPr lang="en-US" dirty="0"/>
              <a:t>Sync / Async</a:t>
            </a:r>
            <a:endParaRPr lang="en-IN" dirty="0"/>
          </a:p>
        </p:txBody>
      </p:sp>
      <p:sp>
        <p:nvSpPr>
          <p:cNvPr id="6" name="Rectangle 5">
            <a:extLst>
              <a:ext uri="{FF2B5EF4-FFF2-40B4-BE49-F238E27FC236}">
                <a16:creationId xmlns:a16="http://schemas.microsoft.com/office/drawing/2014/main" id="{09420AB9-4A29-B77B-6F6F-7A9F19753702}"/>
              </a:ext>
            </a:extLst>
          </p:cNvPr>
          <p:cNvSpPr/>
          <p:nvPr/>
        </p:nvSpPr>
        <p:spPr>
          <a:xfrm>
            <a:off x="8881534" y="376766"/>
            <a:ext cx="1752600" cy="2091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Effect</a:t>
            </a:r>
          </a:p>
          <a:p>
            <a:pPr algn="ctr"/>
            <a:r>
              <a:rPr lang="en-US" dirty="0"/>
              <a:t>Will Subscribe to Promise and Dispatch output Action</a:t>
            </a:r>
            <a:endParaRPr lang="en-IN" dirty="0"/>
          </a:p>
        </p:txBody>
      </p:sp>
      <p:sp>
        <p:nvSpPr>
          <p:cNvPr id="7" name="Arrow: Right 6">
            <a:extLst>
              <a:ext uri="{FF2B5EF4-FFF2-40B4-BE49-F238E27FC236}">
                <a16:creationId xmlns:a16="http://schemas.microsoft.com/office/drawing/2014/main" id="{12998883-4F06-4C1E-AB39-709C66BE8B19}"/>
              </a:ext>
            </a:extLst>
          </p:cNvPr>
          <p:cNvSpPr/>
          <p:nvPr/>
        </p:nvSpPr>
        <p:spPr>
          <a:xfrm>
            <a:off x="6375400" y="584200"/>
            <a:ext cx="2472267" cy="431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Async Action to Effect</a:t>
            </a:r>
            <a:endParaRPr lang="en-IN" dirty="0"/>
          </a:p>
        </p:txBody>
      </p:sp>
      <p:sp>
        <p:nvSpPr>
          <p:cNvPr id="8" name="Arrow: Down 7">
            <a:extLst>
              <a:ext uri="{FF2B5EF4-FFF2-40B4-BE49-F238E27FC236}">
                <a16:creationId xmlns:a16="http://schemas.microsoft.com/office/drawing/2014/main" id="{6DC2168C-7BBE-8E94-19D7-3E4BA73ADF57}"/>
              </a:ext>
            </a:extLst>
          </p:cNvPr>
          <p:cNvSpPr/>
          <p:nvPr/>
        </p:nvSpPr>
        <p:spPr>
          <a:xfrm>
            <a:off x="5130800" y="1214966"/>
            <a:ext cx="423333" cy="18499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E57D5E-9C15-1445-9696-477CE736370F}"/>
              </a:ext>
            </a:extLst>
          </p:cNvPr>
          <p:cNvSpPr txBox="1"/>
          <p:nvPr/>
        </p:nvSpPr>
        <p:spPr>
          <a:xfrm>
            <a:off x="2912534" y="1730000"/>
            <a:ext cx="2336802" cy="646331"/>
          </a:xfrm>
          <a:prstGeom prst="rect">
            <a:avLst/>
          </a:prstGeom>
          <a:noFill/>
          <a:ln>
            <a:solidFill>
              <a:schemeClr val="tx2"/>
            </a:solidFill>
          </a:ln>
        </p:spPr>
        <p:txBody>
          <a:bodyPr wrap="square" rtlCol="0">
            <a:spAutoFit/>
          </a:bodyPr>
          <a:lstStyle/>
          <a:p>
            <a:pPr algn="ctr"/>
            <a:r>
              <a:rPr lang="en-US" b="1" dirty="0"/>
              <a:t>Sync Output Action with Resultant Data</a:t>
            </a:r>
            <a:endParaRPr lang="en-IN" b="1" dirty="0"/>
          </a:p>
        </p:txBody>
      </p:sp>
      <p:sp>
        <p:nvSpPr>
          <p:cNvPr id="10" name="TextBox 9">
            <a:extLst>
              <a:ext uri="{FF2B5EF4-FFF2-40B4-BE49-F238E27FC236}">
                <a16:creationId xmlns:a16="http://schemas.microsoft.com/office/drawing/2014/main" id="{988598C7-B2AD-2B66-4FC5-5CD38A16CCBA}"/>
              </a:ext>
            </a:extLst>
          </p:cNvPr>
          <p:cNvSpPr txBox="1"/>
          <p:nvPr/>
        </p:nvSpPr>
        <p:spPr>
          <a:xfrm>
            <a:off x="7141633" y="3337920"/>
            <a:ext cx="2336802" cy="646331"/>
          </a:xfrm>
          <a:prstGeom prst="rect">
            <a:avLst/>
          </a:prstGeom>
          <a:noFill/>
          <a:ln>
            <a:solidFill>
              <a:schemeClr val="tx2"/>
            </a:solidFill>
          </a:ln>
        </p:spPr>
        <p:txBody>
          <a:bodyPr wrap="square" rtlCol="0">
            <a:spAutoFit/>
          </a:bodyPr>
          <a:lstStyle/>
          <a:p>
            <a:pPr algn="ctr"/>
            <a:r>
              <a:rPr lang="en-US" b="1" dirty="0"/>
              <a:t>Async Output Action with Resultant Data</a:t>
            </a:r>
            <a:endParaRPr lang="en-IN" b="1" dirty="0"/>
          </a:p>
        </p:txBody>
      </p:sp>
      <p:sp>
        <p:nvSpPr>
          <p:cNvPr id="11" name="Rectangle 10">
            <a:extLst>
              <a:ext uri="{FF2B5EF4-FFF2-40B4-BE49-F238E27FC236}">
                <a16:creationId xmlns:a16="http://schemas.microsoft.com/office/drawing/2014/main" id="{EB4D96A4-0913-9800-8257-6680A2AF6C2C}"/>
              </a:ext>
            </a:extLst>
          </p:cNvPr>
          <p:cNvSpPr/>
          <p:nvPr/>
        </p:nvSpPr>
        <p:spPr>
          <a:xfrm>
            <a:off x="10828869" y="3503833"/>
            <a:ext cx="897466" cy="1278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HTTP</a:t>
            </a:r>
          </a:p>
          <a:p>
            <a:pPr algn="ctr"/>
            <a:r>
              <a:rPr lang="en-US" sz="1600" b="1" dirty="0"/>
              <a:t>Service</a:t>
            </a:r>
            <a:endParaRPr lang="en-IN" sz="1600" b="1" dirty="0"/>
          </a:p>
        </p:txBody>
      </p:sp>
      <p:sp>
        <p:nvSpPr>
          <p:cNvPr id="13" name="TextBox 12">
            <a:extLst>
              <a:ext uri="{FF2B5EF4-FFF2-40B4-BE49-F238E27FC236}">
                <a16:creationId xmlns:a16="http://schemas.microsoft.com/office/drawing/2014/main" id="{59BF64C9-1994-2270-ABE4-CD20BE8E75D4}"/>
              </a:ext>
            </a:extLst>
          </p:cNvPr>
          <p:cNvSpPr txBox="1"/>
          <p:nvPr/>
        </p:nvSpPr>
        <p:spPr>
          <a:xfrm>
            <a:off x="10769600" y="795866"/>
            <a:ext cx="1286933" cy="369332"/>
          </a:xfrm>
          <a:prstGeom prst="rect">
            <a:avLst/>
          </a:prstGeom>
          <a:noFill/>
        </p:spPr>
        <p:txBody>
          <a:bodyPr wrap="square" rtlCol="0">
            <a:spAutoFit/>
          </a:bodyPr>
          <a:lstStyle/>
          <a:p>
            <a:pPr algn="ctr"/>
            <a:r>
              <a:rPr lang="en-US" b="1" dirty="0"/>
              <a:t>HTTP Call</a:t>
            </a:r>
            <a:endParaRPr lang="en-IN" b="1" dirty="0"/>
          </a:p>
        </p:txBody>
      </p:sp>
      <p:sp>
        <p:nvSpPr>
          <p:cNvPr id="14" name="Arrow: Left-Up 13">
            <a:extLst>
              <a:ext uri="{FF2B5EF4-FFF2-40B4-BE49-F238E27FC236}">
                <a16:creationId xmlns:a16="http://schemas.microsoft.com/office/drawing/2014/main" id="{64650B88-2CAC-D9DA-E69B-DDB5BC33A42C}"/>
              </a:ext>
            </a:extLst>
          </p:cNvPr>
          <p:cNvSpPr/>
          <p:nvPr/>
        </p:nvSpPr>
        <p:spPr>
          <a:xfrm rot="16200000">
            <a:off x="9897692" y="1964424"/>
            <a:ext cx="2251822" cy="812801"/>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Up 14">
            <a:extLst>
              <a:ext uri="{FF2B5EF4-FFF2-40B4-BE49-F238E27FC236}">
                <a16:creationId xmlns:a16="http://schemas.microsoft.com/office/drawing/2014/main" id="{75917FBC-7EF8-B3BC-822E-5396B045BF5E}"/>
              </a:ext>
            </a:extLst>
          </p:cNvPr>
          <p:cNvSpPr/>
          <p:nvPr/>
        </p:nvSpPr>
        <p:spPr>
          <a:xfrm>
            <a:off x="6214533" y="2393200"/>
            <a:ext cx="3822701" cy="1035800"/>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ylinder 15">
            <a:extLst>
              <a:ext uri="{FF2B5EF4-FFF2-40B4-BE49-F238E27FC236}">
                <a16:creationId xmlns:a16="http://schemas.microsoft.com/office/drawing/2014/main" id="{D8A186C9-A61C-7817-C36A-35E7AECADF94}"/>
              </a:ext>
            </a:extLst>
          </p:cNvPr>
          <p:cNvSpPr/>
          <p:nvPr/>
        </p:nvSpPr>
        <p:spPr>
          <a:xfrm>
            <a:off x="135467" y="5283200"/>
            <a:ext cx="3759200" cy="9482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NGRX Store for Application State</a:t>
            </a:r>
            <a:endParaRPr lang="en-IN" b="1" dirty="0"/>
          </a:p>
        </p:txBody>
      </p:sp>
      <p:sp>
        <p:nvSpPr>
          <p:cNvPr id="17" name="Arrow: Bent 16">
            <a:extLst>
              <a:ext uri="{FF2B5EF4-FFF2-40B4-BE49-F238E27FC236}">
                <a16:creationId xmlns:a16="http://schemas.microsoft.com/office/drawing/2014/main" id="{82553128-DCA3-D12A-728C-AC1418A0D5F5}"/>
              </a:ext>
            </a:extLst>
          </p:cNvPr>
          <p:cNvSpPr/>
          <p:nvPr/>
        </p:nvSpPr>
        <p:spPr>
          <a:xfrm rot="10800000">
            <a:off x="3970866" y="5185833"/>
            <a:ext cx="897467" cy="718235"/>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316B1275-01CC-4567-61C0-068B5EAEEFCE}"/>
              </a:ext>
            </a:extLst>
          </p:cNvPr>
          <p:cNvSpPr/>
          <p:nvPr/>
        </p:nvSpPr>
        <p:spPr>
          <a:xfrm>
            <a:off x="93134" y="3022602"/>
            <a:ext cx="1532466" cy="948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 2</a:t>
            </a:r>
            <a:endParaRPr lang="en-IN" dirty="0"/>
          </a:p>
        </p:txBody>
      </p:sp>
      <p:cxnSp>
        <p:nvCxnSpPr>
          <p:cNvPr id="20" name="Connector: Elbow 19">
            <a:extLst>
              <a:ext uri="{FF2B5EF4-FFF2-40B4-BE49-F238E27FC236}">
                <a16:creationId xmlns:a16="http://schemas.microsoft.com/office/drawing/2014/main" id="{28909645-A517-6F9C-A7CD-8FEDB8328428}"/>
              </a:ext>
            </a:extLst>
          </p:cNvPr>
          <p:cNvCxnSpPr>
            <a:cxnSpLocks/>
            <a:stCxn id="2" idx="2"/>
            <a:endCxn id="31" idx="3"/>
          </p:cNvCxnSpPr>
          <p:nvPr/>
        </p:nvCxnSpPr>
        <p:spPr>
          <a:xfrm rot="16200000" flipH="1">
            <a:off x="293873" y="1877826"/>
            <a:ext cx="3670984" cy="2455331"/>
          </a:xfrm>
          <a:prstGeom prst="bentConnector4">
            <a:avLst>
              <a:gd name="adj1" fmla="val 46665"/>
              <a:gd name="adj2" fmla="val 109310"/>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D9E9FF64-2039-BD13-63C4-E929A0356B9D}"/>
              </a:ext>
            </a:extLst>
          </p:cNvPr>
          <p:cNvCxnSpPr>
            <a:cxnSpLocks/>
            <a:stCxn id="18" idx="2"/>
            <a:endCxn id="31" idx="0"/>
          </p:cNvCxnSpPr>
          <p:nvPr/>
        </p:nvCxnSpPr>
        <p:spPr>
          <a:xfrm rot="16200000" flipH="1">
            <a:off x="1387320" y="3442915"/>
            <a:ext cx="725266" cy="178117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BB523EFB-C566-3F5D-F2F7-1F68C37C95EC}"/>
              </a:ext>
            </a:extLst>
          </p:cNvPr>
          <p:cNvSpPr txBox="1"/>
          <p:nvPr/>
        </p:nvSpPr>
        <p:spPr>
          <a:xfrm>
            <a:off x="1496482" y="3922869"/>
            <a:ext cx="2336802" cy="369332"/>
          </a:xfrm>
          <a:prstGeom prst="rect">
            <a:avLst/>
          </a:prstGeom>
          <a:noFill/>
          <a:ln>
            <a:solidFill>
              <a:schemeClr val="tx2"/>
            </a:solidFill>
          </a:ln>
        </p:spPr>
        <p:txBody>
          <a:bodyPr wrap="square" rtlCol="0">
            <a:spAutoFit/>
          </a:bodyPr>
          <a:lstStyle/>
          <a:p>
            <a:pPr algn="ctr"/>
            <a:r>
              <a:rPr lang="en-US" b="1" dirty="0"/>
              <a:t>Store Subscription</a:t>
            </a:r>
            <a:endParaRPr lang="en-IN" b="1" dirty="0"/>
          </a:p>
        </p:txBody>
      </p:sp>
      <p:cxnSp>
        <p:nvCxnSpPr>
          <p:cNvPr id="26" name="Connector: Elbow 25">
            <a:extLst>
              <a:ext uri="{FF2B5EF4-FFF2-40B4-BE49-F238E27FC236}">
                <a16:creationId xmlns:a16="http://schemas.microsoft.com/office/drawing/2014/main" id="{CD7EF0AB-B790-C422-BD2D-1C89B6E6E559}"/>
              </a:ext>
            </a:extLst>
          </p:cNvPr>
          <p:cNvCxnSpPr>
            <a:stCxn id="16" idx="2"/>
            <a:endCxn id="18" idx="2"/>
          </p:cNvCxnSpPr>
          <p:nvPr/>
        </p:nvCxnSpPr>
        <p:spPr>
          <a:xfrm rot="10800000" flipH="1">
            <a:off x="135467" y="3970870"/>
            <a:ext cx="723900" cy="1786465"/>
          </a:xfrm>
          <a:prstGeom prst="bentConnector4">
            <a:avLst>
              <a:gd name="adj1" fmla="val -9357"/>
              <a:gd name="adj2" fmla="val 63270"/>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737F750-B84C-0067-F9EF-7706DB1B3529}"/>
              </a:ext>
            </a:extLst>
          </p:cNvPr>
          <p:cNvSpPr txBox="1"/>
          <p:nvPr/>
        </p:nvSpPr>
        <p:spPr>
          <a:xfrm>
            <a:off x="33871" y="4696135"/>
            <a:ext cx="1439331" cy="646331"/>
          </a:xfrm>
          <a:prstGeom prst="rect">
            <a:avLst/>
          </a:prstGeom>
          <a:noFill/>
          <a:ln>
            <a:solidFill>
              <a:schemeClr val="tx2"/>
            </a:solidFill>
          </a:ln>
        </p:spPr>
        <p:txBody>
          <a:bodyPr wrap="square" rtlCol="0">
            <a:spAutoFit/>
          </a:bodyPr>
          <a:lstStyle/>
          <a:p>
            <a:pPr algn="ctr"/>
            <a:r>
              <a:rPr lang="en-US" b="1" dirty="0"/>
              <a:t>Data from Store</a:t>
            </a:r>
            <a:endParaRPr lang="en-IN" b="1" dirty="0"/>
          </a:p>
        </p:txBody>
      </p:sp>
      <p:sp>
        <p:nvSpPr>
          <p:cNvPr id="31" name="Rectangle 30">
            <a:extLst>
              <a:ext uri="{FF2B5EF4-FFF2-40B4-BE49-F238E27FC236}">
                <a16:creationId xmlns:a16="http://schemas.microsoft.com/office/drawing/2014/main" id="{1CE61286-144A-BDBF-D5BF-49B8E0C0DA4D}"/>
              </a:ext>
            </a:extLst>
          </p:cNvPr>
          <p:cNvSpPr/>
          <p:nvPr/>
        </p:nvSpPr>
        <p:spPr>
          <a:xfrm>
            <a:off x="1924049" y="4696135"/>
            <a:ext cx="1432982" cy="489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Selector</a:t>
            </a:r>
            <a:endParaRPr lang="en-IN" b="1" dirty="0"/>
          </a:p>
        </p:txBody>
      </p:sp>
      <p:sp>
        <p:nvSpPr>
          <p:cNvPr id="34" name="Arrow: Up 33">
            <a:extLst>
              <a:ext uri="{FF2B5EF4-FFF2-40B4-BE49-F238E27FC236}">
                <a16:creationId xmlns:a16="http://schemas.microsoft.com/office/drawing/2014/main" id="{1CBE34A1-8586-1990-5C3B-B232909C65FB}"/>
              </a:ext>
            </a:extLst>
          </p:cNvPr>
          <p:cNvSpPr/>
          <p:nvPr/>
        </p:nvSpPr>
        <p:spPr>
          <a:xfrm>
            <a:off x="2565400" y="5185833"/>
            <a:ext cx="347134" cy="2413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932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AB813-EF67-FE16-C372-A176089572C6}"/>
              </a:ext>
            </a:extLst>
          </p:cNvPr>
          <p:cNvSpPr txBox="1"/>
          <p:nvPr/>
        </p:nvSpPr>
        <p:spPr>
          <a:xfrm>
            <a:off x="1845733" y="0"/>
            <a:ext cx="7975599" cy="461665"/>
          </a:xfrm>
          <a:prstGeom prst="rect">
            <a:avLst/>
          </a:prstGeom>
          <a:noFill/>
        </p:spPr>
        <p:txBody>
          <a:bodyPr wrap="square" rtlCol="0">
            <a:spAutoFit/>
          </a:bodyPr>
          <a:lstStyle/>
          <a:p>
            <a:pPr algn="ctr"/>
            <a:r>
              <a:rPr lang="en-IN" sz="2400" b="1" dirty="0"/>
              <a:t>Angular Loading in Browser</a:t>
            </a:r>
          </a:p>
        </p:txBody>
      </p:sp>
      <p:sp>
        <p:nvSpPr>
          <p:cNvPr id="4" name="Flowchart: Process 3">
            <a:extLst>
              <a:ext uri="{FF2B5EF4-FFF2-40B4-BE49-F238E27FC236}">
                <a16:creationId xmlns:a16="http://schemas.microsoft.com/office/drawing/2014/main" id="{716E8749-1D96-E227-DDA8-5EFC052BBD86}"/>
              </a:ext>
            </a:extLst>
          </p:cNvPr>
          <p:cNvSpPr/>
          <p:nvPr/>
        </p:nvSpPr>
        <p:spPr>
          <a:xfrm>
            <a:off x="169333" y="948267"/>
            <a:ext cx="11844867" cy="57404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7ED6A4-0DA3-4141-D8C6-15E4F902EB92}"/>
              </a:ext>
            </a:extLst>
          </p:cNvPr>
          <p:cNvSpPr txBox="1"/>
          <p:nvPr/>
        </p:nvSpPr>
        <p:spPr>
          <a:xfrm>
            <a:off x="10261600" y="948267"/>
            <a:ext cx="1752600" cy="372533"/>
          </a:xfrm>
          <a:prstGeom prst="rect">
            <a:avLst/>
          </a:prstGeom>
          <a:noFill/>
        </p:spPr>
        <p:txBody>
          <a:bodyPr wrap="square" rtlCol="0">
            <a:spAutoFit/>
          </a:bodyPr>
          <a:lstStyle/>
          <a:p>
            <a:pPr algn="ctr"/>
            <a:r>
              <a:rPr lang="en-IN" b="1" dirty="0"/>
              <a:t>Browser</a:t>
            </a:r>
          </a:p>
        </p:txBody>
      </p:sp>
      <p:sp>
        <p:nvSpPr>
          <p:cNvPr id="6" name="Rectangle 5">
            <a:extLst>
              <a:ext uri="{FF2B5EF4-FFF2-40B4-BE49-F238E27FC236}">
                <a16:creationId xmlns:a16="http://schemas.microsoft.com/office/drawing/2014/main" id="{02CC1A5D-4D03-5766-E7B3-D3FEF3C0DBF6}"/>
              </a:ext>
            </a:extLst>
          </p:cNvPr>
          <p:cNvSpPr/>
          <p:nvPr/>
        </p:nvSpPr>
        <p:spPr>
          <a:xfrm>
            <a:off x="169333" y="4842933"/>
            <a:ext cx="11853334" cy="184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F4054A2-28A2-4A8D-715A-C4385C2297E2}"/>
              </a:ext>
            </a:extLst>
          </p:cNvPr>
          <p:cNvSpPr txBox="1"/>
          <p:nvPr/>
        </p:nvSpPr>
        <p:spPr>
          <a:xfrm>
            <a:off x="7310966" y="4937204"/>
            <a:ext cx="3031067" cy="276999"/>
          </a:xfrm>
          <a:prstGeom prst="rect">
            <a:avLst/>
          </a:prstGeom>
          <a:noFill/>
          <a:ln>
            <a:solidFill>
              <a:srgbClr val="FF0000"/>
            </a:solidFill>
          </a:ln>
        </p:spPr>
        <p:txBody>
          <a:bodyPr wrap="square" rtlCol="0">
            <a:spAutoFit/>
          </a:bodyPr>
          <a:lstStyle/>
          <a:p>
            <a:pPr algn="ctr"/>
            <a:r>
              <a:rPr lang="en-IN" sz="1200" b="1" dirty="0"/>
              <a:t>Main.js and Other Dependency Files</a:t>
            </a:r>
          </a:p>
        </p:txBody>
      </p:sp>
      <p:sp>
        <p:nvSpPr>
          <p:cNvPr id="8" name="TextBox 7">
            <a:extLst>
              <a:ext uri="{FF2B5EF4-FFF2-40B4-BE49-F238E27FC236}">
                <a16:creationId xmlns:a16="http://schemas.microsoft.com/office/drawing/2014/main" id="{5EAA3052-ECF8-BB59-E676-0F830C0583DA}"/>
              </a:ext>
            </a:extLst>
          </p:cNvPr>
          <p:cNvSpPr txBox="1"/>
          <p:nvPr/>
        </p:nvSpPr>
        <p:spPr>
          <a:xfrm>
            <a:off x="169333" y="5198533"/>
            <a:ext cx="4478867" cy="923330"/>
          </a:xfrm>
          <a:prstGeom prst="rect">
            <a:avLst/>
          </a:prstGeom>
          <a:noFill/>
          <a:ln>
            <a:solidFill>
              <a:srgbClr val="FF0000"/>
            </a:solidFill>
          </a:ln>
        </p:spPr>
        <p:txBody>
          <a:bodyPr wrap="square" rtlCol="0">
            <a:spAutoFit/>
          </a:bodyPr>
          <a:lstStyle/>
          <a:p>
            <a:pPr marL="342900" indent="-342900">
              <a:buAutoNum type="arabicPeriod"/>
            </a:pPr>
            <a:r>
              <a:rPr lang="en-IN" dirty="0"/>
              <a:t>polyfills.js, Coming from zone.js</a:t>
            </a:r>
          </a:p>
          <a:p>
            <a:pPr marL="342900" indent="-342900">
              <a:buAutoNum type="arabicPeriod"/>
            </a:pPr>
            <a:r>
              <a:rPr lang="en-IN" dirty="0"/>
              <a:t>Main.js, the </a:t>
            </a:r>
            <a:r>
              <a:rPr lang="en-IN" dirty="0" err="1"/>
              <a:t>Angular’s</a:t>
            </a:r>
            <a:r>
              <a:rPr lang="en-IN" dirty="0"/>
              <a:t> Developer Code Compiled File</a:t>
            </a:r>
          </a:p>
        </p:txBody>
      </p:sp>
      <p:sp>
        <p:nvSpPr>
          <p:cNvPr id="9" name="Flowchart: Process 8">
            <a:extLst>
              <a:ext uri="{FF2B5EF4-FFF2-40B4-BE49-F238E27FC236}">
                <a16:creationId xmlns:a16="http://schemas.microsoft.com/office/drawing/2014/main" id="{8DE0CA94-7F69-E96D-5096-955CB111BB03}"/>
              </a:ext>
            </a:extLst>
          </p:cNvPr>
          <p:cNvSpPr/>
          <p:nvPr/>
        </p:nvSpPr>
        <p:spPr>
          <a:xfrm>
            <a:off x="177800" y="1066800"/>
            <a:ext cx="11836400" cy="3640667"/>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F5A4AC73-B01B-E0C9-EAE1-4D8022474171}"/>
              </a:ext>
            </a:extLst>
          </p:cNvPr>
          <p:cNvSpPr txBox="1"/>
          <p:nvPr/>
        </p:nvSpPr>
        <p:spPr>
          <a:xfrm>
            <a:off x="8669867" y="1066800"/>
            <a:ext cx="3344333" cy="646331"/>
          </a:xfrm>
          <a:prstGeom prst="rect">
            <a:avLst/>
          </a:prstGeom>
          <a:noFill/>
          <a:ln>
            <a:solidFill>
              <a:srgbClr val="FF0000"/>
            </a:solidFill>
          </a:ln>
        </p:spPr>
        <p:txBody>
          <a:bodyPr wrap="square" rtlCol="0">
            <a:spAutoFit/>
          </a:bodyPr>
          <a:lstStyle/>
          <a:p>
            <a:pPr algn="ctr"/>
            <a:r>
              <a:rPr lang="en-IN" b="1" dirty="0"/>
              <a:t>Bootstrapped Standalone Component</a:t>
            </a:r>
          </a:p>
        </p:txBody>
      </p:sp>
      <p:sp>
        <p:nvSpPr>
          <p:cNvPr id="11" name="Rectangle 10">
            <a:extLst>
              <a:ext uri="{FF2B5EF4-FFF2-40B4-BE49-F238E27FC236}">
                <a16:creationId xmlns:a16="http://schemas.microsoft.com/office/drawing/2014/main" id="{874D7F20-DCA0-84E0-781A-D5F125E5CCD5}"/>
              </a:ext>
            </a:extLst>
          </p:cNvPr>
          <p:cNvSpPr/>
          <p:nvPr/>
        </p:nvSpPr>
        <p:spPr>
          <a:xfrm>
            <a:off x="177800" y="3868466"/>
            <a:ext cx="11836400" cy="8591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8AF2B0-D1C7-F679-2BC2-377BAB70B64E}"/>
              </a:ext>
            </a:extLst>
          </p:cNvPr>
          <p:cNvSpPr/>
          <p:nvPr/>
        </p:nvSpPr>
        <p:spPr>
          <a:xfrm>
            <a:off x="270933" y="3983336"/>
            <a:ext cx="5765800" cy="647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All Standard &amp; Custom Modules, Reusable Components, Directives using ‘imports’</a:t>
            </a:r>
          </a:p>
        </p:txBody>
      </p:sp>
      <p:sp>
        <p:nvSpPr>
          <p:cNvPr id="13" name="Flowchart: Process 12">
            <a:extLst>
              <a:ext uri="{FF2B5EF4-FFF2-40B4-BE49-F238E27FC236}">
                <a16:creationId xmlns:a16="http://schemas.microsoft.com/office/drawing/2014/main" id="{75B89F10-312B-17D0-D3A0-7439E6FE3EB8}"/>
              </a:ext>
            </a:extLst>
          </p:cNvPr>
          <p:cNvSpPr/>
          <p:nvPr/>
        </p:nvSpPr>
        <p:spPr>
          <a:xfrm>
            <a:off x="6155266" y="3983336"/>
            <a:ext cx="3666065" cy="64793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Dependency Container that is registering and loading Angular Services</a:t>
            </a:r>
          </a:p>
        </p:txBody>
      </p:sp>
      <p:sp>
        <p:nvSpPr>
          <p:cNvPr id="14" name="Flowchart: Process 13">
            <a:extLst>
              <a:ext uri="{FF2B5EF4-FFF2-40B4-BE49-F238E27FC236}">
                <a16:creationId xmlns:a16="http://schemas.microsoft.com/office/drawing/2014/main" id="{05DB0B77-6890-6209-4CAE-60339D8A4B52}"/>
              </a:ext>
            </a:extLst>
          </p:cNvPr>
          <p:cNvSpPr/>
          <p:nvPr/>
        </p:nvSpPr>
        <p:spPr>
          <a:xfrm>
            <a:off x="5816601" y="1253067"/>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Properties </a:t>
            </a:r>
          </a:p>
          <a:p>
            <a:pPr algn="ctr"/>
            <a:r>
              <a:rPr lang="en-IN" dirty="0"/>
              <a:t>&amp;</a:t>
            </a:r>
          </a:p>
          <a:p>
            <a:pPr algn="ctr"/>
            <a:r>
              <a:rPr lang="en-IN" dirty="0"/>
              <a:t>Methods </a:t>
            </a:r>
          </a:p>
        </p:txBody>
      </p:sp>
      <p:sp>
        <p:nvSpPr>
          <p:cNvPr id="15" name="Flowchart: Process 14">
            <a:extLst>
              <a:ext uri="{FF2B5EF4-FFF2-40B4-BE49-F238E27FC236}">
                <a16:creationId xmlns:a16="http://schemas.microsoft.com/office/drawing/2014/main" id="{7144DDEF-583D-E9FA-1FB7-CD69E4FC8203}"/>
              </a:ext>
            </a:extLst>
          </p:cNvPr>
          <p:cNvSpPr/>
          <p:nvPr/>
        </p:nvSpPr>
        <p:spPr>
          <a:xfrm>
            <a:off x="461433" y="1260903"/>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HTML</a:t>
            </a:r>
          </a:p>
          <a:p>
            <a:pPr algn="ctr"/>
            <a:r>
              <a:rPr lang="en-IN" dirty="0"/>
              <a:t>&amp;</a:t>
            </a:r>
          </a:p>
          <a:p>
            <a:pPr algn="ctr"/>
            <a:r>
              <a:rPr lang="en-IN" dirty="0"/>
              <a:t>CSS</a:t>
            </a:r>
          </a:p>
        </p:txBody>
      </p:sp>
      <p:sp>
        <p:nvSpPr>
          <p:cNvPr id="16" name="Arrow: Left-Right 15">
            <a:extLst>
              <a:ext uri="{FF2B5EF4-FFF2-40B4-BE49-F238E27FC236}">
                <a16:creationId xmlns:a16="http://schemas.microsoft.com/office/drawing/2014/main" id="{5B1E1379-DDAF-DAB5-D55F-573DD1918EB4}"/>
              </a:ext>
            </a:extLst>
          </p:cNvPr>
          <p:cNvSpPr/>
          <p:nvPr/>
        </p:nvSpPr>
        <p:spPr>
          <a:xfrm>
            <a:off x="3221567" y="1399463"/>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Binding with Properties</a:t>
            </a:r>
          </a:p>
        </p:txBody>
      </p:sp>
      <p:sp>
        <p:nvSpPr>
          <p:cNvPr id="17" name="Arrow: Left-Right 16">
            <a:extLst>
              <a:ext uri="{FF2B5EF4-FFF2-40B4-BE49-F238E27FC236}">
                <a16:creationId xmlns:a16="http://schemas.microsoft.com/office/drawing/2014/main" id="{0564ED7C-5CAD-D6E9-DB4F-A65FFCE4D7C6}"/>
              </a:ext>
            </a:extLst>
          </p:cNvPr>
          <p:cNvSpPr/>
          <p:nvPr/>
        </p:nvSpPr>
        <p:spPr>
          <a:xfrm>
            <a:off x="3221567" y="2714798"/>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Event Binding with Methods</a:t>
            </a:r>
          </a:p>
        </p:txBody>
      </p:sp>
      <p:cxnSp>
        <p:nvCxnSpPr>
          <p:cNvPr id="19" name="Connector: Elbow 18">
            <a:extLst>
              <a:ext uri="{FF2B5EF4-FFF2-40B4-BE49-F238E27FC236}">
                <a16:creationId xmlns:a16="http://schemas.microsoft.com/office/drawing/2014/main" id="{383C0E86-10F8-04FD-1FFB-2C1F9B565D2D}"/>
              </a:ext>
            </a:extLst>
          </p:cNvPr>
          <p:cNvCxnSpPr>
            <a:stCxn id="8" idx="0"/>
            <a:endCxn id="11" idx="2"/>
          </p:cNvCxnSpPr>
          <p:nvPr/>
        </p:nvCxnSpPr>
        <p:spPr>
          <a:xfrm rot="5400000" flipH="1" flipV="1">
            <a:off x="4016917" y="3119451"/>
            <a:ext cx="470932" cy="3687233"/>
          </a:xfrm>
          <a:prstGeom prst="bentConnector3">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5D0B6714-CC60-2A44-78B9-7DC938FDBDC6}"/>
              </a:ext>
            </a:extLst>
          </p:cNvPr>
          <p:cNvCxnSpPr>
            <a:stCxn id="13" idx="0"/>
            <a:endCxn id="14" idx="3"/>
          </p:cNvCxnSpPr>
          <p:nvPr/>
        </p:nvCxnSpPr>
        <p:spPr>
          <a:xfrm rot="5400000" flipH="1" flipV="1">
            <a:off x="7546633" y="2944768"/>
            <a:ext cx="1480235" cy="596902"/>
          </a:xfrm>
          <a:prstGeom prst="bentConnector4">
            <a:avLst>
              <a:gd name="adj1" fmla="val 7776"/>
              <a:gd name="adj2" fmla="val 13829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943DF-33F6-3E84-3E18-A3B25D673DC6}"/>
              </a:ext>
            </a:extLst>
          </p:cNvPr>
          <p:cNvSpPr/>
          <p:nvPr/>
        </p:nvSpPr>
        <p:spPr>
          <a:xfrm>
            <a:off x="1295399" y="169335"/>
            <a:ext cx="3335867" cy="5164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Rectangle 2">
            <a:extLst>
              <a:ext uri="{FF2B5EF4-FFF2-40B4-BE49-F238E27FC236}">
                <a16:creationId xmlns:a16="http://schemas.microsoft.com/office/drawing/2014/main" id="{0473D6B7-E0BF-3E0C-91D7-D18FF7C9AF0E}"/>
              </a:ext>
            </a:extLst>
          </p:cNvPr>
          <p:cNvSpPr/>
          <p:nvPr/>
        </p:nvSpPr>
        <p:spPr>
          <a:xfrm>
            <a:off x="1295399" y="355600"/>
            <a:ext cx="3335867"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Presentation Layer aka Component</a:t>
            </a:r>
          </a:p>
        </p:txBody>
      </p:sp>
      <p:sp>
        <p:nvSpPr>
          <p:cNvPr id="4" name="Rectangle 3">
            <a:extLst>
              <a:ext uri="{FF2B5EF4-FFF2-40B4-BE49-F238E27FC236}">
                <a16:creationId xmlns:a16="http://schemas.microsoft.com/office/drawing/2014/main" id="{A9C2E686-CDDA-A852-2B29-CBE948482A6C}"/>
              </a:ext>
            </a:extLst>
          </p:cNvPr>
          <p:cNvSpPr/>
          <p:nvPr/>
        </p:nvSpPr>
        <p:spPr>
          <a:xfrm>
            <a:off x="1295399" y="1524000"/>
            <a:ext cx="3335867" cy="82126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t>HTML </a:t>
            </a:r>
          </a:p>
          <a:p>
            <a:pPr algn="ctr"/>
            <a:r>
              <a:rPr lang="en-IN" b="1" dirty="0"/>
              <a:t>User Interface</a:t>
            </a:r>
          </a:p>
        </p:txBody>
      </p:sp>
      <p:sp>
        <p:nvSpPr>
          <p:cNvPr id="5" name="Rectangle 4">
            <a:extLst>
              <a:ext uri="{FF2B5EF4-FFF2-40B4-BE49-F238E27FC236}">
                <a16:creationId xmlns:a16="http://schemas.microsoft.com/office/drawing/2014/main" id="{DB0AB2A9-EBB1-0817-F387-D72AD4A56D64}"/>
              </a:ext>
            </a:extLst>
          </p:cNvPr>
          <p:cNvSpPr/>
          <p:nvPr/>
        </p:nvSpPr>
        <p:spPr>
          <a:xfrm>
            <a:off x="1295399" y="2887134"/>
            <a:ext cx="333586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Presentation Logic</a:t>
            </a:r>
          </a:p>
          <a:p>
            <a:pPr algn="ctr"/>
            <a:endParaRPr lang="en-IN" b="1" dirty="0"/>
          </a:p>
          <a:p>
            <a:r>
              <a:rPr lang="en-IN" b="1" dirty="0"/>
              <a:t>Data Members (Public Properties), used for Databinding</a:t>
            </a:r>
          </a:p>
          <a:p>
            <a:endParaRPr lang="en-IN" b="1" dirty="0"/>
          </a:p>
          <a:p>
            <a:r>
              <a:rPr lang="en-IN" b="1" dirty="0"/>
              <a:t>Methods, For Logic, used for Event Binding</a:t>
            </a:r>
          </a:p>
        </p:txBody>
      </p:sp>
      <p:sp>
        <p:nvSpPr>
          <p:cNvPr id="6" name="Arrow: Up-Down 5">
            <a:extLst>
              <a:ext uri="{FF2B5EF4-FFF2-40B4-BE49-F238E27FC236}">
                <a16:creationId xmlns:a16="http://schemas.microsoft.com/office/drawing/2014/main" id="{EBE7F657-ABBE-F198-8A13-4FD18E29063B}"/>
              </a:ext>
            </a:extLst>
          </p:cNvPr>
          <p:cNvSpPr/>
          <p:nvPr/>
        </p:nvSpPr>
        <p:spPr>
          <a:xfrm>
            <a:off x="2785533" y="2345267"/>
            <a:ext cx="279400" cy="54186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Brace 6">
            <a:extLst>
              <a:ext uri="{FF2B5EF4-FFF2-40B4-BE49-F238E27FC236}">
                <a16:creationId xmlns:a16="http://schemas.microsoft.com/office/drawing/2014/main" id="{047A90D0-4224-16F0-854E-9AE5327AB9BA}"/>
              </a:ext>
            </a:extLst>
          </p:cNvPr>
          <p:cNvSpPr/>
          <p:nvPr/>
        </p:nvSpPr>
        <p:spPr>
          <a:xfrm>
            <a:off x="778933" y="1511301"/>
            <a:ext cx="397934" cy="35686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682076F4-80C7-01FB-1E69-AE1805D08893}"/>
              </a:ext>
            </a:extLst>
          </p:cNvPr>
          <p:cNvSpPr/>
          <p:nvPr/>
        </p:nvSpPr>
        <p:spPr>
          <a:xfrm>
            <a:off x="4749798" y="1511301"/>
            <a:ext cx="228602" cy="35856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50A07B55-5268-784A-9F30-0DC12CC9A07F}"/>
              </a:ext>
            </a:extLst>
          </p:cNvPr>
          <p:cNvSpPr/>
          <p:nvPr/>
        </p:nvSpPr>
        <p:spPr>
          <a:xfrm>
            <a:off x="5130800" y="169335"/>
            <a:ext cx="2142070" cy="5820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b="1" dirty="0"/>
              <a:t>UI Component</a:t>
            </a:r>
          </a:p>
          <a:p>
            <a:pPr algn="ctr"/>
            <a:r>
              <a:rPr lang="en-IN" sz="1050" b="1" dirty="0"/>
              <a:t>Directives</a:t>
            </a:r>
          </a:p>
          <a:p>
            <a:pPr algn="ctr"/>
            <a:r>
              <a:rPr lang="en-IN" sz="1050" b="1" dirty="0"/>
              <a:t>Re-Usable UI</a:t>
            </a:r>
          </a:p>
        </p:txBody>
      </p:sp>
      <p:cxnSp>
        <p:nvCxnSpPr>
          <p:cNvPr id="11" name="Connector: Elbow 10">
            <a:extLst>
              <a:ext uri="{FF2B5EF4-FFF2-40B4-BE49-F238E27FC236}">
                <a16:creationId xmlns:a16="http://schemas.microsoft.com/office/drawing/2014/main" id="{AEDB2074-671E-1357-1096-0E9874A55DEF}"/>
              </a:ext>
            </a:extLst>
          </p:cNvPr>
          <p:cNvCxnSpPr>
            <a:cxnSpLocks/>
            <a:stCxn id="9" idx="1"/>
            <a:endCxn id="4" idx="3"/>
          </p:cNvCxnSpPr>
          <p:nvPr/>
        </p:nvCxnSpPr>
        <p:spPr>
          <a:xfrm rot="10800000" flipV="1">
            <a:off x="4631266" y="460376"/>
            <a:ext cx="499534" cy="1474258"/>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2630035-0364-92B9-E66F-FD090145EE9C}"/>
              </a:ext>
            </a:extLst>
          </p:cNvPr>
          <p:cNvSpPr/>
          <p:nvPr/>
        </p:nvSpPr>
        <p:spPr>
          <a:xfrm>
            <a:off x="5173135" y="947214"/>
            <a:ext cx="2142070" cy="582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b="1" dirty="0"/>
              <a:t>Structural Directives for HTML Generation based on Data</a:t>
            </a:r>
          </a:p>
        </p:txBody>
      </p:sp>
      <p:cxnSp>
        <p:nvCxnSpPr>
          <p:cNvPr id="16" name="Connector: Elbow 15">
            <a:extLst>
              <a:ext uri="{FF2B5EF4-FFF2-40B4-BE49-F238E27FC236}">
                <a16:creationId xmlns:a16="http://schemas.microsoft.com/office/drawing/2014/main" id="{584E166D-909E-DDAE-DAA1-5A31AF4245CC}"/>
              </a:ext>
            </a:extLst>
          </p:cNvPr>
          <p:cNvCxnSpPr>
            <a:cxnSpLocks/>
            <a:stCxn id="14" idx="2"/>
            <a:endCxn id="4" idx="3"/>
          </p:cNvCxnSpPr>
          <p:nvPr/>
        </p:nvCxnSpPr>
        <p:spPr>
          <a:xfrm rot="5400000">
            <a:off x="5235049" y="925512"/>
            <a:ext cx="405339" cy="1612904"/>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153D58E0-6D23-0723-C865-B4DF6BDC0AF5}"/>
              </a:ext>
            </a:extLst>
          </p:cNvPr>
          <p:cNvSpPr/>
          <p:nvPr/>
        </p:nvSpPr>
        <p:spPr>
          <a:xfrm>
            <a:off x="5317066" y="2130431"/>
            <a:ext cx="2142070" cy="5820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050" b="1" dirty="0"/>
              <a:t>Attribute Directives for Data Binding</a:t>
            </a:r>
          </a:p>
        </p:txBody>
      </p:sp>
      <p:cxnSp>
        <p:nvCxnSpPr>
          <p:cNvPr id="21" name="Connector: Elbow 20">
            <a:extLst>
              <a:ext uri="{FF2B5EF4-FFF2-40B4-BE49-F238E27FC236}">
                <a16:creationId xmlns:a16="http://schemas.microsoft.com/office/drawing/2014/main" id="{BBC80816-A0AF-8A1A-CB4F-58DBCE5430B9}"/>
              </a:ext>
            </a:extLst>
          </p:cNvPr>
          <p:cNvCxnSpPr>
            <a:cxnSpLocks/>
            <a:stCxn id="19" idx="1"/>
            <a:endCxn id="4" idx="3"/>
          </p:cNvCxnSpPr>
          <p:nvPr/>
        </p:nvCxnSpPr>
        <p:spPr>
          <a:xfrm rot="10800000">
            <a:off x="4631266" y="1934634"/>
            <a:ext cx="685800" cy="486838"/>
          </a:xfrm>
          <a:prstGeom prst="bentConnector3">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971D236B-EF75-C9A0-2E6D-118264DF5A1A}"/>
              </a:ext>
            </a:extLst>
          </p:cNvPr>
          <p:cNvSpPr/>
          <p:nvPr/>
        </p:nvSpPr>
        <p:spPr>
          <a:xfrm>
            <a:off x="9165168" y="2531534"/>
            <a:ext cx="1917699" cy="106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Client-Side Domain Logic</a:t>
            </a:r>
          </a:p>
        </p:txBody>
      </p:sp>
      <p:cxnSp>
        <p:nvCxnSpPr>
          <p:cNvPr id="29" name="Connector: Elbow 28">
            <a:extLst>
              <a:ext uri="{FF2B5EF4-FFF2-40B4-BE49-F238E27FC236}">
                <a16:creationId xmlns:a16="http://schemas.microsoft.com/office/drawing/2014/main" id="{449E2F4E-7148-F335-B725-1FBC50A3E1E0}"/>
              </a:ext>
            </a:extLst>
          </p:cNvPr>
          <p:cNvCxnSpPr>
            <a:stCxn id="27" idx="1"/>
            <a:endCxn id="5" idx="3"/>
          </p:cNvCxnSpPr>
          <p:nvPr/>
        </p:nvCxnSpPr>
        <p:spPr>
          <a:xfrm rot="10800000" flipV="1">
            <a:off x="4631266" y="3064934"/>
            <a:ext cx="4533902" cy="927100"/>
          </a:xfrm>
          <a:prstGeom prst="bentConnector3">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28A9F730-E78A-6725-24EB-50109A359FC8}"/>
              </a:ext>
            </a:extLst>
          </p:cNvPr>
          <p:cNvSpPr/>
          <p:nvPr/>
        </p:nvSpPr>
        <p:spPr>
          <a:xfrm>
            <a:off x="9165167" y="597960"/>
            <a:ext cx="1917699" cy="10667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Re-Usable Utilities Logic</a:t>
            </a:r>
          </a:p>
        </p:txBody>
      </p:sp>
      <p:cxnSp>
        <p:nvCxnSpPr>
          <p:cNvPr id="33" name="Connector: Elbow 32">
            <a:extLst>
              <a:ext uri="{FF2B5EF4-FFF2-40B4-BE49-F238E27FC236}">
                <a16:creationId xmlns:a16="http://schemas.microsoft.com/office/drawing/2014/main" id="{DFD71AD2-97D1-1DF7-060C-0E582833F8C9}"/>
              </a:ext>
            </a:extLst>
          </p:cNvPr>
          <p:cNvCxnSpPr>
            <a:stCxn id="31" idx="2"/>
            <a:endCxn id="27" idx="3"/>
          </p:cNvCxnSpPr>
          <p:nvPr/>
        </p:nvCxnSpPr>
        <p:spPr>
          <a:xfrm rot="16200000" flipH="1">
            <a:off x="9903355" y="1885421"/>
            <a:ext cx="1400175" cy="958850"/>
          </a:xfrm>
          <a:prstGeom prst="bentConnector4">
            <a:avLst>
              <a:gd name="adj1" fmla="val 30952"/>
              <a:gd name="adj2" fmla="val 123841"/>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0A34A074-59C7-1554-062A-076093622582}"/>
              </a:ext>
            </a:extLst>
          </p:cNvPr>
          <p:cNvCxnSpPr>
            <a:stCxn id="31" idx="1"/>
            <a:endCxn id="5" idx="3"/>
          </p:cNvCxnSpPr>
          <p:nvPr/>
        </p:nvCxnSpPr>
        <p:spPr>
          <a:xfrm rot="10800000" flipV="1">
            <a:off x="4631267" y="1131360"/>
            <a:ext cx="4533901" cy="2860674"/>
          </a:xfrm>
          <a:prstGeom prst="bentConnector3">
            <a:avLst>
              <a:gd name="adj1" fmla="val 23856"/>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8D9DEFB5-6B89-266F-EF0A-7F0C16385A6B}"/>
              </a:ext>
            </a:extLst>
          </p:cNvPr>
          <p:cNvSpPr/>
          <p:nvPr/>
        </p:nvSpPr>
        <p:spPr>
          <a:xfrm>
            <a:off x="9497486" y="3765020"/>
            <a:ext cx="1917699" cy="10667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b="1" dirty="0"/>
              <a:t>Re-Usable Utilities Logic as Angular Service</a:t>
            </a:r>
          </a:p>
        </p:txBody>
      </p:sp>
      <p:cxnSp>
        <p:nvCxnSpPr>
          <p:cNvPr id="39" name="Connector: Elbow 38">
            <a:extLst>
              <a:ext uri="{FF2B5EF4-FFF2-40B4-BE49-F238E27FC236}">
                <a16:creationId xmlns:a16="http://schemas.microsoft.com/office/drawing/2014/main" id="{0C84B612-B11D-A6C8-371F-3A6537969E87}"/>
              </a:ext>
            </a:extLst>
          </p:cNvPr>
          <p:cNvCxnSpPr>
            <a:cxnSpLocks/>
            <a:stCxn id="37" idx="1"/>
            <a:endCxn id="2" idx="2"/>
          </p:cNvCxnSpPr>
          <p:nvPr/>
        </p:nvCxnSpPr>
        <p:spPr>
          <a:xfrm rot="10800000" flipV="1">
            <a:off x="2963334" y="4298419"/>
            <a:ext cx="6534153" cy="1035581"/>
          </a:xfrm>
          <a:prstGeom prst="bentConnector4">
            <a:avLst>
              <a:gd name="adj1" fmla="val 37237"/>
              <a:gd name="adj2" fmla="val 122075"/>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B6A3F2D-D256-D992-0C65-2C38CA7FD261}"/>
              </a:ext>
            </a:extLst>
          </p:cNvPr>
          <p:cNvSpPr txBox="1"/>
          <p:nvPr/>
        </p:nvSpPr>
        <p:spPr>
          <a:xfrm>
            <a:off x="7395636" y="4451397"/>
            <a:ext cx="1871131" cy="646331"/>
          </a:xfrm>
          <a:prstGeom prst="rect">
            <a:avLst/>
          </a:prstGeom>
          <a:noFill/>
          <a:ln>
            <a:solidFill>
              <a:srgbClr val="7030A0"/>
            </a:solidFill>
          </a:ln>
        </p:spPr>
        <p:txBody>
          <a:bodyPr wrap="square" rtlCol="0">
            <a:spAutoFit/>
          </a:bodyPr>
          <a:lstStyle/>
          <a:p>
            <a:pPr algn="ctr"/>
            <a:r>
              <a:rPr lang="en-IN" b="1" dirty="0"/>
              <a:t>Injected in Component</a:t>
            </a:r>
          </a:p>
        </p:txBody>
      </p:sp>
      <p:sp>
        <p:nvSpPr>
          <p:cNvPr id="43" name="Rectangle 42">
            <a:extLst>
              <a:ext uri="{FF2B5EF4-FFF2-40B4-BE49-F238E27FC236}">
                <a16:creationId xmlns:a16="http://schemas.microsoft.com/office/drawing/2014/main" id="{FE6E1504-9BB3-F36C-0AF6-6FC441502E4C}"/>
              </a:ext>
            </a:extLst>
          </p:cNvPr>
          <p:cNvSpPr/>
          <p:nvPr/>
        </p:nvSpPr>
        <p:spPr>
          <a:xfrm>
            <a:off x="7560736" y="5297268"/>
            <a:ext cx="1540933" cy="646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Data Communication Across Components</a:t>
            </a:r>
          </a:p>
        </p:txBody>
      </p:sp>
      <p:cxnSp>
        <p:nvCxnSpPr>
          <p:cNvPr id="45" name="Connector: Elbow 44">
            <a:extLst>
              <a:ext uri="{FF2B5EF4-FFF2-40B4-BE49-F238E27FC236}">
                <a16:creationId xmlns:a16="http://schemas.microsoft.com/office/drawing/2014/main" id="{8CDB0FA8-FF4B-0773-193A-8CB9FDCEBAA8}"/>
              </a:ext>
            </a:extLst>
          </p:cNvPr>
          <p:cNvCxnSpPr>
            <a:stCxn id="37" idx="2"/>
            <a:endCxn id="43" idx="3"/>
          </p:cNvCxnSpPr>
          <p:nvPr/>
        </p:nvCxnSpPr>
        <p:spPr>
          <a:xfrm rot="5400000">
            <a:off x="9384696" y="4548793"/>
            <a:ext cx="788615" cy="13546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4524287-E618-7D9C-F6FA-6BFF3F0DD9A1}"/>
              </a:ext>
            </a:extLst>
          </p:cNvPr>
          <p:cNvSpPr/>
          <p:nvPr/>
        </p:nvSpPr>
        <p:spPr>
          <a:xfrm>
            <a:off x="9422343" y="6000856"/>
            <a:ext cx="1540933" cy="646331"/>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Asynchronous HTTP Calls</a:t>
            </a:r>
          </a:p>
        </p:txBody>
      </p:sp>
      <p:cxnSp>
        <p:nvCxnSpPr>
          <p:cNvPr id="52" name="Connector: Elbow 51">
            <a:extLst>
              <a:ext uri="{FF2B5EF4-FFF2-40B4-BE49-F238E27FC236}">
                <a16:creationId xmlns:a16="http://schemas.microsoft.com/office/drawing/2014/main" id="{24C65C2D-3254-56A4-3E5E-E2BA90478349}"/>
              </a:ext>
            </a:extLst>
          </p:cNvPr>
          <p:cNvCxnSpPr>
            <a:stCxn id="37" idx="3"/>
            <a:endCxn id="46" idx="3"/>
          </p:cNvCxnSpPr>
          <p:nvPr/>
        </p:nvCxnSpPr>
        <p:spPr>
          <a:xfrm flipH="1">
            <a:off x="10963276" y="4298420"/>
            <a:ext cx="451909" cy="2025602"/>
          </a:xfrm>
          <a:prstGeom prst="bentConnector3">
            <a:avLst>
              <a:gd name="adj1" fmla="val -50585"/>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D8A93CA-A921-2297-FABB-AC18079E8BCE}"/>
              </a:ext>
            </a:extLst>
          </p:cNvPr>
          <p:cNvSpPr txBox="1"/>
          <p:nvPr/>
        </p:nvSpPr>
        <p:spPr>
          <a:xfrm>
            <a:off x="262467" y="5808133"/>
            <a:ext cx="5130800" cy="584775"/>
          </a:xfrm>
          <a:prstGeom prst="rect">
            <a:avLst/>
          </a:prstGeom>
          <a:noFill/>
          <a:ln w="76200">
            <a:solidFill>
              <a:srgbClr val="7030A0"/>
            </a:solidFill>
          </a:ln>
        </p:spPr>
        <p:txBody>
          <a:bodyPr wrap="square" rtlCol="0">
            <a:spAutoFit/>
          </a:bodyPr>
          <a:lstStyle/>
          <a:p>
            <a:pPr algn="ctr"/>
            <a:r>
              <a:rPr lang="en-IN" sz="3200" b="1" dirty="0"/>
              <a:t>Angular App Layers</a:t>
            </a:r>
          </a:p>
        </p:txBody>
      </p:sp>
    </p:spTree>
    <p:extLst>
      <p:ext uri="{BB962C8B-B14F-4D97-AF65-F5344CB8AC3E}">
        <p14:creationId xmlns:p14="http://schemas.microsoft.com/office/powerpoint/2010/main" val="348042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A4DB0-44C8-E0A7-8F28-327A94847389}"/>
              </a:ext>
            </a:extLst>
          </p:cNvPr>
          <p:cNvSpPr/>
          <p:nvPr/>
        </p:nvSpPr>
        <p:spPr>
          <a:xfrm>
            <a:off x="211666" y="490880"/>
            <a:ext cx="11091333" cy="58758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440138B-E133-87F5-2DFF-06EE1758F487}"/>
              </a:ext>
            </a:extLst>
          </p:cNvPr>
          <p:cNvSpPr/>
          <p:nvPr/>
        </p:nvSpPr>
        <p:spPr>
          <a:xfrm>
            <a:off x="5960533" y="491067"/>
            <a:ext cx="98218" cy="5875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368496-18B1-8CD4-158F-AB0F7E702247}"/>
              </a:ext>
            </a:extLst>
          </p:cNvPr>
          <p:cNvSpPr/>
          <p:nvPr/>
        </p:nvSpPr>
        <p:spPr>
          <a:xfrm>
            <a:off x="237068" y="3264747"/>
            <a:ext cx="10893214"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D67B545-B337-344A-5A6D-02D8F0409F42}"/>
              </a:ext>
            </a:extLst>
          </p:cNvPr>
          <p:cNvSpPr txBox="1"/>
          <p:nvPr/>
        </p:nvSpPr>
        <p:spPr>
          <a:xfrm>
            <a:off x="457200" y="575733"/>
            <a:ext cx="4631267" cy="2308324"/>
          </a:xfrm>
          <a:prstGeom prst="rect">
            <a:avLst/>
          </a:prstGeom>
          <a:noFill/>
          <a:ln w="28575">
            <a:solidFill>
              <a:schemeClr val="tx1"/>
            </a:solidFill>
          </a:ln>
        </p:spPr>
        <p:txBody>
          <a:bodyPr wrap="square" rtlCol="0">
            <a:spAutoFit/>
          </a:bodyPr>
          <a:lstStyle/>
          <a:p>
            <a:r>
              <a:rPr lang="en-IN" b="1" dirty="0"/>
              <a:t>User Interface Elements</a:t>
            </a:r>
          </a:p>
          <a:p>
            <a:endParaRPr lang="en-IN" b="1" dirty="0"/>
          </a:p>
          <a:p>
            <a:pPr marL="342900" indent="-342900">
              <a:buAutoNum type="arabicPeriod"/>
            </a:pPr>
            <a:r>
              <a:rPr lang="en-IN" b="1" dirty="0"/>
              <a:t>Input Elements, Text, Number, etc.</a:t>
            </a:r>
          </a:p>
          <a:p>
            <a:pPr marL="342900" indent="-342900">
              <a:buAutoNum type="arabicPeriod"/>
            </a:pPr>
            <a:endParaRPr lang="en-IN" b="1" dirty="0"/>
          </a:p>
          <a:p>
            <a:endParaRPr lang="en-IN" b="1" dirty="0"/>
          </a:p>
          <a:p>
            <a:pPr marL="342900" indent="-342900">
              <a:buAutoNum type="arabicPeriod"/>
            </a:pPr>
            <a:r>
              <a:rPr lang="en-IN" b="1" dirty="0"/>
              <a:t>Layout Elements, Table, Div</a:t>
            </a:r>
          </a:p>
          <a:p>
            <a:pPr marL="342900" indent="-342900">
              <a:buAutoNum type="arabicPeriod"/>
            </a:pPr>
            <a:r>
              <a:rPr lang="en-IN" b="1" dirty="0"/>
              <a:t>Interactive Event Based Elements, Button</a:t>
            </a:r>
          </a:p>
        </p:txBody>
      </p:sp>
      <p:sp>
        <p:nvSpPr>
          <p:cNvPr id="6" name="TextBox 5">
            <a:extLst>
              <a:ext uri="{FF2B5EF4-FFF2-40B4-BE49-F238E27FC236}">
                <a16:creationId xmlns:a16="http://schemas.microsoft.com/office/drawing/2014/main" id="{B9A4685A-6CC8-55BC-B7A1-259FA4279793}"/>
              </a:ext>
            </a:extLst>
          </p:cNvPr>
          <p:cNvSpPr txBox="1"/>
          <p:nvPr/>
        </p:nvSpPr>
        <p:spPr>
          <a:xfrm>
            <a:off x="6185750" y="575733"/>
            <a:ext cx="4990250" cy="2308324"/>
          </a:xfrm>
          <a:prstGeom prst="rect">
            <a:avLst/>
          </a:prstGeom>
          <a:noFill/>
          <a:ln w="28575">
            <a:solidFill>
              <a:schemeClr val="accent1"/>
            </a:solidFill>
          </a:ln>
        </p:spPr>
        <p:txBody>
          <a:bodyPr wrap="square" rtlCol="0">
            <a:spAutoFit/>
          </a:bodyPr>
          <a:lstStyle/>
          <a:p>
            <a:r>
              <a:rPr lang="en-IN" b="1" dirty="0"/>
              <a:t>Fields</a:t>
            </a:r>
          </a:p>
          <a:p>
            <a:endParaRPr lang="en-IN" b="1" dirty="0"/>
          </a:p>
          <a:p>
            <a:pPr marL="342900" indent="-342900">
              <a:buAutoNum type="arabicPeriod"/>
            </a:pPr>
            <a:r>
              <a:rPr lang="en-IN" b="1" dirty="0"/>
              <a:t>Properties those are exposed to Input Elements</a:t>
            </a:r>
          </a:p>
          <a:p>
            <a:endParaRPr lang="en-IN" b="1" dirty="0"/>
          </a:p>
          <a:p>
            <a:r>
              <a:rPr lang="en-IN" b="1" dirty="0"/>
              <a:t>Inputs Bound with Fields are used to validate the received data, that why they  are also known as ‘Templates’</a:t>
            </a:r>
          </a:p>
        </p:txBody>
      </p:sp>
      <p:cxnSp>
        <p:nvCxnSpPr>
          <p:cNvPr id="8" name="Straight Arrow Connector 7">
            <a:extLst>
              <a:ext uri="{FF2B5EF4-FFF2-40B4-BE49-F238E27FC236}">
                <a16:creationId xmlns:a16="http://schemas.microsoft.com/office/drawing/2014/main" id="{597E0867-F040-4AEC-940F-C170C5E91641}"/>
              </a:ext>
            </a:extLst>
          </p:cNvPr>
          <p:cNvCxnSpPr/>
          <p:nvPr/>
        </p:nvCxnSpPr>
        <p:spPr>
          <a:xfrm flipH="1">
            <a:off x="4597400" y="1371600"/>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DF219DD-5CD7-0F1C-59C0-9E23B09A0AC8}"/>
              </a:ext>
            </a:extLst>
          </p:cNvPr>
          <p:cNvSpPr txBox="1"/>
          <p:nvPr/>
        </p:nvSpPr>
        <p:spPr>
          <a:xfrm>
            <a:off x="595208" y="4025436"/>
            <a:ext cx="4990250" cy="2031325"/>
          </a:xfrm>
          <a:prstGeom prst="rect">
            <a:avLst/>
          </a:prstGeom>
          <a:noFill/>
          <a:ln w="28575">
            <a:solidFill>
              <a:schemeClr val="accent1"/>
            </a:solidFill>
          </a:ln>
        </p:spPr>
        <p:txBody>
          <a:bodyPr wrap="square" rtlCol="0">
            <a:spAutoFit/>
          </a:bodyPr>
          <a:lstStyle/>
          <a:p>
            <a:r>
              <a:rPr lang="en-IN" b="1" dirty="0"/>
              <a:t>Logic</a:t>
            </a:r>
          </a:p>
          <a:p>
            <a:endParaRPr lang="en-IN" b="1" dirty="0"/>
          </a:p>
          <a:p>
            <a:r>
              <a:rPr lang="en-IN" b="1" dirty="0"/>
              <a:t>Methods, exposed to Buttons or Input Elements</a:t>
            </a:r>
          </a:p>
          <a:p>
            <a:endParaRPr lang="en-IN" b="1" dirty="0"/>
          </a:p>
          <a:p>
            <a:r>
              <a:rPr lang="en-IN" b="1" dirty="0"/>
              <a:t>Input Elements exposed to Methods, are known as ‘Templates’ , Custom Validations</a:t>
            </a:r>
          </a:p>
        </p:txBody>
      </p:sp>
      <p:cxnSp>
        <p:nvCxnSpPr>
          <p:cNvPr id="11" name="Straight Arrow Connector 10">
            <a:extLst>
              <a:ext uri="{FF2B5EF4-FFF2-40B4-BE49-F238E27FC236}">
                <a16:creationId xmlns:a16="http://schemas.microsoft.com/office/drawing/2014/main" id="{B7BAB1A6-FFFB-FDA7-21B7-05EE9047B085}"/>
              </a:ext>
            </a:extLst>
          </p:cNvPr>
          <p:cNvCxnSpPr>
            <a:cxnSpLocks/>
          </p:cNvCxnSpPr>
          <p:nvPr/>
        </p:nvCxnSpPr>
        <p:spPr>
          <a:xfrm flipH="1" flipV="1">
            <a:off x="1634067" y="2633133"/>
            <a:ext cx="1456266" cy="1337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4D64206B-E664-A00E-180A-1842339D971F}"/>
              </a:ext>
            </a:extLst>
          </p:cNvPr>
          <p:cNvCxnSpPr>
            <a:stCxn id="9" idx="1"/>
            <a:endCxn id="5" idx="1"/>
          </p:cNvCxnSpPr>
          <p:nvPr/>
        </p:nvCxnSpPr>
        <p:spPr>
          <a:xfrm rot="10800000">
            <a:off x="457200" y="1729895"/>
            <a:ext cx="138008" cy="3311204"/>
          </a:xfrm>
          <a:prstGeom prst="bentConnector3">
            <a:avLst>
              <a:gd name="adj1" fmla="val 26564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84252F0-9A08-1A72-210D-D18CC6C0CD76}"/>
              </a:ext>
            </a:extLst>
          </p:cNvPr>
          <p:cNvSpPr txBox="1"/>
          <p:nvPr/>
        </p:nvSpPr>
        <p:spPr>
          <a:xfrm>
            <a:off x="6265333" y="3429000"/>
            <a:ext cx="4864948" cy="2031325"/>
          </a:xfrm>
          <a:prstGeom prst="rect">
            <a:avLst/>
          </a:prstGeom>
          <a:noFill/>
          <a:ln w="28575">
            <a:solidFill>
              <a:schemeClr val="accent1"/>
            </a:solidFill>
          </a:ln>
        </p:spPr>
        <p:txBody>
          <a:bodyPr wrap="square" rtlCol="0">
            <a:spAutoFit/>
          </a:bodyPr>
          <a:lstStyle/>
          <a:p>
            <a:r>
              <a:rPr lang="en-IN" b="1" dirty="0"/>
              <a:t>Client-Side Logic</a:t>
            </a:r>
          </a:p>
          <a:p>
            <a:endParaRPr lang="en-IN" b="1" dirty="0"/>
          </a:p>
          <a:p>
            <a:r>
              <a:rPr lang="en-IN" b="1" dirty="0"/>
              <a:t>Only Methods those works on Data Entered by End-User as well as the Validation Logic Execution.</a:t>
            </a:r>
          </a:p>
          <a:p>
            <a:endParaRPr lang="en-IN" b="1" dirty="0"/>
          </a:p>
          <a:p>
            <a:r>
              <a:rPr lang="en-IN" b="1" dirty="0"/>
              <a:t>AKA Domain Logic </a:t>
            </a:r>
          </a:p>
        </p:txBody>
      </p:sp>
      <p:sp>
        <p:nvSpPr>
          <p:cNvPr id="17" name="TextBox 16">
            <a:extLst>
              <a:ext uri="{FF2B5EF4-FFF2-40B4-BE49-F238E27FC236}">
                <a16:creationId xmlns:a16="http://schemas.microsoft.com/office/drawing/2014/main" id="{D75A8965-D255-C42A-692D-71743176C390}"/>
              </a:ext>
            </a:extLst>
          </p:cNvPr>
          <p:cNvSpPr txBox="1"/>
          <p:nvPr/>
        </p:nvSpPr>
        <p:spPr>
          <a:xfrm>
            <a:off x="4267200" y="76200"/>
            <a:ext cx="2624667" cy="380999"/>
          </a:xfrm>
          <a:prstGeom prst="rect">
            <a:avLst/>
          </a:prstGeom>
          <a:noFill/>
          <a:ln>
            <a:solidFill>
              <a:schemeClr val="accent1"/>
            </a:solidFill>
          </a:ln>
        </p:spPr>
        <p:txBody>
          <a:bodyPr wrap="square" rtlCol="0">
            <a:spAutoFit/>
          </a:bodyPr>
          <a:lstStyle/>
          <a:p>
            <a:pPr algn="ctr"/>
            <a:r>
              <a:rPr lang="en-IN" b="1" dirty="0"/>
              <a:t>HTML Forms</a:t>
            </a:r>
          </a:p>
        </p:txBody>
      </p:sp>
      <p:sp>
        <p:nvSpPr>
          <p:cNvPr id="18" name="TextBox 17">
            <a:extLst>
              <a:ext uri="{FF2B5EF4-FFF2-40B4-BE49-F238E27FC236}">
                <a16:creationId xmlns:a16="http://schemas.microsoft.com/office/drawing/2014/main" id="{D1D50E0A-09B3-AA9D-6E5E-6F044E8333D7}"/>
              </a:ext>
            </a:extLst>
          </p:cNvPr>
          <p:cNvSpPr txBox="1"/>
          <p:nvPr/>
        </p:nvSpPr>
        <p:spPr>
          <a:xfrm>
            <a:off x="5016500" y="1306882"/>
            <a:ext cx="982133" cy="369332"/>
          </a:xfrm>
          <a:prstGeom prst="rect">
            <a:avLst/>
          </a:prstGeom>
          <a:noFill/>
          <a:ln>
            <a:solidFill>
              <a:schemeClr val="accent1"/>
            </a:solidFill>
          </a:ln>
        </p:spPr>
        <p:txBody>
          <a:bodyPr wrap="square" rtlCol="0">
            <a:spAutoFit/>
          </a:bodyPr>
          <a:lstStyle/>
          <a:p>
            <a:pPr algn="ctr"/>
            <a:r>
              <a:rPr lang="en-IN" b="1" dirty="0"/>
              <a:t>name</a:t>
            </a:r>
          </a:p>
        </p:txBody>
      </p:sp>
    </p:spTree>
    <p:extLst>
      <p:ext uri="{BB962C8B-B14F-4D97-AF65-F5344CB8AC3E}">
        <p14:creationId xmlns:p14="http://schemas.microsoft.com/office/powerpoint/2010/main" val="376635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939C9-4C1E-7068-BD13-EA22ADBD77C6}"/>
              </a:ext>
            </a:extLst>
          </p:cNvPr>
          <p:cNvSpPr/>
          <p:nvPr/>
        </p:nvSpPr>
        <p:spPr>
          <a:xfrm>
            <a:off x="1168400" y="2006600"/>
            <a:ext cx="2794000" cy="149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with HTML Elements with Validation Rules</a:t>
            </a:r>
          </a:p>
          <a:p>
            <a:pPr algn="ctr"/>
            <a:r>
              <a:rPr lang="en-IN" sz="1600" b="1" dirty="0"/>
              <a:t>Validations are Tightly Coupled with HTML Elements</a:t>
            </a:r>
          </a:p>
        </p:txBody>
      </p:sp>
      <p:sp>
        <p:nvSpPr>
          <p:cNvPr id="3" name="Arrow: Down 2">
            <a:extLst>
              <a:ext uri="{FF2B5EF4-FFF2-40B4-BE49-F238E27FC236}">
                <a16:creationId xmlns:a16="http://schemas.microsoft.com/office/drawing/2014/main" id="{BAA02DAF-E44C-2DB0-651C-04DEAC72711C}"/>
              </a:ext>
            </a:extLst>
          </p:cNvPr>
          <p:cNvSpPr/>
          <p:nvPr/>
        </p:nvSpPr>
        <p:spPr>
          <a:xfrm>
            <a:off x="2294467" y="643467"/>
            <a:ext cx="482600" cy="13631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F62C169-C9FA-DDDA-E0D9-59728B479366}"/>
              </a:ext>
            </a:extLst>
          </p:cNvPr>
          <p:cNvSpPr txBox="1"/>
          <p:nvPr/>
        </p:nvSpPr>
        <p:spPr>
          <a:xfrm>
            <a:off x="1168400" y="67733"/>
            <a:ext cx="2599267" cy="523220"/>
          </a:xfrm>
          <a:prstGeom prst="rect">
            <a:avLst/>
          </a:prstGeom>
          <a:noFill/>
          <a:ln>
            <a:solidFill>
              <a:schemeClr val="accent1"/>
            </a:solidFill>
          </a:ln>
        </p:spPr>
        <p:txBody>
          <a:bodyPr wrap="square" rtlCol="0">
            <a:spAutoFit/>
          </a:bodyPr>
          <a:lstStyle/>
          <a:p>
            <a:pPr algn="ctr"/>
            <a:r>
              <a:rPr lang="en-IN" sz="2800" b="1" dirty="0"/>
              <a:t>UI Validations</a:t>
            </a:r>
          </a:p>
        </p:txBody>
      </p:sp>
      <p:sp>
        <p:nvSpPr>
          <p:cNvPr id="5" name="Oval 4">
            <a:extLst>
              <a:ext uri="{FF2B5EF4-FFF2-40B4-BE49-F238E27FC236}">
                <a16:creationId xmlns:a16="http://schemas.microsoft.com/office/drawing/2014/main" id="{A5E5D12B-BC3B-AD86-0BEC-326EDD7B2A63}"/>
              </a:ext>
            </a:extLst>
          </p:cNvPr>
          <p:cNvSpPr/>
          <p:nvPr/>
        </p:nvSpPr>
        <p:spPr>
          <a:xfrm>
            <a:off x="8161867" y="423334"/>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6" name="Oval 5">
            <a:extLst>
              <a:ext uri="{FF2B5EF4-FFF2-40B4-BE49-F238E27FC236}">
                <a16:creationId xmlns:a16="http://schemas.microsoft.com/office/drawing/2014/main" id="{DF832EC5-32BB-1CEA-222C-EF31BC52E9F5}"/>
              </a:ext>
            </a:extLst>
          </p:cNvPr>
          <p:cNvSpPr/>
          <p:nvPr/>
        </p:nvSpPr>
        <p:spPr>
          <a:xfrm>
            <a:off x="6265334" y="2548466"/>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7" name="Oval 6">
            <a:extLst>
              <a:ext uri="{FF2B5EF4-FFF2-40B4-BE49-F238E27FC236}">
                <a16:creationId xmlns:a16="http://schemas.microsoft.com/office/drawing/2014/main" id="{D24E5453-72E1-7033-EB1E-400848ADEF8F}"/>
              </a:ext>
            </a:extLst>
          </p:cNvPr>
          <p:cNvSpPr/>
          <p:nvPr/>
        </p:nvSpPr>
        <p:spPr>
          <a:xfrm>
            <a:off x="10414001" y="2548466"/>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sp>
        <p:nvSpPr>
          <p:cNvPr id="8" name="TextBox 7">
            <a:extLst>
              <a:ext uri="{FF2B5EF4-FFF2-40B4-BE49-F238E27FC236}">
                <a16:creationId xmlns:a16="http://schemas.microsoft.com/office/drawing/2014/main" id="{CD8AA264-6FA0-1EBB-7A76-E6911129CFEA}"/>
              </a:ext>
            </a:extLst>
          </p:cNvPr>
          <p:cNvSpPr txBox="1"/>
          <p:nvPr/>
        </p:nvSpPr>
        <p:spPr>
          <a:xfrm>
            <a:off x="9897533" y="329343"/>
            <a:ext cx="1803400" cy="1477328"/>
          </a:xfrm>
          <a:prstGeom prst="rect">
            <a:avLst/>
          </a:prstGeom>
          <a:noFill/>
          <a:ln>
            <a:solidFill>
              <a:schemeClr val="accent1"/>
            </a:solidFill>
          </a:ln>
        </p:spPr>
        <p:txBody>
          <a:bodyPr wrap="square" rtlCol="0">
            <a:spAutoFit/>
          </a:bodyPr>
          <a:lstStyle/>
          <a:p>
            <a:r>
              <a:rPr lang="en-IN" b="1" dirty="0"/>
              <a:t>Domain Logic &amp; Model Classes used for Exposing to View</a:t>
            </a:r>
          </a:p>
        </p:txBody>
      </p:sp>
      <p:sp>
        <p:nvSpPr>
          <p:cNvPr id="9" name="TextBox 8">
            <a:extLst>
              <a:ext uri="{FF2B5EF4-FFF2-40B4-BE49-F238E27FC236}">
                <a16:creationId xmlns:a16="http://schemas.microsoft.com/office/drawing/2014/main" id="{C73373E4-8163-933F-F387-65DE864D3F34}"/>
              </a:ext>
            </a:extLst>
          </p:cNvPr>
          <p:cNvSpPr txBox="1"/>
          <p:nvPr/>
        </p:nvSpPr>
        <p:spPr>
          <a:xfrm>
            <a:off x="10193867" y="4123267"/>
            <a:ext cx="1625600" cy="369332"/>
          </a:xfrm>
          <a:prstGeom prst="rect">
            <a:avLst/>
          </a:prstGeom>
          <a:noFill/>
          <a:ln>
            <a:solidFill>
              <a:schemeClr val="accent1"/>
            </a:solidFill>
          </a:ln>
        </p:spPr>
        <p:txBody>
          <a:bodyPr wrap="square" rtlCol="0">
            <a:spAutoFit/>
          </a:bodyPr>
          <a:lstStyle/>
          <a:p>
            <a:pPr algn="ctr"/>
            <a:r>
              <a:rPr lang="en-IN" b="1" dirty="0"/>
              <a:t>Action Logic</a:t>
            </a:r>
          </a:p>
        </p:txBody>
      </p:sp>
      <p:sp>
        <p:nvSpPr>
          <p:cNvPr id="10" name="TextBox 9">
            <a:extLst>
              <a:ext uri="{FF2B5EF4-FFF2-40B4-BE49-F238E27FC236}">
                <a16:creationId xmlns:a16="http://schemas.microsoft.com/office/drawing/2014/main" id="{62E534A0-E355-9E80-F934-0296A04D45D7}"/>
              </a:ext>
            </a:extLst>
          </p:cNvPr>
          <p:cNvSpPr txBox="1"/>
          <p:nvPr/>
        </p:nvSpPr>
        <p:spPr>
          <a:xfrm>
            <a:off x="6256868" y="4123267"/>
            <a:ext cx="1625600" cy="369332"/>
          </a:xfrm>
          <a:prstGeom prst="rect">
            <a:avLst/>
          </a:prstGeom>
          <a:noFill/>
          <a:ln>
            <a:solidFill>
              <a:schemeClr val="accent1"/>
            </a:solidFill>
          </a:ln>
        </p:spPr>
        <p:txBody>
          <a:bodyPr wrap="square" rtlCol="0">
            <a:spAutoFit/>
          </a:bodyPr>
          <a:lstStyle/>
          <a:p>
            <a:pPr algn="ctr"/>
            <a:r>
              <a:rPr lang="en-IN" b="1" dirty="0"/>
              <a:t>UI Facilitator</a:t>
            </a:r>
          </a:p>
        </p:txBody>
      </p:sp>
      <p:sp>
        <p:nvSpPr>
          <p:cNvPr id="11" name="Rectangle 10">
            <a:extLst>
              <a:ext uri="{FF2B5EF4-FFF2-40B4-BE49-F238E27FC236}">
                <a16:creationId xmlns:a16="http://schemas.microsoft.com/office/drawing/2014/main" id="{D98C936F-7767-168E-863C-467DC1ACA76B}"/>
              </a:ext>
            </a:extLst>
          </p:cNvPr>
          <p:cNvSpPr/>
          <p:nvPr/>
        </p:nvSpPr>
        <p:spPr>
          <a:xfrm>
            <a:off x="8161867" y="5291667"/>
            <a:ext cx="1735666" cy="52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End-User</a:t>
            </a:r>
          </a:p>
        </p:txBody>
      </p:sp>
      <p:cxnSp>
        <p:nvCxnSpPr>
          <p:cNvPr id="13" name="Connector: Elbow 12">
            <a:extLst>
              <a:ext uri="{FF2B5EF4-FFF2-40B4-BE49-F238E27FC236}">
                <a16:creationId xmlns:a16="http://schemas.microsoft.com/office/drawing/2014/main" id="{4F86420F-3FF0-F17F-CDD2-0EF6201EF32B}"/>
              </a:ext>
            </a:extLst>
          </p:cNvPr>
          <p:cNvCxnSpPr>
            <a:stCxn id="11" idx="0"/>
            <a:endCxn id="7" idx="4"/>
          </p:cNvCxnSpPr>
          <p:nvPr/>
        </p:nvCxnSpPr>
        <p:spPr>
          <a:xfrm rot="5400000" flipH="1" flipV="1">
            <a:off x="9376833" y="3505200"/>
            <a:ext cx="1439335" cy="21336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F51F13-A54C-D45A-B4BE-215489D49997}"/>
              </a:ext>
            </a:extLst>
          </p:cNvPr>
          <p:cNvSpPr txBox="1"/>
          <p:nvPr/>
        </p:nvSpPr>
        <p:spPr>
          <a:xfrm>
            <a:off x="9973733" y="5198533"/>
            <a:ext cx="1845734" cy="1200329"/>
          </a:xfrm>
          <a:prstGeom prst="rect">
            <a:avLst/>
          </a:prstGeom>
          <a:noFill/>
          <a:ln>
            <a:solidFill>
              <a:schemeClr val="accent1"/>
            </a:solidFill>
          </a:ln>
        </p:spPr>
        <p:txBody>
          <a:bodyPr wrap="square" rtlCol="0">
            <a:spAutoFit/>
          </a:bodyPr>
          <a:lstStyle/>
          <a:p>
            <a:r>
              <a:rPr lang="en-IN" dirty="0"/>
              <a:t>1. End-User Needs List of Values in List View</a:t>
            </a:r>
          </a:p>
        </p:txBody>
      </p:sp>
      <p:cxnSp>
        <p:nvCxnSpPr>
          <p:cNvPr id="16" name="Connector: Elbow 15">
            <a:extLst>
              <a:ext uri="{FF2B5EF4-FFF2-40B4-BE49-F238E27FC236}">
                <a16:creationId xmlns:a16="http://schemas.microsoft.com/office/drawing/2014/main" id="{C85CAB9C-CBAD-44A9-8D5B-4B1CC140C106}"/>
              </a:ext>
            </a:extLst>
          </p:cNvPr>
          <p:cNvCxnSpPr>
            <a:stCxn id="7" idx="1"/>
            <a:endCxn id="5" idx="4"/>
          </p:cNvCxnSpPr>
          <p:nvPr/>
        </p:nvCxnSpPr>
        <p:spPr>
          <a:xfrm rot="16200000" flipV="1">
            <a:off x="9266211" y="1372157"/>
            <a:ext cx="1012213" cy="172229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75C57CE-23A4-5329-FE4B-70522F286DED}"/>
              </a:ext>
            </a:extLst>
          </p:cNvPr>
          <p:cNvSpPr txBox="1"/>
          <p:nvPr/>
        </p:nvSpPr>
        <p:spPr>
          <a:xfrm>
            <a:off x="9355667" y="1902134"/>
            <a:ext cx="1964266" cy="646331"/>
          </a:xfrm>
          <a:prstGeom prst="rect">
            <a:avLst/>
          </a:prstGeom>
          <a:noFill/>
          <a:ln>
            <a:solidFill>
              <a:schemeClr val="accent1"/>
            </a:solidFill>
          </a:ln>
        </p:spPr>
        <p:txBody>
          <a:bodyPr wrap="square" rtlCol="0">
            <a:spAutoFit/>
          </a:bodyPr>
          <a:lstStyle/>
          <a:p>
            <a:r>
              <a:rPr lang="en-IN" dirty="0"/>
              <a:t>2. </a:t>
            </a:r>
            <a:r>
              <a:rPr lang="en-IN" b="1" dirty="0"/>
              <a:t>Demand data to Model</a:t>
            </a:r>
            <a:endParaRPr lang="en-IN" dirty="0"/>
          </a:p>
        </p:txBody>
      </p:sp>
      <p:cxnSp>
        <p:nvCxnSpPr>
          <p:cNvPr id="19" name="Connector: Elbow 18">
            <a:extLst>
              <a:ext uri="{FF2B5EF4-FFF2-40B4-BE49-F238E27FC236}">
                <a16:creationId xmlns:a16="http://schemas.microsoft.com/office/drawing/2014/main" id="{772E4B88-107C-95C4-5056-D31E7899F5BD}"/>
              </a:ext>
            </a:extLst>
          </p:cNvPr>
          <p:cNvCxnSpPr>
            <a:cxnSpLocks/>
            <a:stCxn id="5" idx="3"/>
            <a:endCxn id="7" idx="2"/>
          </p:cNvCxnSpPr>
          <p:nvPr/>
        </p:nvCxnSpPr>
        <p:spPr>
          <a:xfrm rot="16200000" flipH="1">
            <a:off x="8565593" y="1351991"/>
            <a:ext cx="1664146" cy="20326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7EADE06-606C-1233-FF33-87F75E2F65BA}"/>
              </a:ext>
            </a:extLst>
          </p:cNvPr>
          <p:cNvSpPr txBox="1"/>
          <p:nvPr/>
        </p:nvSpPr>
        <p:spPr>
          <a:xfrm>
            <a:off x="8388016" y="2667293"/>
            <a:ext cx="1708485" cy="646331"/>
          </a:xfrm>
          <a:prstGeom prst="rect">
            <a:avLst/>
          </a:prstGeom>
          <a:noFill/>
          <a:ln>
            <a:solidFill>
              <a:schemeClr val="accent1"/>
            </a:solidFill>
          </a:ln>
        </p:spPr>
        <p:txBody>
          <a:bodyPr wrap="square" rtlCol="0">
            <a:spAutoFit/>
          </a:bodyPr>
          <a:lstStyle/>
          <a:p>
            <a:r>
              <a:rPr lang="en-IN" dirty="0"/>
              <a:t>3. </a:t>
            </a:r>
            <a:r>
              <a:rPr lang="en-IN" b="1" dirty="0"/>
              <a:t>Pass Data To Controller</a:t>
            </a:r>
            <a:endParaRPr lang="en-IN" dirty="0"/>
          </a:p>
        </p:txBody>
      </p:sp>
      <p:cxnSp>
        <p:nvCxnSpPr>
          <p:cNvPr id="23" name="Connector: Elbow 22">
            <a:extLst>
              <a:ext uri="{FF2B5EF4-FFF2-40B4-BE49-F238E27FC236}">
                <a16:creationId xmlns:a16="http://schemas.microsoft.com/office/drawing/2014/main" id="{6C1273C9-8F23-4CA0-B6B1-0F32409CE178}"/>
              </a:ext>
            </a:extLst>
          </p:cNvPr>
          <p:cNvCxnSpPr>
            <a:stCxn id="7" idx="3"/>
            <a:endCxn id="6" idx="5"/>
          </p:cNvCxnSpPr>
          <p:nvPr/>
        </p:nvCxnSpPr>
        <p:spPr>
          <a:xfrm rot="5400000">
            <a:off x="9088968" y="2116887"/>
            <a:ext cx="12700" cy="3088997"/>
          </a:xfrm>
          <a:prstGeom prst="bentConnector3">
            <a:avLst>
              <a:gd name="adj1" fmla="val 330352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F805328-6ECD-A9E5-2024-3CAAD657BEFF}"/>
              </a:ext>
            </a:extLst>
          </p:cNvPr>
          <p:cNvSpPr txBox="1"/>
          <p:nvPr/>
        </p:nvSpPr>
        <p:spPr>
          <a:xfrm>
            <a:off x="8063832" y="3498220"/>
            <a:ext cx="1708485" cy="646331"/>
          </a:xfrm>
          <a:prstGeom prst="rect">
            <a:avLst/>
          </a:prstGeom>
          <a:noFill/>
          <a:ln>
            <a:solidFill>
              <a:schemeClr val="accent1"/>
            </a:solidFill>
          </a:ln>
        </p:spPr>
        <p:txBody>
          <a:bodyPr wrap="square" rtlCol="0">
            <a:spAutoFit/>
          </a:bodyPr>
          <a:lstStyle/>
          <a:p>
            <a:r>
              <a:rPr lang="en-IN" b="1" dirty="0"/>
              <a:t>4. Pass Data to View</a:t>
            </a:r>
          </a:p>
        </p:txBody>
      </p:sp>
      <p:cxnSp>
        <p:nvCxnSpPr>
          <p:cNvPr id="26" name="Connector: Elbow 25">
            <a:extLst>
              <a:ext uri="{FF2B5EF4-FFF2-40B4-BE49-F238E27FC236}">
                <a16:creationId xmlns:a16="http://schemas.microsoft.com/office/drawing/2014/main" id="{6CEC8D71-E99D-3D0E-FA17-8FE23DB67FB1}"/>
              </a:ext>
            </a:extLst>
          </p:cNvPr>
          <p:cNvCxnSpPr>
            <a:stCxn id="5" idx="2"/>
            <a:endCxn id="6" idx="0"/>
          </p:cNvCxnSpPr>
          <p:nvPr/>
        </p:nvCxnSpPr>
        <p:spPr>
          <a:xfrm rot="10800000" flipV="1">
            <a:off x="7014635" y="1075266"/>
            <a:ext cx="1147233" cy="1473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BC7E50-B571-1DFA-44E4-4445450898A5}"/>
              </a:ext>
            </a:extLst>
          </p:cNvPr>
          <p:cNvSpPr txBox="1"/>
          <p:nvPr/>
        </p:nvSpPr>
        <p:spPr>
          <a:xfrm>
            <a:off x="5448300" y="1262541"/>
            <a:ext cx="2491317" cy="1200329"/>
          </a:xfrm>
          <a:prstGeom prst="rect">
            <a:avLst/>
          </a:prstGeom>
          <a:noFill/>
          <a:ln>
            <a:solidFill>
              <a:schemeClr val="accent1"/>
            </a:solidFill>
          </a:ln>
        </p:spPr>
        <p:txBody>
          <a:bodyPr wrap="square" rtlCol="0">
            <a:spAutoFit/>
          </a:bodyPr>
          <a:lstStyle/>
          <a:p>
            <a:r>
              <a:rPr lang="en-IN" b="1" dirty="0"/>
              <a:t>5. Schema of the Data to be shown on View is Received from the Model</a:t>
            </a:r>
          </a:p>
        </p:txBody>
      </p:sp>
      <p:cxnSp>
        <p:nvCxnSpPr>
          <p:cNvPr id="29" name="Connector: Elbow 28">
            <a:extLst>
              <a:ext uri="{FF2B5EF4-FFF2-40B4-BE49-F238E27FC236}">
                <a16:creationId xmlns:a16="http://schemas.microsoft.com/office/drawing/2014/main" id="{C48492E3-E1F1-E55C-38A1-0184BC1EFD59}"/>
              </a:ext>
            </a:extLst>
          </p:cNvPr>
          <p:cNvCxnSpPr>
            <a:stCxn id="6" idx="3"/>
            <a:endCxn id="11" idx="0"/>
          </p:cNvCxnSpPr>
          <p:nvPr/>
        </p:nvCxnSpPr>
        <p:spPr>
          <a:xfrm rot="16200000" flipH="1">
            <a:off x="6942108" y="3204075"/>
            <a:ext cx="1630282" cy="2544901"/>
          </a:xfrm>
          <a:prstGeom prst="bentConnector3">
            <a:avLst>
              <a:gd name="adj1" fmla="val 7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2B26170-3E9B-EAB4-2AA4-661F2AEF17D6}"/>
              </a:ext>
            </a:extLst>
          </p:cNvPr>
          <p:cNvSpPr/>
          <p:nvPr/>
        </p:nvSpPr>
        <p:spPr>
          <a:xfrm>
            <a:off x="2365989" y="3821385"/>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32" name="Oval 31">
            <a:extLst>
              <a:ext uri="{FF2B5EF4-FFF2-40B4-BE49-F238E27FC236}">
                <a16:creationId xmlns:a16="http://schemas.microsoft.com/office/drawing/2014/main" id="{69851283-FAB7-A7A9-B17B-24EF6FBCDEE6}"/>
              </a:ext>
            </a:extLst>
          </p:cNvPr>
          <p:cNvSpPr/>
          <p:nvPr/>
        </p:nvSpPr>
        <p:spPr>
          <a:xfrm>
            <a:off x="346132" y="4920847"/>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33" name="Oval 32">
            <a:extLst>
              <a:ext uri="{FF2B5EF4-FFF2-40B4-BE49-F238E27FC236}">
                <a16:creationId xmlns:a16="http://schemas.microsoft.com/office/drawing/2014/main" id="{A78D2E20-2C4D-9DE9-07B9-3F62DE9BDACA}"/>
              </a:ext>
            </a:extLst>
          </p:cNvPr>
          <p:cNvSpPr/>
          <p:nvPr/>
        </p:nvSpPr>
        <p:spPr>
          <a:xfrm>
            <a:off x="4208603" y="5146764"/>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cxnSp>
        <p:nvCxnSpPr>
          <p:cNvPr id="35" name="Connector: Elbow 34">
            <a:extLst>
              <a:ext uri="{FF2B5EF4-FFF2-40B4-BE49-F238E27FC236}">
                <a16:creationId xmlns:a16="http://schemas.microsoft.com/office/drawing/2014/main" id="{BC71D409-4CE6-5572-4DB6-2DBED0818151}"/>
              </a:ext>
            </a:extLst>
          </p:cNvPr>
          <p:cNvCxnSpPr>
            <a:stCxn id="32" idx="0"/>
            <a:endCxn id="31" idx="2"/>
          </p:cNvCxnSpPr>
          <p:nvPr/>
        </p:nvCxnSpPr>
        <p:spPr>
          <a:xfrm rot="5400000" flipH="1" flipV="1">
            <a:off x="1506946" y="4061805"/>
            <a:ext cx="447529" cy="12705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B3225EC5-E61D-9890-C275-38C2CF7650BE}"/>
              </a:ext>
            </a:extLst>
          </p:cNvPr>
          <p:cNvCxnSpPr>
            <a:stCxn id="33" idx="0"/>
            <a:endCxn id="31" idx="6"/>
          </p:cNvCxnSpPr>
          <p:nvPr/>
        </p:nvCxnSpPr>
        <p:spPr>
          <a:xfrm rot="16200000" flipV="1">
            <a:off x="4074523" y="4263384"/>
            <a:ext cx="673446" cy="10933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BB10AEA3-102C-03F0-9732-B9A372E3E0F8}"/>
              </a:ext>
            </a:extLst>
          </p:cNvPr>
          <p:cNvCxnSpPr>
            <a:stCxn id="33" idx="2"/>
            <a:endCxn id="32" idx="6"/>
          </p:cNvCxnSpPr>
          <p:nvPr/>
        </p:nvCxnSpPr>
        <p:spPr>
          <a:xfrm rot="10800000">
            <a:off x="1844733" y="5572781"/>
            <a:ext cx="2363871" cy="2259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08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C524C0-99AF-E867-7DBB-A04EC1C15129}"/>
              </a:ext>
            </a:extLst>
          </p:cNvPr>
          <p:cNvSpPr/>
          <p:nvPr/>
        </p:nvSpPr>
        <p:spPr>
          <a:xfrm>
            <a:off x="313267" y="3048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3" name="Rectangle 2">
            <a:extLst>
              <a:ext uri="{FF2B5EF4-FFF2-40B4-BE49-F238E27FC236}">
                <a16:creationId xmlns:a16="http://schemas.microsoft.com/office/drawing/2014/main" id="{8432C010-5F52-C99A-C03E-69CE079729EC}"/>
              </a:ext>
            </a:extLst>
          </p:cNvPr>
          <p:cNvSpPr/>
          <p:nvPr/>
        </p:nvSpPr>
        <p:spPr>
          <a:xfrm>
            <a:off x="8636001" y="956734"/>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ngOnInit</a:t>
            </a:r>
            <a:endParaRPr lang="en-IN" dirty="0"/>
          </a:p>
        </p:txBody>
      </p:sp>
      <p:sp>
        <p:nvSpPr>
          <p:cNvPr id="4" name="Rectangle 3">
            <a:extLst>
              <a:ext uri="{FF2B5EF4-FFF2-40B4-BE49-F238E27FC236}">
                <a16:creationId xmlns:a16="http://schemas.microsoft.com/office/drawing/2014/main" id="{D2AC9B74-B17C-B912-698E-C638D2B2C97B}"/>
              </a:ext>
            </a:extLst>
          </p:cNvPr>
          <p:cNvSpPr/>
          <p:nvPr/>
        </p:nvSpPr>
        <p:spPr>
          <a:xfrm>
            <a:off x="4423834" y="452967"/>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ngOnChanges</a:t>
            </a:r>
            <a:endParaRPr lang="en-IN" dirty="0"/>
          </a:p>
        </p:txBody>
      </p:sp>
      <p:sp>
        <p:nvSpPr>
          <p:cNvPr id="5" name="Rectangle 4">
            <a:extLst>
              <a:ext uri="{FF2B5EF4-FFF2-40B4-BE49-F238E27FC236}">
                <a16:creationId xmlns:a16="http://schemas.microsoft.com/office/drawing/2014/main" id="{28726FF8-6036-E190-C761-EA5BAFEF4EC7}"/>
              </a:ext>
            </a:extLst>
          </p:cNvPr>
          <p:cNvSpPr/>
          <p:nvPr/>
        </p:nvSpPr>
        <p:spPr>
          <a:xfrm>
            <a:off x="5266267" y="29845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ViewContent</a:t>
            </a:r>
            <a:endParaRPr lang="en-IN" dirty="0"/>
          </a:p>
        </p:txBody>
      </p:sp>
      <p:sp>
        <p:nvSpPr>
          <p:cNvPr id="6" name="Rectangle 5">
            <a:extLst>
              <a:ext uri="{FF2B5EF4-FFF2-40B4-BE49-F238E27FC236}">
                <a16:creationId xmlns:a16="http://schemas.microsoft.com/office/drawing/2014/main" id="{EEC30958-0AF9-A9CB-CDF6-36D57B9BE875}"/>
              </a:ext>
            </a:extLst>
          </p:cNvPr>
          <p:cNvSpPr/>
          <p:nvPr/>
        </p:nvSpPr>
        <p:spPr>
          <a:xfrm>
            <a:off x="2582334" y="5067299"/>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ngOnDestroy</a:t>
            </a:r>
            <a:endParaRPr lang="en-IN" dirty="0"/>
          </a:p>
        </p:txBody>
      </p:sp>
      <p:sp>
        <p:nvSpPr>
          <p:cNvPr id="11" name="TextBox 10">
            <a:extLst>
              <a:ext uri="{FF2B5EF4-FFF2-40B4-BE49-F238E27FC236}">
                <a16:creationId xmlns:a16="http://schemas.microsoft.com/office/drawing/2014/main" id="{166C4682-1994-CCEC-EC25-5D745677C09E}"/>
              </a:ext>
            </a:extLst>
          </p:cNvPr>
          <p:cNvSpPr txBox="1"/>
          <p:nvPr/>
        </p:nvSpPr>
        <p:spPr>
          <a:xfrm>
            <a:off x="228600" y="1109133"/>
            <a:ext cx="2150533" cy="1384995"/>
          </a:xfrm>
          <a:prstGeom prst="rect">
            <a:avLst/>
          </a:prstGeom>
          <a:noFill/>
          <a:ln>
            <a:solidFill>
              <a:schemeClr val="accent1"/>
            </a:solidFill>
          </a:ln>
        </p:spPr>
        <p:txBody>
          <a:bodyPr wrap="square" rtlCol="0">
            <a:spAutoFit/>
          </a:bodyPr>
          <a:lstStyle/>
          <a:p>
            <a:pPr algn="ctr"/>
            <a:r>
              <a:rPr lang="en-IN" sz="1200" b="1" dirty="0"/>
              <a:t>Called Only Once when the Component is Activated for Loading</a:t>
            </a:r>
          </a:p>
          <a:p>
            <a:pPr algn="ctr"/>
            <a:endParaRPr lang="en-IN" sz="1200" b="1" dirty="0"/>
          </a:p>
          <a:p>
            <a:pPr algn="ctr"/>
            <a:r>
              <a:rPr lang="en-IN" sz="1200" b="1" dirty="0"/>
              <a:t>Initial Values for Object Members, Scalar Properties, etc.</a:t>
            </a:r>
          </a:p>
        </p:txBody>
      </p:sp>
      <p:cxnSp>
        <p:nvCxnSpPr>
          <p:cNvPr id="14" name="Connector: Elbow 13">
            <a:extLst>
              <a:ext uri="{FF2B5EF4-FFF2-40B4-BE49-F238E27FC236}">
                <a16:creationId xmlns:a16="http://schemas.microsoft.com/office/drawing/2014/main" id="{C1DE5933-6303-0CCD-D05C-3D8C4FC08B21}"/>
              </a:ext>
            </a:extLst>
          </p:cNvPr>
          <p:cNvCxnSpPr>
            <a:stCxn id="2" idx="3"/>
            <a:endCxn id="4" idx="0"/>
          </p:cNvCxnSpPr>
          <p:nvPr/>
        </p:nvCxnSpPr>
        <p:spPr>
          <a:xfrm flipV="1">
            <a:off x="2379133" y="452967"/>
            <a:ext cx="3077634" cy="186267"/>
          </a:xfrm>
          <a:prstGeom prst="bentConnector4">
            <a:avLst>
              <a:gd name="adj1" fmla="val 33219"/>
              <a:gd name="adj2" fmla="val 30227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69CE9AD-3AD9-E069-2DD3-5432F633221F}"/>
              </a:ext>
            </a:extLst>
          </p:cNvPr>
          <p:cNvSpPr txBox="1"/>
          <p:nvPr/>
        </p:nvSpPr>
        <p:spPr>
          <a:xfrm>
            <a:off x="3746501" y="1270001"/>
            <a:ext cx="3238500" cy="1200329"/>
          </a:xfrm>
          <a:prstGeom prst="rect">
            <a:avLst/>
          </a:prstGeom>
          <a:noFill/>
          <a:ln>
            <a:solidFill>
              <a:schemeClr val="accent1"/>
            </a:solidFill>
          </a:ln>
        </p:spPr>
        <p:txBody>
          <a:bodyPr wrap="square" rtlCol="0">
            <a:spAutoFit/>
          </a:bodyPr>
          <a:lstStyle/>
          <a:p>
            <a:pPr algn="ctr"/>
            <a:r>
              <a:rPr lang="en-IN" sz="1200" b="1" dirty="0"/>
              <a:t>Look for Changed in the Component’s Properties those which will be a reason to Update UI</a:t>
            </a:r>
          </a:p>
          <a:p>
            <a:pPr algn="ctr"/>
            <a:endParaRPr lang="en-IN" sz="1200" b="1" dirty="0"/>
          </a:p>
          <a:p>
            <a:pPr algn="ctr"/>
            <a:r>
              <a:rPr lang="en-IN" sz="1200" b="1" dirty="0"/>
              <a:t>The Child Component will execute </a:t>
            </a:r>
            <a:r>
              <a:rPr lang="en-IN" sz="1200" b="1" dirty="0" err="1"/>
              <a:t>ngOnChanges</a:t>
            </a:r>
            <a:r>
              <a:rPr lang="en-IN" sz="1200" b="1" dirty="0"/>
              <a:t> for each @Input() change</a:t>
            </a:r>
          </a:p>
        </p:txBody>
      </p:sp>
      <p:cxnSp>
        <p:nvCxnSpPr>
          <p:cNvPr id="18" name="Connector: Elbow 17">
            <a:extLst>
              <a:ext uri="{FF2B5EF4-FFF2-40B4-BE49-F238E27FC236}">
                <a16:creationId xmlns:a16="http://schemas.microsoft.com/office/drawing/2014/main" id="{8A49DFEB-1AA3-BB6E-F4A1-11A3D621C460}"/>
              </a:ext>
            </a:extLst>
          </p:cNvPr>
          <p:cNvCxnSpPr>
            <a:stCxn id="4" idx="2"/>
            <a:endCxn id="5" idx="0"/>
          </p:cNvCxnSpPr>
          <p:nvPr/>
        </p:nvCxnSpPr>
        <p:spPr>
          <a:xfrm rot="16200000" flipH="1">
            <a:off x="4946650" y="1631950"/>
            <a:ext cx="1862666" cy="8424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FC39569-0942-0E58-71D8-6D30D81FC747}"/>
              </a:ext>
            </a:extLst>
          </p:cNvPr>
          <p:cNvSpPr txBox="1"/>
          <p:nvPr/>
        </p:nvSpPr>
        <p:spPr>
          <a:xfrm>
            <a:off x="7480301" y="3543300"/>
            <a:ext cx="2311400" cy="1107996"/>
          </a:xfrm>
          <a:prstGeom prst="rect">
            <a:avLst/>
          </a:prstGeom>
          <a:noFill/>
          <a:ln>
            <a:solidFill>
              <a:schemeClr val="accent1"/>
            </a:solidFill>
          </a:ln>
        </p:spPr>
        <p:txBody>
          <a:bodyPr wrap="square" rtlCol="0">
            <a:spAutoFit/>
          </a:bodyPr>
          <a:lstStyle/>
          <a:p>
            <a:pPr algn="ctr"/>
            <a:r>
              <a:rPr lang="en-IN" sz="1100" b="1" dirty="0"/>
              <a:t>Generate HTML Based on Initial Property Data Set for Component</a:t>
            </a:r>
          </a:p>
          <a:p>
            <a:pPr algn="ctr"/>
            <a:endParaRPr lang="en-IN" sz="1100" b="1" dirty="0"/>
          </a:p>
          <a:p>
            <a:pPr algn="ctr"/>
            <a:r>
              <a:rPr lang="en-IN" sz="1100" b="1" dirty="0"/>
              <a:t>The UI will be changed only when its bounded property is changed by the Component </a:t>
            </a:r>
          </a:p>
        </p:txBody>
      </p:sp>
      <p:cxnSp>
        <p:nvCxnSpPr>
          <p:cNvPr id="21" name="Connector: Elbow 20">
            <a:extLst>
              <a:ext uri="{FF2B5EF4-FFF2-40B4-BE49-F238E27FC236}">
                <a16:creationId xmlns:a16="http://schemas.microsoft.com/office/drawing/2014/main" id="{5CCE160B-8DC7-5905-9443-4EF7533A2D8D}"/>
              </a:ext>
            </a:extLst>
          </p:cNvPr>
          <p:cNvCxnSpPr>
            <a:stCxn id="4" idx="3"/>
            <a:endCxn id="3" idx="0"/>
          </p:cNvCxnSpPr>
          <p:nvPr/>
        </p:nvCxnSpPr>
        <p:spPr>
          <a:xfrm>
            <a:off x="6489700" y="787401"/>
            <a:ext cx="3179234" cy="1693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F88CFB6-9EB5-9194-93DD-3C7C5D1A827D}"/>
              </a:ext>
            </a:extLst>
          </p:cNvPr>
          <p:cNvSpPr txBox="1"/>
          <p:nvPr/>
        </p:nvSpPr>
        <p:spPr>
          <a:xfrm>
            <a:off x="8636001" y="1755464"/>
            <a:ext cx="2717799" cy="1107996"/>
          </a:xfrm>
          <a:prstGeom prst="rect">
            <a:avLst/>
          </a:prstGeom>
          <a:noFill/>
          <a:ln>
            <a:solidFill>
              <a:schemeClr val="accent1"/>
            </a:solidFill>
          </a:ln>
        </p:spPr>
        <p:txBody>
          <a:bodyPr wrap="square" rtlCol="0">
            <a:spAutoFit/>
          </a:bodyPr>
          <a:lstStyle/>
          <a:p>
            <a:pPr algn="ctr"/>
            <a:r>
              <a:rPr lang="en-IN" sz="1100" b="1" dirty="0"/>
              <a:t>Perform Resource Intensive Operations e.g. HTTP Calls</a:t>
            </a:r>
          </a:p>
          <a:p>
            <a:pPr algn="ctr"/>
            <a:r>
              <a:rPr lang="en-IN" sz="1100" b="1" dirty="0"/>
              <a:t>This will be executed only Once and Property Changes will be notified to Component and hence the Component will Update the UI </a:t>
            </a:r>
          </a:p>
        </p:txBody>
      </p:sp>
      <p:cxnSp>
        <p:nvCxnSpPr>
          <p:cNvPr id="24" name="Connector: Elbow 23">
            <a:extLst>
              <a:ext uri="{FF2B5EF4-FFF2-40B4-BE49-F238E27FC236}">
                <a16:creationId xmlns:a16="http://schemas.microsoft.com/office/drawing/2014/main" id="{F0C2120A-23E5-C2A7-FF36-0360F7A0FB82}"/>
              </a:ext>
            </a:extLst>
          </p:cNvPr>
          <p:cNvCxnSpPr>
            <a:stCxn id="3" idx="1"/>
            <a:endCxn id="5" idx="3"/>
          </p:cNvCxnSpPr>
          <p:nvPr/>
        </p:nvCxnSpPr>
        <p:spPr>
          <a:xfrm rot="10800000" flipV="1">
            <a:off x="7332133" y="1291168"/>
            <a:ext cx="1303868" cy="202776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8B0C433-05FC-F0C9-5576-E549B584989E}"/>
              </a:ext>
            </a:extLst>
          </p:cNvPr>
          <p:cNvCxnSpPr>
            <a:cxnSpLocks/>
            <a:stCxn id="5" idx="1"/>
            <a:endCxn id="6" idx="0"/>
          </p:cNvCxnSpPr>
          <p:nvPr/>
        </p:nvCxnSpPr>
        <p:spPr>
          <a:xfrm rot="10800000" flipV="1">
            <a:off x="3615267" y="3318933"/>
            <a:ext cx="1651000" cy="174836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4AF561-35F7-BDE9-AC93-EBCE0C158146}"/>
              </a:ext>
            </a:extLst>
          </p:cNvPr>
          <p:cNvSpPr txBox="1"/>
          <p:nvPr/>
        </p:nvSpPr>
        <p:spPr>
          <a:xfrm>
            <a:off x="1651000" y="5881469"/>
            <a:ext cx="3928533" cy="461665"/>
          </a:xfrm>
          <a:prstGeom prst="rect">
            <a:avLst/>
          </a:prstGeom>
          <a:noFill/>
          <a:ln>
            <a:solidFill>
              <a:schemeClr val="accent1"/>
            </a:solidFill>
          </a:ln>
        </p:spPr>
        <p:txBody>
          <a:bodyPr wrap="square" rtlCol="0">
            <a:spAutoFit/>
          </a:bodyPr>
          <a:lstStyle/>
          <a:p>
            <a:pPr algn="ctr"/>
            <a:r>
              <a:rPr lang="en-IN" sz="1200" b="1" dirty="0"/>
              <a:t>Component is Being Destroyed when we move away from it or close it explicitly</a:t>
            </a:r>
          </a:p>
        </p:txBody>
      </p:sp>
    </p:spTree>
    <p:extLst>
      <p:ext uri="{BB962C8B-B14F-4D97-AF65-F5344CB8AC3E}">
        <p14:creationId xmlns:p14="http://schemas.microsoft.com/office/powerpoint/2010/main" val="25478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1931</TotalTime>
  <Words>3213</Words>
  <Application>Microsoft Office PowerPoint</Application>
  <PresentationFormat>Widescreen</PresentationFormat>
  <Paragraphs>611</Paragraphs>
  <Slides>44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Aptos</vt:lpstr>
      <vt:lpstr>Aptos Display</vt:lpstr>
      <vt:lpstr>Arial</vt:lpstr>
      <vt:lpstr>inherit</vt:lpstr>
      <vt:lpstr>Material Icons</vt:lpstr>
      <vt:lpstr>Roboto</vt:lpstr>
      <vt:lpstr>Roboto Mono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231</cp:revision>
  <dcterms:created xsi:type="dcterms:W3CDTF">2024-03-20T04:50:52Z</dcterms:created>
  <dcterms:modified xsi:type="dcterms:W3CDTF">2024-04-25T07:03:35Z</dcterms:modified>
</cp:coreProperties>
</file>