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A4DB0-44C8-E0A7-8F28-327A94847389}"/>
              </a:ext>
            </a:extLst>
          </p:cNvPr>
          <p:cNvSpPr/>
          <p:nvPr/>
        </p:nvSpPr>
        <p:spPr>
          <a:xfrm>
            <a:off x="211666" y="490880"/>
            <a:ext cx="11091333" cy="5875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0138B-E133-87F5-2DFF-06EE1758F487}"/>
              </a:ext>
            </a:extLst>
          </p:cNvPr>
          <p:cNvSpPr/>
          <p:nvPr/>
        </p:nvSpPr>
        <p:spPr>
          <a:xfrm>
            <a:off x="5960533" y="491067"/>
            <a:ext cx="98218" cy="587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68496-18B1-8CD4-158F-AB0F7E702247}"/>
              </a:ext>
            </a:extLst>
          </p:cNvPr>
          <p:cNvSpPr/>
          <p:nvPr/>
        </p:nvSpPr>
        <p:spPr>
          <a:xfrm>
            <a:off x="237068" y="3264747"/>
            <a:ext cx="1089321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7B545-B337-344A-5A6D-02D8F0409F42}"/>
              </a:ext>
            </a:extLst>
          </p:cNvPr>
          <p:cNvSpPr txBox="1"/>
          <p:nvPr/>
        </p:nvSpPr>
        <p:spPr>
          <a:xfrm>
            <a:off x="457200" y="575733"/>
            <a:ext cx="463126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User Interface Elements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Input Elements, Text, Number, etc.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Layout Elements, Table, Div</a:t>
            </a:r>
          </a:p>
          <a:p>
            <a:pPr marL="342900" indent="-342900">
              <a:buAutoNum type="arabicPeriod"/>
            </a:pPr>
            <a:r>
              <a:rPr lang="en-IN" b="1" dirty="0"/>
              <a:t>Interactive Event Based Elements,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4685A-6CC8-55BC-B7A1-259FA4279793}"/>
              </a:ext>
            </a:extLst>
          </p:cNvPr>
          <p:cNvSpPr txBox="1"/>
          <p:nvPr/>
        </p:nvSpPr>
        <p:spPr>
          <a:xfrm>
            <a:off x="6185750" y="575733"/>
            <a:ext cx="4990250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Fields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Properties those are exposed to Input Elements</a:t>
            </a:r>
          </a:p>
          <a:p>
            <a:endParaRPr lang="en-IN" b="1" dirty="0"/>
          </a:p>
          <a:p>
            <a:r>
              <a:rPr lang="en-IN" b="1" dirty="0"/>
              <a:t>Inputs Bound with Fields are used to validate the received data, that why they  are also known as ‘Templates’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7E0867-F040-4AEC-940F-C170C5E91641}"/>
              </a:ext>
            </a:extLst>
          </p:cNvPr>
          <p:cNvCxnSpPr/>
          <p:nvPr/>
        </p:nvCxnSpPr>
        <p:spPr>
          <a:xfrm flipH="1">
            <a:off x="4597400" y="13716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F219DD-5CD7-0F1C-59C0-9E23B09A0AC8}"/>
              </a:ext>
            </a:extLst>
          </p:cNvPr>
          <p:cNvSpPr txBox="1"/>
          <p:nvPr/>
        </p:nvSpPr>
        <p:spPr>
          <a:xfrm>
            <a:off x="595208" y="4025436"/>
            <a:ext cx="499025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Logic</a:t>
            </a:r>
          </a:p>
          <a:p>
            <a:endParaRPr lang="en-IN" b="1" dirty="0"/>
          </a:p>
          <a:p>
            <a:r>
              <a:rPr lang="en-IN" b="1" dirty="0"/>
              <a:t>Methods, exposed to Buttons or Input Elements</a:t>
            </a:r>
          </a:p>
          <a:p>
            <a:endParaRPr lang="en-IN" b="1" dirty="0"/>
          </a:p>
          <a:p>
            <a:r>
              <a:rPr lang="en-IN" b="1" dirty="0"/>
              <a:t>Input Elements exposed to Methods, are known as ‘Templates’ , Custom Validations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AB1A6-FFFB-FDA7-21B7-05EE9047B085}"/>
              </a:ext>
            </a:extLst>
          </p:cNvPr>
          <p:cNvCxnSpPr>
            <a:cxnSpLocks/>
          </p:cNvCxnSpPr>
          <p:nvPr/>
        </p:nvCxnSpPr>
        <p:spPr>
          <a:xfrm flipH="1" flipV="1">
            <a:off x="1634067" y="2633133"/>
            <a:ext cx="1456266" cy="1337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64206B-E664-A00E-180A-1842339D971F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457200" y="1729895"/>
            <a:ext cx="138008" cy="3311204"/>
          </a:xfrm>
          <a:prstGeom prst="bentConnector3">
            <a:avLst>
              <a:gd name="adj1" fmla="val 265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4252F0-9A08-1A72-210D-D18CC6C0CD76}"/>
              </a:ext>
            </a:extLst>
          </p:cNvPr>
          <p:cNvSpPr txBox="1"/>
          <p:nvPr/>
        </p:nvSpPr>
        <p:spPr>
          <a:xfrm>
            <a:off x="6265333" y="3429000"/>
            <a:ext cx="4864948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Client-Side Logic</a:t>
            </a:r>
          </a:p>
          <a:p>
            <a:endParaRPr lang="en-IN" b="1" dirty="0"/>
          </a:p>
          <a:p>
            <a:r>
              <a:rPr lang="en-IN" b="1" dirty="0"/>
              <a:t>Only Methods those works on Data Entered by End-User as well as the Validation Logic Execution.</a:t>
            </a:r>
          </a:p>
          <a:p>
            <a:endParaRPr lang="en-IN" b="1" dirty="0"/>
          </a:p>
          <a:p>
            <a:r>
              <a:rPr lang="en-IN" b="1" dirty="0"/>
              <a:t>AKA Domain Logic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A8965-D255-C42A-692D-71743176C390}"/>
              </a:ext>
            </a:extLst>
          </p:cNvPr>
          <p:cNvSpPr txBox="1"/>
          <p:nvPr/>
        </p:nvSpPr>
        <p:spPr>
          <a:xfrm>
            <a:off x="4267200" y="76200"/>
            <a:ext cx="2624667" cy="380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50E0A-09B3-AA9D-6E5E-6F044E8333D7}"/>
              </a:ext>
            </a:extLst>
          </p:cNvPr>
          <p:cNvSpPr txBox="1"/>
          <p:nvPr/>
        </p:nvSpPr>
        <p:spPr>
          <a:xfrm>
            <a:off x="5016500" y="1306882"/>
            <a:ext cx="982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663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9939C9-4C1E-7068-BD13-EA22ADBD77C6}"/>
              </a:ext>
            </a:extLst>
          </p:cNvPr>
          <p:cNvSpPr/>
          <p:nvPr/>
        </p:nvSpPr>
        <p:spPr>
          <a:xfrm>
            <a:off x="1168400" y="2006600"/>
            <a:ext cx="2794000" cy="149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 with HTML Elements with Validation Rules</a:t>
            </a:r>
          </a:p>
          <a:p>
            <a:pPr algn="ctr"/>
            <a:r>
              <a:rPr lang="en-IN" sz="1600" b="1" dirty="0"/>
              <a:t>Validations are Tightly Coupled with HTML Elements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A02DAF-E44C-2DB0-651C-04DEAC72711C}"/>
              </a:ext>
            </a:extLst>
          </p:cNvPr>
          <p:cNvSpPr/>
          <p:nvPr/>
        </p:nvSpPr>
        <p:spPr>
          <a:xfrm>
            <a:off x="2294467" y="643467"/>
            <a:ext cx="482600" cy="13631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C169-C9FA-DDDA-E0D9-59728B479366}"/>
              </a:ext>
            </a:extLst>
          </p:cNvPr>
          <p:cNvSpPr txBox="1"/>
          <p:nvPr/>
        </p:nvSpPr>
        <p:spPr>
          <a:xfrm>
            <a:off x="1168400" y="67733"/>
            <a:ext cx="25992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UI Validations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5D12B-BC3B-AD86-0BEC-326EDD7B2A63}"/>
              </a:ext>
            </a:extLst>
          </p:cNvPr>
          <p:cNvSpPr/>
          <p:nvPr/>
        </p:nvSpPr>
        <p:spPr>
          <a:xfrm>
            <a:off x="8161867" y="423334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832EC5-32BB-1CEA-222C-EF31BC52E9F5}"/>
              </a:ext>
            </a:extLst>
          </p:cNvPr>
          <p:cNvSpPr/>
          <p:nvPr/>
        </p:nvSpPr>
        <p:spPr>
          <a:xfrm>
            <a:off x="6265334" y="2548466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E5453-72E1-7033-EB1E-400848ADEF8F}"/>
              </a:ext>
            </a:extLst>
          </p:cNvPr>
          <p:cNvSpPr/>
          <p:nvPr/>
        </p:nvSpPr>
        <p:spPr>
          <a:xfrm>
            <a:off x="10414001" y="2548466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A264-6FA0-1EBB-7A76-E6911129CFEA}"/>
              </a:ext>
            </a:extLst>
          </p:cNvPr>
          <p:cNvSpPr txBox="1"/>
          <p:nvPr/>
        </p:nvSpPr>
        <p:spPr>
          <a:xfrm>
            <a:off x="9897533" y="329343"/>
            <a:ext cx="1803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Domain Logic &amp; Model Classes used for Exposing to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73E4-8163-933F-F387-65DE864D3F34}"/>
              </a:ext>
            </a:extLst>
          </p:cNvPr>
          <p:cNvSpPr txBox="1"/>
          <p:nvPr/>
        </p:nvSpPr>
        <p:spPr>
          <a:xfrm>
            <a:off x="10193867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534A0-E355-9E80-F934-0296A04D45D7}"/>
              </a:ext>
            </a:extLst>
          </p:cNvPr>
          <p:cNvSpPr txBox="1"/>
          <p:nvPr/>
        </p:nvSpPr>
        <p:spPr>
          <a:xfrm>
            <a:off x="6256868" y="4123267"/>
            <a:ext cx="162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UI Facilitator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C936F-7767-168E-863C-467DC1ACA76B}"/>
              </a:ext>
            </a:extLst>
          </p:cNvPr>
          <p:cNvSpPr/>
          <p:nvPr/>
        </p:nvSpPr>
        <p:spPr>
          <a:xfrm>
            <a:off x="8161867" y="5291667"/>
            <a:ext cx="1735666" cy="524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86420F-3FF0-F17F-CDD2-0EF6201EF32B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9376833" y="3505200"/>
            <a:ext cx="1439335" cy="2133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F51F13-A54C-D45A-B4BE-215489D49997}"/>
              </a:ext>
            </a:extLst>
          </p:cNvPr>
          <p:cNvSpPr txBox="1"/>
          <p:nvPr/>
        </p:nvSpPr>
        <p:spPr>
          <a:xfrm>
            <a:off x="9973733" y="5198533"/>
            <a:ext cx="184573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1. End-User Needs List of Values in List View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CAB9C-CBAD-44A9-8D5B-4B1CC140C106}"/>
              </a:ext>
            </a:extLst>
          </p:cNvPr>
          <p:cNvCxnSpPr>
            <a:stCxn id="7" idx="1"/>
            <a:endCxn id="5" idx="4"/>
          </p:cNvCxnSpPr>
          <p:nvPr/>
        </p:nvCxnSpPr>
        <p:spPr>
          <a:xfrm rot="16200000" flipV="1">
            <a:off x="9266211" y="1372157"/>
            <a:ext cx="1012213" cy="17222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5C57CE-23A4-5329-FE4B-70522F286DED}"/>
              </a:ext>
            </a:extLst>
          </p:cNvPr>
          <p:cNvSpPr txBox="1"/>
          <p:nvPr/>
        </p:nvSpPr>
        <p:spPr>
          <a:xfrm>
            <a:off x="9355667" y="1902134"/>
            <a:ext cx="19642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Demand data to Model</a:t>
            </a:r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2E4B88-107C-95C4-5056-D31E7899F5B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6200000" flipH="1">
            <a:off x="8565593" y="1351991"/>
            <a:ext cx="1664146" cy="20326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ADE06-606C-1233-FF33-87F75E2F65BA}"/>
              </a:ext>
            </a:extLst>
          </p:cNvPr>
          <p:cNvSpPr txBox="1"/>
          <p:nvPr/>
        </p:nvSpPr>
        <p:spPr>
          <a:xfrm>
            <a:off x="8388016" y="2667293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Pass Data To Controller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1273C9-8F23-4CA0-B6B1-0F32409CE178}"/>
              </a:ext>
            </a:extLst>
          </p:cNvPr>
          <p:cNvCxnSpPr>
            <a:stCxn id="7" idx="3"/>
            <a:endCxn id="6" idx="5"/>
          </p:cNvCxnSpPr>
          <p:nvPr/>
        </p:nvCxnSpPr>
        <p:spPr>
          <a:xfrm rot="5400000">
            <a:off x="9088968" y="2116887"/>
            <a:ext cx="12700" cy="3088997"/>
          </a:xfrm>
          <a:prstGeom prst="bentConnector3">
            <a:avLst>
              <a:gd name="adj1" fmla="val 33035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05328-6ECD-A9E5-2024-3CAAD657BEFF}"/>
              </a:ext>
            </a:extLst>
          </p:cNvPr>
          <p:cNvSpPr txBox="1"/>
          <p:nvPr/>
        </p:nvSpPr>
        <p:spPr>
          <a:xfrm>
            <a:off x="8063832" y="3498220"/>
            <a:ext cx="1708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4. Pass Data to View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CEC8D71-E99D-3D0E-FA17-8FE23DB67F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0800000" flipV="1">
            <a:off x="7014635" y="1075266"/>
            <a:ext cx="1147233" cy="1473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BC7E50-B571-1DFA-44E4-4445450898A5}"/>
              </a:ext>
            </a:extLst>
          </p:cNvPr>
          <p:cNvSpPr txBox="1"/>
          <p:nvPr/>
        </p:nvSpPr>
        <p:spPr>
          <a:xfrm>
            <a:off x="5448300" y="1262541"/>
            <a:ext cx="24913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5. Schema of the Data to be shown on View is Received from the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8492E3-E1F1-E55C-38A1-0184BC1EFD59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rot="16200000" flipH="1">
            <a:off x="6942108" y="3204075"/>
            <a:ext cx="1630282" cy="2544901"/>
          </a:xfrm>
          <a:prstGeom prst="bentConnector3">
            <a:avLst>
              <a:gd name="adj1" fmla="val 73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B26170-3E9B-EAB4-2AA4-661F2AEF17D6}"/>
              </a:ext>
            </a:extLst>
          </p:cNvPr>
          <p:cNvSpPr/>
          <p:nvPr/>
        </p:nvSpPr>
        <p:spPr>
          <a:xfrm>
            <a:off x="2365989" y="3821385"/>
            <a:ext cx="1498600" cy="1303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51283-FAB7-A7A9-B17B-24EF6FBCDEE6}"/>
              </a:ext>
            </a:extLst>
          </p:cNvPr>
          <p:cNvSpPr/>
          <p:nvPr/>
        </p:nvSpPr>
        <p:spPr>
          <a:xfrm>
            <a:off x="346132" y="4920847"/>
            <a:ext cx="1498600" cy="1303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View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8D2E20-2C4D-9DE9-07B9-3F62DE9BDACA}"/>
              </a:ext>
            </a:extLst>
          </p:cNvPr>
          <p:cNvSpPr/>
          <p:nvPr/>
        </p:nvSpPr>
        <p:spPr>
          <a:xfrm>
            <a:off x="4208603" y="5146764"/>
            <a:ext cx="1498600" cy="130386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Controllers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1D409-4CE6-5572-4DB6-2DBED0818151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rot="5400000" flipH="1" flipV="1">
            <a:off x="1506946" y="4061805"/>
            <a:ext cx="447529" cy="12705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225EC5-E61D-9890-C275-38C2CF7650BE}"/>
              </a:ext>
            </a:extLst>
          </p:cNvPr>
          <p:cNvCxnSpPr>
            <a:stCxn id="33" idx="0"/>
            <a:endCxn id="31" idx="6"/>
          </p:cNvCxnSpPr>
          <p:nvPr/>
        </p:nvCxnSpPr>
        <p:spPr>
          <a:xfrm rot="16200000" flipV="1">
            <a:off x="4074523" y="4263384"/>
            <a:ext cx="673446" cy="10933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10AEA3-102C-03F0-9732-B9A372E3E0F8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rot="10800000">
            <a:off x="1844733" y="5572781"/>
            <a:ext cx="2363871" cy="2259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524C0-99AF-E867-7DBB-A04EC1C15129}"/>
              </a:ext>
            </a:extLst>
          </p:cNvPr>
          <p:cNvSpPr/>
          <p:nvPr/>
        </p:nvSpPr>
        <p:spPr>
          <a:xfrm>
            <a:off x="313267" y="3048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2C010-5F52-C99A-C03E-69CE079729EC}"/>
              </a:ext>
            </a:extLst>
          </p:cNvPr>
          <p:cNvSpPr/>
          <p:nvPr/>
        </p:nvSpPr>
        <p:spPr>
          <a:xfrm>
            <a:off x="8636001" y="956734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ngOnInit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9B74-B17C-B912-698E-C638D2B2C97B}"/>
              </a:ext>
            </a:extLst>
          </p:cNvPr>
          <p:cNvSpPr/>
          <p:nvPr/>
        </p:nvSpPr>
        <p:spPr>
          <a:xfrm>
            <a:off x="4423834" y="452967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ngOnChanges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726FF8-6036-E190-C761-EA5BAFEF4EC7}"/>
              </a:ext>
            </a:extLst>
          </p:cNvPr>
          <p:cNvSpPr/>
          <p:nvPr/>
        </p:nvSpPr>
        <p:spPr>
          <a:xfrm>
            <a:off x="5266267" y="2984500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ViewContent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30958-0AF9-A9CB-CDF6-36D57B9BE875}"/>
              </a:ext>
            </a:extLst>
          </p:cNvPr>
          <p:cNvSpPr/>
          <p:nvPr/>
        </p:nvSpPr>
        <p:spPr>
          <a:xfrm>
            <a:off x="2582334" y="5067299"/>
            <a:ext cx="2065866" cy="668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ngOnDestroy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C4682-1994-CCEC-EC25-5D745677C09E}"/>
              </a:ext>
            </a:extLst>
          </p:cNvPr>
          <p:cNvSpPr txBox="1"/>
          <p:nvPr/>
        </p:nvSpPr>
        <p:spPr>
          <a:xfrm>
            <a:off x="228600" y="1109133"/>
            <a:ext cx="215053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Called Only Once when the Component is Activated for Loading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Initial Values for Object Members, Scalar Properties, etc.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1DE5933-6303-0CCD-D05C-3D8C4FC08B2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V="1">
            <a:off x="2379133" y="452967"/>
            <a:ext cx="3077634" cy="186267"/>
          </a:xfrm>
          <a:prstGeom prst="bentConnector4">
            <a:avLst>
              <a:gd name="adj1" fmla="val 33219"/>
              <a:gd name="adj2" fmla="val 3022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CE9AD-3AD9-E069-2DD3-5432F633221F}"/>
              </a:ext>
            </a:extLst>
          </p:cNvPr>
          <p:cNvSpPr txBox="1"/>
          <p:nvPr/>
        </p:nvSpPr>
        <p:spPr>
          <a:xfrm>
            <a:off x="3746501" y="1270001"/>
            <a:ext cx="3238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Look for Changed in the Component’s Properties those which will be a reason to Update UI</a:t>
            </a:r>
          </a:p>
          <a:p>
            <a:pPr algn="ctr"/>
            <a:endParaRPr lang="en-IN" sz="1200" b="1" dirty="0"/>
          </a:p>
          <a:p>
            <a:pPr algn="ctr"/>
            <a:r>
              <a:rPr lang="en-IN" sz="1200" b="1" dirty="0"/>
              <a:t>The Child Component will execute </a:t>
            </a:r>
            <a:r>
              <a:rPr lang="en-IN" sz="1200" b="1" dirty="0" err="1"/>
              <a:t>ngOnChanges</a:t>
            </a:r>
            <a:r>
              <a:rPr lang="en-IN" sz="1200" b="1" dirty="0"/>
              <a:t> for each @Input() change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49DFEB-1AA3-BB6E-F4A1-11A3D621C4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46650" y="1631950"/>
            <a:ext cx="1862666" cy="8424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C39569-0942-0E58-71D8-6D30D81FC747}"/>
              </a:ext>
            </a:extLst>
          </p:cNvPr>
          <p:cNvSpPr txBox="1"/>
          <p:nvPr/>
        </p:nvSpPr>
        <p:spPr>
          <a:xfrm>
            <a:off x="7480301" y="3543300"/>
            <a:ext cx="2311400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Generate HTML Based on Initial Property Data Set for Component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1100" b="1" dirty="0"/>
              <a:t>The UI will be changed only when its bounded property is changed by the Component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CCE160B-8DC7-5905-9443-4EF7533A2D8D}"/>
              </a:ext>
            </a:extLst>
          </p:cNvPr>
          <p:cNvCxnSpPr>
            <a:stCxn id="4" idx="3"/>
            <a:endCxn id="3" idx="0"/>
          </p:cNvCxnSpPr>
          <p:nvPr/>
        </p:nvCxnSpPr>
        <p:spPr>
          <a:xfrm>
            <a:off x="6489700" y="787401"/>
            <a:ext cx="3179234" cy="16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8CFB6-9EB5-9194-93DD-3C7C5D1A827D}"/>
              </a:ext>
            </a:extLst>
          </p:cNvPr>
          <p:cNvSpPr txBox="1"/>
          <p:nvPr/>
        </p:nvSpPr>
        <p:spPr>
          <a:xfrm>
            <a:off x="8636001" y="1755464"/>
            <a:ext cx="271779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Perform Resource Intensive Operations e.g. HTTP Calls</a:t>
            </a:r>
          </a:p>
          <a:p>
            <a:pPr algn="ctr"/>
            <a:r>
              <a:rPr lang="en-IN" sz="1100" b="1" dirty="0"/>
              <a:t>This will be executed only Once and Property Changes will be notified to Component and hence the Component will Update the UI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C2120A-23E5-C2A7-FF36-0360F7A0FB82}"/>
              </a:ext>
            </a:extLst>
          </p:cNvPr>
          <p:cNvCxnSpPr>
            <a:stCxn id="3" idx="1"/>
            <a:endCxn id="5" idx="3"/>
          </p:cNvCxnSpPr>
          <p:nvPr/>
        </p:nvCxnSpPr>
        <p:spPr>
          <a:xfrm rot="10800000" flipV="1">
            <a:off x="7332133" y="1291168"/>
            <a:ext cx="1303868" cy="2027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B0C433-05FC-F0C9-5576-E549B584989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615267" y="3318933"/>
            <a:ext cx="1651000" cy="174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4AF561-35F7-BDE9-AC93-EBCE0C158146}"/>
              </a:ext>
            </a:extLst>
          </p:cNvPr>
          <p:cNvSpPr txBox="1"/>
          <p:nvPr/>
        </p:nvSpPr>
        <p:spPr>
          <a:xfrm>
            <a:off x="1651000" y="5881469"/>
            <a:ext cx="392853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Component is Being Destroyed when we move away from it or close it explicitly</a:t>
            </a:r>
          </a:p>
        </p:txBody>
      </p:sp>
    </p:spTree>
    <p:extLst>
      <p:ext uri="{BB962C8B-B14F-4D97-AF65-F5344CB8AC3E}">
        <p14:creationId xmlns:p14="http://schemas.microsoft.com/office/powerpoint/2010/main" val="25478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792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83</cp:revision>
  <dcterms:created xsi:type="dcterms:W3CDTF">2024-03-20T04:50:52Z</dcterms:created>
  <dcterms:modified xsi:type="dcterms:W3CDTF">2024-03-22T09:03:37Z</dcterms:modified>
</cp:coreProperties>
</file>