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14-06-2024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14-06-2024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erver2/index.js" TargetMode="External"/><Relationship Id="rId2" Type="http://schemas.openxmlformats.org/officeDocument/2006/relationships/hyperlink" Target="http://server1/index.js" TargetMode="External"/><Relationship Id="rId1" Type="http://schemas.openxmlformats.org/officeDocument/2006/relationships/slideLayout" Target="../slideLayouts/slideLayout7.xml"/><Relationship Id="rId4" Type="http://schemas.openxmlformats.org/officeDocument/2006/relationships/hyperlink" Target="http://server4/index.j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006670-2469-54DE-B62F-9812B01C5F11}"/>
              </a:ext>
            </a:extLst>
          </p:cNvPr>
          <p:cNvSpPr/>
          <p:nvPr/>
        </p:nvSpPr>
        <p:spPr>
          <a:xfrm>
            <a:off x="1803400" y="1134533"/>
            <a:ext cx="4292600" cy="342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 App</a:t>
            </a:r>
          </a:p>
          <a:p>
            <a:pPr algn="ctr"/>
            <a:endParaRPr lang="en-US" dirty="0"/>
          </a:p>
          <a:p>
            <a:pPr algn="ctr"/>
            <a:endParaRPr lang="en-IN" dirty="0"/>
          </a:p>
        </p:txBody>
      </p:sp>
      <p:sp>
        <p:nvSpPr>
          <p:cNvPr id="4" name="Oval 3">
            <a:extLst>
              <a:ext uri="{FF2B5EF4-FFF2-40B4-BE49-F238E27FC236}">
                <a16:creationId xmlns:a16="http://schemas.microsoft.com/office/drawing/2014/main" id="{75D92CB9-55DA-DB66-ECF4-E09E7D433F22}"/>
              </a:ext>
            </a:extLst>
          </p:cNvPr>
          <p:cNvSpPr/>
          <p:nvPr/>
        </p:nvSpPr>
        <p:spPr>
          <a:xfrm>
            <a:off x="2421467" y="3005667"/>
            <a:ext cx="1693333" cy="127846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Subject</a:t>
            </a:r>
          </a:p>
          <a:p>
            <a:pPr algn="ctr"/>
            <a:r>
              <a:rPr lang="en-US" dirty="0"/>
              <a:t>X = 2</a:t>
            </a:r>
            <a:endParaRPr lang="en-IN" dirty="0"/>
          </a:p>
        </p:txBody>
      </p:sp>
      <p:sp>
        <p:nvSpPr>
          <p:cNvPr id="5" name="Rectangle 4">
            <a:extLst>
              <a:ext uri="{FF2B5EF4-FFF2-40B4-BE49-F238E27FC236}">
                <a16:creationId xmlns:a16="http://schemas.microsoft.com/office/drawing/2014/main" id="{A1749633-1024-7C19-6292-2111F7DC8AFA}"/>
              </a:ext>
            </a:extLst>
          </p:cNvPr>
          <p:cNvSpPr/>
          <p:nvPr/>
        </p:nvSpPr>
        <p:spPr>
          <a:xfrm>
            <a:off x="1930400" y="1346200"/>
            <a:ext cx="2116667" cy="753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Change</a:t>
            </a:r>
          </a:p>
          <a:p>
            <a:pPr algn="ctr"/>
            <a:r>
              <a:rPr lang="en-US" dirty="0"/>
              <a:t>X=1 =&gt; 2</a:t>
            </a:r>
            <a:endParaRPr lang="en-IN" dirty="0"/>
          </a:p>
        </p:txBody>
      </p:sp>
      <p:cxnSp>
        <p:nvCxnSpPr>
          <p:cNvPr id="7" name="Connector: Curved 6">
            <a:extLst>
              <a:ext uri="{FF2B5EF4-FFF2-40B4-BE49-F238E27FC236}">
                <a16:creationId xmlns:a16="http://schemas.microsoft.com/office/drawing/2014/main" id="{B7E2F422-9CDD-D9FC-337E-216DCA75F037}"/>
              </a:ext>
            </a:extLst>
          </p:cNvPr>
          <p:cNvCxnSpPr>
            <a:stCxn id="5" idx="2"/>
            <a:endCxn id="4" idx="2"/>
          </p:cNvCxnSpPr>
          <p:nvPr/>
        </p:nvCxnSpPr>
        <p:spPr>
          <a:xfrm rot="5400000">
            <a:off x="1932518" y="2588683"/>
            <a:ext cx="1545167" cy="567267"/>
          </a:xfrm>
          <a:prstGeom prst="curvedConnector4">
            <a:avLst>
              <a:gd name="adj1" fmla="val 29315"/>
              <a:gd name="adj2" fmla="val 140298"/>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E39828E-BDD5-B9EF-98BC-ECF9DCC9EA55}"/>
              </a:ext>
            </a:extLst>
          </p:cNvPr>
          <p:cNvSpPr/>
          <p:nvPr/>
        </p:nvSpPr>
        <p:spPr>
          <a:xfrm>
            <a:off x="8170333" y="1244600"/>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Subc1</a:t>
            </a:r>
            <a:endParaRPr lang="en-IN" dirty="0"/>
          </a:p>
        </p:txBody>
      </p:sp>
      <p:sp>
        <p:nvSpPr>
          <p:cNvPr id="9" name="Rectangle 8">
            <a:extLst>
              <a:ext uri="{FF2B5EF4-FFF2-40B4-BE49-F238E27FC236}">
                <a16:creationId xmlns:a16="http://schemas.microsoft.com/office/drawing/2014/main" id="{9CFC36AB-331B-2894-C3B3-2F2BD93867C5}"/>
              </a:ext>
            </a:extLst>
          </p:cNvPr>
          <p:cNvSpPr/>
          <p:nvPr/>
        </p:nvSpPr>
        <p:spPr>
          <a:xfrm>
            <a:off x="8170333" y="2271183"/>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Subc2</a:t>
            </a:r>
            <a:endParaRPr lang="en-IN" dirty="0"/>
          </a:p>
        </p:txBody>
      </p:sp>
      <p:sp>
        <p:nvSpPr>
          <p:cNvPr id="10" name="Rectangle 9">
            <a:extLst>
              <a:ext uri="{FF2B5EF4-FFF2-40B4-BE49-F238E27FC236}">
                <a16:creationId xmlns:a16="http://schemas.microsoft.com/office/drawing/2014/main" id="{7BBE3624-913A-2912-3454-554D296635B8}"/>
              </a:ext>
            </a:extLst>
          </p:cNvPr>
          <p:cNvSpPr/>
          <p:nvPr/>
        </p:nvSpPr>
        <p:spPr>
          <a:xfrm>
            <a:off x="8170333" y="3384552"/>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Subc3</a:t>
            </a:r>
            <a:endParaRPr lang="en-IN" dirty="0"/>
          </a:p>
        </p:txBody>
      </p:sp>
      <p:sp>
        <p:nvSpPr>
          <p:cNvPr id="11" name="Rectangle 10">
            <a:extLst>
              <a:ext uri="{FF2B5EF4-FFF2-40B4-BE49-F238E27FC236}">
                <a16:creationId xmlns:a16="http://schemas.microsoft.com/office/drawing/2014/main" id="{FCC90E84-241C-9EA6-8776-339A454239A3}"/>
              </a:ext>
            </a:extLst>
          </p:cNvPr>
          <p:cNvSpPr/>
          <p:nvPr/>
        </p:nvSpPr>
        <p:spPr>
          <a:xfrm>
            <a:off x="8170333" y="4497921"/>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Subcn</a:t>
            </a:r>
            <a:endParaRPr lang="en-IN" dirty="0"/>
          </a:p>
        </p:txBody>
      </p:sp>
      <p:cxnSp>
        <p:nvCxnSpPr>
          <p:cNvPr id="13" name="Connector: Curved 12">
            <a:extLst>
              <a:ext uri="{FF2B5EF4-FFF2-40B4-BE49-F238E27FC236}">
                <a16:creationId xmlns:a16="http://schemas.microsoft.com/office/drawing/2014/main" id="{7DBD068F-1421-E2F8-C884-919D3C4D9266}"/>
              </a:ext>
            </a:extLst>
          </p:cNvPr>
          <p:cNvCxnSpPr>
            <a:stCxn id="8" idx="1"/>
            <a:endCxn id="4" idx="6"/>
          </p:cNvCxnSpPr>
          <p:nvPr/>
        </p:nvCxnSpPr>
        <p:spPr>
          <a:xfrm rot="10800000" flipV="1">
            <a:off x="4114801" y="1545166"/>
            <a:ext cx="4055533" cy="2099733"/>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564BBCA7-ACE4-E52B-5DA0-A41EEBD09B8D}"/>
              </a:ext>
            </a:extLst>
          </p:cNvPr>
          <p:cNvCxnSpPr/>
          <p:nvPr/>
        </p:nvCxnSpPr>
        <p:spPr>
          <a:xfrm flipV="1">
            <a:off x="4360333" y="1625600"/>
            <a:ext cx="2226735" cy="1642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3C3BFFB8-01B8-2667-A7D9-A2C706A3DD9E}"/>
              </a:ext>
            </a:extLst>
          </p:cNvPr>
          <p:cNvSpPr txBox="1"/>
          <p:nvPr/>
        </p:nvSpPr>
        <p:spPr>
          <a:xfrm>
            <a:off x="6223000" y="1014177"/>
            <a:ext cx="1016001" cy="369332"/>
          </a:xfrm>
          <a:prstGeom prst="rect">
            <a:avLst/>
          </a:prstGeom>
          <a:noFill/>
        </p:spPr>
        <p:txBody>
          <a:bodyPr wrap="square" rtlCol="0">
            <a:spAutoFit/>
          </a:bodyPr>
          <a:lstStyle/>
          <a:p>
            <a:r>
              <a:rPr lang="en-US" dirty="0"/>
              <a:t>X =2</a:t>
            </a:r>
            <a:endParaRPr lang="en-IN" dirty="0"/>
          </a:p>
        </p:txBody>
      </p:sp>
      <p:cxnSp>
        <p:nvCxnSpPr>
          <p:cNvPr id="18" name="Connector: Curved 17">
            <a:extLst>
              <a:ext uri="{FF2B5EF4-FFF2-40B4-BE49-F238E27FC236}">
                <a16:creationId xmlns:a16="http://schemas.microsoft.com/office/drawing/2014/main" id="{411E0C27-6329-90F4-F772-48B4D2F3F37B}"/>
              </a:ext>
            </a:extLst>
          </p:cNvPr>
          <p:cNvCxnSpPr>
            <a:stCxn id="10" idx="1"/>
            <a:endCxn id="4" idx="6"/>
          </p:cNvCxnSpPr>
          <p:nvPr/>
        </p:nvCxnSpPr>
        <p:spPr>
          <a:xfrm rot="10800000">
            <a:off x="4114801" y="3644901"/>
            <a:ext cx="4055533" cy="40219"/>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C4EB4BF-00F5-D5AB-7626-9A1490FAC07A}"/>
              </a:ext>
            </a:extLst>
          </p:cNvPr>
          <p:cNvCxnSpPr/>
          <p:nvPr/>
        </p:nvCxnSpPr>
        <p:spPr>
          <a:xfrm>
            <a:off x="4360332" y="3759200"/>
            <a:ext cx="3454401" cy="67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CF96CD6-DFDF-A50C-CEDB-CCEE8811C604}"/>
              </a:ext>
            </a:extLst>
          </p:cNvPr>
          <p:cNvCxnSpPr/>
          <p:nvPr/>
        </p:nvCxnSpPr>
        <p:spPr>
          <a:xfrm flipV="1">
            <a:off x="4114800" y="1545164"/>
            <a:ext cx="2226732" cy="1667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33DF53A-2A3D-EBED-4D7A-9A257A1FF300}"/>
              </a:ext>
            </a:extLst>
          </p:cNvPr>
          <p:cNvSpPr txBox="1"/>
          <p:nvPr/>
        </p:nvSpPr>
        <p:spPr>
          <a:xfrm>
            <a:off x="6654800" y="1558405"/>
            <a:ext cx="1016001" cy="369332"/>
          </a:xfrm>
          <a:prstGeom prst="rect">
            <a:avLst/>
          </a:prstGeom>
          <a:noFill/>
        </p:spPr>
        <p:txBody>
          <a:bodyPr wrap="square" rtlCol="0">
            <a:spAutoFit/>
          </a:bodyPr>
          <a:lstStyle/>
          <a:p>
            <a:r>
              <a:rPr lang="en-US" dirty="0"/>
              <a:t>X =1</a:t>
            </a:r>
            <a:endParaRPr lang="en-IN" dirty="0"/>
          </a:p>
        </p:txBody>
      </p:sp>
      <p:sp>
        <p:nvSpPr>
          <p:cNvPr id="24" name="TextBox 23">
            <a:extLst>
              <a:ext uri="{FF2B5EF4-FFF2-40B4-BE49-F238E27FC236}">
                <a16:creationId xmlns:a16="http://schemas.microsoft.com/office/drawing/2014/main" id="{C0DCB5D9-0BB6-9C37-C5CD-B25752E92C97}"/>
              </a:ext>
            </a:extLst>
          </p:cNvPr>
          <p:cNvSpPr txBox="1"/>
          <p:nvPr/>
        </p:nvSpPr>
        <p:spPr>
          <a:xfrm>
            <a:off x="6587068" y="4006356"/>
            <a:ext cx="1016001" cy="369332"/>
          </a:xfrm>
          <a:prstGeom prst="rect">
            <a:avLst/>
          </a:prstGeom>
          <a:noFill/>
        </p:spPr>
        <p:txBody>
          <a:bodyPr wrap="square" rtlCol="0">
            <a:spAutoFit/>
          </a:bodyPr>
          <a:lstStyle/>
          <a:p>
            <a:r>
              <a:rPr lang="en-US" dirty="0"/>
              <a:t>X =2</a:t>
            </a:r>
            <a:endParaRPr lang="en-IN" dirty="0"/>
          </a:p>
        </p:txBody>
      </p:sp>
      <p:sp>
        <p:nvSpPr>
          <p:cNvPr id="25" name="Rectangle 24">
            <a:extLst>
              <a:ext uri="{FF2B5EF4-FFF2-40B4-BE49-F238E27FC236}">
                <a16:creationId xmlns:a16="http://schemas.microsoft.com/office/drawing/2014/main" id="{B99E2E59-4A73-ABFD-DE42-B2A6CE33B693}"/>
              </a:ext>
            </a:extLst>
          </p:cNvPr>
          <p:cNvSpPr/>
          <p:nvPr/>
        </p:nvSpPr>
        <p:spPr>
          <a:xfrm>
            <a:off x="270933" y="5012267"/>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Publishing </a:t>
            </a:r>
          </a:p>
          <a:p>
            <a:pPr algn="ctr"/>
            <a:r>
              <a:rPr lang="en-US" dirty="0"/>
              <a:t>Company</a:t>
            </a:r>
            <a:endParaRPr lang="en-IN" dirty="0"/>
          </a:p>
        </p:txBody>
      </p:sp>
      <p:sp>
        <p:nvSpPr>
          <p:cNvPr id="26" name="Rectangle 25">
            <a:extLst>
              <a:ext uri="{FF2B5EF4-FFF2-40B4-BE49-F238E27FC236}">
                <a16:creationId xmlns:a16="http://schemas.microsoft.com/office/drawing/2014/main" id="{7E8E01AD-00C7-C94A-3E04-70514D3514E5}"/>
              </a:ext>
            </a:extLst>
          </p:cNvPr>
          <p:cNvSpPr/>
          <p:nvPr/>
        </p:nvSpPr>
        <p:spPr>
          <a:xfrm>
            <a:off x="6587068" y="5164666"/>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Subscriber to  Paper by Publisher</a:t>
            </a:r>
            <a:endParaRPr lang="en-IN" dirty="0"/>
          </a:p>
        </p:txBody>
      </p:sp>
      <p:sp>
        <p:nvSpPr>
          <p:cNvPr id="27" name="Oval 26">
            <a:extLst>
              <a:ext uri="{FF2B5EF4-FFF2-40B4-BE49-F238E27FC236}">
                <a16:creationId xmlns:a16="http://schemas.microsoft.com/office/drawing/2014/main" id="{60288863-8C9A-275C-8CE5-38D32AFD72E8}"/>
              </a:ext>
            </a:extLst>
          </p:cNvPr>
          <p:cNvSpPr/>
          <p:nvPr/>
        </p:nvSpPr>
        <p:spPr>
          <a:xfrm>
            <a:off x="3183467" y="5012267"/>
            <a:ext cx="1955800" cy="12615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a:t>
            </a:r>
            <a:endParaRPr lang="en-IN" dirty="0"/>
          </a:p>
        </p:txBody>
      </p:sp>
      <p:cxnSp>
        <p:nvCxnSpPr>
          <p:cNvPr id="29" name="Connector: Curved 28">
            <a:extLst>
              <a:ext uri="{FF2B5EF4-FFF2-40B4-BE49-F238E27FC236}">
                <a16:creationId xmlns:a16="http://schemas.microsoft.com/office/drawing/2014/main" id="{5BAB8EA1-B498-277A-C962-92B54E15EB69}"/>
              </a:ext>
            </a:extLst>
          </p:cNvPr>
          <p:cNvCxnSpPr>
            <a:stCxn id="26" idx="0"/>
            <a:endCxn id="27" idx="6"/>
          </p:cNvCxnSpPr>
          <p:nvPr/>
        </p:nvCxnSpPr>
        <p:spPr>
          <a:xfrm rot="16200000" flipH="1" flipV="1">
            <a:off x="6007101" y="4296832"/>
            <a:ext cx="478368" cy="2214035"/>
          </a:xfrm>
          <a:prstGeom prst="curvedConnector4">
            <a:avLst>
              <a:gd name="adj1" fmla="val -47787"/>
              <a:gd name="adj2" fmla="val 673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6D8E1D52-8DA3-0E34-FFAF-F6FADAC4AFCE}"/>
              </a:ext>
            </a:extLst>
          </p:cNvPr>
          <p:cNvCxnSpPr>
            <a:stCxn id="25" idx="0"/>
            <a:endCxn id="27" idx="2"/>
          </p:cNvCxnSpPr>
          <p:nvPr/>
        </p:nvCxnSpPr>
        <p:spPr>
          <a:xfrm rot="16200000" flipH="1">
            <a:off x="1794933" y="4254500"/>
            <a:ext cx="630767" cy="2146300"/>
          </a:xfrm>
          <a:prstGeom prst="curvedConnector4">
            <a:avLst>
              <a:gd name="adj1" fmla="val -36242"/>
              <a:gd name="adj2" fmla="val 678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771B56D9-4051-406E-3FED-E1AE4CE83A0A}"/>
              </a:ext>
            </a:extLst>
          </p:cNvPr>
          <p:cNvCxnSpPr>
            <a:stCxn id="27" idx="6"/>
            <a:endCxn id="26" idx="2"/>
          </p:cNvCxnSpPr>
          <p:nvPr/>
        </p:nvCxnSpPr>
        <p:spPr>
          <a:xfrm>
            <a:off x="5139267" y="5643034"/>
            <a:ext cx="2214035" cy="783165"/>
          </a:xfrm>
          <a:prstGeom prst="curvedConnector4">
            <a:avLst>
              <a:gd name="adj1" fmla="val 32696"/>
              <a:gd name="adj2" fmla="val 1291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43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22A8AA7-32B7-049C-0FA9-D85EFDA8F234}"/>
              </a:ext>
            </a:extLst>
          </p:cNvPr>
          <p:cNvSpPr/>
          <p:nvPr/>
        </p:nvSpPr>
        <p:spPr>
          <a:xfrm>
            <a:off x="4377267" y="575733"/>
            <a:ext cx="2641600" cy="2082800"/>
          </a:xfrm>
          <a:prstGeom prst="ellipse">
            <a:avLst/>
          </a:prstGeom>
          <a:ln w="762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Subject</a:t>
            </a:r>
            <a:endParaRPr lang="en-IN" dirty="0"/>
          </a:p>
        </p:txBody>
      </p:sp>
      <p:sp>
        <p:nvSpPr>
          <p:cNvPr id="3" name="Rectangle 2">
            <a:extLst>
              <a:ext uri="{FF2B5EF4-FFF2-40B4-BE49-F238E27FC236}">
                <a16:creationId xmlns:a16="http://schemas.microsoft.com/office/drawing/2014/main" id="{09BB1E7D-C07A-0EB8-8A70-8D7030FAB928}"/>
              </a:ext>
            </a:extLst>
          </p:cNvPr>
          <p:cNvSpPr/>
          <p:nvPr/>
        </p:nvSpPr>
        <p:spPr>
          <a:xfrm>
            <a:off x="4995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COM1</a:t>
            </a:r>
            <a:endParaRPr lang="en-IN" dirty="0"/>
          </a:p>
        </p:txBody>
      </p:sp>
      <p:sp>
        <p:nvSpPr>
          <p:cNvPr id="4" name="Rectangle 3">
            <a:extLst>
              <a:ext uri="{FF2B5EF4-FFF2-40B4-BE49-F238E27FC236}">
                <a16:creationId xmlns:a16="http://schemas.microsoft.com/office/drawing/2014/main" id="{5A6D71A4-7776-0742-3F2F-2B460647D1CA}"/>
              </a:ext>
            </a:extLst>
          </p:cNvPr>
          <p:cNvSpPr/>
          <p:nvPr/>
        </p:nvSpPr>
        <p:spPr>
          <a:xfrm>
            <a:off x="34543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COM2</a:t>
            </a:r>
            <a:endParaRPr lang="en-IN" dirty="0"/>
          </a:p>
        </p:txBody>
      </p:sp>
      <p:sp>
        <p:nvSpPr>
          <p:cNvPr id="5" name="Rectangle 4">
            <a:extLst>
              <a:ext uri="{FF2B5EF4-FFF2-40B4-BE49-F238E27FC236}">
                <a16:creationId xmlns:a16="http://schemas.microsoft.com/office/drawing/2014/main" id="{22CFB77A-78F5-0AC8-D374-2AF028F9721B}"/>
              </a:ext>
            </a:extLst>
          </p:cNvPr>
          <p:cNvSpPr/>
          <p:nvPr/>
        </p:nvSpPr>
        <p:spPr>
          <a:xfrm>
            <a:off x="61891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COM3</a:t>
            </a:r>
            <a:endParaRPr lang="en-IN" dirty="0"/>
          </a:p>
        </p:txBody>
      </p:sp>
      <p:sp>
        <p:nvSpPr>
          <p:cNvPr id="6" name="Rectangle 5">
            <a:extLst>
              <a:ext uri="{FF2B5EF4-FFF2-40B4-BE49-F238E27FC236}">
                <a16:creationId xmlns:a16="http://schemas.microsoft.com/office/drawing/2014/main" id="{4EC5D1B1-2D44-A1CE-752A-B2985A33570D}"/>
              </a:ext>
            </a:extLst>
          </p:cNvPr>
          <p:cNvSpPr/>
          <p:nvPr/>
        </p:nvSpPr>
        <p:spPr>
          <a:xfrm>
            <a:off x="91439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COM4</a:t>
            </a:r>
            <a:endParaRPr lang="en-IN" dirty="0"/>
          </a:p>
        </p:txBody>
      </p:sp>
      <p:cxnSp>
        <p:nvCxnSpPr>
          <p:cNvPr id="8" name="Connector: Curved 7">
            <a:extLst>
              <a:ext uri="{FF2B5EF4-FFF2-40B4-BE49-F238E27FC236}">
                <a16:creationId xmlns:a16="http://schemas.microsoft.com/office/drawing/2014/main" id="{08DE4DC6-86DD-3D8D-BAF8-3CC8522012C4}"/>
              </a:ext>
            </a:extLst>
          </p:cNvPr>
          <p:cNvCxnSpPr>
            <a:stCxn id="3" idx="0"/>
            <a:endCxn id="2" idx="4"/>
          </p:cNvCxnSpPr>
          <p:nvPr/>
        </p:nvCxnSpPr>
        <p:spPr>
          <a:xfrm rot="5400000" flipH="1" flipV="1">
            <a:off x="3052233" y="1274233"/>
            <a:ext cx="1261534" cy="40301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3DDA1C5E-ED08-FCBF-105F-D054551BB8D6}"/>
              </a:ext>
            </a:extLst>
          </p:cNvPr>
          <p:cNvCxnSpPr>
            <a:stCxn id="4" idx="0"/>
            <a:endCxn id="2" idx="4"/>
          </p:cNvCxnSpPr>
          <p:nvPr/>
        </p:nvCxnSpPr>
        <p:spPr>
          <a:xfrm rot="5400000" flipH="1" flipV="1">
            <a:off x="4529666" y="2751666"/>
            <a:ext cx="1261534" cy="107526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C5F05A49-910A-B041-6DD2-5A6E6A6ABF5E}"/>
              </a:ext>
            </a:extLst>
          </p:cNvPr>
          <p:cNvCxnSpPr>
            <a:stCxn id="5" idx="0"/>
            <a:endCxn id="2" idx="4"/>
          </p:cNvCxnSpPr>
          <p:nvPr/>
        </p:nvCxnSpPr>
        <p:spPr>
          <a:xfrm rot="16200000" flipV="1">
            <a:off x="5897033" y="2459567"/>
            <a:ext cx="1261534" cy="16594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B5FA3A7C-C84B-81C9-93A2-441D7608CAAF}"/>
              </a:ext>
            </a:extLst>
          </p:cNvPr>
          <p:cNvCxnSpPr>
            <a:stCxn id="6" idx="0"/>
            <a:endCxn id="2" idx="4"/>
          </p:cNvCxnSpPr>
          <p:nvPr/>
        </p:nvCxnSpPr>
        <p:spPr>
          <a:xfrm rot="16200000" flipV="1">
            <a:off x="7374466" y="982134"/>
            <a:ext cx="1261534" cy="46143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1FEC0DE-F568-49F9-3EE0-A77C7B72EF85}"/>
              </a:ext>
            </a:extLst>
          </p:cNvPr>
          <p:cNvSpPr/>
          <p:nvPr/>
        </p:nvSpPr>
        <p:spPr>
          <a:xfrm>
            <a:off x="8458200" y="499533"/>
            <a:ext cx="2125133" cy="126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a:t>
            </a:r>
          </a:p>
          <a:p>
            <a:pPr algn="ctr"/>
            <a:r>
              <a:rPr lang="en-US" dirty="0"/>
              <a:t>Service</a:t>
            </a:r>
          </a:p>
          <a:p>
            <a:pPr algn="ctr"/>
            <a:r>
              <a:rPr lang="en-US" dirty="0"/>
              <a:t>Provide Data to Subscriber</a:t>
            </a:r>
            <a:endParaRPr lang="en-IN" dirty="0"/>
          </a:p>
        </p:txBody>
      </p:sp>
      <p:cxnSp>
        <p:nvCxnSpPr>
          <p:cNvPr id="17" name="Connector: Curved 16">
            <a:extLst>
              <a:ext uri="{FF2B5EF4-FFF2-40B4-BE49-F238E27FC236}">
                <a16:creationId xmlns:a16="http://schemas.microsoft.com/office/drawing/2014/main" id="{3D5719AD-A857-040B-1D6E-F8BA149DAE1F}"/>
              </a:ext>
            </a:extLst>
          </p:cNvPr>
          <p:cNvCxnSpPr>
            <a:stCxn id="15" idx="1"/>
            <a:endCxn id="2" idx="0"/>
          </p:cNvCxnSpPr>
          <p:nvPr/>
        </p:nvCxnSpPr>
        <p:spPr>
          <a:xfrm rot="10800000">
            <a:off x="5698068" y="575733"/>
            <a:ext cx="2760133" cy="554568"/>
          </a:xfrm>
          <a:prstGeom prst="curvedConnector4">
            <a:avLst>
              <a:gd name="adj1" fmla="val 26074"/>
              <a:gd name="adj2" fmla="val 141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55D38A89-0117-6A37-BE23-6726CD0B002E}"/>
              </a:ext>
            </a:extLst>
          </p:cNvPr>
          <p:cNvCxnSpPr>
            <a:stCxn id="2" idx="2"/>
            <a:endCxn id="3" idx="0"/>
          </p:cNvCxnSpPr>
          <p:nvPr/>
        </p:nvCxnSpPr>
        <p:spPr>
          <a:xfrm rot="10800000" flipV="1">
            <a:off x="1667933" y="1617133"/>
            <a:ext cx="2709334"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908C68D1-5213-FBFF-F75C-D3AA0BEE0B30}"/>
              </a:ext>
            </a:extLst>
          </p:cNvPr>
          <p:cNvCxnSpPr>
            <a:stCxn id="2" idx="3"/>
            <a:endCxn id="4" idx="0"/>
          </p:cNvCxnSpPr>
          <p:nvPr/>
        </p:nvCxnSpPr>
        <p:spPr>
          <a:xfrm rot="5400000">
            <a:off x="3910184" y="3066130"/>
            <a:ext cx="1566553" cy="1413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AA04CCBD-3B77-2610-EA5D-98B5DAA9C583}"/>
              </a:ext>
            </a:extLst>
          </p:cNvPr>
          <p:cNvCxnSpPr>
            <a:stCxn id="2" idx="5"/>
            <a:endCxn id="5" idx="0"/>
          </p:cNvCxnSpPr>
          <p:nvPr/>
        </p:nvCxnSpPr>
        <p:spPr>
          <a:xfrm rot="16200000" flipH="1">
            <a:off x="6211497" y="2774030"/>
            <a:ext cx="1566553" cy="7255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095FD101-F2D6-80E3-546E-B677D3680597}"/>
              </a:ext>
            </a:extLst>
          </p:cNvPr>
          <p:cNvCxnSpPr>
            <a:stCxn id="2" idx="6"/>
            <a:endCxn id="6" idx="0"/>
          </p:cNvCxnSpPr>
          <p:nvPr/>
        </p:nvCxnSpPr>
        <p:spPr>
          <a:xfrm>
            <a:off x="7018867" y="1617133"/>
            <a:ext cx="3293532"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7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BC4BAD96-E26E-7BE7-A8FA-C009F663BFF1}"/>
              </a:ext>
            </a:extLst>
          </p:cNvPr>
          <p:cNvSpPr/>
          <p:nvPr/>
        </p:nvSpPr>
        <p:spPr>
          <a:xfrm>
            <a:off x="762000" y="762000"/>
            <a:ext cx="10608733" cy="5765800"/>
          </a:xfrm>
          <a:prstGeom prst="can">
            <a:avLst>
              <a:gd name="adj" fmla="val 9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Cylinder 2">
            <a:extLst>
              <a:ext uri="{FF2B5EF4-FFF2-40B4-BE49-F238E27FC236}">
                <a16:creationId xmlns:a16="http://schemas.microsoft.com/office/drawing/2014/main" id="{4C0069D2-074B-2ABA-D9F2-71B86E57D275}"/>
              </a:ext>
            </a:extLst>
          </p:cNvPr>
          <p:cNvSpPr/>
          <p:nvPr/>
        </p:nvSpPr>
        <p:spPr>
          <a:xfrm>
            <a:off x="1066800" y="1625600"/>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Departments</a:t>
            </a:r>
          </a:p>
        </p:txBody>
      </p:sp>
      <p:sp>
        <p:nvSpPr>
          <p:cNvPr id="4" name="Cylinder 3">
            <a:extLst>
              <a:ext uri="{FF2B5EF4-FFF2-40B4-BE49-F238E27FC236}">
                <a16:creationId xmlns:a16="http://schemas.microsoft.com/office/drawing/2014/main" id="{5FC04BCF-341C-ED51-904E-5ED90E9877B1}"/>
              </a:ext>
            </a:extLst>
          </p:cNvPr>
          <p:cNvSpPr/>
          <p:nvPr/>
        </p:nvSpPr>
        <p:spPr>
          <a:xfrm>
            <a:off x="3327400" y="1625599"/>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Employees</a:t>
            </a:r>
          </a:p>
        </p:txBody>
      </p:sp>
      <p:sp>
        <p:nvSpPr>
          <p:cNvPr id="5" name="Cylinder 4">
            <a:extLst>
              <a:ext uri="{FF2B5EF4-FFF2-40B4-BE49-F238E27FC236}">
                <a16:creationId xmlns:a16="http://schemas.microsoft.com/office/drawing/2014/main" id="{08660B0F-2F01-1A33-2017-FA71C54111C7}"/>
              </a:ext>
            </a:extLst>
          </p:cNvPr>
          <p:cNvSpPr/>
          <p:nvPr/>
        </p:nvSpPr>
        <p:spPr>
          <a:xfrm>
            <a:off x="6066366" y="1625598"/>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Customers</a:t>
            </a:r>
          </a:p>
        </p:txBody>
      </p:sp>
      <p:sp>
        <p:nvSpPr>
          <p:cNvPr id="6" name="Cylinder 5">
            <a:extLst>
              <a:ext uri="{FF2B5EF4-FFF2-40B4-BE49-F238E27FC236}">
                <a16:creationId xmlns:a16="http://schemas.microsoft.com/office/drawing/2014/main" id="{DFC95B21-A37F-2CA5-A9AE-31E66547E85C}"/>
              </a:ext>
            </a:extLst>
          </p:cNvPr>
          <p:cNvSpPr/>
          <p:nvPr/>
        </p:nvSpPr>
        <p:spPr>
          <a:xfrm>
            <a:off x="8769348" y="1507067"/>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Orders</a:t>
            </a:r>
          </a:p>
        </p:txBody>
      </p:sp>
    </p:spTree>
    <p:extLst>
      <p:ext uri="{BB962C8B-B14F-4D97-AF65-F5344CB8AC3E}">
        <p14:creationId xmlns:p14="http://schemas.microsoft.com/office/powerpoint/2010/main" val="227780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stCxn id="2" idx="2"/>
            <a:endCxn id="4" idx="2"/>
          </p:cNvCxnSpPr>
          <p:nvPr/>
        </p:nvCxnSpPr>
        <p:spPr>
          <a:xfrm rot="16200000" flipH="1">
            <a:off x="2097616" y="1945216"/>
            <a:ext cx="1363134" cy="22817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712259" y="3136669"/>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Tree>
    <p:extLst>
      <p:ext uri="{BB962C8B-B14F-4D97-AF65-F5344CB8AC3E}">
        <p14:creationId xmlns:p14="http://schemas.microsoft.com/office/powerpoint/2010/main" val="265158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cxnSpLocks/>
            <a:stCxn id="2" idx="2"/>
            <a:endCxn id="13" idx="0"/>
          </p:cNvCxnSpPr>
          <p:nvPr/>
        </p:nvCxnSpPr>
        <p:spPr>
          <a:xfrm rot="16200000" flipH="1">
            <a:off x="1344727" y="2698105"/>
            <a:ext cx="702502" cy="11535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423332" y="3107035"/>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
        <p:nvSpPr>
          <p:cNvPr id="7" name="Star: 10 Points 6">
            <a:extLst>
              <a:ext uri="{FF2B5EF4-FFF2-40B4-BE49-F238E27FC236}">
                <a16:creationId xmlns:a16="http://schemas.microsoft.com/office/drawing/2014/main" id="{0F77FA15-2230-6D55-B05B-479BC29F190A}"/>
              </a:ext>
            </a:extLst>
          </p:cNvPr>
          <p:cNvSpPr/>
          <p:nvPr/>
        </p:nvSpPr>
        <p:spPr>
          <a:xfrm>
            <a:off x="1753657" y="4605866"/>
            <a:ext cx="2056343" cy="1676400"/>
          </a:xfrm>
          <a:prstGeom prst="star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Reducer</a:t>
            </a:r>
          </a:p>
        </p:txBody>
      </p:sp>
      <p:cxnSp>
        <p:nvCxnSpPr>
          <p:cNvPr id="14" name="Connector: Curved 13">
            <a:extLst>
              <a:ext uri="{FF2B5EF4-FFF2-40B4-BE49-F238E27FC236}">
                <a16:creationId xmlns:a16="http://schemas.microsoft.com/office/drawing/2014/main" id="{8FBFA9C5-A61E-E4F9-C7B3-DF5867A488FF}"/>
              </a:ext>
            </a:extLst>
          </p:cNvPr>
          <p:cNvCxnSpPr>
            <a:cxnSpLocks/>
            <a:stCxn id="13" idx="2"/>
            <a:endCxn id="7" idx="5"/>
          </p:cNvCxnSpPr>
          <p:nvPr/>
        </p:nvCxnSpPr>
        <p:spPr>
          <a:xfrm rot="5400000">
            <a:off x="917295" y="4866725"/>
            <a:ext cx="1672722" cy="2"/>
          </a:xfrm>
          <a:prstGeom prst="curvedConnector4">
            <a:avLst>
              <a:gd name="adj1" fmla="val 17202"/>
              <a:gd name="adj2" fmla="val 1143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299B2623-40FB-FC0C-4C94-A710F1B25260}"/>
              </a:ext>
            </a:extLst>
          </p:cNvPr>
          <p:cNvCxnSpPr>
            <a:stCxn id="7" idx="0"/>
            <a:endCxn id="4" idx="2"/>
          </p:cNvCxnSpPr>
          <p:nvPr/>
        </p:nvCxnSpPr>
        <p:spPr>
          <a:xfrm flipV="1">
            <a:off x="3810002" y="3767667"/>
            <a:ext cx="110065" cy="141737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3E6C343-4108-943B-7BA1-C99229B6087C}"/>
              </a:ext>
            </a:extLst>
          </p:cNvPr>
          <p:cNvSpPr txBox="1"/>
          <p:nvPr/>
        </p:nvSpPr>
        <p:spPr>
          <a:xfrm>
            <a:off x="2954866" y="3992032"/>
            <a:ext cx="1659467" cy="923330"/>
          </a:xfrm>
          <a:prstGeom prst="rect">
            <a:avLst/>
          </a:prstGeom>
          <a:noFill/>
        </p:spPr>
        <p:txBody>
          <a:bodyPr wrap="square" rtlCol="0">
            <a:spAutoFit/>
          </a:bodyPr>
          <a:lstStyle/>
          <a:p>
            <a:pPr algn="ctr"/>
            <a:r>
              <a:rPr lang="en-IN" b="1" dirty="0"/>
              <a:t>Update new Department in the Store</a:t>
            </a:r>
          </a:p>
        </p:txBody>
      </p:sp>
    </p:spTree>
    <p:extLst>
      <p:ext uri="{BB962C8B-B14F-4D97-AF65-F5344CB8AC3E}">
        <p14:creationId xmlns:p14="http://schemas.microsoft.com/office/powerpoint/2010/main" val="381276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523B34-3A90-CCEB-42C9-B839C90E43FD}"/>
              </a:ext>
            </a:extLst>
          </p:cNvPr>
          <p:cNvSpPr/>
          <p:nvPr/>
        </p:nvSpPr>
        <p:spPr>
          <a:xfrm>
            <a:off x="135467" y="321733"/>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1</a:t>
            </a:r>
            <a:endParaRPr lang="en-IN" dirty="0"/>
          </a:p>
        </p:txBody>
      </p:sp>
      <p:sp>
        <p:nvSpPr>
          <p:cNvPr id="3" name="Arrow: Right 2">
            <a:extLst>
              <a:ext uri="{FF2B5EF4-FFF2-40B4-BE49-F238E27FC236}">
                <a16:creationId xmlns:a16="http://schemas.microsoft.com/office/drawing/2014/main" id="{E9C8725E-D738-4AEC-C561-7E9D6644AB1F}"/>
              </a:ext>
            </a:extLst>
          </p:cNvPr>
          <p:cNvSpPr/>
          <p:nvPr/>
        </p:nvSpPr>
        <p:spPr>
          <a:xfrm>
            <a:off x="1667933" y="584200"/>
            <a:ext cx="2633134"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Dispatch Action</a:t>
            </a:r>
            <a:endParaRPr lang="en-IN" dirty="0"/>
          </a:p>
        </p:txBody>
      </p:sp>
      <p:sp>
        <p:nvSpPr>
          <p:cNvPr id="4" name="Rectangle 3">
            <a:extLst>
              <a:ext uri="{FF2B5EF4-FFF2-40B4-BE49-F238E27FC236}">
                <a16:creationId xmlns:a16="http://schemas.microsoft.com/office/drawing/2014/main" id="{47CA97AB-B00B-7ACA-0FB3-8BA9D7F98DD7}"/>
              </a:ext>
            </a:extLst>
          </p:cNvPr>
          <p:cNvSpPr/>
          <p:nvPr/>
        </p:nvSpPr>
        <p:spPr>
          <a:xfrm>
            <a:off x="4461933" y="30945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Reducer</a:t>
            </a:r>
          </a:p>
          <a:p>
            <a:pPr algn="ctr"/>
            <a:r>
              <a:rPr lang="en-US" dirty="0"/>
              <a:t>Update the Store</a:t>
            </a:r>
            <a:endParaRPr lang="en-IN" dirty="0"/>
          </a:p>
        </p:txBody>
      </p:sp>
      <p:sp>
        <p:nvSpPr>
          <p:cNvPr id="5" name="Rectangle 4">
            <a:extLst>
              <a:ext uri="{FF2B5EF4-FFF2-40B4-BE49-F238E27FC236}">
                <a16:creationId xmlns:a16="http://schemas.microsoft.com/office/drawing/2014/main" id="{265DD0E0-2B86-B019-3415-E73831687577}"/>
              </a:ext>
            </a:extLst>
          </p:cNvPr>
          <p:cNvSpPr/>
          <p:nvPr/>
        </p:nvSpPr>
        <p:spPr>
          <a:xfrm>
            <a:off x="4301067" y="376766"/>
            <a:ext cx="2074333"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Action Creator</a:t>
            </a:r>
          </a:p>
          <a:p>
            <a:pPr algn="ctr"/>
            <a:r>
              <a:rPr lang="en-US" dirty="0"/>
              <a:t>Sync / Async</a:t>
            </a:r>
            <a:endParaRPr lang="en-IN" dirty="0"/>
          </a:p>
        </p:txBody>
      </p:sp>
      <p:sp>
        <p:nvSpPr>
          <p:cNvPr id="6" name="Rectangle 5">
            <a:extLst>
              <a:ext uri="{FF2B5EF4-FFF2-40B4-BE49-F238E27FC236}">
                <a16:creationId xmlns:a16="http://schemas.microsoft.com/office/drawing/2014/main" id="{09420AB9-4A29-B77B-6F6F-7A9F19753702}"/>
              </a:ext>
            </a:extLst>
          </p:cNvPr>
          <p:cNvSpPr/>
          <p:nvPr/>
        </p:nvSpPr>
        <p:spPr>
          <a:xfrm>
            <a:off x="8881534" y="3767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Effect</a:t>
            </a:r>
          </a:p>
          <a:p>
            <a:pPr algn="ctr"/>
            <a:r>
              <a:rPr lang="en-US" dirty="0"/>
              <a:t>Will Subscribe to Promise and Dispatch output Action</a:t>
            </a:r>
            <a:endParaRPr lang="en-IN" dirty="0"/>
          </a:p>
        </p:txBody>
      </p:sp>
      <p:sp>
        <p:nvSpPr>
          <p:cNvPr id="7" name="Arrow: Right 6">
            <a:extLst>
              <a:ext uri="{FF2B5EF4-FFF2-40B4-BE49-F238E27FC236}">
                <a16:creationId xmlns:a16="http://schemas.microsoft.com/office/drawing/2014/main" id="{12998883-4F06-4C1E-AB39-709C66BE8B19}"/>
              </a:ext>
            </a:extLst>
          </p:cNvPr>
          <p:cNvSpPr/>
          <p:nvPr/>
        </p:nvSpPr>
        <p:spPr>
          <a:xfrm>
            <a:off x="6375400" y="584200"/>
            <a:ext cx="2472267"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Async Action to Effect</a:t>
            </a:r>
            <a:endParaRPr lang="en-IN" dirty="0"/>
          </a:p>
        </p:txBody>
      </p:sp>
      <p:sp>
        <p:nvSpPr>
          <p:cNvPr id="8" name="Arrow: Down 7">
            <a:extLst>
              <a:ext uri="{FF2B5EF4-FFF2-40B4-BE49-F238E27FC236}">
                <a16:creationId xmlns:a16="http://schemas.microsoft.com/office/drawing/2014/main" id="{6DC2168C-7BBE-8E94-19D7-3E4BA73ADF57}"/>
              </a:ext>
            </a:extLst>
          </p:cNvPr>
          <p:cNvSpPr/>
          <p:nvPr/>
        </p:nvSpPr>
        <p:spPr>
          <a:xfrm>
            <a:off x="5130800" y="1214966"/>
            <a:ext cx="423333" cy="1849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E57D5E-9C15-1445-9696-477CE736370F}"/>
              </a:ext>
            </a:extLst>
          </p:cNvPr>
          <p:cNvSpPr txBox="1"/>
          <p:nvPr/>
        </p:nvSpPr>
        <p:spPr>
          <a:xfrm>
            <a:off x="2912534" y="1730000"/>
            <a:ext cx="2336802" cy="646331"/>
          </a:xfrm>
          <a:prstGeom prst="rect">
            <a:avLst/>
          </a:prstGeom>
          <a:noFill/>
          <a:ln>
            <a:solidFill>
              <a:schemeClr val="tx2"/>
            </a:solidFill>
          </a:ln>
        </p:spPr>
        <p:txBody>
          <a:bodyPr wrap="square" rtlCol="0">
            <a:spAutoFit/>
          </a:bodyPr>
          <a:lstStyle/>
          <a:p>
            <a:pPr algn="ctr"/>
            <a:r>
              <a:rPr lang="en-US" b="1" dirty="0"/>
              <a:t>Sync Output Action with Resultant Data</a:t>
            </a:r>
            <a:endParaRPr lang="en-IN" b="1" dirty="0"/>
          </a:p>
        </p:txBody>
      </p:sp>
      <p:sp>
        <p:nvSpPr>
          <p:cNvPr id="10" name="TextBox 9">
            <a:extLst>
              <a:ext uri="{FF2B5EF4-FFF2-40B4-BE49-F238E27FC236}">
                <a16:creationId xmlns:a16="http://schemas.microsoft.com/office/drawing/2014/main" id="{988598C7-B2AD-2B66-4FC5-5CD38A16CCBA}"/>
              </a:ext>
            </a:extLst>
          </p:cNvPr>
          <p:cNvSpPr txBox="1"/>
          <p:nvPr/>
        </p:nvSpPr>
        <p:spPr>
          <a:xfrm>
            <a:off x="7141633" y="3337920"/>
            <a:ext cx="2336802" cy="646331"/>
          </a:xfrm>
          <a:prstGeom prst="rect">
            <a:avLst/>
          </a:prstGeom>
          <a:noFill/>
          <a:ln>
            <a:solidFill>
              <a:schemeClr val="tx2"/>
            </a:solidFill>
          </a:ln>
        </p:spPr>
        <p:txBody>
          <a:bodyPr wrap="square" rtlCol="0">
            <a:spAutoFit/>
          </a:bodyPr>
          <a:lstStyle/>
          <a:p>
            <a:pPr algn="ctr"/>
            <a:r>
              <a:rPr lang="en-US" b="1" dirty="0"/>
              <a:t>Async Output Action with Resultant Data</a:t>
            </a:r>
            <a:endParaRPr lang="en-IN" b="1" dirty="0"/>
          </a:p>
        </p:txBody>
      </p:sp>
      <p:sp>
        <p:nvSpPr>
          <p:cNvPr id="11" name="Rectangle 10">
            <a:extLst>
              <a:ext uri="{FF2B5EF4-FFF2-40B4-BE49-F238E27FC236}">
                <a16:creationId xmlns:a16="http://schemas.microsoft.com/office/drawing/2014/main" id="{EB4D96A4-0913-9800-8257-6680A2AF6C2C}"/>
              </a:ext>
            </a:extLst>
          </p:cNvPr>
          <p:cNvSpPr/>
          <p:nvPr/>
        </p:nvSpPr>
        <p:spPr>
          <a:xfrm>
            <a:off x="10828869" y="3503833"/>
            <a:ext cx="897466" cy="1278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HTTP</a:t>
            </a:r>
          </a:p>
          <a:p>
            <a:pPr algn="ctr"/>
            <a:r>
              <a:rPr lang="en-US" sz="1600" b="1" dirty="0"/>
              <a:t>Service</a:t>
            </a:r>
            <a:endParaRPr lang="en-IN" sz="1600" b="1" dirty="0"/>
          </a:p>
        </p:txBody>
      </p:sp>
      <p:sp>
        <p:nvSpPr>
          <p:cNvPr id="13" name="TextBox 12">
            <a:extLst>
              <a:ext uri="{FF2B5EF4-FFF2-40B4-BE49-F238E27FC236}">
                <a16:creationId xmlns:a16="http://schemas.microsoft.com/office/drawing/2014/main" id="{59BF64C9-1994-2270-ABE4-CD20BE8E75D4}"/>
              </a:ext>
            </a:extLst>
          </p:cNvPr>
          <p:cNvSpPr txBox="1"/>
          <p:nvPr/>
        </p:nvSpPr>
        <p:spPr>
          <a:xfrm>
            <a:off x="10769600" y="795866"/>
            <a:ext cx="1286933" cy="369332"/>
          </a:xfrm>
          <a:prstGeom prst="rect">
            <a:avLst/>
          </a:prstGeom>
          <a:noFill/>
        </p:spPr>
        <p:txBody>
          <a:bodyPr wrap="square" rtlCol="0">
            <a:spAutoFit/>
          </a:bodyPr>
          <a:lstStyle/>
          <a:p>
            <a:pPr algn="ctr"/>
            <a:r>
              <a:rPr lang="en-US" b="1" dirty="0"/>
              <a:t>HTTP Call</a:t>
            </a:r>
            <a:endParaRPr lang="en-IN" b="1" dirty="0"/>
          </a:p>
        </p:txBody>
      </p:sp>
      <p:sp>
        <p:nvSpPr>
          <p:cNvPr id="14" name="Arrow: Left-Up 13">
            <a:extLst>
              <a:ext uri="{FF2B5EF4-FFF2-40B4-BE49-F238E27FC236}">
                <a16:creationId xmlns:a16="http://schemas.microsoft.com/office/drawing/2014/main" id="{64650B88-2CAC-D9DA-E69B-DDB5BC33A42C}"/>
              </a:ext>
            </a:extLst>
          </p:cNvPr>
          <p:cNvSpPr/>
          <p:nvPr/>
        </p:nvSpPr>
        <p:spPr>
          <a:xfrm rot="16200000">
            <a:off x="9897692" y="1964424"/>
            <a:ext cx="2251822" cy="812801"/>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Up 14">
            <a:extLst>
              <a:ext uri="{FF2B5EF4-FFF2-40B4-BE49-F238E27FC236}">
                <a16:creationId xmlns:a16="http://schemas.microsoft.com/office/drawing/2014/main" id="{75917FBC-7EF8-B3BC-822E-5396B045BF5E}"/>
              </a:ext>
            </a:extLst>
          </p:cNvPr>
          <p:cNvSpPr/>
          <p:nvPr/>
        </p:nvSpPr>
        <p:spPr>
          <a:xfrm>
            <a:off x="6214533" y="2393200"/>
            <a:ext cx="3822701" cy="103580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ylinder 15">
            <a:extLst>
              <a:ext uri="{FF2B5EF4-FFF2-40B4-BE49-F238E27FC236}">
                <a16:creationId xmlns:a16="http://schemas.microsoft.com/office/drawing/2014/main" id="{D8A186C9-A61C-7817-C36A-35E7AECADF94}"/>
              </a:ext>
            </a:extLst>
          </p:cNvPr>
          <p:cNvSpPr/>
          <p:nvPr/>
        </p:nvSpPr>
        <p:spPr>
          <a:xfrm>
            <a:off x="135467" y="5283200"/>
            <a:ext cx="3759200" cy="9482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NGRX Store for Application State</a:t>
            </a:r>
            <a:endParaRPr lang="en-IN" b="1" dirty="0"/>
          </a:p>
        </p:txBody>
      </p:sp>
      <p:sp>
        <p:nvSpPr>
          <p:cNvPr id="17" name="Arrow: Bent 16">
            <a:extLst>
              <a:ext uri="{FF2B5EF4-FFF2-40B4-BE49-F238E27FC236}">
                <a16:creationId xmlns:a16="http://schemas.microsoft.com/office/drawing/2014/main" id="{82553128-DCA3-D12A-728C-AC1418A0D5F5}"/>
              </a:ext>
            </a:extLst>
          </p:cNvPr>
          <p:cNvSpPr/>
          <p:nvPr/>
        </p:nvSpPr>
        <p:spPr>
          <a:xfrm rot="10800000">
            <a:off x="3970866" y="5185833"/>
            <a:ext cx="897467" cy="71823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316B1275-01CC-4567-61C0-068B5EAEEFCE}"/>
              </a:ext>
            </a:extLst>
          </p:cNvPr>
          <p:cNvSpPr/>
          <p:nvPr/>
        </p:nvSpPr>
        <p:spPr>
          <a:xfrm>
            <a:off x="93134" y="3022602"/>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2</a:t>
            </a:r>
            <a:endParaRPr lang="en-IN" dirty="0"/>
          </a:p>
        </p:txBody>
      </p:sp>
      <p:cxnSp>
        <p:nvCxnSpPr>
          <p:cNvPr id="20" name="Connector: Elbow 19">
            <a:extLst>
              <a:ext uri="{FF2B5EF4-FFF2-40B4-BE49-F238E27FC236}">
                <a16:creationId xmlns:a16="http://schemas.microsoft.com/office/drawing/2014/main" id="{28909645-A517-6F9C-A7CD-8FEDB8328428}"/>
              </a:ext>
            </a:extLst>
          </p:cNvPr>
          <p:cNvCxnSpPr>
            <a:cxnSpLocks/>
            <a:stCxn id="2" idx="2"/>
            <a:endCxn id="31" idx="3"/>
          </p:cNvCxnSpPr>
          <p:nvPr/>
        </p:nvCxnSpPr>
        <p:spPr>
          <a:xfrm rot="16200000" flipH="1">
            <a:off x="293873" y="1877826"/>
            <a:ext cx="3670984" cy="2455331"/>
          </a:xfrm>
          <a:prstGeom prst="bentConnector4">
            <a:avLst>
              <a:gd name="adj1" fmla="val 46665"/>
              <a:gd name="adj2" fmla="val 109310"/>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D9E9FF64-2039-BD13-63C4-E929A0356B9D}"/>
              </a:ext>
            </a:extLst>
          </p:cNvPr>
          <p:cNvCxnSpPr>
            <a:cxnSpLocks/>
            <a:stCxn id="18" idx="2"/>
            <a:endCxn id="31" idx="0"/>
          </p:cNvCxnSpPr>
          <p:nvPr/>
        </p:nvCxnSpPr>
        <p:spPr>
          <a:xfrm rot="16200000" flipH="1">
            <a:off x="1387320" y="3442915"/>
            <a:ext cx="725266" cy="178117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BB523EFB-C566-3F5D-F2F7-1F68C37C95EC}"/>
              </a:ext>
            </a:extLst>
          </p:cNvPr>
          <p:cNvSpPr txBox="1"/>
          <p:nvPr/>
        </p:nvSpPr>
        <p:spPr>
          <a:xfrm>
            <a:off x="1496482" y="3922869"/>
            <a:ext cx="2336802" cy="369332"/>
          </a:xfrm>
          <a:prstGeom prst="rect">
            <a:avLst/>
          </a:prstGeom>
          <a:noFill/>
          <a:ln>
            <a:solidFill>
              <a:schemeClr val="tx2"/>
            </a:solidFill>
          </a:ln>
        </p:spPr>
        <p:txBody>
          <a:bodyPr wrap="square" rtlCol="0">
            <a:spAutoFit/>
          </a:bodyPr>
          <a:lstStyle/>
          <a:p>
            <a:pPr algn="ctr"/>
            <a:r>
              <a:rPr lang="en-US" b="1" dirty="0"/>
              <a:t>Store Subscription</a:t>
            </a:r>
            <a:endParaRPr lang="en-IN" b="1" dirty="0"/>
          </a:p>
        </p:txBody>
      </p:sp>
      <p:cxnSp>
        <p:nvCxnSpPr>
          <p:cNvPr id="26" name="Connector: Elbow 25">
            <a:extLst>
              <a:ext uri="{FF2B5EF4-FFF2-40B4-BE49-F238E27FC236}">
                <a16:creationId xmlns:a16="http://schemas.microsoft.com/office/drawing/2014/main" id="{CD7EF0AB-B790-C422-BD2D-1C89B6E6E559}"/>
              </a:ext>
            </a:extLst>
          </p:cNvPr>
          <p:cNvCxnSpPr>
            <a:stCxn id="16" idx="2"/>
            <a:endCxn id="18" idx="2"/>
          </p:cNvCxnSpPr>
          <p:nvPr/>
        </p:nvCxnSpPr>
        <p:spPr>
          <a:xfrm rot="10800000" flipH="1">
            <a:off x="135467" y="3970870"/>
            <a:ext cx="723900" cy="1786465"/>
          </a:xfrm>
          <a:prstGeom prst="bentConnector4">
            <a:avLst>
              <a:gd name="adj1" fmla="val -9357"/>
              <a:gd name="adj2" fmla="val 6327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737F750-B84C-0067-F9EF-7706DB1B3529}"/>
              </a:ext>
            </a:extLst>
          </p:cNvPr>
          <p:cNvSpPr txBox="1"/>
          <p:nvPr/>
        </p:nvSpPr>
        <p:spPr>
          <a:xfrm>
            <a:off x="33871" y="4696135"/>
            <a:ext cx="1439331" cy="646331"/>
          </a:xfrm>
          <a:prstGeom prst="rect">
            <a:avLst/>
          </a:prstGeom>
          <a:noFill/>
          <a:ln>
            <a:solidFill>
              <a:schemeClr val="tx2"/>
            </a:solidFill>
          </a:ln>
        </p:spPr>
        <p:txBody>
          <a:bodyPr wrap="square" rtlCol="0">
            <a:spAutoFit/>
          </a:bodyPr>
          <a:lstStyle/>
          <a:p>
            <a:pPr algn="ctr"/>
            <a:r>
              <a:rPr lang="en-US" b="1" dirty="0"/>
              <a:t>Data from Store</a:t>
            </a:r>
            <a:endParaRPr lang="en-IN" b="1" dirty="0"/>
          </a:p>
        </p:txBody>
      </p:sp>
      <p:sp>
        <p:nvSpPr>
          <p:cNvPr id="31" name="Rectangle 30">
            <a:extLst>
              <a:ext uri="{FF2B5EF4-FFF2-40B4-BE49-F238E27FC236}">
                <a16:creationId xmlns:a16="http://schemas.microsoft.com/office/drawing/2014/main" id="{1CE61286-144A-BDBF-D5BF-49B8E0C0DA4D}"/>
              </a:ext>
            </a:extLst>
          </p:cNvPr>
          <p:cNvSpPr/>
          <p:nvPr/>
        </p:nvSpPr>
        <p:spPr>
          <a:xfrm>
            <a:off x="1924049" y="4696135"/>
            <a:ext cx="1432982" cy="48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Selector</a:t>
            </a:r>
            <a:endParaRPr lang="en-IN" b="1" dirty="0"/>
          </a:p>
        </p:txBody>
      </p:sp>
      <p:sp>
        <p:nvSpPr>
          <p:cNvPr id="34" name="Arrow: Up 33">
            <a:extLst>
              <a:ext uri="{FF2B5EF4-FFF2-40B4-BE49-F238E27FC236}">
                <a16:creationId xmlns:a16="http://schemas.microsoft.com/office/drawing/2014/main" id="{1CBE34A1-8586-1990-5C3B-B232909C65FB}"/>
              </a:ext>
            </a:extLst>
          </p:cNvPr>
          <p:cNvSpPr/>
          <p:nvPr/>
        </p:nvSpPr>
        <p:spPr>
          <a:xfrm>
            <a:off x="2565400" y="5185833"/>
            <a:ext cx="347134" cy="2413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9328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878FA-3B71-C77D-1669-69221A954A9C}"/>
              </a:ext>
            </a:extLst>
          </p:cNvPr>
          <p:cNvSpPr/>
          <p:nvPr/>
        </p:nvSpPr>
        <p:spPr>
          <a:xfrm>
            <a:off x="465667" y="4792133"/>
            <a:ext cx="11590866" cy="1388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Shell Application</a:t>
            </a:r>
          </a:p>
          <a:p>
            <a:pPr algn="ctr"/>
            <a:r>
              <a:rPr lang="en-IN" b="1" dirty="0"/>
              <a:t>Module Federation</a:t>
            </a:r>
          </a:p>
        </p:txBody>
      </p:sp>
      <p:sp>
        <p:nvSpPr>
          <p:cNvPr id="3" name="Rectangle 2">
            <a:extLst>
              <a:ext uri="{FF2B5EF4-FFF2-40B4-BE49-F238E27FC236}">
                <a16:creationId xmlns:a16="http://schemas.microsoft.com/office/drawing/2014/main" id="{79167FA4-57A8-05D8-C1A5-6BCEF98ECA62}"/>
              </a:ext>
            </a:extLst>
          </p:cNvPr>
          <p:cNvSpPr/>
          <p:nvPr/>
        </p:nvSpPr>
        <p:spPr>
          <a:xfrm>
            <a:off x="4284133" y="677333"/>
            <a:ext cx="4030134" cy="411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44644282-62FF-154D-EC52-390D005AAED2}"/>
              </a:ext>
            </a:extLst>
          </p:cNvPr>
          <p:cNvSpPr txBox="1"/>
          <p:nvPr/>
        </p:nvSpPr>
        <p:spPr>
          <a:xfrm>
            <a:off x="4284133" y="795867"/>
            <a:ext cx="4030134" cy="369332"/>
          </a:xfrm>
          <a:prstGeom prst="rect">
            <a:avLst/>
          </a:prstGeom>
          <a:noFill/>
          <a:ln>
            <a:solidFill>
              <a:schemeClr val="accent1"/>
            </a:solidFill>
          </a:ln>
        </p:spPr>
        <p:txBody>
          <a:bodyPr wrap="square" rtlCol="0">
            <a:spAutoFit/>
          </a:bodyPr>
          <a:lstStyle/>
          <a:p>
            <a:pPr algn="ctr"/>
            <a:r>
              <a:rPr lang="en-IN" b="1" dirty="0"/>
              <a:t>Landing Page</a:t>
            </a:r>
          </a:p>
        </p:txBody>
      </p:sp>
      <p:sp>
        <p:nvSpPr>
          <p:cNvPr id="5" name="Rectangle 4">
            <a:extLst>
              <a:ext uri="{FF2B5EF4-FFF2-40B4-BE49-F238E27FC236}">
                <a16:creationId xmlns:a16="http://schemas.microsoft.com/office/drawing/2014/main" id="{BB3033E1-DC09-0AC1-5F0E-F27F02D2E9E2}"/>
              </a:ext>
            </a:extLst>
          </p:cNvPr>
          <p:cNvSpPr/>
          <p:nvPr/>
        </p:nvSpPr>
        <p:spPr>
          <a:xfrm>
            <a:off x="110067" y="262467"/>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1</a:t>
            </a:r>
          </a:p>
          <a:p>
            <a:pPr algn="ctr"/>
            <a:r>
              <a:rPr lang="en-IN" sz="1600" b="1" dirty="0"/>
              <a:t>Server1/index.js</a:t>
            </a:r>
          </a:p>
        </p:txBody>
      </p:sp>
      <p:sp>
        <p:nvSpPr>
          <p:cNvPr id="6" name="Rectangle 5">
            <a:extLst>
              <a:ext uri="{FF2B5EF4-FFF2-40B4-BE49-F238E27FC236}">
                <a16:creationId xmlns:a16="http://schemas.microsoft.com/office/drawing/2014/main" id="{7C2C7884-7F93-CE89-DEDF-65E260976C71}"/>
              </a:ext>
            </a:extLst>
          </p:cNvPr>
          <p:cNvSpPr/>
          <p:nvPr/>
        </p:nvSpPr>
        <p:spPr>
          <a:xfrm>
            <a:off x="605368" y="1695027"/>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2</a:t>
            </a:r>
          </a:p>
          <a:p>
            <a:pPr algn="ctr"/>
            <a:r>
              <a:rPr lang="en-IN" sz="1600" b="1" dirty="0"/>
              <a:t>Server2/index.js</a:t>
            </a:r>
          </a:p>
        </p:txBody>
      </p:sp>
      <p:sp>
        <p:nvSpPr>
          <p:cNvPr id="7" name="Rectangle 6">
            <a:extLst>
              <a:ext uri="{FF2B5EF4-FFF2-40B4-BE49-F238E27FC236}">
                <a16:creationId xmlns:a16="http://schemas.microsoft.com/office/drawing/2014/main" id="{18579681-7D98-8AC1-A2AE-945279693B8B}"/>
              </a:ext>
            </a:extLst>
          </p:cNvPr>
          <p:cNvSpPr/>
          <p:nvPr/>
        </p:nvSpPr>
        <p:spPr>
          <a:xfrm>
            <a:off x="10329333" y="335466"/>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3</a:t>
            </a:r>
          </a:p>
          <a:p>
            <a:pPr algn="ctr"/>
            <a:r>
              <a:rPr lang="en-IN" sz="1600" b="1" dirty="0"/>
              <a:t>Server3/index.js</a:t>
            </a:r>
          </a:p>
        </p:txBody>
      </p:sp>
      <p:sp>
        <p:nvSpPr>
          <p:cNvPr id="8" name="Rectangle 7">
            <a:extLst>
              <a:ext uri="{FF2B5EF4-FFF2-40B4-BE49-F238E27FC236}">
                <a16:creationId xmlns:a16="http://schemas.microsoft.com/office/drawing/2014/main" id="{9A0259A7-D050-142F-ADFC-8181BBE23FF7}"/>
              </a:ext>
            </a:extLst>
          </p:cNvPr>
          <p:cNvSpPr/>
          <p:nvPr/>
        </p:nvSpPr>
        <p:spPr>
          <a:xfrm>
            <a:off x="9897533" y="1490134"/>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4</a:t>
            </a:r>
          </a:p>
          <a:p>
            <a:pPr algn="ctr"/>
            <a:r>
              <a:rPr lang="en-IN" sz="1600" b="1" dirty="0"/>
              <a:t>Server4/index.js</a:t>
            </a:r>
          </a:p>
        </p:txBody>
      </p:sp>
      <p:cxnSp>
        <p:nvCxnSpPr>
          <p:cNvPr id="10" name="Connector: Curved 9">
            <a:extLst>
              <a:ext uri="{FF2B5EF4-FFF2-40B4-BE49-F238E27FC236}">
                <a16:creationId xmlns:a16="http://schemas.microsoft.com/office/drawing/2014/main" id="{C949B2B1-C7C4-2219-5C63-AF9072F87318}"/>
              </a:ext>
            </a:extLst>
          </p:cNvPr>
          <p:cNvCxnSpPr>
            <a:stCxn id="5" idx="3"/>
          </p:cNvCxnSpPr>
          <p:nvPr/>
        </p:nvCxnSpPr>
        <p:spPr>
          <a:xfrm>
            <a:off x="1862667" y="677334"/>
            <a:ext cx="1845733" cy="41147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B7116CF5-73B2-B3E5-02D0-871655A45B1D}"/>
              </a:ext>
            </a:extLst>
          </p:cNvPr>
          <p:cNvCxnSpPr>
            <a:cxnSpLocks/>
            <a:stCxn id="6" idx="3"/>
          </p:cNvCxnSpPr>
          <p:nvPr/>
        </p:nvCxnSpPr>
        <p:spPr>
          <a:xfrm>
            <a:off x="2357968" y="2109894"/>
            <a:ext cx="944032" cy="268223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CFD85A5E-0342-0487-60B5-CA9D05AECD11}"/>
              </a:ext>
            </a:extLst>
          </p:cNvPr>
          <p:cNvCxnSpPr>
            <a:stCxn id="7" idx="1"/>
          </p:cNvCxnSpPr>
          <p:nvPr/>
        </p:nvCxnSpPr>
        <p:spPr>
          <a:xfrm rot="10800000" flipV="1">
            <a:off x="8847667" y="750333"/>
            <a:ext cx="1481666" cy="4041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7F19FE0A-21D3-57C1-AE67-766549C863F2}"/>
              </a:ext>
            </a:extLst>
          </p:cNvPr>
          <p:cNvCxnSpPr>
            <a:stCxn id="8" idx="1"/>
          </p:cNvCxnSpPr>
          <p:nvPr/>
        </p:nvCxnSpPr>
        <p:spPr>
          <a:xfrm rot="10800000" flipV="1">
            <a:off x="9321801" y="1905001"/>
            <a:ext cx="575733" cy="28871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7" name="Table 16">
            <a:extLst>
              <a:ext uri="{FF2B5EF4-FFF2-40B4-BE49-F238E27FC236}">
                <a16:creationId xmlns:a16="http://schemas.microsoft.com/office/drawing/2014/main" id="{FEB4C365-6721-EB1B-A6FB-D25E06AE92C6}"/>
              </a:ext>
            </a:extLst>
          </p:cNvPr>
          <p:cNvGraphicFramePr>
            <a:graphicFrameLocks noGrp="1"/>
          </p:cNvGraphicFramePr>
          <p:nvPr>
            <p:extLst>
              <p:ext uri="{D42A27DB-BD31-4B8C-83A1-F6EECF244321}">
                <p14:modId xmlns:p14="http://schemas.microsoft.com/office/powerpoint/2010/main" val="2405687435"/>
              </p:ext>
            </p:extLst>
          </p:nvPr>
        </p:nvGraphicFramePr>
        <p:xfrm>
          <a:off x="5461000" y="1324187"/>
          <a:ext cx="1845732" cy="741680"/>
        </p:xfrm>
        <a:graphic>
          <a:graphicData uri="http://schemas.openxmlformats.org/drawingml/2006/table">
            <a:tbl>
              <a:tblPr firstRow="1" bandRow="1">
                <a:tableStyleId>{5C22544A-7EE6-4342-B048-85BDC9FD1C3A}</a:tableStyleId>
              </a:tblPr>
              <a:tblGrid>
                <a:gridCol w="615244">
                  <a:extLst>
                    <a:ext uri="{9D8B030D-6E8A-4147-A177-3AD203B41FA5}">
                      <a16:colId xmlns:a16="http://schemas.microsoft.com/office/drawing/2014/main" val="2169425779"/>
                    </a:ext>
                  </a:extLst>
                </a:gridCol>
                <a:gridCol w="615244">
                  <a:extLst>
                    <a:ext uri="{9D8B030D-6E8A-4147-A177-3AD203B41FA5}">
                      <a16:colId xmlns:a16="http://schemas.microsoft.com/office/drawing/2014/main" val="2786036551"/>
                    </a:ext>
                  </a:extLst>
                </a:gridCol>
                <a:gridCol w="615244">
                  <a:extLst>
                    <a:ext uri="{9D8B030D-6E8A-4147-A177-3AD203B41FA5}">
                      <a16:colId xmlns:a16="http://schemas.microsoft.com/office/drawing/2014/main" val="3386792618"/>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44417797"/>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46997314"/>
                  </a:ext>
                </a:extLst>
              </a:tr>
            </a:tbl>
          </a:graphicData>
        </a:graphic>
      </p:graphicFrame>
      <p:cxnSp>
        <p:nvCxnSpPr>
          <p:cNvPr id="19" name="Connector: Curved 18">
            <a:extLst>
              <a:ext uri="{FF2B5EF4-FFF2-40B4-BE49-F238E27FC236}">
                <a16:creationId xmlns:a16="http://schemas.microsoft.com/office/drawing/2014/main" id="{AD22502E-3EA0-C4BB-B1AC-E688F431B086}"/>
              </a:ext>
            </a:extLst>
          </p:cNvPr>
          <p:cNvCxnSpPr>
            <a:stCxn id="5" idx="3"/>
            <a:endCxn id="17" idx="1"/>
          </p:cNvCxnSpPr>
          <p:nvPr/>
        </p:nvCxnSpPr>
        <p:spPr>
          <a:xfrm>
            <a:off x="1862667" y="677334"/>
            <a:ext cx="3598333" cy="1017693"/>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C00E27-EED3-1A4B-6C8F-4970E32DF6D2}"/>
              </a:ext>
            </a:extLst>
          </p:cNvPr>
          <p:cNvSpPr/>
          <p:nvPr/>
        </p:nvSpPr>
        <p:spPr>
          <a:xfrm>
            <a:off x="4461933" y="2319867"/>
            <a:ext cx="1219201" cy="85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a:t>
            </a:r>
          </a:p>
        </p:txBody>
      </p:sp>
      <p:cxnSp>
        <p:nvCxnSpPr>
          <p:cNvPr id="22" name="Connector: Curved 21">
            <a:extLst>
              <a:ext uri="{FF2B5EF4-FFF2-40B4-BE49-F238E27FC236}">
                <a16:creationId xmlns:a16="http://schemas.microsoft.com/office/drawing/2014/main" id="{B8AABDD0-0AED-C696-9BFC-B89705F9A219}"/>
              </a:ext>
            </a:extLst>
          </p:cNvPr>
          <p:cNvCxnSpPr>
            <a:stCxn id="6" idx="3"/>
            <a:endCxn id="20" idx="1"/>
          </p:cNvCxnSpPr>
          <p:nvPr/>
        </p:nvCxnSpPr>
        <p:spPr>
          <a:xfrm>
            <a:off x="2357968" y="2109894"/>
            <a:ext cx="2103965" cy="637540"/>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123E9D-0C0A-4096-DE0B-4D5997FF27F4}"/>
              </a:ext>
            </a:extLst>
          </p:cNvPr>
          <p:cNvSpPr/>
          <p:nvPr/>
        </p:nvSpPr>
        <p:spPr>
          <a:xfrm>
            <a:off x="6510866" y="2582333"/>
            <a:ext cx="159173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Search</a:t>
            </a:r>
          </a:p>
        </p:txBody>
      </p:sp>
      <p:cxnSp>
        <p:nvCxnSpPr>
          <p:cNvPr id="25" name="Connector: Curved 24">
            <a:extLst>
              <a:ext uri="{FF2B5EF4-FFF2-40B4-BE49-F238E27FC236}">
                <a16:creationId xmlns:a16="http://schemas.microsoft.com/office/drawing/2014/main" id="{DF07CF7E-3462-D5FF-9D86-4511D6D7B774}"/>
              </a:ext>
            </a:extLst>
          </p:cNvPr>
          <p:cNvCxnSpPr>
            <a:stCxn id="7" idx="1"/>
            <a:endCxn id="23" idx="3"/>
          </p:cNvCxnSpPr>
          <p:nvPr/>
        </p:nvCxnSpPr>
        <p:spPr>
          <a:xfrm rot="10800000" flipV="1">
            <a:off x="8102601" y="750333"/>
            <a:ext cx="2226733" cy="2016666"/>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6" name="Action Button: Video 25">
            <a:hlinkClick r:id="" action="ppaction://noaction" highlightClick="1"/>
            <a:extLst>
              <a:ext uri="{FF2B5EF4-FFF2-40B4-BE49-F238E27FC236}">
                <a16:creationId xmlns:a16="http://schemas.microsoft.com/office/drawing/2014/main" id="{F7D7AA5E-4437-25AD-7BBC-FA3F4174AE6C}"/>
              </a:ext>
            </a:extLst>
          </p:cNvPr>
          <p:cNvSpPr/>
          <p:nvPr/>
        </p:nvSpPr>
        <p:spPr>
          <a:xfrm>
            <a:off x="6316132" y="3823037"/>
            <a:ext cx="804335" cy="647131"/>
          </a:xfrm>
          <a:prstGeom prst="actionButtonMov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Connector: Curved 27">
            <a:extLst>
              <a:ext uri="{FF2B5EF4-FFF2-40B4-BE49-F238E27FC236}">
                <a16:creationId xmlns:a16="http://schemas.microsoft.com/office/drawing/2014/main" id="{43403A96-D492-2952-64A7-6CA2BFAEFB07}"/>
              </a:ext>
            </a:extLst>
          </p:cNvPr>
          <p:cNvCxnSpPr>
            <a:stCxn id="8" idx="1"/>
          </p:cNvCxnSpPr>
          <p:nvPr/>
        </p:nvCxnSpPr>
        <p:spPr>
          <a:xfrm rot="10800000" flipV="1">
            <a:off x="7120467" y="1905000"/>
            <a:ext cx="2777066" cy="2205565"/>
          </a:xfrm>
          <a:prstGeom prst="curvedConnector3">
            <a:avLst>
              <a:gd name="adj1" fmla="val 40244"/>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40C2EAA8-5D1A-E89B-2D24-DF0BB4567055}"/>
              </a:ext>
            </a:extLst>
          </p:cNvPr>
          <p:cNvCxnSpPr>
            <a:endCxn id="17" idx="2"/>
          </p:cNvCxnSpPr>
          <p:nvPr/>
        </p:nvCxnSpPr>
        <p:spPr>
          <a:xfrm rot="5400000" flipH="1" flipV="1">
            <a:off x="4669367" y="3077634"/>
            <a:ext cx="2726266" cy="7027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BC60DB10-DC7A-A2E4-9E04-D7DB63AF26DE}"/>
              </a:ext>
            </a:extLst>
          </p:cNvPr>
          <p:cNvCxnSpPr>
            <a:endCxn id="20" idx="2"/>
          </p:cNvCxnSpPr>
          <p:nvPr/>
        </p:nvCxnSpPr>
        <p:spPr>
          <a:xfrm rot="16200000" flipV="1">
            <a:off x="4565651" y="3680884"/>
            <a:ext cx="1617133" cy="6053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D2E62FCD-A93D-153D-7CA0-02A5641246D5}"/>
              </a:ext>
            </a:extLst>
          </p:cNvPr>
          <p:cNvCxnSpPr>
            <a:endCxn id="23" idx="2"/>
          </p:cNvCxnSpPr>
          <p:nvPr/>
        </p:nvCxnSpPr>
        <p:spPr>
          <a:xfrm rot="16200000" flipV="1">
            <a:off x="6488099" y="3770299"/>
            <a:ext cx="1840468" cy="2032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B7DF4F1B-8DAE-A89E-6782-19607D8509AF}"/>
              </a:ext>
            </a:extLst>
          </p:cNvPr>
          <p:cNvCxnSpPr>
            <a:cxnSpLocks/>
            <a:endCxn id="26" idx="1"/>
          </p:cNvCxnSpPr>
          <p:nvPr/>
        </p:nvCxnSpPr>
        <p:spPr>
          <a:xfrm rot="16200000" flipV="1">
            <a:off x="6655744" y="4532724"/>
            <a:ext cx="321964" cy="19685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5098C996-C564-5E31-E727-01C1EAF5CA08}"/>
              </a:ext>
            </a:extLst>
          </p:cNvPr>
          <p:cNvSpPr txBox="1"/>
          <p:nvPr/>
        </p:nvSpPr>
        <p:spPr>
          <a:xfrm>
            <a:off x="601135" y="4925483"/>
            <a:ext cx="3539065" cy="646331"/>
          </a:xfrm>
          <a:prstGeom prst="rect">
            <a:avLst/>
          </a:prstGeom>
          <a:noFill/>
        </p:spPr>
        <p:txBody>
          <a:bodyPr wrap="square" rtlCol="0">
            <a:spAutoFit/>
          </a:bodyPr>
          <a:lstStyle/>
          <a:p>
            <a:r>
              <a:rPr lang="en-IN" dirty="0">
                <a:solidFill>
                  <a:srgbClr val="FFFF00"/>
                </a:solidFill>
                <a:hlinkClick r:id="rId2">
                  <a:extLst>
                    <a:ext uri="{A12FA001-AC4F-418D-AE19-62706E023703}">
                      <ahyp:hlinkClr xmlns:ahyp="http://schemas.microsoft.com/office/drawing/2018/hyperlinkcolor" val="tx"/>
                    </a:ext>
                  </a:extLst>
                </a:hlinkClick>
              </a:rPr>
              <a:t>http://server1/index.js</a:t>
            </a:r>
            <a:endParaRPr lang="en-IN" dirty="0">
              <a:solidFill>
                <a:srgbClr val="FFFF00"/>
              </a:solidFill>
            </a:endParaRPr>
          </a:p>
          <a:p>
            <a:r>
              <a:rPr lang="en-IN" dirty="0">
                <a:solidFill>
                  <a:srgbClr val="FFFF00"/>
                </a:solidFill>
                <a:hlinkClick r:id="rId3">
                  <a:extLst>
                    <a:ext uri="{A12FA001-AC4F-418D-AE19-62706E023703}">
                      <ahyp:hlinkClr xmlns:ahyp="http://schemas.microsoft.com/office/drawing/2018/hyperlinkcolor" val="tx"/>
                    </a:ext>
                  </a:extLst>
                </a:hlinkClick>
              </a:rPr>
              <a:t>http://server2/index.js</a:t>
            </a:r>
            <a:r>
              <a:rPr lang="en-IN" dirty="0">
                <a:solidFill>
                  <a:srgbClr val="FFFF00"/>
                </a:solidFill>
              </a:rPr>
              <a:t> </a:t>
            </a:r>
          </a:p>
        </p:txBody>
      </p:sp>
      <p:sp>
        <p:nvSpPr>
          <p:cNvPr id="42" name="TextBox 41">
            <a:extLst>
              <a:ext uri="{FF2B5EF4-FFF2-40B4-BE49-F238E27FC236}">
                <a16:creationId xmlns:a16="http://schemas.microsoft.com/office/drawing/2014/main" id="{0CC8E582-4EC2-AD14-57C5-43E68400DFE0}"/>
              </a:ext>
            </a:extLst>
          </p:cNvPr>
          <p:cNvSpPr txBox="1"/>
          <p:nvPr/>
        </p:nvSpPr>
        <p:spPr>
          <a:xfrm>
            <a:off x="8407402" y="4902431"/>
            <a:ext cx="3539065" cy="646331"/>
          </a:xfrm>
          <a:prstGeom prst="rect">
            <a:avLst/>
          </a:prstGeom>
          <a:noFill/>
        </p:spPr>
        <p:txBody>
          <a:bodyPr wrap="square" rtlCol="0">
            <a:spAutoFit/>
          </a:bodyPr>
          <a:lstStyle/>
          <a:p>
            <a:r>
              <a:rPr lang="en-IN" dirty="0">
                <a:solidFill>
                  <a:srgbClr val="FFFF00"/>
                </a:solidFill>
                <a:hlinkClick r:id="rId2">
                  <a:extLst>
                    <a:ext uri="{A12FA001-AC4F-418D-AE19-62706E023703}">
                      <ahyp:hlinkClr xmlns:ahyp="http://schemas.microsoft.com/office/drawing/2018/hyperlinkcolor" val="tx"/>
                    </a:ext>
                  </a:extLst>
                </a:hlinkClick>
              </a:rPr>
              <a:t>http://server3/index.js</a:t>
            </a:r>
            <a:endParaRPr lang="en-IN" dirty="0">
              <a:solidFill>
                <a:srgbClr val="FFFF00"/>
              </a:solidFill>
            </a:endParaRPr>
          </a:p>
          <a:p>
            <a:r>
              <a:rPr lang="en-IN" dirty="0">
                <a:solidFill>
                  <a:srgbClr val="FFFF00"/>
                </a:solidFill>
                <a:hlinkClick r:id="rId4">
                  <a:extLst>
                    <a:ext uri="{A12FA001-AC4F-418D-AE19-62706E023703}">
                      <ahyp:hlinkClr xmlns:ahyp="http://schemas.microsoft.com/office/drawing/2018/hyperlinkcolor" val="tx"/>
                    </a:ext>
                  </a:extLst>
                </a:hlinkClick>
              </a:rPr>
              <a:t>http://server4/index.js</a:t>
            </a:r>
            <a:r>
              <a:rPr lang="en-IN" dirty="0">
                <a:solidFill>
                  <a:srgbClr val="FFFF00"/>
                </a:solidFill>
              </a:rPr>
              <a:t> </a:t>
            </a:r>
          </a:p>
        </p:txBody>
      </p:sp>
    </p:spTree>
    <p:extLst>
      <p:ext uri="{BB962C8B-B14F-4D97-AF65-F5344CB8AC3E}">
        <p14:creationId xmlns:p14="http://schemas.microsoft.com/office/powerpoint/2010/main" val="1853366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EBE07-2A84-DD50-E827-D9C974F607D2}"/>
              </a:ext>
            </a:extLst>
          </p:cNvPr>
          <p:cNvSpPr/>
          <p:nvPr/>
        </p:nvSpPr>
        <p:spPr>
          <a:xfrm>
            <a:off x="220133" y="4673600"/>
            <a:ext cx="11641667" cy="1921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Host App Exposed on Port 4200</a:t>
            </a:r>
          </a:p>
          <a:p>
            <a:pPr algn="ctr"/>
            <a:r>
              <a:rPr lang="en-IN" sz="2800" b="1" dirty="0"/>
              <a:t>A Module that Manages Remote App as well as Shared Libraries</a:t>
            </a:r>
          </a:p>
          <a:p>
            <a:pPr algn="ctr"/>
            <a:r>
              <a:rPr lang="en-IN" sz="2800" b="1" dirty="0"/>
              <a:t>e.g. </a:t>
            </a:r>
            <a:r>
              <a:rPr lang="en-IN" sz="2800" b="1" dirty="0" err="1"/>
              <a:t>NgRx</a:t>
            </a:r>
            <a:r>
              <a:rPr lang="en-IN" sz="2800" b="1" dirty="0"/>
              <a:t> </a:t>
            </a:r>
          </a:p>
        </p:txBody>
      </p:sp>
      <p:sp>
        <p:nvSpPr>
          <p:cNvPr id="3" name="Rectangle 2">
            <a:extLst>
              <a:ext uri="{FF2B5EF4-FFF2-40B4-BE49-F238E27FC236}">
                <a16:creationId xmlns:a16="http://schemas.microsoft.com/office/drawing/2014/main" id="{070AD0E2-143A-3468-3727-5D8AEF8CF77A}"/>
              </a:ext>
            </a:extLst>
          </p:cNvPr>
          <p:cNvSpPr/>
          <p:nvPr/>
        </p:nvSpPr>
        <p:spPr>
          <a:xfrm>
            <a:off x="220133" y="262467"/>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1</a:t>
            </a:r>
          </a:p>
          <a:p>
            <a:pPr algn="ctr"/>
            <a:r>
              <a:rPr lang="en-IN" b="1" dirty="0"/>
              <a:t>Exposed on Port 4300</a:t>
            </a:r>
          </a:p>
        </p:txBody>
      </p:sp>
      <p:sp>
        <p:nvSpPr>
          <p:cNvPr id="4" name="Rectangle 3">
            <a:extLst>
              <a:ext uri="{FF2B5EF4-FFF2-40B4-BE49-F238E27FC236}">
                <a16:creationId xmlns:a16="http://schemas.microsoft.com/office/drawing/2014/main" id="{13D6CD1D-A25E-EBEE-7622-E7E6C438C711}"/>
              </a:ext>
            </a:extLst>
          </p:cNvPr>
          <p:cNvSpPr/>
          <p:nvPr/>
        </p:nvSpPr>
        <p:spPr>
          <a:xfrm>
            <a:off x="4902199" y="262466"/>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2</a:t>
            </a:r>
          </a:p>
          <a:p>
            <a:pPr algn="ctr"/>
            <a:r>
              <a:rPr lang="en-IN" b="1" dirty="0"/>
              <a:t>Exposed on Port 4400</a:t>
            </a:r>
          </a:p>
        </p:txBody>
      </p:sp>
      <p:sp>
        <p:nvSpPr>
          <p:cNvPr id="5" name="Rectangle 4">
            <a:extLst>
              <a:ext uri="{FF2B5EF4-FFF2-40B4-BE49-F238E27FC236}">
                <a16:creationId xmlns:a16="http://schemas.microsoft.com/office/drawing/2014/main" id="{FBF8F423-1C82-41A2-2364-06CCE27C4D76}"/>
              </a:ext>
            </a:extLst>
          </p:cNvPr>
          <p:cNvSpPr/>
          <p:nvPr/>
        </p:nvSpPr>
        <p:spPr>
          <a:xfrm>
            <a:off x="9465733" y="262467"/>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3</a:t>
            </a:r>
          </a:p>
          <a:p>
            <a:pPr algn="ctr"/>
            <a:r>
              <a:rPr lang="en-IN" b="1" dirty="0"/>
              <a:t>Exposed on Port 4500</a:t>
            </a:r>
          </a:p>
        </p:txBody>
      </p:sp>
      <p:sp>
        <p:nvSpPr>
          <p:cNvPr id="6" name="Rectangle 5">
            <a:extLst>
              <a:ext uri="{FF2B5EF4-FFF2-40B4-BE49-F238E27FC236}">
                <a16:creationId xmlns:a16="http://schemas.microsoft.com/office/drawing/2014/main" id="{B44A4A18-667D-1090-0971-FC0CA6A58673}"/>
              </a:ext>
            </a:extLst>
          </p:cNvPr>
          <p:cNvSpPr/>
          <p:nvPr/>
        </p:nvSpPr>
        <p:spPr>
          <a:xfrm>
            <a:off x="2387600" y="3302000"/>
            <a:ext cx="7535333" cy="931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Host Configuration for Loading and Managing Remotes</a:t>
            </a:r>
          </a:p>
        </p:txBody>
      </p:sp>
      <p:cxnSp>
        <p:nvCxnSpPr>
          <p:cNvPr id="8" name="Connector: Curved 7">
            <a:extLst>
              <a:ext uri="{FF2B5EF4-FFF2-40B4-BE49-F238E27FC236}">
                <a16:creationId xmlns:a16="http://schemas.microsoft.com/office/drawing/2014/main" id="{7FC7A68E-8A89-8766-682B-F20EB3FA4E5D}"/>
              </a:ext>
            </a:extLst>
          </p:cNvPr>
          <p:cNvCxnSpPr>
            <a:stCxn id="3" idx="2"/>
            <a:endCxn id="6" idx="1"/>
          </p:cNvCxnSpPr>
          <p:nvPr/>
        </p:nvCxnSpPr>
        <p:spPr>
          <a:xfrm rot="16200000" flipH="1">
            <a:off x="1075267" y="2455333"/>
            <a:ext cx="1710267" cy="9144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C2D9DEC-D1A8-FCA3-EA8E-91A479DE7CCC}"/>
              </a:ext>
            </a:extLst>
          </p:cNvPr>
          <p:cNvCxnSpPr>
            <a:stCxn id="4" idx="2"/>
            <a:endCxn id="6" idx="0"/>
          </p:cNvCxnSpPr>
          <p:nvPr/>
        </p:nvCxnSpPr>
        <p:spPr>
          <a:xfrm>
            <a:off x="6155266" y="2057399"/>
            <a:ext cx="1" cy="1244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17CFF253-BE5E-8275-83B3-9BFA0897612D}"/>
              </a:ext>
            </a:extLst>
          </p:cNvPr>
          <p:cNvCxnSpPr>
            <a:stCxn id="5" idx="2"/>
            <a:endCxn id="6" idx="3"/>
          </p:cNvCxnSpPr>
          <p:nvPr/>
        </p:nvCxnSpPr>
        <p:spPr>
          <a:xfrm rot="5400000">
            <a:off x="9465734" y="2514600"/>
            <a:ext cx="1710267" cy="7958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Arrow: Up-Down 13">
            <a:extLst>
              <a:ext uri="{FF2B5EF4-FFF2-40B4-BE49-F238E27FC236}">
                <a16:creationId xmlns:a16="http://schemas.microsoft.com/office/drawing/2014/main" id="{C3450CFC-8CFA-C98E-3168-0A958E25525B}"/>
              </a:ext>
            </a:extLst>
          </p:cNvPr>
          <p:cNvSpPr/>
          <p:nvPr/>
        </p:nvSpPr>
        <p:spPr>
          <a:xfrm>
            <a:off x="6040966" y="4021668"/>
            <a:ext cx="342896" cy="838200"/>
          </a:xfrm>
          <a:prstGeom prst="upDownArrow">
            <a:avLst/>
          </a:prstGeom>
          <a:solidFill>
            <a:srgbClr val="7030A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6874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4534D-6C91-E79E-E985-A7AFF14690A8}"/>
              </a:ext>
            </a:extLst>
          </p:cNvPr>
          <p:cNvSpPr/>
          <p:nvPr/>
        </p:nvSpPr>
        <p:spPr>
          <a:xfrm>
            <a:off x="626533" y="372533"/>
            <a:ext cx="6510867" cy="6214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29AF2E6-FF24-A03F-F860-E4FCDBF9F67F}"/>
              </a:ext>
            </a:extLst>
          </p:cNvPr>
          <p:cNvSpPr txBox="1"/>
          <p:nvPr/>
        </p:nvSpPr>
        <p:spPr>
          <a:xfrm>
            <a:off x="626533" y="550333"/>
            <a:ext cx="6510867" cy="369332"/>
          </a:xfrm>
          <a:prstGeom prst="rect">
            <a:avLst/>
          </a:prstGeom>
          <a:noFill/>
          <a:ln w="38100">
            <a:solidFill>
              <a:srgbClr val="FF0000"/>
            </a:solidFill>
          </a:ln>
        </p:spPr>
        <p:txBody>
          <a:bodyPr wrap="square" rtlCol="0">
            <a:spAutoFit/>
          </a:bodyPr>
          <a:lstStyle/>
          <a:p>
            <a:pPr algn="ctr"/>
            <a:r>
              <a:rPr lang="en-IN" b="1" dirty="0"/>
              <a:t>Remote App</a:t>
            </a:r>
          </a:p>
        </p:txBody>
      </p:sp>
      <p:sp>
        <p:nvSpPr>
          <p:cNvPr id="4" name="Rectangle 3">
            <a:extLst>
              <a:ext uri="{FF2B5EF4-FFF2-40B4-BE49-F238E27FC236}">
                <a16:creationId xmlns:a16="http://schemas.microsoft.com/office/drawing/2014/main" id="{4DF4B0AC-266F-B5D8-87CF-EE2B885DACC2}"/>
              </a:ext>
            </a:extLst>
          </p:cNvPr>
          <p:cNvSpPr/>
          <p:nvPr/>
        </p:nvSpPr>
        <p:spPr>
          <a:xfrm>
            <a:off x="778934" y="1303868"/>
            <a:ext cx="4885266" cy="24214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F046F3E-89C2-6332-04A1-E800EB153DF1}"/>
              </a:ext>
            </a:extLst>
          </p:cNvPr>
          <p:cNvSpPr txBox="1"/>
          <p:nvPr/>
        </p:nvSpPr>
        <p:spPr>
          <a:xfrm>
            <a:off x="770467" y="1447800"/>
            <a:ext cx="4893733" cy="369332"/>
          </a:xfrm>
          <a:prstGeom prst="rect">
            <a:avLst/>
          </a:prstGeom>
          <a:noFill/>
          <a:ln>
            <a:solidFill>
              <a:srgbClr val="FF0000"/>
            </a:solidFill>
          </a:ln>
        </p:spPr>
        <p:txBody>
          <a:bodyPr wrap="square" rtlCol="0">
            <a:spAutoFit/>
          </a:bodyPr>
          <a:lstStyle/>
          <a:p>
            <a:pPr algn="ctr"/>
            <a:r>
              <a:rPr lang="en-IN" b="1" dirty="0"/>
              <a:t>Module</a:t>
            </a:r>
          </a:p>
        </p:txBody>
      </p:sp>
      <p:sp>
        <p:nvSpPr>
          <p:cNvPr id="6" name="Flowchart: Multidocument 5">
            <a:extLst>
              <a:ext uri="{FF2B5EF4-FFF2-40B4-BE49-F238E27FC236}">
                <a16:creationId xmlns:a16="http://schemas.microsoft.com/office/drawing/2014/main" id="{DA630870-4D99-93DA-0A93-DAE6F7E291BA}"/>
              </a:ext>
            </a:extLst>
          </p:cNvPr>
          <p:cNvSpPr/>
          <p:nvPr/>
        </p:nvSpPr>
        <p:spPr>
          <a:xfrm>
            <a:off x="948267" y="2175933"/>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t>Components</a:t>
            </a:r>
          </a:p>
        </p:txBody>
      </p:sp>
      <p:sp>
        <p:nvSpPr>
          <p:cNvPr id="7" name="Flowchart: Multidocument 6">
            <a:extLst>
              <a:ext uri="{FF2B5EF4-FFF2-40B4-BE49-F238E27FC236}">
                <a16:creationId xmlns:a16="http://schemas.microsoft.com/office/drawing/2014/main" id="{AE5F6C8F-4BC6-BAAB-5460-0A7E971D2B0B}"/>
              </a:ext>
            </a:extLst>
          </p:cNvPr>
          <p:cNvSpPr/>
          <p:nvPr/>
        </p:nvSpPr>
        <p:spPr>
          <a:xfrm>
            <a:off x="2226733" y="2121931"/>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Services</a:t>
            </a:r>
          </a:p>
        </p:txBody>
      </p:sp>
      <p:sp>
        <p:nvSpPr>
          <p:cNvPr id="8" name="Flowchart: Multidocument 7">
            <a:extLst>
              <a:ext uri="{FF2B5EF4-FFF2-40B4-BE49-F238E27FC236}">
                <a16:creationId xmlns:a16="http://schemas.microsoft.com/office/drawing/2014/main" id="{BF4DC008-BC97-9F60-D6EF-F8448D14ABE0}"/>
              </a:ext>
            </a:extLst>
          </p:cNvPr>
          <p:cNvSpPr/>
          <p:nvPr/>
        </p:nvSpPr>
        <p:spPr>
          <a:xfrm>
            <a:off x="3674532" y="2064265"/>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Models</a:t>
            </a:r>
          </a:p>
        </p:txBody>
      </p:sp>
      <p:sp>
        <p:nvSpPr>
          <p:cNvPr id="9" name="Rectangle 8">
            <a:extLst>
              <a:ext uri="{FF2B5EF4-FFF2-40B4-BE49-F238E27FC236}">
                <a16:creationId xmlns:a16="http://schemas.microsoft.com/office/drawing/2014/main" id="{DD573AC4-CC61-1D42-37C8-C48DC1FC38DD}"/>
              </a:ext>
            </a:extLst>
          </p:cNvPr>
          <p:cNvSpPr/>
          <p:nvPr/>
        </p:nvSpPr>
        <p:spPr>
          <a:xfrm>
            <a:off x="787401" y="3886201"/>
            <a:ext cx="2319866" cy="127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1682FFD0-7453-15F1-2654-2BFA8E258136}"/>
              </a:ext>
            </a:extLst>
          </p:cNvPr>
          <p:cNvSpPr txBox="1"/>
          <p:nvPr/>
        </p:nvSpPr>
        <p:spPr>
          <a:xfrm>
            <a:off x="778934" y="4030132"/>
            <a:ext cx="2323887" cy="369332"/>
          </a:xfrm>
          <a:prstGeom prst="rect">
            <a:avLst/>
          </a:prstGeom>
          <a:noFill/>
          <a:ln>
            <a:solidFill>
              <a:srgbClr val="FF0000"/>
            </a:solidFill>
          </a:ln>
        </p:spPr>
        <p:txBody>
          <a:bodyPr wrap="square" rtlCol="0">
            <a:spAutoFit/>
          </a:bodyPr>
          <a:lstStyle/>
          <a:p>
            <a:pPr algn="ctr"/>
            <a:r>
              <a:rPr lang="en-IN" b="1" dirty="0"/>
              <a:t>Module</a:t>
            </a:r>
          </a:p>
        </p:txBody>
      </p:sp>
      <p:sp>
        <p:nvSpPr>
          <p:cNvPr id="11" name="Rectangle 10">
            <a:extLst>
              <a:ext uri="{FF2B5EF4-FFF2-40B4-BE49-F238E27FC236}">
                <a16:creationId xmlns:a16="http://schemas.microsoft.com/office/drawing/2014/main" id="{6040AA31-3529-A715-A327-F381BBAE570E}"/>
              </a:ext>
            </a:extLst>
          </p:cNvPr>
          <p:cNvSpPr/>
          <p:nvPr/>
        </p:nvSpPr>
        <p:spPr>
          <a:xfrm>
            <a:off x="3365287" y="3897870"/>
            <a:ext cx="2319866" cy="127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47CC78AE-06F3-FEED-8620-3D2CEB50F794}"/>
              </a:ext>
            </a:extLst>
          </p:cNvPr>
          <p:cNvSpPr txBox="1"/>
          <p:nvPr/>
        </p:nvSpPr>
        <p:spPr>
          <a:xfrm>
            <a:off x="3356820" y="4041801"/>
            <a:ext cx="2323887" cy="369332"/>
          </a:xfrm>
          <a:prstGeom prst="rect">
            <a:avLst/>
          </a:prstGeom>
          <a:noFill/>
          <a:ln>
            <a:solidFill>
              <a:srgbClr val="FF0000"/>
            </a:solidFill>
          </a:ln>
        </p:spPr>
        <p:txBody>
          <a:bodyPr wrap="square" rtlCol="0">
            <a:spAutoFit/>
          </a:bodyPr>
          <a:lstStyle/>
          <a:p>
            <a:pPr algn="ctr"/>
            <a:r>
              <a:rPr lang="en-IN" b="1" dirty="0"/>
              <a:t>Module</a:t>
            </a:r>
          </a:p>
        </p:txBody>
      </p:sp>
      <p:sp>
        <p:nvSpPr>
          <p:cNvPr id="13" name="Rectangle 12">
            <a:extLst>
              <a:ext uri="{FF2B5EF4-FFF2-40B4-BE49-F238E27FC236}">
                <a16:creationId xmlns:a16="http://schemas.microsoft.com/office/drawing/2014/main" id="{54BD80F8-07D6-9EB3-2129-20C89536652F}"/>
              </a:ext>
            </a:extLst>
          </p:cNvPr>
          <p:cNvSpPr/>
          <p:nvPr/>
        </p:nvSpPr>
        <p:spPr>
          <a:xfrm>
            <a:off x="787401" y="5475300"/>
            <a:ext cx="6019799" cy="83236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Entry  Module / Component with Routing </a:t>
            </a:r>
          </a:p>
        </p:txBody>
      </p:sp>
      <p:cxnSp>
        <p:nvCxnSpPr>
          <p:cNvPr id="15" name="Connector: Curved 14">
            <a:extLst>
              <a:ext uri="{FF2B5EF4-FFF2-40B4-BE49-F238E27FC236}">
                <a16:creationId xmlns:a16="http://schemas.microsoft.com/office/drawing/2014/main" id="{52CB1221-1A4C-E68D-684C-C569399BDC47}"/>
              </a:ext>
            </a:extLst>
          </p:cNvPr>
          <p:cNvCxnSpPr>
            <a:stCxn id="4" idx="3"/>
            <a:endCxn id="13" idx="3"/>
          </p:cNvCxnSpPr>
          <p:nvPr/>
        </p:nvCxnSpPr>
        <p:spPr>
          <a:xfrm>
            <a:off x="5664200" y="2514601"/>
            <a:ext cx="1143000" cy="3376883"/>
          </a:xfrm>
          <a:prstGeom prst="curvedConnector3">
            <a:avLst>
              <a:gd name="adj1" fmla="val 12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F6695FE0-6A4D-3B81-2BD5-76C9613F8AFF}"/>
              </a:ext>
            </a:extLst>
          </p:cNvPr>
          <p:cNvCxnSpPr>
            <a:stCxn id="9" idx="3"/>
            <a:endCxn id="13" idx="0"/>
          </p:cNvCxnSpPr>
          <p:nvPr/>
        </p:nvCxnSpPr>
        <p:spPr>
          <a:xfrm>
            <a:off x="3107267" y="4521201"/>
            <a:ext cx="690034" cy="9540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1543934-6F35-CA1F-829A-B9B748C70628}"/>
              </a:ext>
            </a:extLst>
          </p:cNvPr>
          <p:cNvCxnSpPr>
            <a:stCxn id="11" idx="2"/>
            <a:endCxn id="13" idx="0"/>
          </p:cNvCxnSpPr>
          <p:nvPr/>
        </p:nvCxnSpPr>
        <p:spPr>
          <a:xfrm rot="5400000">
            <a:off x="4007546" y="4957626"/>
            <a:ext cx="307430" cy="7279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Arrow: Right 19">
            <a:extLst>
              <a:ext uri="{FF2B5EF4-FFF2-40B4-BE49-F238E27FC236}">
                <a16:creationId xmlns:a16="http://schemas.microsoft.com/office/drawing/2014/main" id="{0E54D221-F67F-2E7B-BD65-2C68DF852151}"/>
              </a:ext>
            </a:extLst>
          </p:cNvPr>
          <p:cNvSpPr/>
          <p:nvPr/>
        </p:nvSpPr>
        <p:spPr>
          <a:xfrm>
            <a:off x="7137400" y="2785533"/>
            <a:ext cx="2396067" cy="719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When Exposed to Shell</a:t>
            </a:r>
          </a:p>
        </p:txBody>
      </p:sp>
      <p:sp>
        <p:nvSpPr>
          <p:cNvPr id="21" name="Rectangle 20">
            <a:extLst>
              <a:ext uri="{FF2B5EF4-FFF2-40B4-BE49-F238E27FC236}">
                <a16:creationId xmlns:a16="http://schemas.microsoft.com/office/drawing/2014/main" id="{F18004CB-7655-3BA6-6DBD-3A7E74E2D218}"/>
              </a:ext>
            </a:extLst>
          </p:cNvPr>
          <p:cNvSpPr/>
          <p:nvPr/>
        </p:nvSpPr>
        <p:spPr>
          <a:xfrm>
            <a:off x="9533467" y="2451099"/>
            <a:ext cx="2032000" cy="1388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Shell App will Access the Remote App using the Entry Module / Component</a:t>
            </a:r>
          </a:p>
        </p:txBody>
      </p:sp>
    </p:spTree>
    <p:extLst>
      <p:ext uri="{BB962C8B-B14F-4D97-AF65-F5344CB8AC3E}">
        <p14:creationId xmlns:p14="http://schemas.microsoft.com/office/powerpoint/2010/main" val="164810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FC43C8-5EA2-CEF9-AD28-2706DDD4774D}"/>
              </a:ext>
            </a:extLst>
          </p:cNvPr>
          <p:cNvSpPr/>
          <p:nvPr/>
        </p:nvSpPr>
        <p:spPr>
          <a:xfrm>
            <a:off x="3090333" y="1422400"/>
            <a:ext cx="5427133" cy="3166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200" b="1" dirty="0"/>
              <a:t>Micro Frontend Shell /  Host</a:t>
            </a:r>
          </a:p>
        </p:txBody>
      </p:sp>
      <p:sp>
        <p:nvSpPr>
          <p:cNvPr id="3" name="Rectangle 2">
            <a:extLst>
              <a:ext uri="{FF2B5EF4-FFF2-40B4-BE49-F238E27FC236}">
                <a16:creationId xmlns:a16="http://schemas.microsoft.com/office/drawing/2014/main" id="{8EFBDB95-D973-3E2F-FC03-0168C91F714B}"/>
              </a:ext>
            </a:extLst>
          </p:cNvPr>
          <p:cNvSpPr/>
          <p:nvPr/>
        </p:nvSpPr>
        <p:spPr>
          <a:xfrm>
            <a:off x="135467" y="863600"/>
            <a:ext cx="1930400" cy="127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App 1</a:t>
            </a:r>
          </a:p>
          <a:p>
            <a:pPr algn="ctr"/>
            <a:r>
              <a:rPr lang="en-IN" dirty="0"/>
              <a:t>Angular</a:t>
            </a:r>
          </a:p>
        </p:txBody>
      </p:sp>
      <p:sp>
        <p:nvSpPr>
          <p:cNvPr id="4" name="Rectangle 3">
            <a:extLst>
              <a:ext uri="{FF2B5EF4-FFF2-40B4-BE49-F238E27FC236}">
                <a16:creationId xmlns:a16="http://schemas.microsoft.com/office/drawing/2014/main" id="{149A4FBF-0B22-7B8E-CFDD-150CE83D7634}"/>
              </a:ext>
            </a:extLst>
          </p:cNvPr>
          <p:cNvSpPr/>
          <p:nvPr/>
        </p:nvSpPr>
        <p:spPr>
          <a:xfrm>
            <a:off x="9652000" y="863600"/>
            <a:ext cx="1930400" cy="127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App 2</a:t>
            </a:r>
          </a:p>
          <a:p>
            <a:pPr algn="ctr"/>
            <a:r>
              <a:rPr lang="en-IN" dirty="0"/>
              <a:t>Angular</a:t>
            </a:r>
          </a:p>
        </p:txBody>
      </p:sp>
      <p:sp>
        <p:nvSpPr>
          <p:cNvPr id="5" name="Rectangle 4">
            <a:extLst>
              <a:ext uri="{FF2B5EF4-FFF2-40B4-BE49-F238E27FC236}">
                <a16:creationId xmlns:a16="http://schemas.microsoft.com/office/drawing/2014/main" id="{48C8276D-57B1-76E5-E755-7315BDDC9551}"/>
              </a:ext>
            </a:extLst>
          </p:cNvPr>
          <p:cNvSpPr/>
          <p:nvPr/>
        </p:nvSpPr>
        <p:spPr>
          <a:xfrm>
            <a:off x="4838699" y="5342468"/>
            <a:ext cx="1930400" cy="127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App 3</a:t>
            </a:r>
          </a:p>
          <a:p>
            <a:pPr algn="ctr"/>
            <a:r>
              <a:rPr lang="en-IN" dirty="0"/>
              <a:t>React</a:t>
            </a:r>
          </a:p>
        </p:txBody>
      </p:sp>
      <p:cxnSp>
        <p:nvCxnSpPr>
          <p:cNvPr id="7" name="Connector: Curved 6">
            <a:extLst>
              <a:ext uri="{FF2B5EF4-FFF2-40B4-BE49-F238E27FC236}">
                <a16:creationId xmlns:a16="http://schemas.microsoft.com/office/drawing/2014/main" id="{708CA23E-FE88-E00D-583D-E9B55B43CAA6}"/>
              </a:ext>
            </a:extLst>
          </p:cNvPr>
          <p:cNvCxnSpPr>
            <a:stCxn id="3" idx="2"/>
            <a:endCxn id="2" idx="1"/>
          </p:cNvCxnSpPr>
          <p:nvPr/>
        </p:nvCxnSpPr>
        <p:spPr>
          <a:xfrm rot="16200000" flipH="1">
            <a:off x="1659467" y="1574800"/>
            <a:ext cx="872067" cy="1989666"/>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Connector: Curved 8">
            <a:extLst>
              <a:ext uri="{FF2B5EF4-FFF2-40B4-BE49-F238E27FC236}">
                <a16:creationId xmlns:a16="http://schemas.microsoft.com/office/drawing/2014/main" id="{38E7256E-994E-0AB1-62D2-DEC644A45D0C}"/>
              </a:ext>
            </a:extLst>
          </p:cNvPr>
          <p:cNvCxnSpPr>
            <a:stCxn id="4" idx="2"/>
            <a:endCxn id="2" idx="3"/>
          </p:cNvCxnSpPr>
          <p:nvPr/>
        </p:nvCxnSpPr>
        <p:spPr>
          <a:xfrm rot="5400000">
            <a:off x="9131300" y="1519766"/>
            <a:ext cx="872067" cy="209973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B39FADF-7F36-4557-80A3-780724B11B53}"/>
              </a:ext>
            </a:extLst>
          </p:cNvPr>
          <p:cNvCxnSpPr>
            <a:stCxn id="5" idx="0"/>
            <a:endCxn id="2" idx="2"/>
          </p:cNvCxnSpPr>
          <p:nvPr/>
        </p:nvCxnSpPr>
        <p:spPr>
          <a:xfrm flipV="1">
            <a:off x="5803899" y="4588933"/>
            <a:ext cx="1" cy="753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544973A3-DB85-988A-6D9E-66968D3AF555}"/>
              </a:ext>
            </a:extLst>
          </p:cNvPr>
          <p:cNvSpPr/>
          <p:nvPr/>
        </p:nvSpPr>
        <p:spPr>
          <a:xfrm>
            <a:off x="3327400" y="3335867"/>
            <a:ext cx="1380067" cy="1049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UI from App1</a:t>
            </a:r>
          </a:p>
        </p:txBody>
      </p:sp>
      <p:sp>
        <p:nvSpPr>
          <p:cNvPr id="14" name="Rectangle 13">
            <a:extLst>
              <a:ext uri="{FF2B5EF4-FFF2-40B4-BE49-F238E27FC236}">
                <a16:creationId xmlns:a16="http://schemas.microsoft.com/office/drawing/2014/main" id="{C593FF02-B670-41F5-7020-09A6BCF762F9}"/>
              </a:ext>
            </a:extLst>
          </p:cNvPr>
          <p:cNvSpPr/>
          <p:nvPr/>
        </p:nvSpPr>
        <p:spPr>
          <a:xfrm>
            <a:off x="6794501" y="3335867"/>
            <a:ext cx="1380067" cy="1049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UI from App2</a:t>
            </a:r>
          </a:p>
        </p:txBody>
      </p:sp>
      <p:sp>
        <p:nvSpPr>
          <p:cNvPr id="15" name="Arrow: Left-Right 14">
            <a:extLst>
              <a:ext uri="{FF2B5EF4-FFF2-40B4-BE49-F238E27FC236}">
                <a16:creationId xmlns:a16="http://schemas.microsoft.com/office/drawing/2014/main" id="{FF51AA42-5280-2DA9-16E4-00DA8DF2D6A0}"/>
              </a:ext>
            </a:extLst>
          </p:cNvPr>
          <p:cNvSpPr/>
          <p:nvPr/>
        </p:nvSpPr>
        <p:spPr>
          <a:xfrm>
            <a:off x="4707467" y="3674533"/>
            <a:ext cx="2087033" cy="42333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Communication</a:t>
            </a:r>
          </a:p>
        </p:txBody>
      </p:sp>
    </p:spTree>
    <p:extLst>
      <p:ext uri="{BB962C8B-B14F-4D97-AF65-F5344CB8AC3E}">
        <p14:creationId xmlns:p14="http://schemas.microsoft.com/office/powerpoint/2010/main" val="1913460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72D3EC3-8C47-4789-90DE-F1F0385C16E3}"/>
              </a:ext>
            </a:extLst>
          </p:cNvPr>
          <p:cNvSpPr/>
          <p:nvPr/>
        </p:nvSpPr>
        <p:spPr>
          <a:xfrm>
            <a:off x="148167" y="3224461"/>
            <a:ext cx="11870266" cy="11240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9EDD872-4C79-FAEB-DF47-16EC70DA065C}"/>
              </a:ext>
            </a:extLst>
          </p:cNvPr>
          <p:cNvSpPr/>
          <p:nvPr/>
        </p:nvSpPr>
        <p:spPr>
          <a:xfrm>
            <a:off x="160867" y="194733"/>
            <a:ext cx="11870266" cy="6443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80BA3A0-40B7-EA07-B6E1-C0CD9289DA60}"/>
              </a:ext>
            </a:extLst>
          </p:cNvPr>
          <p:cNvSpPr txBox="1"/>
          <p:nvPr/>
        </p:nvSpPr>
        <p:spPr>
          <a:xfrm>
            <a:off x="228600" y="228600"/>
            <a:ext cx="1913467" cy="369332"/>
          </a:xfrm>
          <a:prstGeom prst="rect">
            <a:avLst/>
          </a:prstGeom>
          <a:noFill/>
        </p:spPr>
        <p:txBody>
          <a:bodyPr wrap="square" rtlCol="0">
            <a:spAutoFit/>
          </a:bodyPr>
          <a:lstStyle/>
          <a:p>
            <a:r>
              <a:rPr lang="en-IN" dirty="0"/>
              <a:t>Browser</a:t>
            </a:r>
          </a:p>
        </p:txBody>
      </p:sp>
      <p:sp>
        <p:nvSpPr>
          <p:cNvPr id="4" name="Rectangle 3">
            <a:extLst>
              <a:ext uri="{FF2B5EF4-FFF2-40B4-BE49-F238E27FC236}">
                <a16:creationId xmlns:a16="http://schemas.microsoft.com/office/drawing/2014/main" id="{C759AA5D-DB9D-2CC6-9A4E-54CAA5B35A52}"/>
              </a:ext>
            </a:extLst>
          </p:cNvPr>
          <p:cNvSpPr/>
          <p:nvPr/>
        </p:nvSpPr>
        <p:spPr>
          <a:xfrm>
            <a:off x="160867" y="4478867"/>
            <a:ext cx="11870266" cy="2150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0552585-679E-EC3A-8C0D-094C812BA3B7}"/>
              </a:ext>
            </a:extLst>
          </p:cNvPr>
          <p:cNvSpPr txBox="1"/>
          <p:nvPr/>
        </p:nvSpPr>
        <p:spPr>
          <a:xfrm>
            <a:off x="9017000" y="4487333"/>
            <a:ext cx="3014133" cy="369332"/>
          </a:xfrm>
          <a:prstGeom prst="rect">
            <a:avLst/>
          </a:prstGeom>
          <a:noFill/>
          <a:ln>
            <a:solidFill>
              <a:schemeClr val="accent1"/>
            </a:solidFill>
          </a:ln>
        </p:spPr>
        <p:txBody>
          <a:bodyPr wrap="square" rtlCol="0">
            <a:spAutoFit/>
          </a:bodyPr>
          <a:lstStyle/>
          <a:p>
            <a:r>
              <a:rPr lang="en-IN" b="1" dirty="0"/>
              <a:t>Angular Object Model</a:t>
            </a:r>
          </a:p>
        </p:txBody>
      </p:sp>
      <p:sp>
        <p:nvSpPr>
          <p:cNvPr id="6" name="TextBox 5">
            <a:extLst>
              <a:ext uri="{FF2B5EF4-FFF2-40B4-BE49-F238E27FC236}">
                <a16:creationId xmlns:a16="http://schemas.microsoft.com/office/drawing/2014/main" id="{42639EB0-18BD-64BB-A13B-57202D275980}"/>
              </a:ext>
            </a:extLst>
          </p:cNvPr>
          <p:cNvSpPr txBox="1"/>
          <p:nvPr/>
        </p:nvSpPr>
        <p:spPr>
          <a:xfrm>
            <a:off x="228600" y="4546600"/>
            <a:ext cx="53594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Main.js</a:t>
            </a:r>
          </a:p>
          <a:p>
            <a:pPr marL="285750" indent="-285750">
              <a:buFont typeface="Arial" panose="020B0604020202020204" pitchFamily="34" charset="0"/>
              <a:buChar char="•"/>
            </a:pPr>
            <a:r>
              <a:rPr lang="en-IN" dirty="0"/>
              <a:t>Polyfills.js</a:t>
            </a:r>
          </a:p>
          <a:p>
            <a:pPr marL="285750" indent="-285750">
              <a:buFont typeface="Arial" panose="020B0604020202020204" pitchFamily="34" charset="0"/>
              <a:buChar char="•"/>
            </a:pPr>
            <a:r>
              <a:rPr lang="en-IN" dirty="0"/>
              <a:t>Zone.js</a:t>
            </a:r>
          </a:p>
          <a:p>
            <a:pPr marL="285750" indent="-285750">
              <a:buFont typeface="Arial" panose="020B0604020202020204" pitchFamily="34" charset="0"/>
              <a:buChar char="•"/>
            </a:pPr>
            <a:r>
              <a:rPr lang="en-IN" dirty="0"/>
              <a:t>Runtime.js</a:t>
            </a:r>
          </a:p>
        </p:txBody>
      </p:sp>
      <p:sp>
        <p:nvSpPr>
          <p:cNvPr id="7" name="Right Brace 6">
            <a:extLst>
              <a:ext uri="{FF2B5EF4-FFF2-40B4-BE49-F238E27FC236}">
                <a16:creationId xmlns:a16="http://schemas.microsoft.com/office/drawing/2014/main" id="{1D58BA14-F536-4AD2-C212-B7F3F180E6DE}"/>
              </a:ext>
            </a:extLst>
          </p:cNvPr>
          <p:cNvSpPr/>
          <p:nvPr/>
        </p:nvSpPr>
        <p:spPr>
          <a:xfrm>
            <a:off x="1659467" y="4915932"/>
            <a:ext cx="220133" cy="42653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D31BE302-618A-0E28-614B-69BD994E5D42}"/>
              </a:ext>
            </a:extLst>
          </p:cNvPr>
          <p:cNvSpPr txBox="1"/>
          <p:nvPr/>
        </p:nvSpPr>
        <p:spPr>
          <a:xfrm>
            <a:off x="1909233" y="4990699"/>
            <a:ext cx="3886200" cy="276999"/>
          </a:xfrm>
          <a:prstGeom prst="rect">
            <a:avLst/>
          </a:prstGeom>
          <a:noFill/>
        </p:spPr>
        <p:txBody>
          <a:bodyPr wrap="square" rtlCol="0">
            <a:spAutoFit/>
          </a:bodyPr>
          <a:lstStyle/>
          <a:p>
            <a:r>
              <a:rPr lang="en-IN" sz="1200" dirty="0"/>
              <a:t>Browser Compatibility and render support files</a:t>
            </a:r>
          </a:p>
        </p:txBody>
      </p:sp>
      <p:sp>
        <p:nvSpPr>
          <p:cNvPr id="9" name="TextBox 8">
            <a:extLst>
              <a:ext uri="{FF2B5EF4-FFF2-40B4-BE49-F238E27FC236}">
                <a16:creationId xmlns:a16="http://schemas.microsoft.com/office/drawing/2014/main" id="{C6C99D83-52A0-7521-0B80-1BF08C9B6254}"/>
              </a:ext>
            </a:extLst>
          </p:cNvPr>
          <p:cNvSpPr txBox="1"/>
          <p:nvPr/>
        </p:nvSpPr>
        <p:spPr>
          <a:xfrm>
            <a:off x="1473200" y="4586531"/>
            <a:ext cx="3886200" cy="276999"/>
          </a:xfrm>
          <a:prstGeom prst="rect">
            <a:avLst/>
          </a:prstGeom>
          <a:noFill/>
        </p:spPr>
        <p:txBody>
          <a:bodyPr wrap="square" rtlCol="0">
            <a:spAutoFit/>
          </a:bodyPr>
          <a:lstStyle/>
          <a:p>
            <a:r>
              <a:rPr lang="en-IN" sz="1200" dirty="0"/>
              <a:t>Application Code</a:t>
            </a:r>
          </a:p>
        </p:txBody>
      </p:sp>
      <p:sp>
        <p:nvSpPr>
          <p:cNvPr id="10" name="TextBox 9">
            <a:extLst>
              <a:ext uri="{FF2B5EF4-FFF2-40B4-BE49-F238E27FC236}">
                <a16:creationId xmlns:a16="http://schemas.microsoft.com/office/drawing/2014/main" id="{D39077B0-FF3D-636C-8300-88345D499F66}"/>
              </a:ext>
            </a:extLst>
          </p:cNvPr>
          <p:cNvSpPr txBox="1"/>
          <p:nvPr/>
        </p:nvSpPr>
        <p:spPr>
          <a:xfrm>
            <a:off x="1659467" y="5450448"/>
            <a:ext cx="3886200" cy="276999"/>
          </a:xfrm>
          <a:prstGeom prst="rect">
            <a:avLst/>
          </a:prstGeom>
          <a:noFill/>
        </p:spPr>
        <p:txBody>
          <a:bodyPr wrap="square" rtlCol="0">
            <a:spAutoFit/>
          </a:bodyPr>
          <a:lstStyle/>
          <a:p>
            <a:r>
              <a:rPr lang="en-IN" sz="1200" dirty="0"/>
              <a:t>Standard Code of Angular Application</a:t>
            </a:r>
          </a:p>
        </p:txBody>
      </p:sp>
      <p:sp>
        <p:nvSpPr>
          <p:cNvPr id="11" name="Rectangle 10">
            <a:extLst>
              <a:ext uri="{FF2B5EF4-FFF2-40B4-BE49-F238E27FC236}">
                <a16:creationId xmlns:a16="http://schemas.microsoft.com/office/drawing/2014/main" id="{D71FEB2B-1BF8-AB11-DBF5-D8096EA8598C}"/>
              </a:ext>
            </a:extLst>
          </p:cNvPr>
          <p:cNvSpPr/>
          <p:nvPr/>
        </p:nvSpPr>
        <p:spPr>
          <a:xfrm>
            <a:off x="160867" y="597932"/>
            <a:ext cx="11870266" cy="36981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E854B202-6ED3-E396-21AB-0F02193E1F78}"/>
              </a:ext>
            </a:extLst>
          </p:cNvPr>
          <p:cNvSpPr txBox="1"/>
          <p:nvPr/>
        </p:nvSpPr>
        <p:spPr>
          <a:xfrm>
            <a:off x="9838267" y="597932"/>
            <a:ext cx="2192866" cy="923330"/>
          </a:xfrm>
          <a:prstGeom prst="rect">
            <a:avLst/>
          </a:prstGeom>
          <a:noFill/>
          <a:ln>
            <a:solidFill>
              <a:schemeClr val="accent1"/>
            </a:solidFill>
          </a:ln>
        </p:spPr>
        <p:txBody>
          <a:bodyPr wrap="square" rtlCol="0">
            <a:spAutoFit/>
          </a:bodyPr>
          <a:lstStyle/>
          <a:p>
            <a:r>
              <a:rPr lang="en-IN" dirty="0"/>
              <a:t>Angular Bootstrapping with first module </a:t>
            </a:r>
          </a:p>
        </p:txBody>
      </p:sp>
      <p:sp>
        <p:nvSpPr>
          <p:cNvPr id="13" name="Rectangle 12">
            <a:extLst>
              <a:ext uri="{FF2B5EF4-FFF2-40B4-BE49-F238E27FC236}">
                <a16:creationId xmlns:a16="http://schemas.microsoft.com/office/drawing/2014/main" id="{E0CFE8BF-47A4-26F7-00E3-FE0259E2E04E}"/>
              </a:ext>
            </a:extLst>
          </p:cNvPr>
          <p:cNvSpPr/>
          <p:nvPr/>
        </p:nvSpPr>
        <p:spPr>
          <a:xfrm>
            <a:off x="160867" y="3429000"/>
            <a:ext cx="3107266" cy="867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Standard Angular Modules</a:t>
            </a:r>
          </a:p>
          <a:p>
            <a:pPr algn="ctr"/>
            <a:r>
              <a:rPr lang="en-IN" dirty="0"/>
              <a:t>e.g. Forms, Router, Http, and Custom Modules, etc.</a:t>
            </a:r>
          </a:p>
        </p:txBody>
      </p:sp>
      <p:sp>
        <p:nvSpPr>
          <p:cNvPr id="14" name="Rectangle 13">
            <a:extLst>
              <a:ext uri="{FF2B5EF4-FFF2-40B4-BE49-F238E27FC236}">
                <a16:creationId xmlns:a16="http://schemas.microsoft.com/office/drawing/2014/main" id="{A5380F80-D1FA-AC49-CC95-C6A4ED4B19FE}"/>
              </a:ext>
            </a:extLst>
          </p:cNvPr>
          <p:cNvSpPr/>
          <p:nvPr/>
        </p:nvSpPr>
        <p:spPr>
          <a:xfrm>
            <a:off x="4360334" y="3416299"/>
            <a:ext cx="3107266" cy="867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Initialization of all Components, Directives, Pipes.</a:t>
            </a:r>
          </a:p>
        </p:txBody>
      </p:sp>
      <p:sp>
        <p:nvSpPr>
          <p:cNvPr id="15" name="Rectangle 14">
            <a:extLst>
              <a:ext uri="{FF2B5EF4-FFF2-40B4-BE49-F238E27FC236}">
                <a16:creationId xmlns:a16="http://schemas.microsoft.com/office/drawing/2014/main" id="{88746790-007A-5715-5C12-371C827B8074}"/>
              </a:ext>
            </a:extLst>
          </p:cNvPr>
          <p:cNvSpPr/>
          <p:nvPr/>
        </p:nvSpPr>
        <p:spPr>
          <a:xfrm>
            <a:off x="8805336" y="3416300"/>
            <a:ext cx="3107266" cy="8671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All Services registered in Dependency Container</a:t>
            </a:r>
          </a:p>
        </p:txBody>
      </p:sp>
      <p:sp>
        <p:nvSpPr>
          <p:cNvPr id="16" name="Rectangle 15">
            <a:extLst>
              <a:ext uri="{FF2B5EF4-FFF2-40B4-BE49-F238E27FC236}">
                <a16:creationId xmlns:a16="http://schemas.microsoft.com/office/drawing/2014/main" id="{7D36757C-664F-5BA8-A9D3-DA906CE803D6}"/>
              </a:ext>
            </a:extLst>
          </p:cNvPr>
          <p:cNvSpPr/>
          <p:nvPr/>
        </p:nvSpPr>
        <p:spPr>
          <a:xfrm>
            <a:off x="160867" y="965200"/>
            <a:ext cx="9677400" cy="18768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868FA6D3-E2EE-12EB-B5C9-187D5E058EEE}"/>
              </a:ext>
            </a:extLst>
          </p:cNvPr>
          <p:cNvSpPr txBox="1"/>
          <p:nvPr/>
        </p:nvSpPr>
        <p:spPr>
          <a:xfrm>
            <a:off x="7645401" y="965200"/>
            <a:ext cx="2192866" cy="646331"/>
          </a:xfrm>
          <a:prstGeom prst="rect">
            <a:avLst/>
          </a:prstGeom>
          <a:noFill/>
        </p:spPr>
        <p:txBody>
          <a:bodyPr wrap="square" rtlCol="0">
            <a:spAutoFit/>
          </a:bodyPr>
          <a:lstStyle/>
          <a:p>
            <a:r>
              <a:rPr lang="en-IN" dirty="0"/>
              <a:t>First Bootstrap Component</a:t>
            </a:r>
          </a:p>
        </p:txBody>
      </p:sp>
      <p:sp>
        <p:nvSpPr>
          <p:cNvPr id="18" name="Rectangle 17">
            <a:extLst>
              <a:ext uri="{FF2B5EF4-FFF2-40B4-BE49-F238E27FC236}">
                <a16:creationId xmlns:a16="http://schemas.microsoft.com/office/drawing/2014/main" id="{B9772E7C-8392-9BD2-5EF8-ECA8917D18F3}"/>
              </a:ext>
            </a:extLst>
          </p:cNvPr>
          <p:cNvSpPr/>
          <p:nvPr/>
        </p:nvSpPr>
        <p:spPr>
          <a:xfrm>
            <a:off x="3852333" y="965200"/>
            <a:ext cx="2192866" cy="1876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UI of The Component</a:t>
            </a:r>
          </a:p>
          <a:p>
            <a:pPr algn="ctr"/>
            <a:r>
              <a:rPr lang="en-IN" sz="1600" dirty="0"/>
              <a:t>Data Properties are bound to HTML Editable Elements and Methods to their Events </a:t>
            </a:r>
          </a:p>
        </p:txBody>
      </p:sp>
      <p:cxnSp>
        <p:nvCxnSpPr>
          <p:cNvPr id="20" name="Connector: Curved 19">
            <a:extLst>
              <a:ext uri="{FF2B5EF4-FFF2-40B4-BE49-F238E27FC236}">
                <a16:creationId xmlns:a16="http://schemas.microsoft.com/office/drawing/2014/main" id="{3776A529-1201-1113-3716-BAA5A1AA2DE7}"/>
              </a:ext>
            </a:extLst>
          </p:cNvPr>
          <p:cNvCxnSpPr>
            <a:cxnSpLocks/>
            <a:stCxn id="14" idx="0"/>
            <a:endCxn id="18" idx="2"/>
          </p:cNvCxnSpPr>
          <p:nvPr/>
        </p:nvCxnSpPr>
        <p:spPr>
          <a:xfrm rot="16200000" flipV="1">
            <a:off x="5144259" y="2646590"/>
            <a:ext cx="574217" cy="9652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BAE5F3AB-82C3-778D-FCCE-26408A5D2CE9}"/>
              </a:ext>
            </a:extLst>
          </p:cNvPr>
          <p:cNvSpPr/>
          <p:nvPr/>
        </p:nvSpPr>
        <p:spPr>
          <a:xfrm>
            <a:off x="609600" y="2145584"/>
            <a:ext cx="3111502" cy="6314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Properties and Methods</a:t>
            </a:r>
          </a:p>
        </p:txBody>
      </p:sp>
      <p:sp>
        <p:nvSpPr>
          <p:cNvPr id="24" name="Arrow: Left-Right 23">
            <a:extLst>
              <a:ext uri="{FF2B5EF4-FFF2-40B4-BE49-F238E27FC236}">
                <a16:creationId xmlns:a16="http://schemas.microsoft.com/office/drawing/2014/main" id="{4F9ED22F-120B-1A87-9478-BA4F932767FB}"/>
              </a:ext>
            </a:extLst>
          </p:cNvPr>
          <p:cNvSpPr/>
          <p:nvPr/>
        </p:nvSpPr>
        <p:spPr>
          <a:xfrm>
            <a:off x="3649133" y="2379133"/>
            <a:ext cx="431800" cy="279400"/>
          </a:xfrm>
          <a:prstGeom prst="lef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DDC0056D-C916-EFAB-06C3-7DE0AE29F0DF}"/>
              </a:ext>
            </a:extLst>
          </p:cNvPr>
          <p:cNvSpPr txBox="1"/>
          <p:nvPr/>
        </p:nvSpPr>
        <p:spPr>
          <a:xfrm>
            <a:off x="279398" y="1001131"/>
            <a:ext cx="2734735" cy="369332"/>
          </a:xfrm>
          <a:prstGeom prst="rect">
            <a:avLst/>
          </a:prstGeom>
          <a:noFill/>
        </p:spPr>
        <p:txBody>
          <a:bodyPr wrap="square" rtlCol="0">
            <a:spAutoFit/>
          </a:bodyPr>
          <a:lstStyle/>
          <a:p>
            <a:pPr algn="ctr"/>
            <a:r>
              <a:rPr lang="en-IN" b="1" dirty="0" err="1"/>
              <a:t>BrowserModule</a:t>
            </a:r>
            <a:endParaRPr lang="en-IN" b="1" dirty="0"/>
          </a:p>
        </p:txBody>
      </p:sp>
      <p:cxnSp>
        <p:nvCxnSpPr>
          <p:cNvPr id="27" name="Connector: Curved 26">
            <a:extLst>
              <a:ext uri="{FF2B5EF4-FFF2-40B4-BE49-F238E27FC236}">
                <a16:creationId xmlns:a16="http://schemas.microsoft.com/office/drawing/2014/main" id="{F4530D83-23C6-834F-E8FB-F945FB858315}"/>
              </a:ext>
            </a:extLst>
          </p:cNvPr>
          <p:cNvCxnSpPr>
            <a:stCxn id="15" idx="0"/>
            <a:endCxn id="18" idx="3"/>
          </p:cNvCxnSpPr>
          <p:nvPr/>
        </p:nvCxnSpPr>
        <p:spPr>
          <a:xfrm rot="16200000" flipV="1">
            <a:off x="7445755" y="503086"/>
            <a:ext cx="1512659" cy="4313770"/>
          </a:xfrm>
          <a:prstGeom prst="curvedConnector2">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2C0C31F-58A5-F8C4-47DC-11B249A7D464}"/>
              </a:ext>
            </a:extLst>
          </p:cNvPr>
          <p:cNvSpPr txBox="1"/>
          <p:nvPr/>
        </p:nvSpPr>
        <p:spPr>
          <a:xfrm>
            <a:off x="7412568" y="1895174"/>
            <a:ext cx="2556930" cy="646331"/>
          </a:xfrm>
          <a:prstGeom prst="rect">
            <a:avLst/>
          </a:prstGeom>
          <a:noFill/>
          <a:ln>
            <a:solidFill>
              <a:srgbClr val="FFC000"/>
            </a:solidFill>
          </a:ln>
        </p:spPr>
        <p:txBody>
          <a:bodyPr wrap="square" rtlCol="0">
            <a:spAutoFit/>
          </a:bodyPr>
          <a:lstStyle/>
          <a:p>
            <a:r>
              <a:rPr lang="en-IN" dirty="0"/>
              <a:t>Inject Services from Dependency Container</a:t>
            </a:r>
          </a:p>
        </p:txBody>
      </p:sp>
      <p:sp>
        <p:nvSpPr>
          <p:cNvPr id="30" name="TextBox 29">
            <a:extLst>
              <a:ext uri="{FF2B5EF4-FFF2-40B4-BE49-F238E27FC236}">
                <a16:creationId xmlns:a16="http://schemas.microsoft.com/office/drawing/2014/main" id="{EADD5CE6-2869-C18F-DD11-450A5DEE83FA}"/>
              </a:ext>
            </a:extLst>
          </p:cNvPr>
          <p:cNvSpPr txBox="1"/>
          <p:nvPr/>
        </p:nvSpPr>
        <p:spPr>
          <a:xfrm>
            <a:off x="4402665" y="3072368"/>
            <a:ext cx="3285067" cy="369332"/>
          </a:xfrm>
          <a:prstGeom prst="rect">
            <a:avLst/>
          </a:prstGeom>
          <a:noFill/>
        </p:spPr>
        <p:txBody>
          <a:bodyPr wrap="square" rtlCol="0">
            <a:spAutoFit/>
          </a:bodyPr>
          <a:lstStyle/>
          <a:p>
            <a:pPr algn="ctr"/>
            <a:r>
              <a:rPr lang="en-IN" b="1" dirty="0"/>
              <a:t>Bootstrap Module</a:t>
            </a:r>
          </a:p>
        </p:txBody>
      </p:sp>
    </p:spTree>
    <p:extLst>
      <p:ext uri="{BB962C8B-B14F-4D97-AF65-F5344CB8AC3E}">
        <p14:creationId xmlns:p14="http://schemas.microsoft.com/office/powerpoint/2010/main" val="169398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EDA896F-E3ED-6CBC-402E-22C3917DE13E}"/>
              </a:ext>
            </a:extLst>
          </p:cNvPr>
          <p:cNvSpPr/>
          <p:nvPr/>
        </p:nvSpPr>
        <p:spPr>
          <a:xfrm>
            <a:off x="3632201" y="118533"/>
            <a:ext cx="5088466" cy="235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Model</a:t>
            </a:r>
          </a:p>
        </p:txBody>
      </p:sp>
      <p:sp>
        <p:nvSpPr>
          <p:cNvPr id="9" name="Oval 8">
            <a:extLst>
              <a:ext uri="{FF2B5EF4-FFF2-40B4-BE49-F238E27FC236}">
                <a16:creationId xmlns:a16="http://schemas.microsoft.com/office/drawing/2014/main" id="{270EA6E9-0B41-F322-5B07-5B9F1CF6846C}"/>
              </a:ext>
            </a:extLst>
          </p:cNvPr>
          <p:cNvSpPr/>
          <p:nvPr/>
        </p:nvSpPr>
        <p:spPr>
          <a:xfrm>
            <a:off x="7035802" y="3810000"/>
            <a:ext cx="5088466" cy="2353734"/>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View </a:t>
            </a:r>
          </a:p>
          <a:p>
            <a:pPr algn="ctr"/>
            <a:r>
              <a:rPr lang="en-IN" b="1" dirty="0"/>
              <a:t>(HTML Template of Component)</a:t>
            </a:r>
          </a:p>
        </p:txBody>
      </p:sp>
      <p:sp>
        <p:nvSpPr>
          <p:cNvPr id="10" name="Oval 9">
            <a:extLst>
              <a:ext uri="{FF2B5EF4-FFF2-40B4-BE49-F238E27FC236}">
                <a16:creationId xmlns:a16="http://schemas.microsoft.com/office/drawing/2014/main" id="{D39CEB80-9E90-0AEC-0D4D-F76BB36A3EF7}"/>
              </a:ext>
            </a:extLst>
          </p:cNvPr>
          <p:cNvSpPr/>
          <p:nvPr/>
        </p:nvSpPr>
        <p:spPr>
          <a:xfrm>
            <a:off x="67734" y="3886200"/>
            <a:ext cx="5088466" cy="23537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Component</a:t>
            </a:r>
          </a:p>
        </p:txBody>
      </p:sp>
      <p:cxnSp>
        <p:nvCxnSpPr>
          <p:cNvPr id="15" name="Connector: Curved 14">
            <a:extLst>
              <a:ext uri="{FF2B5EF4-FFF2-40B4-BE49-F238E27FC236}">
                <a16:creationId xmlns:a16="http://schemas.microsoft.com/office/drawing/2014/main" id="{009F38F7-9D0B-BD85-ADFA-6A4AFAB70A8A}"/>
              </a:ext>
            </a:extLst>
          </p:cNvPr>
          <p:cNvCxnSpPr>
            <a:stCxn id="8" idx="6"/>
            <a:endCxn id="9" idx="0"/>
          </p:cNvCxnSpPr>
          <p:nvPr/>
        </p:nvCxnSpPr>
        <p:spPr>
          <a:xfrm>
            <a:off x="8720667" y="1295400"/>
            <a:ext cx="859368" cy="25146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AE8C2003-98BC-2681-258E-6E4FC3B0DC97}"/>
              </a:ext>
            </a:extLst>
          </p:cNvPr>
          <p:cNvCxnSpPr>
            <a:stCxn id="10" idx="4"/>
            <a:endCxn id="9" idx="4"/>
          </p:cNvCxnSpPr>
          <p:nvPr/>
        </p:nvCxnSpPr>
        <p:spPr>
          <a:xfrm rot="5400000" flipH="1" flipV="1">
            <a:off x="6057901" y="2717800"/>
            <a:ext cx="76200" cy="6968068"/>
          </a:xfrm>
          <a:prstGeom prst="curvedConnector3">
            <a:avLst>
              <a:gd name="adj1" fmla="val -3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92D004DC-AAFA-35C6-F984-75D071C56CC8}"/>
              </a:ext>
            </a:extLst>
          </p:cNvPr>
          <p:cNvCxnSpPr>
            <a:stCxn id="10" idx="0"/>
            <a:endCxn id="8" idx="2"/>
          </p:cNvCxnSpPr>
          <p:nvPr/>
        </p:nvCxnSpPr>
        <p:spPr>
          <a:xfrm rot="5400000" flipH="1" flipV="1">
            <a:off x="1826684" y="2080683"/>
            <a:ext cx="2590800" cy="10202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350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466DC4-6AD1-EE51-BB62-95BFB3F7A656}"/>
              </a:ext>
            </a:extLst>
          </p:cNvPr>
          <p:cNvSpPr/>
          <p:nvPr/>
        </p:nvSpPr>
        <p:spPr>
          <a:xfrm>
            <a:off x="431800" y="795867"/>
            <a:ext cx="2480733" cy="134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F1C6954-A07B-6AE4-D04E-6E8404D8DEDF}"/>
              </a:ext>
            </a:extLst>
          </p:cNvPr>
          <p:cNvSpPr/>
          <p:nvPr/>
        </p:nvSpPr>
        <p:spPr>
          <a:xfrm>
            <a:off x="4855633" y="1930400"/>
            <a:ext cx="2480733" cy="134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S1</a:t>
            </a:r>
          </a:p>
        </p:txBody>
      </p:sp>
      <p:sp>
        <p:nvSpPr>
          <p:cNvPr id="4" name="Rectangle 3">
            <a:extLst>
              <a:ext uri="{FF2B5EF4-FFF2-40B4-BE49-F238E27FC236}">
                <a16:creationId xmlns:a16="http://schemas.microsoft.com/office/drawing/2014/main" id="{C3C5267F-0765-C10A-D23B-72E1662CF31F}"/>
              </a:ext>
            </a:extLst>
          </p:cNvPr>
          <p:cNvSpPr/>
          <p:nvPr/>
        </p:nvSpPr>
        <p:spPr>
          <a:xfrm>
            <a:off x="4855633" y="3903133"/>
            <a:ext cx="2480733" cy="134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S2</a:t>
            </a:r>
          </a:p>
        </p:txBody>
      </p:sp>
      <p:sp>
        <p:nvSpPr>
          <p:cNvPr id="5" name="Rectangle 4">
            <a:extLst>
              <a:ext uri="{FF2B5EF4-FFF2-40B4-BE49-F238E27FC236}">
                <a16:creationId xmlns:a16="http://schemas.microsoft.com/office/drawing/2014/main" id="{478E7E0B-3DF9-8E12-0795-428AD8681A82}"/>
              </a:ext>
            </a:extLst>
          </p:cNvPr>
          <p:cNvSpPr/>
          <p:nvPr/>
        </p:nvSpPr>
        <p:spPr>
          <a:xfrm>
            <a:off x="431799" y="2861734"/>
            <a:ext cx="2480733" cy="134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6" name="Rectangle 5">
            <a:extLst>
              <a:ext uri="{FF2B5EF4-FFF2-40B4-BE49-F238E27FC236}">
                <a16:creationId xmlns:a16="http://schemas.microsoft.com/office/drawing/2014/main" id="{251CC5AA-6283-D8C3-9CBC-C1948A9ACD4B}"/>
              </a:ext>
            </a:extLst>
          </p:cNvPr>
          <p:cNvSpPr/>
          <p:nvPr/>
        </p:nvSpPr>
        <p:spPr>
          <a:xfrm>
            <a:off x="431798" y="5063067"/>
            <a:ext cx="2480733" cy="134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cxnSp>
        <p:nvCxnSpPr>
          <p:cNvPr id="8" name="Connector: Elbow 7">
            <a:extLst>
              <a:ext uri="{FF2B5EF4-FFF2-40B4-BE49-F238E27FC236}">
                <a16:creationId xmlns:a16="http://schemas.microsoft.com/office/drawing/2014/main" id="{B3CFEBA4-35EB-6A6A-559B-D92718DA186B}"/>
              </a:ext>
            </a:extLst>
          </p:cNvPr>
          <p:cNvCxnSpPr>
            <a:stCxn id="2" idx="3"/>
            <a:endCxn id="3" idx="0"/>
          </p:cNvCxnSpPr>
          <p:nvPr/>
        </p:nvCxnSpPr>
        <p:spPr>
          <a:xfrm>
            <a:off x="2912533" y="1468967"/>
            <a:ext cx="3183467" cy="4614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E6B89DEF-BDB7-B369-613F-700DEB3C0B8A}"/>
              </a:ext>
            </a:extLst>
          </p:cNvPr>
          <p:cNvCxnSpPr>
            <a:stCxn id="5" idx="3"/>
            <a:endCxn id="3" idx="1"/>
          </p:cNvCxnSpPr>
          <p:nvPr/>
        </p:nvCxnSpPr>
        <p:spPr>
          <a:xfrm flipV="1">
            <a:off x="2912532" y="2603500"/>
            <a:ext cx="1943101" cy="93133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C90C586A-EAC1-07D1-F3F6-C2BBBBE3D2AA}"/>
              </a:ext>
            </a:extLst>
          </p:cNvPr>
          <p:cNvCxnSpPr>
            <a:stCxn id="6" idx="3"/>
            <a:endCxn id="4" idx="2"/>
          </p:cNvCxnSpPr>
          <p:nvPr/>
        </p:nvCxnSpPr>
        <p:spPr>
          <a:xfrm flipV="1">
            <a:off x="2912531" y="5249333"/>
            <a:ext cx="3183469" cy="4868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Arrow: Right 12">
            <a:extLst>
              <a:ext uri="{FF2B5EF4-FFF2-40B4-BE49-F238E27FC236}">
                <a16:creationId xmlns:a16="http://schemas.microsoft.com/office/drawing/2014/main" id="{658EA903-B930-38B4-B850-2EB81275EB0E}"/>
              </a:ext>
            </a:extLst>
          </p:cNvPr>
          <p:cNvSpPr/>
          <p:nvPr/>
        </p:nvSpPr>
        <p:spPr>
          <a:xfrm>
            <a:off x="6917267" y="2347383"/>
            <a:ext cx="2209800" cy="512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F739BF37-22C3-7C7F-02A9-A3D1F2340F47}"/>
              </a:ext>
            </a:extLst>
          </p:cNvPr>
          <p:cNvSpPr/>
          <p:nvPr/>
        </p:nvSpPr>
        <p:spPr>
          <a:xfrm>
            <a:off x="6917267" y="4320116"/>
            <a:ext cx="2209800" cy="512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3982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5F2555-B75C-346F-BDA6-3A3E9241C382}"/>
              </a:ext>
            </a:extLst>
          </p:cNvPr>
          <p:cNvSpPr/>
          <p:nvPr/>
        </p:nvSpPr>
        <p:spPr>
          <a:xfrm>
            <a:off x="635000" y="406400"/>
            <a:ext cx="10947400" cy="5960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F37BC5A-E416-11B4-5FE3-2679E6B6D194}"/>
              </a:ext>
            </a:extLst>
          </p:cNvPr>
          <p:cNvSpPr txBox="1"/>
          <p:nvPr/>
        </p:nvSpPr>
        <p:spPr>
          <a:xfrm>
            <a:off x="787400" y="609600"/>
            <a:ext cx="3039533" cy="369332"/>
          </a:xfrm>
          <a:prstGeom prst="rect">
            <a:avLst/>
          </a:prstGeom>
          <a:noFill/>
        </p:spPr>
        <p:txBody>
          <a:bodyPr wrap="square" rtlCol="0">
            <a:spAutoFit/>
          </a:bodyPr>
          <a:lstStyle/>
          <a:p>
            <a:pPr algn="ctr"/>
            <a:r>
              <a:rPr lang="en-IN" b="1" dirty="0"/>
              <a:t>Container Component</a:t>
            </a:r>
          </a:p>
        </p:txBody>
      </p:sp>
      <p:sp>
        <p:nvSpPr>
          <p:cNvPr id="4" name="Rectangle 3">
            <a:extLst>
              <a:ext uri="{FF2B5EF4-FFF2-40B4-BE49-F238E27FC236}">
                <a16:creationId xmlns:a16="http://schemas.microsoft.com/office/drawing/2014/main" id="{A60F2C71-DF42-13D3-7CF5-4CE38CFD2BF3}"/>
              </a:ext>
            </a:extLst>
          </p:cNvPr>
          <p:cNvSpPr/>
          <p:nvPr/>
        </p:nvSpPr>
        <p:spPr>
          <a:xfrm>
            <a:off x="1024467" y="15917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42637A6-FB18-A515-985E-90FE8A4359B3}"/>
              </a:ext>
            </a:extLst>
          </p:cNvPr>
          <p:cNvSpPr/>
          <p:nvPr/>
        </p:nvSpPr>
        <p:spPr>
          <a:xfrm>
            <a:off x="3657600" y="15917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0FC5950-4485-1293-4FA0-0C09E6896085}"/>
              </a:ext>
            </a:extLst>
          </p:cNvPr>
          <p:cNvSpPr/>
          <p:nvPr/>
        </p:nvSpPr>
        <p:spPr>
          <a:xfrm>
            <a:off x="6290733" y="15917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CB29F63-C85F-0DB4-6A91-0806EF67FD43}"/>
              </a:ext>
            </a:extLst>
          </p:cNvPr>
          <p:cNvSpPr/>
          <p:nvPr/>
        </p:nvSpPr>
        <p:spPr>
          <a:xfrm>
            <a:off x="8923866" y="15917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5505B8F-A68A-00AB-1553-80B81BE5EEAB}"/>
              </a:ext>
            </a:extLst>
          </p:cNvPr>
          <p:cNvSpPr/>
          <p:nvPr/>
        </p:nvSpPr>
        <p:spPr>
          <a:xfrm>
            <a:off x="1024467" y="41714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6E44019-42CF-9177-95E0-D9676BF83F97}"/>
              </a:ext>
            </a:extLst>
          </p:cNvPr>
          <p:cNvSpPr/>
          <p:nvPr/>
        </p:nvSpPr>
        <p:spPr>
          <a:xfrm>
            <a:off x="3657600" y="41714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1AC3C9F-672B-1069-A53B-2CE408523C8D}"/>
              </a:ext>
            </a:extLst>
          </p:cNvPr>
          <p:cNvSpPr/>
          <p:nvPr/>
        </p:nvSpPr>
        <p:spPr>
          <a:xfrm>
            <a:off x="6290733" y="41714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33C3E2A-A2DA-22CC-6369-227EF57E571A}"/>
              </a:ext>
            </a:extLst>
          </p:cNvPr>
          <p:cNvSpPr/>
          <p:nvPr/>
        </p:nvSpPr>
        <p:spPr>
          <a:xfrm>
            <a:off x="8923866" y="4171433"/>
            <a:ext cx="2328333" cy="166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ECB0AC70-1A98-EA61-09BB-C98E6DA7D442}"/>
              </a:ext>
            </a:extLst>
          </p:cNvPr>
          <p:cNvCxnSpPr>
            <a:cxnSpLocks/>
            <a:stCxn id="5" idx="2"/>
            <a:endCxn id="8" idx="0"/>
          </p:cNvCxnSpPr>
          <p:nvPr/>
        </p:nvCxnSpPr>
        <p:spPr>
          <a:xfrm flipH="1">
            <a:off x="2188634" y="3259667"/>
            <a:ext cx="2633133" cy="911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FFC610C-4F4B-6391-8F2F-258277194315}"/>
              </a:ext>
            </a:extLst>
          </p:cNvPr>
          <p:cNvCxnSpPr>
            <a:stCxn id="4" idx="2"/>
            <a:endCxn id="8" idx="0"/>
          </p:cNvCxnSpPr>
          <p:nvPr/>
        </p:nvCxnSpPr>
        <p:spPr>
          <a:xfrm>
            <a:off x="2188634" y="3259667"/>
            <a:ext cx="0" cy="911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B6F1742-AF0E-3CBD-D2E8-39C821FB6D8B}"/>
              </a:ext>
            </a:extLst>
          </p:cNvPr>
          <p:cNvCxnSpPr>
            <a:cxnSpLocks/>
            <a:stCxn id="7" idx="2"/>
            <a:endCxn id="9" idx="0"/>
          </p:cNvCxnSpPr>
          <p:nvPr/>
        </p:nvCxnSpPr>
        <p:spPr>
          <a:xfrm flipH="1">
            <a:off x="4821767" y="3259667"/>
            <a:ext cx="5266266" cy="911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E4E839D-7F8C-0A5A-33BB-37B12A274248}"/>
              </a:ext>
            </a:extLst>
          </p:cNvPr>
          <p:cNvCxnSpPr>
            <a:stCxn id="5" idx="2"/>
            <a:endCxn id="10" idx="0"/>
          </p:cNvCxnSpPr>
          <p:nvPr/>
        </p:nvCxnSpPr>
        <p:spPr>
          <a:xfrm>
            <a:off x="4821767" y="3259667"/>
            <a:ext cx="2633133" cy="911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4E877A1-528F-5F1F-058F-BB886678129F}"/>
              </a:ext>
            </a:extLst>
          </p:cNvPr>
          <p:cNvCxnSpPr>
            <a:stCxn id="6" idx="2"/>
            <a:endCxn id="10" idx="0"/>
          </p:cNvCxnSpPr>
          <p:nvPr/>
        </p:nvCxnSpPr>
        <p:spPr>
          <a:xfrm>
            <a:off x="7454900" y="3259667"/>
            <a:ext cx="12700" cy="911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9C9F44F-25FB-5EF5-4178-FEBAE60532E2}"/>
              </a:ext>
            </a:extLst>
          </p:cNvPr>
          <p:cNvCxnSpPr>
            <a:stCxn id="9" idx="0"/>
            <a:endCxn id="6" idx="2"/>
          </p:cNvCxnSpPr>
          <p:nvPr/>
        </p:nvCxnSpPr>
        <p:spPr>
          <a:xfrm flipV="1">
            <a:off x="4821767" y="3259667"/>
            <a:ext cx="2633132" cy="911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607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E2F4C-F472-5F10-E1E2-201DBC762149}"/>
              </a:ext>
            </a:extLst>
          </p:cNvPr>
          <p:cNvSpPr/>
          <p:nvPr/>
        </p:nvSpPr>
        <p:spPr>
          <a:xfrm>
            <a:off x="558800" y="508000"/>
            <a:ext cx="11091333" cy="62060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9244FB3-0B0E-1646-ECD4-B15582D4E96E}"/>
              </a:ext>
            </a:extLst>
          </p:cNvPr>
          <p:cNvSpPr txBox="1"/>
          <p:nvPr/>
        </p:nvSpPr>
        <p:spPr>
          <a:xfrm>
            <a:off x="651933" y="567267"/>
            <a:ext cx="3911600" cy="369332"/>
          </a:xfrm>
          <a:prstGeom prst="rect">
            <a:avLst/>
          </a:prstGeom>
          <a:noFill/>
          <a:ln>
            <a:solidFill>
              <a:schemeClr val="accent1"/>
            </a:solidFill>
          </a:ln>
        </p:spPr>
        <p:txBody>
          <a:bodyPr wrap="square" rtlCol="0">
            <a:spAutoFit/>
          </a:bodyPr>
          <a:lstStyle/>
          <a:p>
            <a:r>
              <a:rPr lang="en-IN" b="1" dirty="0" err="1"/>
              <a:t>ContainerComponent</a:t>
            </a:r>
            <a:endParaRPr lang="en-IN" b="1" dirty="0"/>
          </a:p>
        </p:txBody>
      </p:sp>
      <p:sp>
        <p:nvSpPr>
          <p:cNvPr id="4" name="Rectangle 3">
            <a:extLst>
              <a:ext uri="{FF2B5EF4-FFF2-40B4-BE49-F238E27FC236}">
                <a16:creationId xmlns:a16="http://schemas.microsoft.com/office/drawing/2014/main" id="{63AA7EE2-BF67-64E7-59D0-4BBD732437F9}"/>
              </a:ext>
            </a:extLst>
          </p:cNvPr>
          <p:cNvSpPr/>
          <p:nvPr/>
        </p:nvSpPr>
        <p:spPr>
          <a:xfrm>
            <a:off x="711200" y="1659467"/>
            <a:ext cx="4224867" cy="336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Sender Component</a:t>
            </a:r>
          </a:p>
        </p:txBody>
      </p:sp>
      <p:sp>
        <p:nvSpPr>
          <p:cNvPr id="5" name="Rectangle 4">
            <a:extLst>
              <a:ext uri="{FF2B5EF4-FFF2-40B4-BE49-F238E27FC236}">
                <a16:creationId xmlns:a16="http://schemas.microsoft.com/office/drawing/2014/main" id="{CE61EE7A-1372-912A-8DA7-9C6BAD3C9021}"/>
              </a:ext>
            </a:extLst>
          </p:cNvPr>
          <p:cNvSpPr/>
          <p:nvPr/>
        </p:nvSpPr>
        <p:spPr>
          <a:xfrm>
            <a:off x="6900333" y="1659467"/>
            <a:ext cx="4419600" cy="33697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Receiver Component</a:t>
            </a:r>
          </a:p>
        </p:txBody>
      </p:sp>
      <p:sp>
        <p:nvSpPr>
          <p:cNvPr id="6" name="Rectangle 5">
            <a:extLst>
              <a:ext uri="{FF2B5EF4-FFF2-40B4-BE49-F238E27FC236}">
                <a16:creationId xmlns:a16="http://schemas.microsoft.com/office/drawing/2014/main" id="{BBB401E7-071B-758A-AC31-21D4284DFE34}"/>
              </a:ext>
            </a:extLst>
          </p:cNvPr>
          <p:cNvSpPr/>
          <p:nvPr/>
        </p:nvSpPr>
        <p:spPr>
          <a:xfrm>
            <a:off x="3530600" y="5418666"/>
            <a:ext cx="4631267" cy="1066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Global Object data maintains the state of data that is shared across the Components</a:t>
            </a:r>
          </a:p>
          <a:p>
            <a:pPr algn="ctr"/>
            <a:r>
              <a:rPr lang="en-IN" dirty="0"/>
              <a:t>Using Angular Service</a:t>
            </a:r>
          </a:p>
        </p:txBody>
      </p:sp>
      <p:cxnSp>
        <p:nvCxnSpPr>
          <p:cNvPr id="8" name="Connector: Elbow 7">
            <a:extLst>
              <a:ext uri="{FF2B5EF4-FFF2-40B4-BE49-F238E27FC236}">
                <a16:creationId xmlns:a16="http://schemas.microsoft.com/office/drawing/2014/main" id="{77FACB34-88C4-1324-4DE6-9C348F0ABF2A}"/>
              </a:ext>
            </a:extLst>
          </p:cNvPr>
          <p:cNvCxnSpPr>
            <a:stCxn id="6" idx="1"/>
          </p:cNvCxnSpPr>
          <p:nvPr/>
        </p:nvCxnSpPr>
        <p:spPr>
          <a:xfrm rot="10800000">
            <a:off x="2802468" y="5029200"/>
            <a:ext cx="728133" cy="9228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12538095-57E6-869C-D0BA-7935917D8E8D}"/>
              </a:ext>
            </a:extLst>
          </p:cNvPr>
          <p:cNvCxnSpPr>
            <a:stCxn id="6" idx="3"/>
            <a:endCxn id="5" idx="2"/>
          </p:cNvCxnSpPr>
          <p:nvPr/>
        </p:nvCxnSpPr>
        <p:spPr>
          <a:xfrm flipV="1">
            <a:off x="8161867" y="5029199"/>
            <a:ext cx="948266" cy="9228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26A1FF61-4B87-C476-9E34-15B77E31B675}"/>
              </a:ext>
            </a:extLst>
          </p:cNvPr>
          <p:cNvCxnSpPr>
            <a:stCxn id="4" idx="3"/>
            <a:endCxn id="6" idx="0"/>
          </p:cNvCxnSpPr>
          <p:nvPr/>
        </p:nvCxnSpPr>
        <p:spPr>
          <a:xfrm>
            <a:off x="4936067" y="3344334"/>
            <a:ext cx="910167" cy="20743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D1CD1EAB-432E-3BDB-81DA-996182D4C603}"/>
              </a:ext>
            </a:extLst>
          </p:cNvPr>
          <p:cNvCxnSpPr>
            <a:stCxn id="6" idx="0"/>
            <a:endCxn id="5" idx="1"/>
          </p:cNvCxnSpPr>
          <p:nvPr/>
        </p:nvCxnSpPr>
        <p:spPr>
          <a:xfrm rot="5400000" flipH="1" flipV="1">
            <a:off x="5336117" y="3854451"/>
            <a:ext cx="2074333" cy="10540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321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698087C-7EFF-7ADB-B0E9-CFD2225F4ADB}"/>
              </a:ext>
            </a:extLst>
          </p:cNvPr>
          <p:cNvGraphicFramePr>
            <a:graphicFrameLocks noGrp="1"/>
          </p:cNvGraphicFramePr>
          <p:nvPr>
            <p:extLst>
              <p:ext uri="{D42A27DB-BD31-4B8C-83A1-F6EECF244321}">
                <p14:modId xmlns:p14="http://schemas.microsoft.com/office/powerpoint/2010/main" val="1915025309"/>
              </p:ext>
            </p:extLst>
          </p:nvPr>
        </p:nvGraphicFramePr>
        <p:xfrm>
          <a:off x="8229600" y="457200"/>
          <a:ext cx="3860800" cy="202184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756643700"/>
                    </a:ext>
                  </a:extLst>
                </a:gridCol>
                <a:gridCol w="1930400">
                  <a:extLst>
                    <a:ext uri="{9D8B030D-6E8A-4147-A177-3AD203B41FA5}">
                      <a16:colId xmlns:a16="http://schemas.microsoft.com/office/drawing/2014/main" val="472445336"/>
                    </a:ext>
                  </a:extLst>
                </a:gridCol>
              </a:tblGrid>
              <a:tr h="370840">
                <a:tc>
                  <a:txBody>
                    <a:bodyPr/>
                    <a:lstStyle/>
                    <a:p>
                      <a:r>
                        <a:rPr lang="en-IN" dirty="0"/>
                        <a:t>Path</a:t>
                      </a:r>
                    </a:p>
                  </a:txBody>
                  <a:tcPr/>
                </a:tc>
                <a:tc>
                  <a:txBody>
                    <a:bodyPr/>
                    <a:lstStyle/>
                    <a:p>
                      <a:r>
                        <a:rPr lang="en-IN" dirty="0"/>
                        <a:t>Resource / Component</a:t>
                      </a:r>
                    </a:p>
                  </a:txBody>
                  <a:tcPr/>
                </a:tc>
                <a:extLst>
                  <a:ext uri="{0D108BD9-81ED-4DB2-BD59-A6C34878D82A}">
                    <a16:rowId xmlns:a16="http://schemas.microsoft.com/office/drawing/2014/main" val="2046578943"/>
                  </a:ext>
                </a:extLst>
              </a:tr>
              <a:tr h="370840">
                <a:tc>
                  <a:txBody>
                    <a:bodyPr/>
                    <a:lstStyle/>
                    <a:p>
                      <a:r>
                        <a:rPr lang="en-IN" dirty="0"/>
                        <a:t>/emp</a:t>
                      </a:r>
                    </a:p>
                  </a:txBody>
                  <a:tcPr/>
                </a:tc>
                <a:tc>
                  <a:txBody>
                    <a:bodyPr/>
                    <a:lstStyle/>
                    <a:p>
                      <a:r>
                        <a:rPr lang="en-IN" dirty="0" err="1"/>
                        <a:t>employeeCmp</a:t>
                      </a:r>
                      <a:endParaRPr lang="en-IN" dirty="0"/>
                    </a:p>
                  </a:txBody>
                  <a:tcPr/>
                </a:tc>
                <a:extLst>
                  <a:ext uri="{0D108BD9-81ED-4DB2-BD59-A6C34878D82A}">
                    <a16:rowId xmlns:a16="http://schemas.microsoft.com/office/drawing/2014/main" val="3327868302"/>
                  </a:ext>
                </a:extLst>
              </a:tr>
              <a:tr h="370840">
                <a:tc>
                  <a:txBody>
                    <a:bodyPr/>
                    <a:lstStyle/>
                    <a:p>
                      <a:r>
                        <a:rPr lang="en-IN" dirty="0"/>
                        <a:t>/emp/:id</a:t>
                      </a:r>
                    </a:p>
                  </a:txBody>
                  <a:tcPr/>
                </a:tc>
                <a:tc>
                  <a:txBody>
                    <a:bodyPr/>
                    <a:lstStyle/>
                    <a:p>
                      <a:r>
                        <a:rPr lang="en-IN" dirty="0"/>
                        <a:t>Parameter</a:t>
                      </a:r>
                    </a:p>
                    <a:p>
                      <a:endParaRPr lang="en-IN" dirty="0"/>
                    </a:p>
                  </a:txBody>
                  <a:tcPr/>
                </a:tc>
                <a:extLst>
                  <a:ext uri="{0D108BD9-81ED-4DB2-BD59-A6C34878D82A}">
                    <a16:rowId xmlns:a16="http://schemas.microsoft.com/office/drawing/2014/main" val="3883167200"/>
                  </a:ext>
                </a:extLst>
              </a:tr>
              <a:tr h="370840">
                <a:tc>
                  <a:txBody>
                    <a:bodyPr/>
                    <a:lstStyle/>
                    <a:p>
                      <a:r>
                        <a:rPr lang="en-IN" dirty="0"/>
                        <a:t>/emp</a:t>
                      </a:r>
                    </a:p>
                  </a:txBody>
                  <a:tcPr/>
                </a:tc>
                <a:tc>
                  <a:txBody>
                    <a:bodyPr/>
                    <a:lstStyle/>
                    <a:p>
                      <a:r>
                        <a:rPr lang="en-IN" dirty="0" err="1"/>
                        <a:t>Childern</a:t>
                      </a:r>
                      <a:r>
                        <a:rPr lang="en-IN" dirty="0"/>
                        <a:t>:[{}]</a:t>
                      </a:r>
                    </a:p>
                  </a:txBody>
                  <a:tcPr/>
                </a:tc>
                <a:extLst>
                  <a:ext uri="{0D108BD9-81ED-4DB2-BD59-A6C34878D82A}">
                    <a16:rowId xmlns:a16="http://schemas.microsoft.com/office/drawing/2014/main" val="3879075789"/>
                  </a:ext>
                </a:extLst>
              </a:tr>
            </a:tbl>
          </a:graphicData>
        </a:graphic>
      </p:graphicFrame>
      <p:sp>
        <p:nvSpPr>
          <p:cNvPr id="3" name="Oval 2">
            <a:extLst>
              <a:ext uri="{FF2B5EF4-FFF2-40B4-BE49-F238E27FC236}">
                <a16:creationId xmlns:a16="http://schemas.microsoft.com/office/drawing/2014/main" id="{A8B6B7EC-5727-416F-992C-77A7B535A53E}"/>
              </a:ext>
            </a:extLst>
          </p:cNvPr>
          <p:cNvSpPr/>
          <p:nvPr/>
        </p:nvSpPr>
        <p:spPr>
          <a:xfrm>
            <a:off x="609600" y="795867"/>
            <a:ext cx="3674533" cy="22944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RouterModule</a:t>
            </a:r>
            <a:endParaRPr lang="en-IN" dirty="0"/>
          </a:p>
        </p:txBody>
      </p:sp>
      <p:sp>
        <p:nvSpPr>
          <p:cNvPr id="4" name="Arrow: Right 3">
            <a:extLst>
              <a:ext uri="{FF2B5EF4-FFF2-40B4-BE49-F238E27FC236}">
                <a16:creationId xmlns:a16="http://schemas.microsoft.com/office/drawing/2014/main" id="{D3FA2B0D-2E37-56B6-6FC2-B9A9A5B9E39B}"/>
              </a:ext>
            </a:extLst>
          </p:cNvPr>
          <p:cNvSpPr/>
          <p:nvPr/>
        </p:nvSpPr>
        <p:spPr>
          <a:xfrm>
            <a:off x="4284133" y="1405467"/>
            <a:ext cx="3945467"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386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3124</TotalTime>
  <Words>3538</Words>
  <Application>Microsoft Office PowerPoint</Application>
  <PresentationFormat>Widescreen</PresentationFormat>
  <Paragraphs>703</Paragraphs>
  <Slides>54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285</cp:revision>
  <dcterms:created xsi:type="dcterms:W3CDTF">2024-03-20T04:50:52Z</dcterms:created>
  <dcterms:modified xsi:type="dcterms:W3CDTF">2024-06-14T10:39:22Z</dcterms:modified>
</cp:coreProperties>
</file>