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F0BBA-5A6F-743E-1558-349DB6932F96}"/>
              </a:ext>
            </a:extLst>
          </p:cNvPr>
          <p:cNvSpPr/>
          <p:nvPr/>
        </p:nvSpPr>
        <p:spPr>
          <a:xfrm>
            <a:off x="677333" y="914399"/>
            <a:ext cx="4639734" cy="5012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442B-D2F6-5C01-5940-5EB5F00E46F1}"/>
              </a:ext>
            </a:extLst>
          </p:cNvPr>
          <p:cNvSpPr txBox="1"/>
          <p:nvPr/>
        </p:nvSpPr>
        <p:spPr>
          <a:xfrm>
            <a:off x="804333" y="1109133"/>
            <a:ext cx="4402667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Container </a:t>
            </a:r>
          </a:p>
          <a:p>
            <a:pPr algn="ctr"/>
            <a:r>
              <a:rPr lang="en-IN" b="1" dirty="0"/>
              <a:t>Component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E3D3581-8A83-44B3-02EA-1CB5B2B1F89E}"/>
              </a:ext>
            </a:extLst>
          </p:cNvPr>
          <p:cNvSpPr/>
          <p:nvPr/>
        </p:nvSpPr>
        <p:spPr>
          <a:xfrm>
            <a:off x="7611535" y="46567"/>
            <a:ext cx="1710265" cy="867833"/>
          </a:xfrm>
          <a:prstGeom prst="cube">
            <a:avLst>
              <a:gd name="adj" fmla="val 9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03C9A-2E52-573E-3829-FC065CF52C25}"/>
              </a:ext>
            </a:extLst>
          </p:cNvPr>
          <p:cNvSpPr txBox="1"/>
          <p:nvPr/>
        </p:nvSpPr>
        <p:spPr>
          <a:xfrm>
            <a:off x="9728200" y="46567"/>
            <a:ext cx="212513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Utility Class as a Angular Service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6248CF-F468-98C9-CB72-378F89DB1264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10800000" flipV="1">
            <a:off x="4174067" y="523345"/>
            <a:ext cx="3437468" cy="1766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1325F2-4F02-69F9-F2FE-9C87B95218F5}"/>
              </a:ext>
            </a:extLst>
          </p:cNvPr>
          <p:cNvSpPr txBox="1"/>
          <p:nvPr/>
        </p:nvSpPr>
        <p:spPr>
          <a:xfrm>
            <a:off x="1159933" y="1967131"/>
            <a:ext cx="301413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Injection of Utility Class Service in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CCA3C-BF49-6A8F-C5DD-E4CF691A2F35}"/>
              </a:ext>
            </a:extLst>
          </p:cNvPr>
          <p:cNvSpPr/>
          <p:nvPr/>
        </p:nvSpPr>
        <p:spPr>
          <a:xfrm>
            <a:off x="736600" y="3835400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976E1-A1A0-090C-A31F-CCD0EEF58DD5}"/>
              </a:ext>
            </a:extLst>
          </p:cNvPr>
          <p:cNvSpPr/>
          <p:nvPr/>
        </p:nvSpPr>
        <p:spPr>
          <a:xfrm>
            <a:off x="2760134" y="4957233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E4C71-ACEF-D7B2-A74C-BCDEC2C029BE}"/>
              </a:ext>
            </a:extLst>
          </p:cNvPr>
          <p:cNvSpPr txBox="1"/>
          <p:nvPr/>
        </p:nvSpPr>
        <p:spPr>
          <a:xfrm>
            <a:off x="3060700" y="2935812"/>
            <a:ext cx="20150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Show employees based on Selected </a:t>
            </a:r>
            <a:r>
              <a:rPr lang="en-IN" sz="1400" b="1" dirty="0" err="1"/>
              <a:t>DeptName</a:t>
            </a:r>
            <a:r>
              <a:rPr lang="en-IN" sz="1400" b="1" dirty="0"/>
              <a:t> with no Relationship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89A76EA3-2789-AA96-DE26-86695813691F}"/>
              </a:ext>
            </a:extLst>
          </p:cNvPr>
          <p:cNvSpPr/>
          <p:nvPr/>
        </p:nvSpPr>
        <p:spPr>
          <a:xfrm>
            <a:off x="7366000" y="2290295"/>
            <a:ext cx="2565400" cy="2781237"/>
          </a:xfrm>
          <a:prstGeom prst="cube">
            <a:avLst>
              <a:gd name="adj" fmla="val 87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923A80B-EA46-4EFC-24DC-9558023024F1}"/>
              </a:ext>
            </a:extLst>
          </p:cNvPr>
          <p:cNvCxnSpPr>
            <a:cxnSpLocks/>
            <a:stCxn id="10" idx="0"/>
            <a:endCxn id="18" idx="1"/>
          </p:cNvCxnSpPr>
          <p:nvPr/>
        </p:nvCxnSpPr>
        <p:spPr>
          <a:xfrm rot="5400000" flipH="1" flipV="1">
            <a:off x="4132616" y="538516"/>
            <a:ext cx="908403" cy="56853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9DAC6-05A5-C128-C5B9-0212461FBC55}"/>
              </a:ext>
            </a:extLst>
          </p:cNvPr>
          <p:cNvSpPr txBox="1"/>
          <p:nvPr/>
        </p:nvSpPr>
        <p:spPr>
          <a:xfrm>
            <a:off x="7429501" y="2696164"/>
            <a:ext cx="21801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Listen Value from Department Component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241692F-40EB-DFD3-81B7-B5BEB44D7D98}"/>
              </a:ext>
            </a:extLst>
          </p:cNvPr>
          <p:cNvSpPr/>
          <p:nvPr/>
        </p:nvSpPr>
        <p:spPr>
          <a:xfrm>
            <a:off x="7497236" y="3310346"/>
            <a:ext cx="1998132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Store Listened Value</a:t>
            </a: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0B9F58-AC71-879B-C03D-2E0CCE32EF71}"/>
              </a:ext>
            </a:extLst>
          </p:cNvPr>
          <p:cNvSpPr/>
          <p:nvPr/>
        </p:nvSpPr>
        <p:spPr>
          <a:xfrm>
            <a:off x="7738534" y="4237566"/>
            <a:ext cx="1151466" cy="71966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2E598-6C95-E18D-1613-30C741DC01AF}"/>
              </a:ext>
            </a:extLst>
          </p:cNvPr>
          <p:cNvSpPr txBox="1"/>
          <p:nvPr/>
        </p:nvSpPr>
        <p:spPr>
          <a:xfrm>
            <a:off x="9982199" y="5025785"/>
            <a:ext cx="1998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Event that will be raised when value is received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1295794-3C8B-008E-4F19-7ABCBAB68DC6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rot="10800000">
            <a:off x="8622231" y="4637614"/>
            <a:ext cx="1359968" cy="84983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E4781-EA9A-5E7D-75CB-7DB181303EAD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424083" y="4114680"/>
            <a:ext cx="72219" cy="32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0B78BD-AFEC-4E47-23B9-CA265F6809B4}"/>
              </a:ext>
            </a:extLst>
          </p:cNvPr>
          <p:cNvCxnSpPr>
            <a:endCxn id="21" idx="1"/>
          </p:cNvCxnSpPr>
          <p:nvPr/>
        </p:nvCxnSpPr>
        <p:spPr>
          <a:xfrm flipV="1">
            <a:off x="3767668" y="4367173"/>
            <a:ext cx="3970866" cy="590060"/>
          </a:xfrm>
          <a:prstGeom prst="curvedConnector4">
            <a:avLst>
              <a:gd name="adj1" fmla="val 50000"/>
              <a:gd name="adj2" fmla="val 160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73EC03-0E86-690A-FB76-F757857B5BCB}"/>
              </a:ext>
            </a:extLst>
          </p:cNvPr>
          <p:cNvSpPr txBox="1"/>
          <p:nvPr/>
        </p:nvSpPr>
        <p:spPr>
          <a:xfrm>
            <a:off x="5499102" y="3835400"/>
            <a:ext cx="16255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Subscribe to the Event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0535193-4CB7-69A5-F423-4E962E30CD1E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rot="10800000" flipV="1">
            <a:off x="4775202" y="4734502"/>
            <a:ext cx="3497059" cy="6248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43F7BA-C4A4-7F64-3D30-04129D5DC317}"/>
              </a:ext>
            </a:extLst>
          </p:cNvPr>
          <p:cNvSpPr txBox="1"/>
          <p:nvPr/>
        </p:nvSpPr>
        <p:spPr>
          <a:xfrm>
            <a:off x="5892806" y="5359399"/>
            <a:ext cx="16255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When the Value is listened, it will be notified to the 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55C4F-34F0-B0AB-8AB9-474DD55E061B}"/>
              </a:ext>
            </a:extLst>
          </p:cNvPr>
          <p:cNvSpPr txBox="1"/>
          <p:nvPr/>
        </p:nvSpPr>
        <p:spPr>
          <a:xfrm>
            <a:off x="10075333" y="1764017"/>
            <a:ext cx="19981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Angular Service to Share / Communicate data across component’s those who does not 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53725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09A85F-230A-E01E-DF16-B0A75FAC62AD}"/>
              </a:ext>
            </a:extLst>
          </p:cNvPr>
          <p:cNvSpPr/>
          <p:nvPr/>
        </p:nvSpPr>
        <p:spPr>
          <a:xfrm>
            <a:off x="5614738" y="288758"/>
            <a:ext cx="5494420" cy="626444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41119-09CE-9D30-16A6-7A7F7230C2C6}"/>
              </a:ext>
            </a:extLst>
          </p:cNvPr>
          <p:cNvSpPr txBox="1"/>
          <p:nvPr/>
        </p:nvSpPr>
        <p:spPr>
          <a:xfrm>
            <a:off x="5999747" y="376989"/>
            <a:ext cx="49810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Application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E8F3FF9-68A5-9C05-7496-A9A10D8C9D30}"/>
              </a:ext>
            </a:extLst>
          </p:cNvPr>
          <p:cNvSpPr/>
          <p:nvPr/>
        </p:nvSpPr>
        <p:spPr>
          <a:xfrm>
            <a:off x="11221453" y="1427747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D22F84B-FD15-FBE5-2168-E084512DEBBE}"/>
              </a:ext>
            </a:extLst>
          </p:cNvPr>
          <p:cNvSpPr/>
          <p:nvPr/>
        </p:nvSpPr>
        <p:spPr>
          <a:xfrm>
            <a:off x="11245516" y="2486526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1C023F2-CB73-5449-DE45-918C3DD2E265}"/>
              </a:ext>
            </a:extLst>
          </p:cNvPr>
          <p:cNvSpPr/>
          <p:nvPr/>
        </p:nvSpPr>
        <p:spPr>
          <a:xfrm>
            <a:off x="11245516" y="354530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354FDBB-1DE3-DD54-01B2-B7FED6EB400A}"/>
              </a:ext>
            </a:extLst>
          </p:cNvPr>
          <p:cNvSpPr/>
          <p:nvPr/>
        </p:nvSpPr>
        <p:spPr>
          <a:xfrm>
            <a:off x="11301664" y="4379495"/>
            <a:ext cx="890336" cy="6176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7C17A0C-087F-F145-7E9E-E730400D046A}"/>
              </a:ext>
            </a:extLst>
          </p:cNvPr>
          <p:cNvSpPr/>
          <p:nvPr/>
        </p:nvSpPr>
        <p:spPr>
          <a:xfrm>
            <a:off x="10034337" y="1211179"/>
            <a:ext cx="946484" cy="3994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Access</a:t>
            </a:r>
          </a:p>
          <a:p>
            <a:pPr algn="ctr"/>
            <a:r>
              <a:rPr lang="en-IN" dirty="0"/>
              <a:t>Layer</a:t>
            </a:r>
          </a:p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00C6AA-4DAB-DC4C-2957-BD45265F1370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10980821" y="1736558"/>
            <a:ext cx="240632" cy="14718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9BD14A-C08D-338F-E9EF-4B19A7EEC067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10980821" y="3208421"/>
            <a:ext cx="320843" cy="14798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AD073D-6CE9-9FCB-A06C-6748CEE54679}"/>
              </a:ext>
            </a:extLst>
          </p:cNvPr>
          <p:cNvSpPr/>
          <p:nvPr/>
        </p:nvSpPr>
        <p:spPr>
          <a:xfrm>
            <a:off x="8269706" y="1211179"/>
            <a:ext cx="1540042" cy="399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WF Layer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8A94C7-57CC-4B0D-4001-274664F297C4}"/>
              </a:ext>
            </a:extLst>
          </p:cNvPr>
          <p:cNvCxnSpPr>
            <a:stCxn id="14" idx="0"/>
            <a:endCxn id="8" idx="0"/>
          </p:cNvCxnSpPr>
          <p:nvPr/>
        </p:nvCxnSpPr>
        <p:spPr>
          <a:xfrm rot="5400000" flipH="1" flipV="1">
            <a:off x="9773653" y="477253"/>
            <a:ext cx="12700" cy="146785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be 34">
            <a:extLst>
              <a:ext uri="{FF2B5EF4-FFF2-40B4-BE49-F238E27FC236}">
                <a16:creationId xmlns:a16="http://schemas.microsoft.com/office/drawing/2014/main" id="{898B7673-54DA-2A3C-01BB-24FEF9F310F7}"/>
              </a:ext>
            </a:extLst>
          </p:cNvPr>
          <p:cNvSpPr/>
          <p:nvPr/>
        </p:nvSpPr>
        <p:spPr>
          <a:xfrm>
            <a:off x="744153" y="3429000"/>
            <a:ext cx="2863517" cy="2093495"/>
          </a:xfrm>
          <a:prstGeom prst="cube">
            <a:avLst>
              <a:gd name="adj" fmla="val 69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Angular Front-End Application</a:t>
            </a:r>
          </a:p>
          <a:p>
            <a:pPr algn="ctr"/>
            <a:endParaRPr lang="en-IN" sz="1400" b="1" dirty="0"/>
          </a:p>
          <a:p>
            <a:pPr algn="ctr"/>
            <a:r>
              <a:rPr lang="en-IN" sz="1400" b="1" dirty="0"/>
              <a:t>Components + Services + Routing + CSS Framework / Library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3DFA8F6-9639-ADD4-46D2-642DBD814B52}"/>
              </a:ext>
            </a:extLst>
          </p:cNvPr>
          <p:cNvSpPr/>
          <p:nvPr/>
        </p:nvSpPr>
        <p:spPr>
          <a:xfrm>
            <a:off x="5950623" y="2045368"/>
            <a:ext cx="2045370" cy="2502568"/>
          </a:xfrm>
          <a:prstGeom prst="cube">
            <a:avLst>
              <a:gd name="adj" fmla="val 202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JSON Data Communication</a:t>
            </a:r>
          </a:p>
          <a:p>
            <a:pPr algn="ctr"/>
            <a:r>
              <a:rPr lang="en-IN" sz="1400" b="1" dirty="0"/>
              <a:t>REST</a:t>
            </a:r>
          </a:p>
          <a:p>
            <a:pPr algn="ctr"/>
            <a:r>
              <a:rPr lang="en-IN" sz="1400" b="1" dirty="0"/>
              <a:t>APIs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40F23BA-FC66-A93D-15B9-8C1E6AD50339}"/>
              </a:ext>
            </a:extLst>
          </p:cNvPr>
          <p:cNvCxnSpPr>
            <a:cxnSpLocks/>
            <a:stCxn id="40" idx="3"/>
            <a:endCxn id="14" idx="2"/>
          </p:cNvCxnSpPr>
          <p:nvPr/>
        </p:nvCxnSpPr>
        <p:spPr>
          <a:xfrm rot="16200000" flipH="1">
            <a:off x="7573882" y="3739817"/>
            <a:ext cx="657727" cy="2273963"/>
          </a:xfrm>
          <a:prstGeom prst="bentConnector3">
            <a:avLst>
              <a:gd name="adj1" fmla="val 13475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CB5792D-A495-ADC5-5597-41CF0893A27E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276600" y="969433"/>
            <a:ext cx="1614015" cy="25758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2BA9ED49-9085-516A-9780-B01143AB9C53}"/>
              </a:ext>
            </a:extLst>
          </p:cNvPr>
          <p:cNvSpPr/>
          <p:nvPr/>
        </p:nvSpPr>
        <p:spPr>
          <a:xfrm rot="16200000">
            <a:off x="5021301" y="2986505"/>
            <a:ext cx="856227" cy="1117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E8C11-7B21-D8B5-038D-3665A6F94C6D}"/>
              </a:ext>
            </a:extLst>
          </p:cNvPr>
          <p:cNvSpPr txBox="1"/>
          <p:nvPr/>
        </p:nvSpPr>
        <p:spPr>
          <a:xfrm>
            <a:off x="5223880" y="3296652"/>
            <a:ext cx="6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63193E-364C-3B6E-35BF-F8715A2C3938}"/>
              </a:ext>
            </a:extLst>
          </p:cNvPr>
          <p:cNvSpPr/>
          <p:nvPr/>
        </p:nvSpPr>
        <p:spPr>
          <a:xfrm>
            <a:off x="76200" y="67733"/>
            <a:ext cx="3200400" cy="180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36B4C-BF8A-69C7-24F5-C0517DAC00A2}"/>
              </a:ext>
            </a:extLst>
          </p:cNvPr>
          <p:cNvSpPr/>
          <p:nvPr/>
        </p:nvSpPr>
        <p:spPr>
          <a:xfrm>
            <a:off x="80211" y="1217529"/>
            <a:ext cx="3196389" cy="64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Angular Build JS Files (JS code for Components, Services, Pipes, Validations, etc.) and CSS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3059767-6046-8E5B-E86B-4D52DB05BA67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5400000">
            <a:off x="-131854" y="2738675"/>
            <a:ext cx="2686269" cy="934253"/>
          </a:xfrm>
          <a:prstGeom prst="bentConnector4">
            <a:avLst>
              <a:gd name="adj1" fmla="val 29154"/>
              <a:gd name="adj2" fmla="val 12446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FFA6054-4F74-5364-9597-8A98C37BFBDD}"/>
              </a:ext>
            </a:extLst>
          </p:cNvPr>
          <p:cNvSpPr/>
          <p:nvPr/>
        </p:nvSpPr>
        <p:spPr>
          <a:xfrm>
            <a:off x="143934" y="59267"/>
            <a:ext cx="3073400" cy="1083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COMPONENT’s HTML + CSS + Data-Binding + Events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6A58AAB7-3173-F9D6-218F-2B69B582B57F}"/>
              </a:ext>
            </a:extLst>
          </p:cNvPr>
          <p:cNvSpPr/>
          <p:nvPr/>
        </p:nvSpPr>
        <p:spPr>
          <a:xfrm>
            <a:off x="1566333" y="965200"/>
            <a:ext cx="220134" cy="46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9B0261-4206-756A-D379-8AB1F0FBDDD5}"/>
              </a:ext>
            </a:extLst>
          </p:cNvPr>
          <p:cNvSpPr txBox="1"/>
          <p:nvPr/>
        </p:nvSpPr>
        <p:spPr>
          <a:xfrm>
            <a:off x="2961351" y="2053166"/>
            <a:ext cx="2428798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Browser Makes HTTP Request to API Endpoint</a:t>
            </a:r>
          </a:p>
          <a:p>
            <a:pPr algn="ctr"/>
            <a:r>
              <a:rPr lang="en-IN" sz="1400" b="1" dirty="0"/>
              <a:t>Using ‘Promise’ with Async Communication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D25448-F75C-3735-DA8E-4C4E5F345936}"/>
              </a:ext>
            </a:extLst>
          </p:cNvPr>
          <p:cNvCxnSpPr>
            <a:cxnSpLocks/>
            <a:stCxn id="35" idx="3"/>
            <a:endCxn id="24" idx="2"/>
          </p:cNvCxnSpPr>
          <p:nvPr/>
        </p:nvCxnSpPr>
        <p:spPr>
          <a:xfrm rot="5400000" flipH="1" flipV="1">
            <a:off x="3001531" y="3074611"/>
            <a:ext cx="1549076" cy="3346692"/>
          </a:xfrm>
          <a:prstGeom prst="bentConnector3">
            <a:avLst>
              <a:gd name="adj1" fmla="val -14757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DBF8F295-F8E1-8F99-634C-6262BE220AC7}"/>
              </a:ext>
            </a:extLst>
          </p:cNvPr>
          <p:cNvSpPr/>
          <p:nvPr/>
        </p:nvSpPr>
        <p:spPr>
          <a:xfrm>
            <a:off x="465667" y="821267"/>
            <a:ext cx="2133600" cy="51900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Thread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6FDF621-B14E-FF7C-89B9-CD1996F8BB25}"/>
              </a:ext>
            </a:extLst>
          </p:cNvPr>
          <p:cNvSpPr/>
          <p:nvPr/>
        </p:nvSpPr>
        <p:spPr>
          <a:xfrm>
            <a:off x="9347200" y="821267"/>
            <a:ext cx="2650067" cy="519006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Thread</a:t>
            </a:r>
          </a:p>
          <a:p>
            <a:pPr algn="ctr"/>
            <a:r>
              <a:rPr lang="en-IN" dirty="0"/>
              <a:t>For</a:t>
            </a:r>
          </a:p>
          <a:p>
            <a:pPr algn="ctr"/>
            <a:r>
              <a:rPr lang="en-IN" dirty="0"/>
              <a:t>Async</a:t>
            </a:r>
          </a:p>
          <a:p>
            <a:pPr algn="ctr"/>
            <a:r>
              <a:rPr lang="en-IN" dirty="0"/>
              <a:t>Processing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925ACE0-54D8-31FC-818D-533C33AC07C2}"/>
              </a:ext>
            </a:extLst>
          </p:cNvPr>
          <p:cNvSpPr/>
          <p:nvPr/>
        </p:nvSpPr>
        <p:spPr>
          <a:xfrm rot="16200000">
            <a:off x="4648200" y="245533"/>
            <a:ext cx="3259666" cy="5596467"/>
          </a:xfrm>
          <a:prstGeom prst="can">
            <a:avLst>
              <a:gd name="adj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73CA1-B6B4-604A-C7EA-F2E0FB5FBBD4}"/>
              </a:ext>
            </a:extLst>
          </p:cNvPr>
          <p:cNvSpPr txBox="1"/>
          <p:nvPr/>
        </p:nvSpPr>
        <p:spPr>
          <a:xfrm>
            <a:off x="4182533" y="179737"/>
            <a:ext cx="4301067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HTTP Pipeline</a:t>
            </a:r>
          </a:p>
          <a:p>
            <a:pPr algn="ctr"/>
            <a:r>
              <a:rPr lang="en-IN" sz="1400" b="1" dirty="0"/>
              <a:t>Aka</a:t>
            </a:r>
          </a:p>
          <a:p>
            <a:pPr algn="ctr"/>
            <a:r>
              <a:rPr lang="en-IN" sz="1400" b="1" dirty="0"/>
              <a:t>HTTP Context</a:t>
            </a:r>
          </a:p>
          <a:p>
            <a:pPr algn="ctr"/>
            <a:r>
              <a:rPr lang="en-IN" sz="1400" b="1" dirty="0"/>
              <a:t>Manage the Channel for Communication from Browser to API Endpoints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3BD870A-CBAC-E2A0-39ED-6231A35DEECF}"/>
              </a:ext>
            </a:extLst>
          </p:cNvPr>
          <p:cNvCxnSpPr>
            <a:stCxn id="2" idx="0"/>
            <a:endCxn id="4" idx="1"/>
          </p:cNvCxnSpPr>
          <p:nvPr/>
        </p:nvCxnSpPr>
        <p:spPr>
          <a:xfrm rot="16200000" flipH="1">
            <a:off x="1394883" y="958851"/>
            <a:ext cx="2222500" cy="1947333"/>
          </a:xfrm>
          <a:prstGeom prst="curvedConnector4">
            <a:avLst>
              <a:gd name="adj1" fmla="val -10286"/>
              <a:gd name="adj2" fmla="val 765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01A0CA-3651-F5AB-800B-65797337F524}"/>
              </a:ext>
            </a:extLst>
          </p:cNvPr>
          <p:cNvSpPr/>
          <p:nvPr/>
        </p:nvSpPr>
        <p:spPr>
          <a:xfrm>
            <a:off x="3970867" y="1634067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 Message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E5F2B8E-4F3B-73A2-33FB-2069636811F4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>
            <a:off x="3479799" y="1972735"/>
            <a:ext cx="491067" cy="1071033"/>
          </a:xfrm>
          <a:prstGeom prst="curvedConnector3">
            <a:avLst>
              <a:gd name="adj1" fmla="val 534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11EFEC6-9446-09C7-BA98-9E34E81C27DA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 flipV="1">
            <a:off x="8746067" y="821267"/>
            <a:ext cx="1926167" cy="1151467"/>
          </a:xfrm>
          <a:prstGeom prst="curvedConnector4">
            <a:avLst>
              <a:gd name="adj1" fmla="val 15604"/>
              <a:gd name="adj2" fmla="val 11985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D8E6-DA4A-9696-EA5F-DF8A456C877E}"/>
              </a:ext>
            </a:extLst>
          </p:cNvPr>
          <p:cNvSpPr/>
          <p:nvPr/>
        </p:nvSpPr>
        <p:spPr>
          <a:xfrm>
            <a:off x="3945466" y="3520018"/>
            <a:ext cx="4775200" cy="677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Message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2693F6D-6E8B-1B3B-0126-546AC4E068CD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rot="5400000" flipH="1">
            <a:off x="8620125" y="3959226"/>
            <a:ext cx="2152649" cy="1951568"/>
          </a:xfrm>
          <a:prstGeom prst="curvedConnector4">
            <a:avLst>
              <a:gd name="adj1" fmla="val -10619"/>
              <a:gd name="adj2" fmla="val 83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E7F2887-FC1E-38CF-7771-C6D59E2B2AB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3479800" y="3043767"/>
            <a:ext cx="465666" cy="814918"/>
          </a:xfrm>
          <a:prstGeom prst="curvedConnector3">
            <a:avLst>
              <a:gd name="adj1" fmla="val 490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A3BB749-9FED-8AED-E59C-15152F8682ED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rot="10800000" flipV="1">
            <a:off x="1532468" y="3043766"/>
            <a:ext cx="1947333" cy="2967567"/>
          </a:xfrm>
          <a:prstGeom prst="curvedConnector4">
            <a:avLst>
              <a:gd name="adj1" fmla="val 26522"/>
              <a:gd name="adj2" fmla="val 1077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65F03B-A24E-9AD3-2785-97DFD1141426}"/>
              </a:ext>
            </a:extLst>
          </p:cNvPr>
          <p:cNvSpPr txBox="1"/>
          <p:nvPr/>
        </p:nvSpPr>
        <p:spPr>
          <a:xfrm>
            <a:off x="4428064" y="2557906"/>
            <a:ext cx="3810003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</a:rPr>
              <a:t>Asynchronous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CEAE38-F423-93C4-0C3A-7A8F361AAA2A}"/>
              </a:ext>
            </a:extLst>
          </p:cNvPr>
          <p:cNvSpPr/>
          <p:nvPr/>
        </p:nvSpPr>
        <p:spPr>
          <a:xfrm>
            <a:off x="3141134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Promise</a:t>
            </a:r>
          </a:p>
          <a:p>
            <a:pPr algn="ctr"/>
            <a:r>
              <a:rPr lang="en-IN" sz="1200" b="1" dirty="0"/>
              <a:t>Object form </a:t>
            </a:r>
          </a:p>
          <a:p>
            <a:pPr algn="ctr"/>
            <a:r>
              <a:rPr lang="en-IN" sz="1200" b="1" dirty="0"/>
              <a:t>JS</a:t>
            </a:r>
          </a:p>
          <a:p>
            <a:pPr algn="ctr"/>
            <a:r>
              <a:rPr lang="en-IN" sz="1200" b="1" dirty="0"/>
              <a:t>From Client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D51CA-DDCB-7255-26DF-FCDB7AE9B4C8}"/>
              </a:ext>
            </a:extLst>
          </p:cNvPr>
          <p:cNvSpPr/>
          <p:nvPr/>
        </p:nvSpPr>
        <p:spPr>
          <a:xfrm>
            <a:off x="7082367" y="5418667"/>
            <a:ext cx="1879600" cy="884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Async State</a:t>
            </a:r>
          </a:p>
          <a:p>
            <a:pPr algn="ctr"/>
            <a:r>
              <a:rPr lang="en-IN" sz="1200" b="1" dirty="0"/>
              <a:t>Object from Server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5EA359B-E02B-D581-7B90-97F525447201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5400000" flipH="1" flipV="1">
            <a:off x="6051550" y="3448051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6B5E34-D859-88BB-1119-41BBDEDBC240}"/>
              </a:ext>
            </a:extLst>
          </p:cNvPr>
          <p:cNvCxnSpPr>
            <a:stCxn id="28" idx="2"/>
            <a:endCxn id="27" idx="2"/>
          </p:cNvCxnSpPr>
          <p:nvPr/>
        </p:nvCxnSpPr>
        <p:spPr>
          <a:xfrm rot="5400000">
            <a:off x="6051551" y="4332817"/>
            <a:ext cx="12700" cy="3941233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2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4377267" y="1100667"/>
            <a:ext cx="5943598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2" y="1143000"/>
            <a:ext cx="2963333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5. Promise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356105" y="2669864"/>
            <a:ext cx="1701800" cy="1165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Response Back to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rot="10800000">
            <a:off x="6057905" y="3252633"/>
            <a:ext cx="4415362" cy="769611"/>
          </a:xfrm>
          <a:prstGeom prst="curvedConnector3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AA08A9-4579-E7ED-A1FF-273E7B77E209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4690534" y="1727200"/>
            <a:ext cx="516471" cy="9426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F6602-88AC-9068-57E6-BBD7DAD37B5E}"/>
              </a:ext>
            </a:extLst>
          </p:cNvPr>
          <p:cNvSpPr/>
          <p:nvPr/>
        </p:nvSpPr>
        <p:spPr>
          <a:xfrm>
            <a:off x="2472267" y="1521287"/>
            <a:ext cx="736604" cy="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F3FC568-F180-172D-7F22-D38AD34FB199}"/>
              </a:ext>
            </a:extLst>
          </p:cNvPr>
          <p:cNvCxnSpPr>
            <a:cxnSpLocks/>
            <a:stCxn id="27" idx="2"/>
            <a:endCxn id="21" idx="1"/>
          </p:cNvCxnSpPr>
          <p:nvPr/>
        </p:nvCxnSpPr>
        <p:spPr>
          <a:xfrm rot="16200000" flipH="1">
            <a:off x="2774985" y="1671511"/>
            <a:ext cx="1646705" cy="1515536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286000" y="2367926"/>
            <a:ext cx="1689108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10. Unpack the Response using the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rot="5400000">
            <a:off x="4684188" y="3702049"/>
            <a:ext cx="389467" cy="6561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rot="16200000" flipH="1">
            <a:off x="5510530" y="3531875"/>
            <a:ext cx="379311" cy="9863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6" y="2968091"/>
            <a:ext cx="880534" cy="1032410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32000" y="5173134"/>
            <a:ext cx="7611533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PROMISE BASED ASYNC EXECUTION in 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23661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FC00C-9DAB-8156-8226-94F69F58F6FD}"/>
              </a:ext>
            </a:extLst>
          </p:cNvPr>
          <p:cNvSpPr/>
          <p:nvPr/>
        </p:nvSpPr>
        <p:spPr>
          <a:xfrm>
            <a:off x="3928534" y="829727"/>
            <a:ext cx="4089400" cy="196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48BDE-8BCA-9BE1-F9D4-77DF5421A519}"/>
              </a:ext>
            </a:extLst>
          </p:cNvPr>
          <p:cNvSpPr txBox="1"/>
          <p:nvPr/>
        </p:nvSpPr>
        <p:spPr>
          <a:xfrm>
            <a:off x="8585200" y="1227661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35818-851D-D8A6-B57A-CF6BEE4D73C8}"/>
              </a:ext>
            </a:extLst>
          </p:cNvPr>
          <p:cNvSpPr txBox="1"/>
          <p:nvPr/>
        </p:nvSpPr>
        <p:spPr>
          <a:xfrm>
            <a:off x="482600" y="1227661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9D93E-825B-F39F-EDDC-F9D3B37DA738}"/>
              </a:ext>
            </a:extLst>
          </p:cNvPr>
          <p:cNvSpPr/>
          <p:nvPr/>
        </p:nvSpPr>
        <p:spPr>
          <a:xfrm>
            <a:off x="7128933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7B655-E312-1BA5-F6CC-A6B6630CEBAF}"/>
              </a:ext>
            </a:extLst>
          </p:cNvPr>
          <p:cNvSpPr/>
          <p:nvPr/>
        </p:nvSpPr>
        <p:spPr>
          <a:xfrm>
            <a:off x="6307666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D8EDC-147F-DC2E-CB47-A1A3018893CB}"/>
              </a:ext>
            </a:extLst>
          </p:cNvPr>
          <p:cNvSpPr/>
          <p:nvPr/>
        </p:nvSpPr>
        <p:spPr>
          <a:xfrm>
            <a:off x="5486399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3CC4B-1D93-A668-5408-D2A01190B6F1}"/>
              </a:ext>
            </a:extLst>
          </p:cNvPr>
          <p:cNvSpPr/>
          <p:nvPr/>
        </p:nvSpPr>
        <p:spPr>
          <a:xfrm>
            <a:off x="4665132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ED9B8-BD20-A0C0-4653-4AA2D9F449A7}"/>
              </a:ext>
            </a:extLst>
          </p:cNvPr>
          <p:cNvSpPr txBox="1"/>
          <p:nvPr/>
        </p:nvSpPr>
        <p:spPr>
          <a:xfrm>
            <a:off x="4555065" y="58228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Observable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30776B4-AE70-02A7-E053-6038CD042FBD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8824900" y="790027"/>
            <a:ext cx="214868" cy="18288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1E4633-D911-D7FE-2BF3-14ED9A7AE1E2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rot="16200000" flipH="1">
            <a:off x="2544234" y="427561"/>
            <a:ext cx="584200" cy="2184400"/>
          </a:xfrm>
          <a:prstGeom prst="curvedConnector4">
            <a:avLst>
              <a:gd name="adj1" fmla="val -39130"/>
              <a:gd name="adj2" fmla="val 788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CC8021F-F405-2802-E042-ACC38C9D0330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rot="10800000">
            <a:off x="1744134" y="1596993"/>
            <a:ext cx="2184400" cy="2148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A25A7F2-17C8-EC24-606F-605ED62E899F}"/>
              </a:ext>
            </a:extLst>
          </p:cNvPr>
          <p:cNvSpPr/>
          <p:nvPr/>
        </p:nvSpPr>
        <p:spPr>
          <a:xfrm>
            <a:off x="3928534" y="1989661"/>
            <a:ext cx="4089400" cy="482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 Data to Subscriber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3E16D-7B7A-897A-B341-C47E4EAF1650}"/>
              </a:ext>
            </a:extLst>
          </p:cNvPr>
          <p:cNvSpPr/>
          <p:nvPr/>
        </p:nvSpPr>
        <p:spPr>
          <a:xfrm>
            <a:off x="3928534" y="1412327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B30BC-8698-0F3D-AF9F-EEDDF7F5AA69}"/>
              </a:ext>
            </a:extLst>
          </p:cNvPr>
          <p:cNvSpPr/>
          <p:nvPr/>
        </p:nvSpPr>
        <p:spPr>
          <a:xfrm>
            <a:off x="3725333" y="3725336"/>
            <a:ext cx="4089400" cy="196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BB39C-9B41-746D-09D2-C5780F5EB5BE}"/>
              </a:ext>
            </a:extLst>
          </p:cNvPr>
          <p:cNvSpPr txBox="1"/>
          <p:nvPr/>
        </p:nvSpPr>
        <p:spPr>
          <a:xfrm>
            <a:off x="8381999" y="4123270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D1865-7582-34F6-D84C-D94E17759D4A}"/>
              </a:ext>
            </a:extLst>
          </p:cNvPr>
          <p:cNvSpPr txBox="1"/>
          <p:nvPr/>
        </p:nvSpPr>
        <p:spPr>
          <a:xfrm>
            <a:off x="313267" y="3429000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EAA11-CF07-D947-07B5-73B0F4B95FAF}"/>
              </a:ext>
            </a:extLst>
          </p:cNvPr>
          <p:cNvSpPr/>
          <p:nvPr/>
        </p:nvSpPr>
        <p:spPr>
          <a:xfrm>
            <a:off x="6925732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3BA2E-1BCA-06A4-F5BE-49DC5C301B6B}"/>
              </a:ext>
            </a:extLst>
          </p:cNvPr>
          <p:cNvSpPr/>
          <p:nvPr/>
        </p:nvSpPr>
        <p:spPr>
          <a:xfrm>
            <a:off x="6104465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89B57-3CD4-6BD8-427C-F37556A69C3F}"/>
              </a:ext>
            </a:extLst>
          </p:cNvPr>
          <p:cNvSpPr/>
          <p:nvPr/>
        </p:nvSpPr>
        <p:spPr>
          <a:xfrm>
            <a:off x="5283198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10892-96D8-383E-37FB-8761925B93B9}"/>
              </a:ext>
            </a:extLst>
          </p:cNvPr>
          <p:cNvSpPr/>
          <p:nvPr/>
        </p:nvSpPr>
        <p:spPr>
          <a:xfrm>
            <a:off x="4461931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34433-BFED-54CF-A28D-5EBDA17F205E}"/>
              </a:ext>
            </a:extLst>
          </p:cNvPr>
          <p:cNvSpPr txBox="1"/>
          <p:nvPr/>
        </p:nvSpPr>
        <p:spPr>
          <a:xfrm>
            <a:off x="4351864" y="2953837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Observable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7BC08F-CBE3-8800-7919-CF120C109B07}"/>
              </a:ext>
            </a:extLst>
          </p:cNvPr>
          <p:cNvCxnSpPr>
            <a:cxnSpLocks/>
            <a:stCxn id="19" idx="2"/>
            <a:endCxn id="18" idx="3"/>
          </p:cNvCxnSpPr>
          <p:nvPr/>
        </p:nvCxnSpPr>
        <p:spPr>
          <a:xfrm rot="5400000">
            <a:off x="8621699" y="3685636"/>
            <a:ext cx="214868" cy="18288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8A3F60-8C13-5571-ECCE-F3CA74109E2B}"/>
              </a:ext>
            </a:extLst>
          </p:cNvPr>
          <p:cNvSpPr/>
          <p:nvPr/>
        </p:nvSpPr>
        <p:spPr>
          <a:xfrm>
            <a:off x="3699933" y="5698069"/>
            <a:ext cx="4089400" cy="482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 Data to Subscriber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95B7AA-9E4D-5361-FDE2-695E07312C0B}"/>
              </a:ext>
            </a:extLst>
          </p:cNvPr>
          <p:cNvSpPr/>
          <p:nvPr/>
        </p:nvSpPr>
        <p:spPr>
          <a:xfrm>
            <a:off x="3725333" y="4307936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9EEA4-4481-D3EF-FF4A-814C8238E727}"/>
              </a:ext>
            </a:extLst>
          </p:cNvPr>
          <p:cNvSpPr txBox="1"/>
          <p:nvPr/>
        </p:nvSpPr>
        <p:spPr>
          <a:xfrm>
            <a:off x="8365065" y="5075202"/>
            <a:ext cx="2523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Provider 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9319A-7146-6DC1-70F3-10C96356F48C}"/>
              </a:ext>
            </a:extLst>
          </p:cNvPr>
          <p:cNvSpPr/>
          <p:nvPr/>
        </p:nvSpPr>
        <p:spPr>
          <a:xfrm>
            <a:off x="6968066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E386A-71B4-7C63-65BB-FADF5391D949}"/>
              </a:ext>
            </a:extLst>
          </p:cNvPr>
          <p:cNvSpPr/>
          <p:nvPr/>
        </p:nvSpPr>
        <p:spPr>
          <a:xfrm>
            <a:off x="6146799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7BDC5-FFFD-5433-AC6F-319B4521F4FC}"/>
              </a:ext>
            </a:extLst>
          </p:cNvPr>
          <p:cNvSpPr/>
          <p:nvPr/>
        </p:nvSpPr>
        <p:spPr>
          <a:xfrm>
            <a:off x="5325532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01EE-C07B-3DBA-FB52-887B372ED50B}"/>
              </a:ext>
            </a:extLst>
          </p:cNvPr>
          <p:cNvSpPr/>
          <p:nvPr/>
        </p:nvSpPr>
        <p:spPr>
          <a:xfrm>
            <a:off x="4504265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0102E2-C9EA-27B3-BF3D-2FC97CFBCE33}"/>
              </a:ext>
            </a:extLst>
          </p:cNvPr>
          <p:cNvSpPr/>
          <p:nvPr/>
        </p:nvSpPr>
        <p:spPr>
          <a:xfrm>
            <a:off x="3767667" y="4968339"/>
            <a:ext cx="660400" cy="3995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E1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7D89FC0-C1CF-4A16-3EB6-0648CE1E21EA}"/>
              </a:ext>
            </a:extLst>
          </p:cNvPr>
          <p:cNvCxnSpPr>
            <a:cxnSpLocks/>
            <a:stCxn id="31" idx="2"/>
            <a:endCxn id="18" idx="3"/>
          </p:cNvCxnSpPr>
          <p:nvPr/>
        </p:nvCxnSpPr>
        <p:spPr>
          <a:xfrm rot="5400000" flipH="1">
            <a:off x="8352134" y="4170069"/>
            <a:ext cx="737064" cy="1811866"/>
          </a:xfrm>
          <a:prstGeom prst="curvedConnector4">
            <a:avLst>
              <a:gd name="adj1" fmla="val -31015"/>
              <a:gd name="adj2" fmla="val 848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630B040-ACAA-3A1B-2CE7-6A1C57204A97}"/>
              </a:ext>
            </a:extLst>
          </p:cNvPr>
          <p:cNvSpPr/>
          <p:nvPr/>
        </p:nvSpPr>
        <p:spPr>
          <a:xfrm>
            <a:off x="1117600" y="4368800"/>
            <a:ext cx="1346200" cy="677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forkJoin</a:t>
            </a:r>
            <a:r>
              <a:rPr lang="en-IN" dirty="0"/>
              <a:t>()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C488E80-D276-99FD-F206-42E3791FC1FD}"/>
              </a:ext>
            </a:extLst>
          </p:cNvPr>
          <p:cNvCxnSpPr>
            <a:stCxn id="40" idx="0"/>
            <a:endCxn id="30" idx="1"/>
          </p:cNvCxnSpPr>
          <p:nvPr/>
        </p:nvCxnSpPr>
        <p:spPr>
          <a:xfrm rot="16200000" flipH="1">
            <a:off x="2688564" y="3470935"/>
            <a:ext cx="138903" cy="1934633"/>
          </a:xfrm>
          <a:prstGeom prst="curvedConnector4">
            <a:avLst>
              <a:gd name="adj1" fmla="val -164575"/>
              <a:gd name="adj2" fmla="val 673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7AF419E-9B62-F495-CA89-4D6FE78D91F4}"/>
              </a:ext>
            </a:extLst>
          </p:cNvPr>
          <p:cNvCxnSpPr>
            <a:stCxn id="40" idx="2"/>
            <a:endCxn id="30" idx="1"/>
          </p:cNvCxnSpPr>
          <p:nvPr/>
        </p:nvCxnSpPr>
        <p:spPr>
          <a:xfrm rot="5400000" flipH="1" flipV="1">
            <a:off x="2488798" y="3809604"/>
            <a:ext cx="538436" cy="1934633"/>
          </a:xfrm>
          <a:prstGeom prst="curvedConnector4">
            <a:avLst>
              <a:gd name="adj1" fmla="val -42456"/>
              <a:gd name="adj2" fmla="val 673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5A179D2-6CBE-0112-0312-634ECD77A264}"/>
              </a:ext>
            </a:extLst>
          </p:cNvPr>
          <p:cNvCxnSpPr>
            <a:stCxn id="40" idx="1"/>
            <a:endCxn id="20" idx="2"/>
          </p:cNvCxnSpPr>
          <p:nvPr/>
        </p:nvCxnSpPr>
        <p:spPr>
          <a:xfrm rot="10800000" flipH="1">
            <a:off x="1117599" y="3798332"/>
            <a:ext cx="457201" cy="909138"/>
          </a:xfrm>
          <a:prstGeom prst="curvedConnector4">
            <a:avLst>
              <a:gd name="adj1" fmla="val -50000"/>
              <a:gd name="adj2" fmla="val 686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2C247-9EA2-89D7-23F7-542772E396D6}"/>
              </a:ext>
            </a:extLst>
          </p:cNvPr>
          <p:cNvSpPr/>
          <p:nvPr/>
        </p:nvSpPr>
        <p:spPr>
          <a:xfrm>
            <a:off x="0" y="0"/>
            <a:ext cx="14139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4216-C135-A6ED-4893-3489F26E7A0F}"/>
              </a:ext>
            </a:extLst>
          </p:cNvPr>
          <p:cNvSpPr txBox="1"/>
          <p:nvPr/>
        </p:nvSpPr>
        <p:spPr>
          <a:xfrm>
            <a:off x="-8467" y="33862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E90F-8FAF-D60F-8D50-0B9E52128803}"/>
              </a:ext>
            </a:extLst>
          </p:cNvPr>
          <p:cNvSpPr/>
          <p:nvPr/>
        </p:nvSpPr>
        <p:spPr>
          <a:xfrm>
            <a:off x="10320867" y="0"/>
            <a:ext cx="18711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C707D-1245-CA56-6F8B-5D10A11D56A0}"/>
              </a:ext>
            </a:extLst>
          </p:cNvPr>
          <p:cNvSpPr txBox="1"/>
          <p:nvPr/>
        </p:nvSpPr>
        <p:spPr>
          <a:xfrm>
            <a:off x="10778067" y="143933"/>
            <a:ext cx="14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8B3B36-B551-0149-F54B-A0CA2373D0A8}"/>
              </a:ext>
            </a:extLst>
          </p:cNvPr>
          <p:cNvSpPr/>
          <p:nvPr/>
        </p:nvSpPr>
        <p:spPr>
          <a:xfrm>
            <a:off x="1413934" y="143933"/>
            <a:ext cx="8906934" cy="7789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HTTP request Message (GET / POST / PUT / DELETE)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04475-FBDE-A12D-7337-23FDB90311A8}"/>
              </a:ext>
            </a:extLst>
          </p:cNvPr>
          <p:cNvSpPr txBox="1"/>
          <p:nvPr/>
        </p:nvSpPr>
        <p:spPr>
          <a:xfrm>
            <a:off x="10320866" y="872067"/>
            <a:ext cx="180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2. Server Accept the Request and Generates Acknowledgement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32098D3-ACD0-375A-7F13-3BE78CB94999}"/>
              </a:ext>
            </a:extLst>
          </p:cNvPr>
          <p:cNvSpPr/>
          <p:nvPr/>
        </p:nvSpPr>
        <p:spPr>
          <a:xfrm>
            <a:off x="5757333" y="1100667"/>
            <a:ext cx="4563532" cy="6265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3. The Acknowledgement to Promise Object Created by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6905A-9027-FFF3-139C-4F76D1B69C2A}"/>
              </a:ext>
            </a:extLst>
          </p:cNvPr>
          <p:cNvSpPr txBox="1"/>
          <p:nvPr/>
        </p:nvSpPr>
        <p:spPr>
          <a:xfrm>
            <a:off x="10380133" y="1981200"/>
            <a:ext cx="17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4. Server Continue an execution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064A2-8BB3-0250-1EAD-1BDC0E25E2F6}"/>
              </a:ext>
            </a:extLst>
          </p:cNvPr>
          <p:cNvSpPr/>
          <p:nvPr/>
        </p:nvSpPr>
        <p:spPr>
          <a:xfrm>
            <a:off x="1413931" y="1143000"/>
            <a:ext cx="2819397" cy="541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5. Observable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157A4-C66A-38A7-09B0-B634AAACFF6B}"/>
              </a:ext>
            </a:extLst>
          </p:cNvPr>
          <p:cNvSpPr txBox="1"/>
          <p:nvPr/>
        </p:nvSpPr>
        <p:spPr>
          <a:xfrm>
            <a:off x="-8467" y="1684866"/>
            <a:ext cx="14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6. Client Continue its Execution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5864CAF-6F43-70D7-CDD6-B43D1BAC81EA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8022691" y="1095909"/>
            <a:ext cx="1666882" cy="2929464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03012-6BDC-1B58-46BE-790BF5DC2AC6}"/>
              </a:ext>
            </a:extLst>
          </p:cNvPr>
          <p:cNvSpPr txBox="1"/>
          <p:nvPr/>
        </p:nvSpPr>
        <p:spPr>
          <a:xfrm>
            <a:off x="6375401" y="2044761"/>
            <a:ext cx="356446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7.The Promise Keep Waiting for the Response from the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949F-839E-E7D7-7D72-15CC8A283564}"/>
              </a:ext>
            </a:extLst>
          </p:cNvPr>
          <p:cNvSpPr/>
          <p:nvPr/>
        </p:nvSpPr>
        <p:spPr>
          <a:xfrm>
            <a:off x="6951133" y="1570774"/>
            <a:ext cx="880534" cy="156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0C369-0B65-7FBA-17E1-3A473F82743F}"/>
              </a:ext>
            </a:extLst>
          </p:cNvPr>
          <p:cNvSpPr txBox="1"/>
          <p:nvPr/>
        </p:nvSpPr>
        <p:spPr>
          <a:xfrm>
            <a:off x="10473267" y="3437467"/>
            <a:ext cx="1583266" cy="116955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8. Server Completes Execution and ready with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63CB1-DC0A-CA03-0ECD-F3655F728D45}"/>
              </a:ext>
            </a:extLst>
          </p:cNvPr>
          <p:cNvSpPr/>
          <p:nvPr/>
        </p:nvSpPr>
        <p:spPr>
          <a:xfrm>
            <a:off x="4250265" y="1107669"/>
            <a:ext cx="149013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Observable</a:t>
            </a:r>
          </a:p>
          <a:p>
            <a:pPr algn="ctr"/>
            <a:r>
              <a:rPr lang="en-IN" sz="1400" b="1" dirty="0"/>
              <a:t>Holds the Promise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638BD43-AFEC-3944-3352-FECD8C3EF8C7}"/>
              </a:ext>
            </a:extLst>
          </p:cNvPr>
          <p:cNvCxnSpPr>
            <a:cxnSpLocks/>
            <a:stCxn id="20" idx="1"/>
            <a:endCxn id="21" idx="2"/>
          </p:cNvCxnSpPr>
          <p:nvPr/>
        </p:nvCxnSpPr>
        <p:spPr>
          <a:xfrm rot="10800000">
            <a:off x="4995331" y="1754001"/>
            <a:ext cx="5477936" cy="226824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D993E8-1067-7ADB-33CB-5C3BE0A35843}"/>
              </a:ext>
            </a:extLst>
          </p:cNvPr>
          <p:cNvSpPr txBox="1"/>
          <p:nvPr/>
        </p:nvSpPr>
        <p:spPr>
          <a:xfrm>
            <a:off x="2093379" y="2427535"/>
            <a:ext cx="1689108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10. Client is Notified data from the Observable over the active subscription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40521-DFBB-03E9-212E-53657CB92B44}"/>
              </a:ext>
            </a:extLst>
          </p:cNvPr>
          <p:cNvSpPr/>
          <p:nvPr/>
        </p:nvSpPr>
        <p:spPr>
          <a:xfrm>
            <a:off x="3793067" y="4224867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Success</a:t>
            </a:r>
          </a:p>
          <a:p>
            <a:pPr algn="ctr"/>
            <a:r>
              <a:rPr lang="en-IN" b="1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80D40-B3A7-E457-8AB6-24C6D1199B76}"/>
              </a:ext>
            </a:extLst>
          </p:cNvPr>
          <p:cNvSpPr/>
          <p:nvPr/>
        </p:nvSpPr>
        <p:spPr>
          <a:xfrm>
            <a:off x="5435596" y="4214711"/>
            <a:ext cx="1515537" cy="595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Failed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4B1EB62-3206-6A06-40E0-80B12A17E1E5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rot="5400000">
            <a:off x="3537651" y="2767186"/>
            <a:ext cx="2470867" cy="44449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D720D2-4694-2E4D-6625-8782ED3F7FB9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 rot="16200000" flipH="1">
            <a:off x="4363993" y="2385338"/>
            <a:ext cx="2460711" cy="11980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73F3-FEAB-3BA0-CC81-8F2AB598FE94}"/>
              </a:ext>
            </a:extLst>
          </p:cNvPr>
          <p:cNvSpPr/>
          <p:nvPr/>
        </p:nvSpPr>
        <p:spPr>
          <a:xfrm>
            <a:off x="-8467" y="3474197"/>
            <a:ext cx="1413933" cy="105260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11. The Unpacked Response is delivered to Client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6B2A49-D9C8-7614-79E9-928F098AC233}"/>
              </a:ext>
            </a:extLst>
          </p:cNvPr>
          <p:cNvCxnSpPr>
            <a:stCxn id="30" idx="1"/>
            <a:endCxn id="37" idx="3"/>
          </p:cNvCxnSpPr>
          <p:nvPr/>
        </p:nvCxnSpPr>
        <p:spPr>
          <a:xfrm rot="10800000" flipV="1">
            <a:off x="1405467" y="2812255"/>
            <a:ext cx="687913" cy="1188245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C4835-98D5-B250-52C5-B922687A77B7}"/>
              </a:ext>
            </a:extLst>
          </p:cNvPr>
          <p:cNvSpPr txBox="1"/>
          <p:nvPr/>
        </p:nvSpPr>
        <p:spPr>
          <a:xfrm>
            <a:off x="2093379" y="5241737"/>
            <a:ext cx="7611533" cy="5232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Observable for HTTP Calls in Angular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4E57E7C-D539-7447-3BC3-77CFF37CECD2}"/>
              </a:ext>
            </a:extLst>
          </p:cNvPr>
          <p:cNvCxnSpPr>
            <a:cxnSpLocks/>
            <a:stCxn id="21" idx="2"/>
            <a:endCxn id="30" idx="3"/>
          </p:cNvCxnSpPr>
          <p:nvPr/>
        </p:nvCxnSpPr>
        <p:spPr>
          <a:xfrm rot="5400000">
            <a:off x="3859781" y="1676706"/>
            <a:ext cx="1058256" cy="1212844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9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3C87D-A990-0176-3E65-D72A8E182DCD}"/>
              </a:ext>
            </a:extLst>
          </p:cNvPr>
          <p:cNvSpPr/>
          <p:nvPr/>
        </p:nvSpPr>
        <p:spPr>
          <a:xfrm>
            <a:off x="304800" y="2175933"/>
            <a:ext cx="2362200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46E5E9E-E8CB-BE54-72C4-E2FECF8B6466}"/>
              </a:ext>
            </a:extLst>
          </p:cNvPr>
          <p:cNvSpPr/>
          <p:nvPr/>
        </p:nvSpPr>
        <p:spPr>
          <a:xfrm>
            <a:off x="9990667" y="237066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A877171-826B-E850-74AD-AA8D03350009}"/>
              </a:ext>
            </a:extLst>
          </p:cNvPr>
          <p:cNvSpPr/>
          <p:nvPr/>
        </p:nvSpPr>
        <p:spPr>
          <a:xfrm>
            <a:off x="9990667" y="4851400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BA32CCB-2F4E-DA3D-5962-423A5AEE6042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67000" y="910166"/>
            <a:ext cx="7323667" cy="20023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1AB810-85C2-3125-C98C-9A1058A22D0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67000" y="2912533"/>
            <a:ext cx="7323667" cy="26119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24CC29F-2DBD-715E-B196-303B49CD7C77}"/>
              </a:ext>
            </a:extLst>
          </p:cNvPr>
          <p:cNvCxnSpPr/>
          <p:nvPr/>
        </p:nvCxnSpPr>
        <p:spPr>
          <a:xfrm rot="10800000" flipV="1">
            <a:off x="3920067" y="1176867"/>
            <a:ext cx="5647266" cy="9990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48934-DEC9-288C-FF58-7C3992043618}"/>
              </a:ext>
            </a:extLst>
          </p:cNvPr>
          <p:cNvSpPr txBox="1"/>
          <p:nvPr/>
        </p:nvSpPr>
        <p:spPr>
          <a:xfrm>
            <a:off x="3691467" y="1333500"/>
            <a:ext cx="19050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10ms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09243A6-3C0D-1861-4425-C50E6A6E9ACC}"/>
              </a:ext>
            </a:extLst>
          </p:cNvPr>
          <p:cNvCxnSpPr/>
          <p:nvPr/>
        </p:nvCxnSpPr>
        <p:spPr>
          <a:xfrm rot="10800000">
            <a:off x="3920067" y="4013201"/>
            <a:ext cx="5799666" cy="12361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56F1A-40EA-9AE3-5331-B0314DE442A1}"/>
              </a:ext>
            </a:extLst>
          </p:cNvPr>
          <p:cNvSpPr txBox="1"/>
          <p:nvPr/>
        </p:nvSpPr>
        <p:spPr>
          <a:xfrm>
            <a:off x="3471334" y="4291569"/>
            <a:ext cx="19050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B6928-12A0-C0EE-5B47-2FEFCB1354EC}"/>
              </a:ext>
            </a:extLst>
          </p:cNvPr>
          <p:cNvSpPr txBox="1"/>
          <p:nvPr/>
        </p:nvSpPr>
        <p:spPr>
          <a:xfrm>
            <a:off x="279400" y="3918634"/>
            <a:ext cx="2463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Wait for Responses from Both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A4E14-5D27-CF94-579A-F6D71DC041CC}"/>
              </a:ext>
            </a:extLst>
          </p:cNvPr>
          <p:cNvSpPr txBox="1"/>
          <p:nvPr/>
        </p:nvSpPr>
        <p:spPr>
          <a:xfrm>
            <a:off x="50800" y="4728170"/>
            <a:ext cx="38692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Show Data on UI by Combining / Filtering Some data received from Services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68F8EB-7408-CE65-D4F9-58300E6A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19546"/>
              </p:ext>
            </p:extLst>
          </p:nvPr>
        </p:nvGraphicFramePr>
        <p:xfrm>
          <a:off x="8250767" y="1834261"/>
          <a:ext cx="3479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5580376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26998875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3646534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88558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BasePrice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86ABD4-1EE7-C93B-C115-7A195C980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10297"/>
              </p:ext>
            </p:extLst>
          </p:nvPr>
        </p:nvGraphicFramePr>
        <p:xfrm>
          <a:off x="6900332" y="3842369"/>
          <a:ext cx="501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78">
                  <a:extLst>
                    <a:ext uri="{9D8B030D-6E8A-4147-A177-3AD203B41FA5}">
                      <a16:colId xmlns:a16="http://schemas.microsoft.com/office/drawing/2014/main" val="203804816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737020519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81654294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0759365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995107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74261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PUId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Desc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71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0E08BE-B5AC-9A62-DDB6-EE7367496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87940"/>
              </p:ext>
            </p:extLst>
          </p:nvPr>
        </p:nvGraphicFramePr>
        <p:xfrm>
          <a:off x="304800" y="5944001"/>
          <a:ext cx="5376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48">
                  <a:extLst>
                    <a:ext uri="{9D8B030D-6E8A-4147-A177-3AD203B41FA5}">
                      <a16:colId xmlns:a16="http://schemas.microsoft.com/office/drawing/2014/main" val="667504085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54683515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633432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384772874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47257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703177256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1837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ProdId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8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3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3C87D-A990-0176-3E65-D72A8E182DCD}"/>
              </a:ext>
            </a:extLst>
          </p:cNvPr>
          <p:cNvSpPr/>
          <p:nvPr/>
        </p:nvSpPr>
        <p:spPr>
          <a:xfrm>
            <a:off x="304800" y="2175933"/>
            <a:ext cx="2362200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46E5E9E-E8CB-BE54-72C4-E2FECF8B6466}"/>
              </a:ext>
            </a:extLst>
          </p:cNvPr>
          <p:cNvSpPr/>
          <p:nvPr/>
        </p:nvSpPr>
        <p:spPr>
          <a:xfrm>
            <a:off x="9990667" y="237066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A877171-826B-E850-74AD-AA8D03350009}"/>
              </a:ext>
            </a:extLst>
          </p:cNvPr>
          <p:cNvSpPr/>
          <p:nvPr/>
        </p:nvSpPr>
        <p:spPr>
          <a:xfrm>
            <a:off x="9990667" y="4851400"/>
            <a:ext cx="1557866" cy="134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A4E14-5D27-CF94-579A-F6D71DC041CC}"/>
              </a:ext>
            </a:extLst>
          </p:cNvPr>
          <p:cNvSpPr txBox="1"/>
          <p:nvPr/>
        </p:nvSpPr>
        <p:spPr>
          <a:xfrm>
            <a:off x="50800" y="4728170"/>
            <a:ext cx="38692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Show Data on UI by Combining / Filtering Some data received from Services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68F8EB-7408-CE65-D4F9-58300E6A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43261"/>
              </p:ext>
            </p:extLst>
          </p:nvPr>
        </p:nvGraphicFramePr>
        <p:xfrm>
          <a:off x="8597900" y="1822874"/>
          <a:ext cx="3479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5580376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26998875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36465346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88558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BasePrice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55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86ABD4-1EE7-C93B-C115-7A195C980232}"/>
              </a:ext>
            </a:extLst>
          </p:cNvPr>
          <p:cNvGraphicFramePr>
            <a:graphicFrameLocks noGrp="1"/>
          </p:cNvGraphicFramePr>
          <p:nvPr/>
        </p:nvGraphicFramePr>
        <p:xfrm>
          <a:off x="6900332" y="3842369"/>
          <a:ext cx="50122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78">
                  <a:extLst>
                    <a:ext uri="{9D8B030D-6E8A-4147-A177-3AD203B41FA5}">
                      <a16:colId xmlns:a16="http://schemas.microsoft.com/office/drawing/2014/main" val="203804816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737020519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181654294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0759365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9951074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74261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PUId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Desc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2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71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0E08BE-B5AC-9A62-DDB6-EE7367496DD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944001"/>
          <a:ext cx="5376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48">
                  <a:extLst>
                    <a:ext uri="{9D8B030D-6E8A-4147-A177-3AD203B41FA5}">
                      <a16:colId xmlns:a16="http://schemas.microsoft.com/office/drawing/2014/main" val="667504085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54683515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633432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3847728744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47257647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703177256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21837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 err="1"/>
                        <a:t>CatId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Cname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ProdId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PName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8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0331"/>
                  </a:ext>
                </a:extLst>
              </a:tr>
            </a:tbl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5CB0670-2598-A664-C28A-89A90C4A74C3}"/>
              </a:ext>
            </a:extLst>
          </p:cNvPr>
          <p:cNvSpPr/>
          <p:nvPr/>
        </p:nvSpPr>
        <p:spPr>
          <a:xfrm>
            <a:off x="4385733" y="1540933"/>
            <a:ext cx="2150534" cy="252156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 API that will </a:t>
            </a:r>
            <a:r>
              <a:rPr lang="en-IN" sz="1200" dirty="0"/>
              <a:t>internally</a:t>
            </a:r>
            <a:r>
              <a:rPr lang="en-IN" sz="1400" dirty="0"/>
              <a:t> Manage all Outgoing calls to get data. Then it will manipulate it as per need for UI.</a:t>
            </a:r>
          </a:p>
          <a:p>
            <a:pPr algn="ctr"/>
            <a:r>
              <a:rPr lang="en-IN" sz="1400" dirty="0"/>
              <a:t>This is a responsibility of Front-End Developer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Use</a:t>
            </a:r>
          </a:p>
          <a:p>
            <a:pPr algn="ctr"/>
            <a:r>
              <a:rPr lang="en-IN" sz="1400" dirty="0"/>
              <a:t>Node.js, ASP.NET Core, JAVA</a:t>
            </a:r>
            <a:r>
              <a:rPr lang="en-IN" sz="1400"/>
              <a:t>, Python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2B6CC-C4FD-9E8F-6279-A27D7C79E227}"/>
              </a:ext>
            </a:extLst>
          </p:cNvPr>
          <p:cNvSpPr txBox="1"/>
          <p:nvPr/>
        </p:nvSpPr>
        <p:spPr>
          <a:xfrm>
            <a:off x="4021667" y="910166"/>
            <a:ext cx="2743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Back-End For Front-End (BFF)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8B0826-93B8-54CE-8045-6E37CF018544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6536267" y="910166"/>
            <a:ext cx="3454400" cy="18915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D68BF63-9908-62F3-8258-CEED2273E91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536267" y="2801718"/>
            <a:ext cx="3454400" cy="27227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41D3474-1DC7-0E64-3717-B9C4BC8A671C}"/>
              </a:ext>
            </a:extLst>
          </p:cNvPr>
          <p:cNvCxnSpPr>
            <a:stCxn id="5" idx="2"/>
            <a:endCxn id="20" idx="3"/>
          </p:cNvCxnSpPr>
          <p:nvPr/>
        </p:nvCxnSpPr>
        <p:spPr>
          <a:xfrm rot="16200000" flipH="1">
            <a:off x="4444899" y="5078603"/>
            <a:ext cx="2252339" cy="220136"/>
          </a:xfrm>
          <a:prstGeom prst="curvedConnector4">
            <a:avLst>
              <a:gd name="adj1" fmla="val 41768"/>
              <a:gd name="adj2" fmla="val 5923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5B28DC-A5E9-F51C-FCF9-1EA0E87C64A1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2622923" y="1038909"/>
            <a:ext cx="625785" cy="2899833"/>
          </a:xfrm>
          <a:prstGeom prst="bentConnector4">
            <a:avLst>
              <a:gd name="adj1" fmla="val -36530"/>
              <a:gd name="adj2" fmla="val 7036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0B6714-CC60-2A44-78B9-7DC938FDBDC6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rot="5400000" flipH="1" flipV="1">
            <a:off x="7546633" y="2944768"/>
            <a:ext cx="1480235" cy="596902"/>
          </a:xfrm>
          <a:prstGeom prst="bentConnector4">
            <a:avLst>
              <a:gd name="adj1" fmla="val 7776"/>
              <a:gd name="adj2" fmla="val 138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4DB0-44C8-E0A7-8F28-327A94847389}"/>
              </a:ext>
            </a:extLst>
          </p:cNvPr>
          <p:cNvSpPr/>
          <p:nvPr/>
        </p:nvSpPr>
        <p:spPr>
          <a:xfrm>
            <a:off x="211666" y="490880"/>
            <a:ext cx="11091333" cy="5875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138B-E133-87F5-2DFF-06EE1758F487}"/>
              </a:ext>
            </a:extLst>
          </p:cNvPr>
          <p:cNvSpPr/>
          <p:nvPr/>
        </p:nvSpPr>
        <p:spPr>
          <a:xfrm>
            <a:off x="5960533" y="491067"/>
            <a:ext cx="98218" cy="587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8496-18B1-8CD4-158F-AB0F7E702247}"/>
              </a:ext>
            </a:extLst>
          </p:cNvPr>
          <p:cNvSpPr/>
          <p:nvPr/>
        </p:nvSpPr>
        <p:spPr>
          <a:xfrm>
            <a:off x="237068" y="3264747"/>
            <a:ext cx="1089321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B545-B337-344A-5A6D-02D8F0409F42}"/>
              </a:ext>
            </a:extLst>
          </p:cNvPr>
          <p:cNvSpPr txBox="1"/>
          <p:nvPr/>
        </p:nvSpPr>
        <p:spPr>
          <a:xfrm>
            <a:off x="457200" y="575733"/>
            <a:ext cx="463126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User Interface Elements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Input Elements, Text, Number, etc.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Layout Elements, Table, Div</a:t>
            </a:r>
          </a:p>
          <a:p>
            <a:pPr marL="342900" indent="-342900">
              <a:buAutoNum type="arabicPeriod"/>
            </a:pPr>
            <a:r>
              <a:rPr lang="en-IN" b="1" dirty="0"/>
              <a:t>Interactive Event Based Elements,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685A-6CC8-55BC-B7A1-259FA4279793}"/>
              </a:ext>
            </a:extLst>
          </p:cNvPr>
          <p:cNvSpPr txBox="1"/>
          <p:nvPr/>
        </p:nvSpPr>
        <p:spPr>
          <a:xfrm>
            <a:off x="6185750" y="575733"/>
            <a:ext cx="499025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Fields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Properties those are exposed to Input Elements</a:t>
            </a:r>
          </a:p>
          <a:p>
            <a:endParaRPr lang="en-IN" b="1" dirty="0"/>
          </a:p>
          <a:p>
            <a:r>
              <a:rPr lang="en-IN" b="1" dirty="0"/>
              <a:t>Inputs Bound with Fields are used to validate the received data, that why they  are also known as ‘Templates’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E0867-F040-4AEC-940F-C170C5E91641}"/>
              </a:ext>
            </a:extLst>
          </p:cNvPr>
          <p:cNvCxnSpPr/>
          <p:nvPr/>
        </p:nvCxnSpPr>
        <p:spPr>
          <a:xfrm flipH="1">
            <a:off x="4597400" y="1371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F219DD-5CD7-0F1C-59C0-9E23B09A0AC8}"/>
              </a:ext>
            </a:extLst>
          </p:cNvPr>
          <p:cNvSpPr txBox="1"/>
          <p:nvPr/>
        </p:nvSpPr>
        <p:spPr>
          <a:xfrm>
            <a:off x="595208" y="4025436"/>
            <a:ext cx="499025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Logic</a:t>
            </a:r>
          </a:p>
          <a:p>
            <a:endParaRPr lang="en-IN" b="1" dirty="0"/>
          </a:p>
          <a:p>
            <a:r>
              <a:rPr lang="en-IN" b="1" dirty="0"/>
              <a:t>Methods, exposed to Buttons or Input Elements</a:t>
            </a:r>
          </a:p>
          <a:p>
            <a:endParaRPr lang="en-IN" b="1" dirty="0"/>
          </a:p>
          <a:p>
            <a:r>
              <a:rPr lang="en-IN" b="1" dirty="0"/>
              <a:t>Input Elements exposed to Methods, are known as ‘Templates’ , Custom Validations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AB1A6-FFFB-FDA7-21B7-05EE9047B085}"/>
              </a:ext>
            </a:extLst>
          </p:cNvPr>
          <p:cNvCxnSpPr>
            <a:cxnSpLocks/>
          </p:cNvCxnSpPr>
          <p:nvPr/>
        </p:nvCxnSpPr>
        <p:spPr>
          <a:xfrm flipH="1" flipV="1">
            <a:off x="1634067" y="2633133"/>
            <a:ext cx="1456266" cy="133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64206B-E664-A00E-180A-1842339D971F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457200" y="1729895"/>
            <a:ext cx="138008" cy="3311204"/>
          </a:xfrm>
          <a:prstGeom prst="bentConnector3">
            <a:avLst>
              <a:gd name="adj1" fmla="val 265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4252F0-9A08-1A72-210D-D18CC6C0CD76}"/>
              </a:ext>
            </a:extLst>
          </p:cNvPr>
          <p:cNvSpPr txBox="1"/>
          <p:nvPr/>
        </p:nvSpPr>
        <p:spPr>
          <a:xfrm>
            <a:off x="6265333" y="3429000"/>
            <a:ext cx="486494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Client-Side Logic</a:t>
            </a:r>
          </a:p>
          <a:p>
            <a:endParaRPr lang="en-IN" b="1" dirty="0"/>
          </a:p>
          <a:p>
            <a:r>
              <a:rPr lang="en-IN" b="1" dirty="0"/>
              <a:t>Only Methods those works on Data Entered by End-User as well as the Validation Logic Execution.</a:t>
            </a:r>
          </a:p>
          <a:p>
            <a:endParaRPr lang="en-IN" b="1" dirty="0"/>
          </a:p>
          <a:p>
            <a:r>
              <a:rPr lang="en-IN" b="1" dirty="0"/>
              <a:t>AKA Domain Logic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A8965-D255-C42A-692D-71743176C390}"/>
              </a:ext>
            </a:extLst>
          </p:cNvPr>
          <p:cNvSpPr txBox="1"/>
          <p:nvPr/>
        </p:nvSpPr>
        <p:spPr>
          <a:xfrm>
            <a:off x="4267200" y="76200"/>
            <a:ext cx="2624667" cy="380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0E0A-09B3-AA9D-6E5E-6F044E8333D7}"/>
              </a:ext>
            </a:extLst>
          </p:cNvPr>
          <p:cNvSpPr txBox="1"/>
          <p:nvPr/>
        </p:nvSpPr>
        <p:spPr>
          <a:xfrm>
            <a:off x="5016500" y="1306882"/>
            <a:ext cx="982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663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939C9-4C1E-7068-BD13-EA22ADBD77C6}"/>
              </a:ext>
            </a:extLst>
          </p:cNvPr>
          <p:cNvSpPr/>
          <p:nvPr/>
        </p:nvSpPr>
        <p:spPr>
          <a:xfrm>
            <a:off x="1168400" y="2006600"/>
            <a:ext cx="27940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with HTML Elements with Validation Rules</a:t>
            </a:r>
          </a:p>
          <a:p>
            <a:pPr algn="ctr"/>
            <a:r>
              <a:rPr lang="en-IN" sz="1600" b="1" dirty="0"/>
              <a:t>Validations are Tightly Coupled with HTML Elements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A02DAF-E44C-2DB0-651C-04DEAC72711C}"/>
              </a:ext>
            </a:extLst>
          </p:cNvPr>
          <p:cNvSpPr/>
          <p:nvPr/>
        </p:nvSpPr>
        <p:spPr>
          <a:xfrm>
            <a:off x="2294467" y="643467"/>
            <a:ext cx="482600" cy="1363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C169-C9FA-DDDA-E0D9-59728B479366}"/>
              </a:ext>
            </a:extLst>
          </p:cNvPr>
          <p:cNvSpPr txBox="1"/>
          <p:nvPr/>
        </p:nvSpPr>
        <p:spPr>
          <a:xfrm>
            <a:off x="1168400" y="67733"/>
            <a:ext cx="25992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UI Validations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5D12B-BC3B-AD86-0BEC-326EDD7B2A63}"/>
              </a:ext>
            </a:extLst>
          </p:cNvPr>
          <p:cNvSpPr/>
          <p:nvPr/>
        </p:nvSpPr>
        <p:spPr>
          <a:xfrm>
            <a:off x="8161867" y="423334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32EC5-32BB-1CEA-222C-EF31BC52E9F5}"/>
              </a:ext>
            </a:extLst>
          </p:cNvPr>
          <p:cNvSpPr/>
          <p:nvPr/>
        </p:nvSpPr>
        <p:spPr>
          <a:xfrm>
            <a:off x="6265334" y="2548466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E5453-72E1-7033-EB1E-400848ADEF8F}"/>
              </a:ext>
            </a:extLst>
          </p:cNvPr>
          <p:cNvSpPr/>
          <p:nvPr/>
        </p:nvSpPr>
        <p:spPr>
          <a:xfrm>
            <a:off x="10414001" y="2548466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A264-6FA0-1EBB-7A76-E6911129CFEA}"/>
              </a:ext>
            </a:extLst>
          </p:cNvPr>
          <p:cNvSpPr txBox="1"/>
          <p:nvPr/>
        </p:nvSpPr>
        <p:spPr>
          <a:xfrm>
            <a:off x="9897533" y="329343"/>
            <a:ext cx="1803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Domain Logic &amp; Model Classes used for Exposing to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73E4-8163-933F-F387-65DE864D3F34}"/>
              </a:ext>
            </a:extLst>
          </p:cNvPr>
          <p:cNvSpPr txBox="1"/>
          <p:nvPr/>
        </p:nvSpPr>
        <p:spPr>
          <a:xfrm>
            <a:off x="10193867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34A0-E355-9E80-F934-0296A04D45D7}"/>
              </a:ext>
            </a:extLst>
          </p:cNvPr>
          <p:cNvSpPr txBox="1"/>
          <p:nvPr/>
        </p:nvSpPr>
        <p:spPr>
          <a:xfrm>
            <a:off x="6256868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UI Facilitator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C936F-7767-168E-863C-467DC1ACA76B}"/>
              </a:ext>
            </a:extLst>
          </p:cNvPr>
          <p:cNvSpPr/>
          <p:nvPr/>
        </p:nvSpPr>
        <p:spPr>
          <a:xfrm>
            <a:off x="8161867" y="5291667"/>
            <a:ext cx="1735666" cy="524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86420F-3FF0-F17F-CDD2-0EF6201EF32B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9376833" y="3505200"/>
            <a:ext cx="1439335" cy="2133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F51F13-A54C-D45A-B4BE-215489D49997}"/>
              </a:ext>
            </a:extLst>
          </p:cNvPr>
          <p:cNvSpPr txBox="1"/>
          <p:nvPr/>
        </p:nvSpPr>
        <p:spPr>
          <a:xfrm>
            <a:off x="9973733" y="5198533"/>
            <a:ext cx="184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1. End-User Needs List of Values in List View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CAB9C-CBAD-44A9-8D5B-4B1CC140C106}"/>
              </a:ext>
            </a:extLst>
          </p:cNvPr>
          <p:cNvCxnSpPr>
            <a:stCxn id="7" idx="1"/>
            <a:endCxn id="5" idx="4"/>
          </p:cNvCxnSpPr>
          <p:nvPr/>
        </p:nvCxnSpPr>
        <p:spPr>
          <a:xfrm rot="16200000" flipV="1">
            <a:off x="9266211" y="1372157"/>
            <a:ext cx="1012213" cy="1722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5C57CE-23A4-5329-FE4B-70522F286DED}"/>
              </a:ext>
            </a:extLst>
          </p:cNvPr>
          <p:cNvSpPr txBox="1"/>
          <p:nvPr/>
        </p:nvSpPr>
        <p:spPr>
          <a:xfrm>
            <a:off x="9355667" y="1902134"/>
            <a:ext cx="1964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Demand data to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2E4B88-107C-95C4-5056-D31E7899F5B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6200000" flipH="1">
            <a:off x="8565593" y="1351991"/>
            <a:ext cx="1664146" cy="203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ADE06-606C-1233-FF33-87F75E2F65BA}"/>
              </a:ext>
            </a:extLst>
          </p:cNvPr>
          <p:cNvSpPr txBox="1"/>
          <p:nvPr/>
        </p:nvSpPr>
        <p:spPr>
          <a:xfrm>
            <a:off x="8388016" y="2667293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Pass Data To Controller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1273C9-8F23-4CA0-B6B1-0F32409CE178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9088968" y="2116887"/>
            <a:ext cx="12700" cy="3088997"/>
          </a:xfrm>
          <a:prstGeom prst="bentConnector3">
            <a:avLst>
              <a:gd name="adj1" fmla="val 33035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5328-6ECD-A9E5-2024-3CAAD657BEFF}"/>
              </a:ext>
            </a:extLst>
          </p:cNvPr>
          <p:cNvSpPr txBox="1"/>
          <p:nvPr/>
        </p:nvSpPr>
        <p:spPr>
          <a:xfrm>
            <a:off x="8063832" y="3498220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4. Pass Data to View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EC8D71-E99D-3D0E-FA17-8FE23DB67F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7014635" y="1075266"/>
            <a:ext cx="1147233" cy="1473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BC7E50-B571-1DFA-44E4-4445450898A5}"/>
              </a:ext>
            </a:extLst>
          </p:cNvPr>
          <p:cNvSpPr txBox="1"/>
          <p:nvPr/>
        </p:nvSpPr>
        <p:spPr>
          <a:xfrm>
            <a:off x="5448300" y="1262541"/>
            <a:ext cx="24913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5. Schema of the Data to be shown on View is Received from the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8492E3-E1F1-E55C-38A1-0184BC1EFD59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rot="16200000" flipH="1">
            <a:off x="6942108" y="3204075"/>
            <a:ext cx="1630282" cy="2544901"/>
          </a:xfrm>
          <a:prstGeom prst="bentConnector3">
            <a:avLst>
              <a:gd name="adj1" fmla="val 73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B26170-3E9B-EAB4-2AA4-661F2AEF17D6}"/>
              </a:ext>
            </a:extLst>
          </p:cNvPr>
          <p:cNvSpPr/>
          <p:nvPr/>
        </p:nvSpPr>
        <p:spPr>
          <a:xfrm>
            <a:off x="2365989" y="3821385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51283-FAB7-A7A9-B17B-24EF6FBCDEE6}"/>
              </a:ext>
            </a:extLst>
          </p:cNvPr>
          <p:cNvSpPr/>
          <p:nvPr/>
        </p:nvSpPr>
        <p:spPr>
          <a:xfrm>
            <a:off x="346132" y="4920847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8D2E20-2C4D-9DE9-07B9-3F62DE9BDACA}"/>
              </a:ext>
            </a:extLst>
          </p:cNvPr>
          <p:cNvSpPr/>
          <p:nvPr/>
        </p:nvSpPr>
        <p:spPr>
          <a:xfrm>
            <a:off x="4208603" y="5146764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1D409-4CE6-5572-4DB6-2DBED081815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rot="5400000" flipH="1" flipV="1">
            <a:off x="1506946" y="4061805"/>
            <a:ext cx="447529" cy="12705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225EC5-E61D-9890-C275-38C2CF7650BE}"/>
              </a:ext>
            </a:extLst>
          </p:cNvPr>
          <p:cNvCxnSpPr>
            <a:stCxn id="33" idx="0"/>
            <a:endCxn id="31" idx="6"/>
          </p:cNvCxnSpPr>
          <p:nvPr/>
        </p:nvCxnSpPr>
        <p:spPr>
          <a:xfrm rot="16200000" flipV="1">
            <a:off x="4074523" y="4263384"/>
            <a:ext cx="673446" cy="1093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10AEA3-102C-03F0-9732-B9A372E3E0F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rot="10800000">
            <a:off x="1844733" y="5572781"/>
            <a:ext cx="2363871" cy="225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524C0-99AF-E867-7DBB-A04EC1C15129}"/>
              </a:ext>
            </a:extLst>
          </p:cNvPr>
          <p:cNvSpPr/>
          <p:nvPr/>
        </p:nvSpPr>
        <p:spPr>
          <a:xfrm>
            <a:off x="313267" y="3048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2C010-5F52-C99A-C03E-69CE079729EC}"/>
              </a:ext>
            </a:extLst>
          </p:cNvPr>
          <p:cNvSpPr/>
          <p:nvPr/>
        </p:nvSpPr>
        <p:spPr>
          <a:xfrm>
            <a:off x="8636001" y="956734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ngOnInit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9B74-B17C-B912-698E-C638D2B2C97B}"/>
              </a:ext>
            </a:extLst>
          </p:cNvPr>
          <p:cNvSpPr/>
          <p:nvPr/>
        </p:nvSpPr>
        <p:spPr>
          <a:xfrm>
            <a:off x="4423834" y="452967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26FF8-6036-E190-C761-EA5BAFEF4EC7}"/>
              </a:ext>
            </a:extLst>
          </p:cNvPr>
          <p:cNvSpPr/>
          <p:nvPr/>
        </p:nvSpPr>
        <p:spPr>
          <a:xfrm>
            <a:off x="5266267" y="29845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ViewContent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30958-0AF9-A9CB-CDF6-36D57B9BE875}"/>
              </a:ext>
            </a:extLst>
          </p:cNvPr>
          <p:cNvSpPr/>
          <p:nvPr/>
        </p:nvSpPr>
        <p:spPr>
          <a:xfrm>
            <a:off x="2582334" y="5067299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ngOnDestroy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C4682-1994-CCEC-EC25-5D745677C09E}"/>
              </a:ext>
            </a:extLst>
          </p:cNvPr>
          <p:cNvSpPr txBox="1"/>
          <p:nvPr/>
        </p:nvSpPr>
        <p:spPr>
          <a:xfrm>
            <a:off x="228600" y="1109133"/>
            <a:ext cx="21505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Called Only Once when the Component is Activated for Loading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Initial Values for Object Members, Scalar Properties, etc.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DE5933-6303-0CCD-D05C-3D8C4FC08B2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V="1">
            <a:off x="2379133" y="452967"/>
            <a:ext cx="3077634" cy="186267"/>
          </a:xfrm>
          <a:prstGeom prst="bentConnector4">
            <a:avLst>
              <a:gd name="adj1" fmla="val 33219"/>
              <a:gd name="adj2" fmla="val 3022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CE9AD-3AD9-E069-2DD3-5432F633221F}"/>
              </a:ext>
            </a:extLst>
          </p:cNvPr>
          <p:cNvSpPr txBox="1"/>
          <p:nvPr/>
        </p:nvSpPr>
        <p:spPr>
          <a:xfrm>
            <a:off x="3746501" y="1270001"/>
            <a:ext cx="3238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Look for Changed in the Component’s Properties those which will be a reason to Update UI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The Child Component will execute </a:t>
            </a:r>
            <a:r>
              <a:rPr lang="en-IN" sz="1200" b="1" dirty="0" err="1"/>
              <a:t>ngOnChanges</a:t>
            </a:r>
            <a:r>
              <a:rPr lang="en-IN" sz="1200" b="1" dirty="0"/>
              <a:t> for each @Input() change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49DFEB-1AA3-BB6E-F4A1-11A3D621C4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46650" y="1631950"/>
            <a:ext cx="1862666" cy="8424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39569-0942-0E58-71D8-6D30D81FC747}"/>
              </a:ext>
            </a:extLst>
          </p:cNvPr>
          <p:cNvSpPr txBox="1"/>
          <p:nvPr/>
        </p:nvSpPr>
        <p:spPr>
          <a:xfrm>
            <a:off x="7480301" y="3543300"/>
            <a:ext cx="2311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Generate HTML Based on Initial Property Data Set for Component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1100" b="1" dirty="0"/>
              <a:t>The UI will be changed only when its bounded property is changed by the Component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CE160B-8DC7-5905-9443-4EF7533A2D8D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6489700" y="787401"/>
            <a:ext cx="3179234" cy="16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8CFB6-9EB5-9194-93DD-3C7C5D1A827D}"/>
              </a:ext>
            </a:extLst>
          </p:cNvPr>
          <p:cNvSpPr txBox="1"/>
          <p:nvPr/>
        </p:nvSpPr>
        <p:spPr>
          <a:xfrm>
            <a:off x="8636001" y="1755464"/>
            <a:ext cx="271779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Perform Resource Intensive Operations e.g. HTTP Calls</a:t>
            </a:r>
          </a:p>
          <a:p>
            <a:pPr algn="ctr"/>
            <a:r>
              <a:rPr lang="en-IN" sz="1100" b="1" dirty="0"/>
              <a:t>This will be executed only Once and Property Changes will be notified to Component and hence the Component will Update the UI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C2120A-23E5-C2A7-FF36-0360F7A0FB82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 flipV="1">
            <a:off x="7332133" y="1291168"/>
            <a:ext cx="1303868" cy="2027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B0C433-05FC-F0C9-5576-E549B584989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615267" y="3318933"/>
            <a:ext cx="1651000" cy="174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4AF561-35F7-BDE9-AC93-EBCE0C158146}"/>
              </a:ext>
            </a:extLst>
          </p:cNvPr>
          <p:cNvSpPr txBox="1"/>
          <p:nvPr/>
        </p:nvSpPr>
        <p:spPr>
          <a:xfrm>
            <a:off x="1651000" y="5881469"/>
            <a:ext cx="392853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Component is Being Destroyed when we move away from it or close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5478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1362</Words>
  <Application>Microsoft Office PowerPoint</Application>
  <PresentationFormat>Widescreen</PresentationFormat>
  <Paragraphs>349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126</cp:revision>
  <dcterms:created xsi:type="dcterms:W3CDTF">2024-03-20T04:50:52Z</dcterms:created>
  <dcterms:modified xsi:type="dcterms:W3CDTF">2024-03-28T05:42:51Z</dcterms:modified>
</cp:coreProperties>
</file>