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0D52-CB41-BCBE-F5B2-7F12984EF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E60D-AFC1-C4DB-8500-04A8E6B03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596F-E57F-E963-F0CF-7EEFBE6C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9164-7273-C704-C104-56CD250C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41CD-75D0-7CBC-1A6A-663962F5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0BE6-89D3-C97D-8496-CEC67291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4FF62-4AE6-B198-C1C3-514E00D3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2906-296F-013C-03C3-5C23325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6454-C755-C2AA-A20D-AD73A881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5B72-CE5B-AD0D-1424-5EC8CEB6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0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EE8AB-AD81-8EF2-E7BB-56C772CCD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875C6-1E0C-980A-9FAB-81DD6159D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FAE4E-1CBB-B2C1-BF8A-488A8990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3E6FC-ADCC-3A2D-79EC-12477EE9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DDD5-0574-852D-E219-9E2BB2DE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0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15CF-52A6-F02F-946D-608C143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8BD3-055B-E4F5-B349-038A9A6A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31BFA-0069-5B19-502B-9F65AA3D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4B32-5AF4-29C2-2642-73CBCEE1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1FFE-8310-7CAE-841C-7AA4CC43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9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7972-B710-E25E-26F4-7A44C260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AFC3-E31F-5E6D-4797-3DA4F831D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8A73-6EB2-CAC3-8E5C-C811E03F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1AF17-BFA7-BD23-BD6C-7324DE3B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546B3-035A-C925-3734-D1696996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6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3448-69EB-AD14-098B-24A6459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4E49-1E35-3843-824D-D8BDAE0D3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DDC1E-274E-155B-3389-EEA2499B5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D8DA-4FD8-3504-0FFA-7C8E3151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BCA3-49F7-7FAA-5389-7F39DB01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1394F-9D28-12FA-E123-FB170A5C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3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5143-F49D-AD05-6DBA-B7405A3F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EDCF-C820-EA5D-D058-F4DC233E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DC81-C29B-C104-2E7D-DBD3AF370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5B36A-796F-25C0-A301-619C7E264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8EBBD-93BB-B5E2-9F4D-82501C95E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5EB44-1D6F-002B-5EFB-BB7DD1ED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3D990-C314-A505-316C-79BF6CFE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AD9D0-69CF-086D-428A-DE9495FA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0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E04F-5A2C-02BC-E0D3-7F8D5E27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437A9-8A83-01C5-D8A8-4473C8AB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9D840-0EE5-972D-AB6F-590FEEBA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03893-C547-7FB3-50E5-D64E64CB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7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1B12B-F8DD-F030-6507-F369A414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01536-1F66-8448-64F6-E55753D7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90999-522B-1778-42FD-D6268B3B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2BF1-54FC-DD0B-EDF1-0765A49F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0CE31-73C9-BE8C-4E69-C654597D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A2E01-45EB-1CA7-9561-E1F7FAE6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29646-52FA-E503-BC6D-51981FF9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F00FC-607D-A1F8-732D-61095966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6B45-BAA8-DCB8-3C78-EB4F8268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9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46EE-347C-5094-0773-50881CF4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083FD-20C6-4975-0354-9D4EDA550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88CD1-3CDB-EFEE-9E86-11792E81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D4B53-B8F3-FF1D-4660-D5E3684B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C7C1-050F-4B17-8FDC-37C45526395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C612F-3484-B5E5-D9D3-24CCD7B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239B7-F247-C9E2-02CC-8B454B4A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1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4AADE-F3E8-90B2-77D4-23624B04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1545-E2D9-A126-9B47-ABE4D3A5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33D4-FC48-A6CA-7739-315071154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7C7C1-050F-4B17-8FDC-37C45526395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CC24-E7ED-50A5-7246-4348387F7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7736-B136-CD5E-8EFF-03203BB29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41D62-804F-42A5-9514-085EEE900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82D29D-D37F-1007-C0E4-A7AD73BAFDD0}"/>
              </a:ext>
            </a:extLst>
          </p:cNvPr>
          <p:cNvSpPr/>
          <p:nvPr/>
        </p:nvSpPr>
        <p:spPr>
          <a:xfrm>
            <a:off x="7213600" y="457200"/>
            <a:ext cx="3826933" cy="5723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7D9FE-FAE1-2E55-E108-8E3AC10C0387}"/>
              </a:ext>
            </a:extLst>
          </p:cNvPr>
          <p:cNvSpPr txBox="1"/>
          <p:nvPr/>
        </p:nvSpPr>
        <p:spPr>
          <a:xfrm>
            <a:off x="7670800" y="575733"/>
            <a:ext cx="2743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Web Server</a:t>
            </a:r>
          </a:p>
          <a:p>
            <a:pPr algn="ctr"/>
            <a:r>
              <a:rPr lang="en-IN" b="1" dirty="0"/>
              <a:t>Hosting  The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8845E-1630-6753-1C76-48FC4FA78483}"/>
              </a:ext>
            </a:extLst>
          </p:cNvPr>
          <p:cNvSpPr/>
          <p:nvPr/>
        </p:nvSpPr>
        <p:spPr>
          <a:xfrm>
            <a:off x="7306733" y="1473200"/>
            <a:ext cx="3598334" cy="1244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Static Resources</a:t>
            </a:r>
          </a:p>
          <a:p>
            <a:pPr algn="ctr"/>
            <a:r>
              <a:rPr lang="en-IN" b="1" dirty="0"/>
              <a:t>HTML, JavaScript,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DCCC9-4F80-EB29-95A8-7BC7B74AD6DF}"/>
              </a:ext>
            </a:extLst>
          </p:cNvPr>
          <p:cNvSpPr/>
          <p:nvPr/>
        </p:nvSpPr>
        <p:spPr>
          <a:xfrm>
            <a:off x="7306733" y="2988733"/>
            <a:ext cx="3513667" cy="230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Application</a:t>
            </a:r>
          </a:p>
          <a:p>
            <a:pPr algn="ctr"/>
            <a:r>
              <a:rPr lang="en-IN" sz="2800" b="1" dirty="0"/>
              <a:t>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CF9-7755-E462-D1CD-18CEB502CF09}"/>
              </a:ext>
            </a:extLst>
          </p:cNvPr>
          <p:cNvSpPr txBox="1"/>
          <p:nvPr/>
        </p:nvSpPr>
        <p:spPr>
          <a:xfrm>
            <a:off x="7213600" y="101600"/>
            <a:ext cx="382693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https://myecomapp.com/index.html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264586-381E-C4C7-3B4E-7E5A4614F68F}"/>
              </a:ext>
            </a:extLst>
          </p:cNvPr>
          <p:cNvSpPr/>
          <p:nvPr/>
        </p:nvSpPr>
        <p:spPr>
          <a:xfrm>
            <a:off x="127000" y="956733"/>
            <a:ext cx="3530600" cy="2937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7C8AF-3757-A140-B3D4-0EE9B4F85D6D}"/>
              </a:ext>
            </a:extLst>
          </p:cNvPr>
          <p:cNvSpPr txBox="1"/>
          <p:nvPr/>
        </p:nvSpPr>
        <p:spPr>
          <a:xfrm>
            <a:off x="127000" y="440154"/>
            <a:ext cx="34120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BD7027-7DF9-7A87-E2E3-882CFAAC7573}"/>
              </a:ext>
            </a:extLst>
          </p:cNvPr>
          <p:cNvSpPr/>
          <p:nvPr/>
        </p:nvSpPr>
        <p:spPr>
          <a:xfrm>
            <a:off x="3657600" y="1032933"/>
            <a:ext cx="3530600" cy="440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Request for Web Site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9705653-ADB7-02FA-EFD9-008728BB5749}"/>
              </a:ext>
            </a:extLst>
          </p:cNvPr>
          <p:cNvSpPr/>
          <p:nvPr/>
        </p:nvSpPr>
        <p:spPr>
          <a:xfrm>
            <a:off x="3657600" y="1820333"/>
            <a:ext cx="3530600" cy="44026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Response with Resources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760B7-89D6-4768-7EC5-6A28DD14DB0C}"/>
              </a:ext>
            </a:extLst>
          </p:cNvPr>
          <p:cNvSpPr txBox="1"/>
          <p:nvPr/>
        </p:nvSpPr>
        <p:spPr>
          <a:xfrm>
            <a:off x="3869267" y="2421467"/>
            <a:ext cx="3124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Generated Resources like</a:t>
            </a:r>
          </a:p>
          <a:p>
            <a:pPr algn="ctr"/>
            <a:r>
              <a:rPr lang="en-IN" b="1" dirty="0"/>
              <a:t> HTML + JavaScript + CSS + Images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B4D1E-E60B-EEA3-CE7D-EE63F93CE1E2}"/>
              </a:ext>
            </a:extLst>
          </p:cNvPr>
          <p:cNvSpPr/>
          <p:nvPr/>
        </p:nvSpPr>
        <p:spPr>
          <a:xfrm>
            <a:off x="127000" y="3067798"/>
            <a:ext cx="3530600" cy="826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JS Files, CSS Files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8066CE-A4D4-6A57-5694-187513DCA40D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rot="5400000" flipH="1">
            <a:off x="4474202" y="2664632"/>
            <a:ext cx="140563" cy="1773767"/>
          </a:xfrm>
          <a:prstGeom prst="bentConnector4">
            <a:avLst>
              <a:gd name="adj1" fmla="val -162632"/>
              <a:gd name="adj2" fmla="val 94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AD25E-0D1B-507F-CB37-103124AB8218}"/>
              </a:ext>
            </a:extLst>
          </p:cNvPr>
          <p:cNvSpPr/>
          <p:nvPr/>
        </p:nvSpPr>
        <p:spPr>
          <a:xfrm>
            <a:off x="127000" y="956733"/>
            <a:ext cx="3505200" cy="21110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HTML UI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943A90D-69A5-339E-31AD-33CAC48A8DAE}"/>
              </a:ext>
            </a:extLst>
          </p:cNvPr>
          <p:cNvSpPr/>
          <p:nvPr/>
        </p:nvSpPr>
        <p:spPr>
          <a:xfrm rot="16200000">
            <a:off x="1575024" y="2966422"/>
            <a:ext cx="440267" cy="20275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65272-451F-9D98-3DF7-EE74C0601C0C}"/>
              </a:ext>
            </a:extLst>
          </p:cNvPr>
          <p:cNvSpPr txBox="1"/>
          <p:nvPr/>
        </p:nvSpPr>
        <p:spPr>
          <a:xfrm>
            <a:off x="512233" y="3995763"/>
            <a:ext cx="623993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Server-Side Page Generation provide advantages like:</a:t>
            </a:r>
          </a:p>
          <a:p>
            <a:pPr marL="342900" indent="-342900">
              <a:buAutoNum type="arabicPeriod"/>
            </a:pPr>
            <a:r>
              <a:rPr lang="en-IN" sz="1400" b="1" dirty="0"/>
              <a:t>Dynamically adding / modifying / removing HTML UI, JavaScript, CSS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The Browser will be sent only the requested resources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Frequent generation of HTML on server will reduce the performance and the browser will be send the response which need to re-load the HTML UI for the Page on browser for each response received from the server</a:t>
            </a:r>
          </a:p>
          <a:p>
            <a:pPr marL="342900" indent="-342900">
              <a:buAutoNum type="arabicPeriod"/>
            </a:pPr>
            <a:endParaRPr lang="en-IN" sz="1400" b="1" dirty="0"/>
          </a:p>
          <a:p>
            <a:pPr algn="ctr"/>
            <a:r>
              <a:rPr lang="en-IN" sz="1400" b="1" dirty="0"/>
              <a:t>Limitations</a:t>
            </a:r>
          </a:p>
          <a:p>
            <a:pPr marL="342900" indent="-342900">
              <a:buAutoNum type="arabicPeriod"/>
            </a:pPr>
            <a:r>
              <a:rPr lang="en-IN" sz="1400" b="1" dirty="0"/>
              <a:t>Frequent calls to server will increase traffic and the server may take time to respond</a:t>
            </a:r>
          </a:p>
          <a:p>
            <a:pPr marL="342900" indent="-342900">
              <a:buAutoNum type="arabicPeriod"/>
            </a:pPr>
            <a:r>
              <a:rPr lang="en-IN" sz="1400" b="1" dirty="0"/>
              <a:t>The over utilization of server resources may slow-down the execution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518428A6-74F5-9C51-0900-406DF4CB7157}"/>
              </a:ext>
            </a:extLst>
          </p:cNvPr>
          <p:cNvSpPr/>
          <p:nvPr/>
        </p:nvSpPr>
        <p:spPr>
          <a:xfrm>
            <a:off x="8970433" y="2499096"/>
            <a:ext cx="275167" cy="65050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5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9D095-B0DB-034C-E2D2-5965E9F70C26}"/>
              </a:ext>
            </a:extLst>
          </p:cNvPr>
          <p:cNvSpPr/>
          <p:nvPr/>
        </p:nvSpPr>
        <p:spPr>
          <a:xfrm>
            <a:off x="6934200" y="127000"/>
            <a:ext cx="4656667" cy="6248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D8E65-8C13-46CE-C355-DEE626AAA008}"/>
              </a:ext>
            </a:extLst>
          </p:cNvPr>
          <p:cNvSpPr txBox="1"/>
          <p:nvPr/>
        </p:nvSpPr>
        <p:spPr>
          <a:xfrm>
            <a:off x="7247467" y="262467"/>
            <a:ext cx="420793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Server-Side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6997D-4897-1AAB-853F-6050C1CF993E}"/>
              </a:ext>
            </a:extLst>
          </p:cNvPr>
          <p:cNvSpPr/>
          <p:nvPr/>
        </p:nvSpPr>
        <p:spPr>
          <a:xfrm>
            <a:off x="7086601" y="1007533"/>
            <a:ext cx="4368800" cy="11599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Server-Side Pages</a:t>
            </a:r>
          </a:p>
          <a:p>
            <a:pPr algn="ctr"/>
            <a:r>
              <a:rPr lang="en-IN" b="1" dirty="0"/>
              <a:t>.</a:t>
            </a:r>
            <a:r>
              <a:rPr lang="en-IN" b="1" dirty="0" err="1"/>
              <a:t>apsx</a:t>
            </a:r>
            <a:r>
              <a:rPr lang="en-IN" b="1" dirty="0"/>
              <a:t> , .</a:t>
            </a:r>
            <a:r>
              <a:rPr lang="en-IN" b="1" dirty="0" err="1"/>
              <a:t>jsp</a:t>
            </a:r>
            <a:r>
              <a:rPr lang="en-IN" b="1" dirty="0"/>
              <a:t>, .</a:t>
            </a:r>
            <a:r>
              <a:rPr lang="en-IN" b="1" dirty="0" err="1"/>
              <a:t>php</a:t>
            </a:r>
            <a:r>
              <a:rPr lang="en-IN" b="1" dirty="0"/>
              <a:t>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1B0AC-F6CF-3E50-422F-B46EFD526C4B}"/>
              </a:ext>
            </a:extLst>
          </p:cNvPr>
          <p:cNvSpPr/>
          <p:nvPr/>
        </p:nvSpPr>
        <p:spPr>
          <a:xfrm>
            <a:off x="9575800" y="2294467"/>
            <a:ext cx="1744133" cy="2438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Layer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Data Access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ED6647E-1C96-7C11-BA6F-CC5B111F30D5}"/>
              </a:ext>
            </a:extLst>
          </p:cNvPr>
          <p:cNvSpPr/>
          <p:nvPr/>
        </p:nvSpPr>
        <p:spPr>
          <a:xfrm>
            <a:off x="10117667" y="1930400"/>
            <a:ext cx="296333" cy="612801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19A9D-1638-C7BD-FDF3-E1C79E14DF69}"/>
              </a:ext>
            </a:extLst>
          </p:cNvPr>
          <p:cNvSpPr/>
          <p:nvPr/>
        </p:nvSpPr>
        <p:spPr>
          <a:xfrm>
            <a:off x="118533" y="104801"/>
            <a:ext cx="2294467" cy="1148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67FD116-7253-E847-487F-E8FC36DD18A7}"/>
              </a:ext>
            </a:extLst>
          </p:cNvPr>
          <p:cNvSpPr/>
          <p:nvPr/>
        </p:nvSpPr>
        <p:spPr>
          <a:xfrm>
            <a:off x="2413000" y="262467"/>
            <a:ext cx="4521200" cy="4402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5277A4A-2E97-35B4-DFF5-C292BE25EBBD}"/>
              </a:ext>
            </a:extLst>
          </p:cNvPr>
          <p:cNvSpPr/>
          <p:nvPr/>
        </p:nvSpPr>
        <p:spPr>
          <a:xfrm>
            <a:off x="2413000" y="787400"/>
            <a:ext cx="4521200" cy="44026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67057-7E48-7D24-03A1-9ADB7A45FEB0}"/>
              </a:ext>
            </a:extLst>
          </p:cNvPr>
          <p:cNvSpPr/>
          <p:nvPr/>
        </p:nvSpPr>
        <p:spPr>
          <a:xfrm>
            <a:off x="7247467" y="2472267"/>
            <a:ext cx="1828799" cy="2032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REST</a:t>
            </a:r>
          </a:p>
          <a:p>
            <a:pPr algn="ctr"/>
            <a:r>
              <a:rPr lang="en-IN" b="1" dirty="0"/>
              <a:t>API /  WEB APIs / APIs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B2BF624-164B-2D2F-D388-8EAA42E055F9}"/>
              </a:ext>
            </a:extLst>
          </p:cNvPr>
          <p:cNvSpPr/>
          <p:nvPr/>
        </p:nvSpPr>
        <p:spPr>
          <a:xfrm>
            <a:off x="8974667" y="3234267"/>
            <a:ext cx="745066" cy="30480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C6578-4D12-5969-D408-68664151D22A}"/>
              </a:ext>
            </a:extLst>
          </p:cNvPr>
          <p:cNvSpPr/>
          <p:nvPr/>
        </p:nvSpPr>
        <p:spPr>
          <a:xfrm>
            <a:off x="6096000" y="3048000"/>
            <a:ext cx="1151467" cy="575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Endpoint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5CFBA-B490-A4C1-F11D-8510B96DD736}"/>
              </a:ext>
            </a:extLst>
          </p:cNvPr>
          <p:cNvSpPr/>
          <p:nvPr/>
        </p:nvSpPr>
        <p:spPr>
          <a:xfrm>
            <a:off x="2650066" y="2298700"/>
            <a:ext cx="2734733" cy="2650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Third-Party Application</a:t>
            </a:r>
          </a:p>
          <a:p>
            <a:pPr algn="ctr"/>
            <a:r>
              <a:rPr lang="en-IN" dirty="0"/>
              <a:t>Front-End App </a:t>
            </a:r>
          </a:p>
          <a:p>
            <a:pPr algn="ctr"/>
            <a:r>
              <a:rPr lang="en-IN" dirty="0"/>
              <a:t>e.g.</a:t>
            </a:r>
          </a:p>
          <a:p>
            <a:pPr algn="ctr"/>
            <a:r>
              <a:rPr lang="en-IN" dirty="0"/>
              <a:t>Angular /  React / Vue /  Blazor / jQuery </a:t>
            </a:r>
          </a:p>
          <a:p>
            <a:pPr algn="ctr"/>
            <a:r>
              <a:rPr lang="en-IN" dirty="0"/>
              <a:t>Separately Hosted</a:t>
            </a:r>
          </a:p>
          <a:p>
            <a:pPr algn="ctr"/>
            <a:r>
              <a:rPr lang="en-IN" dirty="0"/>
              <a:t>Azure /  AWS / GCP as Static Apps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511D8-B39C-A0F0-A985-DF3CE82298D4}"/>
              </a:ext>
            </a:extLst>
          </p:cNvPr>
          <p:cNvSpPr/>
          <p:nvPr/>
        </p:nvSpPr>
        <p:spPr>
          <a:xfrm>
            <a:off x="313265" y="5227134"/>
            <a:ext cx="1769535" cy="1148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+ JS + CSS + Images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30D7C49-DDEB-DD19-E61C-0BE0A6F1D75A}"/>
              </a:ext>
            </a:extLst>
          </p:cNvPr>
          <p:cNvCxnSpPr>
            <a:stCxn id="19" idx="0"/>
            <a:endCxn id="13" idx="1"/>
          </p:cNvCxnSpPr>
          <p:nvPr/>
        </p:nvCxnSpPr>
        <p:spPr>
          <a:xfrm rot="5400000" flipH="1" flipV="1">
            <a:off x="1122349" y="3699418"/>
            <a:ext cx="1603401" cy="14520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6D07ACD-7B13-74B6-D3DB-9E79F22E7C74}"/>
              </a:ext>
            </a:extLst>
          </p:cNvPr>
          <p:cNvCxnSpPr>
            <a:stCxn id="13" idx="2"/>
            <a:endCxn id="19" idx="3"/>
          </p:cNvCxnSpPr>
          <p:nvPr/>
        </p:nvCxnSpPr>
        <p:spPr>
          <a:xfrm rot="5400000">
            <a:off x="2623867" y="4407700"/>
            <a:ext cx="852501" cy="1934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70A86B-EBD0-5FC1-B94F-57D03E5CB808}"/>
              </a:ext>
            </a:extLst>
          </p:cNvPr>
          <p:cNvSpPr txBox="1"/>
          <p:nvPr/>
        </p:nvSpPr>
        <p:spPr>
          <a:xfrm>
            <a:off x="220133" y="1464733"/>
            <a:ext cx="28194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Third-Party Front-End Apps loaded in Browser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D932257-B267-534C-8814-7B9C02B612D8}"/>
              </a:ext>
            </a:extLst>
          </p:cNvPr>
          <p:cNvCxnSpPr>
            <a:stCxn id="19" idx="2"/>
            <a:endCxn id="12" idx="2"/>
          </p:cNvCxnSpPr>
          <p:nvPr/>
        </p:nvCxnSpPr>
        <p:spPr>
          <a:xfrm rot="5400000" flipH="1" flipV="1">
            <a:off x="2559049" y="2262716"/>
            <a:ext cx="2751667" cy="5473701"/>
          </a:xfrm>
          <a:prstGeom prst="bentConnector3">
            <a:avLst>
              <a:gd name="adj1" fmla="val -8308"/>
            </a:avLst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8162B8-5012-7E3D-72DE-88C8E83BB120}"/>
              </a:ext>
            </a:extLst>
          </p:cNvPr>
          <p:cNvSpPr txBox="1"/>
          <p:nvPr/>
        </p:nvSpPr>
        <p:spPr>
          <a:xfrm>
            <a:off x="3361267" y="6019799"/>
            <a:ext cx="2802466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Accessing REST API for Data</a:t>
            </a:r>
          </a:p>
        </p:txBody>
      </p:sp>
    </p:spTree>
    <p:extLst>
      <p:ext uri="{BB962C8B-B14F-4D97-AF65-F5344CB8AC3E}">
        <p14:creationId xmlns:p14="http://schemas.microsoft.com/office/powerpoint/2010/main" val="147088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D3CDF9-5673-0E2F-1A9F-15A5D01D89AA}"/>
              </a:ext>
            </a:extLst>
          </p:cNvPr>
          <p:cNvSpPr/>
          <p:nvPr/>
        </p:nvSpPr>
        <p:spPr>
          <a:xfrm>
            <a:off x="355600" y="1574799"/>
            <a:ext cx="5037667" cy="39708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7F5F9-679F-C4A2-1085-F51E951CDED5}"/>
              </a:ext>
            </a:extLst>
          </p:cNvPr>
          <p:cNvSpPr txBox="1"/>
          <p:nvPr/>
        </p:nvSpPr>
        <p:spPr>
          <a:xfrm>
            <a:off x="660400" y="736600"/>
            <a:ext cx="4182533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9E519-1439-F7B3-3756-5DA736B6220A}"/>
              </a:ext>
            </a:extLst>
          </p:cNvPr>
          <p:cNvSpPr/>
          <p:nvPr/>
        </p:nvSpPr>
        <p:spPr>
          <a:xfrm>
            <a:off x="338667" y="4047066"/>
            <a:ext cx="5063066" cy="2379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JavaScript Object-Model, with CSS</a:t>
            </a:r>
          </a:p>
          <a:p>
            <a:pPr algn="ctr"/>
            <a:r>
              <a:rPr lang="en-IN" b="1" dirty="0"/>
              <a:t>The UI Should Be generated on Browser aka </a:t>
            </a:r>
            <a:r>
              <a:rPr lang="en-IN" b="1" dirty="0">
                <a:solidFill>
                  <a:srgbClr val="FF0000"/>
                </a:solidFill>
              </a:rPr>
              <a:t>Client Side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64725B5-F1F9-80F4-6685-E18D1450B5B6}"/>
              </a:ext>
            </a:extLst>
          </p:cNvPr>
          <p:cNvSpPr/>
          <p:nvPr/>
        </p:nvSpPr>
        <p:spPr>
          <a:xfrm>
            <a:off x="2116667" y="2827867"/>
            <a:ext cx="1608666" cy="668866"/>
          </a:xfrm>
          <a:prstGeom prst="flowChartAlternateProcess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Button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C14950A-609F-C9CC-1DA7-70DDF5B3DA0D}"/>
              </a:ext>
            </a:extLst>
          </p:cNvPr>
          <p:cNvCxnSpPr>
            <a:stCxn id="5" idx="1"/>
          </p:cNvCxnSpPr>
          <p:nvPr/>
        </p:nvCxnSpPr>
        <p:spPr>
          <a:xfrm rot="10800000" flipH="1" flipV="1">
            <a:off x="2116666" y="3162299"/>
            <a:ext cx="474133" cy="1147233"/>
          </a:xfrm>
          <a:prstGeom prst="bentConnector4">
            <a:avLst>
              <a:gd name="adj1" fmla="val -48214"/>
              <a:gd name="adj2" fmla="val 645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36FEAC-4E04-B3D4-073E-7E086D6EB530}"/>
              </a:ext>
            </a:extLst>
          </p:cNvPr>
          <p:cNvSpPr txBox="1"/>
          <p:nvPr/>
        </p:nvSpPr>
        <p:spPr>
          <a:xfrm>
            <a:off x="1329267" y="4309532"/>
            <a:ext cx="1532466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000" b="1" dirty="0"/>
              <a:t>Click Event Requested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30FE4B5-17B4-5968-76DA-57DD0880FA2D}"/>
              </a:ext>
            </a:extLst>
          </p:cNvPr>
          <p:cNvSpPr/>
          <p:nvPr/>
        </p:nvSpPr>
        <p:spPr>
          <a:xfrm>
            <a:off x="8652933" y="2548467"/>
            <a:ext cx="1981200" cy="11345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77AD0F8-472B-3F1E-5ABA-8F79619A445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861733" y="3115734"/>
            <a:ext cx="5791200" cy="13169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AEE311-202B-5473-06D5-E8C0E4AD1FA3}"/>
              </a:ext>
            </a:extLst>
          </p:cNvPr>
          <p:cNvSpPr txBox="1"/>
          <p:nvPr/>
        </p:nvSpPr>
        <p:spPr>
          <a:xfrm>
            <a:off x="6299200" y="2548467"/>
            <a:ext cx="2125134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Request for Data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FE00911-A48D-428A-E7D3-FC85CD9A6990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>
            <a:off x="5433141" y="345360"/>
            <a:ext cx="872753" cy="7548033"/>
          </a:xfrm>
          <a:prstGeom prst="bentConnector3">
            <a:avLst>
              <a:gd name="adj1" fmla="val 1261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83AA30-5449-3DDB-81E2-9140D34B4063}"/>
              </a:ext>
            </a:extLst>
          </p:cNvPr>
          <p:cNvSpPr txBox="1"/>
          <p:nvPr/>
        </p:nvSpPr>
        <p:spPr>
          <a:xfrm>
            <a:off x="6231467" y="4938354"/>
            <a:ext cx="2125134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Response with Data</a:t>
            </a:r>
          </a:p>
          <a:p>
            <a:pPr algn="ctr"/>
            <a:r>
              <a:rPr lang="en-IN" b="1" dirty="0" err="1"/>
              <a:t>Color</a:t>
            </a:r>
            <a:r>
              <a:rPr lang="en-IN" b="1" dirty="0"/>
              <a:t> : yellow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DE8A280-A8FE-EE0D-3EF5-A282CB6BC55F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5400000" flipH="1" flipV="1">
            <a:off x="2336800" y="2921000"/>
            <a:ext cx="1147232" cy="1629833"/>
          </a:xfrm>
          <a:prstGeom prst="bentConnector4">
            <a:avLst>
              <a:gd name="adj1" fmla="val 11807"/>
              <a:gd name="adj2" fmla="val 114026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9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C03D6F0-656E-8DEC-BEAC-417555C842BA}"/>
              </a:ext>
            </a:extLst>
          </p:cNvPr>
          <p:cNvSpPr/>
          <p:nvPr/>
        </p:nvSpPr>
        <p:spPr>
          <a:xfrm>
            <a:off x="220133" y="321733"/>
            <a:ext cx="11726334" cy="629073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A3D78-32BF-5004-7537-02CC0F840252}"/>
              </a:ext>
            </a:extLst>
          </p:cNvPr>
          <p:cNvSpPr/>
          <p:nvPr/>
        </p:nvSpPr>
        <p:spPr>
          <a:xfrm>
            <a:off x="5960533" y="321733"/>
            <a:ext cx="67734" cy="6290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06B357A7-7840-5D8D-1E4A-7DF1A1FDC53F}"/>
              </a:ext>
            </a:extLst>
          </p:cNvPr>
          <p:cNvSpPr/>
          <p:nvPr/>
        </p:nvSpPr>
        <p:spPr>
          <a:xfrm>
            <a:off x="220133" y="3496732"/>
            <a:ext cx="11726334" cy="762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9F28A-95D7-D2D1-AF4F-CEF21911A161}"/>
              </a:ext>
            </a:extLst>
          </p:cNvPr>
          <p:cNvSpPr txBox="1"/>
          <p:nvPr/>
        </p:nvSpPr>
        <p:spPr>
          <a:xfrm>
            <a:off x="245533" y="414867"/>
            <a:ext cx="5494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Static Document-Object-Model (DOM)</a:t>
            </a:r>
          </a:p>
          <a:p>
            <a:endParaRPr lang="en-IN" b="1" dirty="0"/>
          </a:p>
          <a:p>
            <a:r>
              <a:rPr lang="en-IN" b="1" dirty="0"/>
              <a:t>The HTML DOM</a:t>
            </a:r>
          </a:p>
          <a:p>
            <a:endParaRPr lang="en-IN" b="1" dirty="0"/>
          </a:p>
          <a:p>
            <a:r>
              <a:rPr lang="en-IN" b="1" dirty="0"/>
              <a:t>Responsible to SHOW UI (Presentation) to End-User</a:t>
            </a:r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C4112-A517-D334-9CFC-877730934B0E}"/>
              </a:ext>
            </a:extLst>
          </p:cNvPr>
          <p:cNvSpPr txBox="1"/>
          <p:nvPr/>
        </p:nvSpPr>
        <p:spPr>
          <a:xfrm>
            <a:off x="6096000" y="414867"/>
            <a:ext cx="5672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JavaScript DOM aka JS-DOM</a:t>
            </a:r>
          </a:p>
          <a:p>
            <a:endParaRPr lang="en-IN" b="1" dirty="0"/>
          </a:p>
          <a:p>
            <a:r>
              <a:rPr lang="en-IN" b="1" dirty="0"/>
              <a:t>Browser based JS Object Model</a:t>
            </a:r>
          </a:p>
          <a:p>
            <a:pPr marL="342900" indent="-342900">
              <a:buAutoNum type="arabicPeriod"/>
            </a:pPr>
            <a:r>
              <a:rPr lang="en-IN" b="1" dirty="0"/>
              <a:t>Object /  number / string / Date / Boolean</a:t>
            </a:r>
          </a:p>
          <a:p>
            <a:pPr marL="342900" indent="-342900">
              <a:buAutoNum type="arabicPeriod"/>
            </a:pPr>
            <a:r>
              <a:rPr lang="en-IN" b="1" dirty="0"/>
              <a:t>Functions</a:t>
            </a:r>
          </a:p>
          <a:p>
            <a:pPr marL="342900" indent="-342900">
              <a:buAutoNum type="arabicPeriod"/>
            </a:pPr>
            <a:r>
              <a:rPr lang="en-IN" b="1" dirty="0"/>
              <a:t>Events</a:t>
            </a:r>
          </a:p>
          <a:p>
            <a:pPr marL="342900" indent="-342900">
              <a:buAutoNum type="arabicPeriod"/>
            </a:pPr>
            <a:r>
              <a:rPr lang="en-IN" b="1" dirty="0"/>
              <a:t>Properties </a:t>
            </a:r>
          </a:p>
          <a:p>
            <a:pPr marL="342900" indent="-342900">
              <a:buAutoNum type="arabicPeriod"/>
            </a:pPr>
            <a:r>
              <a:rPr lang="en-IN" b="1" dirty="0" err="1"/>
              <a:t>CustomElementRegistry</a:t>
            </a:r>
            <a:endParaRPr lang="en-IN" b="1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BA96622D-B12E-2EFA-55E1-C55756E49B8D}"/>
              </a:ext>
            </a:extLst>
          </p:cNvPr>
          <p:cNvSpPr/>
          <p:nvPr/>
        </p:nvSpPr>
        <p:spPr>
          <a:xfrm>
            <a:off x="4529667" y="2650067"/>
            <a:ext cx="3073400" cy="77893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Uses JSOM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B3F58-7AE1-70DE-B176-F339E3E63852}"/>
              </a:ext>
            </a:extLst>
          </p:cNvPr>
          <p:cNvSpPr txBox="1"/>
          <p:nvPr/>
        </p:nvSpPr>
        <p:spPr>
          <a:xfrm>
            <a:off x="304800" y="3733800"/>
            <a:ext cx="5367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HTML 5 API</a:t>
            </a:r>
          </a:p>
          <a:p>
            <a:pPr marL="342900" indent="-342900">
              <a:buAutoNum type="arabicPeriod"/>
            </a:pPr>
            <a:r>
              <a:rPr lang="en-IN" b="1" dirty="0" err="1"/>
              <a:t>DragDrop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File Access</a:t>
            </a:r>
          </a:p>
          <a:p>
            <a:pPr marL="342900" indent="-342900">
              <a:buAutoNum type="arabicPeriod"/>
            </a:pPr>
            <a:r>
              <a:rPr lang="en-IN" b="1" dirty="0"/>
              <a:t>Media Services for Graphics /  Animations / Audio and Video</a:t>
            </a:r>
          </a:p>
          <a:p>
            <a:pPr marL="342900" indent="-342900">
              <a:buAutoNum type="arabicPeriod"/>
            </a:pPr>
            <a:r>
              <a:rPr lang="en-IN" b="1" dirty="0"/>
              <a:t>Socket</a:t>
            </a:r>
          </a:p>
          <a:p>
            <a:pPr marL="342900" indent="-342900">
              <a:buAutoNum type="arabicPeriod"/>
            </a:pPr>
            <a:r>
              <a:rPr lang="en-IN" b="1" dirty="0"/>
              <a:t>Device Access e.g. Camera / USB / GPS / Sound, etc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35BA6-D2BB-5FD1-A9E0-78ECE47A7303}"/>
              </a:ext>
            </a:extLst>
          </p:cNvPr>
          <p:cNvSpPr txBox="1"/>
          <p:nvPr/>
        </p:nvSpPr>
        <p:spPr>
          <a:xfrm>
            <a:off x="6096000" y="3640664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Network APIs</a:t>
            </a:r>
          </a:p>
          <a:p>
            <a:pPr marL="342900" indent="-342900">
              <a:buAutoNum type="arabicPeriod"/>
            </a:pPr>
            <a:r>
              <a:rPr lang="en-IN" b="1" dirty="0"/>
              <a:t>Http and Https with waterfall model</a:t>
            </a:r>
          </a:p>
          <a:p>
            <a:pPr marL="342900" indent="-342900">
              <a:buAutoNum type="arabicPeriod"/>
            </a:pPr>
            <a:r>
              <a:rPr lang="en-IN" b="1" dirty="0"/>
              <a:t>Socker with </a:t>
            </a:r>
            <a:r>
              <a:rPr lang="en-IN" b="1" dirty="0" err="1"/>
              <a:t>ws</a:t>
            </a: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Images</a:t>
            </a:r>
          </a:p>
          <a:p>
            <a:pPr marL="342900" indent="-342900">
              <a:buAutoNum type="arabicPeriod"/>
            </a:pPr>
            <a:r>
              <a:rPr lang="en-IN" b="1" dirty="0"/>
              <a:t>Docs</a:t>
            </a:r>
          </a:p>
          <a:p>
            <a:pPr marL="342900" indent="-342900">
              <a:buAutoNum type="arabicPeriod"/>
            </a:pPr>
            <a:r>
              <a:rPr lang="en-IN" b="1" dirty="0" err="1"/>
              <a:t>WebAsembly</a:t>
            </a:r>
            <a:r>
              <a:rPr lang="en-IN" b="1" dirty="0"/>
              <a:t> 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DB742F20-F8F4-7AD5-9181-D08E8413D13A}"/>
              </a:ext>
            </a:extLst>
          </p:cNvPr>
          <p:cNvSpPr/>
          <p:nvPr/>
        </p:nvSpPr>
        <p:spPr>
          <a:xfrm>
            <a:off x="2777067" y="3073400"/>
            <a:ext cx="381000" cy="9398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6A6A69DC-D7C9-218A-4869-0782B95BDF5A}"/>
              </a:ext>
            </a:extLst>
          </p:cNvPr>
          <p:cNvSpPr/>
          <p:nvPr/>
        </p:nvSpPr>
        <p:spPr>
          <a:xfrm rot="18277110">
            <a:off x="5626101" y="3117283"/>
            <a:ext cx="381000" cy="9398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8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AB813-EF67-FE16-C372-A176089572C6}"/>
              </a:ext>
            </a:extLst>
          </p:cNvPr>
          <p:cNvSpPr txBox="1"/>
          <p:nvPr/>
        </p:nvSpPr>
        <p:spPr>
          <a:xfrm>
            <a:off x="1845733" y="0"/>
            <a:ext cx="797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Angular Loading in Browser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16E8749-1D96-E227-DDA8-5EFC052BBD86}"/>
              </a:ext>
            </a:extLst>
          </p:cNvPr>
          <p:cNvSpPr/>
          <p:nvPr/>
        </p:nvSpPr>
        <p:spPr>
          <a:xfrm>
            <a:off x="169333" y="948267"/>
            <a:ext cx="11844867" cy="574040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ED6A4-0DA3-4141-D8C6-15E4F902EB92}"/>
              </a:ext>
            </a:extLst>
          </p:cNvPr>
          <p:cNvSpPr txBox="1"/>
          <p:nvPr/>
        </p:nvSpPr>
        <p:spPr>
          <a:xfrm>
            <a:off x="10261600" y="948267"/>
            <a:ext cx="17526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CC1A5D-4D03-5766-E7B3-D3FEF3C0DBF6}"/>
              </a:ext>
            </a:extLst>
          </p:cNvPr>
          <p:cNvSpPr/>
          <p:nvPr/>
        </p:nvSpPr>
        <p:spPr>
          <a:xfrm>
            <a:off x="169333" y="4842933"/>
            <a:ext cx="11853334" cy="18457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054A2-28A2-4A8D-715A-C4385C2297E2}"/>
              </a:ext>
            </a:extLst>
          </p:cNvPr>
          <p:cNvSpPr txBox="1"/>
          <p:nvPr/>
        </p:nvSpPr>
        <p:spPr>
          <a:xfrm>
            <a:off x="7310966" y="4937204"/>
            <a:ext cx="303106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Main.js and Other Dependency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3052-ECF8-BB59-E676-0F830C0583DA}"/>
              </a:ext>
            </a:extLst>
          </p:cNvPr>
          <p:cNvSpPr txBox="1"/>
          <p:nvPr/>
        </p:nvSpPr>
        <p:spPr>
          <a:xfrm>
            <a:off x="169333" y="5198533"/>
            <a:ext cx="447886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polyfills.js, Coming from zone.js</a:t>
            </a:r>
          </a:p>
          <a:p>
            <a:pPr marL="342900" indent="-342900">
              <a:buAutoNum type="arabicPeriod"/>
            </a:pPr>
            <a:r>
              <a:rPr lang="en-IN" dirty="0"/>
              <a:t>Main.js, the </a:t>
            </a:r>
            <a:r>
              <a:rPr lang="en-IN" dirty="0" err="1"/>
              <a:t>Angular’s</a:t>
            </a:r>
            <a:r>
              <a:rPr lang="en-IN" dirty="0"/>
              <a:t> Developer Code Compiled File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DE0CA94-7F69-E96D-5096-955CB111BB03}"/>
              </a:ext>
            </a:extLst>
          </p:cNvPr>
          <p:cNvSpPr/>
          <p:nvPr/>
        </p:nvSpPr>
        <p:spPr>
          <a:xfrm>
            <a:off x="177800" y="1066800"/>
            <a:ext cx="11836400" cy="3640667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4AC73-B01B-E0C9-EAE1-4D8022474171}"/>
              </a:ext>
            </a:extLst>
          </p:cNvPr>
          <p:cNvSpPr txBox="1"/>
          <p:nvPr/>
        </p:nvSpPr>
        <p:spPr>
          <a:xfrm>
            <a:off x="8669867" y="1066800"/>
            <a:ext cx="334433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Bootstrapped Standalone Component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D7F20-DCA0-84E0-781A-D5F125E5CCD5}"/>
              </a:ext>
            </a:extLst>
          </p:cNvPr>
          <p:cNvSpPr/>
          <p:nvPr/>
        </p:nvSpPr>
        <p:spPr>
          <a:xfrm>
            <a:off x="177800" y="3868466"/>
            <a:ext cx="11836400" cy="8591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8AF2B0-D1C7-F679-2BC2-377BAB70B64E}"/>
              </a:ext>
            </a:extLst>
          </p:cNvPr>
          <p:cNvSpPr/>
          <p:nvPr/>
        </p:nvSpPr>
        <p:spPr>
          <a:xfrm>
            <a:off x="270933" y="3983336"/>
            <a:ext cx="5765800" cy="647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All Standard &amp; Custom Modules, Reusable Components, Directives using ‘imports’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5B89F10-312B-17D0-D3A0-7439E6FE3EB8}"/>
              </a:ext>
            </a:extLst>
          </p:cNvPr>
          <p:cNvSpPr/>
          <p:nvPr/>
        </p:nvSpPr>
        <p:spPr>
          <a:xfrm>
            <a:off x="6155266" y="3983336"/>
            <a:ext cx="3666065" cy="6479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Dependency Container that is registering and loading Angular Services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5DB0B77-6890-6209-4CAE-60339D8A4B52}"/>
              </a:ext>
            </a:extLst>
          </p:cNvPr>
          <p:cNvSpPr/>
          <p:nvPr/>
        </p:nvSpPr>
        <p:spPr>
          <a:xfrm>
            <a:off x="5816601" y="1253067"/>
            <a:ext cx="2768600" cy="25000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Component’s</a:t>
            </a:r>
          </a:p>
          <a:p>
            <a:pPr algn="ctr"/>
            <a:r>
              <a:rPr lang="en-IN" dirty="0"/>
              <a:t>Properties 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Methods 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144DDEF-583D-E9FA-1FB7-CD69E4FC8203}"/>
              </a:ext>
            </a:extLst>
          </p:cNvPr>
          <p:cNvSpPr/>
          <p:nvPr/>
        </p:nvSpPr>
        <p:spPr>
          <a:xfrm>
            <a:off x="461433" y="1260903"/>
            <a:ext cx="2768600" cy="25000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Component’s</a:t>
            </a:r>
          </a:p>
          <a:p>
            <a:pPr algn="ctr"/>
            <a:r>
              <a:rPr lang="en-IN" dirty="0"/>
              <a:t>HTML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CSS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5B1E1379-DDAF-DAB5-D55F-573DD1918EB4}"/>
              </a:ext>
            </a:extLst>
          </p:cNvPr>
          <p:cNvSpPr/>
          <p:nvPr/>
        </p:nvSpPr>
        <p:spPr>
          <a:xfrm>
            <a:off x="3221567" y="1399463"/>
            <a:ext cx="2586567" cy="73413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Data Binding with Properties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564ED7C-5CAD-D6E9-DB4F-A65FFCE4D7C6}"/>
              </a:ext>
            </a:extLst>
          </p:cNvPr>
          <p:cNvSpPr/>
          <p:nvPr/>
        </p:nvSpPr>
        <p:spPr>
          <a:xfrm>
            <a:off x="3221567" y="2714798"/>
            <a:ext cx="2586567" cy="73413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Event Binding with Methods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3C0E86-10F8-04FD-1FFB-2C1F9B565D2D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rot="5400000" flipH="1" flipV="1">
            <a:off x="4016917" y="3119451"/>
            <a:ext cx="470932" cy="3687233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4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9943DF-33F6-3E84-3E18-A3B25D673DC6}"/>
              </a:ext>
            </a:extLst>
          </p:cNvPr>
          <p:cNvSpPr/>
          <p:nvPr/>
        </p:nvSpPr>
        <p:spPr>
          <a:xfrm>
            <a:off x="1295399" y="169335"/>
            <a:ext cx="3335867" cy="5164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73D6B7-E0BF-3E0C-91D7-D18FF7C9AF0E}"/>
              </a:ext>
            </a:extLst>
          </p:cNvPr>
          <p:cNvSpPr/>
          <p:nvPr/>
        </p:nvSpPr>
        <p:spPr>
          <a:xfrm>
            <a:off x="1295399" y="355600"/>
            <a:ext cx="3335867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Presentation Layer aka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2E686-CDDA-A852-2B29-CBE948482A6C}"/>
              </a:ext>
            </a:extLst>
          </p:cNvPr>
          <p:cNvSpPr/>
          <p:nvPr/>
        </p:nvSpPr>
        <p:spPr>
          <a:xfrm>
            <a:off x="1295399" y="1524000"/>
            <a:ext cx="3335867" cy="82126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HTML </a:t>
            </a:r>
          </a:p>
          <a:p>
            <a:pPr algn="ctr"/>
            <a:r>
              <a:rPr lang="en-IN" b="1" dirty="0"/>
              <a:t>User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0AB2A9-EBB1-0817-F387-D72AD4A56D64}"/>
              </a:ext>
            </a:extLst>
          </p:cNvPr>
          <p:cNvSpPr/>
          <p:nvPr/>
        </p:nvSpPr>
        <p:spPr>
          <a:xfrm>
            <a:off x="1295399" y="2887134"/>
            <a:ext cx="3335867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Presentation Logic</a:t>
            </a:r>
          </a:p>
          <a:p>
            <a:pPr algn="ctr"/>
            <a:endParaRPr lang="en-IN" b="1" dirty="0"/>
          </a:p>
          <a:p>
            <a:r>
              <a:rPr lang="en-IN" b="1" dirty="0"/>
              <a:t>Data Members (Public Properties), used for Databinding</a:t>
            </a:r>
          </a:p>
          <a:p>
            <a:endParaRPr lang="en-IN" b="1" dirty="0"/>
          </a:p>
          <a:p>
            <a:r>
              <a:rPr lang="en-IN" b="1" dirty="0"/>
              <a:t>Methods, For Logic, used for Event Binding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BE7F657-ABBE-F198-8A13-4FD18E29063B}"/>
              </a:ext>
            </a:extLst>
          </p:cNvPr>
          <p:cNvSpPr/>
          <p:nvPr/>
        </p:nvSpPr>
        <p:spPr>
          <a:xfrm>
            <a:off x="2785533" y="2345267"/>
            <a:ext cx="279400" cy="54186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47A90D0-4224-16F0-854E-9AE5327AB9BA}"/>
              </a:ext>
            </a:extLst>
          </p:cNvPr>
          <p:cNvSpPr/>
          <p:nvPr/>
        </p:nvSpPr>
        <p:spPr>
          <a:xfrm>
            <a:off x="778933" y="1511301"/>
            <a:ext cx="397934" cy="356869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82076F4-80C7-01FB-1E69-AE1805D08893}"/>
              </a:ext>
            </a:extLst>
          </p:cNvPr>
          <p:cNvSpPr/>
          <p:nvPr/>
        </p:nvSpPr>
        <p:spPr>
          <a:xfrm>
            <a:off x="4749798" y="1511301"/>
            <a:ext cx="228602" cy="35856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07B55-5268-784A-9F30-0DC12CC9A07F}"/>
              </a:ext>
            </a:extLst>
          </p:cNvPr>
          <p:cNvSpPr/>
          <p:nvPr/>
        </p:nvSpPr>
        <p:spPr>
          <a:xfrm>
            <a:off x="5130800" y="169335"/>
            <a:ext cx="2142070" cy="5820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UI Component</a:t>
            </a:r>
          </a:p>
          <a:p>
            <a:pPr algn="ctr"/>
            <a:r>
              <a:rPr lang="en-IN" sz="1050" b="1" dirty="0"/>
              <a:t>Directives</a:t>
            </a:r>
          </a:p>
          <a:p>
            <a:pPr algn="ctr"/>
            <a:r>
              <a:rPr lang="en-IN" sz="1050" b="1" dirty="0"/>
              <a:t>Re-Usable UI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EDB2074-671E-1357-1096-0E9874A55DEF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631266" y="460376"/>
            <a:ext cx="499534" cy="147425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630035-0364-92B9-E66F-FD090145EE9C}"/>
              </a:ext>
            </a:extLst>
          </p:cNvPr>
          <p:cNvSpPr/>
          <p:nvPr/>
        </p:nvSpPr>
        <p:spPr>
          <a:xfrm>
            <a:off x="5173135" y="947214"/>
            <a:ext cx="2142070" cy="5820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Structural Directives for HTML Generation based on Data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4E166D-909E-DDAE-DAA1-5A31AF4245CC}"/>
              </a:ext>
            </a:extLst>
          </p:cNvPr>
          <p:cNvCxnSpPr>
            <a:cxnSpLocks/>
            <a:stCxn id="14" idx="2"/>
            <a:endCxn id="4" idx="3"/>
          </p:cNvCxnSpPr>
          <p:nvPr/>
        </p:nvCxnSpPr>
        <p:spPr>
          <a:xfrm rot="5400000">
            <a:off x="5235049" y="925512"/>
            <a:ext cx="405339" cy="16129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D58E0-6D23-0723-C865-B4DF6BDC0AF5}"/>
              </a:ext>
            </a:extLst>
          </p:cNvPr>
          <p:cNvSpPr/>
          <p:nvPr/>
        </p:nvSpPr>
        <p:spPr>
          <a:xfrm>
            <a:off x="5317066" y="2130431"/>
            <a:ext cx="2142070" cy="58208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Attribute Directives for Data Binding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BC80816-A0AF-8A1A-CB4F-58DBCE5430B9}"/>
              </a:ext>
            </a:extLst>
          </p:cNvPr>
          <p:cNvCxnSpPr>
            <a:cxnSpLocks/>
            <a:stCxn id="19" idx="1"/>
            <a:endCxn id="4" idx="3"/>
          </p:cNvCxnSpPr>
          <p:nvPr/>
        </p:nvCxnSpPr>
        <p:spPr>
          <a:xfrm rot="10800000">
            <a:off x="4631266" y="1934634"/>
            <a:ext cx="685800" cy="486838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D236B-EF75-C9A0-2E6D-118264DF5A1A}"/>
              </a:ext>
            </a:extLst>
          </p:cNvPr>
          <p:cNvSpPr/>
          <p:nvPr/>
        </p:nvSpPr>
        <p:spPr>
          <a:xfrm>
            <a:off x="9165168" y="2531534"/>
            <a:ext cx="1917699" cy="106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Client-Side Domain Logic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49E2F4E-7148-F335-B725-1FBC50A3E1E0}"/>
              </a:ext>
            </a:extLst>
          </p:cNvPr>
          <p:cNvCxnSpPr>
            <a:stCxn id="27" idx="1"/>
            <a:endCxn id="5" idx="3"/>
          </p:cNvCxnSpPr>
          <p:nvPr/>
        </p:nvCxnSpPr>
        <p:spPr>
          <a:xfrm rot="10800000" flipV="1">
            <a:off x="4631266" y="3064934"/>
            <a:ext cx="4533902" cy="927100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8A9F730-E78A-6725-24EB-50109A359FC8}"/>
              </a:ext>
            </a:extLst>
          </p:cNvPr>
          <p:cNvSpPr/>
          <p:nvPr/>
        </p:nvSpPr>
        <p:spPr>
          <a:xfrm>
            <a:off x="9165167" y="597960"/>
            <a:ext cx="1917699" cy="10667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Re-Usable Utilities Logic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FD71AD2-97D1-1DF7-060C-0E582833F8C9}"/>
              </a:ext>
            </a:extLst>
          </p:cNvPr>
          <p:cNvCxnSpPr>
            <a:stCxn id="31" idx="2"/>
            <a:endCxn id="27" idx="3"/>
          </p:cNvCxnSpPr>
          <p:nvPr/>
        </p:nvCxnSpPr>
        <p:spPr>
          <a:xfrm rot="16200000" flipH="1">
            <a:off x="9903355" y="1885421"/>
            <a:ext cx="1400175" cy="958850"/>
          </a:xfrm>
          <a:prstGeom prst="bentConnector4">
            <a:avLst>
              <a:gd name="adj1" fmla="val 30952"/>
              <a:gd name="adj2" fmla="val 123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A34A074-59C7-1554-062A-076093622582}"/>
              </a:ext>
            </a:extLst>
          </p:cNvPr>
          <p:cNvCxnSpPr>
            <a:stCxn id="31" idx="1"/>
            <a:endCxn id="5" idx="3"/>
          </p:cNvCxnSpPr>
          <p:nvPr/>
        </p:nvCxnSpPr>
        <p:spPr>
          <a:xfrm rot="10800000" flipV="1">
            <a:off x="4631267" y="1131360"/>
            <a:ext cx="4533901" cy="2860674"/>
          </a:xfrm>
          <a:prstGeom prst="bentConnector3">
            <a:avLst>
              <a:gd name="adj1" fmla="val 238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D9DEFB5-6B89-266F-EF0A-7F0C16385A6B}"/>
              </a:ext>
            </a:extLst>
          </p:cNvPr>
          <p:cNvSpPr/>
          <p:nvPr/>
        </p:nvSpPr>
        <p:spPr>
          <a:xfrm>
            <a:off x="9497486" y="3765020"/>
            <a:ext cx="1917699" cy="10667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Re-Usable Utilities Logic as Angular Service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84B612-B11D-A6C8-371F-3A6537969E87}"/>
              </a:ext>
            </a:extLst>
          </p:cNvPr>
          <p:cNvCxnSpPr>
            <a:cxnSpLocks/>
            <a:stCxn id="37" idx="1"/>
            <a:endCxn id="2" idx="2"/>
          </p:cNvCxnSpPr>
          <p:nvPr/>
        </p:nvCxnSpPr>
        <p:spPr>
          <a:xfrm rot="10800000" flipV="1">
            <a:off x="2963334" y="4298419"/>
            <a:ext cx="6534153" cy="1035581"/>
          </a:xfrm>
          <a:prstGeom prst="bentConnector4">
            <a:avLst>
              <a:gd name="adj1" fmla="val 37237"/>
              <a:gd name="adj2" fmla="val 12207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B6A3F2D-D256-D992-0C65-2C38CA7FD261}"/>
              </a:ext>
            </a:extLst>
          </p:cNvPr>
          <p:cNvSpPr txBox="1"/>
          <p:nvPr/>
        </p:nvSpPr>
        <p:spPr>
          <a:xfrm>
            <a:off x="7395636" y="4451397"/>
            <a:ext cx="1871131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Injected in Component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6E1504-9BB3-F36C-0AF6-6FC441502E4C}"/>
              </a:ext>
            </a:extLst>
          </p:cNvPr>
          <p:cNvSpPr/>
          <p:nvPr/>
        </p:nvSpPr>
        <p:spPr>
          <a:xfrm>
            <a:off x="7560736" y="5297268"/>
            <a:ext cx="154093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Service with Data Communication Across Components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CDB0FA8-FF4B-0773-193A-8CB9FDCEBAA8}"/>
              </a:ext>
            </a:extLst>
          </p:cNvPr>
          <p:cNvCxnSpPr>
            <a:stCxn id="37" idx="2"/>
            <a:endCxn id="43" idx="3"/>
          </p:cNvCxnSpPr>
          <p:nvPr/>
        </p:nvCxnSpPr>
        <p:spPr>
          <a:xfrm rot="5400000">
            <a:off x="9384696" y="4548793"/>
            <a:ext cx="788615" cy="13546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524287-E618-7D9C-F6FA-6BFF3F0DD9A1}"/>
              </a:ext>
            </a:extLst>
          </p:cNvPr>
          <p:cNvSpPr/>
          <p:nvPr/>
        </p:nvSpPr>
        <p:spPr>
          <a:xfrm>
            <a:off x="9422343" y="6000856"/>
            <a:ext cx="1540933" cy="646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/>
              <a:t>Service with Asynchronous HTTP Calls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C65C2D-3254-56A4-3E5E-E2BA90478349}"/>
              </a:ext>
            </a:extLst>
          </p:cNvPr>
          <p:cNvCxnSpPr>
            <a:stCxn id="37" idx="3"/>
            <a:endCxn id="46" idx="3"/>
          </p:cNvCxnSpPr>
          <p:nvPr/>
        </p:nvCxnSpPr>
        <p:spPr>
          <a:xfrm flipH="1">
            <a:off x="10963276" y="4298420"/>
            <a:ext cx="451909" cy="2025602"/>
          </a:xfrm>
          <a:prstGeom prst="bentConnector3">
            <a:avLst>
              <a:gd name="adj1" fmla="val -505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8A93CA-A921-2297-FABB-AC18079E8BCE}"/>
              </a:ext>
            </a:extLst>
          </p:cNvPr>
          <p:cNvSpPr txBox="1"/>
          <p:nvPr/>
        </p:nvSpPr>
        <p:spPr>
          <a:xfrm>
            <a:off x="262467" y="5808133"/>
            <a:ext cx="5130800" cy="58477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Angular App Layers</a:t>
            </a:r>
          </a:p>
        </p:txBody>
      </p:sp>
    </p:spTree>
    <p:extLst>
      <p:ext uri="{BB962C8B-B14F-4D97-AF65-F5344CB8AC3E}">
        <p14:creationId xmlns:p14="http://schemas.microsoft.com/office/powerpoint/2010/main" val="348042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483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58</cp:revision>
  <dcterms:created xsi:type="dcterms:W3CDTF">2024-03-20T04:50:52Z</dcterms:created>
  <dcterms:modified xsi:type="dcterms:W3CDTF">2024-03-21T05:07:06Z</dcterms:modified>
</cp:coreProperties>
</file>