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 id="282" r:id="rId28"/>
    <p:sldId id="286" r:id="rId29"/>
    <p:sldId id="283" r:id="rId30"/>
    <p:sldId id="284" r:id="rId31"/>
    <p:sldId id="285" r:id="rId32"/>
    <p:sldId id="287" r:id="rId33"/>
    <p:sldId id="288" r:id="rId34"/>
    <p:sldId id="289" r:id="rId35"/>
    <p:sldId id="291" r:id="rId36"/>
    <p:sldId id="290" r:id="rId37"/>
    <p:sldId id="293" r:id="rId38"/>
    <p:sldId id="292" r:id="rId39"/>
    <p:sldId id="294" r:id="rId40"/>
    <p:sldId id="295" r:id="rId41"/>
    <p:sldId id="296"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3E0C2-E96E-4876-AC08-E4ADA015AFF5}" type="datetimeFigureOut">
              <a:rPr lang="en-IN" smtClean="0"/>
              <a:t>30-04-2024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F21E82-2B11-483D-980B-89F6E8FCF0D3}" type="slidenum">
              <a:rPr lang="en-IN" smtClean="0"/>
              <a:t>‹#›</a:t>
            </a:fld>
            <a:endParaRPr lang="en-IN"/>
          </a:p>
        </p:txBody>
      </p:sp>
    </p:spTree>
    <p:extLst>
      <p:ext uri="{BB962C8B-B14F-4D97-AF65-F5344CB8AC3E}">
        <p14:creationId xmlns:p14="http://schemas.microsoft.com/office/powerpoint/2010/main" val="271234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4F21E82-2B11-483D-980B-89F6E8FCF0D3}" type="slidenum">
              <a:rPr lang="en-IN" smtClean="0"/>
              <a:t>38</a:t>
            </a:fld>
            <a:endParaRPr lang="en-IN"/>
          </a:p>
        </p:txBody>
      </p:sp>
    </p:spTree>
    <p:extLst>
      <p:ext uri="{BB962C8B-B14F-4D97-AF65-F5344CB8AC3E}">
        <p14:creationId xmlns:p14="http://schemas.microsoft.com/office/powerpoint/2010/main" val="137522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30-04-2024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30-04-2024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chrome.com/en/docs/lighthouse/performance/first-contentful-paint/" TargetMode="External"/><Relationship Id="rId2" Type="http://schemas.openxmlformats.org/officeDocument/2006/relationships/hyperlink" Target="https://web.dev/learn-core-web-vitals/" TargetMode="External"/><Relationship Id="rId1" Type="http://schemas.openxmlformats.org/officeDocument/2006/relationships/slideLayout" Target="../slideLayouts/slideLayout7.xml"/><Relationship Id="rId5" Type="http://schemas.openxmlformats.org/officeDocument/2006/relationships/hyperlink" Target="https://web.dev/cls/" TargetMode="External"/><Relationship Id="rId4" Type="http://schemas.openxmlformats.org/officeDocument/2006/relationships/hyperlink" Target="https://web.dev/lc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erver2/index.js" TargetMode="External"/><Relationship Id="rId2" Type="http://schemas.openxmlformats.org/officeDocument/2006/relationships/hyperlink" Target="http://server1/index.js" TargetMode="External"/><Relationship Id="rId1" Type="http://schemas.openxmlformats.org/officeDocument/2006/relationships/slideLayout" Target="../slideLayouts/slideLayout7.xml"/><Relationship Id="rId4" Type="http://schemas.openxmlformats.org/officeDocument/2006/relationships/hyperlink" Target="http://server4/index.j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C81375-AC20-61EB-8D16-5291407698C7}"/>
              </a:ext>
            </a:extLst>
          </p:cNvPr>
          <p:cNvSpPr txBox="1"/>
          <p:nvPr/>
        </p:nvSpPr>
        <p:spPr>
          <a:xfrm>
            <a:off x="2827866" y="232602"/>
            <a:ext cx="6536267"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Server-side rendering</a:t>
            </a:r>
            <a:endParaRPr lang="en-IN" sz="3600" b="1" dirty="0"/>
          </a:p>
        </p:txBody>
      </p:sp>
      <p:sp>
        <p:nvSpPr>
          <p:cNvPr id="5" name="TextBox 4">
            <a:extLst>
              <a:ext uri="{FF2B5EF4-FFF2-40B4-BE49-F238E27FC236}">
                <a16:creationId xmlns:a16="http://schemas.microsoft.com/office/drawing/2014/main" id="{F100EBE1-1B58-367E-253C-68E2820FD45A}"/>
              </a:ext>
            </a:extLst>
          </p:cNvPr>
          <p:cNvSpPr txBox="1"/>
          <p:nvPr/>
        </p:nvSpPr>
        <p:spPr>
          <a:xfrm>
            <a:off x="1312333" y="2286000"/>
            <a:ext cx="9008534" cy="3539430"/>
          </a:xfrm>
          <a:prstGeom prst="rect">
            <a:avLst/>
          </a:prstGeom>
          <a:noFill/>
        </p:spPr>
        <p:txBody>
          <a:bodyPr wrap="square">
            <a:spAutoFit/>
          </a:bodyPr>
          <a:lstStyle/>
          <a:p>
            <a:pPr algn="ctr"/>
            <a:r>
              <a:rPr lang="en-US" sz="3200" b="1" i="0" dirty="0">
                <a:solidFill>
                  <a:srgbClr val="C00000"/>
                </a:solidFill>
                <a:effectLst/>
                <a:latin typeface="Roboto" panose="02000000000000000000" pitchFamily="2" charset="0"/>
              </a:rPr>
              <a:t>Server-side rendering (SSR) is a process that involves rendering pages on the server, resulting in initial HTML content which contains initial page state. </a:t>
            </a:r>
          </a:p>
          <a:p>
            <a:pPr algn="ctr"/>
            <a:r>
              <a:rPr lang="en-US" sz="3200" b="1" i="0" dirty="0">
                <a:solidFill>
                  <a:srgbClr val="C00000"/>
                </a:solidFill>
                <a:effectLst/>
                <a:latin typeface="Roboto" panose="02000000000000000000" pitchFamily="2" charset="0"/>
              </a:rPr>
              <a:t>Once the HTML content is delivered to a browser, Angular initializes the application and utilizes the data contained within the HTML.</a:t>
            </a:r>
            <a:endParaRPr lang="en-IN" sz="3200" b="1" dirty="0">
              <a:solidFill>
                <a:srgbClr val="C00000"/>
              </a:solidFill>
            </a:endParaRPr>
          </a:p>
        </p:txBody>
      </p:sp>
    </p:spTree>
    <p:extLst>
      <p:ext uri="{BB962C8B-B14F-4D97-AF65-F5344CB8AC3E}">
        <p14:creationId xmlns:p14="http://schemas.microsoft.com/office/powerpoint/2010/main" val="1782913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A8F640D-6D6D-C04B-57B4-31D7253758A7}"/>
              </a:ext>
            </a:extLst>
          </p:cNvPr>
          <p:cNvSpPr txBox="1"/>
          <p:nvPr/>
        </p:nvSpPr>
        <p:spPr>
          <a:xfrm>
            <a:off x="4758267" y="6585635"/>
            <a:ext cx="6096000" cy="184666"/>
          </a:xfrm>
          <a:prstGeom prst="rect">
            <a:avLst/>
          </a:prstGeom>
          <a:noFill/>
        </p:spPr>
        <p:txBody>
          <a:bodyPr wrap="square">
            <a:spAutoFit/>
          </a:bodyPr>
          <a:lstStyle/>
          <a:p>
            <a:r>
              <a:rPr lang="en-IN" sz="600" dirty="0"/>
              <a:t>https://blog.stackademic.com/server-side-rendering-angular-universal-bd31f64182c9</a:t>
            </a:r>
          </a:p>
        </p:txBody>
      </p:sp>
      <p:pic>
        <p:nvPicPr>
          <p:cNvPr id="1030" name="Picture 6">
            <a:extLst>
              <a:ext uri="{FF2B5EF4-FFF2-40B4-BE49-F238E27FC236}">
                <a16:creationId xmlns:a16="http://schemas.microsoft.com/office/drawing/2014/main" id="{71C25A96-93AF-CD3D-CDEB-1293DEA1D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81" y="641717"/>
            <a:ext cx="5709132" cy="302561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ED5689E-1C61-6B28-FE88-4FDF33FAC205}"/>
              </a:ext>
            </a:extLst>
          </p:cNvPr>
          <p:cNvPicPr>
            <a:picLocks noChangeAspect="1"/>
          </p:cNvPicPr>
          <p:nvPr/>
        </p:nvPicPr>
        <p:blipFill>
          <a:blip r:embed="rId3"/>
          <a:stretch>
            <a:fillRect/>
          </a:stretch>
        </p:blipFill>
        <p:spPr>
          <a:xfrm>
            <a:off x="6732239" y="2188723"/>
            <a:ext cx="5104356" cy="3553147"/>
          </a:xfrm>
          <a:prstGeom prst="rect">
            <a:avLst/>
          </a:prstGeom>
        </p:spPr>
      </p:pic>
    </p:spTree>
    <p:extLst>
      <p:ext uri="{BB962C8B-B14F-4D97-AF65-F5344CB8AC3E}">
        <p14:creationId xmlns:p14="http://schemas.microsoft.com/office/powerpoint/2010/main" val="2235892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E6980-F7B1-34D5-FE6C-95E86D55BC7C}"/>
              </a:ext>
            </a:extLst>
          </p:cNvPr>
          <p:cNvSpPr txBox="1"/>
          <p:nvPr/>
        </p:nvSpPr>
        <p:spPr>
          <a:xfrm>
            <a:off x="0" y="230201"/>
            <a:ext cx="12192000" cy="707886"/>
          </a:xfrm>
          <a:prstGeom prst="rect">
            <a:avLst/>
          </a:prstGeom>
          <a:noFill/>
        </p:spPr>
        <p:txBody>
          <a:bodyPr wrap="square">
            <a:spAutoFit/>
          </a:bodyPr>
          <a:lstStyle/>
          <a:p>
            <a:pPr algn="ctr"/>
            <a:r>
              <a:rPr lang="en-IN" sz="4000" b="1" i="0" dirty="0">
                <a:solidFill>
                  <a:srgbClr val="333333"/>
                </a:solidFill>
                <a:effectLst/>
                <a:latin typeface="Roboto" panose="02000000000000000000" pitchFamily="2" charset="0"/>
              </a:rPr>
              <a:t>Why use SSR?</a:t>
            </a:r>
          </a:p>
        </p:txBody>
      </p:sp>
      <p:sp>
        <p:nvSpPr>
          <p:cNvPr id="5" name="TextBox 4">
            <a:extLst>
              <a:ext uri="{FF2B5EF4-FFF2-40B4-BE49-F238E27FC236}">
                <a16:creationId xmlns:a16="http://schemas.microsoft.com/office/drawing/2014/main" id="{DDEF2380-2302-E364-E710-7D890AEFC953}"/>
              </a:ext>
            </a:extLst>
          </p:cNvPr>
          <p:cNvSpPr txBox="1"/>
          <p:nvPr/>
        </p:nvSpPr>
        <p:spPr>
          <a:xfrm>
            <a:off x="220133" y="1210733"/>
            <a:ext cx="10668000" cy="3970318"/>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The main advantages of SSR as compared to client-side rendering (CSR) are:</a:t>
            </a:r>
          </a:p>
          <a:p>
            <a:pPr algn="l"/>
            <a:endParaRPr lang="en-US" b="0" i="0" dirty="0">
              <a:solidFill>
                <a:srgbClr val="444444"/>
              </a:solidFill>
              <a:effectLst/>
              <a:latin typeface="Roboto" panose="02000000000000000000" pitchFamily="2" charset="0"/>
            </a:endParaRPr>
          </a:p>
          <a:p>
            <a:pPr algn="l">
              <a:buFont typeface="Arial" panose="020B0604020202020204" pitchFamily="34" charset="0"/>
              <a:buChar char="•"/>
            </a:pPr>
            <a:r>
              <a:rPr lang="en-US" b="0" i="0" dirty="0">
                <a:solidFill>
                  <a:srgbClr val="444444"/>
                </a:solidFill>
                <a:effectLst/>
                <a:latin typeface="inherit"/>
              </a:rPr>
              <a:t>Improved performance: SSR can improve the performance of web applications by delivering fully rendered HTML to the client, which can be parsed and displayed even before the application JavaScript is downloaded. This can be especially beneficial for users on low-bandwidth connections or mobile devices.</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Improved Core Web Vitals: SSR results in performance improvements that can be measured using </a:t>
            </a:r>
            <a:r>
              <a:rPr lang="en-US" b="0" i="0" u="none" strike="noStrike" dirty="0">
                <a:solidFill>
                  <a:srgbClr val="1976D2"/>
                </a:solidFill>
                <a:effectLst/>
                <a:latin typeface="inherit"/>
                <a:hlinkClick r:id="rId2"/>
              </a:rPr>
              <a:t>Core Web Vitals (CWV)</a:t>
            </a:r>
            <a:r>
              <a:rPr lang="en-US" b="0" i="0" dirty="0">
                <a:solidFill>
                  <a:srgbClr val="444444"/>
                </a:solidFill>
                <a:effectLst/>
                <a:latin typeface="inherit"/>
              </a:rPr>
              <a:t> statistics, such as reduced First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3"/>
              </a:rPr>
              <a:t>FCP</a:t>
            </a:r>
            <a:r>
              <a:rPr lang="en-US" b="0" i="0" dirty="0">
                <a:solidFill>
                  <a:srgbClr val="444444"/>
                </a:solidFill>
                <a:effectLst/>
                <a:latin typeface="inherit"/>
              </a:rPr>
              <a:t>) and Largest </a:t>
            </a:r>
            <a:r>
              <a:rPr lang="en-US" b="0" i="0" dirty="0" err="1">
                <a:solidFill>
                  <a:srgbClr val="444444"/>
                </a:solidFill>
                <a:effectLst/>
                <a:latin typeface="inherit"/>
              </a:rPr>
              <a:t>Contentful</a:t>
            </a:r>
            <a:r>
              <a:rPr lang="en-US" b="0" i="0" dirty="0">
                <a:solidFill>
                  <a:srgbClr val="444444"/>
                </a:solidFill>
                <a:effectLst/>
                <a:latin typeface="inherit"/>
              </a:rPr>
              <a:t> Paint (</a:t>
            </a:r>
            <a:r>
              <a:rPr lang="en-US" b="0" i="0" u="none" strike="noStrike" dirty="0">
                <a:solidFill>
                  <a:srgbClr val="1976D2"/>
                </a:solidFill>
                <a:effectLst/>
                <a:latin typeface="inherit"/>
                <a:hlinkClick r:id="rId4"/>
              </a:rPr>
              <a:t>LCP</a:t>
            </a:r>
            <a:r>
              <a:rPr lang="en-US" b="0" i="0" dirty="0">
                <a:solidFill>
                  <a:srgbClr val="444444"/>
                </a:solidFill>
                <a:effectLst/>
                <a:latin typeface="inherit"/>
              </a:rPr>
              <a:t>), as well as Cumulative Layout Shift (</a:t>
            </a:r>
            <a:r>
              <a:rPr lang="en-US" b="0" i="0" u="none" strike="noStrike" dirty="0">
                <a:solidFill>
                  <a:srgbClr val="1976D2"/>
                </a:solidFill>
                <a:effectLst/>
                <a:latin typeface="inherit"/>
                <a:hlinkClick r:id="rId5"/>
              </a:rPr>
              <a:t>CLS</a:t>
            </a:r>
            <a:r>
              <a:rPr lang="en-US" b="0" i="0" dirty="0">
                <a:solidFill>
                  <a:srgbClr val="444444"/>
                </a:solidFill>
                <a:effectLst/>
                <a:latin typeface="inherit"/>
              </a:rPr>
              <a:t>).</a:t>
            </a:r>
          </a:p>
          <a:p>
            <a:pPr algn="l">
              <a:buFont typeface="Arial" panose="020B0604020202020204" pitchFamily="34" charset="0"/>
              <a:buChar char="•"/>
            </a:pPr>
            <a:endParaRPr lang="en-US" dirty="0">
              <a:solidFill>
                <a:srgbClr val="444444"/>
              </a:solidFill>
              <a:latin typeface="inherit"/>
            </a:endParaRPr>
          </a:p>
          <a:p>
            <a:pPr algn="l">
              <a:buFont typeface="Arial" panose="020B0604020202020204" pitchFamily="34" charset="0"/>
              <a:buChar char="•"/>
            </a:pPr>
            <a:endParaRPr lang="en-US" b="0" i="0" dirty="0">
              <a:solidFill>
                <a:srgbClr val="444444"/>
              </a:solidFill>
              <a:effectLst/>
              <a:latin typeface="inherit"/>
            </a:endParaRPr>
          </a:p>
          <a:p>
            <a:pPr algn="l">
              <a:buFont typeface="Arial" panose="020B0604020202020204" pitchFamily="34" charset="0"/>
              <a:buChar char="•"/>
            </a:pPr>
            <a:r>
              <a:rPr lang="en-US" b="0" i="0" dirty="0">
                <a:solidFill>
                  <a:srgbClr val="444444"/>
                </a:solidFill>
                <a:effectLst/>
                <a:latin typeface="inherit"/>
              </a:rPr>
              <a:t>Better SEO: SSR can improve the search engine optimization (SEO) of web applications by making it easier for search engines to crawl and index the content of the application.</a:t>
            </a:r>
          </a:p>
        </p:txBody>
      </p:sp>
    </p:spTree>
    <p:extLst>
      <p:ext uri="{BB962C8B-B14F-4D97-AF65-F5344CB8AC3E}">
        <p14:creationId xmlns:p14="http://schemas.microsoft.com/office/powerpoint/2010/main" val="153694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2112A-D7BC-76C3-408F-AC19DFD3C328}"/>
              </a:ext>
            </a:extLst>
          </p:cNvPr>
          <p:cNvSpPr txBox="1"/>
          <p:nvPr/>
        </p:nvSpPr>
        <p:spPr>
          <a:xfrm>
            <a:off x="1888066" y="1610267"/>
            <a:ext cx="6096000" cy="1200329"/>
          </a:xfrm>
          <a:prstGeom prst="rect">
            <a:avLst/>
          </a:prstGeom>
          <a:noFill/>
        </p:spPr>
        <p:txBody>
          <a:bodyPr wrap="square">
            <a:spAutoFit/>
          </a:bodyPr>
          <a:lstStyle/>
          <a:p>
            <a:r>
              <a:rPr lang="en-IN" dirty="0"/>
              <a:t>Create Angular App with SSR</a:t>
            </a:r>
          </a:p>
          <a:p>
            <a:endParaRPr lang="en-IN" dirty="0"/>
          </a:p>
          <a:p>
            <a:endParaRPr lang="en-IN" dirty="0"/>
          </a:p>
          <a:p>
            <a:r>
              <a:rPr lang="en-IN" dirty="0"/>
              <a:t>ng new --</a:t>
            </a:r>
            <a:r>
              <a:rPr lang="en-IN" dirty="0" err="1"/>
              <a:t>ssr</a:t>
            </a:r>
            <a:endParaRPr lang="en-IN" dirty="0"/>
          </a:p>
        </p:txBody>
      </p:sp>
      <p:sp>
        <p:nvSpPr>
          <p:cNvPr id="5" name="TextBox 4">
            <a:extLst>
              <a:ext uri="{FF2B5EF4-FFF2-40B4-BE49-F238E27FC236}">
                <a16:creationId xmlns:a16="http://schemas.microsoft.com/office/drawing/2014/main" id="{65A9F07A-30A1-9FD8-E46B-20A8C8D3EEF5}"/>
              </a:ext>
            </a:extLst>
          </p:cNvPr>
          <p:cNvSpPr txBox="1"/>
          <p:nvPr/>
        </p:nvSpPr>
        <p:spPr>
          <a:xfrm>
            <a:off x="1888066" y="3059668"/>
            <a:ext cx="6096000" cy="923330"/>
          </a:xfrm>
          <a:prstGeom prst="rect">
            <a:avLst/>
          </a:prstGeom>
          <a:noFill/>
        </p:spPr>
        <p:txBody>
          <a:bodyPr wrap="square">
            <a:spAutoFit/>
          </a:bodyPr>
          <a:lstStyle/>
          <a:p>
            <a:r>
              <a:rPr lang="en-IN" dirty="0"/>
              <a:t>For existing Angular App, enabling and adding SSR</a:t>
            </a:r>
          </a:p>
          <a:p>
            <a:endParaRPr lang="en-IN" dirty="0"/>
          </a:p>
          <a:p>
            <a:r>
              <a:rPr lang="en-IN" dirty="0"/>
              <a:t>ng add @angular/ssr</a:t>
            </a:r>
          </a:p>
        </p:txBody>
      </p:sp>
      <p:sp>
        <p:nvSpPr>
          <p:cNvPr id="7" name="TextBox 6">
            <a:extLst>
              <a:ext uri="{FF2B5EF4-FFF2-40B4-BE49-F238E27FC236}">
                <a16:creationId xmlns:a16="http://schemas.microsoft.com/office/drawing/2014/main" id="{DCA72829-F706-E1AB-1E8A-6EBF26DD56F9}"/>
              </a:ext>
            </a:extLst>
          </p:cNvPr>
          <p:cNvSpPr txBox="1"/>
          <p:nvPr/>
        </p:nvSpPr>
        <p:spPr>
          <a:xfrm>
            <a:off x="5435600" y="4306838"/>
            <a:ext cx="6096000" cy="2308324"/>
          </a:xfrm>
          <a:prstGeom prst="rect">
            <a:avLst/>
          </a:prstGeom>
          <a:noFill/>
        </p:spPr>
        <p:txBody>
          <a:bodyPr wrap="square">
            <a:spAutoFit/>
          </a:bodyPr>
          <a:lstStyle/>
          <a:p>
            <a:r>
              <a:rPr lang="en-IN" dirty="0"/>
              <a:t>my-app</a:t>
            </a:r>
          </a:p>
          <a:p>
            <a:r>
              <a:rPr lang="en-IN" dirty="0"/>
              <a:t>|-- </a:t>
            </a:r>
            <a:r>
              <a:rPr lang="en-IN" dirty="0" err="1"/>
              <a:t>server.ts</a:t>
            </a:r>
            <a:r>
              <a:rPr lang="en-IN" dirty="0"/>
              <a:t>                       # application server</a:t>
            </a:r>
          </a:p>
          <a:p>
            <a:r>
              <a:rPr lang="en-IN" dirty="0"/>
              <a:t>└── </a:t>
            </a:r>
            <a:r>
              <a:rPr lang="en-IN" dirty="0" err="1"/>
              <a:t>src</a:t>
            </a:r>
            <a:endParaRPr lang="en-IN" dirty="0"/>
          </a:p>
          <a:p>
            <a:r>
              <a:rPr lang="en-IN" dirty="0"/>
              <a:t>    |-- app</a:t>
            </a:r>
          </a:p>
          <a:p>
            <a:r>
              <a:rPr lang="en-IN" dirty="0"/>
              <a:t>    |   └── </a:t>
            </a:r>
            <a:r>
              <a:rPr lang="en-IN" dirty="0" err="1"/>
              <a:t>app.config.server.ts</a:t>
            </a:r>
            <a:r>
              <a:rPr lang="en-IN" dirty="0"/>
              <a:t>    # server application configuration</a:t>
            </a:r>
          </a:p>
          <a:p>
            <a:r>
              <a:rPr lang="en-IN" dirty="0"/>
              <a:t>    └── </a:t>
            </a:r>
            <a:r>
              <a:rPr lang="en-IN" dirty="0" err="1"/>
              <a:t>main.server.ts</a:t>
            </a:r>
            <a:r>
              <a:rPr lang="en-IN" dirty="0"/>
              <a:t>              # main server application bootstrapping</a:t>
            </a:r>
          </a:p>
        </p:txBody>
      </p:sp>
    </p:spTree>
    <p:extLst>
      <p:ext uri="{BB962C8B-B14F-4D97-AF65-F5344CB8AC3E}">
        <p14:creationId xmlns:p14="http://schemas.microsoft.com/office/powerpoint/2010/main" val="1383250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E27E9-A255-8A02-FBA1-F09D58F5C393}"/>
              </a:ext>
            </a:extLst>
          </p:cNvPr>
          <p:cNvSpPr txBox="1"/>
          <p:nvPr/>
        </p:nvSpPr>
        <p:spPr>
          <a:xfrm>
            <a:off x="8643193" y="489507"/>
            <a:ext cx="3091607" cy="165548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i="0">
                <a:effectLst/>
                <a:latin typeface="+mj-lt"/>
                <a:ea typeface="+mj-ea"/>
                <a:cs typeface="+mj-cs"/>
              </a:rPr>
              <a:t>Configure server-side rendering</a:t>
            </a:r>
            <a:endParaRPr lang="en-US" sz="3700" b="1">
              <a:latin typeface="+mj-lt"/>
              <a:ea typeface="+mj-ea"/>
              <a:cs typeface="+mj-cs"/>
            </a:endParaRPr>
          </a:p>
        </p:txBody>
      </p:sp>
      <p:pic>
        <p:nvPicPr>
          <p:cNvPr id="7" name="Picture 6" descr="A screenshot of a computer&#10;&#10;Description automatically generated">
            <a:extLst>
              <a:ext uri="{FF2B5EF4-FFF2-40B4-BE49-F238E27FC236}">
                <a16:creationId xmlns:a16="http://schemas.microsoft.com/office/drawing/2014/main" id="{A7FA5BDF-8749-5268-940F-F865E708221B}"/>
              </a:ext>
            </a:extLst>
          </p:cNvPr>
          <p:cNvPicPr>
            <a:picLocks noChangeAspect="1"/>
          </p:cNvPicPr>
          <p:nvPr/>
        </p:nvPicPr>
        <p:blipFill rotWithShape="1">
          <a:blip r:embed="rId2"/>
          <a:srcRect r="1542" b="2"/>
          <a:stretch/>
        </p:blipFill>
        <p:spPr>
          <a:xfrm>
            <a:off x="20" y="431"/>
            <a:ext cx="8115280" cy="6408311"/>
          </a:xfrm>
          <a:prstGeom prst="rect">
            <a:avLst/>
          </a:prstGeom>
        </p:spPr>
      </p:pic>
      <p:sp>
        <p:nvSpPr>
          <p:cNvPr id="5" name="TextBox 4">
            <a:extLst>
              <a:ext uri="{FF2B5EF4-FFF2-40B4-BE49-F238E27FC236}">
                <a16:creationId xmlns:a16="http://schemas.microsoft.com/office/drawing/2014/main" id="{72DFE414-7213-61C2-A286-64EF41CF9E8E}"/>
              </a:ext>
            </a:extLst>
          </p:cNvPr>
          <p:cNvSpPr txBox="1"/>
          <p:nvPr/>
        </p:nvSpPr>
        <p:spPr>
          <a:xfrm>
            <a:off x="8212667" y="2319867"/>
            <a:ext cx="3810000" cy="4048625"/>
          </a:xfrm>
          <a:prstGeom prst="rect">
            <a:avLst/>
          </a:prstGeom>
        </p:spPr>
        <p:txBody>
          <a:bodyPr vert="horz" lIns="91440" tIns="45720" rIns="91440" bIns="45720" rtlCol="0">
            <a:normAutofit lnSpcReduction="10000"/>
          </a:bodyPr>
          <a:lstStyle/>
          <a:p>
            <a:pPr>
              <a:lnSpc>
                <a:spcPct val="90000"/>
              </a:lnSpc>
              <a:spcAft>
                <a:spcPts val="600"/>
              </a:spcAft>
            </a:pPr>
            <a:r>
              <a:rPr lang="en-US" sz="1200" b="1" dirty="0"/>
              <a:t>// All regular routes use the Angular engine</a:t>
            </a:r>
          </a:p>
          <a:p>
            <a:pPr>
              <a:lnSpc>
                <a:spcPct val="90000"/>
              </a:lnSpc>
              <a:spcAft>
                <a:spcPts val="600"/>
              </a:spcAft>
            </a:pPr>
            <a:r>
              <a:rPr lang="en-US" sz="1200" b="1" dirty="0" err="1"/>
              <a:t>server.get</a:t>
            </a:r>
            <a:r>
              <a:rPr lang="en-US" sz="1200" b="1" dirty="0"/>
              <a:t>('*', (req, res, next) =&gt; {</a:t>
            </a:r>
          </a:p>
          <a:p>
            <a:pPr>
              <a:lnSpc>
                <a:spcPct val="90000"/>
              </a:lnSpc>
              <a:spcAft>
                <a:spcPts val="600"/>
              </a:spcAft>
            </a:pPr>
            <a:r>
              <a:rPr lang="en-US" sz="1200" b="1" dirty="0"/>
              <a:t>  const {protocol, </a:t>
            </a:r>
            <a:r>
              <a:rPr lang="en-US" sz="1200" b="1" dirty="0" err="1"/>
              <a:t>originalUrl</a:t>
            </a:r>
            <a:r>
              <a:rPr lang="en-US" sz="1200" b="1" dirty="0"/>
              <a:t>, </a:t>
            </a:r>
            <a:r>
              <a:rPr lang="en-US" sz="1200" b="1" dirty="0" err="1"/>
              <a:t>baseUrl</a:t>
            </a:r>
            <a:r>
              <a:rPr lang="en-US" sz="1200" b="1" dirty="0"/>
              <a:t>, headers} = req;</a:t>
            </a:r>
          </a:p>
          <a:p>
            <a:pPr>
              <a:lnSpc>
                <a:spcPct val="90000"/>
              </a:lnSpc>
              <a:spcAft>
                <a:spcPts val="600"/>
              </a:spcAft>
            </a:pPr>
            <a:endParaRPr lang="en-US" sz="1200" b="1" dirty="0"/>
          </a:p>
          <a:p>
            <a:pPr>
              <a:lnSpc>
                <a:spcPct val="90000"/>
              </a:lnSpc>
              <a:spcAft>
                <a:spcPts val="600"/>
              </a:spcAft>
            </a:pPr>
            <a:r>
              <a:rPr lang="en-US" sz="1200" b="1" dirty="0"/>
              <a:t>  </a:t>
            </a:r>
            <a:r>
              <a:rPr lang="en-US" sz="1200" b="1" dirty="0" err="1"/>
              <a:t>commonEngine</a:t>
            </a:r>
            <a:endParaRPr lang="en-US" sz="1200" b="1" dirty="0"/>
          </a:p>
          <a:p>
            <a:pPr>
              <a:lnSpc>
                <a:spcPct val="90000"/>
              </a:lnSpc>
              <a:spcAft>
                <a:spcPts val="600"/>
              </a:spcAft>
            </a:pPr>
            <a:r>
              <a:rPr lang="en-US" sz="1200" b="1" dirty="0"/>
              <a:t>      .render({</a:t>
            </a:r>
          </a:p>
          <a:p>
            <a:pPr>
              <a:lnSpc>
                <a:spcPct val="90000"/>
              </a:lnSpc>
              <a:spcAft>
                <a:spcPts val="600"/>
              </a:spcAft>
            </a:pPr>
            <a:r>
              <a:rPr lang="en-US" sz="1200" b="1" dirty="0"/>
              <a:t>        bootstrap,</a:t>
            </a:r>
          </a:p>
          <a:p>
            <a:pPr>
              <a:lnSpc>
                <a:spcPct val="90000"/>
              </a:lnSpc>
              <a:spcAft>
                <a:spcPts val="600"/>
              </a:spcAft>
            </a:pPr>
            <a:r>
              <a:rPr lang="en-US" sz="1200" b="1" dirty="0"/>
              <a:t>        </a:t>
            </a:r>
            <a:r>
              <a:rPr lang="en-US" sz="1200" b="1" dirty="0" err="1"/>
              <a:t>documentFilePath</a:t>
            </a:r>
            <a:r>
              <a:rPr lang="en-US" sz="1200" b="1" dirty="0"/>
              <a:t>: </a:t>
            </a:r>
            <a:r>
              <a:rPr lang="en-US" sz="1200" b="1" dirty="0" err="1"/>
              <a:t>indexHtml</a:t>
            </a:r>
            <a:r>
              <a:rPr lang="en-US" sz="1200" b="1" dirty="0"/>
              <a:t>,</a:t>
            </a:r>
          </a:p>
          <a:p>
            <a:pPr>
              <a:lnSpc>
                <a:spcPct val="90000"/>
              </a:lnSpc>
              <a:spcAft>
                <a:spcPts val="600"/>
              </a:spcAft>
            </a:pPr>
            <a:r>
              <a:rPr lang="en-US" sz="1200" b="1" dirty="0"/>
              <a:t>        url: `${protocol}://${</a:t>
            </a:r>
            <a:r>
              <a:rPr lang="en-US" sz="1200" b="1" dirty="0" err="1"/>
              <a:t>headers.host</a:t>
            </a:r>
            <a:r>
              <a:rPr lang="en-US" sz="1200" b="1" dirty="0"/>
              <a:t>}${</a:t>
            </a:r>
            <a:r>
              <a:rPr lang="en-US" sz="1200" b="1" dirty="0" err="1"/>
              <a:t>originalUrl</a:t>
            </a:r>
            <a:r>
              <a:rPr lang="en-US" sz="1200" b="1" dirty="0"/>
              <a:t>}`,</a:t>
            </a:r>
          </a:p>
          <a:p>
            <a:pPr>
              <a:lnSpc>
                <a:spcPct val="90000"/>
              </a:lnSpc>
              <a:spcAft>
                <a:spcPts val="600"/>
              </a:spcAft>
            </a:pPr>
            <a:r>
              <a:rPr lang="en-US" sz="1200" b="1" dirty="0"/>
              <a:t>        </a:t>
            </a:r>
            <a:r>
              <a:rPr lang="en-US" sz="1200" b="1" dirty="0" err="1"/>
              <a:t>publicPath</a:t>
            </a:r>
            <a:r>
              <a:rPr lang="en-US" sz="1200" b="1" dirty="0"/>
              <a:t>: </a:t>
            </a:r>
            <a:r>
              <a:rPr lang="en-US" sz="1200" b="1" dirty="0" err="1"/>
              <a:t>browserDistFolder</a:t>
            </a:r>
            <a:r>
              <a:rPr lang="en-US" sz="1200" b="1" dirty="0"/>
              <a:t>,</a:t>
            </a:r>
          </a:p>
          <a:p>
            <a:pPr>
              <a:lnSpc>
                <a:spcPct val="90000"/>
              </a:lnSpc>
              <a:spcAft>
                <a:spcPts val="600"/>
              </a:spcAft>
            </a:pPr>
            <a:r>
              <a:rPr lang="en-US" sz="1200" b="1" dirty="0"/>
              <a:t>        providers: [{provide: APP_BASE_HREF, </a:t>
            </a:r>
            <a:r>
              <a:rPr lang="en-US" sz="1200" b="1" dirty="0" err="1"/>
              <a:t>useValue</a:t>
            </a:r>
            <a:r>
              <a:rPr lang="en-US" sz="1200" b="1" dirty="0"/>
              <a:t>: </a:t>
            </a:r>
            <a:r>
              <a:rPr lang="en-US" sz="1200" b="1" dirty="0" err="1"/>
              <a:t>req.baseUrl</a:t>
            </a:r>
            <a:r>
              <a:rPr lang="en-US" sz="1200" b="1" dirty="0"/>
              <a:t>}],</a:t>
            </a:r>
          </a:p>
          <a:p>
            <a:pPr>
              <a:lnSpc>
                <a:spcPct val="90000"/>
              </a:lnSpc>
              <a:spcAft>
                <a:spcPts val="600"/>
              </a:spcAft>
            </a:pPr>
            <a:r>
              <a:rPr lang="en-US" sz="1200" b="1" dirty="0"/>
              <a:t>      })</a:t>
            </a:r>
          </a:p>
          <a:p>
            <a:pPr>
              <a:lnSpc>
                <a:spcPct val="90000"/>
              </a:lnSpc>
              <a:spcAft>
                <a:spcPts val="600"/>
              </a:spcAft>
            </a:pPr>
            <a:r>
              <a:rPr lang="en-US" sz="1200" b="1" dirty="0"/>
              <a:t>      .then((html) =&gt; </a:t>
            </a:r>
            <a:r>
              <a:rPr lang="en-US" sz="1200" b="1" dirty="0" err="1"/>
              <a:t>res.send</a:t>
            </a:r>
            <a:r>
              <a:rPr lang="en-US" sz="1200" b="1" dirty="0"/>
              <a:t>(html))</a:t>
            </a:r>
          </a:p>
          <a:p>
            <a:pPr>
              <a:lnSpc>
                <a:spcPct val="90000"/>
              </a:lnSpc>
              <a:spcAft>
                <a:spcPts val="600"/>
              </a:spcAft>
            </a:pPr>
            <a:r>
              <a:rPr lang="en-US" sz="1200" b="1" dirty="0"/>
              <a:t>      .catch((err) =&gt; next(err));</a:t>
            </a:r>
          </a:p>
          <a:p>
            <a:pPr>
              <a:lnSpc>
                <a:spcPct val="90000"/>
              </a:lnSpc>
              <a:spcAft>
                <a:spcPts val="600"/>
              </a:spcAft>
            </a:pPr>
            <a:r>
              <a:rPr lang="en-US" sz="1200" b="1" dirty="0"/>
              <a:t>});</a:t>
            </a:r>
          </a:p>
        </p:txBody>
      </p:sp>
      <p:sp>
        <p:nvSpPr>
          <p:cNvPr id="18" name="Rectangle 17">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BCA4E7-2EF9-A153-DA3D-DD74D0C9D1E7}"/>
              </a:ext>
            </a:extLst>
          </p:cNvPr>
          <p:cNvCxnSpPr/>
          <p:nvPr/>
        </p:nvCxnSpPr>
        <p:spPr>
          <a:xfrm>
            <a:off x="6629400" y="1684867"/>
            <a:ext cx="1879600" cy="2226733"/>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81C25E2-2F7E-30F1-6081-38F9A48011B2}"/>
              </a:ext>
            </a:extLst>
          </p:cNvPr>
          <p:cNvCxnSpPr/>
          <p:nvPr/>
        </p:nvCxnSpPr>
        <p:spPr>
          <a:xfrm>
            <a:off x="6705600" y="2429933"/>
            <a:ext cx="1862667" cy="2514600"/>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BA57C01-6637-0A08-3D54-A419A58617BD}"/>
              </a:ext>
            </a:extLst>
          </p:cNvPr>
          <p:cNvCxnSpPr/>
          <p:nvPr/>
        </p:nvCxnSpPr>
        <p:spPr>
          <a:xfrm>
            <a:off x="5029200" y="3048000"/>
            <a:ext cx="3479800" cy="13038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F3E77E-0DA1-07BC-490E-F9D2A9FD2AFD}"/>
              </a:ext>
            </a:extLst>
          </p:cNvPr>
          <p:cNvCxnSpPr/>
          <p:nvPr/>
        </p:nvCxnSpPr>
        <p:spPr>
          <a:xfrm>
            <a:off x="5562601" y="4385733"/>
            <a:ext cx="2946399" cy="338667"/>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77C99FF-67CA-4C81-BFDA-D52E27BC2A6E}"/>
              </a:ext>
            </a:extLst>
          </p:cNvPr>
          <p:cNvCxnSpPr/>
          <p:nvPr/>
        </p:nvCxnSpPr>
        <p:spPr>
          <a:xfrm flipV="1">
            <a:off x="6908800" y="4086477"/>
            <a:ext cx="1600200" cy="1729598"/>
          </a:xfrm>
          <a:prstGeom prst="straightConnector1">
            <a:avLst/>
          </a:prstGeom>
          <a:ln w="31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2123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57585D-802A-419B-408D-F8BEFA22256D}"/>
              </a:ext>
            </a:extLst>
          </p:cNvPr>
          <p:cNvSpPr txBox="1"/>
          <p:nvPr/>
        </p:nvSpPr>
        <p:spPr>
          <a:xfrm>
            <a:off x="2912533" y="80201"/>
            <a:ext cx="6096000" cy="646331"/>
          </a:xfrm>
          <a:prstGeom prst="rect">
            <a:avLst/>
          </a:prstGeom>
          <a:noFill/>
        </p:spPr>
        <p:txBody>
          <a:bodyPr wrap="square">
            <a:spAutoFit/>
          </a:bodyPr>
          <a:lstStyle/>
          <a:p>
            <a:pPr algn="ctr"/>
            <a:r>
              <a:rPr lang="en-IN" sz="3600" b="1" i="0" dirty="0">
                <a:solidFill>
                  <a:srgbClr val="333333"/>
                </a:solidFill>
                <a:effectLst/>
                <a:latin typeface="Roboto" panose="02000000000000000000" pitchFamily="2" charset="0"/>
              </a:rPr>
              <a:t>Hydration</a:t>
            </a:r>
            <a:endParaRPr lang="en-IN" sz="3600" b="1" dirty="0"/>
          </a:p>
        </p:txBody>
      </p:sp>
      <p:sp>
        <p:nvSpPr>
          <p:cNvPr id="5" name="TextBox 4">
            <a:extLst>
              <a:ext uri="{FF2B5EF4-FFF2-40B4-BE49-F238E27FC236}">
                <a16:creationId xmlns:a16="http://schemas.microsoft.com/office/drawing/2014/main" id="{4A475AC1-74E2-E114-DA05-3D68DB941ACE}"/>
              </a:ext>
            </a:extLst>
          </p:cNvPr>
          <p:cNvSpPr txBox="1"/>
          <p:nvPr/>
        </p:nvSpPr>
        <p:spPr>
          <a:xfrm>
            <a:off x="1083734" y="920621"/>
            <a:ext cx="9643533" cy="5016758"/>
          </a:xfrm>
          <a:prstGeom prst="rect">
            <a:avLst/>
          </a:prstGeom>
          <a:noFill/>
          <a:ln w="57150">
            <a:solidFill>
              <a:schemeClr val="tx1"/>
            </a:solidFill>
          </a:ln>
        </p:spPr>
        <p:txBody>
          <a:bodyPr wrap="square">
            <a:spAutoFit/>
          </a:bodyPr>
          <a:lstStyle/>
          <a:p>
            <a:pPr algn="ctr"/>
            <a:r>
              <a:rPr lang="en-US" sz="3200" b="1" i="0" dirty="0">
                <a:solidFill>
                  <a:srgbClr val="444444"/>
                </a:solidFill>
                <a:effectLst/>
                <a:latin typeface="Roboto" panose="02000000000000000000" pitchFamily="2" charset="0"/>
              </a:rPr>
              <a:t>Hydration is the process that restores the server side rendered application on the client.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This includes things like reusing the server rendered DOM structures, persisting the application state, transferring application data that was retrieved already by the server, and other processes. </a:t>
            </a:r>
          </a:p>
          <a:p>
            <a:pPr algn="ctr"/>
            <a:endParaRPr lang="en-US" sz="3200" b="1" i="0" dirty="0">
              <a:solidFill>
                <a:srgbClr val="444444"/>
              </a:solidFill>
              <a:effectLst/>
              <a:latin typeface="Roboto" panose="02000000000000000000" pitchFamily="2" charset="0"/>
            </a:endParaRPr>
          </a:p>
          <a:p>
            <a:pPr algn="ctr"/>
            <a:r>
              <a:rPr lang="en-US" sz="3200" b="1" i="0" dirty="0">
                <a:solidFill>
                  <a:srgbClr val="444444"/>
                </a:solidFill>
                <a:effectLst/>
                <a:latin typeface="Roboto" panose="02000000000000000000" pitchFamily="2" charset="0"/>
              </a:rPr>
              <a:t>Hydration is enabled by default when you use SSR.</a:t>
            </a:r>
            <a:endParaRPr lang="en-IN" sz="3200" b="1" dirty="0"/>
          </a:p>
        </p:txBody>
      </p:sp>
    </p:spTree>
    <p:extLst>
      <p:ext uri="{BB962C8B-B14F-4D97-AF65-F5344CB8AC3E}">
        <p14:creationId xmlns:p14="http://schemas.microsoft.com/office/powerpoint/2010/main" val="3526874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CB669E-90F7-83A5-CE12-EC61E57D4B37}"/>
              </a:ext>
            </a:extLst>
          </p:cNvPr>
          <p:cNvSpPr txBox="1"/>
          <p:nvPr/>
        </p:nvSpPr>
        <p:spPr>
          <a:xfrm>
            <a:off x="855133" y="1363133"/>
            <a:ext cx="9948334" cy="3139321"/>
          </a:xfrm>
          <a:prstGeom prst="rect">
            <a:avLst/>
          </a:prstGeom>
          <a:noFill/>
        </p:spPr>
        <p:txBody>
          <a:bodyPr wrap="square">
            <a:spAutoFit/>
          </a:bodyPr>
          <a:lstStyle/>
          <a:p>
            <a:r>
              <a:rPr lang="en-US" i="0" dirty="0">
                <a:solidFill>
                  <a:srgbClr val="444444"/>
                </a:solidFill>
                <a:effectLst/>
                <a:latin typeface="Roboto" panose="02000000000000000000" pitchFamily="2" charset="0"/>
              </a:rPr>
              <a:t>Hydration improves application performance by avoiding extra work to re-create DOM nodes.</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Instead, Angular tries to match existing DOM elements to the applications structure at runtime and reuses DOM nodes when possible.</a:t>
            </a:r>
          </a:p>
          <a:p>
            <a:endParaRPr lang="en-US" dirty="0">
              <a:solidFill>
                <a:srgbClr val="444444"/>
              </a:solidFill>
              <a:latin typeface="Roboto" panose="02000000000000000000" pitchFamily="2" charset="0"/>
            </a:endParaRPr>
          </a:p>
          <a:p>
            <a:r>
              <a:rPr lang="en-US" i="0" dirty="0">
                <a:solidFill>
                  <a:srgbClr val="444444"/>
                </a:solidFill>
                <a:effectLst/>
                <a:latin typeface="Roboto" panose="02000000000000000000" pitchFamily="2" charset="0"/>
              </a:rPr>
              <a:t> This results in a performance improvement that can be measured using </a:t>
            </a:r>
            <a:r>
              <a:rPr lang="en-US" i="0" u="none" strike="noStrike" dirty="0">
                <a:solidFill>
                  <a:srgbClr val="1976D2"/>
                </a:solidFill>
                <a:effectLst/>
                <a:latin typeface="Roboto" panose="02000000000000000000" pitchFamily="2" charset="0"/>
                <a:hlinkClick r:id="rId2"/>
              </a:rPr>
              <a:t>Core Web Vitals (CWV)</a:t>
            </a:r>
            <a:r>
              <a:rPr lang="en-US" i="0" dirty="0">
                <a:solidFill>
                  <a:srgbClr val="444444"/>
                </a:solidFill>
                <a:effectLst/>
                <a:latin typeface="Roboto" panose="02000000000000000000" pitchFamily="2" charset="0"/>
              </a:rPr>
              <a:t> statistics, such as reducing the First-</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3"/>
              </a:rPr>
              <a:t>FCP</a:t>
            </a:r>
            <a:r>
              <a:rPr lang="en-US" i="0" dirty="0">
                <a:solidFill>
                  <a:srgbClr val="444444"/>
                </a:solidFill>
                <a:effectLst/>
                <a:latin typeface="Roboto" panose="02000000000000000000" pitchFamily="2" charset="0"/>
              </a:rPr>
              <a:t> and Largest </a:t>
            </a:r>
            <a:r>
              <a:rPr lang="en-US" i="0" dirty="0" err="1">
                <a:solidFill>
                  <a:srgbClr val="444444"/>
                </a:solidFill>
                <a:effectLst/>
                <a:latin typeface="Roboto" panose="02000000000000000000" pitchFamily="2" charset="0"/>
              </a:rPr>
              <a:t>Contentful</a:t>
            </a:r>
            <a:r>
              <a:rPr lang="en-US" i="0" dirty="0">
                <a:solidFill>
                  <a:srgbClr val="444444"/>
                </a:solidFill>
                <a:effectLst/>
                <a:latin typeface="Roboto" panose="02000000000000000000" pitchFamily="2" charset="0"/>
              </a:rPr>
              <a:t> Paint (</a:t>
            </a:r>
            <a:r>
              <a:rPr lang="en-US" i="0" u="none" strike="noStrike" dirty="0">
                <a:solidFill>
                  <a:srgbClr val="1976D2"/>
                </a:solidFill>
                <a:effectLst/>
                <a:latin typeface="Roboto" panose="02000000000000000000" pitchFamily="2" charset="0"/>
                <a:hlinkClick r:id="rId4"/>
              </a:rPr>
              <a:t>LCP</a:t>
            </a:r>
            <a:r>
              <a:rPr lang="en-US" i="0" dirty="0">
                <a:solidFill>
                  <a:srgbClr val="444444"/>
                </a:solidFill>
                <a:effectLst/>
                <a:latin typeface="Roboto" panose="02000000000000000000" pitchFamily="2" charset="0"/>
              </a:rPr>
              <a:t>), as well as Cumulative Layout Shift (</a:t>
            </a:r>
            <a:r>
              <a:rPr lang="en-US" i="0" u="none" strike="noStrike" dirty="0">
                <a:solidFill>
                  <a:srgbClr val="1976D2"/>
                </a:solidFill>
                <a:effectLst/>
                <a:latin typeface="Roboto" panose="02000000000000000000" pitchFamily="2" charset="0"/>
                <a:hlinkClick r:id="rId5"/>
              </a:rPr>
              <a:t>CLS</a:t>
            </a:r>
            <a:r>
              <a:rPr lang="en-US" i="0" dirty="0">
                <a:solidFill>
                  <a:srgbClr val="444444"/>
                </a:solidFill>
                <a:effectLst/>
                <a:latin typeface="Roboto" panose="02000000000000000000" pitchFamily="2" charset="0"/>
              </a:rPr>
              <a:t>). </a:t>
            </a:r>
          </a:p>
          <a:p>
            <a:endParaRPr lang="en-US" dirty="0">
              <a:solidFill>
                <a:srgbClr val="444444"/>
              </a:solidFill>
              <a:latin typeface="Roboto" panose="02000000000000000000" pitchFamily="2" charset="0"/>
            </a:endParaRPr>
          </a:p>
          <a:p>
            <a:endParaRPr lang="en-US" i="0" dirty="0">
              <a:solidFill>
                <a:srgbClr val="444444"/>
              </a:solidFill>
              <a:effectLst/>
              <a:latin typeface="Roboto" panose="02000000000000000000" pitchFamily="2" charset="0"/>
            </a:endParaRPr>
          </a:p>
          <a:p>
            <a:r>
              <a:rPr lang="en-US" i="0" dirty="0">
                <a:solidFill>
                  <a:srgbClr val="444444"/>
                </a:solidFill>
                <a:effectLst/>
                <a:latin typeface="Roboto" panose="02000000000000000000" pitchFamily="2" charset="0"/>
              </a:rPr>
              <a:t>Improving these numbers also affects things like SEO performance.</a:t>
            </a:r>
            <a:endParaRPr lang="en-IN" dirty="0"/>
          </a:p>
        </p:txBody>
      </p:sp>
      <p:sp>
        <p:nvSpPr>
          <p:cNvPr id="5" name="TextBox 4">
            <a:extLst>
              <a:ext uri="{FF2B5EF4-FFF2-40B4-BE49-F238E27FC236}">
                <a16:creationId xmlns:a16="http://schemas.microsoft.com/office/drawing/2014/main" id="{05BEE46E-B48A-C0AC-3C79-682777ABF85E}"/>
              </a:ext>
            </a:extLst>
          </p:cNvPr>
          <p:cNvSpPr txBox="1"/>
          <p:nvPr/>
        </p:nvSpPr>
        <p:spPr>
          <a:xfrm>
            <a:off x="3141134" y="266468"/>
            <a:ext cx="6096000" cy="584775"/>
          </a:xfrm>
          <a:prstGeom prst="rect">
            <a:avLst/>
          </a:prstGeom>
          <a:noFill/>
        </p:spPr>
        <p:txBody>
          <a:bodyPr wrap="square">
            <a:spAutoFit/>
          </a:bodyPr>
          <a:lstStyle/>
          <a:p>
            <a:pPr algn="ctr"/>
            <a:r>
              <a:rPr lang="en-US" sz="3200" b="1" i="0" dirty="0">
                <a:solidFill>
                  <a:srgbClr val="333333"/>
                </a:solidFill>
                <a:effectLst/>
                <a:latin typeface="Roboto" panose="02000000000000000000" pitchFamily="2" charset="0"/>
              </a:rPr>
              <a:t>Why is hydration important?</a:t>
            </a:r>
            <a:endParaRPr lang="en-IN" sz="3200" b="1" dirty="0"/>
          </a:p>
        </p:txBody>
      </p:sp>
    </p:spTree>
    <p:extLst>
      <p:ext uri="{BB962C8B-B14F-4D97-AF65-F5344CB8AC3E}">
        <p14:creationId xmlns:p14="http://schemas.microsoft.com/office/powerpoint/2010/main" val="20084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79C30-9398-6F35-6511-303FDEDA21F4}"/>
              </a:ext>
            </a:extLst>
          </p:cNvPr>
          <p:cNvSpPr txBox="1"/>
          <p:nvPr/>
        </p:nvSpPr>
        <p:spPr>
          <a:xfrm>
            <a:off x="753533" y="86267"/>
            <a:ext cx="11209867" cy="584775"/>
          </a:xfrm>
          <a:prstGeom prst="rect">
            <a:avLst/>
          </a:prstGeom>
          <a:noFill/>
          <a:ln w="38100">
            <a:solidFill>
              <a:schemeClr val="tx1"/>
            </a:solidFill>
          </a:ln>
        </p:spPr>
        <p:txBody>
          <a:bodyPr wrap="square">
            <a:spAutoFit/>
          </a:bodyPr>
          <a:lstStyle/>
          <a:p>
            <a:pPr algn="ctr"/>
            <a:r>
              <a:rPr lang="en-US" sz="3200" b="1" i="0" dirty="0">
                <a:solidFill>
                  <a:srgbClr val="333333"/>
                </a:solidFill>
                <a:effectLst/>
                <a:latin typeface="Roboto" panose="02000000000000000000" pitchFamily="2" charset="0"/>
              </a:rPr>
              <a:t>Caching data when using HttpClient</a:t>
            </a:r>
          </a:p>
        </p:txBody>
      </p:sp>
      <p:sp>
        <p:nvSpPr>
          <p:cNvPr id="6" name="TextBox 5">
            <a:extLst>
              <a:ext uri="{FF2B5EF4-FFF2-40B4-BE49-F238E27FC236}">
                <a16:creationId xmlns:a16="http://schemas.microsoft.com/office/drawing/2014/main" id="{1B6992B1-EA4F-C957-ECFB-C3DA362487CC}"/>
              </a:ext>
            </a:extLst>
          </p:cNvPr>
          <p:cNvSpPr txBox="1"/>
          <p:nvPr/>
        </p:nvSpPr>
        <p:spPr>
          <a:xfrm>
            <a:off x="0" y="829159"/>
            <a:ext cx="7933267" cy="3293209"/>
          </a:xfrm>
          <a:prstGeom prst="rect">
            <a:avLst/>
          </a:prstGeom>
          <a:noFill/>
          <a:ln w="12700">
            <a:solidFill>
              <a:schemeClr val="tx1"/>
            </a:solidFill>
          </a:ln>
        </p:spPr>
        <p:txBody>
          <a:bodyPr wrap="square">
            <a:spAutoFit/>
          </a:bodyPr>
          <a:lstStyle/>
          <a:p>
            <a:pPr marL="285750" indent="-285750">
              <a:buFont typeface="Arial" panose="020B0604020202020204" pitchFamily="34" charset="0"/>
              <a:buChar char="•"/>
            </a:pPr>
            <a:r>
              <a:rPr lang="en-IN" sz="1600" dirty="0"/>
              <a:t>When SSR is enabled, HttpClient responses are cached while running on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After that this information is serialized and transferred to a browser as a part of the initial HTML sent from the server. </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 a browser, HttpClient checks whether it has data in the cache and if so, reuses it instead of making a new HTTP request during initial application rendering.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HttpClient stops using the cache once an application becomes stable while running in a browser.</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dirty="0"/>
              <a:t>Caching is performed by default for all HEAD and GET requests. You can configure this cache by using </a:t>
            </a:r>
            <a:r>
              <a:rPr lang="en-US" sz="1600" dirty="0" err="1"/>
              <a:t>withHttpTransferCacheOptions</a:t>
            </a:r>
            <a:r>
              <a:rPr lang="en-US" sz="1600" dirty="0"/>
              <a:t> when providing hydration.</a:t>
            </a:r>
            <a:endParaRPr lang="en-IN" sz="1600" dirty="0"/>
          </a:p>
        </p:txBody>
      </p:sp>
      <p:sp>
        <p:nvSpPr>
          <p:cNvPr id="9" name="TextBox 8">
            <a:extLst>
              <a:ext uri="{FF2B5EF4-FFF2-40B4-BE49-F238E27FC236}">
                <a16:creationId xmlns:a16="http://schemas.microsoft.com/office/drawing/2014/main" id="{C777B04F-AC31-55C2-0805-06752F812F33}"/>
              </a:ext>
            </a:extLst>
          </p:cNvPr>
          <p:cNvSpPr txBox="1"/>
          <p:nvPr/>
        </p:nvSpPr>
        <p:spPr>
          <a:xfrm>
            <a:off x="5854700" y="4186410"/>
            <a:ext cx="6108700" cy="2585323"/>
          </a:xfrm>
          <a:prstGeom prst="rect">
            <a:avLst/>
          </a:prstGeom>
          <a:noFill/>
          <a:ln w="12700">
            <a:solidFill>
              <a:schemeClr val="tx1"/>
            </a:solidFill>
          </a:ln>
        </p:spPr>
        <p:txBody>
          <a:bodyPr wrap="square">
            <a:spAutoFit/>
          </a:bodyPr>
          <a:lstStyle/>
          <a:p>
            <a:r>
              <a:rPr lang="en-IN" dirty="0" err="1"/>
              <a:t>bootstrapApplication</a:t>
            </a:r>
            <a:r>
              <a:rPr lang="en-IN" dirty="0"/>
              <a:t>(</a:t>
            </a:r>
            <a:r>
              <a:rPr lang="en-IN" dirty="0" err="1"/>
              <a:t>AppComponent</a:t>
            </a:r>
            <a:r>
              <a:rPr lang="en-IN" dirty="0"/>
              <a:t>, {</a:t>
            </a:r>
          </a:p>
          <a:p>
            <a:r>
              <a:rPr lang="en-IN" dirty="0"/>
              <a:t>  providers: [</a:t>
            </a:r>
          </a:p>
          <a:p>
            <a:r>
              <a:rPr lang="en-IN" dirty="0"/>
              <a:t>    </a:t>
            </a:r>
            <a:r>
              <a:rPr lang="en-IN" dirty="0" err="1"/>
              <a:t>provideClientHydration</a:t>
            </a:r>
            <a:r>
              <a:rPr lang="en-IN" dirty="0"/>
              <a:t>(</a:t>
            </a:r>
          </a:p>
          <a:p>
            <a:r>
              <a:rPr lang="en-IN" dirty="0"/>
              <a:t>      </a:t>
            </a:r>
            <a:r>
              <a:rPr lang="en-IN" dirty="0" err="1"/>
              <a:t>withHttpTransferCacheOptions</a:t>
            </a:r>
            <a:r>
              <a:rPr lang="en-IN" dirty="0"/>
              <a:t>({</a:t>
            </a:r>
          </a:p>
          <a:p>
            <a:r>
              <a:rPr lang="en-IN" dirty="0"/>
              <a:t>        </a:t>
            </a:r>
            <a:r>
              <a:rPr lang="en-IN" dirty="0" err="1"/>
              <a:t>includePostRequests</a:t>
            </a:r>
            <a:r>
              <a:rPr lang="en-IN" dirty="0"/>
              <a:t>: true,</a:t>
            </a:r>
          </a:p>
          <a:p>
            <a:r>
              <a:rPr lang="en-IN" dirty="0"/>
              <a:t>      }),</a:t>
            </a:r>
          </a:p>
          <a:p>
            <a:r>
              <a:rPr lang="en-IN" dirty="0"/>
              <a:t>    ),</a:t>
            </a:r>
          </a:p>
          <a:p>
            <a:r>
              <a:rPr lang="en-IN" dirty="0"/>
              <a:t>  ],</a:t>
            </a:r>
          </a:p>
          <a:p>
            <a:r>
              <a:rPr lang="en-IN" dirty="0"/>
              <a:t>});</a:t>
            </a:r>
          </a:p>
        </p:txBody>
      </p:sp>
    </p:spTree>
    <p:extLst>
      <p:ext uri="{BB962C8B-B14F-4D97-AF65-F5344CB8AC3E}">
        <p14:creationId xmlns:p14="http://schemas.microsoft.com/office/powerpoint/2010/main" val="402125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38A839-9F5E-CAF9-D8F2-760FF48AF57A}"/>
              </a:ext>
            </a:extLst>
          </p:cNvPr>
          <p:cNvSpPr/>
          <p:nvPr/>
        </p:nvSpPr>
        <p:spPr>
          <a:xfrm>
            <a:off x="5503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 name="Rectangle 2">
            <a:extLst>
              <a:ext uri="{FF2B5EF4-FFF2-40B4-BE49-F238E27FC236}">
                <a16:creationId xmlns:a16="http://schemas.microsoft.com/office/drawing/2014/main" id="{28EC3AF7-FF35-AA46-3F07-410BF2D8C8E7}"/>
              </a:ext>
            </a:extLst>
          </p:cNvPr>
          <p:cNvSpPr/>
          <p:nvPr/>
        </p:nvSpPr>
        <p:spPr>
          <a:xfrm>
            <a:off x="4919133" y="635000"/>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C2</a:t>
            </a:r>
          </a:p>
        </p:txBody>
      </p:sp>
      <p:sp>
        <p:nvSpPr>
          <p:cNvPr id="4" name="Rectangle 3">
            <a:extLst>
              <a:ext uri="{FF2B5EF4-FFF2-40B4-BE49-F238E27FC236}">
                <a16:creationId xmlns:a16="http://schemas.microsoft.com/office/drawing/2014/main" id="{6F140ED9-1A73-C614-9401-C162E06D2919}"/>
              </a:ext>
            </a:extLst>
          </p:cNvPr>
          <p:cNvSpPr/>
          <p:nvPr/>
        </p:nvSpPr>
        <p:spPr>
          <a:xfrm>
            <a:off x="6095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C3</a:t>
            </a:r>
          </a:p>
        </p:txBody>
      </p:sp>
      <p:sp>
        <p:nvSpPr>
          <p:cNvPr id="5" name="Rectangle 4">
            <a:extLst>
              <a:ext uri="{FF2B5EF4-FFF2-40B4-BE49-F238E27FC236}">
                <a16:creationId xmlns:a16="http://schemas.microsoft.com/office/drawing/2014/main" id="{B263F030-C529-14A6-D0DD-043EB7564A46}"/>
              </a:ext>
            </a:extLst>
          </p:cNvPr>
          <p:cNvSpPr/>
          <p:nvPr/>
        </p:nvSpPr>
        <p:spPr>
          <a:xfrm>
            <a:off x="4978399" y="2404533"/>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C4</a:t>
            </a:r>
          </a:p>
        </p:txBody>
      </p:sp>
      <p:sp>
        <p:nvSpPr>
          <p:cNvPr id="6" name="Rectangle 5">
            <a:extLst>
              <a:ext uri="{FF2B5EF4-FFF2-40B4-BE49-F238E27FC236}">
                <a16:creationId xmlns:a16="http://schemas.microsoft.com/office/drawing/2014/main" id="{FE1CDAC5-846A-B24A-C85B-3135B45B16E2}"/>
              </a:ext>
            </a:extLst>
          </p:cNvPr>
          <p:cNvSpPr/>
          <p:nvPr/>
        </p:nvSpPr>
        <p:spPr>
          <a:xfrm>
            <a:off x="6095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C5</a:t>
            </a:r>
          </a:p>
        </p:txBody>
      </p:sp>
      <p:sp>
        <p:nvSpPr>
          <p:cNvPr id="7" name="Rectangle 6">
            <a:extLst>
              <a:ext uri="{FF2B5EF4-FFF2-40B4-BE49-F238E27FC236}">
                <a16:creationId xmlns:a16="http://schemas.microsoft.com/office/drawing/2014/main" id="{13B4DBB9-4597-7DE8-662E-4CD2AE05F361}"/>
              </a:ext>
            </a:extLst>
          </p:cNvPr>
          <p:cNvSpPr/>
          <p:nvPr/>
        </p:nvSpPr>
        <p:spPr>
          <a:xfrm>
            <a:off x="4978399" y="4254501"/>
            <a:ext cx="2624667" cy="1312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C6</a:t>
            </a:r>
          </a:p>
        </p:txBody>
      </p:sp>
      <p:cxnSp>
        <p:nvCxnSpPr>
          <p:cNvPr id="9" name="Connector: Curved 8">
            <a:extLst>
              <a:ext uri="{FF2B5EF4-FFF2-40B4-BE49-F238E27FC236}">
                <a16:creationId xmlns:a16="http://schemas.microsoft.com/office/drawing/2014/main" id="{C42882CB-6B51-1247-540F-AD7F7FD96ADC}"/>
              </a:ext>
            </a:extLst>
          </p:cNvPr>
          <p:cNvCxnSpPr>
            <a:stCxn id="2" idx="3"/>
          </p:cNvCxnSpPr>
          <p:nvPr/>
        </p:nvCxnSpPr>
        <p:spPr>
          <a:xfrm>
            <a:off x="3175000" y="1291167"/>
            <a:ext cx="1803399" cy="635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09CF76C-B719-BECD-4F9D-2349377393F9}"/>
              </a:ext>
            </a:extLst>
          </p:cNvPr>
          <p:cNvCxnSpPr>
            <a:stCxn id="2" idx="3"/>
            <a:endCxn id="5" idx="1"/>
          </p:cNvCxnSpPr>
          <p:nvPr/>
        </p:nvCxnSpPr>
        <p:spPr>
          <a:xfrm>
            <a:off x="3175000" y="1291167"/>
            <a:ext cx="1803399" cy="17695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6F77659-56B2-BCCA-B0CE-7F93EC5DC460}"/>
              </a:ext>
            </a:extLst>
          </p:cNvPr>
          <p:cNvCxnSpPr>
            <a:stCxn id="2" idx="3"/>
            <a:endCxn id="7" idx="1"/>
          </p:cNvCxnSpPr>
          <p:nvPr/>
        </p:nvCxnSpPr>
        <p:spPr>
          <a:xfrm>
            <a:off x="3175000" y="1291167"/>
            <a:ext cx="1803399"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19CF7340-23B3-209B-AB40-12A37044DF5E}"/>
              </a:ext>
            </a:extLst>
          </p:cNvPr>
          <p:cNvCxnSpPr>
            <a:stCxn id="4" idx="3"/>
            <a:endCxn id="3" idx="1"/>
          </p:cNvCxnSpPr>
          <p:nvPr/>
        </p:nvCxnSpPr>
        <p:spPr>
          <a:xfrm flipV="1">
            <a:off x="3234266" y="1291167"/>
            <a:ext cx="1684867" cy="176953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D44DDAD4-C049-A149-7652-65A0BBD972D6}"/>
              </a:ext>
            </a:extLst>
          </p:cNvPr>
          <p:cNvCxnSpPr>
            <a:stCxn id="4" idx="3"/>
            <a:endCxn id="5" idx="1"/>
          </p:cNvCxnSpPr>
          <p:nvPr/>
        </p:nvCxnSpPr>
        <p:spPr>
          <a:xfrm>
            <a:off x="3234266" y="3060700"/>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A9FF379-5BF2-DC31-7C28-467D6BB3F485}"/>
              </a:ext>
            </a:extLst>
          </p:cNvPr>
          <p:cNvCxnSpPr>
            <a:stCxn id="4" idx="3"/>
            <a:endCxn id="7" idx="1"/>
          </p:cNvCxnSpPr>
          <p:nvPr/>
        </p:nvCxnSpPr>
        <p:spPr>
          <a:xfrm>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D52222BE-3304-9CA7-1FF7-A551BEF8E64A}"/>
              </a:ext>
            </a:extLst>
          </p:cNvPr>
          <p:cNvCxnSpPr>
            <a:stCxn id="6" idx="3"/>
            <a:endCxn id="3" idx="1"/>
          </p:cNvCxnSpPr>
          <p:nvPr/>
        </p:nvCxnSpPr>
        <p:spPr>
          <a:xfrm flipV="1">
            <a:off x="3234266" y="1291167"/>
            <a:ext cx="1684867" cy="361950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0AEFFA09-BF9F-B74F-14DE-DAB4F45F318A}"/>
              </a:ext>
            </a:extLst>
          </p:cNvPr>
          <p:cNvCxnSpPr>
            <a:stCxn id="6" idx="3"/>
            <a:endCxn id="5" idx="1"/>
          </p:cNvCxnSpPr>
          <p:nvPr/>
        </p:nvCxnSpPr>
        <p:spPr>
          <a:xfrm flipV="1">
            <a:off x="3234266" y="3060700"/>
            <a:ext cx="1744133" cy="1849968"/>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DB2537FC-B878-0256-D4A0-C6BB847EEA46}"/>
              </a:ext>
            </a:extLst>
          </p:cNvPr>
          <p:cNvCxnSpPr>
            <a:stCxn id="6" idx="3"/>
            <a:endCxn id="7" idx="1"/>
          </p:cNvCxnSpPr>
          <p:nvPr/>
        </p:nvCxnSpPr>
        <p:spPr>
          <a:xfrm>
            <a:off x="3234266" y="4910668"/>
            <a:ext cx="1744133" cy="1270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5E4AD947-3FEC-3EC0-05FA-EE569FBB9675}"/>
              </a:ext>
            </a:extLst>
          </p:cNvPr>
          <p:cNvSpPr txBox="1"/>
          <p:nvPr/>
        </p:nvSpPr>
        <p:spPr>
          <a:xfrm>
            <a:off x="8085667" y="423333"/>
            <a:ext cx="330200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eriod"/>
            </a:pPr>
            <a:r>
              <a:rPr lang="en-IN" dirty="0"/>
              <a:t>Parent-Child Relationships</a:t>
            </a:r>
          </a:p>
          <a:p>
            <a:pPr marL="342900" indent="-342900">
              <a:buAutoNum type="arabicPeriod"/>
            </a:pPr>
            <a:r>
              <a:rPr lang="en-IN" dirty="0"/>
              <a:t>Using Services to Communicate Across Components</a:t>
            </a:r>
          </a:p>
          <a:p>
            <a:pPr marL="800100" lvl="1" indent="-342900">
              <a:buAutoNum type="arabicPeriod"/>
            </a:pPr>
            <a:r>
              <a:rPr lang="en-IN" dirty="0"/>
              <a:t>Query Mechanism on Service Object that holds data which is shared across components</a:t>
            </a:r>
          </a:p>
          <a:p>
            <a:pPr marL="342900" indent="-342900">
              <a:buAutoNum type="arabicPeriod"/>
            </a:pPr>
            <a:r>
              <a:rPr lang="en-IN" dirty="0"/>
              <a:t>Using Browser’s Storage to share data across Components e.g. </a:t>
            </a:r>
            <a:r>
              <a:rPr lang="en-IN" dirty="0" err="1"/>
              <a:t>sessionStorage</a:t>
            </a:r>
            <a:r>
              <a:rPr lang="en-IN" dirty="0"/>
              <a:t>, </a:t>
            </a:r>
            <a:r>
              <a:rPr lang="en-IN" dirty="0" err="1"/>
              <a:t>localStorage</a:t>
            </a:r>
            <a:endParaRPr lang="en-IN" dirty="0"/>
          </a:p>
        </p:txBody>
      </p:sp>
      <p:sp>
        <p:nvSpPr>
          <p:cNvPr id="27" name="Cylinder 26">
            <a:extLst>
              <a:ext uri="{FF2B5EF4-FFF2-40B4-BE49-F238E27FC236}">
                <a16:creationId xmlns:a16="http://schemas.microsoft.com/office/drawing/2014/main" id="{57257F56-23CE-4A4D-25B1-2CC6198D3E43}"/>
              </a:ext>
            </a:extLst>
          </p:cNvPr>
          <p:cNvSpPr/>
          <p:nvPr/>
        </p:nvSpPr>
        <p:spPr>
          <a:xfrm>
            <a:off x="8085667" y="4648200"/>
            <a:ext cx="3666066" cy="2082800"/>
          </a:xfrm>
          <a:prstGeom prst="can">
            <a:avLst>
              <a:gd name="adj" fmla="val 14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ylinder 27">
            <a:extLst>
              <a:ext uri="{FF2B5EF4-FFF2-40B4-BE49-F238E27FC236}">
                <a16:creationId xmlns:a16="http://schemas.microsoft.com/office/drawing/2014/main" id="{DEA70EE1-716B-CFD3-A6F3-6781506CCD1D}"/>
              </a:ext>
            </a:extLst>
          </p:cNvPr>
          <p:cNvSpPr/>
          <p:nvPr/>
        </p:nvSpPr>
        <p:spPr>
          <a:xfrm>
            <a:off x="8280401"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Cylinder 28">
            <a:extLst>
              <a:ext uri="{FF2B5EF4-FFF2-40B4-BE49-F238E27FC236}">
                <a16:creationId xmlns:a16="http://schemas.microsoft.com/office/drawing/2014/main" id="{B9FFA730-3B1E-31F6-1476-EBB8C17A4559}"/>
              </a:ext>
            </a:extLst>
          </p:cNvPr>
          <p:cNvSpPr/>
          <p:nvPr/>
        </p:nvSpPr>
        <p:spPr>
          <a:xfrm>
            <a:off x="9169402" y="5088467"/>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Cylinder 29">
            <a:extLst>
              <a:ext uri="{FF2B5EF4-FFF2-40B4-BE49-F238E27FC236}">
                <a16:creationId xmlns:a16="http://schemas.microsoft.com/office/drawing/2014/main" id="{913F3CA5-5CBC-FEA8-EFB9-6FE001A03EF4}"/>
              </a:ext>
            </a:extLst>
          </p:cNvPr>
          <p:cNvSpPr/>
          <p:nvPr/>
        </p:nvSpPr>
        <p:spPr>
          <a:xfrm>
            <a:off x="8280401"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Cylinder 30">
            <a:extLst>
              <a:ext uri="{FF2B5EF4-FFF2-40B4-BE49-F238E27FC236}">
                <a16:creationId xmlns:a16="http://schemas.microsoft.com/office/drawing/2014/main" id="{0B53FD66-DE09-B46D-ACC3-C3D7C8DFAAA9}"/>
              </a:ext>
            </a:extLst>
          </p:cNvPr>
          <p:cNvSpPr/>
          <p:nvPr/>
        </p:nvSpPr>
        <p:spPr>
          <a:xfrm>
            <a:off x="9169402" y="5930900"/>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Cylinder 31">
            <a:extLst>
              <a:ext uri="{FF2B5EF4-FFF2-40B4-BE49-F238E27FC236}">
                <a16:creationId xmlns:a16="http://schemas.microsoft.com/office/drawing/2014/main" id="{4A16D25A-157B-BB1D-B840-D5E3C68320DC}"/>
              </a:ext>
            </a:extLst>
          </p:cNvPr>
          <p:cNvSpPr/>
          <p:nvPr/>
        </p:nvSpPr>
        <p:spPr>
          <a:xfrm>
            <a:off x="10016067"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Cylinder 32">
            <a:extLst>
              <a:ext uri="{FF2B5EF4-FFF2-40B4-BE49-F238E27FC236}">
                <a16:creationId xmlns:a16="http://schemas.microsoft.com/office/drawing/2014/main" id="{633956AB-9C5E-6C43-F4E1-089D506D8E40}"/>
              </a:ext>
            </a:extLst>
          </p:cNvPr>
          <p:cNvSpPr/>
          <p:nvPr/>
        </p:nvSpPr>
        <p:spPr>
          <a:xfrm>
            <a:off x="10905068" y="5456766"/>
            <a:ext cx="761999" cy="567266"/>
          </a:xfrm>
          <a:prstGeom prst="ca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Brace 33">
            <a:extLst>
              <a:ext uri="{FF2B5EF4-FFF2-40B4-BE49-F238E27FC236}">
                <a16:creationId xmlns:a16="http://schemas.microsoft.com/office/drawing/2014/main" id="{725116EA-03F2-D7B5-57C2-E52226963D2E}"/>
              </a:ext>
            </a:extLst>
          </p:cNvPr>
          <p:cNvSpPr/>
          <p:nvPr/>
        </p:nvSpPr>
        <p:spPr>
          <a:xfrm rot="5400000">
            <a:off x="3713692" y="2607736"/>
            <a:ext cx="785281" cy="699346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cxnSp>
        <p:nvCxnSpPr>
          <p:cNvPr id="36" name="Connector: Curved 35">
            <a:extLst>
              <a:ext uri="{FF2B5EF4-FFF2-40B4-BE49-F238E27FC236}">
                <a16:creationId xmlns:a16="http://schemas.microsoft.com/office/drawing/2014/main" id="{B62E3353-DF9A-07BB-0245-58FB2E631427}"/>
              </a:ext>
            </a:extLst>
          </p:cNvPr>
          <p:cNvCxnSpPr>
            <a:stCxn id="34" idx="1"/>
            <a:endCxn id="27" idx="3"/>
          </p:cNvCxnSpPr>
          <p:nvPr/>
        </p:nvCxnSpPr>
        <p:spPr>
          <a:xfrm rot="16200000" flipH="1">
            <a:off x="6895571" y="3707872"/>
            <a:ext cx="233890" cy="5812367"/>
          </a:xfrm>
          <a:prstGeom prst="curvedConnector5">
            <a:avLst>
              <a:gd name="adj1" fmla="val -97738"/>
              <a:gd name="adj2" fmla="val 37609"/>
              <a:gd name="adj3" fmla="val 1144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Cylinder 37">
            <a:extLst>
              <a:ext uri="{FF2B5EF4-FFF2-40B4-BE49-F238E27FC236}">
                <a16:creationId xmlns:a16="http://schemas.microsoft.com/office/drawing/2014/main" id="{2F23DD95-13DB-A6E4-11E8-D32BAD466740}"/>
              </a:ext>
            </a:extLst>
          </p:cNvPr>
          <p:cNvSpPr/>
          <p:nvPr/>
        </p:nvSpPr>
        <p:spPr>
          <a:xfrm>
            <a:off x="8301569"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Cylinder 38">
            <a:extLst>
              <a:ext uri="{FF2B5EF4-FFF2-40B4-BE49-F238E27FC236}">
                <a16:creationId xmlns:a16="http://schemas.microsoft.com/office/drawing/2014/main" id="{4DBC10CF-43A8-C97B-66C7-B7ED717D8EFE}"/>
              </a:ext>
            </a:extLst>
          </p:cNvPr>
          <p:cNvSpPr/>
          <p:nvPr/>
        </p:nvSpPr>
        <p:spPr>
          <a:xfrm>
            <a:off x="8697383" y="5289022"/>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Cylinder 39">
            <a:extLst>
              <a:ext uri="{FF2B5EF4-FFF2-40B4-BE49-F238E27FC236}">
                <a16:creationId xmlns:a16="http://schemas.microsoft.com/office/drawing/2014/main" id="{F1F5F8F2-A6B5-6EB2-2118-988E3DCDDB52}"/>
              </a:ext>
            </a:extLst>
          </p:cNvPr>
          <p:cNvSpPr/>
          <p:nvPr/>
        </p:nvSpPr>
        <p:spPr>
          <a:xfrm>
            <a:off x="8335436"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Cylinder 40">
            <a:extLst>
              <a:ext uri="{FF2B5EF4-FFF2-40B4-BE49-F238E27FC236}">
                <a16:creationId xmlns:a16="http://schemas.microsoft.com/office/drawing/2014/main" id="{47C6DCD1-208C-C809-B76F-14B5F5FD7EB1}"/>
              </a:ext>
            </a:extLst>
          </p:cNvPr>
          <p:cNvSpPr/>
          <p:nvPr/>
        </p:nvSpPr>
        <p:spPr>
          <a:xfrm>
            <a:off x="8731250" y="6156855"/>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Cylinder 41">
            <a:extLst>
              <a:ext uri="{FF2B5EF4-FFF2-40B4-BE49-F238E27FC236}">
                <a16:creationId xmlns:a16="http://schemas.microsoft.com/office/drawing/2014/main" id="{DF51924A-3DA1-4FF3-E000-119998ED8B8B}"/>
              </a:ext>
            </a:extLst>
          </p:cNvPr>
          <p:cNvSpPr/>
          <p:nvPr/>
        </p:nvSpPr>
        <p:spPr>
          <a:xfrm>
            <a:off x="9186335"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Cylinder 42">
            <a:extLst>
              <a:ext uri="{FF2B5EF4-FFF2-40B4-BE49-F238E27FC236}">
                <a16:creationId xmlns:a16="http://schemas.microsoft.com/office/drawing/2014/main" id="{99180AB9-C23B-9560-AE13-E5784D624E1D}"/>
              </a:ext>
            </a:extLst>
          </p:cNvPr>
          <p:cNvSpPr/>
          <p:nvPr/>
        </p:nvSpPr>
        <p:spPr>
          <a:xfrm>
            <a:off x="9582149" y="612537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Cylinder 43">
            <a:extLst>
              <a:ext uri="{FF2B5EF4-FFF2-40B4-BE49-F238E27FC236}">
                <a16:creationId xmlns:a16="http://schemas.microsoft.com/office/drawing/2014/main" id="{2271A947-4C0D-6511-CDFD-5D71BB54287E}"/>
              </a:ext>
            </a:extLst>
          </p:cNvPr>
          <p:cNvSpPr/>
          <p:nvPr/>
        </p:nvSpPr>
        <p:spPr>
          <a:xfrm>
            <a:off x="9241367"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Cylinder 44">
            <a:extLst>
              <a:ext uri="{FF2B5EF4-FFF2-40B4-BE49-F238E27FC236}">
                <a16:creationId xmlns:a16="http://schemas.microsoft.com/office/drawing/2014/main" id="{5714018C-49C0-E0C4-9E24-92178C78B9E6}"/>
              </a:ext>
            </a:extLst>
          </p:cNvPr>
          <p:cNvSpPr/>
          <p:nvPr/>
        </p:nvSpPr>
        <p:spPr>
          <a:xfrm>
            <a:off x="9637181" y="5260447"/>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ylinder 45">
            <a:extLst>
              <a:ext uri="{FF2B5EF4-FFF2-40B4-BE49-F238E27FC236}">
                <a16:creationId xmlns:a16="http://schemas.microsoft.com/office/drawing/2014/main" id="{1D54AB78-0F7C-63F8-6A8A-0E9C39B410CD}"/>
              </a:ext>
            </a:extLst>
          </p:cNvPr>
          <p:cNvSpPr/>
          <p:nvPr/>
        </p:nvSpPr>
        <p:spPr>
          <a:xfrm>
            <a:off x="10022414"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Cylinder 46">
            <a:extLst>
              <a:ext uri="{FF2B5EF4-FFF2-40B4-BE49-F238E27FC236}">
                <a16:creationId xmlns:a16="http://schemas.microsoft.com/office/drawing/2014/main" id="{EA1C27AE-FA71-DBFB-0062-28974D23FD95}"/>
              </a:ext>
            </a:extLst>
          </p:cNvPr>
          <p:cNvSpPr/>
          <p:nvPr/>
        </p:nvSpPr>
        <p:spPr>
          <a:xfrm>
            <a:off x="10418228" y="5653088"/>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Cylinder 47">
            <a:extLst>
              <a:ext uri="{FF2B5EF4-FFF2-40B4-BE49-F238E27FC236}">
                <a16:creationId xmlns:a16="http://schemas.microsoft.com/office/drawing/2014/main" id="{5A380DCB-CA98-E539-57C4-FA6C9044D306}"/>
              </a:ext>
            </a:extLst>
          </p:cNvPr>
          <p:cNvSpPr/>
          <p:nvPr/>
        </p:nvSpPr>
        <p:spPr>
          <a:xfrm>
            <a:off x="10953756"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Cylinder 48">
            <a:extLst>
              <a:ext uri="{FF2B5EF4-FFF2-40B4-BE49-F238E27FC236}">
                <a16:creationId xmlns:a16="http://schemas.microsoft.com/office/drawing/2014/main" id="{B8E80D6F-C015-A462-59F1-A4E85C4B00B2}"/>
              </a:ext>
            </a:extLst>
          </p:cNvPr>
          <p:cNvSpPr/>
          <p:nvPr/>
        </p:nvSpPr>
        <p:spPr>
          <a:xfrm>
            <a:off x="11349570" y="5653880"/>
            <a:ext cx="275164" cy="27781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271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C831A-A6A5-1519-CE15-50C3B9F8C765}"/>
              </a:ext>
            </a:extLst>
          </p:cNvPr>
          <p:cNvSpPr/>
          <p:nvPr/>
        </p:nvSpPr>
        <p:spPr>
          <a:xfrm>
            <a:off x="160867" y="228600"/>
            <a:ext cx="11853333" cy="64346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C2116DF3-CCA7-5858-0D4D-86937B87C66D}"/>
              </a:ext>
            </a:extLst>
          </p:cNvPr>
          <p:cNvSpPr txBox="1"/>
          <p:nvPr/>
        </p:nvSpPr>
        <p:spPr>
          <a:xfrm>
            <a:off x="9033933" y="355600"/>
            <a:ext cx="2827867" cy="646331"/>
          </a:xfrm>
          <a:prstGeom prst="rect">
            <a:avLst/>
          </a:prstGeom>
          <a:noFill/>
        </p:spPr>
        <p:txBody>
          <a:bodyPr wrap="square" rtlCol="0">
            <a:spAutoFit/>
          </a:bodyPr>
          <a:lstStyle/>
          <a:p>
            <a:pPr algn="ctr"/>
            <a:r>
              <a:rPr lang="en-IN" b="1" dirty="0"/>
              <a:t>Container App /  Hosting App</a:t>
            </a:r>
          </a:p>
        </p:txBody>
      </p:sp>
      <p:sp>
        <p:nvSpPr>
          <p:cNvPr id="4" name="Rectangle 3">
            <a:extLst>
              <a:ext uri="{FF2B5EF4-FFF2-40B4-BE49-F238E27FC236}">
                <a16:creationId xmlns:a16="http://schemas.microsoft.com/office/drawing/2014/main" id="{9A42F66A-C6A6-A5B6-D827-084293249D8F}"/>
              </a:ext>
            </a:extLst>
          </p:cNvPr>
          <p:cNvSpPr/>
          <p:nvPr/>
        </p:nvSpPr>
        <p:spPr>
          <a:xfrm>
            <a:off x="330200" y="1202267"/>
            <a:ext cx="3928533" cy="4783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337EF78-B4B1-DBB3-2E61-8054E5DB153E}"/>
              </a:ext>
            </a:extLst>
          </p:cNvPr>
          <p:cNvSpPr txBox="1"/>
          <p:nvPr/>
        </p:nvSpPr>
        <p:spPr>
          <a:xfrm>
            <a:off x="397933" y="1397000"/>
            <a:ext cx="3691467" cy="369332"/>
          </a:xfrm>
          <a:prstGeom prst="rect">
            <a:avLst/>
          </a:prstGeom>
          <a:noFill/>
        </p:spPr>
        <p:txBody>
          <a:bodyPr wrap="square" rtlCol="0">
            <a:spAutoFit/>
          </a:bodyPr>
          <a:lstStyle/>
          <a:p>
            <a:pPr algn="ctr"/>
            <a:r>
              <a:rPr lang="en-IN" b="1" dirty="0"/>
              <a:t>Product </a:t>
            </a:r>
            <a:r>
              <a:rPr lang="en-IN" b="1" dirty="0" err="1"/>
              <a:t>Catelog</a:t>
            </a:r>
            <a:r>
              <a:rPr lang="en-IN" b="1" dirty="0"/>
              <a:t> UI</a:t>
            </a:r>
          </a:p>
        </p:txBody>
      </p:sp>
      <p:graphicFrame>
        <p:nvGraphicFramePr>
          <p:cNvPr id="6" name="Table 5">
            <a:extLst>
              <a:ext uri="{FF2B5EF4-FFF2-40B4-BE49-F238E27FC236}">
                <a16:creationId xmlns:a16="http://schemas.microsoft.com/office/drawing/2014/main" id="{5DF296EA-2A05-366A-E158-5F2D2501EA5A}"/>
              </a:ext>
            </a:extLst>
          </p:cNvPr>
          <p:cNvGraphicFramePr>
            <a:graphicFrameLocks noGrp="1"/>
          </p:cNvGraphicFramePr>
          <p:nvPr>
            <p:extLst>
              <p:ext uri="{D42A27DB-BD31-4B8C-83A1-F6EECF244321}">
                <p14:modId xmlns:p14="http://schemas.microsoft.com/office/powerpoint/2010/main" val="1678011568"/>
              </p:ext>
            </p:extLst>
          </p:nvPr>
        </p:nvGraphicFramePr>
        <p:xfrm>
          <a:off x="448733" y="2369159"/>
          <a:ext cx="3581400" cy="259588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2353432843"/>
                    </a:ext>
                  </a:extLst>
                </a:gridCol>
                <a:gridCol w="895350">
                  <a:extLst>
                    <a:ext uri="{9D8B030D-6E8A-4147-A177-3AD203B41FA5}">
                      <a16:colId xmlns:a16="http://schemas.microsoft.com/office/drawing/2014/main" val="3583698285"/>
                    </a:ext>
                  </a:extLst>
                </a:gridCol>
                <a:gridCol w="895350">
                  <a:extLst>
                    <a:ext uri="{9D8B030D-6E8A-4147-A177-3AD203B41FA5}">
                      <a16:colId xmlns:a16="http://schemas.microsoft.com/office/drawing/2014/main" val="2371192044"/>
                    </a:ext>
                  </a:extLst>
                </a:gridCol>
                <a:gridCol w="895350">
                  <a:extLst>
                    <a:ext uri="{9D8B030D-6E8A-4147-A177-3AD203B41FA5}">
                      <a16:colId xmlns:a16="http://schemas.microsoft.com/office/drawing/2014/main" val="548717464"/>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341940431"/>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56020227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11605494"/>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95213699"/>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92418826"/>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33806392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32180835"/>
                  </a:ext>
                </a:extLst>
              </a:tr>
            </a:tbl>
          </a:graphicData>
        </a:graphic>
      </p:graphicFrame>
      <p:sp>
        <p:nvSpPr>
          <p:cNvPr id="7" name="Rectangle 6">
            <a:extLst>
              <a:ext uri="{FF2B5EF4-FFF2-40B4-BE49-F238E27FC236}">
                <a16:creationId xmlns:a16="http://schemas.microsoft.com/office/drawing/2014/main" id="{CA332EB1-4DB2-14A6-DD3D-BE4C6CE34BB3}"/>
              </a:ext>
            </a:extLst>
          </p:cNvPr>
          <p:cNvSpPr/>
          <p:nvPr/>
        </p:nvSpPr>
        <p:spPr>
          <a:xfrm>
            <a:off x="9220200" y="1001931"/>
            <a:ext cx="2480733" cy="1063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943D85F1-6AD3-A690-45DD-00CA7D9C8393}"/>
              </a:ext>
            </a:extLst>
          </p:cNvPr>
          <p:cNvSpPr txBox="1"/>
          <p:nvPr/>
        </p:nvSpPr>
        <p:spPr>
          <a:xfrm>
            <a:off x="9364133" y="1202267"/>
            <a:ext cx="2116667" cy="923330"/>
          </a:xfrm>
          <a:prstGeom prst="rect">
            <a:avLst/>
          </a:prstGeom>
          <a:noFill/>
        </p:spPr>
        <p:txBody>
          <a:bodyPr wrap="square" rtlCol="0">
            <a:spAutoFit/>
          </a:bodyPr>
          <a:lstStyle/>
          <a:p>
            <a:pPr algn="ctr"/>
            <a:r>
              <a:rPr lang="en-IN" b="1" dirty="0">
                <a:solidFill>
                  <a:srgbClr val="FFFF00"/>
                </a:solidFill>
              </a:rPr>
              <a:t>Cart of Purchased /  Selected Products</a:t>
            </a:r>
          </a:p>
        </p:txBody>
      </p:sp>
      <p:cxnSp>
        <p:nvCxnSpPr>
          <p:cNvPr id="10" name="Connector: Curved 9">
            <a:extLst>
              <a:ext uri="{FF2B5EF4-FFF2-40B4-BE49-F238E27FC236}">
                <a16:creationId xmlns:a16="http://schemas.microsoft.com/office/drawing/2014/main" id="{58E50D05-09AF-FFA9-2DB3-C84C770A1627}"/>
              </a:ext>
            </a:extLst>
          </p:cNvPr>
          <p:cNvCxnSpPr>
            <a:stCxn id="4" idx="3"/>
            <a:endCxn id="7" idx="1"/>
          </p:cNvCxnSpPr>
          <p:nvPr/>
        </p:nvCxnSpPr>
        <p:spPr>
          <a:xfrm flipV="1">
            <a:off x="4258733" y="1533899"/>
            <a:ext cx="4961467" cy="206020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F14002FA-D965-31E9-B151-72A253B19340}"/>
              </a:ext>
            </a:extLst>
          </p:cNvPr>
          <p:cNvSpPr/>
          <p:nvPr/>
        </p:nvSpPr>
        <p:spPr>
          <a:xfrm>
            <a:off x="7772400" y="3062132"/>
            <a:ext cx="3572933" cy="3228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83160E97-1678-D280-1E1F-E1E066C58223}"/>
              </a:ext>
            </a:extLst>
          </p:cNvPr>
          <p:cNvSpPr txBox="1"/>
          <p:nvPr/>
        </p:nvSpPr>
        <p:spPr>
          <a:xfrm>
            <a:off x="7874000" y="3208867"/>
            <a:ext cx="3361267" cy="1477328"/>
          </a:xfrm>
          <a:prstGeom prst="rect">
            <a:avLst/>
          </a:prstGeom>
          <a:noFill/>
        </p:spPr>
        <p:txBody>
          <a:bodyPr wrap="square" rtlCol="0">
            <a:spAutoFit/>
          </a:bodyPr>
          <a:lstStyle/>
          <a:p>
            <a:pPr algn="ctr"/>
            <a:r>
              <a:rPr lang="en-IN" b="1" dirty="0">
                <a:solidFill>
                  <a:srgbClr val="FFFF00"/>
                </a:solidFill>
              </a:rPr>
              <a:t>State-wise Tax Details on Product /  Purchase</a:t>
            </a:r>
          </a:p>
          <a:p>
            <a:pPr algn="ctr"/>
            <a:endParaRPr lang="en-IN" b="1" dirty="0">
              <a:solidFill>
                <a:srgbClr val="FFFF00"/>
              </a:solidFill>
            </a:endParaRPr>
          </a:p>
          <a:p>
            <a:pPr algn="ctr"/>
            <a:r>
              <a:rPr lang="en-IN" b="1" dirty="0">
                <a:solidFill>
                  <a:srgbClr val="FFFF00"/>
                </a:solidFill>
              </a:rPr>
              <a:t>This UI is loaded based on the state of Purchase </a:t>
            </a:r>
          </a:p>
        </p:txBody>
      </p:sp>
      <p:cxnSp>
        <p:nvCxnSpPr>
          <p:cNvPr id="16" name="Connector: Curved 15">
            <a:extLst>
              <a:ext uri="{FF2B5EF4-FFF2-40B4-BE49-F238E27FC236}">
                <a16:creationId xmlns:a16="http://schemas.microsoft.com/office/drawing/2014/main" id="{B0C38AF5-B416-B873-DC5C-34D40FBC8ABF}"/>
              </a:ext>
            </a:extLst>
          </p:cNvPr>
          <p:cNvCxnSpPr>
            <a:endCxn id="11" idx="0"/>
          </p:cNvCxnSpPr>
          <p:nvPr/>
        </p:nvCxnSpPr>
        <p:spPr>
          <a:xfrm rot="5400000">
            <a:off x="9526633" y="2157831"/>
            <a:ext cx="936535" cy="8720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779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Direct Access Storage 1">
            <a:extLst>
              <a:ext uri="{FF2B5EF4-FFF2-40B4-BE49-F238E27FC236}">
                <a16:creationId xmlns:a16="http://schemas.microsoft.com/office/drawing/2014/main" id="{C7170144-552B-0500-49A7-3E2AF12452B5}"/>
              </a:ext>
            </a:extLst>
          </p:cNvPr>
          <p:cNvSpPr/>
          <p:nvPr/>
        </p:nvSpPr>
        <p:spPr>
          <a:xfrm>
            <a:off x="1151467" y="787400"/>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Original</a:t>
            </a:r>
          </a:p>
          <a:p>
            <a:pPr algn="ctr"/>
            <a:r>
              <a:rPr lang="en-IN" sz="1200" b="1" dirty="0"/>
              <a:t>Observable</a:t>
            </a:r>
          </a:p>
        </p:txBody>
      </p:sp>
      <p:sp>
        <p:nvSpPr>
          <p:cNvPr id="3" name="Flowchart: Direct Access Storage 2">
            <a:extLst>
              <a:ext uri="{FF2B5EF4-FFF2-40B4-BE49-F238E27FC236}">
                <a16:creationId xmlns:a16="http://schemas.microsoft.com/office/drawing/2014/main" id="{F43A7059-DC75-371A-06C6-AB3AFDC837FD}"/>
              </a:ext>
            </a:extLst>
          </p:cNvPr>
          <p:cNvSpPr/>
          <p:nvPr/>
        </p:nvSpPr>
        <p:spPr>
          <a:xfrm>
            <a:off x="6993467" y="2810933"/>
            <a:ext cx="2218266" cy="1236133"/>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Manipulated</a:t>
            </a:r>
            <a:br>
              <a:rPr lang="en-IN" sz="1200" b="1" dirty="0"/>
            </a:br>
            <a:r>
              <a:rPr lang="en-IN" sz="1200" b="1" dirty="0"/>
              <a:t>Observable</a:t>
            </a:r>
          </a:p>
        </p:txBody>
      </p:sp>
      <p:sp>
        <p:nvSpPr>
          <p:cNvPr id="4" name="Rectangle 3">
            <a:extLst>
              <a:ext uri="{FF2B5EF4-FFF2-40B4-BE49-F238E27FC236}">
                <a16:creationId xmlns:a16="http://schemas.microsoft.com/office/drawing/2014/main" id="{7A5A571A-A75E-23C8-F76F-36E96E34E720}"/>
              </a:ext>
            </a:extLst>
          </p:cNvPr>
          <p:cNvSpPr/>
          <p:nvPr/>
        </p:nvSpPr>
        <p:spPr>
          <a:xfrm>
            <a:off x="4394199" y="1913466"/>
            <a:ext cx="1608667" cy="897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dirty="0"/>
              <a:t>Pipe(</a:t>
            </a:r>
          </a:p>
          <a:p>
            <a:pPr algn="ctr"/>
            <a:r>
              <a:rPr lang="en-IN" sz="1100" dirty="0"/>
              <a:t> Logic for Manipulation</a:t>
            </a:r>
          </a:p>
          <a:p>
            <a:pPr algn="ctr"/>
            <a:r>
              <a:rPr lang="en-IN" sz="1100" dirty="0"/>
              <a:t>)</a:t>
            </a:r>
          </a:p>
        </p:txBody>
      </p:sp>
      <p:cxnSp>
        <p:nvCxnSpPr>
          <p:cNvPr id="6" name="Connector: Curved 5">
            <a:extLst>
              <a:ext uri="{FF2B5EF4-FFF2-40B4-BE49-F238E27FC236}">
                <a16:creationId xmlns:a16="http://schemas.microsoft.com/office/drawing/2014/main" id="{B7737D9E-4993-8D5F-5D57-1BFFC1DAD2B0}"/>
              </a:ext>
            </a:extLst>
          </p:cNvPr>
          <p:cNvCxnSpPr>
            <a:stCxn id="2" idx="4"/>
            <a:endCxn id="4" idx="1"/>
          </p:cNvCxnSpPr>
          <p:nvPr/>
        </p:nvCxnSpPr>
        <p:spPr>
          <a:xfrm>
            <a:off x="3369733" y="1405467"/>
            <a:ext cx="1024466" cy="9567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Curved 7">
            <a:extLst>
              <a:ext uri="{FF2B5EF4-FFF2-40B4-BE49-F238E27FC236}">
                <a16:creationId xmlns:a16="http://schemas.microsoft.com/office/drawing/2014/main" id="{B3206BAD-7918-2558-B641-3C3AA819007B}"/>
              </a:ext>
            </a:extLst>
          </p:cNvPr>
          <p:cNvCxnSpPr>
            <a:cxnSpLocks/>
            <a:stCxn id="4" idx="3"/>
            <a:endCxn id="3" idx="1"/>
          </p:cNvCxnSpPr>
          <p:nvPr/>
        </p:nvCxnSpPr>
        <p:spPr>
          <a:xfrm>
            <a:off x="6002866" y="2362200"/>
            <a:ext cx="990601" cy="10668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6581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0EC8011-2EA0-8AF8-B47E-83C8B30EA426}"/>
              </a:ext>
            </a:extLst>
          </p:cNvPr>
          <p:cNvGraphicFramePr>
            <a:graphicFrameLocks noGrp="1"/>
          </p:cNvGraphicFramePr>
          <p:nvPr>
            <p:extLst>
              <p:ext uri="{D42A27DB-BD31-4B8C-83A1-F6EECF244321}">
                <p14:modId xmlns:p14="http://schemas.microsoft.com/office/powerpoint/2010/main" val="3725268794"/>
              </p:ext>
            </p:extLst>
          </p:nvPr>
        </p:nvGraphicFramePr>
        <p:xfrm>
          <a:off x="2362200" y="2316480"/>
          <a:ext cx="4555065" cy="1112520"/>
        </p:xfrm>
        <a:graphic>
          <a:graphicData uri="http://schemas.openxmlformats.org/drawingml/2006/table">
            <a:tbl>
              <a:tblPr firstRow="1" bandRow="1">
                <a:tableStyleId>{5C22544A-7EE6-4342-B048-85BDC9FD1C3A}</a:tableStyleId>
              </a:tblPr>
              <a:tblGrid>
                <a:gridCol w="911013">
                  <a:extLst>
                    <a:ext uri="{9D8B030D-6E8A-4147-A177-3AD203B41FA5}">
                      <a16:colId xmlns:a16="http://schemas.microsoft.com/office/drawing/2014/main" val="2035850658"/>
                    </a:ext>
                  </a:extLst>
                </a:gridCol>
                <a:gridCol w="911013">
                  <a:extLst>
                    <a:ext uri="{9D8B030D-6E8A-4147-A177-3AD203B41FA5}">
                      <a16:colId xmlns:a16="http://schemas.microsoft.com/office/drawing/2014/main" val="1460095278"/>
                    </a:ext>
                  </a:extLst>
                </a:gridCol>
                <a:gridCol w="911013">
                  <a:extLst>
                    <a:ext uri="{9D8B030D-6E8A-4147-A177-3AD203B41FA5}">
                      <a16:colId xmlns:a16="http://schemas.microsoft.com/office/drawing/2014/main" val="1617828891"/>
                    </a:ext>
                  </a:extLst>
                </a:gridCol>
                <a:gridCol w="911013">
                  <a:extLst>
                    <a:ext uri="{9D8B030D-6E8A-4147-A177-3AD203B41FA5}">
                      <a16:colId xmlns:a16="http://schemas.microsoft.com/office/drawing/2014/main" val="322580263"/>
                    </a:ext>
                  </a:extLst>
                </a:gridCol>
                <a:gridCol w="911013">
                  <a:extLst>
                    <a:ext uri="{9D8B030D-6E8A-4147-A177-3AD203B41FA5}">
                      <a16:colId xmlns:a16="http://schemas.microsoft.com/office/drawing/2014/main" val="4060248716"/>
                    </a:ext>
                  </a:extLst>
                </a:gridCol>
              </a:tblGrid>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236689274"/>
                  </a:ext>
                </a:extLst>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76205730"/>
                  </a:ext>
                </a:extLst>
              </a:tr>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736270995"/>
                  </a:ext>
                </a:extLst>
              </a:tr>
            </a:tbl>
          </a:graphicData>
        </a:graphic>
      </p:graphicFrame>
      <p:sp>
        <p:nvSpPr>
          <p:cNvPr id="3" name="TextBox 2">
            <a:extLst>
              <a:ext uri="{FF2B5EF4-FFF2-40B4-BE49-F238E27FC236}">
                <a16:creationId xmlns:a16="http://schemas.microsoft.com/office/drawing/2014/main" id="{18A2DE11-890F-8215-02A0-36441766165C}"/>
              </a:ext>
            </a:extLst>
          </p:cNvPr>
          <p:cNvSpPr txBox="1"/>
          <p:nvPr/>
        </p:nvSpPr>
        <p:spPr>
          <a:xfrm>
            <a:off x="3124200" y="1882140"/>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b="1" dirty="0"/>
              <a:t>Observable</a:t>
            </a:r>
          </a:p>
        </p:txBody>
      </p:sp>
      <p:sp>
        <p:nvSpPr>
          <p:cNvPr id="4" name="Rectangle: Top Corners Snipped 3">
            <a:extLst>
              <a:ext uri="{FF2B5EF4-FFF2-40B4-BE49-F238E27FC236}">
                <a16:creationId xmlns:a16="http://schemas.microsoft.com/office/drawing/2014/main" id="{C9464890-2343-7589-23FE-6BE22B60F633}"/>
              </a:ext>
            </a:extLst>
          </p:cNvPr>
          <p:cNvSpPr/>
          <p:nvPr/>
        </p:nvSpPr>
        <p:spPr>
          <a:xfrm>
            <a:off x="9499600" y="685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1</a:t>
            </a:r>
          </a:p>
        </p:txBody>
      </p:sp>
      <p:sp>
        <p:nvSpPr>
          <p:cNvPr id="5" name="Rectangle: Top Corners Snipped 4">
            <a:extLst>
              <a:ext uri="{FF2B5EF4-FFF2-40B4-BE49-F238E27FC236}">
                <a16:creationId xmlns:a16="http://schemas.microsoft.com/office/drawing/2014/main" id="{7B02F345-2F6B-B417-EA4D-E2BAAF4214AD}"/>
              </a:ext>
            </a:extLst>
          </p:cNvPr>
          <p:cNvSpPr/>
          <p:nvPr/>
        </p:nvSpPr>
        <p:spPr>
          <a:xfrm>
            <a:off x="9499600" y="2717800"/>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2</a:t>
            </a:r>
          </a:p>
        </p:txBody>
      </p:sp>
      <p:sp>
        <p:nvSpPr>
          <p:cNvPr id="6" name="Rectangle: Top Corners Snipped 5">
            <a:extLst>
              <a:ext uri="{FF2B5EF4-FFF2-40B4-BE49-F238E27FC236}">
                <a16:creationId xmlns:a16="http://schemas.microsoft.com/office/drawing/2014/main" id="{FBB20C9C-F05E-B199-AADE-322ECD1EB430}"/>
              </a:ext>
            </a:extLst>
          </p:cNvPr>
          <p:cNvSpPr/>
          <p:nvPr/>
        </p:nvSpPr>
        <p:spPr>
          <a:xfrm>
            <a:off x="9516533" y="4682067"/>
            <a:ext cx="1752600" cy="1182132"/>
          </a:xfrm>
          <a:prstGeom prst="snip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Subscriber 3</a:t>
            </a:r>
          </a:p>
        </p:txBody>
      </p:sp>
      <p:sp>
        <p:nvSpPr>
          <p:cNvPr id="7" name="Rectangle: Rounded Corners 6">
            <a:extLst>
              <a:ext uri="{FF2B5EF4-FFF2-40B4-BE49-F238E27FC236}">
                <a16:creationId xmlns:a16="http://schemas.microsoft.com/office/drawing/2014/main" id="{09AE4093-BF96-85B9-71F6-65ADA527F71C}"/>
              </a:ext>
            </a:extLst>
          </p:cNvPr>
          <p:cNvSpPr/>
          <p:nvPr/>
        </p:nvSpPr>
        <p:spPr>
          <a:xfrm>
            <a:off x="211667" y="160867"/>
            <a:ext cx="1752600" cy="1182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a:t>
            </a:r>
          </a:p>
          <a:p>
            <a:pPr algn="ctr"/>
            <a:r>
              <a:rPr lang="en-IN" dirty="0"/>
              <a:t>Provider</a:t>
            </a:r>
          </a:p>
        </p:txBody>
      </p:sp>
      <p:cxnSp>
        <p:nvCxnSpPr>
          <p:cNvPr id="9" name="Connector: Curved 8">
            <a:extLst>
              <a:ext uri="{FF2B5EF4-FFF2-40B4-BE49-F238E27FC236}">
                <a16:creationId xmlns:a16="http://schemas.microsoft.com/office/drawing/2014/main" id="{F783096D-0553-CD1C-D577-C77C366D58E4}"/>
              </a:ext>
            </a:extLst>
          </p:cNvPr>
          <p:cNvCxnSpPr>
            <a:stCxn id="7" idx="2"/>
            <a:endCxn id="2" idx="1"/>
          </p:cNvCxnSpPr>
          <p:nvPr/>
        </p:nvCxnSpPr>
        <p:spPr>
          <a:xfrm rot="16200000" flipH="1">
            <a:off x="960213" y="1470752"/>
            <a:ext cx="1529741" cy="127423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4A4E05CD-FF23-6138-FC10-EEBC53F19CF5}"/>
              </a:ext>
            </a:extLst>
          </p:cNvPr>
          <p:cNvCxnSpPr>
            <a:stCxn id="4" idx="2"/>
            <a:endCxn id="2" idx="3"/>
          </p:cNvCxnSpPr>
          <p:nvPr/>
        </p:nvCxnSpPr>
        <p:spPr>
          <a:xfrm rot="10800000" flipV="1">
            <a:off x="6917266" y="1276866"/>
            <a:ext cx="2582335" cy="159587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0D80E412-E41D-DB2E-54C4-1EC1421BF860}"/>
              </a:ext>
            </a:extLst>
          </p:cNvPr>
          <p:cNvCxnSpPr>
            <a:stCxn id="5" idx="2"/>
            <a:endCxn id="2" idx="3"/>
          </p:cNvCxnSpPr>
          <p:nvPr/>
        </p:nvCxnSpPr>
        <p:spPr>
          <a:xfrm rot="10800000">
            <a:off x="6917266" y="2872740"/>
            <a:ext cx="2582335" cy="43612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A393118-2661-B088-2F46-442A1A261A08}"/>
              </a:ext>
            </a:extLst>
          </p:cNvPr>
          <p:cNvCxnSpPr>
            <a:stCxn id="6" idx="2"/>
            <a:endCxn id="2" idx="3"/>
          </p:cNvCxnSpPr>
          <p:nvPr/>
        </p:nvCxnSpPr>
        <p:spPr>
          <a:xfrm rot="10800000">
            <a:off x="6917265" y="2872741"/>
            <a:ext cx="2599268" cy="240039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E2318AA2-413B-C17E-CBBD-B69CE46C0B7E}"/>
              </a:ext>
            </a:extLst>
          </p:cNvPr>
          <p:cNvCxnSpPr/>
          <p:nvPr/>
        </p:nvCxnSpPr>
        <p:spPr>
          <a:xfrm flipV="1">
            <a:off x="7247467" y="1276865"/>
            <a:ext cx="1117600" cy="74600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3C7D7F7-6A4F-6AB8-9783-78A28547529F}"/>
              </a:ext>
            </a:extLst>
          </p:cNvPr>
          <p:cNvCxnSpPr/>
          <p:nvPr/>
        </p:nvCxnSpPr>
        <p:spPr>
          <a:xfrm>
            <a:off x="8068733" y="2717800"/>
            <a:ext cx="973667" cy="30988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B0E58FB0-68FC-3A30-24B9-F4441252FFDC}"/>
              </a:ext>
            </a:extLst>
          </p:cNvPr>
          <p:cNvCxnSpPr>
            <a:cxnSpLocks/>
          </p:cNvCxnSpPr>
          <p:nvPr/>
        </p:nvCxnSpPr>
        <p:spPr>
          <a:xfrm rot="16200000" flipH="1">
            <a:off x="8090369" y="3738501"/>
            <a:ext cx="1438395" cy="88900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693572B4-CCC5-5699-6A92-EC6F1CDB7334}"/>
              </a:ext>
            </a:extLst>
          </p:cNvPr>
          <p:cNvSpPr/>
          <p:nvPr/>
        </p:nvSpPr>
        <p:spPr>
          <a:xfrm>
            <a:off x="364068" y="4108404"/>
            <a:ext cx="1659466"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Observer</a:t>
            </a:r>
          </a:p>
        </p:txBody>
      </p:sp>
      <p:sp>
        <p:nvSpPr>
          <p:cNvPr id="25" name="Oval 24">
            <a:extLst>
              <a:ext uri="{FF2B5EF4-FFF2-40B4-BE49-F238E27FC236}">
                <a16:creationId xmlns:a16="http://schemas.microsoft.com/office/drawing/2014/main" id="{3E16FCD2-24CD-6FAA-9300-3AF28C65F23D}"/>
              </a:ext>
            </a:extLst>
          </p:cNvPr>
          <p:cNvSpPr/>
          <p:nvPr/>
        </p:nvSpPr>
        <p:spPr>
          <a:xfrm>
            <a:off x="3259666" y="4212074"/>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Scheduler</a:t>
            </a:r>
          </a:p>
        </p:txBody>
      </p:sp>
      <p:sp>
        <p:nvSpPr>
          <p:cNvPr id="26" name="Oval 25">
            <a:extLst>
              <a:ext uri="{FF2B5EF4-FFF2-40B4-BE49-F238E27FC236}">
                <a16:creationId xmlns:a16="http://schemas.microsoft.com/office/drawing/2014/main" id="{CECD155C-D2CE-A5DF-AE56-1C6478BD5151}"/>
              </a:ext>
            </a:extLst>
          </p:cNvPr>
          <p:cNvSpPr/>
          <p:nvPr/>
        </p:nvSpPr>
        <p:spPr>
          <a:xfrm>
            <a:off x="5952069" y="4716873"/>
            <a:ext cx="1854198" cy="11473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Subjects</a:t>
            </a:r>
          </a:p>
        </p:txBody>
      </p:sp>
      <p:cxnSp>
        <p:nvCxnSpPr>
          <p:cNvPr id="28" name="Connector: Curved 27">
            <a:extLst>
              <a:ext uri="{FF2B5EF4-FFF2-40B4-BE49-F238E27FC236}">
                <a16:creationId xmlns:a16="http://schemas.microsoft.com/office/drawing/2014/main" id="{241BC8E7-21B7-0D71-8BAD-C20EFC070E79}"/>
              </a:ext>
            </a:extLst>
          </p:cNvPr>
          <p:cNvCxnSpPr>
            <a:stCxn id="24" idx="0"/>
            <a:endCxn id="2" idx="2"/>
          </p:cNvCxnSpPr>
          <p:nvPr/>
        </p:nvCxnSpPr>
        <p:spPr>
          <a:xfrm rot="5400000" flipH="1" flipV="1">
            <a:off x="2577064" y="2045737"/>
            <a:ext cx="679404" cy="344593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3618B041-B450-7703-C9AE-EBF317897C43}"/>
              </a:ext>
            </a:extLst>
          </p:cNvPr>
          <p:cNvCxnSpPr>
            <a:stCxn id="25" idx="0"/>
            <a:endCxn id="2" idx="2"/>
          </p:cNvCxnSpPr>
          <p:nvPr/>
        </p:nvCxnSpPr>
        <p:spPr>
          <a:xfrm rot="5400000" flipH="1" flipV="1">
            <a:off x="4021711" y="3594054"/>
            <a:ext cx="783074" cy="45296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5C1DD454-3BAA-A0BA-E457-0F3AB4901ECD}"/>
              </a:ext>
            </a:extLst>
          </p:cNvPr>
          <p:cNvCxnSpPr>
            <a:stCxn id="26" idx="0"/>
            <a:endCxn id="2" idx="2"/>
          </p:cNvCxnSpPr>
          <p:nvPr/>
        </p:nvCxnSpPr>
        <p:spPr>
          <a:xfrm rot="16200000" flipV="1">
            <a:off x="5115514" y="2953219"/>
            <a:ext cx="1287873" cy="223943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A76DAFA-7379-AA45-8366-7493A474839D}"/>
              </a:ext>
            </a:extLst>
          </p:cNvPr>
          <p:cNvSpPr txBox="1"/>
          <p:nvPr/>
        </p:nvSpPr>
        <p:spPr>
          <a:xfrm>
            <a:off x="59267" y="5427302"/>
            <a:ext cx="2057400"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Manage the Data in the Observable, a collection of callbacks to listen to values delivered by the observables</a:t>
            </a:r>
          </a:p>
        </p:txBody>
      </p:sp>
      <p:sp>
        <p:nvSpPr>
          <p:cNvPr id="34" name="TextBox 33">
            <a:extLst>
              <a:ext uri="{FF2B5EF4-FFF2-40B4-BE49-F238E27FC236}">
                <a16:creationId xmlns:a16="http://schemas.microsoft.com/office/drawing/2014/main" id="{D45249DA-ECA4-C7E4-B4A8-3A36C88E3B21}"/>
              </a:ext>
            </a:extLst>
          </p:cNvPr>
          <p:cNvSpPr txBox="1"/>
          <p:nvPr/>
        </p:nvSpPr>
        <p:spPr>
          <a:xfrm>
            <a:off x="3124200" y="5541033"/>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Centralize  dispatchers to control data access Concurrency</a:t>
            </a:r>
          </a:p>
        </p:txBody>
      </p:sp>
      <p:sp>
        <p:nvSpPr>
          <p:cNvPr id="37" name="TextBox 36">
            <a:extLst>
              <a:ext uri="{FF2B5EF4-FFF2-40B4-BE49-F238E27FC236}">
                <a16:creationId xmlns:a16="http://schemas.microsoft.com/office/drawing/2014/main" id="{0E516B75-E3D7-357A-692C-C4AD6FB3D5E0}"/>
              </a:ext>
            </a:extLst>
          </p:cNvPr>
          <p:cNvSpPr txBox="1"/>
          <p:nvPr/>
        </p:nvSpPr>
        <p:spPr>
          <a:xfrm>
            <a:off x="5888565" y="6004747"/>
            <a:ext cx="2057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Like an </a:t>
            </a:r>
            <a:r>
              <a:rPr lang="en-IN" sz="1200" b="1" dirty="0" err="1"/>
              <a:t>EventEmitter</a:t>
            </a:r>
            <a:r>
              <a:rPr lang="en-IN" sz="1200" b="1" dirty="0"/>
              <a:t>, used to emit the latest value(s) to the subscriber </a:t>
            </a:r>
          </a:p>
        </p:txBody>
      </p:sp>
      <p:sp>
        <p:nvSpPr>
          <p:cNvPr id="38" name="TextBox 37">
            <a:extLst>
              <a:ext uri="{FF2B5EF4-FFF2-40B4-BE49-F238E27FC236}">
                <a16:creationId xmlns:a16="http://schemas.microsoft.com/office/drawing/2014/main" id="{9A064762-E68C-22AD-4F82-1C0673B7F9D6}"/>
              </a:ext>
            </a:extLst>
          </p:cNvPr>
          <p:cNvSpPr txBox="1"/>
          <p:nvPr/>
        </p:nvSpPr>
        <p:spPr>
          <a:xfrm>
            <a:off x="6773333" y="206922"/>
            <a:ext cx="248073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200" b="1" dirty="0"/>
              <a:t>A Subscription management that is used by the observable to take care of Dispatching data</a:t>
            </a:r>
          </a:p>
        </p:txBody>
      </p:sp>
      <p:sp>
        <p:nvSpPr>
          <p:cNvPr id="39" name="Oval 38">
            <a:extLst>
              <a:ext uri="{FF2B5EF4-FFF2-40B4-BE49-F238E27FC236}">
                <a16:creationId xmlns:a16="http://schemas.microsoft.com/office/drawing/2014/main" id="{E412E772-26FD-090F-D73B-258A65B56E46}"/>
              </a:ext>
            </a:extLst>
          </p:cNvPr>
          <p:cNvSpPr/>
          <p:nvPr/>
        </p:nvSpPr>
        <p:spPr>
          <a:xfrm>
            <a:off x="3714751" y="139630"/>
            <a:ext cx="1782232" cy="586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Operators</a:t>
            </a:r>
          </a:p>
        </p:txBody>
      </p:sp>
      <p:cxnSp>
        <p:nvCxnSpPr>
          <p:cNvPr id="41" name="Connector: Curved 40">
            <a:extLst>
              <a:ext uri="{FF2B5EF4-FFF2-40B4-BE49-F238E27FC236}">
                <a16:creationId xmlns:a16="http://schemas.microsoft.com/office/drawing/2014/main" id="{21D5FA10-AC1E-F2DF-F06D-D9F75A224193}"/>
              </a:ext>
            </a:extLst>
          </p:cNvPr>
          <p:cNvCxnSpPr>
            <a:stCxn id="39" idx="4"/>
            <a:endCxn id="2" idx="0"/>
          </p:cNvCxnSpPr>
          <p:nvPr/>
        </p:nvCxnSpPr>
        <p:spPr>
          <a:xfrm rot="16200000" flipH="1">
            <a:off x="3827508" y="1504255"/>
            <a:ext cx="1590583" cy="338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5973F7C7-F8B1-DE19-6F44-8248FB4AF5A2}"/>
              </a:ext>
            </a:extLst>
          </p:cNvPr>
          <p:cNvSpPr txBox="1"/>
          <p:nvPr/>
        </p:nvSpPr>
        <p:spPr>
          <a:xfrm>
            <a:off x="3636436" y="1028606"/>
            <a:ext cx="2459564"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100" b="1" dirty="0"/>
              <a:t>Functions to dela with data stored in Observable</a:t>
            </a:r>
          </a:p>
        </p:txBody>
      </p:sp>
    </p:spTree>
    <p:extLst>
      <p:ext uri="{BB962C8B-B14F-4D97-AF65-F5344CB8AC3E}">
        <p14:creationId xmlns:p14="http://schemas.microsoft.com/office/powerpoint/2010/main" val="4254827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006670-2469-54DE-B62F-9812B01C5F11}"/>
              </a:ext>
            </a:extLst>
          </p:cNvPr>
          <p:cNvSpPr/>
          <p:nvPr/>
        </p:nvSpPr>
        <p:spPr>
          <a:xfrm>
            <a:off x="1803400" y="1134533"/>
            <a:ext cx="4292600" cy="3429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 App</a:t>
            </a:r>
          </a:p>
          <a:p>
            <a:pPr algn="ctr"/>
            <a:endParaRPr lang="en-US" dirty="0"/>
          </a:p>
          <a:p>
            <a:pPr algn="ctr"/>
            <a:endParaRPr lang="en-IN" dirty="0"/>
          </a:p>
        </p:txBody>
      </p:sp>
      <p:sp>
        <p:nvSpPr>
          <p:cNvPr id="4" name="Oval 3">
            <a:extLst>
              <a:ext uri="{FF2B5EF4-FFF2-40B4-BE49-F238E27FC236}">
                <a16:creationId xmlns:a16="http://schemas.microsoft.com/office/drawing/2014/main" id="{75D92CB9-55DA-DB66-ECF4-E09E7D433F22}"/>
              </a:ext>
            </a:extLst>
          </p:cNvPr>
          <p:cNvSpPr/>
          <p:nvPr/>
        </p:nvSpPr>
        <p:spPr>
          <a:xfrm>
            <a:off x="2421467" y="3005667"/>
            <a:ext cx="1693333" cy="127846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Subject</a:t>
            </a:r>
          </a:p>
          <a:p>
            <a:pPr algn="ctr"/>
            <a:r>
              <a:rPr lang="en-US" dirty="0"/>
              <a:t>X = 2</a:t>
            </a:r>
            <a:endParaRPr lang="en-IN" dirty="0"/>
          </a:p>
        </p:txBody>
      </p:sp>
      <p:sp>
        <p:nvSpPr>
          <p:cNvPr id="5" name="Rectangle 4">
            <a:extLst>
              <a:ext uri="{FF2B5EF4-FFF2-40B4-BE49-F238E27FC236}">
                <a16:creationId xmlns:a16="http://schemas.microsoft.com/office/drawing/2014/main" id="{A1749633-1024-7C19-6292-2111F7DC8AFA}"/>
              </a:ext>
            </a:extLst>
          </p:cNvPr>
          <p:cNvSpPr/>
          <p:nvPr/>
        </p:nvSpPr>
        <p:spPr>
          <a:xfrm>
            <a:off x="1930400" y="1346200"/>
            <a:ext cx="2116667" cy="753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Change</a:t>
            </a:r>
          </a:p>
          <a:p>
            <a:pPr algn="ctr"/>
            <a:r>
              <a:rPr lang="en-US" dirty="0"/>
              <a:t>X=1 =&gt; 2</a:t>
            </a:r>
            <a:endParaRPr lang="en-IN" dirty="0"/>
          </a:p>
        </p:txBody>
      </p:sp>
      <p:cxnSp>
        <p:nvCxnSpPr>
          <p:cNvPr id="7" name="Connector: Curved 6">
            <a:extLst>
              <a:ext uri="{FF2B5EF4-FFF2-40B4-BE49-F238E27FC236}">
                <a16:creationId xmlns:a16="http://schemas.microsoft.com/office/drawing/2014/main" id="{B7E2F422-9CDD-D9FC-337E-216DCA75F037}"/>
              </a:ext>
            </a:extLst>
          </p:cNvPr>
          <p:cNvCxnSpPr>
            <a:stCxn id="5" idx="2"/>
            <a:endCxn id="4" idx="2"/>
          </p:cNvCxnSpPr>
          <p:nvPr/>
        </p:nvCxnSpPr>
        <p:spPr>
          <a:xfrm rot="5400000">
            <a:off x="1932518" y="2588683"/>
            <a:ext cx="1545167" cy="567267"/>
          </a:xfrm>
          <a:prstGeom prst="curvedConnector4">
            <a:avLst>
              <a:gd name="adj1" fmla="val 29315"/>
              <a:gd name="adj2" fmla="val 140298"/>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1E39828E-BDD5-B9EF-98BC-ECF9DCC9EA55}"/>
              </a:ext>
            </a:extLst>
          </p:cNvPr>
          <p:cNvSpPr/>
          <p:nvPr/>
        </p:nvSpPr>
        <p:spPr>
          <a:xfrm>
            <a:off x="8170333" y="1244600"/>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Subc1</a:t>
            </a:r>
            <a:endParaRPr lang="en-IN" dirty="0"/>
          </a:p>
        </p:txBody>
      </p:sp>
      <p:sp>
        <p:nvSpPr>
          <p:cNvPr id="9" name="Rectangle 8">
            <a:extLst>
              <a:ext uri="{FF2B5EF4-FFF2-40B4-BE49-F238E27FC236}">
                <a16:creationId xmlns:a16="http://schemas.microsoft.com/office/drawing/2014/main" id="{9CFC36AB-331B-2894-C3B3-2F2BD93867C5}"/>
              </a:ext>
            </a:extLst>
          </p:cNvPr>
          <p:cNvSpPr/>
          <p:nvPr/>
        </p:nvSpPr>
        <p:spPr>
          <a:xfrm>
            <a:off x="8170333" y="2271183"/>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Subc2</a:t>
            </a:r>
            <a:endParaRPr lang="en-IN" dirty="0"/>
          </a:p>
        </p:txBody>
      </p:sp>
      <p:sp>
        <p:nvSpPr>
          <p:cNvPr id="10" name="Rectangle 9">
            <a:extLst>
              <a:ext uri="{FF2B5EF4-FFF2-40B4-BE49-F238E27FC236}">
                <a16:creationId xmlns:a16="http://schemas.microsoft.com/office/drawing/2014/main" id="{7BBE3624-913A-2912-3454-554D296635B8}"/>
              </a:ext>
            </a:extLst>
          </p:cNvPr>
          <p:cNvSpPr/>
          <p:nvPr/>
        </p:nvSpPr>
        <p:spPr>
          <a:xfrm>
            <a:off x="8170333" y="3384552"/>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Subc3</a:t>
            </a:r>
            <a:endParaRPr lang="en-IN" dirty="0"/>
          </a:p>
        </p:txBody>
      </p:sp>
      <p:sp>
        <p:nvSpPr>
          <p:cNvPr id="11" name="Rectangle 10">
            <a:extLst>
              <a:ext uri="{FF2B5EF4-FFF2-40B4-BE49-F238E27FC236}">
                <a16:creationId xmlns:a16="http://schemas.microsoft.com/office/drawing/2014/main" id="{FCC90E84-241C-9EA6-8776-339A454239A3}"/>
              </a:ext>
            </a:extLst>
          </p:cNvPr>
          <p:cNvSpPr/>
          <p:nvPr/>
        </p:nvSpPr>
        <p:spPr>
          <a:xfrm>
            <a:off x="8170333" y="4497921"/>
            <a:ext cx="1710267" cy="601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Subcn</a:t>
            </a:r>
            <a:endParaRPr lang="en-IN" dirty="0"/>
          </a:p>
        </p:txBody>
      </p:sp>
      <p:cxnSp>
        <p:nvCxnSpPr>
          <p:cNvPr id="13" name="Connector: Curved 12">
            <a:extLst>
              <a:ext uri="{FF2B5EF4-FFF2-40B4-BE49-F238E27FC236}">
                <a16:creationId xmlns:a16="http://schemas.microsoft.com/office/drawing/2014/main" id="{7DBD068F-1421-E2F8-C884-919D3C4D9266}"/>
              </a:ext>
            </a:extLst>
          </p:cNvPr>
          <p:cNvCxnSpPr>
            <a:stCxn id="8" idx="1"/>
            <a:endCxn id="4" idx="6"/>
          </p:cNvCxnSpPr>
          <p:nvPr/>
        </p:nvCxnSpPr>
        <p:spPr>
          <a:xfrm rot="10800000" flipV="1">
            <a:off x="4114801" y="1545166"/>
            <a:ext cx="4055533" cy="2099733"/>
          </a:xfrm>
          <a:prstGeom prst="curvedConnector3">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564BBCA7-ACE4-E52B-5DA0-A41EEBD09B8D}"/>
              </a:ext>
            </a:extLst>
          </p:cNvPr>
          <p:cNvCxnSpPr/>
          <p:nvPr/>
        </p:nvCxnSpPr>
        <p:spPr>
          <a:xfrm flipV="1">
            <a:off x="4360333" y="1625600"/>
            <a:ext cx="2226735" cy="16425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3C3BFFB8-01B8-2667-A7D9-A2C706A3DD9E}"/>
              </a:ext>
            </a:extLst>
          </p:cNvPr>
          <p:cNvSpPr txBox="1"/>
          <p:nvPr/>
        </p:nvSpPr>
        <p:spPr>
          <a:xfrm>
            <a:off x="6223000" y="1014177"/>
            <a:ext cx="1016001" cy="369332"/>
          </a:xfrm>
          <a:prstGeom prst="rect">
            <a:avLst/>
          </a:prstGeom>
          <a:noFill/>
        </p:spPr>
        <p:txBody>
          <a:bodyPr wrap="square" rtlCol="0">
            <a:spAutoFit/>
          </a:bodyPr>
          <a:lstStyle/>
          <a:p>
            <a:r>
              <a:rPr lang="en-US" dirty="0"/>
              <a:t>X =2</a:t>
            </a:r>
            <a:endParaRPr lang="en-IN" dirty="0"/>
          </a:p>
        </p:txBody>
      </p:sp>
      <p:cxnSp>
        <p:nvCxnSpPr>
          <p:cNvPr id="18" name="Connector: Curved 17">
            <a:extLst>
              <a:ext uri="{FF2B5EF4-FFF2-40B4-BE49-F238E27FC236}">
                <a16:creationId xmlns:a16="http://schemas.microsoft.com/office/drawing/2014/main" id="{411E0C27-6329-90F4-F772-48B4D2F3F37B}"/>
              </a:ext>
            </a:extLst>
          </p:cNvPr>
          <p:cNvCxnSpPr>
            <a:stCxn id="10" idx="1"/>
            <a:endCxn id="4" idx="6"/>
          </p:cNvCxnSpPr>
          <p:nvPr/>
        </p:nvCxnSpPr>
        <p:spPr>
          <a:xfrm rot="10800000">
            <a:off x="4114801" y="3644901"/>
            <a:ext cx="4055533" cy="40219"/>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6C4EB4BF-00F5-D5AB-7626-9A1490FAC07A}"/>
              </a:ext>
            </a:extLst>
          </p:cNvPr>
          <p:cNvCxnSpPr/>
          <p:nvPr/>
        </p:nvCxnSpPr>
        <p:spPr>
          <a:xfrm>
            <a:off x="4360332" y="3759200"/>
            <a:ext cx="3454401" cy="67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CF96CD6-DFDF-A50C-CEDB-CCEE8811C604}"/>
              </a:ext>
            </a:extLst>
          </p:cNvPr>
          <p:cNvCxnSpPr/>
          <p:nvPr/>
        </p:nvCxnSpPr>
        <p:spPr>
          <a:xfrm flipV="1">
            <a:off x="4114800" y="1545164"/>
            <a:ext cx="2226732" cy="16679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E33DF53A-2A3D-EBED-4D7A-9A257A1FF300}"/>
              </a:ext>
            </a:extLst>
          </p:cNvPr>
          <p:cNvSpPr txBox="1"/>
          <p:nvPr/>
        </p:nvSpPr>
        <p:spPr>
          <a:xfrm>
            <a:off x="6654800" y="1558405"/>
            <a:ext cx="1016001" cy="369332"/>
          </a:xfrm>
          <a:prstGeom prst="rect">
            <a:avLst/>
          </a:prstGeom>
          <a:noFill/>
        </p:spPr>
        <p:txBody>
          <a:bodyPr wrap="square" rtlCol="0">
            <a:spAutoFit/>
          </a:bodyPr>
          <a:lstStyle/>
          <a:p>
            <a:r>
              <a:rPr lang="en-US" dirty="0"/>
              <a:t>X =1</a:t>
            </a:r>
            <a:endParaRPr lang="en-IN" dirty="0"/>
          </a:p>
        </p:txBody>
      </p:sp>
      <p:sp>
        <p:nvSpPr>
          <p:cNvPr id="24" name="TextBox 23">
            <a:extLst>
              <a:ext uri="{FF2B5EF4-FFF2-40B4-BE49-F238E27FC236}">
                <a16:creationId xmlns:a16="http://schemas.microsoft.com/office/drawing/2014/main" id="{C0DCB5D9-0BB6-9C37-C5CD-B25752E92C97}"/>
              </a:ext>
            </a:extLst>
          </p:cNvPr>
          <p:cNvSpPr txBox="1"/>
          <p:nvPr/>
        </p:nvSpPr>
        <p:spPr>
          <a:xfrm>
            <a:off x="6587068" y="4006356"/>
            <a:ext cx="1016001" cy="369332"/>
          </a:xfrm>
          <a:prstGeom prst="rect">
            <a:avLst/>
          </a:prstGeom>
          <a:noFill/>
        </p:spPr>
        <p:txBody>
          <a:bodyPr wrap="square" rtlCol="0">
            <a:spAutoFit/>
          </a:bodyPr>
          <a:lstStyle/>
          <a:p>
            <a:r>
              <a:rPr lang="en-US" dirty="0"/>
              <a:t>X =2</a:t>
            </a:r>
            <a:endParaRPr lang="en-IN" dirty="0"/>
          </a:p>
        </p:txBody>
      </p:sp>
      <p:sp>
        <p:nvSpPr>
          <p:cNvPr id="25" name="Rectangle 24">
            <a:extLst>
              <a:ext uri="{FF2B5EF4-FFF2-40B4-BE49-F238E27FC236}">
                <a16:creationId xmlns:a16="http://schemas.microsoft.com/office/drawing/2014/main" id="{B99E2E59-4A73-ABFD-DE42-B2A6CE33B693}"/>
              </a:ext>
            </a:extLst>
          </p:cNvPr>
          <p:cNvSpPr/>
          <p:nvPr/>
        </p:nvSpPr>
        <p:spPr>
          <a:xfrm>
            <a:off x="270933" y="5012267"/>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Publishing </a:t>
            </a:r>
          </a:p>
          <a:p>
            <a:pPr algn="ctr"/>
            <a:r>
              <a:rPr lang="en-US" dirty="0"/>
              <a:t>Company</a:t>
            </a:r>
            <a:endParaRPr lang="en-IN" dirty="0"/>
          </a:p>
        </p:txBody>
      </p:sp>
      <p:sp>
        <p:nvSpPr>
          <p:cNvPr id="26" name="Rectangle 25">
            <a:extLst>
              <a:ext uri="{FF2B5EF4-FFF2-40B4-BE49-F238E27FC236}">
                <a16:creationId xmlns:a16="http://schemas.microsoft.com/office/drawing/2014/main" id="{7E8E01AD-00C7-C94A-3E04-70514D3514E5}"/>
              </a:ext>
            </a:extLst>
          </p:cNvPr>
          <p:cNvSpPr/>
          <p:nvPr/>
        </p:nvSpPr>
        <p:spPr>
          <a:xfrm>
            <a:off x="6587068" y="5164666"/>
            <a:ext cx="1532467" cy="1261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Subscriber to  Paper by Publisher</a:t>
            </a:r>
            <a:endParaRPr lang="en-IN" dirty="0"/>
          </a:p>
        </p:txBody>
      </p:sp>
      <p:sp>
        <p:nvSpPr>
          <p:cNvPr id="27" name="Oval 26">
            <a:extLst>
              <a:ext uri="{FF2B5EF4-FFF2-40B4-BE49-F238E27FC236}">
                <a16:creationId xmlns:a16="http://schemas.microsoft.com/office/drawing/2014/main" id="{60288863-8C9A-275C-8CE5-38D32AFD72E8}"/>
              </a:ext>
            </a:extLst>
          </p:cNvPr>
          <p:cNvSpPr/>
          <p:nvPr/>
        </p:nvSpPr>
        <p:spPr>
          <a:xfrm>
            <a:off x="3183467" y="5012267"/>
            <a:ext cx="1955800" cy="1261533"/>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a:t>
            </a:r>
            <a:endParaRPr lang="en-IN" dirty="0"/>
          </a:p>
        </p:txBody>
      </p:sp>
      <p:cxnSp>
        <p:nvCxnSpPr>
          <p:cNvPr id="29" name="Connector: Curved 28">
            <a:extLst>
              <a:ext uri="{FF2B5EF4-FFF2-40B4-BE49-F238E27FC236}">
                <a16:creationId xmlns:a16="http://schemas.microsoft.com/office/drawing/2014/main" id="{5BAB8EA1-B498-277A-C962-92B54E15EB69}"/>
              </a:ext>
            </a:extLst>
          </p:cNvPr>
          <p:cNvCxnSpPr>
            <a:stCxn id="26" idx="0"/>
            <a:endCxn id="27" idx="6"/>
          </p:cNvCxnSpPr>
          <p:nvPr/>
        </p:nvCxnSpPr>
        <p:spPr>
          <a:xfrm rot="16200000" flipH="1" flipV="1">
            <a:off x="6007101" y="4296832"/>
            <a:ext cx="478368" cy="2214035"/>
          </a:xfrm>
          <a:prstGeom prst="curvedConnector4">
            <a:avLst>
              <a:gd name="adj1" fmla="val -47787"/>
              <a:gd name="adj2" fmla="val 6730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6D8E1D52-8DA3-0E34-FFAF-F6FADAC4AFCE}"/>
              </a:ext>
            </a:extLst>
          </p:cNvPr>
          <p:cNvCxnSpPr>
            <a:stCxn id="25" idx="0"/>
            <a:endCxn id="27" idx="2"/>
          </p:cNvCxnSpPr>
          <p:nvPr/>
        </p:nvCxnSpPr>
        <p:spPr>
          <a:xfrm rot="16200000" flipH="1">
            <a:off x="1794933" y="4254500"/>
            <a:ext cx="630767" cy="2146300"/>
          </a:xfrm>
          <a:prstGeom prst="curvedConnector4">
            <a:avLst>
              <a:gd name="adj1" fmla="val -36242"/>
              <a:gd name="adj2" fmla="val 678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771B56D9-4051-406E-3FED-E1AE4CE83A0A}"/>
              </a:ext>
            </a:extLst>
          </p:cNvPr>
          <p:cNvCxnSpPr>
            <a:stCxn id="27" idx="6"/>
            <a:endCxn id="26" idx="2"/>
          </p:cNvCxnSpPr>
          <p:nvPr/>
        </p:nvCxnSpPr>
        <p:spPr>
          <a:xfrm>
            <a:off x="5139267" y="5643034"/>
            <a:ext cx="2214035" cy="783165"/>
          </a:xfrm>
          <a:prstGeom prst="curvedConnector4">
            <a:avLst>
              <a:gd name="adj1" fmla="val 32696"/>
              <a:gd name="adj2" fmla="val 12918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943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22A8AA7-32B7-049C-0FA9-D85EFDA8F234}"/>
              </a:ext>
            </a:extLst>
          </p:cNvPr>
          <p:cNvSpPr/>
          <p:nvPr/>
        </p:nvSpPr>
        <p:spPr>
          <a:xfrm>
            <a:off x="4377267" y="575733"/>
            <a:ext cx="2641600" cy="2082800"/>
          </a:xfrm>
          <a:prstGeom prst="ellipse">
            <a:avLst/>
          </a:prstGeom>
          <a:ln w="762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Subject</a:t>
            </a:r>
            <a:endParaRPr lang="en-IN" dirty="0"/>
          </a:p>
        </p:txBody>
      </p:sp>
      <p:sp>
        <p:nvSpPr>
          <p:cNvPr id="3" name="Rectangle 2">
            <a:extLst>
              <a:ext uri="{FF2B5EF4-FFF2-40B4-BE49-F238E27FC236}">
                <a16:creationId xmlns:a16="http://schemas.microsoft.com/office/drawing/2014/main" id="{09BB1E7D-C07A-0EB8-8A70-8D7030FAB928}"/>
              </a:ext>
            </a:extLst>
          </p:cNvPr>
          <p:cNvSpPr/>
          <p:nvPr/>
        </p:nvSpPr>
        <p:spPr>
          <a:xfrm>
            <a:off x="4995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COM1</a:t>
            </a:r>
            <a:endParaRPr lang="en-IN" dirty="0"/>
          </a:p>
        </p:txBody>
      </p:sp>
      <p:sp>
        <p:nvSpPr>
          <p:cNvPr id="4" name="Rectangle 3">
            <a:extLst>
              <a:ext uri="{FF2B5EF4-FFF2-40B4-BE49-F238E27FC236}">
                <a16:creationId xmlns:a16="http://schemas.microsoft.com/office/drawing/2014/main" id="{5A6D71A4-7776-0742-3F2F-2B460647D1CA}"/>
              </a:ext>
            </a:extLst>
          </p:cNvPr>
          <p:cNvSpPr/>
          <p:nvPr/>
        </p:nvSpPr>
        <p:spPr>
          <a:xfrm>
            <a:off x="34543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COM2</a:t>
            </a:r>
            <a:endParaRPr lang="en-IN" dirty="0"/>
          </a:p>
        </p:txBody>
      </p:sp>
      <p:sp>
        <p:nvSpPr>
          <p:cNvPr id="5" name="Rectangle 4">
            <a:extLst>
              <a:ext uri="{FF2B5EF4-FFF2-40B4-BE49-F238E27FC236}">
                <a16:creationId xmlns:a16="http://schemas.microsoft.com/office/drawing/2014/main" id="{22CFB77A-78F5-0AC8-D374-2AF028F9721B}"/>
              </a:ext>
            </a:extLst>
          </p:cNvPr>
          <p:cNvSpPr/>
          <p:nvPr/>
        </p:nvSpPr>
        <p:spPr>
          <a:xfrm>
            <a:off x="6189133"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COM3</a:t>
            </a:r>
            <a:endParaRPr lang="en-IN" dirty="0"/>
          </a:p>
        </p:txBody>
      </p:sp>
      <p:sp>
        <p:nvSpPr>
          <p:cNvPr id="6" name="Rectangle 5">
            <a:extLst>
              <a:ext uri="{FF2B5EF4-FFF2-40B4-BE49-F238E27FC236}">
                <a16:creationId xmlns:a16="http://schemas.microsoft.com/office/drawing/2014/main" id="{4EC5D1B1-2D44-A1CE-752A-B2985A33570D}"/>
              </a:ext>
            </a:extLst>
          </p:cNvPr>
          <p:cNvSpPr/>
          <p:nvPr/>
        </p:nvSpPr>
        <p:spPr>
          <a:xfrm>
            <a:off x="9143999" y="3920067"/>
            <a:ext cx="2336800" cy="16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COM4</a:t>
            </a:r>
            <a:endParaRPr lang="en-IN" dirty="0"/>
          </a:p>
        </p:txBody>
      </p:sp>
      <p:cxnSp>
        <p:nvCxnSpPr>
          <p:cNvPr id="8" name="Connector: Curved 7">
            <a:extLst>
              <a:ext uri="{FF2B5EF4-FFF2-40B4-BE49-F238E27FC236}">
                <a16:creationId xmlns:a16="http://schemas.microsoft.com/office/drawing/2014/main" id="{08DE4DC6-86DD-3D8D-BAF8-3CC8522012C4}"/>
              </a:ext>
            </a:extLst>
          </p:cNvPr>
          <p:cNvCxnSpPr>
            <a:stCxn id="3" idx="0"/>
            <a:endCxn id="2" idx="4"/>
          </p:cNvCxnSpPr>
          <p:nvPr/>
        </p:nvCxnSpPr>
        <p:spPr>
          <a:xfrm rot="5400000" flipH="1" flipV="1">
            <a:off x="3052233" y="1274233"/>
            <a:ext cx="1261534" cy="40301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3DDA1C5E-ED08-FCBF-105F-D054551BB8D6}"/>
              </a:ext>
            </a:extLst>
          </p:cNvPr>
          <p:cNvCxnSpPr>
            <a:stCxn id="4" idx="0"/>
            <a:endCxn id="2" idx="4"/>
          </p:cNvCxnSpPr>
          <p:nvPr/>
        </p:nvCxnSpPr>
        <p:spPr>
          <a:xfrm rot="5400000" flipH="1" flipV="1">
            <a:off x="4529666" y="2751666"/>
            <a:ext cx="1261534" cy="107526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C5F05A49-910A-B041-6DD2-5A6E6A6ABF5E}"/>
              </a:ext>
            </a:extLst>
          </p:cNvPr>
          <p:cNvCxnSpPr>
            <a:stCxn id="5" idx="0"/>
            <a:endCxn id="2" idx="4"/>
          </p:cNvCxnSpPr>
          <p:nvPr/>
        </p:nvCxnSpPr>
        <p:spPr>
          <a:xfrm rot="16200000" flipV="1">
            <a:off x="5897033" y="2459567"/>
            <a:ext cx="1261534" cy="16594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B5FA3A7C-C84B-81C9-93A2-441D7608CAAF}"/>
              </a:ext>
            </a:extLst>
          </p:cNvPr>
          <p:cNvCxnSpPr>
            <a:stCxn id="6" idx="0"/>
            <a:endCxn id="2" idx="4"/>
          </p:cNvCxnSpPr>
          <p:nvPr/>
        </p:nvCxnSpPr>
        <p:spPr>
          <a:xfrm rot="16200000" flipV="1">
            <a:off x="7374466" y="982134"/>
            <a:ext cx="1261534" cy="46143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1FEC0DE-F568-49F9-3EE0-A77C7B72EF85}"/>
              </a:ext>
            </a:extLst>
          </p:cNvPr>
          <p:cNvSpPr/>
          <p:nvPr/>
        </p:nvSpPr>
        <p:spPr>
          <a:xfrm>
            <a:off x="8458200" y="499533"/>
            <a:ext cx="2125133" cy="1261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Angular</a:t>
            </a:r>
          </a:p>
          <a:p>
            <a:pPr algn="ctr"/>
            <a:r>
              <a:rPr lang="en-US" dirty="0"/>
              <a:t>Service</a:t>
            </a:r>
          </a:p>
          <a:p>
            <a:pPr algn="ctr"/>
            <a:r>
              <a:rPr lang="en-US" dirty="0"/>
              <a:t>Provide Data to Subscriber</a:t>
            </a:r>
            <a:endParaRPr lang="en-IN" dirty="0"/>
          </a:p>
        </p:txBody>
      </p:sp>
      <p:cxnSp>
        <p:nvCxnSpPr>
          <p:cNvPr id="17" name="Connector: Curved 16">
            <a:extLst>
              <a:ext uri="{FF2B5EF4-FFF2-40B4-BE49-F238E27FC236}">
                <a16:creationId xmlns:a16="http://schemas.microsoft.com/office/drawing/2014/main" id="{3D5719AD-A857-040B-1D6E-F8BA149DAE1F}"/>
              </a:ext>
            </a:extLst>
          </p:cNvPr>
          <p:cNvCxnSpPr>
            <a:stCxn id="15" idx="1"/>
            <a:endCxn id="2" idx="0"/>
          </p:cNvCxnSpPr>
          <p:nvPr/>
        </p:nvCxnSpPr>
        <p:spPr>
          <a:xfrm rot="10800000">
            <a:off x="5698068" y="575733"/>
            <a:ext cx="2760133" cy="554568"/>
          </a:xfrm>
          <a:prstGeom prst="curvedConnector4">
            <a:avLst>
              <a:gd name="adj1" fmla="val 26074"/>
              <a:gd name="adj2" fmla="val 141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55D38A89-0117-6A37-BE23-6726CD0B002E}"/>
              </a:ext>
            </a:extLst>
          </p:cNvPr>
          <p:cNvCxnSpPr>
            <a:stCxn id="2" idx="2"/>
            <a:endCxn id="3" idx="0"/>
          </p:cNvCxnSpPr>
          <p:nvPr/>
        </p:nvCxnSpPr>
        <p:spPr>
          <a:xfrm rot="10800000" flipV="1">
            <a:off x="1667933" y="1617133"/>
            <a:ext cx="2709334"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908C68D1-5213-FBFF-F75C-D3AA0BEE0B30}"/>
              </a:ext>
            </a:extLst>
          </p:cNvPr>
          <p:cNvCxnSpPr>
            <a:stCxn id="2" idx="3"/>
            <a:endCxn id="4" idx="0"/>
          </p:cNvCxnSpPr>
          <p:nvPr/>
        </p:nvCxnSpPr>
        <p:spPr>
          <a:xfrm rot="5400000">
            <a:off x="3910184" y="3066130"/>
            <a:ext cx="1566553" cy="14132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AA04CCBD-3B77-2610-EA5D-98B5DAA9C583}"/>
              </a:ext>
            </a:extLst>
          </p:cNvPr>
          <p:cNvCxnSpPr>
            <a:stCxn id="2" idx="5"/>
            <a:endCxn id="5" idx="0"/>
          </p:cNvCxnSpPr>
          <p:nvPr/>
        </p:nvCxnSpPr>
        <p:spPr>
          <a:xfrm rot="16200000" flipH="1">
            <a:off x="6211497" y="2774030"/>
            <a:ext cx="1566553" cy="7255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095FD101-F2D6-80E3-546E-B677D3680597}"/>
              </a:ext>
            </a:extLst>
          </p:cNvPr>
          <p:cNvCxnSpPr>
            <a:stCxn id="2" idx="6"/>
            <a:endCxn id="6" idx="0"/>
          </p:cNvCxnSpPr>
          <p:nvPr/>
        </p:nvCxnSpPr>
        <p:spPr>
          <a:xfrm>
            <a:off x="7018867" y="1617133"/>
            <a:ext cx="3293532" cy="2302934"/>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7687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BC4BAD96-E26E-7BE7-A8FA-C009F663BFF1}"/>
              </a:ext>
            </a:extLst>
          </p:cNvPr>
          <p:cNvSpPr/>
          <p:nvPr/>
        </p:nvSpPr>
        <p:spPr>
          <a:xfrm>
            <a:off x="762000" y="762000"/>
            <a:ext cx="10608733" cy="5765800"/>
          </a:xfrm>
          <a:prstGeom prst="can">
            <a:avLst>
              <a:gd name="adj" fmla="val 9875"/>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Cylinder 2">
            <a:extLst>
              <a:ext uri="{FF2B5EF4-FFF2-40B4-BE49-F238E27FC236}">
                <a16:creationId xmlns:a16="http://schemas.microsoft.com/office/drawing/2014/main" id="{4C0069D2-074B-2ABA-D9F2-71B86E57D275}"/>
              </a:ext>
            </a:extLst>
          </p:cNvPr>
          <p:cNvSpPr/>
          <p:nvPr/>
        </p:nvSpPr>
        <p:spPr>
          <a:xfrm>
            <a:off x="1066800" y="1625600"/>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Departments</a:t>
            </a:r>
          </a:p>
        </p:txBody>
      </p:sp>
      <p:sp>
        <p:nvSpPr>
          <p:cNvPr id="4" name="Cylinder 3">
            <a:extLst>
              <a:ext uri="{FF2B5EF4-FFF2-40B4-BE49-F238E27FC236}">
                <a16:creationId xmlns:a16="http://schemas.microsoft.com/office/drawing/2014/main" id="{5FC04BCF-341C-ED51-904E-5ED90E9877B1}"/>
              </a:ext>
            </a:extLst>
          </p:cNvPr>
          <p:cNvSpPr/>
          <p:nvPr/>
        </p:nvSpPr>
        <p:spPr>
          <a:xfrm>
            <a:off x="3327400" y="1625599"/>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Employees</a:t>
            </a:r>
          </a:p>
        </p:txBody>
      </p:sp>
      <p:sp>
        <p:nvSpPr>
          <p:cNvPr id="5" name="Cylinder 4">
            <a:extLst>
              <a:ext uri="{FF2B5EF4-FFF2-40B4-BE49-F238E27FC236}">
                <a16:creationId xmlns:a16="http://schemas.microsoft.com/office/drawing/2014/main" id="{08660B0F-2F01-1A33-2017-FA71C54111C7}"/>
              </a:ext>
            </a:extLst>
          </p:cNvPr>
          <p:cNvSpPr/>
          <p:nvPr/>
        </p:nvSpPr>
        <p:spPr>
          <a:xfrm>
            <a:off x="6066366" y="1625598"/>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Customers</a:t>
            </a:r>
          </a:p>
        </p:txBody>
      </p:sp>
      <p:sp>
        <p:nvSpPr>
          <p:cNvPr id="6" name="Cylinder 5">
            <a:extLst>
              <a:ext uri="{FF2B5EF4-FFF2-40B4-BE49-F238E27FC236}">
                <a16:creationId xmlns:a16="http://schemas.microsoft.com/office/drawing/2014/main" id="{DFC95B21-A37F-2CA5-A9AE-31E66547E85C}"/>
              </a:ext>
            </a:extLst>
          </p:cNvPr>
          <p:cNvSpPr/>
          <p:nvPr/>
        </p:nvSpPr>
        <p:spPr>
          <a:xfrm>
            <a:off x="8769348" y="1507067"/>
            <a:ext cx="1583267" cy="13038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Orders</a:t>
            </a:r>
          </a:p>
        </p:txBody>
      </p:sp>
    </p:spTree>
    <p:extLst>
      <p:ext uri="{BB962C8B-B14F-4D97-AF65-F5344CB8AC3E}">
        <p14:creationId xmlns:p14="http://schemas.microsoft.com/office/powerpoint/2010/main" val="2277803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stCxn id="2" idx="2"/>
            <a:endCxn id="4" idx="2"/>
          </p:cNvCxnSpPr>
          <p:nvPr/>
        </p:nvCxnSpPr>
        <p:spPr>
          <a:xfrm rot="16200000" flipH="1">
            <a:off x="2097616" y="1945216"/>
            <a:ext cx="1363134" cy="22817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712259" y="3136669"/>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Tree>
    <p:extLst>
      <p:ext uri="{BB962C8B-B14F-4D97-AF65-F5344CB8AC3E}">
        <p14:creationId xmlns:p14="http://schemas.microsoft.com/office/powerpoint/2010/main" val="2651586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A124A9-3B58-4A0F-308C-4F049DA743D4}"/>
              </a:ext>
            </a:extLst>
          </p:cNvPr>
          <p:cNvSpPr/>
          <p:nvPr/>
        </p:nvSpPr>
        <p:spPr>
          <a:xfrm>
            <a:off x="423333" y="787400"/>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 Department</a:t>
            </a:r>
          </a:p>
        </p:txBody>
      </p:sp>
      <p:sp>
        <p:nvSpPr>
          <p:cNvPr id="3" name="Rectangle 2">
            <a:extLst>
              <a:ext uri="{FF2B5EF4-FFF2-40B4-BE49-F238E27FC236}">
                <a16:creationId xmlns:a16="http://schemas.microsoft.com/office/drawing/2014/main" id="{ADC9BB2D-8B09-A099-DE20-AEE8E6376FD2}"/>
              </a:ext>
            </a:extLst>
          </p:cNvPr>
          <p:cNvSpPr/>
          <p:nvPr/>
        </p:nvSpPr>
        <p:spPr>
          <a:xfrm>
            <a:off x="8661400" y="3183466"/>
            <a:ext cx="2429934" cy="1617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List Departments</a:t>
            </a:r>
          </a:p>
        </p:txBody>
      </p:sp>
      <p:sp>
        <p:nvSpPr>
          <p:cNvPr id="4" name="Cylinder 3">
            <a:extLst>
              <a:ext uri="{FF2B5EF4-FFF2-40B4-BE49-F238E27FC236}">
                <a16:creationId xmlns:a16="http://schemas.microsoft.com/office/drawing/2014/main" id="{6C924976-DB5E-8752-96CE-B1B3AC67406C}"/>
              </a:ext>
            </a:extLst>
          </p:cNvPr>
          <p:cNvSpPr/>
          <p:nvPr/>
        </p:nvSpPr>
        <p:spPr>
          <a:xfrm>
            <a:off x="3920067" y="2929467"/>
            <a:ext cx="3132666" cy="16764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 Store</a:t>
            </a:r>
          </a:p>
        </p:txBody>
      </p:sp>
      <p:cxnSp>
        <p:nvCxnSpPr>
          <p:cNvPr id="6" name="Connector: Elbow 5">
            <a:extLst>
              <a:ext uri="{FF2B5EF4-FFF2-40B4-BE49-F238E27FC236}">
                <a16:creationId xmlns:a16="http://schemas.microsoft.com/office/drawing/2014/main" id="{46FE48F7-AC5D-BC2A-5372-CBAE1A7517AA}"/>
              </a:ext>
            </a:extLst>
          </p:cNvPr>
          <p:cNvCxnSpPr>
            <a:stCxn id="4" idx="1"/>
            <a:endCxn id="2" idx="3"/>
          </p:cNvCxnSpPr>
          <p:nvPr/>
        </p:nvCxnSpPr>
        <p:spPr>
          <a:xfrm rot="16200000" flipV="1">
            <a:off x="3503084" y="946150"/>
            <a:ext cx="1333500" cy="26331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4B4C483C-4705-3B9F-5CDA-EFCCD5739790}"/>
              </a:ext>
            </a:extLst>
          </p:cNvPr>
          <p:cNvCxnSpPr>
            <a:stCxn id="4" idx="3"/>
            <a:endCxn id="3" idx="2"/>
          </p:cNvCxnSpPr>
          <p:nvPr/>
        </p:nvCxnSpPr>
        <p:spPr>
          <a:xfrm rot="16200000" flipH="1">
            <a:off x="7584017" y="2508249"/>
            <a:ext cx="194732" cy="4389967"/>
          </a:xfrm>
          <a:prstGeom prst="bentConnector3">
            <a:avLst>
              <a:gd name="adj1" fmla="val 217392"/>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D213ACF-ACE4-5858-E82F-4C38FED93D72}"/>
              </a:ext>
            </a:extLst>
          </p:cNvPr>
          <p:cNvSpPr txBox="1"/>
          <p:nvPr/>
        </p:nvSpPr>
        <p:spPr>
          <a:xfrm>
            <a:off x="3395133" y="1219200"/>
            <a:ext cx="2159000" cy="376765"/>
          </a:xfrm>
          <a:prstGeom prst="rect">
            <a:avLst/>
          </a:prstGeom>
          <a:noFill/>
          <a:ln>
            <a:solidFill>
              <a:schemeClr val="accent1"/>
            </a:solidFill>
          </a:ln>
        </p:spPr>
        <p:txBody>
          <a:bodyPr wrap="square" rtlCol="0">
            <a:spAutoFit/>
          </a:bodyPr>
          <a:lstStyle/>
          <a:p>
            <a:pPr algn="ctr"/>
            <a:r>
              <a:rPr lang="en-IN" b="1" dirty="0"/>
              <a:t>Subscription</a:t>
            </a:r>
          </a:p>
        </p:txBody>
      </p:sp>
      <p:sp>
        <p:nvSpPr>
          <p:cNvPr id="10" name="TextBox 9">
            <a:extLst>
              <a:ext uri="{FF2B5EF4-FFF2-40B4-BE49-F238E27FC236}">
                <a16:creationId xmlns:a16="http://schemas.microsoft.com/office/drawing/2014/main" id="{37FCFA43-065E-6F62-3383-AC2F342FF818}"/>
              </a:ext>
            </a:extLst>
          </p:cNvPr>
          <p:cNvSpPr txBox="1"/>
          <p:nvPr/>
        </p:nvSpPr>
        <p:spPr>
          <a:xfrm>
            <a:off x="6601883" y="5046133"/>
            <a:ext cx="2159000" cy="376765"/>
          </a:xfrm>
          <a:prstGeom prst="rect">
            <a:avLst/>
          </a:prstGeom>
          <a:noFill/>
          <a:ln>
            <a:solidFill>
              <a:schemeClr val="accent1"/>
            </a:solidFill>
          </a:ln>
        </p:spPr>
        <p:txBody>
          <a:bodyPr wrap="square" rtlCol="0">
            <a:spAutoFit/>
          </a:bodyPr>
          <a:lstStyle/>
          <a:p>
            <a:pPr algn="ctr"/>
            <a:r>
              <a:rPr lang="en-IN" b="1" dirty="0"/>
              <a:t>Subscription</a:t>
            </a:r>
          </a:p>
        </p:txBody>
      </p:sp>
      <p:cxnSp>
        <p:nvCxnSpPr>
          <p:cNvPr id="12" name="Connector: Curved 11">
            <a:extLst>
              <a:ext uri="{FF2B5EF4-FFF2-40B4-BE49-F238E27FC236}">
                <a16:creationId xmlns:a16="http://schemas.microsoft.com/office/drawing/2014/main" id="{46BC4392-B6C8-91BA-9882-67F38943B2F1}"/>
              </a:ext>
            </a:extLst>
          </p:cNvPr>
          <p:cNvCxnSpPr>
            <a:cxnSpLocks/>
            <a:stCxn id="2" idx="2"/>
            <a:endCxn id="13" idx="0"/>
          </p:cNvCxnSpPr>
          <p:nvPr/>
        </p:nvCxnSpPr>
        <p:spPr>
          <a:xfrm rot="16200000" flipH="1">
            <a:off x="1344727" y="2698105"/>
            <a:ext cx="702502" cy="11535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C9C1F99-CC82-789E-9B65-3E12507AC193}"/>
              </a:ext>
            </a:extLst>
          </p:cNvPr>
          <p:cNvSpPr txBox="1"/>
          <p:nvPr/>
        </p:nvSpPr>
        <p:spPr>
          <a:xfrm>
            <a:off x="423332" y="3107035"/>
            <a:ext cx="2660650" cy="923330"/>
          </a:xfrm>
          <a:prstGeom prst="rect">
            <a:avLst/>
          </a:prstGeom>
          <a:noFill/>
          <a:ln>
            <a:solidFill>
              <a:schemeClr val="accent1"/>
            </a:solidFill>
          </a:ln>
        </p:spPr>
        <p:txBody>
          <a:bodyPr wrap="square" rtlCol="0">
            <a:spAutoFit/>
          </a:bodyPr>
          <a:lstStyle/>
          <a:p>
            <a:pPr algn="ctr"/>
            <a:r>
              <a:rPr lang="en-IN" b="1" dirty="0"/>
              <a:t>Dispatch Action for Adding New Department to Store</a:t>
            </a:r>
          </a:p>
        </p:txBody>
      </p:sp>
      <p:cxnSp>
        <p:nvCxnSpPr>
          <p:cNvPr id="15" name="Connector: Curved 14">
            <a:extLst>
              <a:ext uri="{FF2B5EF4-FFF2-40B4-BE49-F238E27FC236}">
                <a16:creationId xmlns:a16="http://schemas.microsoft.com/office/drawing/2014/main" id="{2D5E98DD-793C-4CF1-5187-E96B1BB0A80D}"/>
              </a:ext>
            </a:extLst>
          </p:cNvPr>
          <p:cNvCxnSpPr>
            <a:stCxn id="4" idx="4"/>
            <a:endCxn id="3" idx="0"/>
          </p:cNvCxnSpPr>
          <p:nvPr/>
        </p:nvCxnSpPr>
        <p:spPr>
          <a:xfrm flipV="1">
            <a:off x="7052733" y="3183466"/>
            <a:ext cx="2823634" cy="584201"/>
          </a:xfrm>
          <a:prstGeom prst="curvedConnector4">
            <a:avLst>
              <a:gd name="adj1" fmla="val 28486"/>
              <a:gd name="adj2" fmla="val 182608"/>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D19128C-326C-1F62-1DFE-DFB584D0CB37}"/>
              </a:ext>
            </a:extLst>
          </p:cNvPr>
          <p:cNvSpPr txBox="1"/>
          <p:nvPr/>
        </p:nvSpPr>
        <p:spPr>
          <a:xfrm>
            <a:off x="8008408" y="1625366"/>
            <a:ext cx="2660650" cy="1200329"/>
          </a:xfrm>
          <a:prstGeom prst="rect">
            <a:avLst/>
          </a:prstGeom>
          <a:noFill/>
          <a:ln>
            <a:solidFill>
              <a:schemeClr val="accent1"/>
            </a:solidFill>
          </a:ln>
        </p:spPr>
        <p:txBody>
          <a:bodyPr wrap="square" rtlCol="0">
            <a:spAutoFit/>
          </a:bodyPr>
          <a:lstStyle/>
          <a:p>
            <a:pPr algn="ctr"/>
            <a:r>
              <a:rPr lang="en-IN" b="1" dirty="0"/>
              <a:t>Notify the newly added department from store to List Departments Component</a:t>
            </a:r>
          </a:p>
        </p:txBody>
      </p:sp>
      <p:sp>
        <p:nvSpPr>
          <p:cNvPr id="7" name="Star: 10 Points 6">
            <a:extLst>
              <a:ext uri="{FF2B5EF4-FFF2-40B4-BE49-F238E27FC236}">
                <a16:creationId xmlns:a16="http://schemas.microsoft.com/office/drawing/2014/main" id="{0F77FA15-2230-6D55-B05B-479BC29F190A}"/>
              </a:ext>
            </a:extLst>
          </p:cNvPr>
          <p:cNvSpPr/>
          <p:nvPr/>
        </p:nvSpPr>
        <p:spPr>
          <a:xfrm>
            <a:off x="1753657" y="4605866"/>
            <a:ext cx="2056343" cy="1676400"/>
          </a:xfrm>
          <a:prstGeom prst="star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Reducer</a:t>
            </a:r>
          </a:p>
        </p:txBody>
      </p:sp>
      <p:cxnSp>
        <p:nvCxnSpPr>
          <p:cNvPr id="14" name="Connector: Curved 13">
            <a:extLst>
              <a:ext uri="{FF2B5EF4-FFF2-40B4-BE49-F238E27FC236}">
                <a16:creationId xmlns:a16="http://schemas.microsoft.com/office/drawing/2014/main" id="{8FBFA9C5-A61E-E4F9-C7B3-DF5867A488FF}"/>
              </a:ext>
            </a:extLst>
          </p:cNvPr>
          <p:cNvCxnSpPr>
            <a:cxnSpLocks/>
            <a:stCxn id="13" idx="2"/>
            <a:endCxn id="7" idx="5"/>
          </p:cNvCxnSpPr>
          <p:nvPr/>
        </p:nvCxnSpPr>
        <p:spPr>
          <a:xfrm rot="5400000">
            <a:off x="917295" y="4866725"/>
            <a:ext cx="1672722" cy="2"/>
          </a:xfrm>
          <a:prstGeom prst="curvedConnector4">
            <a:avLst>
              <a:gd name="adj1" fmla="val 17202"/>
              <a:gd name="adj2" fmla="val 114301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299B2623-40FB-FC0C-4C94-A710F1B25260}"/>
              </a:ext>
            </a:extLst>
          </p:cNvPr>
          <p:cNvCxnSpPr>
            <a:stCxn id="7" idx="0"/>
            <a:endCxn id="4" idx="2"/>
          </p:cNvCxnSpPr>
          <p:nvPr/>
        </p:nvCxnSpPr>
        <p:spPr>
          <a:xfrm flipV="1">
            <a:off x="3810002" y="3767667"/>
            <a:ext cx="110065" cy="1417378"/>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3E6C343-4108-943B-7BA1-C99229B6087C}"/>
              </a:ext>
            </a:extLst>
          </p:cNvPr>
          <p:cNvSpPr txBox="1"/>
          <p:nvPr/>
        </p:nvSpPr>
        <p:spPr>
          <a:xfrm>
            <a:off x="2954866" y="3992032"/>
            <a:ext cx="1659467" cy="923330"/>
          </a:xfrm>
          <a:prstGeom prst="rect">
            <a:avLst/>
          </a:prstGeom>
          <a:noFill/>
        </p:spPr>
        <p:txBody>
          <a:bodyPr wrap="square" rtlCol="0">
            <a:spAutoFit/>
          </a:bodyPr>
          <a:lstStyle/>
          <a:p>
            <a:pPr algn="ctr"/>
            <a:r>
              <a:rPr lang="en-IN" b="1" dirty="0"/>
              <a:t>Update new Department in the Store</a:t>
            </a:r>
          </a:p>
        </p:txBody>
      </p:sp>
    </p:spTree>
    <p:extLst>
      <p:ext uri="{BB962C8B-B14F-4D97-AF65-F5344CB8AC3E}">
        <p14:creationId xmlns:p14="http://schemas.microsoft.com/office/powerpoint/2010/main" val="3812766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523B34-3A90-CCEB-42C9-B839C90E43FD}"/>
              </a:ext>
            </a:extLst>
          </p:cNvPr>
          <p:cNvSpPr/>
          <p:nvPr/>
        </p:nvSpPr>
        <p:spPr>
          <a:xfrm>
            <a:off x="135467" y="321733"/>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1</a:t>
            </a:r>
            <a:endParaRPr lang="en-IN" dirty="0"/>
          </a:p>
        </p:txBody>
      </p:sp>
      <p:sp>
        <p:nvSpPr>
          <p:cNvPr id="3" name="Arrow: Right 2">
            <a:extLst>
              <a:ext uri="{FF2B5EF4-FFF2-40B4-BE49-F238E27FC236}">
                <a16:creationId xmlns:a16="http://schemas.microsoft.com/office/drawing/2014/main" id="{E9C8725E-D738-4AEC-C561-7E9D6644AB1F}"/>
              </a:ext>
            </a:extLst>
          </p:cNvPr>
          <p:cNvSpPr/>
          <p:nvPr/>
        </p:nvSpPr>
        <p:spPr>
          <a:xfrm>
            <a:off x="1667933" y="584200"/>
            <a:ext cx="2633134"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Dispatch Action</a:t>
            </a:r>
            <a:endParaRPr lang="en-IN" dirty="0"/>
          </a:p>
        </p:txBody>
      </p:sp>
      <p:sp>
        <p:nvSpPr>
          <p:cNvPr id="4" name="Rectangle 3">
            <a:extLst>
              <a:ext uri="{FF2B5EF4-FFF2-40B4-BE49-F238E27FC236}">
                <a16:creationId xmlns:a16="http://schemas.microsoft.com/office/drawing/2014/main" id="{47CA97AB-B00B-7ACA-0FB3-8BA9D7F98DD7}"/>
              </a:ext>
            </a:extLst>
          </p:cNvPr>
          <p:cNvSpPr/>
          <p:nvPr/>
        </p:nvSpPr>
        <p:spPr>
          <a:xfrm>
            <a:off x="4461933" y="30945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Reducer</a:t>
            </a:r>
          </a:p>
          <a:p>
            <a:pPr algn="ctr"/>
            <a:r>
              <a:rPr lang="en-US" dirty="0"/>
              <a:t>Update the Store</a:t>
            </a:r>
            <a:endParaRPr lang="en-IN" dirty="0"/>
          </a:p>
        </p:txBody>
      </p:sp>
      <p:sp>
        <p:nvSpPr>
          <p:cNvPr id="5" name="Rectangle 4">
            <a:extLst>
              <a:ext uri="{FF2B5EF4-FFF2-40B4-BE49-F238E27FC236}">
                <a16:creationId xmlns:a16="http://schemas.microsoft.com/office/drawing/2014/main" id="{265DD0E0-2B86-B019-3415-E73831687577}"/>
              </a:ext>
            </a:extLst>
          </p:cNvPr>
          <p:cNvSpPr/>
          <p:nvPr/>
        </p:nvSpPr>
        <p:spPr>
          <a:xfrm>
            <a:off x="4301067" y="376766"/>
            <a:ext cx="2074333"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Action Creator</a:t>
            </a:r>
          </a:p>
          <a:p>
            <a:pPr algn="ctr"/>
            <a:r>
              <a:rPr lang="en-US" dirty="0"/>
              <a:t>Sync / Async</a:t>
            </a:r>
            <a:endParaRPr lang="en-IN" dirty="0"/>
          </a:p>
        </p:txBody>
      </p:sp>
      <p:sp>
        <p:nvSpPr>
          <p:cNvPr id="6" name="Rectangle 5">
            <a:extLst>
              <a:ext uri="{FF2B5EF4-FFF2-40B4-BE49-F238E27FC236}">
                <a16:creationId xmlns:a16="http://schemas.microsoft.com/office/drawing/2014/main" id="{09420AB9-4A29-B77B-6F6F-7A9F19753702}"/>
              </a:ext>
            </a:extLst>
          </p:cNvPr>
          <p:cNvSpPr/>
          <p:nvPr/>
        </p:nvSpPr>
        <p:spPr>
          <a:xfrm>
            <a:off x="8881534" y="376766"/>
            <a:ext cx="1752600" cy="2091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Effect</a:t>
            </a:r>
          </a:p>
          <a:p>
            <a:pPr algn="ctr"/>
            <a:r>
              <a:rPr lang="en-US" dirty="0"/>
              <a:t>Will Subscribe to Promise and Dispatch output Action</a:t>
            </a:r>
            <a:endParaRPr lang="en-IN" dirty="0"/>
          </a:p>
        </p:txBody>
      </p:sp>
      <p:sp>
        <p:nvSpPr>
          <p:cNvPr id="7" name="Arrow: Right 6">
            <a:extLst>
              <a:ext uri="{FF2B5EF4-FFF2-40B4-BE49-F238E27FC236}">
                <a16:creationId xmlns:a16="http://schemas.microsoft.com/office/drawing/2014/main" id="{12998883-4F06-4C1E-AB39-709C66BE8B19}"/>
              </a:ext>
            </a:extLst>
          </p:cNvPr>
          <p:cNvSpPr/>
          <p:nvPr/>
        </p:nvSpPr>
        <p:spPr>
          <a:xfrm>
            <a:off x="6375400" y="584200"/>
            <a:ext cx="2472267" cy="431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Async Action to Effect</a:t>
            </a:r>
            <a:endParaRPr lang="en-IN" dirty="0"/>
          </a:p>
        </p:txBody>
      </p:sp>
      <p:sp>
        <p:nvSpPr>
          <p:cNvPr id="8" name="Arrow: Down 7">
            <a:extLst>
              <a:ext uri="{FF2B5EF4-FFF2-40B4-BE49-F238E27FC236}">
                <a16:creationId xmlns:a16="http://schemas.microsoft.com/office/drawing/2014/main" id="{6DC2168C-7BBE-8E94-19D7-3E4BA73ADF57}"/>
              </a:ext>
            </a:extLst>
          </p:cNvPr>
          <p:cNvSpPr/>
          <p:nvPr/>
        </p:nvSpPr>
        <p:spPr>
          <a:xfrm>
            <a:off x="5130800" y="1214966"/>
            <a:ext cx="423333" cy="18499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3E57D5E-9C15-1445-9696-477CE736370F}"/>
              </a:ext>
            </a:extLst>
          </p:cNvPr>
          <p:cNvSpPr txBox="1"/>
          <p:nvPr/>
        </p:nvSpPr>
        <p:spPr>
          <a:xfrm>
            <a:off x="2912534" y="1730000"/>
            <a:ext cx="2336802" cy="646331"/>
          </a:xfrm>
          <a:prstGeom prst="rect">
            <a:avLst/>
          </a:prstGeom>
          <a:noFill/>
          <a:ln>
            <a:solidFill>
              <a:schemeClr val="tx2"/>
            </a:solidFill>
          </a:ln>
        </p:spPr>
        <p:txBody>
          <a:bodyPr wrap="square" rtlCol="0">
            <a:spAutoFit/>
          </a:bodyPr>
          <a:lstStyle/>
          <a:p>
            <a:pPr algn="ctr"/>
            <a:r>
              <a:rPr lang="en-US" b="1" dirty="0"/>
              <a:t>Sync Output Action with Resultant Data</a:t>
            </a:r>
            <a:endParaRPr lang="en-IN" b="1" dirty="0"/>
          </a:p>
        </p:txBody>
      </p:sp>
      <p:sp>
        <p:nvSpPr>
          <p:cNvPr id="10" name="TextBox 9">
            <a:extLst>
              <a:ext uri="{FF2B5EF4-FFF2-40B4-BE49-F238E27FC236}">
                <a16:creationId xmlns:a16="http://schemas.microsoft.com/office/drawing/2014/main" id="{988598C7-B2AD-2B66-4FC5-5CD38A16CCBA}"/>
              </a:ext>
            </a:extLst>
          </p:cNvPr>
          <p:cNvSpPr txBox="1"/>
          <p:nvPr/>
        </p:nvSpPr>
        <p:spPr>
          <a:xfrm>
            <a:off x="7141633" y="3337920"/>
            <a:ext cx="2336802" cy="646331"/>
          </a:xfrm>
          <a:prstGeom prst="rect">
            <a:avLst/>
          </a:prstGeom>
          <a:noFill/>
          <a:ln>
            <a:solidFill>
              <a:schemeClr val="tx2"/>
            </a:solidFill>
          </a:ln>
        </p:spPr>
        <p:txBody>
          <a:bodyPr wrap="square" rtlCol="0">
            <a:spAutoFit/>
          </a:bodyPr>
          <a:lstStyle/>
          <a:p>
            <a:pPr algn="ctr"/>
            <a:r>
              <a:rPr lang="en-US" b="1" dirty="0"/>
              <a:t>Async Output Action with Resultant Data</a:t>
            </a:r>
            <a:endParaRPr lang="en-IN" b="1" dirty="0"/>
          </a:p>
        </p:txBody>
      </p:sp>
      <p:sp>
        <p:nvSpPr>
          <p:cNvPr id="11" name="Rectangle 10">
            <a:extLst>
              <a:ext uri="{FF2B5EF4-FFF2-40B4-BE49-F238E27FC236}">
                <a16:creationId xmlns:a16="http://schemas.microsoft.com/office/drawing/2014/main" id="{EB4D96A4-0913-9800-8257-6680A2AF6C2C}"/>
              </a:ext>
            </a:extLst>
          </p:cNvPr>
          <p:cNvSpPr/>
          <p:nvPr/>
        </p:nvSpPr>
        <p:spPr>
          <a:xfrm>
            <a:off x="10828869" y="3503833"/>
            <a:ext cx="897466" cy="12784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HTTP</a:t>
            </a:r>
          </a:p>
          <a:p>
            <a:pPr algn="ctr"/>
            <a:r>
              <a:rPr lang="en-US" sz="1600" b="1" dirty="0"/>
              <a:t>Service</a:t>
            </a:r>
            <a:endParaRPr lang="en-IN" sz="1600" b="1" dirty="0"/>
          </a:p>
        </p:txBody>
      </p:sp>
      <p:sp>
        <p:nvSpPr>
          <p:cNvPr id="13" name="TextBox 12">
            <a:extLst>
              <a:ext uri="{FF2B5EF4-FFF2-40B4-BE49-F238E27FC236}">
                <a16:creationId xmlns:a16="http://schemas.microsoft.com/office/drawing/2014/main" id="{59BF64C9-1994-2270-ABE4-CD20BE8E75D4}"/>
              </a:ext>
            </a:extLst>
          </p:cNvPr>
          <p:cNvSpPr txBox="1"/>
          <p:nvPr/>
        </p:nvSpPr>
        <p:spPr>
          <a:xfrm>
            <a:off x="10769600" y="795866"/>
            <a:ext cx="1286933" cy="369332"/>
          </a:xfrm>
          <a:prstGeom prst="rect">
            <a:avLst/>
          </a:prstGeom>
          <a:noFill/>
        </p:spPr>
        <p:txBody>
          <a:bodyPr wrap="square" rtlCol="0">
            <a:spAutoFit/>
          </a:bodyPr>
          <a:lstStyle/>
          <a:p>
            <a:pPr algn="ctr"/>
            <a:r>
              <a:rPr lang="en-US" b="1" dirty="0"/>
              <a:t>HTTP Call</a:t>
            </a:r>
            <a:endParaRPr lang="en-IN" b="1" dirty="0"/>
          </a:p>
        </p:txBody>
      </p:sp>
      <p:sp>
        <p:nvSpPr>
          <p:cNvPr id="14" name="Arrow: Left-Up 13">
            <a:extLst>
              <a:ext uri="{FF2B5EF4-FFF2-40B4-BE49-F238E27FC236}">
                <a16:creationId xmlns:a16="http://schemas.microsoft.com/office/drawing/2014/main" id="{64650B88-2CAC-D9DA-E69B-DDB5BC33A42C}"/>
              </a:ext>
            </a:extLst>
          </p:cNvPr>
          <p:cNvSpPr/>
          <p:nvPr/>
        </p:nvSpPr>
        <p:spPr>
          <a:xfrm rot="16200000">
            <a:off x="9897692" y="1964424"/>
            <a:ext cx="2251822" cy="812801"/>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Up 14">
            <a:extLst>
              <a:ext uri="{FF2B5EF4-FFF2-40B4-BE49-F238E27FC236}">
                <a16:creationId xmlns:a16="http://schemas.microsoft.com/office/drawing/2014/main" id="{75917FBC-7EF8-B3BC-822E-5396B045BF5E}"/>
              </a:ext>
            </a:extLst>
          </p:cNvPr>
          <p:cNvSpPr/>
          <p:nvPr/>
        </p:nvSpPr>
        <p:spPr>
          <a:xfrm>
            <a:off x="6214533" y="2393200"/>
            <a:ext cx="3822701" cy="1035800"/>
          </a:xfrm>
          <a:prstGeom prst="lef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Cylinder 15">
            <a:extLst>
              <a:ext uri="{FF2B5EF4-FFF2-40B4-BE49-F238E27FC236}">
                <a16:creationId xmlns:a16="http://schemas.microsoft.com/office/drawing/2014/main" id="{D8A186C9-A61C-7817-C36A-35E7AECADF94}"/>
              </a:ext>
            </a:extLst>
          </p:cNvPr>
          <p:cNvSpPr/>
          <p:nvPr/>
        </p:nvSpPr>
        <p:spPr>
          <a:xfrm>
            <a:off x="135467" y="5283200"/>
            <a:ext cx="3759200" cy="94826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NGRX Store for Application State</a:t>
            </a:r>
            <a:endParaRPr lang="en-IN" b="1" dirty="0"/>
          </a:p>
        </p:txBody>
      </p:sp>
      <p:sp>
        <p:nvSpPr>
          <p:cNvPr id="17" name="Arrow: Bent 16">
            <a:extLst>
              <a:ext uri="{FF2B5EF4-FFF2-40B4-BE49-F238E27FC236}">
                <a16:creationId xmlns:a16="http://schemas.microsoft.com/office/drawing/2014/main" id="{82553128-DCA3-D12A-728C-AC1418A0D5F5}"/>
              </a:ext>
            </a:extLst>
          </p:cNvPr>
          <p:cNvSpPr/>
          <p:nvPr/>
        </p:nvSpPr>
        <p:spPr>
          <a:xfrm rot="10800000">
            <a:off x="3970866" y="5185833"/>
            <a:ext cx="897467" cy="718235"/>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ectangle 17">
            <a:extLst>
              <a:ext uri="{FF2B5EF4-FFF2-40B4-BE49-F238E27FC236}">
                <a16:creationId xmlns:a16="http://schemas.microsoft.com/office/drawing/2014/main" id="{316B1275-01CC-4567-61C0-068B5EAEEFCE}"/>
              </a:ext>
            </a:extLst>
          </p:cNvPr>
          <p:cNvSpPr/>
          <p:nvPr/>
        </p:nvSpPr>
        <p:spPr>
          <a:xfrm>
            <a:off x="93134" y="3022602"/>
            <a:ext cx="1532466" cy="948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 2</a:t>
            </a:r>
            <a:endParaRPr lang="en-IN" dirty="0"/>
          </a:p>
        </p:txBody>
      </p:sp>
      <p:cxnSp>
        <p:nvCxnSpPr>
          <p:cNvPr id="20" name="Connector: Elbow 19">
            <a:extLst>
              <a:ext uri="{FF2B5EF4-FFF2-40B4-BE49-F238E27FC236}">
                <a16:creationId xmlns:a16="http://schemas.microsoft.com/office/drawing/2014/main" id="{28909645-A517-6F9C-A7CD-8FEDB8328428}"/>
              </a:ext>
            </a:extLst>
          </p:cNvPr>
          <p:cNvCxnSpPr>
            <a:cxnSpLocks/>
            <a:stCxn id="2" idx="2"/>
            <a:endCxn id="31" idx="3"/>
          </p:cNvCxnSpPr>
          <p:nvPr/>
        </p:nvCxnSpPr>
        <p:spPr>
          <a:xfrm rot="16200000" flipH="1">
            <a:off x="293873" y="1877826"/>
            <a:ext cx="3670984" cy="2455331"/>
          </a:xfrm>
          <a:prstGeom prst="bentConnector4">
            <a:avLst>
              <a:gd name="adj1" fmla="val 46665"/>
              <a:gd name="adj2" fmla="val 109310"/>
            </a:avLst>
          </a:prstGeom>
          <a:ln>
            <a:tailEnd type="triangle"/>
          </a:ln>
        </p:spPr>
        <p:style>
          <a:lnRef idx="2">
            <a:schemeClr val="dk1"/>
          </a:lnRef>
          <a:fillRef idx="0">
            <a:schemeClr val="dk1"/>
          </a:fillRef>
          <a:effectRef idx="1">
            <a:schemeClr val="dk1"/>
          </a:effectRef>
          <a:fontRef idx="minor">
            <a:schemeClr val="tx1"/>
          </a:fontRef>
        </p:style>
      </p:cxnSp>
      <p:cxnSp>
        <p:nvCxnSpPr>
          <p:cNvPr id="23" name="Connector: Elbow 22">
            <a:extLst>
              <a:ext uri="{FF2B5EF4-FFF2-40B4-BE49-F238E27FC236}">
                <a16:creationId xmlns:a16="http://schemas.microsoft.com/office/drawing/2014/main" id="{D9E9FF64-2039-BD13-63C4-E929A0356B9D}"/>
              </a:ext>
            </a:extLst>
          </p:cNvPr>
          <p:cNvCxnSpPr>
            <a:cxnSpLocks/>
            <a:stCxn id="18" idx="2"/>
            <a:endCxn id="31" idx="0"/>
          </p:cNvCxnSpPr>
          <p:nvPr/>
        </p:nvCxnSpPr>
        <p:spPr>
          <a:xfrm rot="16200000" flipH="1">
            <a:off x="1387320" y="3442915"/>
            <a:ext cx="725266" cy="1781173"/>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BB523EFB-C566-3F5D-F2F7-1F68C37C95EC}"/>
              </a:ext>
            </a:extLst>
          </p:cNvPr>
          <p:cNvSpPr txBox="1"/>
          <p:nvPr/>
        </p:nvSpPr>
        <p:spPr>
          <a:xfrm>
            <a:off x="1496482" y="3922869"/>
            <a:ext cx="2336802" cy="369332"/>
          </a:xfrm>
          <a:prstGeom prst="rect">
            <a:avLst/>
          </a:prstGeom>
          <a:noFill/>
          <a:ln>
            <a:solidFill>
              <a:schemeClr val="tx2"/>
            </a:solidFill>
          </a:ln>
        </p:spPr>
        <p:txBody>
          <a:bodyPr wrap="square" rtlCol="0">
            <a:spAutoFit/>
          </a:bodyPr>
          <a:lstStyle/>
          <a:p>
            <a:pPr algn="ctr"/>
            <a:r>
              <a:rPr lang="en-US" b="1" dirty="0"/>
              <a:t>Store Subscription</a:t>
            </a:r>
            <a:endParaRPr lang="en-IN" b="1" dirty="0"/>
          </a:p>
        </p:txBody>
      </p:sp>
      <p:cxnSp>
        <p:nvCxnSpPr>
          <p:cNvPr id="26" name="Connector: Elbow 25">
            <a:extLst>
              <a:ext uri="{FF2B5EF4-FFF2-40B4-BE49-F238E27FC236}">
                <a16:creationId xmlns:a16="http://schemas.microsoft.com/office/drawing/2014/main" id="{CD7EF0AB-B790-C422-BD2D-1C89B6E6E559}"/>
              </a:ext>
            </a:extLst>
          </p:cNvPr>
          <p:cNvCxnSpPr>
            <a:stCxn id="16" idx="2"/>
            <a:endCxn id="18" idx="2"/>
          </p:cNvCxnSpPr>
          <p:nvPr/>
        </p:nvCxnSpPr>
        <p:spPr>
          <a:xfrm rot="10800000" flipH="1">
            <a:off x="135467" y="3970870"/>
            <a:ext cx="723900" cy="1786465"/>
          </a:xfrm>
          <a:prstGeom prst="bentConnector4">
            <a:avLst>
              <a:gd name="adj1" fmla="val -9357"/>
              <a:gd name="adj2" fmla="val 6327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737F750-B84C-0067-F9EF-7706DB1B3529}"/>
              </a:ext>
            </a:extLst>
          </p:cNvPr>
          <p:cNvSpPr txBox="1"/>
          <p:nvPr/>
        </p:nvSpPr>
        <p:spPr>
          <a:xfrm>
            <a:off x="33871" y="4696135"/>
            <a:ext cx="1439331" cy="646331"/>
          </a:xfrm>
          <a:prstGeom prst="rect">
            <a:avLst/>
          </a:prstGeom>
          <a:noFill/>
          <a:ln>
            <a:solidFill>
              <a:schemeClr val="tx2"/>
            </a:solidFill>
          </a:ln>
        </p:spPr>
        <p:txBody>
          <a:bodyPr wrap="square" rtlCol="0">
            <a:spAutoFit/>
          </a:bodyPr>
          <a:lstStyle/>
          <a:p>
            <a:pPr algn="ctr"/>
            <a:r>
              <a:rPr lang="en-US" b="1" dirty="0"/>
              <a:t>Data from Store</a:t>
            </a:r>
            <a:endParaRPr lang="en-IN" b="1" dirty="0"/>
          </a:p>
        </p:txBody>
      </p:sp>
      <p:sp>
        <p:nvSpPr>
          <p:cNvPr id="31" name="Rectangle 30">
            <a:extLst>
              <a:ext uri="{FF2B5EF4-FFF2-40B4-BE49-F238E27FC236}">
                <a16:creationId xmlns:a16="http://schemas.microsoft.com/office/drawing/2014/main" id="{1CE61286-144A-BDBF-D5BF-49B8E0C0DA4D}"/>
              </a:ext>
            </a:extLst>
          </p:cNvPr>
          <p:cNvSpPr/>
          <p:nvPr/>
        </p:nvSpPr>
        <p:spPr>
          <a:xfrm>
            <a:off x="1924049" y="4696135"/>
            <a:ext cx="1432982" cy="48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Selector</a:t>
            </a:r>
            <a:endParaRPr lang="en-IN" b="1" dirty="0"/>
          </a:p>
        </p:txBody>
      </p:sp>
      <p:sp>
        <p:nvSpPr>
          <p:cNvPr id="34" name="Arrow: Up 33">
            <a:extLst>
              <a:ext uri="{FF2B5EF4-FFF2-40B4-BE49-F238E27FC236}">
                <a16:creationId xmlns:a16="http://schemas.microsoft.com/office/drawing/2014/main" id="{1CBE34A1-8586-1990-5C3B-B232909C65FB}"/>
              </a:ext>
            </a:extLst>
          </p:cNvPr>
          <p:cNvSpPr/>
          <p:nvPr/>
        </p:nvSpPr>
        <p:spPr>
          <a:xfrm>
            <a:off x="2565400" y="5185833"/>
            <a:ext cx="347134" cy="2413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9328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878FA-3B71-C77D-1669-69221A954A9C}"/>
              </a:ext>
            </a:extLst>
          </p:cNvPr>
          <p:cNvSpPr/>
          <p:nvPr/>
        </p:nvSpPr>
        <p:spPr>
          <a:xfrm>
            <a:off x="465667" y="4792133"/>
            <a:ext cx="11590866" cy="1388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Shell Application</a:t>
            </a:r>
          </a:p>
          <a:p>
            <a:pPr algn="ctr"/>
            <a:r>
              <a:rPr lang="en-IN" b="1" dirty="0"/>
              <a:t>Module Federation</a:t>
            </a:r>
          </a:p>
        </p:txBody>
      </p:sp>
      <p:sp>
        <p:nvSpPr>
          <p:cNvPr id="3" name="Rectangle 2">
            <a:extLst>
              <a:ext uri="{FF2B5EF4-FFF2-40B4-BE49-F238E27FC236}">
                <a16:creationId xmlns:a16="http://schemas.microsoft.com/office/drawing/2014/main" id="{79167FA4-57A8-05D8-C1A5-6BCEF98ECA62}"/>
              </a:ext>
            </a:extLst>
          </p:cNvPr>
          <p:cNvSpPr/>
          <p:nvPr/>
        </p:nvSpPr>
        <p:spPr>
          <a:xfrm>
            <a:off x="4284133" y="677333"/>
            <a:ext cx="4030134" cy="41148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44644282-62FF-154D-EC52-390D005AAED2}"/>
              </a:ext>
            </a:extLst>
          </p:cNvPr>
          <p:cNvSpPr txBox="1"/>
          <p:nvPr/>
        </p:nvSpPr>
        <p:spPr>
          <a:xfrm>
            <a:off x="4284133" y="795867"/>
            <a:ext cx="4030134" cy="369332"/>
          </a:xfrm>
          <a:prstGeom prst="rect">
            <a:avLst/>
          </a:prstGeom>
          <a:noFill/>
          <a:ln>
            <a:solidFill>
              <a:schemeClr val="accent1"/>
            </a:solidFill>
          </a:ln>
        </p:spPr>
        <p:txBody>
          <a:bodyPr wrap="square" rtlCol="0">
            <a:spAutoFit/>
          </a:bodyPr>
          <a:lstStyle/>
          <a:p>
            <a:pPr algn="ctr"/>
            <a:r>
              <a:rPr lang="en-IN" b="1" dirty="0"/>
              <a:t>Landing Page</a:t>
            </a:r>
          </a:p>
        </p:txBody>
      </p:sp>
      <p:sp>
        <p:nvSpPr>
          <p:cNvPr id="5" name="Rectangle 4">
            <a:extLst>
              <a:ext uri="{FF2B5EF4-FFF2-40B4-BE49-F238E27FC236}">
                <a16:creationId xmlns:a16="http://schemas.microsoft.com/office/drawing/2014/main" id="{BB3033E1-DC09-0AC1-5F0E-F27F02D2E9E2}"/>
              </a:ext>
            </a:extLst>
          </p:cNvPr>
          <p:cNvSpPr/>
          <p:nvPr/>
        </p:nvSpPr>
        <p:spPr>
          <a:xfrm>
            <a:off x="110067" y="262467"/>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1</a:t>
            </a:r>
          </a:p>
          <a:p>
            <a:pPr algn="ctr"/>
            <a:r>
              <a:rPr lang="en-IN" sz="1600" b="1" dirty="0"/>
              <a:t>Server1/index.js</a:t>
            </a:r>
          </a:p>
        </p:txBody>
      </p:sp>
      <p:sp>
        <p:nvSpPr>
          <p:cNvPr id="6" name="Rectangle 5">
            <a:extLst>
              <a:ext uri="{FF2B5EF4-FFF2-40B4-BE49-F238E27FC236}">
                <a16:creationId xmlns:a16="http://schemas.microsoft.com/office/drawing/2014/main" id="{7C2C7884-7F93-CE89-DEDF-65E260976C71}"/>
              </a:ext>
            </a:extLst>
          </p:cNvPr>
          <p:cNvSpPr/>
          <p:nvPr/>
        </p:nvSpPr>
        <p:spPr>
          <a:xfrm>
            <a:off x="605368" y="1695027"/>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2</a:t>
            </a:r>
          </a:p>
          <a:p>
            <a:pPr algn="ctr"/>
            <a:r>
              <a:rPr lang="en-IN" sz="1600" b="1" dirty="0"/>
              <a:t>Server2/index.js</a:t>
            </a:r>
          </a:p>
        </p:txBody>
      </p:sp>
      <p:sp>
        <p:nvSpPr>
          <p:cNvPr id="7" name="Rectangle 6">
            <a:extLst>
              <a:ext uri="{FF2B5EF4-FFF2-40B4-BE49-F238E27FC236}">
                <a16:creationId xmlns:a16="http://schemas.microsoft.com/office/drawing/2014/main" id="{18579681-7D98-8AC1-A2AE-945279693B8B}"/>
              </a:ext>
            </a:extLst>
          </p:cNvPr>
          <p:cNvSpPr/>
          <p:nvPr/>
        </p:nvSpPr>
        <p:spPr>
          <a:xfrm>
            <a:off x="10329333" y="335466"/>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3</a:t>
            </a:r>
          </a:p>
          <a:p>
            <a:pPr algn="ctr"/>
            <a:r>
              <a:rPr lang="en-IN" sz="1600" b="1" dirty="0"/>
              <a:t>Server3/index.js</a:t>
            </a:r>
          </a:p>
        </p:txBody>
      </p:sp>
      <p:sp>
        <p:nvSpPr>
          <p:cNvPr id="8" name="Rectangle 7">
            <a:extLst>
              <a:ext uri="{FF2B5EF4-FFF2-40B4-BE49-F238E27FC236}">
                <a16:creationId xmlns:a16="http://schemas.microsoft.com/office/drawing/2014/main" id="{9A0259A7-D050-142F-ADFC-8181BBE23FF7}"/>
              </a:ext>
            </a:extLst>
          </p:cNvPr>
          <p:cNvSpPr/>
          <p:nvPr/>
        </p:nvSpPr>
        <p:spPr>
          <a:xfrm>
            <a:off x="9897533" y="1490134"/>
            <a:ext cx="1752600" cy="829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Lib 4</a:t>
            </a:r>
          </a:p>
          <a:p>
            <a:pPr algn="ctr"/>
            <a:r>
              <a:rPr lang="en-IN" sz="1600" b="1" dirty="0"/>
              <a:t>Server4/index.js</a:t>
            </a:r>
          </a:p>
        </p:txBody>
      </p:sp>
      <p:cxnSp>
        <p:nvCxnSpPr>
          <p:cNvPr id="10" name="Connector: Curved 9">
            <a:extLst>
              <a:ext uri="{FF2B5EF4-FFF2-40B4-BE49-F238E27FC236}">
                <a16:creationId xmlns:a16="http://schemas.microsoft.com/office/drawing/2014/main" id="{C949B2B1-C7C4-2219-5C63-AF9072F87318}"/>
              </a:ext>
            </a:extLst>
          </p:cNvPr>
          <p:cNvCxnSpPr>
            <a:stCxn id="5" idx="3"/>
          </p:cNvCxnSpPr>
          <p:nvPr/>
        </p:nvCxnSpPr>
        <p:spPr>
          <a:xfrm>
            <a:off x="1862667" y="677334"/>
            <a:ext cx="1845733" cy="41147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B7116CF5-73B2-B3E5-02D0-871655A45B1D}"/>
              </a:ext>
            </a:extLst>
          </p:cNvPr>
          <p:cNvCxnSpPr>
            <a:cxnSpLocks/>
            <a:stCxn id="6" idx="3"/>
          </p:cNvCxnSpPr>
          <p:nvPr/>
        </p:nvCxnSpPr>
        <p:spPr>
          <a:xfrm>
            <a:off x="2357968" y="2109894"/>
            <a:ext cx="944032" cy="268223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CFD85A5E-0342-0487-60B5-CA9D05AECD11}"/>
              </a:ext>
            </a:extLst>
          </p:cNvPr>
          <p:cNvCxnSpPr>
            <a:stCxn id="7" idx="1"/>
          </p:cNvCxnSpPr>
          <p:nvPr/>
        </p:nvCxnSpPr>
        <p:spPr>
          <a:xfrm rot="10800000" flipV="1">
            <a:off x="8847667" y="750333"/>
            <a:ext cx="1481666" cy="4041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7F19FE0A-21D3-57C1-AE67-766549C863F2}"/>
              </a:ext>
            </a:extLst>
          </p:cNvPr>
          <p:cNvCxnSpPr>
            <a:stCxn id="8" idx="1"/>
          </p:cNvCxnSpPr>
          <p:nvPr/>
        </p:nvCxnSpPr>
        <p:spPr>
          <a:xfrm rot="10800000" flipV="1">
            <a:off x="9321801" y="1905001"/>
            <a:ext cx="575733" cy="288713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7" name="Table 16">
            <a:extLst>
              <a:ext uri="{FF2B5EF4-FFF2-40B4-BE49-F238E27FC236}">
                <a16:creationId xmlns:a16="http://schemas.microsoft.com/office/drawing/2014/main" id="{FEB4C365-6721-EB1B-A6FB-D25E06AE92C6}"/>
              </a:ext>
            </a:extLst>
          </p:cNvPr>
          <p:cNvGraphicFramePr>
            <a:graphicFrameLocks noGrp="1"/>
          </p:cNvGraphicFramePr>
          <p:nvPr>
            <p:extLst>
              <p:ext uri="{D42A27DB-BD31-4B8C-83A1-F6EECF244321}">
                <p14:modId xmlns:p14="http://schemas.microsoft.com/office/powerpoint/2010/main" val="2405687435"/>
              </p:ext>
            </p:extLst>
          </p:nvPr>
        </p:nvGraphicFramePr>
        <p:xfrm>
          <a:off x="5461000" y="1324187"/>
          <a:ext cx="1845732" cy="741680"/>
        </p:xfrm>
        <a:graphic>
          <a:graphicData uri="http://schemas.openxmlformats.org/drawingml/2006/table">
            <a:tbl>
              <a:tblPr firstRow="1" bandRow="1">
                <a:tableStyleId>{5C22544A-7EE6-4342-B048-85BDC9FD1C3A}</a:tableStyleId>
              </a:tblPr>
              <a:tblGrid>
                <a:gridCol w="615244">
                  <a:extLst>
                    <a:ext uri="{9D8B030D-6E8A-4147-A177-3AD203B41FA5}">
                      <a16:colId xmlns:a16="http://schemas.microsoft.com/office/drawing/2014/main" val="2169425779"/>
                    </a:ext>
                  </a:extLst>
                </a:gridCol>
                <a:gridCol w="615244">
                  <a:extLst>
                    <a:ext uri="{9D8B030D-6E8A-4147-A177-3AD203B41FA5}">
                      <a16:colId xmlns:a16="http://schemas.microsoft.com/office/drawing/2014/main" val="2786036551"/>
                    </a:ext>
                  </a:extLst>
                </a:gridCol>
                <a:gridCol w="615244">
                  <a:extLst>
                    <a:ext uri="{9D8B030D-6E8A-4147-A177-3AD203B41FA5}">
                      <a16:colId xmlns:a16="http://schemas.microsoft.com/office/drawing/2014/main" val="3386792618"/>
                    </a:ext>
                  </a:extLst>
                </a:gridCol>
              </a:tblGrid>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44417797"/>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46997314"/>
                  </a:ext>
                </a:extLst>
              </a:tr>
            </a:tbl>
          </a:graphicData>
        </a:graphic>
      </p:graphicFrame>
      <p:cxnSp>
        <p:nvCxnSpPr>
          <p:cNvPr id="19" name="Connector: Curved 18">
            <a:extLst>
              <a:ext uri="{FF2B5EF4-FFF2-40B4-BE49-F238E27FC236}">
                <a16:creationId xmlns:a16="http://schemas.microsoft.com/office/drawing/2014/main" id="{AD22502E-3EA0-C4BB-B1AC-E688F431B086}"/>
              </a:ext>
            </a:extLst>
          </p:cNvPr>
          <p:cNvCxnSpPr>
            <a:stCxn id="5" idx="3"/>
            <a:endCxn id="17" idx="1"/>
          </p:cNvCxnSpPr>
          <p:nvPr/>
        </p:nvCxnSpPr>
        <p:spPr>
          <a:xfrm>
            <a:off x="1862667" y="677334"/>
            <a:ext cx="3598333" cy="1017693"/>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3C00E27-EED3-1A4B-6C8F-4970E32DF6D2}"/>
              </a:ext>
            </a:extLst>
          </p:cNvPr>
          <p:cNvSpPr/>
          <p:nvPr/>
        </p:nvSpPr>
        <p:spPr>
          <a:xfrm>
            <a:off x="4461933" y="2319867"/>
            <a:ext cx="1219201" cy="855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a:t>
            </a:r>
          </a:p>
        </p:txBody>
      </p:sp>
      <p:cxnSp>
        <p:nvCxnSpPr>
          <p:cNvPr id="22" name="Connector: Curved 21">
            <a:extLst>
              <a:ext uri="{FF2B5EF4-FFF2-40B4-BE49-F238E27FC236}">
                <a16:creationId xmlns:a16="http://schemas.microsoft.com/office/drawing/2014/main" id="{B8AABDD0-0AED-C696-9BFC-B89705F9A219}"/>
              </a:ext>
            </a:extLst>
          </p:cNvPr>
          <p:cNvCxnSpPr>
            <a:stCxn id="6" idx="3"/>
            <a:endCxn id="20" idx="1"/>
          </p:cNvCxnSpPr>
          <p:nvPr/>
        </p:nvCxnSpPr>
        <p:spPr>
          <a:xfrm>
            <a:off x="2357968" y="2109894"/>
            <a:ext cx="2103965" cy="637540"/>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123E9D-0C0A-4096-DE0B-4D5997FF27F4}"/>
              </a:ext>
            </a:extLst>
          </p:cNvPr>
          <p:cNvSpPr/>
          <p:nvPr/>
        </p:nvSpPr>
        <p:spPr>
          <a:xfrm>
            <a:off x="6510866" y="2582333"/>
            <a:ext cx="1591734"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Search</a:t>
            </a:r>
          </a:p>
        </p:txBody>
      </p:sp>
      <p:cxnSp>
        <p:nvCxnSpPr>
          <p:cNvPr id="25" name="Connector: Curved 24">
            <a:extLst>
              <a:ext uri="{FF2B5EF4-FFF2-40B4-BE49-F238E27FC236}">
                <a16:creationId xmlns:a16="http://schemas.microsoft.com/office/drawing/2014/main" id="{DF07CF7E-3462-D5FF-9D86-4511D6D7B774}"/>
              </a:ext>
            </a:extLst>
          </p:cNvPr>
          <p:cNvCxnSpPr>
            <a:stCxn id="7" idx="1"/>
            <a:endCxn id="23" idx="3"/>
          </p:cNvCxnSpPr>
          <p:nvPr/>
        </p:nvCxnSpPr>
        <p:spPr>
          <a:xfrm rot="10800000" flipV="1">
            <a:off x="8102601" y="750333"/>
            <a:ext cx="2226733" cy="2016666"/>
          </a:xfrm>
          <a:prstGeom prst="curvedConnector3">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sp>
        <p:nvSpPr>
          <p:cNvPr id="26" name="Action Button: Video 25">
            <a:hlinkClick r:id="" action="ppaction://noaction" highlightClick="1"/>
            <a:extLst>
              <a:ext uri="{FF2B5EF4-FFF2-40B4-BE49-F238E27FC236}">
                <a16:creationId xmlns:a16="http://schemas.microsoft.com/office/drawing/2014/main" id="{F7D7AA5E-4437-25AD-7BBC-FA3F4174AE6C}"/>
              </a:ext>
            </a:extLst>
          </p:cNvPr>
          <p:cNvSpPr/>
          <p:nvPr/>
        </p:nvSpPr>
        <p:spPr>
          <a:xfrm>
            <a:off x="6316132" y="3823037"/>
            <a:ext cx="804335" cy="647131"/>
          </a:xfrm>
          <a:prstGeom prst="actionButtonMov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Connector: Curved 27">
            <a:extLst>
              <a:ext uri="{FF2B5EF4-FFF2-40B4-BE49-F238E27FC236}">
                <a16:creationId xmlns:a16="http://schemas.microsoft.com/office/drawing/2014/main" id="{43403A96-D492-2952-64A7-6CA2BFAEFB07}"/>
              </a:ext>
            </a:extLst>
          </p:cNvPr>
          <p:cNvCxnSpPr>
            <a:stCxn id="8" idx="1"/>
          </p:cNvCxnSpPr>
          <p:nvPr/>
        </p:nvCxnSpPr>
        <p:spPr>
          <a:xfrm rot="10800000" flipV="1">
            <a:off x="7120467" y="1905000"/>
            <a:ext cx="2777066" cy="2205565"/>
          </a:xfrm>
          <a:prstGeom prst="curvedConnector3">
            <a:avLst>
              <a:gd name="adj1" fmla="val 40244"/>
            </a:avLst>
          </a:prstGeom>
          <a:ln>
            <a:prstDash val="lgDashDotDot"/>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40C2EAA8-5D1A-E89B-2D24-DF0BB4567055}"/>
              </a:ext>
            </a:extLst>
          </p:cNvPr>
          <p:cNvCxnSpPr>
            <a:endCxn id="17" idx="2"/>
          </p:cNvCxnSpPr>
          <p:nvPr/>
        </p:nvCxnSpPr>
        <p:spPr>
          <a:xfrm rot="5400000" flipH="1" flipV="1">
            <a:off x="4669367" y="3077634"/>
            <a:ext cx="2726266" cy="70273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BC60DB10-DC7A-A2E4-9E04-D7DB63AF26DE}"/>
              </a:ext>
            </a:extLst>
          </p:cNvPr>
          <p:cNvCxnSpPr>
            <a:endCxn id="20" idx="2"/>
          </p:cNvCxnSpPr>
          <p:nvPr/>
        </p:nvCxnSpPr>
        <p:spPr>
          <a:xfrm rot="16200000" flipV="1">
            <a:off x="4565651" y="3680884"/>
            <a:ext cx="1617133" cy="6053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D2E62FCD-A93D-153D-7CA0-02A5641246D5}"/>
              </a:ext>
            </a:extLst>
          </p:cNvPr>
          <p:cNvCxnSpPr>
            <a:endCxn id="23" idx="2"/>
          </p:cNvCxnSpPr>
          <p:nvPr/>
        </p:nvCxnSpPr>
        <p:spPr>
          <a:xfrm rot="16200000" flipV="1">
            <a:off x="6488099" y="3770299"/>
            <a:ext cx="1840468" cy="20320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B7DF4F1B-8DAE-A89E-6782-19607D8509AF}"/>
              </a:ext>
            </a:extLst>
          </p:cNvPr>
          <p:cNvCxnSpPr>
            <a:cxnSpLocks/>
            <a:endCxn id="26" idx="1"/>
          </p:cNvCxnSpPr>
          <p:nvPr/>
        </p:nvCxnSpPr>
        <p:spPr>
          <a:xfrm rot="16200000" flipV="1">
            <a:off x="6655744" y="4532724"/>
            <a:ext cx="321964" cy="196851"/>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5098C996-C564-5E31-E727-01C1EAF5CA08}"/>
              </a:ext>
            </a:extLst>
          </p:cNvPr>
          <p:cNvSpPr txBox="1"/>
          <p:nvPr/>
        </p:nvSpPr>
        <p:spPr>
          <a:xfrm>
            <a:off x="601135" y="4925483"/>
            <a:ext cx="3539065" cy="646331"/>
          </a:xfrm>
          <a:prstGeom prst="rect">
            <a:avLst/>
          </a:prstGeom>
          <a:noFill/>
        </p:spPr>
        <p:txBody>
          <a:bodyPr wrap="square" rtlCol="0">
            <a:spAutoFit/>
          </a:bodyPr>
          <a:lstStyle/>
          <a:p>
            <a:r>
              <a:rPr lang="en-IN" dirty="0">
                <a:solidFill>
                  <a:srgbClr val="FFFF00"/>
                </a:solidFill>
                <a:hlinkClick r:id="rId2">
                  <a:extLst>
                    <a:ext uri="{A12FA001-AC4F-418D-AE19-62706E023703}">
                      <ahyp:hlinkClr xmlns:ahyp="http://schemas.microsoft.com/office/drawing/2018/hyperlinkcolor" val="tx"/>
                    </a:ext>
                  </a:extLst>
                </a:hlinkClick>
              </a:rPr>
              <a:t>http://server1/index.js</a:t>
            </a:r>
            <a:endParaRPr lang="en-IN" dirty="0">
              <a:solidFill>
                <a:srgbClr val="FFFF00"/>
              </a:solidFill>
            </a:endParaRPr>
          </a:p>
          <a:p>
            <a:r>
              <a:rPr lang="en-IN" dirty="0">
                <a:solidFill>
                  <a:srgbClr val="FFFF00"/>
                </a:solidFill>
                <a:hlinkClick r:id="rId3">
                  <a:extLst>
                    <a:ext uri="{A12FA001-AC4F-418D-AE19-62706E023703}">
                      <ahyp:hlinkClr xmlns:ahyp="http://schemas.microsoft.com/office/drawing/2018/hyperlinkcolor" val="tx"/>
                    </a:ext>
                  </a:extLst>
                </a:hlinkClick>
              </a:rPr>
              <a:t>http://server2/index.js</a:t>
            </a:r>
            <a:r>
              <a:rPr lang="en-IN" dirty="0">
                <a:solidFill>
                  <a:srgbClr val="FFFF00"/>
                </a:solidFill>
              </a:rPr>
              <a:t> </a:t>
            </a:r>
          </a:p>
        </p:txBody>
      </p:sp>
      <p:sp>
        <p:nvSpPr>
          <p:cNvPr id="42" name="TextBox 41">
            <a:extLst>
              <a:ext uri="{FF2B5EF4-FFF2-40B4-BE49-F238E27FC236}">
                <a16:creationId xmlns:a16="http://schemas.microsoft.com/office/drawing/2014/main" id="{0CC8E582-4EC2-AD14-57C5-43E68400DFE0}"/>
              </a:ext>
            </a:extLst>
          </p:cNvPr>
          <p:cNvSpPr txBox="1"/>
          <p:nvPr/>
        </p:nvSpPr>
        <p:spPr>
          <a:xfrm>
            <a:off x="8407402" y="4902431"/>
            <a:ext cx="3539065" cy="646331"/>
          </a:xfrm>
          <a:prstGeom prst="rect">
            <a:avLst/>
          </a:prstGeom>
          <a:noFill/>
        </p:spPr>
        <p:txBody>
          <a:bodyPr wrap="square" rtlCol="0">
            <a:spAutoFit/>
          </a:bodyPr>
          <a:lstStyle/>
          <a:p>
            <a:r>
              <a:rPr lang="en-IN" dirty="0">
                <a:solidFill>
                  <a:srgbClr val="FFFF00"/>
                </a:solidFill>
                <a:hlinkClick r:id="rId2">
                  <a:extLst>
                    <a:ext uri="{A12FA001-AC4F-418D-AE19-62706E023703}">
                      <ahyp:hlinkClr xmlns:ahyp="http://schemas.microsoft.com/office/drawing/2018/hyperlinkcolor" val="tx"/>
                    </a:ext>
                  </a:extLst>
                </a:hlinkClick>
              </a:rPr>
              <a:t>http://server3/index.js</a:t>
            </a:r>
            <a:endParaRPr lang="en-IN" dirty="0">
              <a:solidFill>
                <a:srgbClr val="FFFF00"/>
              </a:solidFill>
            </a:endParaRPr>
          </a:p>
          <a:p>
            <a:r>
              <a:rPr lang="en-IN" dirty="0">
                <a:solidFill>
                  <a:srgbClr val="FFFF00"/>
                </a:solidFill>
                <a:hlinkClick r:id="rId4">
                  <a:extLst>
                    <a:ext uri="{A12FA001-AC4F-418D-AE19-62706E023703}">
                      <ahyp:hlinkClr xmlns:ahyp="http://schemas.microsoft.com/office/drawing/2018/hyperlinkcolor" val="tx"/>
                    </a:ext>
                  </a:extLst>
                </a:hlinkClick>
              </a:rPr>
              <a:t>http://server4/index.js</a:t>
            </a:r>
            <a:r>
              <a:rPr lang="en-IN" dirty="0">
                <a:solidFill>
                  <a:srgbClr val="FFFF00"/>
                </a:solidFill>
              </a:rPr>
              <a:t> </a:t>
            </a:r>
          </a:p>
        </p:txBody>
      </p:sp>
    </p:spTree>
    <p:extLst>
      <p:ext uri="{BB962C8B-B14F-4D97-AF65-F5344CB8AC3E}">
        <p14:creationId xmlns:p14="http://schemas.microsoft.com/office/powerpoint/2010/main" val="1853366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7EBE07-2A84-DD50-E827-D9C974F607D2}"/>
              </a:ext>
            </a:extLst>
          </p:cNvPr>
          <p:cNvSpPr/>
          <p:nvPr/>
        </p:nvSpPr>
        <p:spPr>
          <a:xfrm>
            <a:off x="220133" y="4673600"/>
            <a:ext cx="11641667" cy="1921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Host App Exposed on Port 4200</a:t>
            </a:r>
          </a:p>
          <a:p>
            <a:pPr algn="ctr"/>
            <a:r>
              <a:rPr lang="en-IN" sz="2800" b="1" dirty="0"/>
              <a:t>A Module that Manages Remote App as well as Shared Libraries</a:t>
            </a:r>
          </a:p>
          <a:p>
            <a:pPr algn="ctr"/>
            <a:r>
              <a:rPr lang="en-IN" sz="2800" b="1" dirty="0"/>
              <a:t>e.g. </a:t>
            </a:r>
            <a:r>
              <a:rPr lang="en-IN" sz="2800" b="1" dirty="0" err="1"/>
              <a:t>NgRx</a:t>
            </a:r>
            <a:r>
              <a:rPr lang="en-IN" sz="2800" b="1" dirty="0"/>
              <a:t> </a:t>
            </a:r>
          </a:p>
        </p:txBody>
      </p:sp>
      <p:sp>
        <p:nvSpPr>
          <p:cNvPr id="3" name="Rectangle 2">
            <a:extLst>
              <a:ext uri="{FF2B5EF4-FFF2-40B4-BE49-F238E27FC236}">
                <a16:creationId xmlns:a16="http://schemas.microsoft.com/office/drawing/2014/main" id="{070AD0E2-143A-3468-3727-5D8AEF8CF77A}"/>
              </a:ext>
            </a:extLst>
          </p:cNvPr>
          <p:cNvSpPr/>
          <p:nvPr/>
        </p:nvSpPr>
        <p:spPr>
          <a:xfrm>
            <a:off x="220133" y="262467"/>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1</a:t>
            </a:r>
          </a:p>
          <a:p>
            <a:pPr algn="ctr"/>
            <a:r>
              <a:rPr lang="en-IN" b="1" dirty="0"/>
              <a:t>Exposed on Port 4300</a:t>
            </a:r>
          </a:p>
        </p:txBody>
      </p:sp>
      <p:sp>
        <p:nvSpPr>
          <p:cNvPr id="4" name="Rectangle 3">
            <a:extLst>
              <a:ext uri="{FF2B5EF4-FFF2-40B4-BE49-F238E27FC236}">
                <a16:creationId xmlns:a16="http://schemas.microsoft.com/office/drawing/2014/main" id="{13D6CD1D-A25E-EBEE-7622-E7E6C438C711}"/>
              </a:ext>
            </a:extLst>
          </p:cNvPr>
          <p:cNvSpPr/>
          <p:nvPr/>
        </p:nvSpPr>
        <p:spPr>
          <a:xfrm>
            <a:off x="4902199" y="262466"/>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2</a:t>
            </a:r>
          </a:p>
          <a:p>
            <a:pPr algn="ctr"/>
            <a:r>
              <a:rPr lang="en-IN" b="1" dirty="0"/>
              <a:t>Exposed on Port 4400</a:t>
            </a:r>
          </a:p>
        </p:txBody>
      </p:sp>
      <p:sp>
        <p:nvSpPr>
          <p:cNvPr id="5" name="Rectangle 4">
            <a:extLst>
              <a:ext uri="{FF2B5EF4-FFF2-40B4-BE49-F238E27FC236}">
                <a16:creationId xmlns:a16="http://schemas.microsoft.com/office/drawing/2014/main" id="{FBF8F423-1C82-41A2-2364-06CCE27C4D76}"/>
              </a:ext>
            </a:extLst>
          </p:cNvPr>
          <p:cNvSpPr/>
          <p:nvPr/>
        </p:nvSpPr>
        <p:spPr>
          <a:xfrm>
            <a:off x="9465733" y="262467"/>
            <a:ext cx="2506134" cy="179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Remote App 3</a:t>
            </a:r>
          </a:p>
          <a:p>
            <a:pPr algn="ctr"/>
            <a:r>
              <a:rPr lang="en-IN" b="1" dirty="0"/>
              <a:t>Exposed on Port 4500</a:t>
            </a:r>
          </a:p>
        </p:txBody>
      </p:sp>
      <p:sp>
        <p:nvSpPr>
          <p:cNvPr id="6" name="Rectangle 5">
            <a:extLst>
              <a:ext uri="{FF2B5EF4-FFF2-40B4-BE49-F238E27FC236}">
                <a16:creationId xmlns:a16="http://schemas.microsoft.com/office/drawing/2014/main" id="{B44A4A18-667D-1090-0971-FC0CA6A58673}"/>
              </a:ext>
            </a:extLst>
          </p:cNvPr>
          <p:cNvSpPr/>
          <p:nvPr/>
        </p:nvSpPr>
        <p:spPr>
          <a:xfrm>
            <a:off x="2387600" y="3302000"/>
            <a:ext cx="7535333" cy="931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Host Configuration for Loading and Managing Remotes</a:t>
            </a:r>
          </a:p>
        </p:txBody>
      </p:sp>
      <p:cxnSp>
        <p:nvCxnSpPr>
          <p:cNvPr id="8" name="Connector: Curved 7">
            <a:extLst>
              <a:ext uri="{FF2B5EF4-FFF2-40B4-BE49-F238E27FC236}">
                <a16:creationId xmlns:a16="http://schemas.microsoft.com/office/drawing/2014/main" id="{7FC7A68E-8A89-8766-682B-F20EB3FA4E5D}"/>
              </a:ext>
            </a:extLst>
          </p:cNvPr>
          <p:cNvCxnSpPr>
            <a:stCxn id="3" idx="2"/>
            <a:endCxn id="6" idx="1"/>
          </p:cNvCxnSpPr>
          <p:nvPr/>
        </p:nvCxnSpPr>
        <p:spPr>
          <a:xfrm rot="16200000" flipH="1">
            <a:off x="1075267" y="2455333"/>
            <a:ext cx="1710267" cy="9144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C2D9DEC-D1A8-FCA3-EA8E-91A479DE7CCC}"/>
              </a:ext>
            </a:extLst>
          </p:cNvPr>
          <p:cNvCxnSpPr>
            <a:stCxn id="4" idx="2"/>
            <a:endCxn id="6" idx="0"/>
          </p:cNvCxnSpPr>
          <p:nvPr/>
        </p:nvCxnSpPr>
        <p:spPr>
          <a:xfrm>
            <a:off x="6155266" y="2057399"/>
            <a:ext cx="1" cy="1244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17CFF253-BE5E-8275-83B3-9BFA0897612D}"/>
              </a:ext>
            </a:extLst>
          </p:cNvPr>
          <p:cNvCxnSpPr>
            <a:stCxn id="5" idx="2"/>
            <a:endCxn id="6" idx="3"/>
          </p:cNvCxnSpPr>
          <p:nvPr/>
        </p:nvCxnSpPr>
        <p:spPr>
          <a:xfrm rot="5400000">
            <a:off x="9465734" y="2514600"/>
            <a:ext cx="1710267" cy="7958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Arrow: Up-Down 13">
            <a:extLst>
              <a:ext uri="{FF2B5EF4-FFF2-40B4-BE49-F238E27FC236}">
                <a16:creationId xmlns:a16="http://schemas.microsoft.com/office/drawing/2014/main" id="{C3450CFC-8CFA-C98E-3168-0A958E25525B}"/>
              </a:ext>
            </a:extLst>
          </p:cNvPr>
          <p:cNvSpPr/>
          <p:nvPr/>
        </p:nvSpPr>
        <p:spPr>
          <a:xfrm>
            <a:off x="6040966" y="4021668"/>
            <a:ext cx="342896" cy="838200"/>
          </a:xfrm>
          <a:prstGeom prst="upDownArrow">
            <a:avLst/>
          </a:prstGeom>
          <a:solidFill>
            <a:srgbClr val="7030A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46874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C4534D-6C91-E79E-E985-A7AFF14690A8}"/>
              </a:ext>
            </a:extLst>
          </p:cNvPr>
          <p:cNvSpPr/>
          <p:nvPr/>
        </p:nvSpPr>
        <p:spPr>
          <a:xfrm>
            <a:off x="626533" y="372533"/>
            <a:ext cx="6510867" cy="62145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29AF2E6-FF24-A03F-F860-E4FCDBF9F67F}"/>
              </a:ext>
            </a:extLst>
          </p:cNvPr>
          <p:cNvSpPr txBox="1"/>
          <p:nvPr/>
        </p:nvSpPr>
        <p:spPr>
          <a:xfrm>
            <a:off x="626533" y="550333"/>
            <a:ext cx="6510867" cy="369332"/>
          </a:xfrm>
          <a:prstGeom prst="rect">
            <a:avLst/>
          </a:prstGeom>
          <a:noFill/>
          <a:ln w="38100">
            <a:solidFill>
              <a:srgbClr val="FF0000"/>
            </a:solidFill>
          </a:ln>
        </p:spPr>
        <p:txBody>
          <a:bodyPr wrap="square" rtlCol="0">
            <a:spAutoFit/>
          </a:bodyPr>
          <a:lstStyle/>
          <a:p>
            <a:pPr algn="ctr"/>
            <a:r>
              <a:rPr lang="en-IN" b="1" dirty="0"/>
              <a:t>Remote App</a:t>
            </a:r>
          </a:p>
        </p:txBody>
      </p:sp>
      <p:sp>
        <p:nvSpPr>
          <p:cNvPr id="4" name="Rectangle 3">
            <a:extLst>
              <a:ext uri="{FF2B5EF4-FFF2-40B4-BE49-F238E27FC236}">
                <a16:creationId xmlns:a16="http://schemas.microsoft.com/office/drawing/2014/main" id="{4DF4B0AC-266F-B5D8-87CF-EE2B885DACC2}"/>
              </a:ext>
            </a:extLst>
          </p:cNvPr>
          <p:cNvSpPr/>
          <p:nvPr/>
        </p:nvSpPr>
        <p:spPr>
          <a:xfrm>
            <a:off x="778934" y="1303868"/>
            <a:ext cx="4885266" cy="24214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F046F3E-89C2-6332-04A1-E800EB153DF1}"/>
              </a:ext>
            </a:extLst>
          </p:cNvPr>
          <p:cNvSpPr txBox="1"/>
          <p:nvPr/>
        </p:nvSpPr>
        <p:spPr>
          <a:xfrm>
            <a:off x="770467" y="1447800"/>
            <a:ext cx="4893733" cy="369332"/>
          </a:xfrm>
          <a:prstGeom prst="rect">
            <a:avLst/>
          </a:prstGeom>
          <a:noFill/>
          <a:ln>
            <a:solidFill>
              <a:srgbClr val="FF0000"/>
            </a:solidFill>
          </a:ln>
        </p:spPr>
        <p:txBody>
          <a:bodyPr wrap="square" rtlCol="0">
            <a:spAutoFit/>
          </a:bodyPr>
          <a:lstStyle/>
          <a:p>
            <a:pPr algn="ctr"/>
            <a:r>
              <a:rPr lang="en-IN" b="1" dirty="0"/>
              <a:t>Module</a:t>
            </a:r>
          </a:p>
        </p:txBody>
      </p:sp>
      <p:sp>
        <p:nvSpPr>
          <p:cNvPr id="6" name="Flowchart: Multidocument 5">
            <a:extLst>
              <a:ext uri="{FF2B5EF4-FFF2-40B4-BE49-F238E27FC236}">
                <a16:creationId xmlns:a16="http://schemas.microsoft.com/office/drawing/2014/main" id="{DA630870-4D99-93DA-0A93-DAE6F7E291BA}"/>
              </a:ext>
            </a:extLst>
          </p:cNvPr>
          <p:cNvSpPr/>
          <p:nvPr/>
        </p:nvSpPr>
        <p:spPr>
          <a:xfrm>
            <a:off x="948267" y="2175933"/>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t>Components</a:t>
            </a:r>
          </a:p>
        </p:txBody>
      </p:sp>
      <p:sp>
        <p:nvSpPr>
          <p:cNvPr id="7" name="Flowchart: Multidocument 6">
            <a:extLst>
              <a:ext uri="{FF2B5EF4-FFF2-40B4-BE49-F238E27FC236}">
                <a16:creationId xmlns:a16="http://schemas.microsoft.com/office/drawing/2014/main" id="{AE5F6C8F-4BC6-BAAB-5460-0A7E971D2B0B}"/>
              </a:ext>
            </a:extLst>
          </p:cNvPr>
          <p:cNvSpPr/>
          <p:nvPr/>
        </p:nvSpPr>
        <p:spPr>
          <a:xfrm>
            <a:off x="2226733" y="2121931"/>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Services</a:t>
            </a:r>
          </a:p>
        </p:txBody>
      </p:sp>
      <p:sp>
        <p:nvSpPr>
          <p:cNvPr id="8" name="Flowchart: Multidocument 7">
            <a:extLst>
              <a:ext uri="{FF2B5EF4-FFF2-40B4-BE49-F238E27FC236}">
                <a16:creationId xmlns:a16="http://schemas.microsoft.com/office/drawing/2014/main" id="{BF4DC008-BC97-9F60-D6EF-F8448D14ABE0}"/>
              </a:ext>
            </a:extLst>
          </p:cNvPr>
          <p:cNvSpPr/>
          <p:nvPr/>
        </p:nvSpPr>
        <p:spPr>
          <a:xfrm>
            <a:off x="3674532" y="2064265"/>
            <a:ext cx="1126066" cy="1126067"/>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Models</a:t>
            </a:r>
          </a:p>
        </p:txBody>
      </p:sp>
      <p:sp>
        <p:nvSpPr>
          <p:cNvPr id="9" name="Rectangle 8">
            <a:extLst>
              <a:ext uri="{FF2B5EF4-FFF2-40B4-BE49-F238E27FC236}">
                <a16:creationId xmlns:a16="http://schemas.microsoft.com/office/drawing/2014/main" id="{DD573AC4-CC61-1D42-37C8-C48DC1FC38DD}"/>
              </a:ext>
            </a:extLst>
          </p:cNvPr>
          <p:cNvSpPr/>
          <p:nvPr/>
        </p:nvSpPr>
        <p:spPr>
          <a:xfrm>
            <a:off x="787401" y="3886201"/>
            <a:ext cx="2319866" cy="127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1682FFD0-7453-15F1-2654-2BFA8E258136}"/>
              </a:ext>
            </a:extLst>
          </p:cNvPr>
          <p:cNvSpPr txBox="1"/>
          <p:nvPr/>
        </p:nvSpPr>
        <p:spPr>
          <a:xfrm>
            <a:off x="778934" y="4030132"/>
            <a:ext cx="2323887" cy="369332"/>
          </a:xfrm>
          <a:prstGeom prst="rect">
            <a:avLst/>
          </a:prstGeom>
          <a:noFill/>
          <a:ln>
            <a:solidFill>
              <a:srgbClr val="FF0000"/>
            </a:solidFill>
          </a:ln>
        </p:spPr>
        <p:txBody>
          <a:bodyPr wrap="square" rtlCol="0">
            <a:spAutoFit/>
          </a:bodyPr>
          <a:lstStyle/>
          <a:p>
            <a:pPr algn="ctr"/>
            <a:r>
              <a:rPr lang="en-IN" b="1" dirty="0"/>
              <a:t>Module</a:t>
            </a:r>
          </a:p>
        </p:txBody>
      </p:sp>
      <p:sp>
        <p:nvSpPr>
          <p:cNvPr id="11" name="Rectangle 10">
            <a:extLst>
              <a:ext uri="{FF2B5EF4-FFF2-40B4-BE49-F238E27FC236}">
                <a16:creationId xmlns:a16="http://schemas.microsoft.com/office/drawing/2014/main" id="{6040AA31-3529-A715-A327-F381BBAE570E}"/>
              </a:ext>
            </a:extLst>
          </p:cNvPr>
          <p:cNvSpPr/>
          <p:nvPr/>
        </p:nvSpPr>
        <p:spPr>
          <a:xfrm>
            <a:off x="3365287" y="3897870"/>
            <a:ext cx="2319866" cy="127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47CC78AE-06F3-FEED-8620-3D2CEB50F794}"/>
              </a:ext>
            </a:extLst>
          </p:cNvPr>
          <p:cNvSpPr txBox="1"/>
          <p:nvPr/>
        </p:nvSpPr>
        <p:spPr>
          <a:xfrm>
            <a:off x="3356820" y="4041801"/>
            <a:ext cx="2323887" cy="369332"/>
          </a:xfrm>
          <a:prstGeom prst="rect">
            <a:avLst/>
          </a:prstGeom>
          <a:noFill/>
          <a:ln>
            <a:solidFill>
              <a:srgbClr val="FF0000"/>
            </a:solidFill>
          </a:ln>
        </p:spPr>
        <p:txBody>
          <a:bodyPr wrap="square" rtlCol="0">
            <a:spAutoFit/>
          </a:bodyPr>
          <a:lstStyle/>
          <a:p>
            <a:pPr algn="ctr"/>
            <a:r>
              <a:rPr lang="en-IN" b="1" dirty="0"/>
              <a:t>Module</a:t>
            </a:r>
          </a:p>
        </p:txBody>
      </p:sp>
      <p:sp>
        <p:nvSpPr>
          <p:cNvPr id="13" name="Rectangle 12">
            <a:extLst>
              <a:ext uri="{FF2B5EF4-FFF2-40B4-BE49-F238E27FC236}">
                <a16:creationId xmlns:a16="http://schemas.microsoft.com/office/drawing/2014/main" id="{54BD80F8-07D6-9EB3-2129-20C89536652F}"/>
              </a:ext>
            </a:extLst>
          </p:cNvPr>
          <p:cNvSpPr/>
          <p:nvPr/>
        </p:nvSpPr>
        <p:spPr>
          <a:xfrm>
            <a:off x="787401" y="5475300"/>
            <a:ext cx="6019799" cy="83236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Entry  Module / Component with Routing </a:t>
            </a:r>
          </a:p>
        </p:txBody>
      </p:sp>
      <p:cxnSp>
        <p:nvCxnSpPr>
          <p:cNvPr id="15" name="Connector: Curved 14">
            <a:extLst>
              <a:ext uri="{FF2B5EF4-FFF2-40B4-BE49-F238E27FC236}">
                <a16:creationId xmlns:a16="http://schemas.microsoft.com/office/drawing/2014/main" id="{52CB1221-1A4C-E68D-684C-C569399BDC47}"/>
              </a:ext>
            </a:extLst>
          </p:cNvPr>
          <p:cNvCxnSpPr>
            <a:stCxn id="4" idx="3"/>
            <a:endCxn id="13" idx="3"/>
          </p:cNvCxnSpPr>
          <p:nvPr/>
        </p:nvCxnSpPr>
        <p:spPr>
          <a:xfrm>
            <a:off x="5664200" y="2514601"/>
            <a:ext cx="1143000" cy="3376883"/>
          </a:xfrm>
          <a:prstGeom prst="curvedConnector3">
            <a:avLst>
              <a:gd name="adj1" fmla="val 12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F6695FE0-6A4D-3B81-2BD5-76C9613F8AFF}"/>
              </a:ext>
            </a:extLst>
          </p:cNvPr>
          <p:cNvCxnSpPr>
            <a:stCxn id="9" idx="3"/>
            <a:endCxn id="13" idx="0"/>
          </p:cNvCxnSpPr>
          <p:nvPr/>
        </p:nvCxnSpPr>
        <p:spPr>
          <a:xfrm>
            <a:off x="3107267" y="4521201"/>
            <a:ext cx="690034" cy="954099"/>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01543934-6F35-CA1F-829A-B9B748C70628}"/>
              </a:ext>
            </a:extLst>
          </p:cNvPr>
          <p:cNvCxnSpPr>
            <a:stCxn id="11" idx="2"/>
            <a:endCxn id="13" idx="0"/>
          </p:cNvCxnSpPr>
          <p:nvPr/>
        </p:nvCxnSpPr>
        <p:spPr>
          <a:xfrm rot="5400000">
            <a:off x="4007546" y="4957626"/>
            <a:ext cx="307430" cy="72791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Arrow: Right 19">
            <a:extLst>
              <a:ext uri="{FF2B5EF4-FFF2-40B4-BE49-F238E27FC236}">
                <a16:creationId xmlns:a16="http://schemas.microsoft.com/office/drawing/2014/main" id="{0E54D221-F67F-2E7B-BD65-2C68DF852151}"/>
              </a:ext>
            </a:extLst>
          </p:cNvPr>
          <p:cNvSpPr/>
          <p:nvPr/>
        </p:nvSpPr>
        <p:spPr>
          <a:xfrm>
            <a:off x="7137400" y="2785533"/>
            <a:ext cx="2396067" cy="719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When Exposed to Shell</a:t>
            </a:r>
          </a:p>
        </p:txBody>
      </p:sp>
      <p:sp>
        <p:nvSpPr>
          <p:cNvPr id="21" name="Rectangle 20">
            <a:extLst>
              <a:ext uri="{FF2B5EF4-FFF2-40B4-BE49-F238E27FC236}">
                <a16:creationId xmlns:a16="http://schemas.microsoft.com/office/drawing/2014/main" id="{F18004CB-7655-3BA6-6DBD-3A7E74E2D218}"/>
              </a:ext>
            </a:extLst>
          </p:cNvPr>
          <p:cNvSpPr/>
          <p:nvPr/>
        </p:nvSpPr>
        <p:spPr>
          <a:xfrm>
            <a:off x="9533467" y="2451099"/>
            <a:ext cx="2032000" cy="1388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Shell App will Access the Remote App using the Entry Module / Component</a:t>
            </a:r>
          </a:p>
        </p:txBody>
      </p:sp>
    </p:spTree>
    <p:extLst>
      <p:ext uri="{BB962C8B-B14F-4D97-AF65-F5344CB8AC3E}">
        <p14:creationId xmlns:p14="http://schemas.microsoft.com/office/powerpoint/2010/main" val="164810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FC43C8-5EA2-CEF9-AD28-2706DDD4774D}"/>
              </a:ext>
            </a:extLst>
          </p:cNvPr>
          <p:cNvSpPr/>
          <p:nvPr/>
        </p:nvSpPr>
        <p:spPr>
          <a:xfrm>
            <a:off x="3090333" y="1422400"/>
            <a:ext cx="5427133" cy="31665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200" b="1" dirty="0"/>
              <a:t>Micro Frontend Shell /  Host</a:t>
            </a:r>
          </a:p>
        </p:txBody>
      </p:sp>
      <p:sp>
        <p:nvSpPr>
          <p:cNvPr id="3" name="Rectangle 2">
            <a:extLst>
              <a:ext uri="{FF2B5EF4-FFF2-40B4-BE49-F238E27FC236}">
                <a16:creationId xmlns:a16="http://schemas.microsoft.com/office/drawing/2014/main" id="{8EFBDB95-D973-3E2F-FC03-0168C91F714B}"/>
              </a:ext>
            </a:extLst>
          </p:cNvPr>
          <p:cNvSpPr/>
          <p:nvPr/>
        </p:nvSpPr>
        <p:spPr>
          <a:xfrm>
            <a:off x="135467" y="863600"/>
            <a:ext cx="1930400" cy="127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App 1</a:t>
            </a:r>
          </a:p>
          <a:p>
            <a:pPr algn="ctr"/>
            <a:r>
              <a:rPr lang="en-IN" dirty="0"/>
              <a:t>Angular</a:t>
            </a:r>
          </a:p>
        </p:txBody>
      </p:sp>
      <p:sp>
        <p:nvSpPr>
          <p:cNvPr id="4" name="Rectangle 3">
            <a:extLst>
              <a:ext uri="{FF2B5EF4-FFF2-40B4-BE49-F238E27FC236}">
                <a16:creationId xmlns:a16="http://schemas.microsoft.com/office/drawing/2014/main" id="{149A4FBF-0B22-7B8E-CFDD-150CE83D7634}"/>
              </a:ext>
            </a:extLst>
          </p:cNvPr>
          <p:cNvSpPr/>
          <p:nvPr/>
        </p:nvSpPr>
        <p:spPr>
          <a:xfrm>
            <a:off x="9652000" y="863600"/>
            <a:ext cx="1930400" cy="127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App 2</a:t>
            </a:r>
          </a:p>
          <a:p>
            <a:pPr algn="ctr"/>
            <a:r>
              <a:rPr lang="en-IN" dirty="0"/>
              <a:t>Angular</a:t>
            </a:r>
          </a:p>
        </p:txBody>
      </p:sp>
      <p:sp>
        <p:nvSpPr>
          <p:cNvPr id="5" name="Rectangle 4">
            <a:extLst>
              <a:ext uri="{FF2B5EF4-FFF2-40B4-BE49-F238E27FC236}">
                <a16:creationId xmlns:a16="http://schemas.microsoft.com/office/drawing/2014/main" id="{48C8276D-57B1-76E5-E755-7315BDDC9551}"/>
              </a:ext>
            </a:extLst>
          </p:cNvPr>
          <p:cNvSpPr/>
          <p:nvPr/>
        </p:nvSpPr>
        <p:spPr>
          <a:xfrm>
            <a:off x="4838699" y="5342468"/>
            <a:ext cx="1930400" cy="127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Remote App 3</a:t>
            </a:r>
          </a:p>
          <a:p>
            <a:pPr algn="ctr"/>
            <a:r>
              <a:rPr lang="en-IN" dirty="0"/>
              <a:t>React</a:t>
            </a:r>
          </a:p>
        </p:txBody>
      </p:sp>
      <p:cxnSp>
        <p:nvCxnSpPr>
          <p:cNvPr id="7" name="Connector: Curved 6">
            <a:extLst>
              <a:ext uri="{FF2B5EF4-FFF2-40B4-BE49-F238E27FC236}">
                <a16:creationId xmlns:a16="http://schemas.microsoft.com/office/drawing/2014/main" id="{708CA23E-FE88-E00D-583D-E9B55B43CAA6}"/>
              </a:ext>
            </a:extLst>
          </p:cNvPr>
          <p:cNvCxnSpPr>
            <a:stCxn id="3" idx="2"/>
            <a:endCxn id="2" idx="1"/>
          </p:cNvCxnSpPr>
          <p:nvPr/>
        </p:nvCxnSpPr>
        <p:spPr>
          <a:xfrm rot="16200000" flipH="1">
            <a:off x="1659467" y="1574800"/>
            <a:ext cx="872067" cy="1989666"/>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 name="Connector: Curved 8">
            <a:extLst>
              <a:ext uri="{FF2B5EF4-FFF2-40B4-BE49-F238E27FC236}">
                <a16:creationId xmlns:a16="http://schemas.microsoft.com/office/drawing/2014/main" id="{38E7256E-994E-0AB1-62D2-DEC644A45D0C}"/>
              </a:ext>
            </a:extLst>
          </p:cNvPr>
          <p:cNvCxnSpPr>
            <a:stCxn id="4" idx="2"/>
            <a:endCxn id="2" idx="3"/>
          </p:cNvCxnSpPr>
          <p:nvPr/>
        </p:nvCxnSpPr>
        <p:spPr>
          <a:xfrm rot="5400000">
            <a:off x="9131300" y="1519766"/>
            <a:ext cx="872067" cy="209973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B39FADF-7F36-4557-80A3-780724B11B53}"/>
              </a:ext>
            </a:extLst>
          </p:cNvPr>
          <p:cNvCxnSpPr>
            <a:stCxn id="5" idx="0"/>
            <a:endCxn id="2" idx="2"/>
          </p:cNvCxnSpPr>
          <p:nvPr/>
        </p:nvCxnSpPr>
        <p:spPr>
          <a:xfrm flipV="1">
            <a:off x="5803899" y="4588933"/>
            <a:ext cx="1" cy="753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544973A3-DB85-988A-6D9E-66968D3AF555}"/>
              </a:ext>
            </a:extLst>
          </p:cNvPr>
          <p:cNvSpPr/>
          <p:nvPr/>
        </p:nvSpPr>
        <p:spPr>
          <a:xfrm>
            <a:off x="3327400" y="3335867"/>
            <a:ext cx="1380067" cy="1049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UI from App1</a:t>
            </a:r>
          </a:p>
        </p:txBody>
      </p:sp>
      <p:sp>
        <p:nvSpPr>
          <p:cNvPr id="14" name="Rectangle 13">
            <a:extLst>
              <a:ext uri="{FF2B5EF4-FFF2-40B4-BE49-F238E27FC236}">
                <a16:creationId xmlns:a16="http://schemas.microsoft.com/office/drawing/2014/main" id="{C593FF02-B670-41F5-7020-09A6BCF762F9}"/>
              </a:ext>
            </a:extLst>
          </p:cNvPr>
          <p:cNvSpPr/>
          <p:nvPr/>
        </p:nvSpPr>
        <p:spPr>
          <a:xfrm>
            <a:off x="6794501" y="3335867"/>
            <a:ext cx="1380067" cy="1049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UI from App2</a:t>
            </a:r>
          </a:p>
        </p:txBody>
      </p:sp>
      <p:sp>
        <p:nvSpPr>
          <p:cNvPr id="15" name="Arrow: Left-Right 14">
            <a:extLst>
              <a:ext uri="{FF2B5EF4-FFF2-40B4-BE49-F238E27FC236}">
                <a16:creationId xmlns:a16="http://schemas.microsoft.com/office/drawing/2014/main" id="{FF51AA42-5280-2DA9-16E4-00DA8DF2D6A0}"/>
              </a:ext>
            </a:extLst>
          </p:cNvPr>
          <p:cNvSpPr/>
          <p:nvPr/>
        </p:nvSpPr>
        <p:spPr>
          <a:xfrm>
            <a:off x="4707467" y="3674533"/>
            <a:ext cx="2087033" cy="42333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Communication</a:t>
            </a:r>
          </a:p>
        </p:txBody>
      </p:sp>
    </p:spTree>
    <p:extLst>
      <p:ext uri="{BB962C8B-B14F-4D97-AF65-F5344CB8AC3E}">
        <p14:creationId xmlns:p14="http://schemas.microsoft.com/office/powerpoint/2010/main" val="191346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2698</TotalTime>
  <Words>3383</Words>
  <Application>Microsoft Office PowerPoint</Application>
  <PresentationFormat>Widescreen</PresentationFormat>
  <Paragraphs>658</Paragraphs>
  <Slides>48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249</cp:revision>
  <dcterms:created xsi:type="dcterms:W3CDTF">2024-03-20T04:50:52Z</dcterms:created>
  <dcterms:modified xsi:type="dcterms:W3CDTF">2024-04-30T05:43:44Z</dcterms:modified>
</cp:coreProperties>
</file>