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30D52-CB41-BCBE-F5B2-7F12984EF2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76E60D-AFC1-C4DB-8500-04A8E6B036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9596F-E57F-E963-F0CF-7EEFBE6C7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C7C1-050F-4B17-8FDC-37C455263954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C9164-7273-C704-C104-56CD250CD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341CD-75D0-7CBC-1A6A-663962F53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41D62-804F-42A5-9514-085EEE9001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7812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20BE6-89D3-C97D-8496-CEC67291D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D4FF62-4AE6-B198-C1C3-514E00D34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02906-296F-013C-03C3-5C23325CF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C7C1-050F-4B17-8FDC-37C455263954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66454-C755-C2AA-A20D-AD73A8816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35B72-CE5B-AD0D-1424-5EC8CEB66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41D62-804F-42A5-9514-085EEE9001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7602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9EE8AB-AD81-8EF2-E7BB-56C772CCD2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6875C6-1E0C-980A-9FAB-81DD6159D6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FAE4E-1CBB-B2C1-BF8A-488A89901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C7C1-050F-4B17-8FDC-37C455263954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3E6FC-ADCC-3A2D-79EC-12477EE90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4DDD5-0574-852D-E219-9E2BB2DE2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41D62-804F-42A5-9514-085EEE9001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3000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E15CF-52A6-F02F-946D-608C143B6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88BD3-055B-E4F5-B349-038A9A6A4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31BFA-0069-5B19-502B-9F65AA3D7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C7C1-050F-4B17-8FDC-37C455263954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84B32-5AF4-29C2-2642-73CBCEE15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011FFE-8310-7CAE-841C-7AA4CC43C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41D62-804F-42A5-9514-085EEE9001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6792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17972-B710-E25E-26F4-7A44C260A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B6AFC3-E31F-5E6D-4797-3DA4F831D9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C78A73-6EB2-CAC3-8E5C-C811E03F1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C7C1-050F-4B17-8FDC-37C455263954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1AF17-BFA7-BD23-BD6C-7324DE3B4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5546B3-035A-C925-3734-D16969965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41D62-804F-42A5-9514-085EEE9001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6662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13448-69EB-AD14-098B-24A645912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E4E49-1E35-3843-824D-D8BDAE0D30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3DDC1E-274E-155B-3389-EEA2499B5D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A2D8DA-4FD8-3504-0FFA-7C8E31519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C7C1-050F-4B17-8FDC-37C455263954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54BCA3-49F7-7FAA-5389-7F39DB017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61394F-9D28-12FA-E123-FB170A5C6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41D62-804F-42A5-9514-085EEE9001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4735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C5143-F49D-AD05-6DBA-B7405A3F4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39EDCF-C820-EA5D-D058-F4DC233E5A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6CDC81-C29B-C104-2E7D-DBD3AF3700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E5B36A-796F-25C0-A301-619C7E2649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B8EBBD-93BB-B5E2-9F4D-82501C95E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45EB44-1D6F-002B-5EFB-BB7DD1ED0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C7C1-050F-4B17-8FDC-37C455263954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E3D990-C314-A505-316C-79BF6CFE6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9AD9D0-69CF-086D-428A-DE9495FAA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41D62-804F-42A5-9514-085EEE9001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1308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0E04F-5A2C-02BC-E0D3-7F8D5E27F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437A9-8A83-01C5-D8A8-4473C8ABB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C7C1-050F-4B17-8FDC-37C455263954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B9D840-0EE5-972D-AB6F-590FEEBA3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F03893-C547-7FB3-50E5-D64E64CB6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41D62-804F-42A5-9514-085EEE9001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3579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A1B12B-F8DD-F030-6507-F369A4147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C7C1-050F-4B17-8FDC-37C455263954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F01536-1F66-8448-64F6-E55753D73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790999-522B-1778-42FD-D6268B3B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41D62-804F-42A5-9514-085EEE9001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09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B2BF1-54FC-DD0B-EDF1-0765A49F5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0CE31-73C9-BE8C-4E69-C654597DB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7A2E01-45EB-1CA7-9561-E1F7FAE6F2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229646-52FA-E503-BC6D-51981FF99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C7C1-050F-4B17-8FDC-37C455263954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F00FC-607D-A1F8-732D-610959660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D66B45-BAA8-DCB8-3C78-EB4F8268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41D62-804F-42A5-9514-085EEE9001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4099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146EE-347C-5094-0773-50881CF40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2083FD-20C6-4975-0354-9D4EDA550A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C88CD1-3CDB-EFEE-9E86-11792E8110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7D4B53-B8F3-FF1D-4660-D5E3684B7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C7C1-050F-4B17-8FDC-37C455263954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EC612F-3484-B5E5-D9D3-24CCD7B53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A239B7-F247-C9E2-02CC-8B454B4A8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41D62-804F-42A5-9514-085EEE9001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4610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84AADE-F3E8-90B2-77D4-23624B04D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7B1545-E2D9-A126-9B47-ABE4D3A55C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A333D4-FC48-A6CA-7739-315071154D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E7C7C1-050F-4B17-8FDC-37C455263954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2CC24-E7ED-50A5-7246-4348387F76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A7736-B136-CD5E-8EFF-03203BB297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041D62-804F-42A5-9514-085EEE9001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8502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182D29D-D37F-1007-C0E4-A7AD73BAFDD0}"/>
              </a:ext>
            </a:extLst>
          </p:cNvPr>
          <p:cNvSpPr/>
          <p:nvPr/>
        </p:nvSpPr>
        <p:spPr>
          <a:xfrm>
            <a:off x="7213600" y="457200"/>
            <a:ext cx="3826933" cy="57234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07D9FE-FAE1-2E55-E108-8E3AC10C0387}"/>
              </a:ext>
            </a:extLst>
          </p:cNvPr>
          <p:cNvSpPr txBox="1"/>
          <p:nvPr/>
        </p:nvSpPr>
        <p:spPr>
          <a:xfrm>
            <a:off x="7670800" y="575733"/>
            <a:ext cx="27432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Web Server</a:t>
            </a:r>
          </a:p>
          <a:p>
            <a:pPr algn="ctr"/>
            <a:r>
              <a:rPr lang="en-IN" b="1" dirty="0"/>
              <a:t>Hosting  The App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68845E-1630-6753-1C76-48FC4FA78483}"/>
              </a:ext>
            </a:extLst>
          </p:cNvPr>
          <p:cNvSpPr/>
          <p:nvPr/>
        </p:nvSpPr>
        <p:spPr>
          <a:xfrm>
            <a:off x="7306733" y="1473200"/>
            <a:ext cx="3598334" cy="1244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Static Resources</a:t>
            </a:r>
          </a:p>
          <a:p>
            <a:pPr algn="ctr"/>
            <a:r>
              <a:rPr lang="en-IN" b="1" dirty="0"/>
              <a:t>HTML, JavaScript, CSS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3DCCC9-4F80-EB29-95A8-7BC7B74AD6DF}"/>
              </a:ext>
            </a:extLst>
          </p:cNvPr>
          <p:cNvSpPr/>
          <p:nvPr/>
        </p:nvSpPr>
        <p:spPr>
          <a:xfrm>
            <a:off x="7306733" y="2988733"/>
            <a:ext cx="3513667" cy="23029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/>
              <a:t>Application</a:t>
            </a:r>
          </a:p>
          <a:p>
            <a:pPr algn="ctr"/>
            <a:r>
              <a:rPr lang="en-IN" sz="2800" b="1" dirty="0"/>
              <a:t>Logic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EECCF9-7755-E462-D1CD-18CEB502CF09}"/>
              </a:ext>
            </a:extLst>
          </p:cNvPr>
          <p:cNvSpPr txBox="1"/>
          <p:nvPr/>
        </p:nvSpPr>
        <p:spPr>
          <a:xfrm>
            <a:off x="7213600" y="101600"/>
            <a:ext cx="3826933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/>
              <a:t>https://myecomapp.com/index.html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B264586-381E-C4C7-3B4E-7E5A4614F68F}"/>
              </a:ext>
            </a:extLst>
          </p:cNvPr>
          <p:cNvSpPr/>
          <p:nvPr/>
        </p:nvSpPr>
        <p:spPr>
          <a:xfrm>
            <a:off x="127000" y="956733"/>
            <a:ext cx="3530600" cy="293793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27C8AF-3757-A140-B3D4-0EE9B4F85D6D}"/>
              </a:ext>
            </a:extLst>
          </p:cNvPr>
          <p:cNvSpPr txBox="1"/>
          <p:nvPr/>
        </p:nvSpPr>
        <p:spPr>
          <a:xfrm>
            <a:off x="127000" y="440154"/>
            <a:ext cx="341206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Browser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A0BD7027-7DF9-7A87-E2E3-882CFAAC7573}"/>
              </a:ext>
            </a:extLst>
          </p:cNvPr>
          <p:cNvSpPr/>
          <p:nvPr/>
        </p:nvSpPr>
        <p:spPr>
          <a:xfrm>
            <a:off x="3657600" y="1032933"/>
            <a:ext cx="3530600" cy="44026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Http Request for Web Site</a:t>
            </a:r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79705653-ADB7-02FA-EFD9-008728BB5749}"/>
              </a:ext>
            </a:extLst>
          </p:cNvPr>
          <p:cNvSpPr/>
          <p:nvPr/>
        </p:nvSpPr>
        <p:spPr>
          <a:xfrm>
            <a:off x="3657600" y="1820333"/>
            <a:ext cx="3530600" cy="440267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HTML Response with Resources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A760B7-89D6-4768-7EC5-6A28DD14DB0C}"/>
              </a:ext>
            </a:extLst>
          </p:cNvPr>
          <p:cNvSpPr txBox="1"/>
          <p:nvPr/>
        </p:nvSpPr>
        <p:spPr>
          <a:xfrm>
            <a:off x="3869267" y="2421467"/>
            <a:ext cx="3124200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Server-Side Generated Resources like</a:t>
            </a:r>
          </a:p>
          <a:p>
            <a:pPr algn="ctr"/>
            <a:r>
              <a:rPr lang="en-IN" b="1" dirty="0"/>
              <a:t> HTML + JavaScript + CSS + Images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EB4D1E-E60B-EEA3-CE7D-EE63F93CE1E2}"/>
              </a:ext>
            </a:extLst>
          </p:cNvPr>
          <p:cNvSpPr/>
          <p:nvPr/>
        </p:nvSpPr>
        <p:spPr>
          <a:xfrm>
            <a:off x="127000" y="3067798"/>
            <a:ext cx="3530600" cy="8268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JS Files, CSS Files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2B8066CE-A4D4-6A57-5694-187513DCA40D}"/>
              </a:ext>
            </a:extLst>
          </p:cNvPr>
          <p:cNvCxnSpPr>
            <a:stCxn id="13" idx="2"/>
            <a:endCxn id="14" idx="3"/>
          </p:cNvCxnSpPr>
          <p:nvPr/>
        </p:nvCxnSpPr>
        <p:spPr>
          <a:xfrm rot="5400000" flipH="1">
            <a:off x="4474202" y="2664632"/>
            <a:ext cx="140563" cy="1773767"/>
          </a:xfrm>
          <a:prstGeom prst="bentConnector4">
            <a:avLst>
              <a:gd name="adj1" fmla="val -162632"/>
              <a:gd name="adj2" fmla="val 9403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278AD25E-0D1B-507F-CB37-103124AB8218}"/>
              </a:ext>
            </a:extLst>
          </p:cNvPr>
          <p:cNvSpPr/>
          <p:nvPr/>
        </p:nvSpPr>
        <p:spPr>
          <a:xfrm>
            <a:off x="127000" y="956733"/>
            <a:ext cx="3505200" cy="21110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HTML UI</a:t>
            </a:r>
          </a:p>
        </p:txBody>
      </p:sp>
      <p:sp>
        <p:nvSpPr>
          <p:cNvPr id="18" name="Arrow: Left-Right 17">
            <a:extLst>
              <a:ext uri="{FF2B5EF4-FFF2-40B4-BE49-F238E27FC236}">
                <a16:creationId xmlns:a16="http://schemas.microsoft.com/office/drawing/2014/main" id="{2943A90D-69A5-339E-31AD-33CAC48A8DAE}"/>
              </a:ext>
            </a:extLst>
          </p:cNvPr>
          <p:cNvSpPr/>
          <p:nvPr/>
        </p:nvSpPr>
        <p:spPr>
          <a:xfrm rot="16200000">
            <a:off x="1575024" y="2966422"/>
            <a:ext cx="440267" cy="202751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2165272-451F-9D98-3DF7-EE74C0601C0C}"/>
              </a:ext>
            </a:extLst>
          </p:cNvPr>
          <p:cNvSpPr txBox="1"/>
          <p:nvPr/>
        </p:nvSpPr>
        <p:spPr>
          <a:xfrm>
            <a:off x="512233" y="3995763"/>
            <a:ext cx="6239934" cy="26776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/>
              <a:t>Server-Side Page Generation provide advantages like:</a:t>
            </a:r>
          </a:p>
          <a:p>
            <a:pPr marL="342900" indent="-342900">
              <a:buAutoNum type="arabicPeriod"/>
            </a:pPr>
            <a:r>
              <a:rPr lang="en-IN" sz="1400" b="1" dirty="0"/>
              <a:t>Dynamically adding / modifying / removing HTML UI, JavaScript, CSS</a:t>
            </a:r>
          </a:p>
          <a:p>
            <a:pPr marL="342900" indent="-342900">
              <a:buAutoNum type="arabicPeriod"/>
            </a:pPr>
            <a:r>
              <a:rPr lang="en-IN" sz="1400" b="1" dirty="0"/>
              <a:t>The Browser will be sent only the requested resources</a:t>
            </a:r>
          </a:p>
          <a:p>
            <a:pPr marL="342900" indent="-342900">
              <a:buAutoNum type="arabicPeriod"/>
            </a:pPr>
            <a:r>
              <a:rPr lang="en-IN" sz="1400" b="1" dirty="0"/>
              <a:t>Frequent generation of HTML on server will reduce the performance and the browser will be send the response which need to re-load the HTML UI for the Page on browser for each response received from the server</a:t>
            </a:r>
          </a:p>
          <a:p>
            <a:pPr marL="342900" indent="-342900">
              <a:buAutoNum type="arabicPeriod"/>
            </a:pPr>
            <a:endParaRPr lang="en-IN" sz="1400" b="1" dirty="0"/>
          </a:p>
          <a:p>
            <a:pPr algn="ctr"/>
            <a:r>
              <a:rPr lang="en-IN" sz="1400" b="1" dirty="0"/>
              <a:t>Limitations</a:t>
            </a:r>
          </a:p>
          <a:p>
            <a:pPr marL="342900" indent="-342900">
              <a:buAutoNum type="arabicPeriod"/>
            </a:pPr>
            <a:r>
              <a:rPr lang="en-IN" sz="1400" b="1" dirty="0"/>
              <a:t>Frequent calls to server will increase traffic and the server may take time to respond</a:t>
            </a:r>
          </a:p>
          <a:p>
            <a:pPr marL="342900" indent="-342900">
              <a:buAutoNum type="arabicPeriod"/>
            </a:pPr>
            <a:r>
              <a:rPr lang="en-IN" sz="1400" b="1" dirty="0"/>
              <a:t>The over utilization of server resources may slow-down the execution</a:t>
            </a:r>
          </a:p>
        </p:txBody>
      </p:sp>
      <p:sp>
        <p:nvSpPr>
          <p:cNvPr id="20" name="Arrow: Up-Down 19">
            <a:extLst>
              <a:ext uri="{FF2B5EF4-FFF2-40B4-BE49-F238E27FC236}">
                <a16:creationId xmlns:a16="http://schemas.microsoft.com/office/drawing/2014/main" id="{518428A6-74F5-9C51-0900-406DF4CB7157}"/>
              </a:ext>
            </a:extLst>
          </p:cNvPr>
          <p:cNvSpPr/>
          <p:nvPr/>
        </p:nvSpPr>
        <p:spPr>
          <a:xfrm>
            <a:off x="8970433" y="2499096"/>
            <a:ext cx="275167" cy="650504"/>
          </a:xfrm>
          <a:prstGeom prst="up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3856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66F0BBA-5A6F-743E-1558-349DB6932F96}"/>
              </a:ext>
            </a:extLst>
          </p:cNvPr>
          <p:cNvSpPr/>
          <p:nvPr/>
        </p:nvSpPr>
        <p:spPr>
          <a:xfrm>
            <a:off x="677333" y="914399"/>
            <a:ext cx="4639734" cy="501226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DC442B-D2F6-5C01-5940-5EB5F00E46F1}"/>
              </a:ext>
            </a:extLst>
          </p:cNvPr>
          <p:cNvSpPr txBox="1"/>
          <p:nvPr/>
        </p:nvSpPr>
        <p:spPr>
          <a:xfrm>
            <a:off x="804333" y="1109133"/>
            <a:ext cx="4402667" cy="646331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Container </a:t>
            </a:r>
          </a:p>
          <a:p>
            <a:pPr algn="ctr"/>
            <a:r>
              <a:rPr lang="en-IN" b="1" dirty="0"/>
              <a:t>Component</a:t>
            </a:r>
          </a:p>
        </p:txBody>
      </p:sp>
      <p:sp>
        <p:nvSpPr>
          <p:cNvPr id="4" name="Cube 3">
            <a:extLst>
              <a:ext uri="{FF2B5EF4-FFF2-40B4-BE49-F238E27FC236}">
                <a16:creationId xmlns:a16="http://schemas.microsoft.com/office/drawing/2014/main" id="{4E3D3581-8A83-44B3-02EA-1CB5B2B1F89E}"/>
              </a:ext>
            </a:extLst>
          </p:cNvPr>
          <p:cNvSpPr/>
          <p:nvPr/>
        </p:nvSpPr>
        <p:spPr>
          <a:xfrm>
            <a:off x="7611535" y="46567"/>
            <a:ext cx="1710265" cy="867833"/>
          </a:xfrm>
          <a:prstGeom prst="cube">
            <a:avLst>
              <a:gd name="adj" fmla="val 987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Collection Manipulation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603C9A-2E52-573E-3829-FC065CF52C25}"/>
              </a:ext>
            </a:extLst>
          </p:cNvPr>
          <p:cNvSpPr txBox="1"/>
          <p:nvPr/>
        </p:nvSpPr>
        <p:spPr>
          <a:xfrm>
            <a:off x="9728200" y="46567"/>
            <a:ext cx="2125133" cy="64633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Utility Class as a Angular Service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456248CF-F468-98C9-CB72-378F89DB1264}"/>
              </a:ext>
            </a:extLst>
          </p:cNvPr>
          <p:cNvCxnSpPr>
            <a:cxnSpLocks/>
            <a:stCxn id="4" idx="2"/>
            <a:endCxn id="8" idx="3"/>
          </p:cNvCxnSpPr>
          <p:nvPr/>
        </p:nvCxnSpPr>
        <p:spPr>
          <a:xfrm rot="10800000" flipV="1">
            <a:off x="4174067" y="523345"/>
            <a:ext cx="3437468" cy="176695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F1325F2-4F02-69F9-F2FE-9C87B95218F5}"/>
              </a:ext>
            </a:extLst>
          </p:cNvPr>
          <p:cNvSpPr txBox="1"/>
          <p:nvPr/>
        </p:nvSpPr>
        <p:spPr>
          <a:xfrm>
            <a:off x="1159933" y="1967131"/>
            <a:ext cx="3014134" cy="64633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Injection of Utility Class Service in Component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39CCA3C-BF49-6A8F-C5DD-E4CF691A2F35}"/>
              </a:ext>
            </a:extLst>
          </p:cNvPr>
          <p:cNvSpPr/>
          <p:nvPr/>
        </p:nvSpPr>
        <p:spPr>
          <a:xfrm>
            <a:off x="736600" y="3835400"/>
            <a:ext cx="2015067" cy="8043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Department</a:t>
            </a:r>
          </a:p>
          <a:p>
            <a:pPr algn="ctr"/>
            <a:r>
              <a:rPr lang="en-IN" dirty="0"/>
              <a:t>Component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97976E1-A1A0-090C-A31F-CCD0EEF58DD5}"/>
              </a:ext>
            </a:extLst>
          </p:cNvPr>
          <p:cNvSpPr/>
          <p:nvPr/>
        </p:nvSpPr>
        <p:spPr>
          <a:xfrm>
            <a:off x="2760134" y="4957233"/>
            <a:ext cx="2015067" cy="8043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Employee</a:t>
            </a:r>
          </a:p>
          <a:p>
            <a:pPr algn="ctr"/>
            <a:r>
              <a:rPr lang="en-IN" dirty="0"/>
              <a:t>Component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3E4C71-ACEF-D7B2-A74C-BCDEC2C029BE}"/>
              </a:ext>
            </a:extLst>
          </p:cNvPr>
          <p:cNvSpPr txBox="1"/>
          <p:nvPr/>
        </p:nvSpPr>
        <p:spPr>
          <a:xfrm>
            <a:off x="3060700" y="2935812"/>
            <a:ext cx="2015067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/>
              <a:t>Show employees based on Selected </a:t>
            </a:r>
            <a:r>
              <a:rPr lang="en-IN" sz="1400" b="1" dirty="0" err="1"/>
              <a:t>DeptName</a:t>
            </a:r>
            <a:r>
              <a:rPr lang="en-IN" sz="1400" b="1" dirty="0"/>
              <a:t> with no Relationship</a:t>
            </a:r>
          </a:p>
        </p:txBody>
      </p:sp>
      <p:sp>
        <p:nvSpPr>
          <p:cNvPr id="15" name="Cube 14">
            <a:extLst>
              <a:ext uri="{FF2B5EF4-FFF2-40B4-BE49-F238E27FC236}">
                <a16:creationId xmlns:a16="http://schemas.microsoft.com/office/drawing/2014/main" id="{89A76EA3-2789-AA96-DE26-86695813691F}"/>
              </a:ext>
            </a:extLst>
          </p:cNvPr>
          <p:cNvSpPr/>
          <p:nvPr/>
        </p:nvSpPr>
        <p:spPr>
          <a:xfrm>
            <a:off x="7366000" y="2290295"/>
            <a:ext cx="2565400" cy="2781237"/>
          </a:xfrm>
          <a:prstGeom prst="cube">
            <a:avLst>
              <a:gd name="adj" fmla="val 879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C923A80B-EA46-4EFC-24DC-9558023024F1}"/>
              </a:ext>
            </a:extLst>
          </p:cNvPr>
          <p:cNvCxnSpPr>
            <a:cxnSpLocks/>
            <a:stCxn id="10" idx="0"/>
            <a:endCxn id="18" idx="1"/>
          </p:cNvCxnSpPr>
          <p:nvPr/>
        </p:nvCxnSpPr>
        <p:spPr>
          <a:xfrm rot="5400000" flipH="1" flipV="1">
            <a:off x="4132616" y="538516"/>
            <a:ext cx="908403" cy="5685367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C29DAC6-05A5-C128-C5B9-0212461FBC55}"/>
              </a:ext>
            </a:extLst>
          </p:cNvPr>
          <p:cNvSpPr txBox="1"/>
          <p:nvPr/>
        </p:nvSpPr>
        <p:spPr>
          <a:xfrm>
            <a:off x="7429501" y="2696164"/>
            <a:ext cx="218016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/>
              <a:t>Listen Value from Department Component</a:t>
            </a:r>
          </a:p>
        </p:txBody>
      </p:sp>
      <p:sp>
        <p:nvSpPr>
          <p:cNvPr id="20" name="Cylinder 19">
            <a:extLst>
              <a:ext uri="{FF2B5EF4-FFF2-40B4-BE49-F238E27FC236}">
                <a16:creationId xmlns:a16="http://schemas.microsoft.com/office/drawing/2014/main" id="{D241692F-40EB-DFD3-81B7-B5BEB44D7D98}"/>
              </a:ext>
            </a:extLst>
          </p:cNvPr>
          <p:cNvSpPr/>
          <p:nvPr/>
        </p:nvSpPr>
        <p:spPr>
          <a:xfrm>
            <a:off x="7497236" y="3310346"/>
            <a:ext cx="1998132" cy="804334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Store Listened Value</a:t>
            </a:r>
          </a:p>
        </p:txBody>
      </p:sp>
      <p:sp>
        <p:nvSpPr>
          <p:cNvPr id="21" name="Lightning Bolt 20">
            <a:extLst>
              <a:ext uri="{FF2B5EF4-FFF2-40B4-BE49-F238E27FC236}">
                <a16:creationId xmlns:a16="http://schemas.microsoft.com/office/drawing/2014/main" id="{950B9F58-AC71-879B-C03D-2E0CCE32EF71}"/>
              </a:ext>
            </a:extLst>
          </p:cNvPr>
          <p:cNvSpPr/>
          <p:nvPr/>
        </p:nvSpPr>
        <p:spPr>
          <a:xfrm>
            <a:off x="7738534" y="4237566"/>
            <a:ext cx="1151466" cy="719667"/>
          </a:xfrm>
          <a:prstGeom prst="lightningBol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8E2E598-6C95-E18D-1613-30C741DC01AF}"/>
              </a:ext>
            </a:extLst>
          </p:cNvPr>
          <p:cNvSpPr txBox="1"/>
          <p:nvPr/>
        </p:nvSpPr>
        <p:spPr>
          <a:xfrm>
            <a:off x="9982199" y="5025785"/>
            <a:ext cx="199813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Event that will be raised when value is received</a:t>
            </a:r>
          </a:p>
        </p:txBody>
      </p: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31295794-3C8B-008E-4F19-7ABCBAB68DC6}"/>
              </a:ext>
            </a:extLst>
          </p:cNvPr>
          <p:cNvCxnSpPr>
            <a:stCxn id="22" idx="1"/>
            <a:endCxn id="21" idx="5"/>
          </p:cNvCxnSpPr>
          <p:nvPr/>
        </p:nvCxnSpPr>
        <p:spPr>
          <a:xfrm rot="10800000">
            <a:off x="8622231" y="4637614"/>
            <a:ext cx="1359968" cy="849836"/>
          </a:xfrm>
          <a:prstGeom prst="curvedConnector3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AEE4781-EA9A-5E7D-75CB-7DB181303EAD}"/>
              </a:ext>
            </a:extLst>
          </p:cNvPr>
          <p:cNvCxnSpPr>
            <a:stCxn id="20" idx="3"/>
            <a:endCxn id="21" idx="6"/>
          </p:cNvCxnSpPr>
          <p:nvPr/>
        </p:nvCxnSpPr>
        <p:spPr>
          <a:xfrm flipH="1">
            <a:off x="8424083" y="4114680"/>
            <a:ext cx="72219" cy="3254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7D0B78BD-AFEC-4E47-23B9-CA265F6809B4}"/>
              </a:ext>
            </a:extLst>
          </p:cNvPr>
          <p:cNvCxnSpPr>
            <a:endCxn id="21" idx="1"/>
          </p:cNvCxnSpPr>
          <p:nvPr/>
        </p:nvCxnSpPr>
        <p:spPr>
          <a:xfrm flipV="1">
            <a:off x="3767668" y="4367173"/>
            <a:ext cx="3970866" cy="590060"/>
          </a:xfrm>
          <a:prstGeom prst="curvedConnector4">
            <a:avLst>
              <a:gd name="adj1" fmla="val 50000"/>
              <a:gd name="adj2" fmla="val 16070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973EC03-0E86-690A-FB76-F757857B5BCB}"/>
              </a:ext>
            </a:extLst>
          </p:cNvPr>
          <p:cNvSpPr txBox="1"/>
          <p:nvPr/>
        </p:nvSpPr>
        <p:spPr>
          <a:xfrm>
            <a:off x="5499102" y="3835400"/>
            <a:ext cx="162559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/>
              <a:t>Subscribe to the Event</a:t>
            </a:r>
          </a:p>
        </p:txBody>
      </p: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A0535193-4CB7-69A5-F423-4E962E30CD1E}"/>
              </a:ext>
            </a:extLst>
          </p:cNvPr>
          <p:cNvCxnSpPr>
            <a:stCxn id="21" idx="3"/>
            <a:endCxn id="11" idx="3"/>
          </p:cNvCxnSpPr>
          <p:nvPr/>
        </p:nvCxnSpPr>
        <p:spPr>
          <a:xfrm rot="10800000" flipV="1">
            <a:off x="4775202" y="4734502"/>
            <a:ext cx="3497059" cy="624897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B43F7BA-C4A4-7F64-3D30-04129D5DC317}"/>
              </a:ext>
            </a:extLst>
          </p:cNvPr>
          <p:cNvSpPr txBox="1"/>
          <p:nvPr/>
        </p:nvSpPr>
        <p:spPr>
          <a:xfrm>
            <a:off x="5892806" y="5359399"/>
            <a:ext cx="162559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/>
              <a:t>When the Value is listened, it will be notified to the subscriber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2055C4F-34F0-B0AB-8AB9-474DD55E061B}"/>
              </a:ext>
            </a:extLst>
          </p:cNvPr>
          <p:cNvSpPr txBox="1"/>
          <p:nvPr/>
        </p:nvSpPr>
        <p:spPr>
          <a:xfrm>
            <a:off x="10075333" y="1764017"/>
            <a:ext cx="1998134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/>
              <a:t>Angular Service to Share / Communicate data across component’s those who does not related with each other</a:t>
            </a:r>
          </a:p>
        </p:txBody>
      </p:sp>
    </p:spTree>
    <p:extLst>
      <p:ext uri="{BB962C8B-B14F-4D97-AF65-F5344CB8AC3E}">
        <p14:creationId xmlns:p14="http://schemas.microsoft.com/office/powerpoint/2010/main" val="2537253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A9D095-B0DB-034C-E2D2-5965E9F70C26}"/>
              </a:ext>
            </a:extLst>
          </p:cNvPr>
          <p:cNvSpPr/>
          <p:nvPr/>
        </p:nvSpPr>
        <p:spPr>
          <a:xfrm>
            <a:off x="6934200" y="127000"/>
            <a:ext cx="4656667" cy="6248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BD8E65-8C13-46CE-C355-DEE626AAA008}"/>
              </a:ext>
            </a:extLst>
          </p:cNvPr>
          <p:cNvSpPr txBox="1"/>
          <p:nvPr/>
        </p:nvSpPr>
        <p:spPr>
          <a:xfrm>
            <a:off x="7247467" y="262467"/>
            <a:ext cx="4207933" cy="3693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Server-Side App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46997D-4897-1AAB-853F-6050C1CF993E}"/>
              </a:ext>
            </a:extLst>
          </p:cNvPr>
          <p:cNvSpPr/>
          <p:nvPr/>
        </p:nvSpPr>
        <p:spPr>
          <a:xfrm>
            <a:off x="7086601" y="1007533"/>
            <a:ext cx="4368800" cy="115993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Server-Side Pages</a:t>
            </a:r>
          </a:p>
          <a:p>
            <a:pPr algn="ctr"/>
            <a:r>
              <a:rPr lang="en-IN" b="1" dirty="0"/>
              <a:t>.</a:t>
            </a:r>
            <a:r>
              <a:rPr lang="en-IN" b="1" dirty="0" err="1"/>
              <a:t>apsx</a:t>
            </a:r>
            <a:r>
              <a:rPr lang="en-IN" b="1" dirty="0"/>
              <a:t> , .</a:t>
            </a:r>
            <a:r>
              <a:rPr lang="en-IN" b="1" dirty="0" err="1"/>
              <a:t>jsp</a:t>
            </a:r>
            <a:r>
              <a:rPr lang="en-IN" b="1" dirty="0"/>
              <a:t>, .</a:t>
            </a:r>
            <a:r>
              <a:rPr lang="en-IN" b="1" dirty="0" err="1"/>
              <a:t>php</a:t>
            </a:r>
            <a:r>
              <a:rPr lang="en-IN" b="1" dirty="0"/>
              <a:t>, etc.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D1B0AC-F6CF-3E50-422F-B46EFD526C4B}"/>
              </a:ext>
            </a:extLst>
          </p:cNvPr>
          <p:cNvSpPr/>
          <p:nvPr/>
        </p:nvSpPr>
        <p:spPr>
          <a:xfrm>
            <a:off x="9575800" y="2294467"/>
            <a:ext cx="1744133" cy="24384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Business Layer</a:t>
            </a:r>
          </a:p>
          <a:p>
            <a:pPr algn="ctr"/>
            <a:r>
              <a:rPr lang="en-IN" dirty="0"/>
              <a:t>&amp;</a:t>
            </a:r>
          </a:p>
          <a:p>
            <a:pPr algn="ctr"/>
            <a:r>
              <a:rPr lang="en-IN" dirty="0"/>
              <a:t>Data Access</a:t>
            </a:r>
          </a:p>
          <a:p>
            <a:pPr algn="ctr"/>
            <a:r>
              <a:rPr lang="en-IN" dirty="0"/>
              <a:t>Layer</a:t>
            </a:r>
          </a:p>
        </p:txBody>
      </p:sp>
      <p:sp>
        <p:nvSpPr>
          <p:cNvPr id="6" name="Arrow: Up-Down 5">
            <a:extLst>
              <a:ext uri="{FF2B5EF4-FFF2-40B4-BE49-F238E27FC236}">
                <a16:creationId xmlns:a16="http://schemas.microsoft.com/office/drawing/2014/main" id="{6ED6647E-1C96-7C11-BA6F-CC5B111F30D5}"/>
              </a:ext>
            </a:extLst>
          </p:cNvPr>
          <p:cNvSpPr/>
          <p:nvPr/>
        </p:nvSpPr>
        <p:spPr>
          <a:xfrm>
            <a:off x="10117667" y="1930400"/>
            <a:ext cx="296333" cy="612801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A19A9D-1638-C7BD-FDF3-E1C79E14DF69}"/>
              </a:ext>
            </a:extLst>
          </p:cNvPr>
          <p:cNvSpPr/>
          <p:nvPr/>
        </p:nvSpPr>
        <p:spPr>
          <a:xfrm>
            <a:off x="118533" y="104801"/>
            <a:ext cx="2294467" cy="11482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Browser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67FD116-7253-E847-487F-E8FC36DD18A7}"/>
              </a:ext>
            </a:extLst>
          </p:cNvPr>
          <p:cNvSpPr/>
          <p:nvPr/>
        </p:nvSpPr>
        <p:spPr>
          <a:xfrm>
            <a:off x="2413000" y="262467"/>
            <a:ext cx="4521200" cy="4402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55277A4A-2E97-35B4-DFF5-C292BE25EBBD}"/>
              </a:ext>
            </a:extLst>
          </p:cNvPr>
          <p:cNvSpPr/>
          <p:nvPr/>
        </p:nvSpPr>
        <p:spPr>
          <a:xfrm>
            <a:off x="2413000" y="787400"/>
            <a:ext cx="4521200" cy="440266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767057-7E48-7D24-03A1-9ADB7A45FEB0}"/>
              </a:ext>
            </a:extLst>
          </p:cNvPr>
          <p:cNvSpPr/>
          <p:nvPr/>
        </p:nvSpPr>
        <p:spPr>
          <a:xfrm>
            <a:off x="7247467" y="2472267"/>
            <a:ext cx="1828799" cy="2032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REST</a:t>
            </a:r>
          </a:p>
          <a:p>
            <a:pPr algn="ctr"/>
            <a:r>
              <a:rPr lang="en-IN" b="1" dirty="0"/>
              <a:t>API /  WEB APIs / APIs</a:t>
            </a:r>
          </a:p>
        </p:txBody>
      </p:sp>
      <p:sp>
        <p:nvSpPr>
          <p:cNvPr id="11" name="Arrow: Left-Right 10">
            <a:extLst>
              <a:ext uri="{FF2B5EF4-FFF2-40B4-BE49-F238E27FC236}">
                <a16:creationId xmlns:a16="http://schemas.microsoft.com/office/drawing/2014/main" id="{0B2BF624-164B-2D2F-D388-8EAA42E055F9}"/>
              </a:ext>
            </a:extLst>
          </p:cNvPr>
          <p:cNvSpPr/>
          <p:nvPr/>
        </p:nvSpPr>
        <p:spPr>
          <a:xfrm>
            <a:off x="8974667" y="3234267"/>
            <a:ext cx="745066" cy="304800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6C6578-4D12-5969-D408-68664151D22A}"/>
              </a:ext>
            </a:extLst>
          </p:cNvPr>
          <p:cNvSpPr/>
          <p:nvPr/>
        </p:nvSpPr>
        <p:spPr>
          <a:xfrm>
            <a:off x="6096000" y="3048000"/>
            <a:ext cx="1151467" cy="5757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Endpoint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95CFBA-B490-A4C1-F11D-8510B96DD736}"/>
              </a:ext>
            </a:extLst>
          </p:cNvPr>
          <p:cNvSpPr/>
          <p:nvPr/>
        </p:nvSpPr>
        <p:spPr>
          <a:xfrm>
            <a:off x="2650066" y="2298700"/>
            <a:ext cx="2734733" cy="26500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Third-Party Application</a:t>
            </a:r>
          </a:p>
          <a:p>
            <a:pPr algn="ctr"/>
            <a:r>
              <a:rPr lang="en-IN" dirty="0"/>
              <a:t>Front-End App </a:t>
            </a:r>
          </a:p>
          <a:p>
            <a:pPr algn="ctr"/>
            <a:r>
              <a:rPr lang="en-IN" dirty="0"/>
              <a:t>e.g.</a:t>
            </a:r>
          </a:p>
          <a:p>
            <a:pPr algn="ctr"/>
            <a:r>
              <a:rPr lang="en-IN" dirty="0"/>
              <a:t>Angular /  React / Vue /  Blazor / jQuery </a:t>
            </a:r>
          </a:p>
          <a:p>
            <a:pPr algn="ctr"/>
            <a:r>
              <a:rPr lang="en-IN" dirty="0"/>
              <a:t>Separately Hosted</a:t>
            </a:r>
          </a:p>
          <a:p>
            <a:pPr algn="ctr"/>
            <a:r>
              <a:rPr lang="en-IN" dirty="0"/>
              <a:t>Azure /  AWS / GCP as Static Apps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E3511D8-B39C-A0F0-A985-DF3CE82298D4}"/>
              </a:ext>
            </a:extLst>
          </p:cNvPr>
          <p:cNvSpPr/>
          <p:nvPr/>
        </p:nvSpPr>
        <p:spPr>
          <a:xfrm>
            <a:off x="313265" y="5227134"/>
            <a:ext cx="1769535" cy="11482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HTML + JS + CSS + Images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030D7C49-DDEB-DD19-E61C-0BE0A6F1D75A}"/>
              </a:ext>
            </a:extLst>
          </p:cNvPr>
          <p:cNvCxnSpPr>
            <a:stCxn id="19" idx="0"/>
            <a:endCxn id="13" idx="1"/>
          </p:cNvCxnSpPr>
          <p:nvPr/>
        </p:nvCxnSpPr>
        <p:spPr>
          <a:xfrm rot="5400000" flipH="1" flipV="1">
            <a:off x="1122349" y="3699418"/>
            <a:ext cx="1603401" cy="145203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96D07ACD-7B13-74B6-D3DB-9E79F22E7C74}"/>
              </a:ext>
            </a:extLst>
          </p:cNvPr>
          <p:cNvCxnSpPr>
            <a:stCxn id="13" idx="2"/>
            <a:endCxn id="19" idx="3"/>
          </p:cNvCxnSpPr>
          <p:nvPr/>
        </p:nvCxnSpPr>
        <p:spPr>
          <a:xfrm rot="5400000">
            <a:off x="2623867" y="4407700"/>
            <a:ext cx="852501" cy="193463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970A86B-EBD0-5FC1-B94F-57D03E5CB808}"/>
              </a:ext>
            </a:extLst>
          </p:cNvPr>
          <p:cNvSpPr txBox="1"/>
          <p:nvPr/>
        </p:nvSpPr>
        <p:spPr>
          <a:xfrm>
            <a:off x="220133" y="1464733"/>
            <a:ext cx="2819400" cy="64633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Third-Party Front-End Apps loaded in Browser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FD932257-B267-534C-8814-7B9C02B612D8}"/>
              </a:ext>
            </a:extLst>
          </p:cNvPr>
          <p:cNvCxnSpPr>
            <a:stCxn id="19" idx="2"/>
            <a:endCxn id="12" idx="2"/>
          </p:cNvCxnSpPr>
          <p:nvPr/>
        </p:nvCxnSpPr>
        <p:spPr>
          <a:xfrm rot="5400000" flipH="1" flipV="1">
            <a:off x="2559049" y="2262716"/>
            <a:ext cx="2751667" cy="5473701"/>
          </a:xfrm>
          <a:prstGeom prst="bentConnector3">
            <a:avLst>
              <a:gd name="adj1" fmla="val -8308"/>
            </a:avLst>
          </a:prstGeom>
          <a:ln w="76200">
            <a:solidFill>
              <a:srgbClr val="FFFF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58162B8-5012-7E3D-72DE-88C8E83BB120}"/>
              </a:ext>
            </a:extLst>
          </p:cNvPr>
          <p:cNvSpPr txBox="1"/>
          <p:nvPr/>
        </p:nvSpPr>
        <p:spPr>
          <a:xfrm>
            <a:off x="3361267" y="6019799"/>
            <a:ext cx="2802466" cy="64633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Accessing REST API for Data</a:t>
            </a:r>
          </a:p>
        </p:txBody>
      </p:sp>
    </p:spTree>
    <p:extLst>
      <p:ext uri="{BB962C8B-B14F-4D97-AF65-F5344CB8AC3E}">
        <p14:creationId xmlns:p14="http://schemas.microsoft.com/office/powerpoint/2010/main" val="1470882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9D3CDF9-5673-0E2F-1A9F-15A5D01D89AA}"/>
              </a:ext>
            </a:extLst>
          </p:cNvPr>
          <p:cNvSpPr/>
          <p:nvPr/>
        </p:nvSpPr>
        <p:spPr>
          <a:xfrm>
            <a:off x="355600" y="1574799"/>
            <a:ext cx="5037667" cy="39708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E7F5F9-679F-C4A2-1085-F51E951CDED5}"/>
              </a:ext>
            </a:extLst>
          </p:cNvPr>
          <p:cNvSpPr txBox="1"/>
          <p:nvPr/>
        </p:nvSpPr>
        <p:spPr>
          <a:xfrm>
            <a:off x="660400" y="736600"/>
            <a:ext cx="4182533" cy="3693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Browser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59E519-1439-F7B3-3756-5DA736B6220A}"/>
              </a:ext>
            </a:extLst>
          </p:cNvPr>
          <p:cNvSpPr/>
          <p:nvPr/>
        </p:nvSpPr>
        <p:spPr>
          <a:xfrm>
            <a:off x="338667" y="4047066"/>
            <a:ext cx="5063066" cy="23791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b="1" dirty="0"/>
          </a:p>
          <a:p>
            <a:pPr algn="ctr"/>
            <a:endParaRPr lang="en-IN" b="1" dirty="0"/>
          </a:p>
          <a:p>
            <a:pPr algn="ctr"/>
            <a:endParaRPr lang="en-IN" b="1" dirty="0"/>
          </a:p>
          <a:p>
            <a:pPr algn="ctr"/>
            <a:r>
              <a:rPr lang="en-IN" b="1" dirty="0"/>
              <a:t>JavaScript Object-Model, with CSS</a:t>
            </a:r>
          </a:p>
          <a:p>
            <a:pPr algn="ctr"/>
            <a:r>
              <a:rPr lang="en-IN" b="1" dirty="0"/>
              <a:t>The UI Should Be generated on Browser aka </a:t>
            </a:r>
            <a:r>
              <a:rPr lang="en-IN" b="1" dirty="0">
                <a:solidFill>
                  <a:srgbClr val="FF0000"/>
                </a:solidFill>
              </a:rPr>
              <a:t>Client Side</a:t>
            </a: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864725B5-F1F9-80F4-6685-E18D1450B5B6}"/>
              </a:ext>
            </a:extLst>
          </p:cNvPr>
          <p:cNvSpPr/>
          <p:nvPr/>
        </p:nvSpPr>
        <p:spPr>
          <a:xfrm>
            <a:off x="2116667" y="2827867"/>
            <a:ext cx="1608666" cy="668866"/>
          </a:xfrm>
          <a:prstGeom prst="flowChartAlternateProcess">
            <a:avLst/>
          </a:prstGeom>
          <a:solidFill>
            <a:srgbClr val="FFFF0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Button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3C14950A-609F-C9CC-1DA7-70DDF5B3DA0D}"/>
              </a:ext>
            </a:extLst>
          </p:cNvPr>
          <p:cNvCxnSpPr>
            <a:stCxn id="5" idx="1"/>
          </p:cNvCxnSpPr>
          <p:nvPr/>
        </p:nvCxnSpPr>
        <p:spPr>
          <a:xfrm rot="10800000" flipH="1" flipV="1">
            <a:off x="2116666" y="3162299"/>
            <a:ext cx="474133" cy="1147233"/>
          </a:xfrm>
          <a:prstGeom prst="bentConnector4">
            <a:avLst>
              <a:gd name="adj1" fmla="val -48214"/>
              <a:gd name="adj2" fmla="val 6457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A36FEAC-4E04-B3D4-073E-7E086D6EB530}"/>
              </a:ext>
            </a:extLst>
          </p:cNvPr>
          <p:cNvSpPr txBox="1"/>
          <p:nvPr/>
        </p:nvSpPr>
        <p:spPr>
          <a:xfrm>
            <a:off x="1329267" y="4309532"/>
            <a:ext cx="1532466" cy="24622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IN" sz="1000" b="1" dirty="0"/>
              <a:t>Click Event Requested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930FE4B5-17B4-5968-76DA-57DD0880FA2D}"/>
              </a:ext>
            </a:extLst>
          </p:cNvPr>
          <p:cNvSpPr/>
          <p:nvPr/>
        </p:nvSpPr>
        <p:spPr>
          <a:xfrm>
            <a:off x="8652933" y="2548467"/>
            <a:ext cx="1981200" cy="1134533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Server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277AD0F8-472B-3F1E-5ABA-8F79619A4455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V="1">
            <a:off x="2861733" y="3115734"/>
            <a:ext cx="5791200" cy="131690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FAEE311-202B-5473-06D5-E8C0E4AD1FA3}"/>
              </a:ext>
            </a:extLst>
          </p:cNvPr>
          <p:cNvSpPr txBox="1"/>
          <p:nvPr/>
        </p:nvSpPr>
        <p:spPr>
          <a:xfrm>
            <a:off x="6299200" y="2548467"/>
            <a:ext cx="2125134" cy="3693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/>
              <a:t>Request for Data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3FE00911-A48D-428A-E7D3-FC85CD9A6990}"/>
              </a:ext>
            </a:extLst>
          </p:cNvPr>
          <p:cNvCxnSpPr>
            <a:stCxn id="9" idx="2"/>
            <a:endCxn id="8" idx="2"/>
          </p:cNvCxnSpPr>
          <p:nvPr/>
        </p:nvCxnSpPr>
        <p:spPr>
          <a:xfrm rot="5400000">
            <a:off x="5433141" y="345360"/>
            <a:ext cx="872753" cy="7548033"/>
          </a:xfrm>
          <a:prstGeom prst="bentConnector3">
            <a:avLst>
              <a:gd name="adj1" fmla="val 12619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383AA30-5449-3DDB-81E2-9140D34B4063}"/>
              </a:ext>
            </a:extLst>
          </p:cNvPr>
          <p:cNvSpPr txBox="1"/>
          <p:nvPr/>
        </p:nvSpPr>
        <p:spPr>
          <a:xfrm>
            <a:off x="6231467" y="4938354"/>
            <a:ext cx="2125134" cy="92333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Response with Data</a:t>
            </a:r>
          </a:p>
          <a:p>
            <a:pPr algn="ctr"/>
            <a:r>
              <a:rPr lang="en-IN" b="1" dirty="0" err="1"/>
              <a:t>Color</a:t>
            </a:r>
            <a:r>
              <a:rPr lang="en-IN" b="1" dirty="0"/>
              <a:t> : yellow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8DE8A280-A8FE-EE0D-3EF5-A282CB6BC55F}"/>
              </a:ext>
            </a:extLst>
          </p:cNvPr>
          <p:cNvCxnSpPr>
            <a:cxnSpLocks/>
            <a:stCxn id="8" idx="0"/>
            <a:endCxn id="5" idx="3"/>
          </p:cNvCxnSpPr>
          <p:nvPr/>
        </p:nvCxnSpPr>
        <p:spPr>
          <a:xfrm rot="5400000" flipH="1" flipV="1">
            <a:off x="2336800" y="2921000"/>
            <a:ext cx="1147232" cy="1629833"/>
          </a:xfrm>
          <a:prstGeom prst="bentConnector4">
            <a:avLst>
              <a:gd name="adj1" fmla="val 11807"/>
              <a:gd name="adj2" fmla="val 114026"/>
            </a:avLst>
          </a:prstGeom>
          <a:ln>
            <a:solidFill>
              <a:srgbClr val="00206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8291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BC03D6F0-656E-8DEC-BEAC-417555C842BA}"/>
              </a:ext>
            </a:extLst>
          </p:cNvPr>
          <p:cNvSpPr/>
          <p:nvPr/>
        </p:nvSpPr>
        <p:spPr>
          <a:xfrm>
            <a:off x="220133" y="321733"/>
            <a:ext cx="11726334" cy="6290734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3EA3D78-32BF-5004-7537-02CC0F840252}"/>
              </a:ext>
            </a:extLst>
          </p:cNvPr>
          <p:cNvSpPr/>
          <p:nvPr/>
        </p:nvSpPr>
        <p:spPr>
          <a:xfrm>
            <a:off x="5960533" y="321733"/>
            <a:ext cx="67734" cy="62907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06B357A7-7840-5D8D-1E4A-7DF1A1FDC53F}"/>
              </a:ext>
            </a:extLst>
          </p:cNvPr>
          <p:cNvSpPr/>
          <p:nvPr/>
        </p:nvSpPr>
        <p:spPr>
          <a:xfrm>
            <a:off x="220133" y="3496732"/>
            <a:ext cx="11726334" cy="76200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19F28A-95D7-D2D1-AF4F-CEF21911A161}"/>
              </a:ext>
            </a:extLst>
          </p:cNvPr>
          <p:cNvSpPr txBox="1"/>
          <p:nvPr/>
        </p:nvSpPr>
        <p:spPr>
          <a:xfrm>
            <a:off x="245533" y="414867"/>
            <a:ext cx="549486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Static Document-Object-Model (DOM)</a:t>
            </a:r>
          </a:p>
          <a:p>
            <a:endParaRPr lang="en-IN" b="1" dirty="0"/>
          </a:p>
          <a:p>
            <a:r>
              <a:rPr lang="en-IN" b="1" dirty="0"/>
              <a:t>The HTML DOM</a:t>
            </a:r>
          </a:p>
          <a:p>
            <a:endParaRPr lang="en-IN" b="1" dirty="0"/>
          </a:p>
          <a:p>
            <a:r>
              <a:rPr lang="en-IN" b="1" dirty="0"/>
              <a:t>Responsible to SHOW UI (Presentation) to End-User</a:t>
            </a:r>
          </a:p>
          <a:p>
            <a:endParaRPr lang="en-IN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8C4112-A517-D334-9CFC-877730934B0E}"/>
              </a:ext>
            </a:extLst>
          </p:cNvPr>
          <p:cNvSpPr txBox="1"/>
          <p:nvPr/>
        </p:nvSpPr>
        <p:spPr>
          <a:xfrm>
            <a:off x="6096000" y="414867"/>
            <a:ext cx="56726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JavaScript DOM aka JS-DOM</a:t>
            </a:r>
          </a:p>
          <a:p>
            <a:endParaRPr lang="en-IN" b="1" dirty="0"/>
          </a:p>
          <a:p>
            <a:r>
              <a:rPr lang="en-IN" b="1" dirty="0"/>
              <a:t>Browser based JS Object Model</a:t>
            </a:r>
          </a:p>
          <a:p>
            <a:pPr marL="342900" indent="-342900">
              <a:buAutoNum type="arabicPeriod"/>
            </a:pPr>
            <a:r>
              <a:rPr lang="en-IN" b="1" dirty="0"/>
              <a:t>Object /  number / string / Date / Boolean</a:t>
            </a:r>
          </a:p>
          <a:p>
            <a:pPr marL="342900" indent="-342900">
              <a:buAutoNum type="arabicPeriod"/>
            </a:pPr>
            <a:r>
              <a:rPr lang="en-IN" b="1" dirty="0"/>
              <a:t>Functions</a:t>
            </a:r>
          </a:p>
          <a:p>
            <a:pPr marL="342900" indent="-342900">
              <a:buAutoNum type="arabicPeriod"/>
            </a:pPr>
            <a:r>
              <a:rPr lang="en-IN" b="1" dirty="0"/>
              <a:t>Events</a:t>
            </a:r>
          </a:p>
          <a:p>
            <a:pPr marL="342900" indent="-342900">
              <a:buAutoNum type="arabicPeriod"/>
            </a:pPr>
            <a:r>
              <a:rPr lang="en-IN" b="1" dirty="0"/>
              <a:t>Properties </a:t>
            </a:r>
          </a:p>
          <a:p>
            <a:pPr marL="342900" indent="-342900">
              <a:buAutoNum type="arabicPeriod"/>
            </a:pPr>
            <a:r>
              <a:rPr lang="en-IN" b="1" dirty="0" err="1"/>
              <a:t>CustomElementRegistry</a:t>
            </a:r>
            <a:endParaRPr lang="en-IN" b="1" dirty="0"/>
          </a:p>
        </p:txBody>
      </p:sp>
      <p:sp>
        <p:nvSpPr>
          <p:cNvPr id="7" name="Arrow: Left-Right 6">
            <a:extLst>
              <a:ext uri="{FF2B5EF4-FFF2-40B4-BE49-F238E27FC236}">
                <a16:creationId xmlns:a16="http://schemas.microsoft.com/office/drawing/2014/main" id="{BA96622D-B12E-2EFA-55E1-C55756E49B8D}"/>
              </a:ext>
            </a:extLst>
          </p:cNvPr>
          <p:cNvSpPr/>
          <p:nvPr/>
        </p:nvSpPr>
        <p:spPr>
          <a:xfrm>
            <a:off x="4529667" y="2650067"/>
            <a:ext cx="3073400" cy="778933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HTML Uses JSOM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6B3F58-7AE1-70DE-B176-F339E3E63852}"/>
              </a:ext>
            </a:extLst>
          </p:cNvPr>
          <p:cNvSpPr txBox="1"/>
          <p:nvPr/>
        </p:nvSpPr>
        <p:spPr>
          <a:xfrm>
            <a:off x="304800" y="3733800"/>
            <a:ext cx="53678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HTML 5 API</a:t>
            </a:r>
          </a:p>
          <a:p>
            <a:pPr marL="342900" indent="-342900">
              <a:buAutoNum type="arabicPeriod"/>
            </a:pPr>
            <a:r>
              <a:rPr lang="en-IN" b="1" dirty="0" err="1"/>
              <a:t>DragDrop</a:t>
            </a:r>
            <a:endParaRPr lang="en-IN" b="1" dirty="0"/>
          </a:p>
          <a:p>
            <a:pPr marL="342900" indent="-342900">
              <a:buAutoNum type="arabicPeriod"/>
            </a:pPr>
            <a:r>
              <a:rPr lang="en-IN" b="1" dirty="0"/>
              <a:t>File Access</a:t>
            </a:r>
          </a:p>
          <a:p>
            <a:pPr marL="342900" indent="-342900">
              <a:buAutoNum type="arabicPeriod"/>
            </a:pPr>
            <a:r>
              <a:rPr lang="en-IN" b="1" dirty="0"/>
              <a:t>Media Services for Graphics /  Animations / Audio and Video</a:t>
            </a:r>
          </a:p>
          <a:p>
            <a:pPr marL="342900" indent="-342900">
              <a:buAutoNum type="arabicPeriod"/>
            </a:pPr>
            <a:r>
              <a:rPr lang="en-IN" b="1" dirty="0"/>
              <a:t>Socket</a:t>
            </a:r>
          </a:p>
          <a:p>
            <a:pPr marL="342900" indent="-342900">
              <a:buAutoNum type="arabicPeriod"/>
            </a:pPr>
            <a:r>
              <a:rPr lang="en-IN" b="1" dirty="0"/>
              <a:t>Device Access e.g. Camera / USB / GPS / Sound, etc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035BA6-D2BB-5FD1-A9E0-78ECE47A7303}"/>
              </a:ext>
            </a:extLst>
          </p:cNvPr>
          <p:cNvSpPr txBox="1"/>
          <p:nvPr/>
        </p:nvSpPr>
        <p:spPr>
          <a:xfrm>
            <a:off x="6096000" y="3640664"/>
            <a:ext cx="5791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Network APIs</a:t>
            </a:r>
          </a:p>
          <a:p>
            <a:pPr marL="342900" indent="-342900">
              <a:buAutoNum type="arabicPeriod"/>
            </a:pPr>
            <a:r>
              <a:rPr lang="en-IN" b="1" dirty="0"/>
              <a:t>Http and Https with waterfall model</a:t>
            </a:r>
          </a:p>
          <a:p>
            <a:pPr marL="342900" indent="-342900">
              <a:buAutoNum type="arabicPeriod"/>
            </a:pPr>
            <a:r>
              <a:rPr lang="en-IN" b="1" dirty="0"/>
              <a:t>Socker with </a:t>
            </a:r>
            <a:r>
              <a:rPr lang="en-IN" b="1" dirty="0" err="1"/>
              <a:t>ws</a:t>
            </a:r>
            <a:endParaRPr lang="en-IN" b="1" dirty="0"/>
          </a:p>
          <a:p>
            <a:pPr marL="342900" indent="-342900">
              <a:buAutoNum type="arabicPeriod"/>
            </a:pPr>
            <a:r>
              <a:rPr lang="en-IN" b="1" dirty="0"/>
              <a:t>Images</a:t>
            </a:r>
          </a:p>
          <a:p>
            <a:pPr marL="342900" indent="-342900">
              <a:buAutoNum type="arabicPeriod"/>
            </a:pPr>
            <a:r>
              <a:rPr lang="en-IN" b="1" dirty="0"/>
              <a:t>Docs</a:t>
            </a:r>
          </a:p>
          <a:p>
            <a:pPr marL="342900" indent="-342900">
              <a:buAutoNum type="arabicPeriod"/>
            </a:pPr>
            <a:r>
              <a:rPr lang="en-IN" b="1" dirty="0" err="1"/>
              <a:t>WebAsembly</a:t>
            </a:r>
            <a:r>
              <a:rPr lang="en-IN" b="1" dirty="0"/>
              <a:t> </a:t>
            </a:r>
          </a:p>
        </p:txBody>
      </p:sp>
      <p:sp>
        <p:nvSpPr>
          <p:cNvPr id="10" name="Arrow: Up-Down 9">
            <a:extLst>
              <a:ext uri="{FF2B5EF4-FFF2-40B4-BE49-F238E27FC236}">
                <a16:creationId xmlns:a16="http://schemas.microsoft.com/office/drawing/2014/main" id="{DB742F20-F8F4-7AD5-9181-D08E8413D13A}"/>
              </a:ext>
            </a:extLst>
          </p:cNvPr>
          <p:cNvSpPr/>
          <p:nvPr/>
        </p:nvSpPr>
        <p:spPr>
          <a:xfrm>
            <a:off x="2777067" y="3073400"/>
            <a:ext cx="381000" cy="939800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Up-Down 10">
            <a:extLst>
              <a:ext uri="{FF2B5EF4-FFF2-40B4-BE49-F238E27FC236}">
                <a16:creationId xmlns:a16="http://schemas.microsoft.com/office/drawing/2014/main" id="{6A6A69DC-D7C9-218A-4869-0782B95BDF5A}"/>
              </a:ext>
            </a:extLst>
          </p:cNvPr>
          <p:cNvSpPr/>
          <p:nvPr/>
        </p:nvSpPr>
        <p:spPr>
          <a:xfrm rot="18277110">
            <a:off x="5626101" y="3117283"/>
            <a:ext cx="381000" cy="939800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2986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71AB813-EF67-FE16-C372-A176089572C6}"/>
              </a:ext>
            </a:extLst>
          </p:cNvPr>
          <p:cNvSpPr txBox="1"/>
          <p:nvPr/>
        </p:nvSpPr>
        <p:spPr>
          <a:xfrm>
            <a:off x="1845733" y="0"/>
            <a:ext cx="7975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/>
              <a:t>Angular Loading in Browser</a:t>
            </a: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716E8749-1D96-E227-DDA8-5EFC052BBD86}"/>
              </a:ext>
            </a:extLst>
          </p:cNvPr>
          <p:cNvSpPr/>
          <p:nvPr/>
        </p:nvSpPr>
        <p:spPr>
          <a:xfrm>
            <a:off x="169333" y="948267"/>
            <a:ext cx="11844867" cy="5740400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7ED6A4-0DA3-4141-D8C6-15E4F902EB92}"/>
              </a:ext>
            </a:extLst>
          </p:cNvPr>
          <p:cNvSpPr txBox="1"/>
          <p:nvPr/>
        </p:nvSpPr>
        <p:spPr>
          <a:xfrm>
            <a:off x="10261600" y="948267"/>
            <a:ext cx="1752600" cy="372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Browser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CC1A5D-4D03-5766-E7B3-D3FEF3C0DBF6}"/>
              </a:ext>
            </a:extLst>
          </p:cNvPr>
          <p:cNvSpPr/>
          <p:nvPr/>
        </p:nvSpPr>
        <p:spPr>
          <a:xfrm>
            <a:off x="169333" y="4842933"/>
            <a:ext cx="11853334" cy="184573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4054A2-28A2-4A8D-715A-C4385C2297E2}"/>
              </a:ext>
            </a:extLst>
          </p:cNvPr>
          <p:cNvSpPr txBox="1"/>
          <p:nvPr/>
        </p:nvSpPr>
        <p:spPr>
          <a:xfrm>
            <a:off x="7310966" y="4937204"/>
            <a:ext cx="3031067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/>
              <a:t>Main.js and Other Dependency Files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AA3052-ECF8-BB59-E676-0F830C0583DA}"/>
              </a:ext>
            </a:extLst>
          </p:cNvPr>
          <p:cNvSpPr txBox="1"/>
          <p:nvPr/>
        </p:nvSpPr>
        <p:spPr>
          <a:xfrm>
            <a:off x="169333" y="5198533"/>
            <a:ext cx="4478867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/>
              <a:t>polyfills.js, Coming from zone.js</a:t>
            </a:r>
          </a:p>
          <a:p>
            <a:pPr marL="342900" indent="-342900">
              <a:buAutoNum type="arabicPeriod"/>
            </a:pPr>
            <a:r>
              <a:rPr lang="en-IN" dirty="0"/>
              <a:t>Main.js, the </a:t>
            </a:r>
            <a:r>
              <a:rPr lang="en-IN" dirty="0" err="1"/>
              <a:t>Angular’s</a:t>
            </a:r>
            <a:r>
              <a:rPr lang="en-IN" dirty="0"/>
              <a:t> Developer Code Compiled File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8DE0CA94-7F69-E96D-5096-955CB111BB03}"/>
              </a:ext>
            </a:extLst>
          </p:cNvPr>
          <p:cNvSpPr/>
          <p:nvPr/>
        </p:nvSpPr>
        <p:spPr>
          <a:xfrm>
            <a:off x="177800" y="1066800"/>
            <a:ext cx="11836400" cy="3640667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A4AC73-B01B-E0C9-EAE1-4D8022474171}"/>
              </a:ext>
            </a:extLst>
          </p:cNvPr>
          <p:cNvSpPr txBox="1"/>
          <p:nvPr/>
        </p:nvSpPr>
        <p:spPr>
          <a:xfrm>
            <a:off x="8669867" y="1066800"/>
            <a:ext cx="3344333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Bootstrapped Standalone Component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4D7F20-DCA0-84E0-781A-D5F125E5CCD5}"/>
              </a:ext>
            </a:extLst>
          </p:cNvPr>
          <p:cNvSpPr/>
          <p:nvPr/>
        </p:nvSpPr>
        <p:spPr>
          <a:xfrm>
            <a:off x="177800" y="3868466"/>
            <a:ext cx="11836400" cy="85913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8AF2B0-D1C7-F679-2BC2-377BAB70B64E}"/>
              </a:ext>
            </a:extLst>
          </p:cNvPr>
          <p:cNvSpPr/>
          <p:nvPr/>
        </p:nvSpPr>
        <p:spPr>
          <a:xfrm>
            <a:off x="270933" y="3983336"/>
            <a:ext cx="5765800" cy="6479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/>
              <a:t>All Standard &amp; Custom Modules, Reusable Components, Directives using ‘imports’</a:t>
            </a: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75B89F10-312B-17D0-D3A0-7439E6FE3EB8}"/>
              </a:ext>
            </a:extLst>
          </p:cNvPr>
          <p:cNvSpPr/>
          <p:nvPr/>
        </p:nvSpPr>
        <p:spPr>
          <a:xfrm>
            <a:off x="6155266" y="3983336"/>
            <a:ext cx="3666065" cy="647931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b="1" dirty="0"/>
              <a:t>Dependency Container that is registering and loading Angular Services</a:t>
            </a:r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05DB0B77-6890-6209-4CAE-60339D8A4B52}"/>
              </a:ext>
            </a:extLst>
          </p:cNvPr>
          <p:cNvSpPr/>
          <p:nvPr/>
        </p:nvSpPr>
        <p:spPr>
          <a:xfrm>
            <a:off x="5816601" y="1253067"/>
            <a:ext cx="2768600" cy="2500067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Component’s</a:t>
            </a:r>
          </a:p>
          <a:p>
            <a:pPr algn="ctr"/>
            <a:r>
              <a:rPr lang="en-IN" dirty="0"/>
              <a:t>Properties </a:t>
            </a:r>
          </a:p>
          <a:p>
            <a:pPr algn="ctr"/>
            <a:r>
              <a:rPr lang="en-IN" dirty="0"/>
              <a:t>&amp;</a:t>
            </a:r>
          </a:p>
          <a:p>
            <a:pPr algn="ctr"/>
            <a:r>
              <a:rPr lang="en-IN" dirty="0"/>
              <a:t>Methods </a:t>
            </a:r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7144DDEF-583D-E9FA-1FB7-CD69E4FC8203}"/>
              </a:ext>
            </a:extLst>
          </p:cNvPr>
          <p:cNvSpPr/>
          <p:nvPr/>
        </p:nvSpPr>
        <p:spPr>
          <a:xfrm>
            <a:off x="461433" y="1260903"/>
            <a:ext cx="2768600" cy="2500067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Component’s</a:t>
            </a:r>
          </a:p>
          <a:p>
            <a:pPr algn="ctr"/>
            <a:r>
              <a:rPr lang="en-IN" dirty="0"/>
              <a:t>HTML</a:t>
            </a:r>
          </a:p>
          <a:p>
            <a:pPr algn="ctr"/>
            <a:r>
              <a:rPr lang="en-IN" dirty="0"/>
              <a:t>&amp;</a:t>
            </a:r>
          </a:p>
          <a:p>
            <a:pPr algn="ctr"/>
            <a:r>
              <a:rPr lang="en-IN" dirty="0"/>
              <a:t>CSS</a:t>
            </a:r>
          </a:p>
        </p:txBody>
      </p:sp>
      <p:sp>
        <p:nvSpPr>
          <p:cNvPr id="16" name="Arrow: Left-Right 15">
            <a:extLst>
              <a:ext uri="{FF2B5EF4-FFF2-40B4-BE49-F238E27FC236}">
                <a16:creationId xmlns:a16="http://schemas.microsoft.com/office/drawing/2014/main" id="{5B1E1379-DDAF-DAB5-D55F-573DD1918EB4}"/>
              </a:ext>
            </a:extLst>
          </p:cNvPr>
          <p:cNvSpPr/>
          <p:nvPr/>
        </p:nvSpPr>
        <p:spPr>
          <a:xfrm>
            <a:off x="3221567" y="1399463"/>
            <a:ext cx="2586567" cy="734137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/>
              <a:t>Data Binding with Properties</a:t>
            </a:r>
          </a:p>
        </p:txBody>
      </p:sp>
      <p:sp>
        <p:nvSpPr>
          <p:cNvPr id="17" name="Arrow: Left-Right 16">
            <a:extLst>
              <a:ext uri="{FF2B5EF4-FFF2-40B4-BE49-F238E27FC236}">
                <a16:creationId xmlns:a16="http://schemas.microsoft.com/office/drawing/2014/main" id="{0564ED7C-5CAD-D6E9-DB4F-A65FFCE4D7C6}"/>
              </a:ext>
            </a:extLst>
          </p:cNvPr>
          <p:cNvSpPr/>
          <p:nvPr/>
        </p:nvSpPr>
        <p:spPr>
          <a:xfrm>
            <a:off x="3221567" y="2714798"/>
            <a:ext cx="2586567" cy="734137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/>
              <a:t>Event Binding with Methods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383C0E86-10F8-04FD-1FFB-2C1F9B565D2D}"/>
              </a:ext>
            </a:extLst>
          </p:cNvPr>
          <p:cNvCxnSpPr>
            <a:stCxn id="8" idx="0"/>
            <a:endCxn id="11" idx="2"/>
          </p:cNvCxnSpPr>
          <p:nvPr/>
        </p:nvCxnSpPr>
        <p:spPr>
          <a:xfrm rot="5400000" flipH="1" flipV="1">
            <a:off x="4016917" y="3119451"/>
            <a:ext cx="470932" cy="3687233"/>
          </a:xfrm>
          <a:prstGeom prst="bentConnector3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5D0B6714-CC60-2A44-78B9-7DC938FDBDC6}"/>
              </a:ext>
            </a:extLst>
          </p:cNvPr>
          <p:cNvCxnSpPr>
            <a:stCxn id="13" idx="0"/>
            <a:endCxn id="14" idx="3"/>
          </p:cNvCxnSpPr>
          <p:nvPr/>
        </p:nvCxnSpPr>
        <p:spPr>
          <a:xfrm rot="5400000" flipH="1" flipV="1">
            <a:off x="7546633" y="2944768"/>
            <a:ext cx="1480235" cy="596902"/>
          </a:xfrm>
          <a:prstGeom prst="bentConnector4">
            <a:avLst>
              <a:gd name="adj1" fmla="val 7776"/>
              <a:gd name="adj2" fmla="val 138298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5647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49943DF-33F6-3E84-3E18-A3B25D673DC6}"/>
              </a:ext>
            </a:extLst>
          </p:cNvPr>
          <p:cNvSpPr/>
          <p:nvPr/>
        </p:nvSpPr>
        <p:spPr>
          <a:xfrm>
            <a:off x="1295399" y="169335"/>
            <a:ext cx="3335867" cy="516466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473D6B7-E0BF-3E0C-91D7-D18FF7C9AF0E}"/>
              </a:ext>
            </a:extLst>
          </p:cNvPr>
          <p:cNvSpPr/>
          <p:nvPr/>
        </p:nvSpPr>
        <p:spPr>
          <a:xfrm>
            <a:off x="1295399" y="355600"/>
            <a:ext cx="3335867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/>
              <a:t>Presentation Layer aka Component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C2E686-CDDA-A852-2B29-CBE948482A6C}"/>
              </a:ext>
            </a:extLst>
          </p:cNvPr>
          <p:cNvSpPr/>
          <p:nvPr/>
        </p:nvSpPr>
        <p:spPr>
          <a:xfrm>
            <a:off x="1295399" y="1524000"/>
            <a:ext cx="3335867" cy="821267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HTML </a:t>
            </a:r>
          </a:p>
          <a:p>
            <a:pPr algn="ctr"/>
            <a:r>
              <a:rPr lang="en-IN" b="1" dirty="0"/>
              <a:t>User Interface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0AB2A9-EBB1-0817-F387-D72AD4A56D64}"/>
              </a:ext>
            </a:extLst>
          </p:cNvPr>
          <p:cNvSpPr/>
          <p:nvPr/>
        </p:nvSpPr>
        <p:spPr>
          <a:xfrm>
            <a:off x="1295399" y="2887134"/>
            <a:ext cx="3335867" cy="2209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Presentation Logic</a:t>
            </a:r>
          </a:p>
          <a:p>
            <a:pPr algn="ctr"/>
            <a:endParaRPr lang="en-IN" b="1" dirty="0"/>
          </a:p>
          <a:p>
            <a:r>
              <a:rPr lang="en-IN" b="1" dirty="0"/>
              <a:t>Data Members (Public Properties), used for Databinding</a:t>
            </a:r>
          </a:p>
          <a:p>
            <a:endParaRPr lang="en-IN" b="1" dirty="0"/>
          </a:p>
          <a:p>
            <a:r>
              <a:rPr lang="en-IN" b="1" dirty="0"/>
              <a:t>Methods, For Logic, used for Event Binding</a:t>
            </a:r>
          </a:p>
        </p:txBody>
      </p:sp>
      <p:sp>
        <p:nvSpPr>
          <p:cNvPr id="6" name="Arrow: Up-Down 5">
            <a:extLst>
              <a:ext uri="{FF2B5EF4-FFF2-40B4-BE49-F238E27FC236}">
                <a16:creationId xmlns:a16="http://schemas.microsoft.com/office/drawing/2014/main" id="{EBE7F657-ABBE-F198-8A13-4FD18E29063B}"/>
              </a:ext>
            </a:extLst>
          </p:cNvPr>
          <p:cNvSpPr/>
          <p:nvPr/>
        </p:nvSpPr>
        <p:spPr>
          <a:xfrm>
            <a:off x="2785533" y="2345267"/>
            <a:ext cx="279400" cy="541867"/>
          </a:xfrm>
          <a:prstGeom prst="up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047A90D0-4224-16F0-854E-9AE5327AB9BA}"/>
              </a:ext>
            </a:extLst>
          </p:cNvPr>
          <p:cNvSpPr/>
          <p:nvPr/>
        </p:nvSpPr>
        <p:spPr>
          <a:xfrm>
            <a:off x="778933" y="1511301"/>
            <a:ext cx="397934" cy="3568699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682076F4-80C7-01FB-1E69-AE1805D08893}"/>
              </a:ext>
            </a:extLst>
          </p:cNvPr>
          <p:cNvSpPr/>
          <p:nvPr/>
        </p:nvSpPr>
        <p:spPr>
          <a:xfrm>
            <a:off x="4749798" y="1511301"/>
            <a:ext cx="228602" cy="3585633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A07B55-5268-784A-9F30-0DC12CC9A07F}"/>
              </a:ext>
            </a:extLst>
          </p:cNvPr>
          <p:cNvSpPr/>
          <p:nvPr/>
        </p:nvSpPr>
        <p:spPr>
          <a:xfrm>
            <a:off x="5130800" y="169335"/>
            <a:ext cx="2142070" cy="58208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50" b="1" dirty="0"/>
              <a:t>UI Component</a:t>
            </a:r>
          </a:p>
          <a:p>
            <a:pPr algn="ctr"/>
            <a:r>
              <a:rPr lang="en-IN" sz="1050" b="1" dirty="0"/>
              <a:t>Directives</a:t>
            </a:r>
          </a:p>
          <a:p>
            <a:pPr algn="ctr"/>
            <a:r>
              <a:rPr lang="en-IN" sz="1050" b="1" dirty="0"/>
              <a:t>Re-Usable UI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AEDB2074-671E-1357-1096-0E9874A55DEF}"/>
              </a:ext>
            </a:extLst>
          </p:cNvPr>
          <p:cNvCxnSpPr>
            <a:cxnSpLocks/>
            <a:stCxn id="9" idx="1"/>
            <a:endCxn id="4" idx="3"/>
          </p:cNvCxnSpPr>
          <p:nvPr/>
        </p:nvCxnSpPr>
        <p:spPr>
          <a:xfrm rot="10800000" flipV="1">
            <a:off x="4631266" y="460376"/>
            <a:ext cx="499534" cy="1474258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2630035-0364-92B9-E66F-FD090145EE9C}"/>
              </a:ext>
            </a:extLst>
          </p:cNvPr>
          <p:cNvSpPr/>
          <p:nvPr/>
        </p:nvSpPr>
        <p:spPr>
          <a:xfrm>
            <a:off x="5173135" y="947214"/>
            <a:ext cx="2142070" cy="58208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50" b="1" dirty="0"/>
              <a:t>Structural Directives for HTML Generation based on Data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584E166D-909E-DDAE-DAA1-5A31AF4245CC}"/>
              </a:ext>
            </a:extLst>
          </p:cNvPr>
          <p:cNvCxnSpPr>
            <a:cxnSpLocks/>
            <a:stCxn id="14" idx="2"/>
            <a:endCxn id="4" idx="3"/>
          </p:cNvCxnSpPr>
          <p:nvPr/>
        </p:nvCxnSpPr>
        <p:spPr>
          <a:xfrm rot="5400000">
            <a:off x="5235049" y="925512"/>
            <a:ext cx="405339" cy="1612904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153D58E0-6D23-0723-C865-B4DF6BDC0AF5}"/>
              </a:ext>
            </a:extLst>
          </p:cNvPr>
          <p:cNvSpPr/>
          <p:nvPr/>
        </p:nvSpPr>
        <p:spPr>
          <a:xfrm>
            <a:off x="5317066" y="2130431"/>
            <a:ext cx="2142070" cy="582081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b="1" dirty="0"/>
              <a:t>Attribute Directives for Data Binding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BBC80816-A0AF-8A1A-CB4F-58DBCE5430B9}"/>
              </a:ext>
            </a:extLst>
          </p:cNvPr>
          <p:cNvCxnSpPr>
            <a:cxnSpLocks/>
            <a:stCxn id="19" idx="1"/>
            <a:endCxn id="4" idx="3"/>
          </p:cNvCxnSpPr>
          <p:nvPr/>
        </p:nvCxnSpPr>
        <p:spPr>
          <a:xfrm rot="10800000">
            <a:off x="4631266" y="1934634"/>
            <a:ext cx="685800" cy="486838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971D236B-EF75-C9A0-2E6D-118264DF5A1A}"/>
              </a:ext>
            </a:extLst>
          </p:cNvPr>
          <p:cNvSpPr/>
          <p:nvPr/>
        </p:nvSpPr>
        <p:spPr>
          <a:xfrm>
            <a:off x="9165168" y="2531534"/>
            <a:ext cx="1917699" cy="10667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Client-Side Domain Logic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449E2F4E-7148-F335-B725-1FBC50A3E1E0}"/>
              </a:ext>
            </a:extLst>
          </p:cNvPr>
          <p:cNvCxnSpPr>
            <a:stCxn id="27" idx="1"/>
            <a:endCxn id="5" idx="3"/>
          </p:cNvCxnSpPr>
          <p:nvPr/>
        </p:nvCxnSpPr>
        <p:spPr>
          <a:xfrm rot="10800000" flipV="1">
            <a:off x="4631266" y="3064934"/>
            <a:ext cx="4533902" cy="927100"/>
          </a:xfrm>
          <a:prstGeom prst="bentConnector3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28A9F730-E78A-6725-24EB-50109A359FC8}"/>
              </a:ext>
            </a:extLst>
          </p:cNvPr>
          <p:cNvSpPr/>
          <p:nvPr/>
        </p:nvSpPr>
        <p:spPr>
          <a:xfrm>
            <a:off x="9165167" y="597960"/>
            <a:ext cx="1917699" cy="10667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Re-Usable Utilities Logic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DFD71AD2-97D1-1DF7-060C-0E582833F8C9}"/>
              </a:ext>
            </a:extLst>
          </p:cNvPr>
          <p:cNvCxnSpPr>
            <a:stCxn id="31" idx="2"/>
            <a:endCxn id="27" idx="3"/>
          </p:cNvCxnSpPr>
          <p:nvPr/>
        </p:nvCxnSpPr>
        <p:spPr>
          <a:xfrm rot="16200000" flipH="1">
            <a:off x="9903355" y="1885421"/>
            <a:ext cx="1400175" cy="958850"/>
          </a:xfrm>
          <a:prstGeom prst="bentConnector4">
            <a:avLst>
              <a:gd name="adj1" fmla="val 30952"/>
              <a:gd name="adj2" fmla="val 12384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0A34A074-59C7-1554-062A-076093622582}"/>
              </a:ext>
            </a:extLst>
          </p:cNvPr>
          <p:cNvCxnSpPr>
            <a:stCxn id="31" idx="1"/>
            <a:endCxn id="5" idx="3"/>
          </p:cNvCxnSpPr>
          <p:nvPr/>
        </p:nvCxnSpPr>
        <p:spPr>
          <a:xfrm rot="10800000" flipV="1">
            <a:off x="4631267" y="1131360"/>
            <a:ext cx="4533901" cy="2860674"/>
          </a:xfrm>
          <a:prstGeom prst="bentConnector3">
            <a:avLst>
              <a:gd name="adj1" fmla="val 2385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8D9DEFB5-6B89-266F-EF0A-7F0C16385A6B}"/>
              </a:ext>
            </a:extLst>
          </p:cNvPr>
          <p:cNvSpPr/>
          <p:nvPr/>
        </p:nvSpPr>
        <p:spPr>
          <a:xfrm>
            <a:off x="9497486" y="3765020"/>
            <a:ext cx="1917699" cy="10667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Re-Usable Utilities Logic as Angular Service</a:t>
            </a: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0C84B612-B11D-A6C8-371F-3A6537969E87}"/>
              </a:ext>
            </a:extLst>
          </p:cNvPr>
          <p:cNvCxnSpPr>
            <a:cxnSpLocks/>
            <a:stCxn id="37" idx="1"/>
            <a:endCxn id="2" idx="2"/>
          </p:cNvCxnSpPr>
          <p:nvPr/>
        </p:nvCxnSpPr>
        <p:spPr>
          <a:xfrm rot="10800000" flipV="1">
            <a:off x="2963334" y="4298419"/>
            <a:ext cx="6534153" cy="1035581"/>
          </a:xfrm>
          <a:prstGeom prst="bentConnector4">
            <a:avLst>
              <a:gd name="adj1" fmla="val 37237"/>
              <a:gd name="adj2" fmla="val 122075"/>
            </a:avLst>
          </a:prstGeom>
          <a:ln w="7620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B6A3F2D-D256-D992-0C65-2C38CA7FD261}"/>
              </a:ext>
            </a:extLst>
          </p:cNvPr>
          <p:cNvSpPr txBox="1"/>
          <p:nvPr/>
        </p:nvSpPr>
        <p:spPr>
          <a:xfrm>
            <a:off x="7395636" y="4451397"/>
            <a:ext cx="1871131" cy="646331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Injected in Component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E6E1504-9BB3-F36C-0AF6-6FC441502E4C}"/>
              </a:ext>
            </a:extLst>
          </p:cNvPr>
          <p:cNvSpPr/>
          <p:nvPr/>
        </p:nvSpPr>
        <p:spPr>
          <a:xfrm>
            <a:off x="7560736" y="5297268"/>
            <a:ext cx="1540933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100" b="1" dirty="0"/>
              <a:t>Service with Data Communication Across Components</a:t>
            </a:r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8CDB0FA8-FF4B-0773-193A-8CB9FDCEBAA8}"/>
              </a:ext>
            </a:extLst>
          </p:cNvPr>
          <p:cNvCxnSpPr>
            <a:stCxn id="37" idx="2"/>
            <a:endCxn id="43" idx="3"/>
          </p:cNvCxnSpPr>
          <p:nvPr/>
        </p:nvCxnSpPr>
        <p:spPr>
          <a:xfrm rot="5400000">
            <a:off x="9384696" y="4548793"/>
            <a:ext cx="788615" cy="135466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84524287-E618-7D9C-F6FA-6BFF3F0DD9A1}"/>
              </a:ext>
            </a:extLst>
          </p:cNvPr>
          <p:cNvSpPr/>
          <p:nvPr/>
        </p:nvSpPr>
        <p:spPr>
          <a:xfrm>
            <a:off x="9422343" y="6000856"/>
            <a:ext cx="1540933" cy="646331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100" b="1" dirty="0"/>
              <a:t>Service with Asynchronous HTTP Calls</a:t>
            </a:r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24C65C2D-3254-56A4-3E5E-E2BA90478349}"/>
              </a:ext>
            </a:extLst>
          </p:cNvPr>
          <p:cNvCxnSpPr>
            <a:stCxn id="37" idx="3"/>
            <a:endCxn id="46" idx="3"/>
          </p:cNvCxnSpPr>
          <p:nvPr/>
        </p:nvCxnSpPr>
        <p:spPr>
          <a:xfrm flipH="1">
            <a:off x="10963276" y="4298420"/>
            <a:ext cx="451909" cy="2025602"/>
          </a:xfrm>
          <a:prstGeom prst="bentConnector3">
            <a:avLst>
              <a:gd name="adj1" fmla="val -5058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AD8A93CA-A921-2297-FABB-AC18079E8BCE}"/>
              </a:ext>
            </a:extLst>
          </p:cNvPr>
          <p:cNvSpPr txBox="1"/>
          <p:nvPr/>
        </p:nvSpPr>
        <p:spPr>
          <a:xfrm>
            <a:off x="262467" y="5808133"/>
            <a:ext cx="5130800" cy="584775"/>
          </a:xfrm>
          <a:prstGeom prst="rect">
            <a:avLst/>
          </a:prstGeom>
          <a:noFill/>
          <a:ln w="762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Angular App Layers</a:t>
            </a:r>
          </a:p>
        </p:txBody>
      </p:sp>
    </p:spTree>
    <p:extLst>
      <p:ext uri="{BB962C8B-B14F-4D97-AF65-F5344CB8AC3E}">
        <p14:creationId xmlns:p14="http://schemas.microsoft.com/office/powerpoint/2010/main" val="3480420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09A4DB0-44C8-E0A7-8F28-327A94847389}"/>
              </a:ext>
            </a:extLst>
          </p:cNvPr>
          <p:cNvSpPr/>
          <p:nvPr/>
        </p:nvSpPr>
        <p:spPr>
          <a:xfrm>
            <a:off x="211666" y="490880"/>
            <a:ext cx="11091333" cy="587586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440138B-E133-87F5-2DFF-06EE1758F487}"/>
              </a:ext>
            </a:extLst>
          </p:cNvPr>
          <p:cNvSpPr/>
          <p:nvPr/>
        </p:nvSpPr>
        <p:spPr>
          <a:xfrm>
            <a:off x="5960533" y="491067"/>
            <a:ext cx="98218" cy="58758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368496-18B1-8CD4-158F-AB0F7E702247}"/>
              </a:ext>
            </a:extLst>
          </p:cNvPr>
          <p:cNvSpPr/>
          <p:nvPr/>
        </p:nvSpPr>
        <p:spPr>
          <a:xfrm>
            <a:off x="237068" y="3264747"/>
            <a:ext cx="10893214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67B545-B337-344A-5A6D-02D8F0409F42}"/>
              </a:ext>
            </a:extLst>
          </p:cNvPr>
          <p:cNvSpPr txBox="1"/>
          <p:nvPr/>
        </p:nvSpPr>
        <p:spPr>
          <a:xfrm>
            <a:off x="457200" y="575733"/>
            <a:ext cx="4631267" cy="23083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/>
              <a:t>User Interface Elements</a:t>
            </a:r>
          </a:p>
          <a:p>
            <a:endParaRPr lang="en-IN" b="1" dirty="0"/>
          </a:p>
          <a:p>
            <a:pPr marL="342900" indent="-342900">
              <a:buAutoNum type="arabicPeriod"/>
            </a:pPr>
            <a:r>
              <a:rPr lang="en-IN" b="1" dirty="0"/>
              <a:t>Input Elements, Text, Number, etc.</a:t>
            </a:r>
          </a:p>
          <a:p>
            <a:pPr marL="342900" indent="-342900">
              <a:buAutoNum type="arabicPeriod"/>
            </a:pPr>
            <a:endParaRPr lang="en-IN" b="1" dirty="0"/>
          </a:p>
          <a:p>
            <a:endParaRPr lang="en-IN" b="1" dirty="0"/>
          </a:p>
          <a:p>
            <a:pPr marL="342900" indent="-342900">
              <a:buAutoNum type="arabicPeriod"/>
            </a:pPr>
            <a:r>
              <a:rPr lang="en-IN" b="1" dirty="0"/>
              <a:t>Layout Elements, Table, Div</a:t>
            </a:r>
          </a:p>
          <a:p>
            <a:pPr marL="342900" indent="-342900">
              <a:buAutoNum type="arabicPeriod"/>
            </a:pPr>
            <a:r>
              <a:rPr lang="en-IN" b="1" dirty="0"/>
              <a:t>Interactive Event Based Elements, Button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A4685A-6CC8-55BC-B7A1-259FA4279793}"/>
              </a:ext>
            </a:extLst>
          </p:cNvPr>
          <p:cNvSpPr txBox="1"/>
          <p:nvPr/>
        </p:nvSpPr>
        <p:spPr>
          <a:xfrm>
            <a:off x="6185750" y="575733"/>
            <a:ext cx="4990250" cy="2308324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/>
              <a:t>Fields</a:t>
            </a:r>
          </a:p>
          <a:p>
            <a:endParaRPr lang="en-IN" b="1" dirty="0"/>
          </a:p>
          <a:p>
            <a:pPr marL="342900" indent="-342900">
              <a:buAutoNum type="arabicPeriod"/>
            </a:pPr>
            <a:r>
              <a:rPr lang="en-IN" b="1" dirty="0"/>
              <a:t>Properties those are exposed to Input Elements</a:t>
            </a:r>
          </a:p>
          <a:p>
            <a:endParaRPr lang="en-IN" b="1" dirty="0"/>
          </a:p>
          <a:p>
            <a:r>
              <a:rPr lang="en-IN" b="1" dirty="0"/>
              <a:t>Inputs Bound with Fields are used to validate the received data, that why they  are also known as ‘Templates’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97E0867-F040-4AEC-940F-C170C5E91641}"/>
              </a:ext>
            </a:extLst>
          </p:cNvPr>
          <p:cNvCxnSpPr/>
          <p:nvPr/>
        </p:nvCxnSpPr>
        <p:spPr>
          <a:xfrm flipH="1">
            <a:off x="4597400" y="1371600"/>
            <a:ext cx="18288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DF219DD-5CD7-0F1C-59C0-9E23B09A0AC8}"/>
              </a:ext>
            </a:extLst>
          </p:cNvPr>
          <p:cNvSpPr txBox="1"/>
          <p:nvPr/>
        </p:nvSpPr>
        <p:spPr>
          <a:xfrm>
            <a:off x="595208" y="4025436"/>
            <a:ext cx="4990250" cy="203132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/>
              <a:t>Logic</a:t>
            </a:r>
          </a:p>
          <a:p>
            <a:endParaRPr lang="en-IN" b="1" dirty="0"/>
          </a:p>
          <a:p>
            <a:r>
              <a:rPr lang="en-IN" b="1" dirty="0"/>
              <a:t>Methods, exposed to Buttons or Input Elements</a:t>
            </a:r>
          </a:p>
          <a:p>
            <a:endParaRPr lang="en-IN" b="1" dirty="0"/>
          </a:p>
          <a:p>
            <a:r>
              <a:rPr lang="en-IN" b="1" dirty="0"/>
              <a:t>Input Elements exposed to Methods, are known as ‘Templates’ , Custom Validations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7BAB1A6-FFFB-FDA7-21B7-05EE9047B085}"/>
              </a:ext>
            </a:extLst>
          </p:cNvPr>
          <p:cNvCxnSpPr>
            <a:cxnSpLocks/>
          </p:cNvCxnSpPr>
          <p:nvPr/>
        </p:nvCxnSpPr>
        <p:spPr>
          <a:xfrm flipH="1" flipV="1">
            <a:off x="1634067" y="2633133"/>
            <a:ext cx="1456266" cy="13377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4D64206B-E664-A00E-180A-1842339D971F}"/>
              </a:ext>
            </a:extLst>
          </p:cNvPr>
          <p:cNvCxnSpPr>
            <a:stCxn id="9" idx="1"/>
            <a:endCxn id="5" idx="1"/>
          </p:cNvCxnSpPr>
          <p:nvPr/>
        </p:nvCxnSpPr>
        <p:spPr>
          <a:xfrm rot="10800000">
            <a:off x="457200" y="1729895"/>
            <a:ext cx="138008" cy="3311204"/>
          </a:xfrm>
          <a:prstGeom prst="bentConnector3">
            <a:avLst>
              <a:gd name="adj1" fmla="val 26564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84252F0-9A08-1A72-210D-D18CC6C0CD76}"/>
              </a:ext>
            </a:extLst>
          </p:cNvPr>
          <p:cNvSpPr txBox="1"/>
          <p:nvPr/>
        </p:nvSpPr>
        <p:spPr>
          <a:xfrm>
            <a:off x="6265333" y="3429000"/>
            <a:ext cx="4864948" cy="203132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/>
              <a:t>Client-Side Logic</a:t>
            </a:r>
          </a:p>
          <a:p>
            <a:endParaRPr lang="en-IN" b="1" dirty="0"/>
          </a:p>
          <a:p>
            <a:r>
              <a:rPr lang="en-IN" b="1" dirty="0"/>
              <a:t>Only Methods those works on Data Entered by End-User as well as the Validation Logic Execution.</a:t>
            </a:r>
          </a:p>
          <a:p>
            <a:endParaRPr lang="en-IN" b="1" dirty="0"/>
          </a:p>
          <a:p>
            <a:r>
              <a:rPr lang="en-IN" b="1" dirty="0"/>
              <a:t>AKA Domain Logic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75A8965-D255-C42A-692D-71743176C390}"/>
              </a:ext>
            </a:extLst>
          </p:cNvPr>
          <p:cNvSpPr txBox="1"/>
          <p:nvPr/>
        </p:nvSpPr>
        <p:spPr>
          <a:xfrm>
            <a:off x="4267200" y="76200"/>
            <a:ext cx="2624667" cy="380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HTML Forms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1D50E0A-09B3-AA9D-6E5E-6F044E8333D7}"/>
              </a:ext>
            </a:extLst>
          </p:cNvPr>
          <p:cNvSpPr txBox="1"/>
          <p:nvPr/>
        </p:nvSpPr>
        <p:spPr>
          <a:xfrm>
            <a:off x="5016500" y="1306882"/>
            <a:ext cx="98213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3766351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E9939C9-4C1E-7068-BD13-EA22ADBD77C6}"/>
              </a:ext>
            </a:extLst>
          </p:cNvPr>
          <p:cNvSpPr/>
          <p:nvPr/>
        </p:nvSpPr>
        <p:spPr>
          <a:xfrm>
            <a:off x="1168400" y="2006600"/>
            <a:ext cx="2794000" cy="1498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Form with HTML Elements with Validation Rules</a:t>
            </a:r>
          </a:p>
          <a:p>
            <a:pPr algn="ctr"/>
            <a:r>
              <a:rPr lang="en-IN" sz="1600" b="1" dirty="0"/>
              <a:t>Validations are Tightly Coupled with HTML Elements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BAA02DAF-E44C-2DB0-651C-04DEAC72711C}"/>
              </a:ext>
            </a:extLst>
          </p:cNvPr>
          <p:cNvSpPr/>
          <p:nvPr/>
        </p:nvSpPr>
        <p:spPr>
          <a:xfrm>
            <a:off x="2294467" y="643467"/>
            <a:ext cx="482600" cy="1363133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62C169-C9FA-DDDA-E0D9-59728B479366}"/>
              </a:ext>
            </a:extLst>
          </p:cNvPr>
          <p:cNvSpPr txBox="1"/>
          <p:nvPr/>
        </p:nvSpPr>
        <p:spPr>
          <a:xfrm>
            <a:off x="1168400" y="67733"/>
            <a:ext cx="2599267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UI Validations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5E5D12B-BC3B-AD86-0BEC-326EDD7B2A63}"/>
              </a:ext>
            </a:extLst>
          </p:cNvPr>
          <p:cNvSpPr/>
          <p:nvPr/>
        </p:nvSpPr>
        <p:spPr>
          <a:xfrm>
            <a:off x="8161867" y="423334"/>
            <a:ext cx="1498600" cy="130386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rgbClr val="FF0000"/>
                </a:solidFill>
              </a:rPr>
              <a:t>Model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F832EC5-32BB-1CEA-222C-EF31BC52E9F5}"/>
              </a:ext>
            </a:extLst>
          </p:cNvPr>
          <p:cNvSpPr/>
          <p:nvPr/>
        </p:nvSpPr>
        <p:spPr>
          <a:xfrm>
            <a:off x="6265334" y="2548466"/>
            <a:ext cx="1498600" cy="130386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View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24E5453-72E1-7033-EB1E-400848ADEF8F}"/>
              </a:ext>
            </a:extLst>
          </p:cNvPr>
          <p:cNvSpPr/>
          <p:nvPr/>
        </p:nvSpPr>
        <p:spPr>
          <a:xfrm>
            <a:off x="10414001" y="2548466"/>
            <a:ext cx="1498600" cy="130386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Controllers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8AA264-6FA0-1EBB-7A76-E6911129CFEA}"/>
              </a:ext>
            </a:extLst>
          </p:cNvPr>
          <p:cNvSpPr txBox="1"/>
          <p:nvPr/>
        </p:nvSpPr>
        <p:spPr>
          <a:xfrm>
            <a:off x="9897533" y="329343"/>
            <a:ext cx="1803400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/>
              <a:t>Domain Logic &amp; Model Classes used for Exposing to View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3373E4-8163-933F-F387-65DE864D3F34}"/>
              </a:ext>
            </a:extLst>
          </p:cNvPr>
          <p:cNvSpPr txBox="1"/>
          <p:nvPr/>
        </p:nvSpPr>
        <p:spPr>
          <a:xfrm>
            <a:off x="10193867" y="4123267"/>
            <a:ext cx="16256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Action Logic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E534A0-E355-9E80-F934-0296A04D45D7}"/>
              </a:ext>
            </a:extLst>
          </p:cNvPr>
          <p:cNvSpPr txBox="1"/>
          <p:nvPr/>
        </p:nvSpPr>
        <p:spPr>
          <a:xfrm>
            <a:off x="6256868" y="4123267"/>
            <a:ext cx="16256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UI Facilitator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8C936F-7767-168E-863C-467DC1ACA76B}"/>
              </a:ext>
            </a:extLst>
          </p:cNvPr>
          <p:cNvSpPr/>
          <p:nvPr/>
        </p:nvSpPr>
        <p:spPr>
          <a:xfrm>
            <a:off x="8161867" y="5291667"/>
            <a:ext cx="1735666" cy="5249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End-User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4F86420F-3FF0-F17F-CDD2-0EF6201EF32B}"/>
              </a:ext>
            </a:extLst>
          </p:cNvPr>
          <p:cNvCxnSpPr>
            <a:stCxn id="11" idx="0"/>
            <a:endCxn id="7" idx="4"/>
          </p:cNvCxnSpPr>
          <p:nvPr/>
        </p:nvCxnSpPr>
        <p:spPr>
          <a:xfrm rot="5400000" flipH="1" flipV="1">
            <a:off x="9376833" y="3505200"/>
            <a:ext cx="1439335" cy="213360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9F51F13-A54C-D45A-B4BE-215489D49997}"/>
              </a:ext>
            </a:extLst>
          </p:cNvPr>
          <p:cNvSpPr txBox="1"/>
          <p:nvPr/>
        </p:nvSpPr>
        <p:spPr>
          <a:xfrm>
            <a:off x="9973733" y="5198533"/>
            <a:ext cx="1845734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1. End-User Needs List of Values in List View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C85CAB9C-CBAD-44A9-8D5B-4B1CC140C106}"/>
              </a:ext>
            </a:extLst>
          </p:cNvPr>
          <p:cNvCxnSpPr>
            <a:stCxn id="7" idx="1"/>
            <a:endCxn id="5" idx="4"/>
          </p:cNvCxnSpPr>
          <p:nvPr/>
        </p:nvCxnSpPr>
        <p:spPr>
          <a:xfrm rot="16200000" flipV="1">
            <a:off x="9266211" y="1372157"/>
            <a:ext cx="1012213" cy="172229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75C57CE-23A4-5329-FE4B-70522F286DED}"/>
              </a:ext>
            </a:extLst>
          </p:cNvPr>
          <p:cNvSpPr txBox="1"/>
          <p:nvPr/>
        </p:nvSpPr>
        <p:spPr>
          <a:xfrm>
            <a:off x="9355667" y="1902134"/>
            <a:ext cx="1964266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2. </a:t>
            </a:r>
            <a:r>
              <a:rPr lang="en-IN" b="1" dirty="0"/>
              <a:t>Demand data to Model</a:t>
            </a:r>
            <a:endParaRPr lang="en-IN" dirty="0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772E4B88-107C-95C4-5056-D31E7899F5BD}"/>
              </a:ext>
            </a:extLst>
          </p:cNvPr>
          <p:cNvCxnSpPr>
            <a:cxnSpLocks/>
            <a:stCxn id="5" idx="3"/>
            <a:endCxn id="7" idx="2"/>
          </p:cNvCxnSpPr>
          <p:nvPr/>
        </p:nvCxnSpPr>
        <p:spPr>
          <a:xfrm rot="16200000" flipH="1">
            <a:off x="8565593" y="1351991"/>
            <a:ext cx="1664146" cy="203266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7EADE06-606C-1233-FF33-87F75E2F65BA}"/>
              </a:ext>
            </a:extLst>
          </p:cNvPr>
          <p:cNvSpPr txBox="1"/>
          <p:nvPr/>
        </p:nvSpPr>
        <p:spPr>
          <a:xfrm>
            <a:off x="8388016" y="2667293"/>
            <a:ext cx="1708485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3. </a:t>
            </a:r>
            <a:r>
              <a:rPr lang="en-IN" b="1" dirty="0"/>
              <a:t>Pass Data To Controller</a:t>
            </a:r>
            <a:endParaRPr lang="en-IN" dirty="0"/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6C1273C9-8F23-4CA0-B6B1-0F32409CE178}"/>
              </a:ext>
            </a:extLst>
          </p:cNvPr>
          <p:cNvCxnSpPr>
            <a:stCxn id="7" idx="3"/>
            <a:endCxn id="6" idx="5"/>
          </p:cNvCxnSpPr>
          <p:nvPr/>
        </p:nvCxnSpPr>
        <p:spPr>
          <a:xfrm rot="5400000">
            <a:off x="9088968" y="2116887"/>
            <a:ext cx="12700" cy="3088997"/>
          </a:xfrm>
          <a:prstGeom prst="bentConnector3">
            <a:avLst>
              <a:gd name="adj1" fmla="val 330352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F805328-6ECD-A9E5-2024-3CAAD657BEFF}"/>
              </a:ext>
            </a:extLst>
          </p:cNvPr>
          <p:cNvSpPr txBox="1"/>
          <p:nvPr/>
        </p:nvSpPr>
        <p:spPr>
          <a:xfrm>
            <a:off x="8063832" y="3498220"/>
            <a:ext cx="1708485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/>
              <a:t>4. Pass Data to View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6CEC8D71-E99D-3D0E-FA17-8FE23DB67FB1}"/>
              </a:ext>
            </a:extLst>
          </p:cNvPr>
          <p:cNvCxnSpPr>
            <a:stCxn id="5" idx="2"/>
            <a:endCxn id="6" idx="0"/>
          </p:cNvCxnSpPr>
          <p:nvPr/>
        </p:nvCxnSpPr>
        <p:spPr>
          <a:xfrm rot="10800000" flipV="1">
            <a:off x="7014635" y="1075266"/>
            <a:ext cx="1147233" cy="147319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9BC7E50-B571-1DFA-44E4-4445450898A5}"/>
              </a:ext>
            </a:extLst>
          </p:cNvPr>
          <p:cNvSpPr txBox="1"/>
          <p:nvPr/>
        </p:nvSpPr>
        <p:spPr>
          <a:xfrm>
            <a:off x="5448300" y="1262541"/>
            <a:ext cx="2491317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/>
              <a:t>5. Schema of the Data to be shown on View is Received from the Model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C48492E3-E1F1-E55C-38A1-0184BC1EFD59}"/>
              </a:ext>
            </a:extLst>
          </p:cNvPr>
          <p:cNvCxnSpPr>
            <a:stCxn id="6" idx="3"/>
            <a:endCxn id="11" idx="0"/>
          </p:cNvCxnSpPr>
          <p:nvPr/>
        </p:nvCxnSpPr>
        <p:spPr>
          <a:xfrm rot="16200000" flipH="1">
            <a:off x="6942108" y="3204075"/>
            <a:ext cx="1630282" cy="2544901"/>
          </a:xfrm>
          <a:prstGeom prst="bentConnector3">
            <a:avLst>
              <a:gd name="adj1" fmla="val 7337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B2B26170-3E9B-EAB4-2AA4-661F2AEF17D6}"/>
              </a:ext>
            </a:extLst>
          </p:cNvPr>
          <p:cNvSpPr/>
          <p:nvPr/>
        </p:nvSpPr>
        <p:spPr>
          <a:xfrm>
            <a:off x="2365989" y="3821385"/>
            <a:ext cx="1498600" cy="130386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rgbClr val="FF0000"/>
                </a:solidFill>
              </a:rPr>
              <a:t>Model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9851283-FAB7-A7A9-B17B-24EF6FBCDEE6}"/>
              </a:ext>
            </a:extLst>
          </p:cNvPr>
          <p:cNvSpPr/>
          <p:nvPr/>
        </p:nvSpPr>
        <p:spPr>
          <a:xfrm>
            <a:off x="346132" y="4920847"/>
            <a:ext cx="1498600" cy="130386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View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78D2E20-2C4D-9DE9-07B9-3F62DE9BDACA}"/>
              </a:ext>
            </a:extLst>
          </p:cNvPr>
          <p:cNvSpPr/>
          <p:nvPr/>
        </p:nvSpPr>
        <p:spPr>
          <a:xfrm>
            <a:off x="4208603" y="5146764"/>
            <a:ext cx="1498600" cy="130386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Controllers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BC71D409-4CE6-5572-4DB6-2DBED0818151}"/>
              </a:ext>
            </a:extLst>
          </p:cNvPr>
          <p:cNvCxnSpPr>
            <a:stCxn id="32" idx="0"/>
            <a:endCxn id="31" idx="2"/>
          </p:cNvCxnSpPr>
          <p:nvPr/>
        </p:nvCxnSpPr>
        <p:spPr>
          <a:xfrm rot="5400000" flipH="1" flipV="1">
            <a:off x="1506946" y="4061805"/>
            <a:ext cx="447529" cy="127055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B3225EC5-E61D-9890-C275-38C2CF7650BE}"/>
              </a:ext>
            </a:extLst>
          </p:cNvPr>
          <p:cNvCxnSpPr>
            <a:stCxn id="33" idx="0"/>
            <a:endCxn id="31" idx="6"/>
          </p:cNvCxnSpPr>
          <p:nvPr/>
        </p:nvCxnSpPr>
        <p:spPr>
          <a:xfrm rot="16200000" flipV="1">
            <a:off x="4074523" y="4263384"/>
            <a:ext cx="673446" cy="109331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BB10AEA3-102C-03F0-9732-B9A372E3E0F8}"/>
              </a:ext>
            </a:extLst>
          </p:cNvPr>
          <p:cNvCxnSpPr>
            <a:stCxn id="33" idx="2"/>
            <a:endCxn id="32" idx="6"/>
          </p:cNvCxnSpPr>
          <p:nvPr/>
        </p:nvCxnSpPr>
        <p:spPr>
          <a:xfrm rot="10800000">
            <a:off x="1844733" y="5572781"/>
            <a:ext cx="2363871" cy="225917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9089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BC524C0-99AF-E867-7DBB-A04EC1C15129}"/>
              </a:ext>
            </a:extLst>
          </p:cNvPr>
          <p:cNvSpPr/>
          <p:nvPr/>
        </p:nvSpPr>
        <p:spPr>
          <a:xfrm>
            <a:off x="313267" y="304800"/>
            <a:ext cx="2065866" cy="6688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Constructor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432C010-5F52-C99A-C03E-69CE079729EC}"/>
              </a:ext>
            </a:extLst>
          </p:cNvPr>
          <p:cNvSpPr/>
          <p:nvPr/>
        </p:nvSpPr>
        <p:spPr>
          <a:xfrm>
            <a:off x="8636001" y="956734"/>
            <a:ext cx="2065866" cy="6688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ngOnInit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AC9B74-B17C-B912-698E-C638D2B2C97B}"/>
              </a:ext>
            </a:extLst>
          </p:cNvPr>
          <p:cNvSpPr/>
          <p:nvPr/>
        </p:nvSpPr>
        <p:spPr>
          <a:xfrm>
            <a:off x="4423834" y="452967"/>
            <a:ext cx="2065866" cy="6688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ngOnChanges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726FF8-6036-E190-C761-EA5BAFEF4EC7}"/>
              </a:ext>
            </a:extLst>
          </p:cNvPr>
          <p:cNvSpPr/>
          <p:nvPr/>
        </p:nvSpPr>
        <p:spPr>
          <a:xfrm>
            <a:off x="5266267" y="2984500"/>
            <a:ext cx="2065866" cy="6688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ViewContent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C30958-0AF9-A9CB-CDF6-36D57B9BE875}"/>
              </a:ext>
            </a:extLst>
          </p:cNvPr>
          <p:cNvSpPr/>
          <p:nvPr/>
        </p:nvSpPr>
        <p:spPr>
          <a:xfrm>
            <a:off x="2582334" y="5067299"/>
            <a:ext cx="2065866" cy="6688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ngOnDestroy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6C4682-1994-CCEC-EC25-5D745677C09E}"/>
              </a:ext>
            </a:extLst>
          </p:cNvPr>
          <p:cNvSpPr txBox="1"/>
          <p:nvPr/>
        </p:nvSpPr>
        <p:spPr>
          <a:xfrm>
            <a:off x="228600" y="1109133"/>
            <a:ext cx="2150533" cy="13849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/>
              <a:t>Called Only Once when the Component is Activated for Loading</a:t>
            </a:r>
          </a:p>
          <a:p>
            <a:pPr algn="ctr"/>
            <a:endParaRPr lang="en-IN" sz="1200" b="1" dirty="0"/>
          </a:p>
          <a:p>
            <a:pPr algn="ctr"/>
            <a:r>
              <a:rPr lang="en-IN" sz="1200" b="1" dirty="0"/>
              <a:t>Initial Values for Object Members, Scalar Properties, etc.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C1DE5933-6303-0CCD-D05C-3D8C4FC08B21}"/>
              </a:ext>
            </a:extLst>
          </p:cNvPr>
          <p:cNvCxnSpPr>
            <a:stCxn id="2" idx="3"/>
            <a:endCxn id="4" idx="0"/>
          </p:cNvCxnSpPr>
          <p:nvPr/>
        </p:nvCxnSpPr>
        <p:spPr>
          <a:xfrm flipV="1">
            <a:off x="2379133" y="452967"/>
            <a:ext cx="3077634" cy="186267"/>
          </a:xfrm>
          <a:prstGeom prst="bentConnector4">
            <a:avLst>
              <a:gd name="adj1" fmla="val 33219"/>
              <a:gd name="adj2" fmla="val 30227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69CE9AD-3AD9-E069-2DD3-5432F633221F}"/>
              </a:ext>
            </a:extLst>
          </p:cNvPr>
          <p:cNvSpPr txBox="1"/>
          <p:nvPr/>
        </p:nvSpPr>
        <p:spPr>
          <a:xfrm>
            <a:off x="3746501" y="1270001"/>
            <a:ext cx="3238500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/>
              <a:t>Look for Changed in the Component’s Properties those which will be a reason to Update UI</a:t>
            </a:r>
          </a:p>
          <a:p>
            <a:pPr algn="ctr"/>
            <a:endParaRPr lang="en-IN" sz="1200" b="1" dirty="0"/>
          </a:p>
          <a:p>
            <a:pPr algn="ctr"/>
            <a:r>
              <a:rPr lang="en-IN" sz="1200" b="1" dirty="0"/>
              <a:t>The Child Component will execute </a:t>
            </a:r>
            <a:r>
              <a:rPr lang="en-IN" sz="1200" b="1" dirty="0" err="1"/>
              <a:t>ngOnChanges</a:t>
            </a:r>
            <a:r>
              <a:rPr lang="en-IN" sz="1200" b="1" dirty="0"/>
              <a:t> for each @Input() change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8A49DFEB-1AA3-BB6E-F4A1-11A3D621C460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16200000" flipH="1">
            <a:off x="4946650" y="1631950"/>
            <a:ext cx="1862666" cy="84243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FC39569-0942-0E58-71D8-6D30D81FC747}"/>
              </a:ext>
            </a:extLst>
          </p:cNvPr>
          <p:cNvSpPr txBox="1"/>
          <p:nvPr/>
        </p:nvSpPr>
        <p:spPr>
          <a:xfrm>
            <a:off x="7480301" y="3543300"/>
            <a:ext cx="2311400" cy="110799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100" b="1" dirty="0"/>
              <a:t>Generate HTML Based on Initial Property Data Set for Component</a:t>
            </a:r>
          </a:p>
          <a:p>
            <a:pPr algn="ctr"/>
            <a:endParaRPr lang="en-IN" sz="1100" b="1" dirty="0"/>
          </a:p>
          <a:p>
            <a:pPr algn="ctr"/>
            <a:r>
              <a:rPr lang="en-IN" sz="1100" b="1" dirty="0"/>
              <a:t>The UI will be changed only when its bounded property is changed by the Component 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5CCE160B-8DC7-5905-9443-4EF7533A2D8D}"/>
              </a:ext>
            </a:extLst>
          </p:cNvPr>
          <p:cNvCxnSpPr>
            <a:stCxn id="4" idx="3"/>
            <a:endCxn id="3" idx="0"/>
          </p:cNvCxnSpPr>
          <p:nvPr/>
        </p:nvCxnSpPr>
        <p:spPr>
          <a:xfrm>
            <a:off x="6489700" y="787401"/>
            <a:ext cx="3179234" cy="16933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F88CFB6-9EB5-9194-93DD-3C7C5D1A827D}"/>
              </a:ext>
            </a:extLst>
          </p:cNvPr>
          <p:cNvSpPr txBox="1"/>
          <p:nvPr/>
        </p:nvSpPr>
        <p:spPr>
          <a:xfrm>
            <a:off x="8636001" y="1755464"/>
            <a:ext cx="2717799" cy="110799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100" b="1" dirty="0"/>
              <a:t>Perform Resource Intensive Operations e.g. HTTP Calls</a:t>
            </a:r>
          </a:p>
          <a:p>
            <a:pPr algn="ctr"/>
            <a:r>
              <a:rPr lang="en-IN" sz="1100" b="1" dirty="0"/>
              <a:t>This will be executed only Once and Property Changes will be notified to Component and hence the Component will Update the UI 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F0C2120A-23E5-C2A7-FF36-0360F7A0FB82}"/>
              </a:ext>
            </a:extLst>
          </p:cNvPr>
          <p:cNvCxnSpPr>
            <a:stCxn id="3" idx="1"/>
            <a:endCxn id="5" idx="3"/>
          </p:cNvCxnSpPr>
          <p:nvPr/>
        </p:nvCxnSpPr>
        <p:spPr>
          <a:xfrm rot="10800000" flipV="1">
            <a:off x="7332133" y="1291168"/>
            <a:ext cx="1303868" cy="202776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88B0C433-05FC-F0C9-5576-E549B584989E}"/>
              </a:ext>
            </a:extLst>
          </p:cNvPr>
          <p:cNvCxnSpPr>
            <a:cxnSpLocks/>
            <a:stCxn id="5" idx="1"/>
            <a:endCxn id="6" idx="0"/>
          </p:cNvCxnSpPr>
          <p:nvPr/>
        </p:nvCxnSpPr>
        <p:spPr>
          <a:xfrm rot="10800000" flipV="1">
            <a:off x="3615267" y="3318933"/>
            <a:ext cx="1651000" cy="174836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84AF561-35F7-BDE9-AC93-EBCE0C158146}"/>
              </a:ext>
            </a:extLst>
          </p:cNvPr>
          <p:cNvSpPr txBox="1"/>
          <p:nvPr/>
        </p:nvSpPr>
        <p:spPr>
          <a:xfrm>
            <a:off x="1651000" y="5881469"/>
            <a:ext cx="3928533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/>
              <a:t>Component is Being Destroyed when we move away from it or close it explicitly</a:t>
            </a:r>
          </a:p>
        </p:txBody>
      </p:sp>
    </p:spTree>
    <p:extLst>
      <p:ext uri="{BB962C8B-B14F-4D97-AF65-F5344CB8AC3E}">
        <p14:creationId xmlns:p14="http://schemas.microsoft.com/office/powerpoint/2010/main" val="2547870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877</TotalTime>
  <Words>873</Words>
  <Application>Microsoft Office PowerPoint</Application>
  <PresentationFormat>Widescreen</PresentationFormat>
  <Paragraphs>193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Sabnis</dc:creator>
  <cp:lastModifiedBy>Mahesh Sabnis</cp:lastModifiedBy>
  <cp:revision>97</cp:revision>
  <dcterms:created xsi:type="dcterms:W3CDTF">2024-03-20T04:50:52Z</dcterms:created>
  <dcterms:modified xsi:type="dcterms:W3CDTF">2024-03-26T09:30:44Z</dcterms:modified>
</cp:coreProperties>
</file>