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 id="291" r:id="rId36"/>
    <p:sldId id="290" r:id="rId37"/>
    <p:sldId id="293" r:id="rId38"/>
    <p:sldId id="292"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3E0C2-E96E-4876-AC08-E4ADA015AFF5}"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21E82-2B11-483D-980B-89F6E8FCF0D3}" type="slidenum">
              <a:rPr lang="en-IN" smtClean="0"/>
              <a:t>‹#›</a:t>
            </a:fld>
            <a:endParaRPr lang="en-IN"/>
          </a:p>
        </p:txBody>
      </p:sp>
    </p:spTree>
    <p:extLst>
      <p:ext uri="{BB962C8B-B14F-4D97-AF65-F5344CB8AC3E}">
        <p14:creationId xmlns:p14="http://schemas.microsoft.com/office/powerpoint/2010/main" val="271234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F21E82-2B11-483D-980B-89F6E8FCF0D3}" type="slidenum">
              <a:rPr lang="en-IN" smtClean="0"/>
              <a:t>38</a:t>
            </a:fld>
            <a:endParaRPr lang="en-IN"/>
          </a:p>
        </p:txBody>
      </p:sp>
    </p:spTree>
    <p:extLst>
      <p:ext uri="{BB962C8B-B14F-4D97-AF65-F5344CB8AC3E}">
        <p14:creationId xmlns:p14="http://schemas.microsoft.com/office/powerpoint/2010/main" val="13752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22-04-2024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22-04-2024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81375-AC20-61EB-8D16-5291407698C7}"/>
              </a:ext>
            </a:extLst>
          </p:cNvPr>
          <p:cNvSpPr txBox="1"/>
          <p:nvPr/>
        </p:nvSpPr>
        <p:spPr>
          <a:xfrm>
            <a:off x="2827866" y="232602"/>
            <a:ext cx="6536267"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Server-side rendering</a:t>
            </a:r>
            <a:endParaRPr lang="en-IN" sz="3600" b="1" dirty="0"/>
          </a:p>
        </p:txBody>
      </p:sp>
      <p:sp>
        <p:nvSpPr>
          <p:cNvPr id="5" name="TextBox 4">
            <a:extLst>
              <a:ext uri="{FF2B5EF4-FFF2-40B4-BE49-F238E27FC236}">
                <a16:creationId xmlns:a16="http://schemas.microsoft.com/office/drawing/2014/main" id="{F100EBE1-1B58-367E-253C-68E2820FD45A}"/>
              </a:ext>
            </a:extLst>
          </p:cNvPr>
          <p:cNvSpPr txBox="1"/>
          <p:nvPr/>
        </p:nvSpPr>
        <p:spPr>
          <a:xfrm>
            <a:off x="1312333" y="2286000"/>
            <a:ext cx="9008534" cy="3539430"/>
          </a:xfrm>
          <a:prstGeom prst="rect">
            <a:avLst/>
          </a:prstGeom>
          <a:noFill/>
        </p:spPr>
        <p:txBody>
          <a:bodyPr wrap="square">
            <a:spAutoFit/>
          </a:bodyPr>
          <a:lstStyle/>
          <a:p>
            <a:pPr algn="ctr"/>
            <a:r>
              <a:rPr lang="en-US" sz="3200" b="1" i="0" dirty="0">
                <a:solidFill>
                  <a:srgbClr val="C00000"/>
                </a:solidFill>
                <a:effectLst/>
                <a:latin typeface="Roboto" panose="02000000000000000000" pitchFamily="2" charset="0"/>
              </a:rPr>
              <a:t>Server-side rendering (SSR) is a process that involves rendering pages on the server, resulting in initial HTML content which contains initial page state. </a:t>
            </a:r>
          </a:p>
          <a:p>
            <a:pPr algn="ctr"/>
            <a:r>
              <a:rPr lang="en-US" sz="3200" b="1" i="0" dirty="0">
                <a:solidFill>
                  <a:srgbClr val="C00000"/>
                </a:solidFill>
                <a:effectLst/>
                <a:latin typeface="Roboto" panose="02000000000000000000" pitchFamily="2" charset="0"/>
              </a:rPr>
              <a:t>Once the HTML content is delivered to a browser, Angular initializes the application and utilizes the data contained within the HTML.</a:t>
            </a:r>
            <a:endParaRPr lang="en-IN" sz="3200" b="1" dirty="0">
              <a:solidFill>
                <a:srgbClr val="C00000"/>
              </a:solidFill>
            </a:endParaRPr>
          </a:p>
        </p:txBody>
      </p:sp>
    </p:spTree>
    <p:extLst>
      <p:ext uri="{BB962C8B-B14F-4D97-AF65-F5344CB8AC3E}">
        <p14:creationId xmlns:p14="http://schemas.microsoft.com/office/powerpoint/2010/main" val="178291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A8F640D-6D6D-C04B-57B4-31D7253758A7}"/>
              </a:ext>
            </a:extLst>
          </p:cNvPr>
          <p:cNvSpPr txBox="1"/>
          <p:nvPr/>
        </p:nvSpPr>
        <p:spPr>
          <a:xfrm>
            <a:off x="4758267" y="6585635"/>
            <a:ext cx="6096000" cy="184666"/>
          </a:xfrm>
          <a:prstGeom prst="rect">
            <a:avLst/>
          </a:prstGeom>
          <a:noFill/>
        </p:spPr>
        <p:txBody>
          <a:bodyPr wrap="square">
            <a:spAutoFit/>
          </a:bodyPr>
          <a:lstStyle/>
          <a:p>
            <a:r>
              <a:rPr lang="en-IN" sz="600" dirty="0"/>
              <a:t>https://blog.stackademic.com/server-side-rendering-angular-universal-bd31f64182c9</a:t>
            </a:r>
          </a:p>
        </p:txBody>
      </p:sp>
      <p:pic>
        <p:nvPicPr>
          <p:cNvPr id="1030" name="Picture 6">
            <a:extLst>
              <a:ext uri="{FF2B5EF4-FFF2-40B4-BE49-F238E27FC236}">
                <a16:creationId xmlns:a16="http://schemas.microsoft.com/office/drawing/2014/main" id="{71C25A96-93AF-CD3D-CDEB-1293DEA1D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1" y="641717"/>
            <a:ext cx="5709132" cy="3025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D5689E-1C61-6B28-FE88-4FDF33FAC205}"/>
              </a:ext>
            </a:extLst>
          </p:cNvPr>
          <p:cNvPicPr>
            <a:picLocks noChangeAspect="1"/>
          </p:cNvPicPr>
          <p:nvPr/>
        </p:nvPicPr>
        <p:blipFill>
          <a:blip r:embed="rId3"/>
          <a:stretch>
            <a:fillRect/>
          </a:stretch>
        </p:blipFill>
        <p:spPr>
          <a:xfrm>
            <a:off x="6732239" y="2188723"/>
            <a:ext cx="5104356" cy="3553147"/>
          </a:xfrm>
          <a:prstGeom prst="rect">
            <a:avLst/>
          </a:prstGeom>
        </p:spPr>
      </p:pic>
    </p:spTree>
    <p:extLst>
      <p:ext uri="{BB962C8B-B14F-4D97-AF65-F5344CB8AC3E}">
        <p14:creationId xmlns:p14="http://schemas.microsoft.com/office/powerpoint/2010/main" val="223589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6980-F7B1-34D5-FE6C-95E86D55BC7C}"/>
              </a:ext>
            </a:extLst>
          </p:cNvPr>
          <p:cNvSpPr txBox="1"/>
          <p:nvPr/>
        </p:nvSpPr>
        <p:spPr>
          <a:xfrm>
            <a:off x="0" y="230201"/>
            <a:ext cx="12192000" cy="707886"/>
          </a:xfrm>
          <a:prstGeom prst="rect">
            <a:avLst/>
          </a:prstGeom>
          <a:noFill/>
        </p:spPr>
        <p:txBody>
          <a:bodyPr wrap="square">
            <a:spAutoFit/>
          </a:bodyPr>
          <a:lstStyle/>
          <a:p>
            <a:pPr algn="ctr"/>
            <a:r>
              <a:rPr lang="en-IN" sz="4000" b="1" i="0" dirty="0">
                <a:solidFill>
                  <a:srgbClr val="333333"/>
                </a:solidFill>
                <a:effectLst/>
                <a:latin typeface="Roboto" panose="02000000000000000000" pitchFamily="2" charset="0"/>
              </a:rPr>
              <a:t>Why use SSR?</a:t>
            </a:r>
          </a:p>
        </p:txBody>
      </p:sp>
      <p:sp>
        <p:nvSpPr>
          <p:cNvPr id="5" name="TextBox 4">
            <a:extLst>
              <a:ext uri="{FF2B5EF4-FFF2-40B4-BE49-F238E27FC236}">
                <a16:creationId xmlns:a16="http://schemas.microsoft.com/office/drawing/2014/main" id="{DDEF2380-2302-E364-E710-7D890AEFC953}"/>
              </a:ext>
            </a:extLst>
          </p:cNvPr>
          <p:cNvSpPr txBox="1"/>
          <p:nvPr/>
        </p:nvSpPr>
        <p:spPr>
          <a:xfrm>
            <a:off x="220133" y="1210733"/>
            <a:ext cx="10668000" cy="3970318"/>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The main advantages of SSR as compared to client-side rendering (CSR) are:</a:t>
            </a:r>
          </a:p>
          <a:p>
            <a:pPr algn="l"/>
            <a:endParaRPr lang="en-US" b="0" i="0" dirty="0">
              <a:solidFill>
                <a:srgbClr val="444444"/>
              </a:solidFill>
              <a:effectLst/>
              <a:latin typeface="Roboto" panose="02000000000000000000" pitchFamily="2" charset="0"/>
            </a:endParaRPr>
          </a:p>
          <a:p>
            <a:pPr algn="l">
              <a:buFont typeface="Arial" panose="020B0604020202020204" pitchFamily="34" charset="0"/>
              <a:buChar char="•"/>
            </a:pPr>
            <a:r>
              <a:rPr lang="en-US" b="0" i="0" dirty="0">
                <a:solidFill>
                  <a:srgbClr val="444444"/>
                </a:solidFill>
                <a:effectLst/>
                <a:latin typeface="inherit"/>
              </a:rPr>
              <a:t>Improved performance: SSR can improve the performance of web applications by delivering fully rendered HTML to the client, which can be parsed and displayed even before the application JavaScript is downloaded. This can be especially beneficial for users on low-bandwidth connections or mobile devices.</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Improved Core Web Vitals: SSR results in performance improvements that can be measured using </a:t>
            </a:r>
            <a:r>
              <a:rPr lang="en-US" b="0" i="0" u="none" strike="noStrike" dirty="0">
                <a:solidFill>
                  <a:srgbClr val="1976D2"/>
                </a:solidFill>
                <a:effectLst/>
                <a:latin typeface="inherit"/>
                <a:hlinkClick r:id="rId2"/>
              </a:rPr>
              <a:t>Core Web Vitals (CWV)</a:t>
            </a:r>
            <a:r>
              <a:rPr lang="en-US" b="0" i="0" dirty="0">
                <a:solidFill>
                  <a:srgbClr val="444444"/>
                </a:solidFill>
                <a:effectLst/>
                <a:latin typeface="inherit"/>
              </a:rPr>
              <a:t> statistics, such as reduced First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3"/>
              </a:rPr>
              <a:t>FCP</a:t>
            </a:r>
            <a:r>
              <a:rPr lang="en-US" b="0" i="0" dirty="0">
                <a:solidFill>
                  <a:srgbClr val="444444"/>
                </a:solidFill>
                <a:effectLst/>
                <a:latin typeface="inherit"/>
              </a:rPr>
              <a:t>) and Largest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4"/>
              </a:rPr>
              <a:t>LCP</a:t>
            </a:r>
            <a:r>
              <a:rPr lang="en-US" b="0" i="0" dirty="0">
                <a:solidFill>
                  <a:srgbClr val="444444"/>
                </a:solidFill>
                <a:effectLst/>
                <a:latin typeface="inherit"/>
              </a:rPr>
              <a:t>), as well as Cumulative Layout Shift (</a:t>
            </a:r>
            <a:r>
              <a:rPr lang="en-US" b="0" i="0" u="none" strike="noStrike" dirty="0">
                <a:solidFill>
                  <a:srgbClr val="1976D2"/>
                </a:solidFill>
                <a:effectLst/>
                <a:latin typeface="inherit"/>
                <a:hlinkClick r:id="rId5"/>
              </a:rPr>
              <a:t>CLS</a:t>
            </a:r>
            <a:r>
              <a:rPr lang="en-US" b="0" i="0" dirty="0">
                <a:solidFill>
                  <a:srgbClr val="444444"/>
                </a:solidFill>
                <a:effectLst/>
                <a:latin typeface="inherit"/>
              </a:rPr>
              <a:t>).</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Better SEO: SSR can improve the search engine optimization (SEO) of web applications by making it easier for search engines to crawl and index the content of the application.</a:t>
            </a:r>
          </a:p>
        </p:txBody>
      </p:sp>
    </p:spTree>
    <p:extLst>
      <p:ext uri="{BB962C8B-B14F-4D97-AF65-F5344CB8AC3E}">
        <p14:creationId xmlns:p14="http://schemas.microsoft.com/office/powerpoint/2010/main" val="15369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112A-D7BC-76C3-408F-AC19DFD3C328}"/>
              </a:ext>
            </a:extLst>
          </p:cNvPr>
          <p:cNvSpPr txBox="1"/>
          <p:nvPr/>
        </p:nvSpPr>
        <p:spPr>
          <a:xfrm>
            <a:off x="1888066" y="1610267"/>
            <a:ext cx="6096000" cy="1200329"/>
          </a:xfrm>
          <a:prstGeom prst="rect">
            <a:avLst/>
          </a:prstGeom>
          <a:noFill/>
        </p:spPr>
        <p:txBody>
          <a:bodyPr wrap="square">
            <a:spAutoFit/>
          </a:bodyPr>
          <a:lstStyle/>
          <a:p>
            <a:r>
              <a:rPr lang="en-IN" dirty="0"/>
              <a:t>Create Angular App with SSR</a:t>
            </a:r>
          </a:p>
          <a:p>
            <a:endParaRPr lang="en-IN" dirty="0"/>
          </a:p>
          <a:p>
            <a:endParaRPr lang="en-IN" dirty="0"/>
          </a:p>
          <a:p>
            <a:r>
              <a:rPr lang="en-IN" dirty="0"/>
              <a:t>ng new --</a:t>
            </a:r>
            <a:r>
              <a:rPr lang="en-IN" dirty="0" err="1"/>
              <a:t>ssr</a:t>
            </a:r>
            <a:endParaRPr lang="en-IN" dirty="0"/>
          </a:p>
        </p:txBody>
      </p:sp>
      <p:sp>
        <p:nvSpPr>
          <p:cNvPr id="5" name="TextBox 4">
            <a:extLst>
              <a:ext uri="{FF2B5EF4-FFF2-40B4-BE49-F238E27FC236}">
                <a16:creationId xmlns:a16="http://schemas.microsoft.com/office/drawing/2014/main" id="{65A9F07A-30A1-9FD8-E46B-20A8C8D3EEF5}"/>
              </a:ext>
            </a:extLst>
          </p:cNvPr>
          <p:cNvSpPr txBox="1"/>
          <p:nvPr/>
        </p:nvSpPr>
        <p:spPr>
          <a:xfrm>
            <a:off x="1888066" y="3059668"/>
            <a:ext cx="6096000" cy="923330"/>
          </a:xfrm>
          <a:prstGeom prst="rect">
            <a:avLst/>
          </a:prstGeom>
          <a:noFill/>
        </p:spPr>
        <p:txBody>
          <a:bodyPr wrap="square">
            <a:spAutoFit/>
          </a:bodyPr>
          <a:lstStyle/>
          <a:p>
            <a:r>
              <a:rPr lang="en-IN" dirty="0"/>
              <a:t>For existing Angular App, enabling and adding SSR</a:t>
            </a:r>
          </a:p>
          <a:p>
            <a:endParaRPr lang="en-IN" dirty="0"/>
          </a:p>
          <a:p>
            <a:r>
              <a:rPr lang="en-IN" dirty="0"/>
              <a:t>ng add @angular/ssr</a:t>
            </a:r>
          </a:p>
        </p:txBody>
      </p:sp>
      <p:sp>
        <p:nvSpPr>
          <p:cNvPr id="7" name="TextBox 6">
            <a:extLst>
              <a:ext uri="{FF2B5EF4-FFF2-40B4-BE49-F238E27FC236}">
                <a16:creationId xmlns:a16="http://schemas.microsoft.com/office/drawing/2014/main" id="{DCA72829-F706-E1AB-1E8A-6EBF26DD56F9}"/>
              </a:ext>
            </a:extLst>
          </p:cNvPr>
          <p:cNvSpPr txBox="1"/>
          <p:nvPr/>
        </p:nvSpPr>
        <p:spPr>
          <a:xfrm>
            <a:off x="5435600" y="4306838"/>
            <a:ext cx="6096000" cy="2308324"/>
          </a:xfrm>
          <a:prstGeom prst="rect">
            <a:avLst/>
          </a:prstGeom>
          <a:noFill/>
        </p:spPr>
        <p:txBody>
          <a:bodyPr wrap="square">
            <a:spAutoFit/>
          </a:bodyPr>
          <a:lstStyle/>
          <a:p>
            <a:r>
              <a:rPr lang="en-IN" dirty="0"/>
              <a:t>my-app</a:t>
            </a:r>
          </a:p>
          <a:p>
            <a:r>
              <a:rPr lang="en-IN" dirty="0"/>
              <a:t>|-- </a:t>
            </a:r>
            <a:r>
              <a:rPr lang="en-IN" dirty="0" err="1"/>
              <a:t>server.ts</a:t>
            </a:r>
            <a:r>
              <a:rPr lang="en-IN" dirty="0"/>
              <a:t>                       # application server</a:t>
            </a:r>
          </a:p>
          <a:p>
            <a:r>
              <a:rPr lang="en-IN" dirty="0"/>
              <a:t>└── </a:t>
            </a:r>
            <a:r>
              <a:rPr lang="en-IN" dirty="0" err="1"/>
              <a:t>src</a:t>
            </a:r>
            <a:endParaRPr lang="en-IN" dirty="0"/>
          </a:p>
          <a:p>
            <a:r>
              <a:rPr lang="en-IN" dirty="0"/>
              <a:t>    |-- app</a:t>
            </a:r>
          </a:p>
          <a:p>
            <a:r>
              <a:rPr lang="en-IN" dirty="0"/>
              <a:t>    |   └── </a:t>
            </a:r>
            <a:r>
              <a:rPr lang="en-IN" dirty="0" err="1"/>
              <a:t>app.config.server.ts</a:t>
            </a:r>
            <a:r>
              <a:rPr lang="en-IN" dirty="0"/>
              <a:t>    # server application configuration</a:t>
            </a:r>
          </a:p>
          <a:p>
            <a:r>
              <a:rPr lang="en-IN" dirty="0"/>
              <a:t>    └── </a:t>
            </a:r>
            <a:r>
              <a:rPr lang="en-IN" dirty="0" err="1"/>
              <a:t>main.server.ts</a:t>
            </a:r>
            <a:r>
              <a:rPr lang="en-IN" dirty="0"/>
              <a:t>              # main server application bootstrapping</a:t>
            </a:r>
          </a:p>
        </p:txBody>
      </p:sp>
    </p:spTree>
    <p:extLst>
      <p:ext uri="{BB962C8B-B14F-4D97-AF65-F5344CB8AC3E}">
        <p14:creationId xmlns:p14="http://schemas.microsoft.com/office/powerpoint/2010/main" val="138325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E27E9-A255-8A02-FBA1-F09D58F5C39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a:effectLst/>
                <a:latin typeface="+mj-lt"/>
                <a:ea typeface="+mj-ea"/>
                <a:cs typeface="+mj-cs"/>
              </a:rPr>
              <a:t>Configure server-side rendering</a:t>
            </a:r>
            <a:endParaRPr lang="en-US" sz="3700" b="1">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A7FA5BDF-8749-5268-940F-F865E708221B}"/>
              </a:ext>
            </a:extLst>
          </p:cNvPr>
          <p:cNvPicPr>
            <a:picLocks noChangeAspect="1"/>
          </p:cNvPicPr>
          <p:nvPr/>
        </p:nvPicPr>
        <p:blipFill rotWithShape="1">
          <a:blip r:embed="rId2"/>
          <a:srcRect r="1542" b="2"/>
          <a:stretch/>
        </p:blipFill>
        <p:spPr>
          <a:xfrm>
            <a:off x="20" y="431"/>
            <a:ext cx="8115280" cy="6408311"/>
          </a:xfrm>
          <a:prstGeom prst="rect">
            <a:avLst/>
          </a:prstGeom>
        </p:spPr>
      </p:pic>
      <p:sp>
        <p:nvSpPr>
          <p:cNvPr id="5" name="TextBox 4">
            <a:extLst>
              <a:ext uri="{FF2B5EF4-FFF2-40B4-BE49-F238E27FC236}">
                <a16:creationId xmlns:a16="http://schemas.microsoft.com/office/drawing/2014/main" id="{72DFE414-7213-61C2-A286-64EF41CF9E8E}"/>
              </a:ext>
            </a:extLst>
          </p:cNvPr>
          <p:cNvSpPr txBox="1"/>
          <p:nvPr/>
        </p:nvSpPr>
        <p:spPr>
          <a:xfrm>
            <a:off x="8212667" y="2319867"/>
            <a:ext cx="3810000" cy="4048625"/>
          </a:xfrm>
          <a:prstGeom prst="rect">
            <a:avLst/>
          </a:prstGeom>
        </p:spPr>
        <p:txBody>
          <a:bodyPr vert="horz" lIns="91440" tIns="45720" rIns="91440" bIns="45720" rtlCol="0">
            <a:normAutofit lnSpcReduction="10000"/>
          </a:bodyPr>
          <a:lstStyle/>
          <a:p>
            <a:pPr>
              <a:lnSpc>
                <a:spcPct val="90000"/>
              </a:lnSpc>
              <a:spcAft>
                <a:spcPts val="600"/>
              </a:spcAft>
            </a:pPr>
            <a:r>
              <a:rPr lang="en-US" sz="1200" b="1" dirty="0"/>
              <a:t>// All regular routes use the Angular engine</a:t>
            </a:r>
          </a:p>
          <a:p>
            <a:pPr>
              <a:lnSpc>
                <a:spcPct val="90000"/>
              </a:lnSpc>
              <a:spcAft>
                <a:spcPts val="600"/>
              </a:spcAft>
            </a:pPr>
            <a:r>
              <a:rPr lang="en-US" sz="1200" b="1" dirty="0" err="1"/>
              <a:t>server.get</a:t>
            </a:r>
            <a:r>
              <a:rPr lang="en-US" sz="1200" b="1" dirty="0"/>
              <a:t>('*', (req, res, next) =&gt; {</a:t>
            </a:r>
          </a:p>
          <a:p>
            <a:pPr>
              <a:lnSpc>
                <a:spcPct val="90000"/>
              </a:lnSpc>
              <a:spcAft>
                <a:spcPts val="600"/>
              </a:spcAft>
            </a:pPr>
            <a:r>
              <a:rPr lang="en-US" sz="1200" b="1" dirty="0"/>
              <a:t>  const {protocol, </a:t>
            </a:r>
            <a:r>
              <a:rPr lang="en-US" sz="1200" b="1" dirty="0" err="1"/>
              <a:t>originalUrl</a:t>
            </a:r>
            <a:r>
              <a:rPr lang="en-US" sz="1200" b="1" dirty="0"/>
              <a:t>, </a:t>
            </a:r>
            <a:r>
              <a:rPr lang="en-US" sz="1200" b="1" dirty="0" err="1"/>
              <a:t>baseUrl</a:t>
            </a:r>
            <a:r>
              <a:rPr lang="en-US" sz="1200" b="1" dirty="0"/>
              <a:t>, headers} = req;</a:t>
            </a:r>
          </a:p>
          <a:p>
            <a:pPr>
              <a:lnSpc>
                <a:spcPct val="90000"/>
              </a:lnSpc>
              <a:spcAft>
                <a:spcPts val="600"/>
              </a:spcAft>
            </a:pPr>
            <a:endParaRPr lang="en-US" sz="1200" b="1" dirty="0"/>
          </a:p>
          <a:p>
            <a:pPr>
              <a:lnSpc>
                <a:spcPct val="90000"/>
              </a:lnSpc>
              <a:spcAft>
                <a:spcPts val="600"/>
              </a:spcAft>
            </a:pPr>
            <a:r>
              <a:rPr lang="en-US" sz="1200" b="1" dirty="0"/>
              <a:t>  </a:t>
            </a:r>
            <a:r>
              <a:rPr lang="en-US" sz="1200" b="1" dirty="0" err="1"/>
              <a:t>commonEngine</a:t>
            </a:r>
            <a:endParaRPr lang="en-US" sz="1200" b="1" dirty="0"/>
          </a:p>
          <a:p>
            <a:pPr>
              <a:lnSpc>
                <a:spcPct val="90000"/>
              </a:lnSpc>
              <a:spcAft>
                <a:spcPts val="600"/>
              </a:spcAft>
            </a:pPr>
            <a:r>
              <a:rPr lang="en-US" sz="1200" b="1" dirty="0"/>
              <a:t>      .render({</a:t>
            </a:r>
          </a:p>
          <a:p>
            <a:pPr>
              <a:lnSpc>
                <a:spcPct val="90000"/>
              </a:lnSpc>
              <a:spcAft>
                <a:spcPts val="600"/>
              </a:spcAft>
            </a:pPr>
            <a:r>
              <a:rPr lang="en-US" sz="1200" b="1" dirty="0"/>
              <a:t>        bootstrap,</a:t>
            </a:r>
          </a:p>
          <a:p>
            <a:pPr>
              <a:lnSpc>
                <a:spcPct val="90000"/>
              </a:lnSpc>
              <a:spcAft>
                <a:spcPts val="600"/>
              </a:spcAft>
            </a:pPr>
            <a:r>
              <a:rPr lang="en-US" sz="1200" b="1" dirty="0"/>
              <a:t>        </a:t>
            </a:r>
            <a:r>
              <a:rPr lang="en-US" sz="1200" b="1" dirty="0" err="1"/>
              <a:t>documentFilePath</a:t>
            </a:r>
            <a:r>
              <a:rPr lang="en-US" sz="1200" b="1" dirty="0"/>
              <a:t>: </a:t>
            </a:r>
            <a:r>
              <a:rPr lang="en-US" sz="1200" b="1" dirty="0" err="1"/>
              <a:t>indexHtml</a:t>
            </a:r>
            <a:r>
              <a:rPr lang="en-US" sz="1200" b="1" dirty="0"/>
              <a:t>,</a:t>
            </a:r>
          </a:p>
          <a:p>
            <a:pPr>
              <a:lnSpc>
                <a:spcPct val="90000"/>
              </a:lnSpc>
              <a:spcAft>
                <a:spcPts val="600"/>
              </a:spcAft>
            </a:pPr>
            <a:r>
              <a:rPr lang="en-US" sz="1200" b="1" dirty="0"/>
              <a:t>        url: `${protocol}://${</a:t>
            </a:r>
            <a:r>
              <a:rPr lang="en-US" sz="1200" b="1" dirty="0" err="1"/>
              <a:t>headers.host</a:t>
            </a:r>
            <a:r>
              <a:rPr lang="en-US" sz="1200" b="1" dirty="0"/>
              <a:t>}${</a:t>
            </a:r>
            <a:r>
              <a:rPr lang="en-US" sz="1200" b="1" dirty="0" err="1"/>
              <a:t>originalUrl</a:t>
            </a:r>
            <a:r>
              <a:rPr lang="en-US" sz="1200" b="1" dirty="0"/>
              <a:t>}`,</a:t>
            </a:r>
          </a:p>
          <a:p>
            <a:pPr>
              <a:lnSpc>
                <a:spcPct val="90000"/>
              </a:lnSpc>
              <a:spcAft>
                <a:spcPts val="600"/>
              </a:spcAft>
            </a:pPr>
            <a:r>
              <a:rPr lang="en-US" sz="1200" b="1" dirty="0"/>
              <a:t>        </a:t>
            </a:r>
            <a:r>
              <a:rPr lang="en-US" sz="1200" b="1" dirty="0" err="1"/>
              <a:t>publicPath</a:t>
            </a:r>
            <a:r>
              <a:rPr lang="en-US" sz="1200" b="1" dirty="0"/>
              <a:t>: </a:t>
            </a:r>
            <a:r>
              <a:rPr lang="en-US" sz="1200" b="1" dirty="0" err="1"/>
              <a:t>browserDistFolder</a:t>
            </a:r>
            <a:r>
              <a:rPr lang="en-US" sz="1200" b="1" dirty="0"/>
              <a:t>,</a:t>
            </a:r>
          </a:p>
          <a:p>
            <a:pPr>
              <a:lnSpc>
                <a:spcPct val="90000"/>
              </a:lnSpc>
              <a:spcAft>
                <a:spcPts val="600"/>
              </a:spcAft>
            </a:pPr>
            <a:r>
              <a:rPr lang="en-US" sz="1200" b="1" dirty="0"/>
              <a:t>        providers: [{provide: APP_BASE_HREF, </a:t>
            </a:r>
            <a:r>
              <a:rPr lang="en-US" sz="1200" b="1" dirty="0" err="1"/>
              <a:t>useValue</a:t>
            </a:r>
            <a:r>
              <a:rPr lang="en-US" sz="1200" b="1" dirty="0"/>
              <a:t>: </a:t>
            </a:r>
            <a:r>
              <a:rPr lang="en-US" sz="1200" b="1" dirty="0" err="1"/>
              <a:t>req.baseUrl</a:t>
            </a:r>
            <a:r>
              <a:rPr lang="en-US" sz="1200" b="1" dirty="0"/>
              <a:t>}],</a:t>
            </a:r>
          </a:p>
          <a:p>
            <a:pPr>
              <a:lnSpc>
                <a:spcPct val="90000"/>
              </a:lnSpc>
              <a:spcAft>
                <a:spcPts val="600"/>
              </a:spcAft>
            </a:pPr>
            <a:r>
              <a:rPr lang="en-US" sz="1200" b="1" dirty="0"/>
              <a:t>      })</a:t>
            </a:r>
          </a:p>
          <a:p>
            <a:pPr>
              <a:lnSpc>
                <a:spcPct val="90000"/>
              </a:lnSpc>
              <a:spcAft>
                <a:spcPts val="600"/>
              </a:spcAft>
            </a:pPr>
            <a:r>
              <a:rPr lang="en-US" sz="1200" b="1" dirty="0"/>
              <a:t>      .then((html) =&gt; </a:t>
            </a:r>
            <a:r>
              <a:rPr lang="en-US" sz="1200" b="1" dirty="0" err="1"/>
              <a:t>res.send</a:t>
            </a:r>
            <a:r>
              <a:rPr lang="en-US" sz="1200" b="1" dirty="0"/>
              <a:t>(html))</a:t>
            </a:r>
          </a:p>
          <a:p>
            <a:pPr>
              <a:lnSpc>
                <a:spcPct val="90000"/>
              </a:lnSpc>
              <a:spcAft>
                <a:spcPts val="600"/>
              </a:spcAft>
            </a:pPr>
            <a:r>
              <a:rPr lang="en-US" sz="1200" b="1" dirty="0"/>
              <a:t>      .catch((err) =&gt; next(err));</a:t>
            </a:r>
          </a:p>
          <a:p>
            <a:pPr>
              <a:lnSpc>
                <a:spcPct val="90000"/>
              </a:lnSpc>
              <a:spcAft>
                <a:spcPts val="600"/>
              </a:spcAft>
            </a:pPr>
            <a:r>
              <a:rPr lang="en-US" sz="1200" b="1" dirty="0"/>
              <a:t>});</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BCA4E7-2EF9-A153-DA3D-DD74D0C9D1E7}"/>
              </a:ext>
            </a:extLst>
          </p:cNvPr>
          <p:cNvCxnSpPr/>
          <p:nvPr/>
        </p:nvCxnSpPr>
        <p:spPr>
          <a:xfrm>
            <a:off x="6629400" y="1684867"/>
            <a:ext cx="1879600" cy="2226733"/>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81C25E2-2F7E-30F1-6081-38F9A48011B2}"/>
              </a:ext>
            </a:extLst>
          </p:cNvPr>
          <p:cNvCxnSpPr/>
          <p:nvPr/>
        </p:nvCxnSpPr>
        <p:spPr>
          <a:xfrm>
            <a:off x="6705600" y="2429933"/>
            <a:ext cx="1862667" cy="251460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A57C01-6637-0A08-3D54-A419A58617BD}"/>
              </a:ext>
            </a:extLst>
          </p:cNvPr>
          <p:cNvCxnSpPr/>
          <p:nvPr/>
        </p:nvCxnSpPr>
        <p:spPr>
          <a:xfrm>
            <a:off x="5029200" y="3048000"/>
            <a:ext cx="3479800" cy="13038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F3E77E-0DA1-07BC-490E-F9D2A9FD2AFD}"/>
              </a:ext>
            </a:extLst>
          </p:cNvPr>
          <p:cNvCxnSpPr/>
          <p:nvPr/>
        </p:nvCxnSpPr>
        <p:spPr>
          <a:xfrm>
            <a:off x="5562601" y="4385733"/>
            <a:ext cx="2946399" cy="3386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7C99FF-67CA-4C81-BFDA-D52E27BC2A6E}"/>
              </a:ext>
            </a:extLst>
          </p:cNvPr>
          <p:cNvCxnSpPr/>
          <p:nvPr/>
        </p:nvCxnSpPr>
        <p:spPr>
          <a:xfrm flipV="1">
            <a:off x="6908800" y="4086477"/>
            <a:ext cx="1600200" cy="1729598"/>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1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585D-802A-419B-408D-F8BEFA22256D}"/>
              </a:ext>
            </a:extLst>
          </p:cNvPr>
          <p:cNvSpPr txBox="1"/>
          <p:nvPr/>
        </p:nvSpPr>
        <p:spPr>
          <a:xfrm>
            <a:off x="2912533" y="80201"/>
            <a:ext cx="6096000"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Hydration</a:t>
            </a:r>
            <a:endParaRPr lang="en-IN" sz="3600" b="1" dirty="0"/>
          </a:p>
        </p:txBody>
      </p:sp>
      <p:sp>
        <p:nvSpPr>
          <p:cNvPr id="5" name="TextBox 4">
            <a:extLst>
              <a:ext uri="{FF2B5EF4-FFF2-40B4-BE49-F238E27FC236}">
                <a16:creationId xmlns:a16="http://schemas.microsoft.com/office/drawing/2014/main" id="{4A475AC1-74E2-E114-DA05-3D68DB941ACE}"/>
              </a:ext>
            </a:extLst>
          </p:cNvPr>
          <p:cNvSpPr txBox="1"/>
          <p:nvPr/>
        </p:nvSpPr>
        <p:spPr>
          <a:xfrm>
            <a:off x="1083734" y="920621"/>
            <a:ext cx="9643533" cy="5016758"/>
          </a:xfrm>
          <a:prstGeom prst="rect">
            <a:avLst/>
          </a:prstGeom>
          <a:noFill/>
          <a:ln w="57150">
            <a:solidFill>
              <a:schemeClr val="tx1"/>
            </a:solidFill>
          </a:ln>
        </p:spPr>
        <p:txBody>
          <a:bodyPr wrap="square">
            <a:spAutoFit/>
          </a:bodyPr>
          <a:lstStyle/>
          <a:p>
            <a:pPr algn="ctr"/>
            <a:r>
              <a:rPr lang="en-US" sz="3200" b="1" i="0" dirty="0">
                <a:solidFill>
                  <a:srgbClr val="444444"/>
                </a:solidFill>
                <a:effectLst/>
                <a:latin typeface="Roboto" panose="02000000000000000000" pitchFamily="2" charset="0"/>
              </a:rPr>
              <a:t>Hydration is the process that restores the server side rendered application on the client.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This includes things like reusing the server rendered DOM structures, persisting the application state, transferring application data that was retrieved already by the server, and other processes.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Hydration is enabled by default when you use SSR.</a:t>
            </a:r>
            <a:endParaRPr lang="en-IN" sz="3200" b="1" dirty="0"/>
          </a:p>
        </p:txBody>
      </p:sp>
    </p:spTree>
    <p:extLst>
      <p:ext uri="{BB962C8B-B14F-4D97-AF65-F5344CB8AC3E}">
        <p14:creationId xmlns:p14="http://schemas.microsoft.com/office/powerpoint/2010/main" val="35268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B669E-90F7-83A5-CE12-EC61E57D4B37}"/>
              </a:ext>
            </a:extLst>
          </p:cNvPr>
          <p:cNvSpPr txBox="1"/>
          <p:nvPr/>
        </p:nvSpPr>
        <p:spPr>
          <a:xfrm>
            <a:off x="855133" y="1363133"/>
            <a:ext cx="9948334" cy="3139321"/>
          </a:xfrm>
          <a:prstGeom prst="rect">
            <a:avLst/>
          </a:prstGeom>
          <a:noFill/>
        </p:spPr>
        <p:txBody>
          <a:bodyPr wrap="square">
            <a:spAutoFit/>
          </a:bodyPr>
          <a:lstStyle/>
          <a:p>
            <a:r>
              <a:rPr lang="en-US" i="0" dirty="0">
                <a:solidFill>
                  <a:srgbClr val="444444"/>
                </a:solidFill>
                <a:effectLst/>
                <a:latin typeface="Roboto" panose="02000000000000000000" pitchFamily="2" charset="0"/>
              </a:rPr>
              <a:t>Hydration improves application performance by avoiding extra work to re-create DOM nodes.</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Instead, Angular tries to match existing DOM elements to the applications structure at runtime and reuses DOM nodes when possible.</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 This results in a performance improvement that can be measured using </a:t>
            </a:r>
            <a:r>
              <a:rPr lang="en-US" i="0" u="none" strike="noStrike" dirty="0">
                <a:solidFill>
                  <a:srgbClr val="1976D2"/>
                </a:solidFill>
                <a:effectLst/>
                <a:latin typeface="Roboto" panose="02000000000000000000" pitchFamily="2" charset="0"/>
                <a:hlinkClick r:id="rId2"/>
              </a:rPr>
              <a:t>Core Web Vitals (CWV)</a:t>
            </a:r>
            <a:r>
              <a:rPr lang="en-US" i="0" dirty="0">
                <a:solidFill>
                  <a:srgbClr val="444444"/>
                </a:solidFill>
                <a:effectLst/>
                <a:latin typeface="Roboto" panose="02000000000000000000" pitchFamily="2" charset="0"/>
              </a:rPr>
              <a:t> statistics, such as reducing the First-</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3"/>
              </a:rPr>
              <a:t>FCP</a:t>
            </a:r>
            <a:r>
              <a:rPr lang="en-US" i="0" dirty="0">
                <a:solidFill>
                  <a:srgbClr val="444444"/>
                </a:solidFill>
                <a:effectLst/>
                <a:latin typeface="Roboto" panose="02000000000000000000" pitchFamily="2" charset="0"/>
              </a:rPr>
              <a:t> and Largest </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4"/>
              </a:rPr>
              <a:t>LCP</a:t>
            </a:r>
            <a:r>
              <a:rPr lang="en-US" i="0" dirty="0">
                <a:solidFill>
                  <a:srgbClr val="444444"/>
                </a:solidFill>
                <a:effectLst/>
                <a:latin typeface="Roboto" panose="02000000000000000000" pitchFamily="2" charset="0"/>
              </a:rPr>
              <a:t>), as well as Cumulative Layout Shift (</a:t>
            </a:r>
            <a:r>
              <a:rPr lang="en-US" i="0" u="none" strike="noStrike" dirty="0">
                <a:solidFill>
                  <a:srgbClr val="1976D2"/>
                </a:solidFill>
                <a:effectLst/>
                <a:latin typeface="Roboto" panose="02000000000000000000" pitchFamily="2" charset="0"/>
                <a:hlinkClick r:id="rId5"/>
              </a:rPr>
              <a:t>CLS</a:t>
            </a:r>
            <a:r>
              <a:rPr lang="en-US" i="0" dirty="0">
                <a:solidFill>
                  <a:srgbClr val="444444"/>
                </a:solidFill>
                <a:effectLst/>
                <a:latin typeface="Roboto" panose="02000000000000000000" pitchFamily="2" charset="0"/>
              </a:rPr>
              <a:t>). </a:t>
            </a:r>
          </a:p>
          <a:p>
            <a:endParaRPr lang="en-US" dirty="0">
              <a:solidFill>
                <a:srgbClr val="444444"/>
              </a:solidFill>
              <a:latin typeface="Roboto" panose="02000000000000000000" pitchFamily="2" charset="0"/>
            </a:endParaRPr>
          </a:p>
          <a:p>
            <a:endParaRPr lang="en-US" i="0" dirty="0">
              <a:solidFill>
                <a:srgbClr val="444444"/>
              </a:solidFill>
              <a:effectLst/>
              <a:latin typeface="Roboto" panose="02000000000000000000" pitchFamily="2" charset="0"/>
            </a:endParaRPr>
          </a:p>
          <a:p>
            <a:r>
              <a:rPr lang="en-US" i="0" dirty="0">
                <a:solidFill>
                  <a:srgbClr val="444444"/>
                </a:solidFill>
                <a:effectLst/>
                <a:latin typeface="Roboto" panose="02000000000000000000" pitchFamily="2" charset="0"/>
              </a:rPr>
              <a:t>Improving these numbers also affects things like SEO performance.</a:t>
            </a:r>
            <a:endParaRPr lang="en-IN" dirty="0"/>
          </a:p>
        </p:txBody>
      </p:sp>
      <p:sp>
        <p:nvSpPr>
          <p:cNvPr id="5" name="TextBox 4">
            <a:extLst>
              <a:ext uri="{FF2B5EF4-FFF2-40B4-BE49-F238E27FC236}">
                <a16:creationId xmlns:a16="http://schemas.microsoft.com/office/drawing/2014/main" id="{05BEE46E-B48A-C0AC-3C79-682777ABF85E}"/>
              </a:ext>
            </a:extLst>
          </p:cNvPr>
          <p:cNvSpPr txBox="1"/>
          <p:nvPr/>
        </p:nvSpPr>
        <p:spPr>
          <a:xfrm>
            <a:off x="3141134" y="266468"/>
            <a:ext cx="6096000" cy="584775"/>
          </a:xfrm>
          <a:prstGeom prst="rect">
            <a:avLst/>
          </a:prstGeom>
          <a:noFill/>
        </p:spPr>
        <p:txBody>
          <a:bodyPr wrap="square">
            <a:spAutoFit/>
          </a:bodyPr>
          <a:lstStyle/>
          <a:p>
            <a:pPr algn="ctr"/>
            <a:r>
              <a:rPr lang="en-US" sz="3200" b="1" i="0" dirty="0">
                <a:solidFill>
                  <a:srgbClr val="333333"/>
                </a:solidFill>
                <a:effectLst/>
                <a:latin typeface="Roboto" panose="02000000000000000000" pitchFamily="2" charset="0"/>
              </a:rPr>
              <a:t>Why is hydration important?</a:t>
            </a:r>
            <a:endParaRPr lang="en-IN" sz="3200" b="1" dirty="0"/>
          </a:p>
        </p:txBody>
      </p:sp>
    </p:spTree>
    <p:extLst>
      <p:ext uri="{BB962C8B-B14F-4D97-AF65-F5344CB8AC3E}">
        <p14:creationId xmlns:p14="http://schemas.microsoft.com/office/powerpoint/2010/main" val="2008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79C30-9398-6F35-6511-303FDEDA21F4}"/>
              </a:ext>
            </a:extLst>
          </p:cNvPr>
          <p:cNvSpPr txBox="1"/>
          <p:nvPr/>
        </p:nvSpPr>
        <p:spPr>
          <a:xfrm>
            <a:off x="753533" y="86267"/>
            <a:ext cx="11209867" cy="584775"/>
          </a:xfrm>
          <a:prstGeom prst="rect">
            <a:avLst/>
          </a:prstGeom>
          <a:noFill/>
          <a:ln w="38100">
            <a:solidFill>
              <a:schemeClr val="tx1"/>
            </a:solidFill>
          </a:ln>
        </p:spPr>
        <p:txBody>
          <a:bodyPr wrap="square">
            <a:spAutoFit/>
          </a:bodyPr>
          <a:lstStyle/>
          <a:p>
            <a:pPr algn="ctr"/>
            <a:r>
              <a:rPr lang="en-US" sz="3200" b="1" i="0" dirty="0">
                <a:solidFill>
                  <a:srgbClr val="333333"/>
                </a:solidFill>
                <a:effectLst/>
                <a:latin typeface="Roboto" panose="02000000000000000000" pitchFamily="2" charset="0"/>
              </a:rPr>
              <a:t>Caching data when using HttpClient</a:t>
            </a:r>
          </a:p>
        </p:txBody>
      </p:sp>
      <p:sp>
        <p:nvSpPr>
          <p:cNvPr id="6" name="TextBox 5">
            <a:extLst>
              <a:ext uri="{FF2B5EF4-FFF2-40B4-BE49-F238E27FC236}">
                <a16:creationId xmlns:a16="http://schemas.microsoft.com/office/drawing/2014/main" id="{1B6992B1-EA4F-C957-ECFB-C3DA362487CC}"/>
              </a:ext>
            </a:extLst>
          </p:cNvPr>
          <p:cNvSpPr txBox="1"/>
          <p:nvPr/>
        </p:nvSpPr>
        <p:spPr>
          <a:xfrm>
            <a:off x="0" y="829159"/>
            <a:ext cx="7933267" cy="3293209"/>
          </a:xfrm>
          <a:prstGeom prst="rect">
            <a:avLst/>
          </a:prstGeom>
          <a:noFill/>
          <a:ln w="12700">
            <a:solidFill>
              <a:schemeClr val="tx1"/>
            </a:solidFill>
          </a:ln>
        </p:spPr>
        <p:txBody>
          <a:bodyPr wrap="square">
            <a:spAutoFit/>
          </a:bodyPr>
          <a:lstStyle/>
          <a:p>
            <a:pPr marL="285750" indent="-285750">
              <a:buFont typeface="Arial" panose="020B0604020202020204" pitchFamily="34" charset="0"/>
              <a:buChar char="•"/>
            </a:pPr>
            <a:r>
              <a:rPr lang="en-IN" sz="1600" dirty="0"/>
              <a:t>When SSR is enabled, HttpClient responses are cached while running on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After that this information is serialized and transferred to a browser as a part of the initial HTML sent from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a browser, HttpClient checks whether it has data in the cache and if so, reuses it instead of making a new HTTP request during initial application rendering.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HttpClient stops using the cache once an application becomes stable while running in a browser.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Caching is performed by default for all HEAD and GET requests. You can configure this cache by using </a:t>
            </a:r>
            <a:r>
              <a:rPr lang="en-US" sz="1600" dirty="0" err="1"/>
              <a:t>withHttpTransferCacheOptions</a:t>
            </a:r>
            <a:r>
              <a:rPr lang="en-US" sz="1600" dirty="0"/>
              <a:t> when providing hydration.</a:t>
            </a:r>
            <a:endParaRPr lang="en-IN" sz="1600" dirty="0"/>
          </a:p>
        </p:txBody>
      </p:sp>
      <p:sp>
        <p:nvSpPr>
          <p:cNvPr id="9" name="TextBox 8">
            <a:extLst>
              <a:ext uri="{FF2B5EF4-FFF2-40B4-BE49-F238E27FC236}">
                <a16:creationId xmlns:a16="http://schemas.microsoft.com/office/drawing/2014/main" id="{C777B04F-AC31-55C2-0805-06752F812F33}"/>
              </a:ext>
            </a:extLst>
          </p:cNvPr>
          <p:cNvSpPr txBox="1"/>
          <p:nvPr/>
        </p:nvSpPr>
        <p:spPr>
          <a:xfrm>
            <a:off x="5854700" y="4186410"/>
            <a:ext cx="6108700" cy="2585323"/>
          </a:xfrm>
          <a:prstGeom prst="rect">
            <a:avLst/>
          </a:prstGeom>
          <a:noFill/>
          <a:ln w="12700">
            <a:solidFill>
              <a:schemeClr val="tx1"/>
            </a:solidFill>
          </a:ln>
        </p:spPr>
        <p:txBody>
          <a:bodyPr wrap="square">
            <a:spAutoFit/>
          </a:bodyPr>
          <a:lstStyle/>
          <a:p>
            <a:r>
              <a:rPr lang="en-IN" dirty="0" err="1"/>
              <a:t>bootstrapApplication</a:t>
            </a:r>
            <a:r>
              <a:rPr lang="en-IN" dirty="0"/>
              <a:t>(</a:t>
            </a:r>
            <a:r>
              <a:rPr lang="en-IN" dirty="0" err="1"/>
              <a:t>AppComponent</a:t>
            </a:r>
            <a:r>
              <a:rPr lang="en-IN" dirty="0"/>
              <a:t>, {</a:t>
            </a:r>
          </a:p>
          <a:p>
            <a:r>
              <a:rPr lang="en-IN" dirty="0"/>
              <a:t>  providers: [</a:t>
            </a:r>
          </a:p>
          <a:p>
            <a:r>
              <a:rPr lang="en-IN" dirty="0"/>
              <a:t>    </a:t>
            </a:r>
            <a:r>
              <a:rPr lang="en-IN" dirty="0" err="1"/>
              <a:t>provideClientHydration</a:t>
            </a:r>
            <a:r>
              <a:rPr lang="en-IN" dirty="0"/>
              <a:t>(</a:t>
            </a:r>
          </a:p>
          <a:p>
            <a:r>
              <a:rPr lang="en-IN" dirty="0"/>
              <a:t>      </a:t>
            </a:r>
            <a:r>
              <a:rPr lang="en-IN" dirty="0" err="1"/>
              <a:t>withHttpTransferCacheOptions</a:t>
            </a:r>
            <a:r>
              <a:rPr lang="en-IN" dirty="0"/>
              <a:t>({</a:t>
            </a:r>
          </a:p>
          <a:p>
            <a:r>
              <a:rPr lang="en-IN" dirty="0"/>
              <a:t>        </a:t>
            </a:r>
            <a:r>
              <a:rPr lang="en-IN" dirty="0" err="1"/>
              <a:t>includePostRequests</a:t>
            </a:r>
            <a:r>
              <a:rPr lang="en-IN" dirty="0"/>
              <a:t>: 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2125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8A839-9F5E-CAF9-D8F2-760FF48AF57A}"/>
              </a:ext>
            </a:extLst>
          </p:cNvPr>
          <p:cNvSpPr/>
          <p:nvPr/>
        </p:nvSpPr>
        <p:spPr>
          <a:xfrm>
            <a:off x="5503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 name="Rectangle 2">
            <a:extLst>
              <a:ext uri="{FF2B5EF4-FFF2-40B4-BE49-F238E27FC236}">
                <a16:creationId xmlns:a16="http://schemas.microsoft.com/office/drawing/2014/main" id="{28EC3AF7-FF35-AA46-3F07-410BF2D8C8E7}"/>
              </a:ext>
            </a:extLst>
          </p:cNvPr>
          <p:cNvSpPr/>
          <p:nvPr/>
        </p:nvSpPr>
        <p:spPr>
          <a:xfrm>
            <a:off x="49191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4" name="Rectangle 3">
            <a:extLst>
              <a:ext uri="{FF2B5EF4-FFF2-40B4-BE49-F238E27FC236}">
                <a16:creationId xmlns:a16="http://schemas.microsoft.com/office/drawing/2014/main" id="{6F140ED9-1A73-C614-9401-C162E06D2919}"/>
              </a:ext>
            </a:extLst>
          </p:cNvPr>
          <p:cNvSpPr/>
          <p:nvPr/>
        </p:nvSpPr>
        <p:spPr>
          <a:xfrm>
            <a:off x="6095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5" name="Rectangle 4">
            <a:extLst>
              <a:ext uri="{FF2B5EF4-FFF2-40B4-BE49-F238E27FC236}">
                <a16:creationId xmlns:a16="http://schemas.microsoft.com/office/drawing/2014/main" id="{B263F030-C529-14A6-D0DD-043EB7564A46}"/>
              </a:ext>
            </a:extLst>
          </p:cNvPr>
          <p:cNvSpPr/>
          <p:nvPr/>
        </p:nvSpPr>
        <p:spPr>
          <a:xfrm>
            <a:off x="49783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6" name="Rectangle 5">
            <a:extLst>
              <a:ext uri="{FF2B5EF4-FFF2-40B4-BE49-F238E27FC236}">
                <a16:creationId xmlns:a16="http://schemas.microsoft.com/office/drawing/2014/main" id="{FE1CDAC5-846A-B24A-C85B-3135B45B16E2}"/>
              </a:ext>
            </a:extLst>
          </p:cNvPr>
          <p:cNvSpPr/>
          <p:nvPr/>
        </p:nvSpPr>
        <p:spPr>
          <a:xfrm>
            <a:off x="6095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C5</a:t>
            </a:r>
          </a:p>
        </p:txBody>
      </p:sp>
      <p:sp>
        <p:nvSpPr>
          <p:cNvPr id="7" name="Rectangle 6">
            <a:extLst>
              <a:ext uri="{FF2B5EF4-FFF2-40B4-BE49-F238E27FC236}">
                <a16:creationId xmlns:a16="http://schemas.microsoft.com/office/drawing/2014/main" id="{13B4DBB9-4597-7DE8-662E-4CD2AE05F361}"/>
              </a:ext>
            </a:extLst>
          </p:cNvPr>
          <p:cNvSpPr/>
          <p:nvPr/>
        </p:nvSpPr>
        <p:spPr>
          <a:xfrm>
            <a:off x="49783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C6</a:t>
            </a:r>
          </a:p>
        </p:txBody>
      </p:sp>
      <p:cxnSp>
        <p:nvCxnSpPr>
          <p:cNvPr id="9" name="Connector: Curved 8">
            <a:extLst>
              <a:ext uri="{FF2B5EF4-FFF2-40B4-BE49-F238E27FC236}">
                <a16:creationId xmlns:a16="http://schemas.microsoft.com/office/drawing/2014/main" id="{C42882CB-6B51-1247-540F-AD7F7FD96ADC}"/>
              </a:ext>
            </a:extLst>
          </p:cNvPr>
          <p:cNvCxnSpPr>
            <a:stCxn id="2" idx="3"/>
          </p:cNvCxnSpPr>
          <p:nvPr/>
        </p:nvCxnSpPr>
        <p:spPr>
          <a:xfrm>
            <a:off x="3175000" y="1291167"/>
            <a:ext cx="1803399" cy="635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09CF76C-B719-BECD-4F9D-2349377393F9}"/>
              </a:ext>
            </a:extLst>
          </p:cNvPr>
          <p:cNvCxnSpPr>
            <a:stCxn id="2" idx="3"/>
            <a:endCxn id="5" idx="1"/>
          </p:cNvCxnSpPr>
          <p:nvPr/>
        </p:nvCxnSpPr>
        <p:spPr>
          <a:xfrm>
            <a:off x="3175000" y="1291167"/>
            <a:ext cx="1803399" cy="17695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6F77659-56B2-BCCA-B0CE-7F93EC5DC460}"/>
              </a:ext>
            </a:extLst>
          </p:cNvPr>
          <p:cNvCxnSpPr>
            <a:stCxn id="2" idx="3"/>
            <a:endCxn id="7" idx="1"/>
          </p:cNvCxnSpPr>
          <p:nvPr/>
        </p:nvCxnSpPr>
        <p:spPr>
          <a:xfrm>
            <a:off x="3175000" y="1291167"/>
            <a:ext cx="1803399"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9CF7340-23B3-209B-AB40-12A37044DF5E}"/>
              </a:ext>
            </a:extLst>
          </p:cNvPr>
          <p:cNvCxnSpPr>
            <a:stCxn id="4" idx="3"/>
            <a:endCxn id="3" idx="1"/>
          </p:cNvCxnSpPr>
          <p:nvPr/>
        </p:nvCxnSpPr>
        <p:spPr>
          <a:xfrm flipV="1">
            <a:off x="3234266" y="1291167"/>
            <a:ext cx="1684867" cy="176953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D44DDAD4-C049-A149-7652-65A0BBD972D6}"/>
              </a:ext>
            </a:extLst>
          </p:cNvPr>
          <p:cNvCxnSpPr>
            <a:stCxn id="4" idx="3"/>
            <a:endCxn id="5" idx="1"/>
          </p:cNvCxnSpPr>
          <p:nvPr/>
        </p:nvCxnSpPr>
        <p:spPr>
          <a:xfrm>
            <a:off x="3234266" y="3060700"/>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A9FF379-5BF2-DC31-7C28-467D6BB3F485}"/>
              </a:ext>
            </a:extLst>
          </p:cNvPr>
          <p:cNvCxnSpPr>
            <a:stCxn id="4" idx="3"/>
            <a:endCxn id="7" idx="1"/>
          </p:cNvCxnSpPr>
          <p:nvPr/>
        </p:nvCxnSpPr>
        <p:spPr>
          <a:xfrm>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D52222BE-3304-9CA7-1FF7-A551BEF8E64A}"/>
              </a:ext>
            </a:extLst>
          </p:cNvPr>
          <p:cNvCxnSpPr>
            <a:stCxn id="6" idx="3"/>
            <a:endCxn id="3" idx="1"/>
          </p:cNvCxnSpPr>
          <p:nvPr/>
        </p:nvCxnSpPr>
        <p:spPr>
          <a:xfrm flipV="1">
            <a:off x="3234266" y="1291167"/>
            <a:ext cx="1684867"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0AEFFA09-BF9F-B74F-14DE-DAB4F45F318A}"/>
              </a:ext>
            </a:extLst>
          </p:cNvPr>
          <p:cNvCxnSpPr>
            <a:stCxn id="6" idx="3"/>
            <a:endCxn id="5" idx="1"/>
          </p:cNvCxnSpPr>
          <p:nvPr/>
        </p:nvCxnSpPr>
        <p:spPr>
          <a:xfrm flipV="1">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DB2537FC-B878-0256-D4A0-C6BB847EEA46}"/>
              </a:ext>
            </a:extLst>
          </p:cNvPr>
          <p:cNvCxnSpPr>
            <a:stCxn id="6" idx="3"/>
            <a:endCxn id="7" idx="1"/>
          </p:cNvCxnSpPr>
          <p:nvPr/>
        </p:nvCxnSpPr>
        <p:spPr>
          <a:xfrm>
            <a:off x="3234266" y="4910668"/>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E4AD947-3FEC-3EC0-05FA-EE569FBB9675}"/>
              </a:ext>
            </a:extLst>
          </p:cNvPr>
          <p:cNvSpPr txBox="1"/>
          <p:nvPr/>
        </p:nvSpPr>
        <p:spPr>
          <a:xfrm>
            <a:off x="8085667" y="423333"/>
            <a:ext cx="33020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IN" dirty="0"/>
              <a:t>Parent-Child Relationships</a:t>
            </a:r>
          </a:p>
          <a:p>
            <a:pPr marL="342900" indent="-342900">
              <a:buAutoNum type="arabicPeriod"/>
            </a:pPr>
            <a:r>
              <a:rPr lang="en-IN" dirty="0"/>
              <a:t>Using Services to Communicate Across Components</a:t>
            </a:r>
          </a:p>
          <a:p>
            <a:pPr marL="800100" lvl="1" indent="-342900">
              <a:buAutoNum type="arabicPeriod"/>
            </a:pPr>
            <a:r>
              <a:rPr lang="en-IN" dirty="0"/>
              <a:t>Query Mechanism on Service Object that holds data which is shared across components</a:t>
            </a:r>
          </a:p>
          <a:p>
            <a:pPr marL="342900" indent="-342900">
              <a:buAutoNum type="arabicPeriod"/>
            </a:pPr>
            <a:r>
              <a:rPr lang="en-IN" dirty="0"/>
              <a:t>Using Browser’s Storage to share data across Components e.g. </a:t>
            </a:r>
            <a:r>
              <a:rPr lang="en-IN" dirty="0" err="1"/>
              <a:t>sessionStorage</a:t>
            </a:r>
            <a:r>
              <a:rPr lang="en-IN" dirty="0"/>
              <a:t>, </a:t>
            </a:r>
            <a:r>
              <a:rPr lang="en-IN" dirty="0" err="1"/>
              <a:t>localStorage</a:t>
            </a:r>
            <a:endParaRPr lang="en-IN" dirty="0"/>
          </a:p>
        </p:txBody>
      </p:sp>
      <p:sp>
        <p:nvSpPr>
          <p:cNvPr id="27" name="Cylinder 26">
            <a:extLst>
              <a:ext uri="{FF2B5EF4-FFF2-40B4-BE49-F238E27FC236}">
                <a16:creationId xmlns:a16="http://schemas.microsoft.com/office/drawing/2014/main" id="{57257F56-23CE-4A4D-25B1-2CC6198D3E43}"/>
              </a:ext>
            </a:extLst>
          </p:cNvPr>
          <p:cNvSpPr/>
          <p:nvPr/>
        </p:nvSpPr>
        <p:spPr>
          <a:xfrm>
            <a:off x="8085667" y="4648200"/>
            <a:ext cx="3666066" cy="2082800"/>
          </a:xfrm>
          <a:prstGeom prst="can">
            <a:avLst>
              <a:gd name="adj" fmla="val 14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ylinder 27">
            <a:extLst>
              <a:ext uri="{FF2B5EF4-FFF2-40B4-BE49-F238E27FC236}">
                <a16:creationId xmlns:a16="http://schemas.microsoft.com/office/drawing/2014/main" id="{DEA70EE1-716B-CFD3-A6F3-6781506CCD1D}"/>
              </a:ext>
            </a:extLst>
          </p:cNvPr>
          <p:cNvSpPr/>
          <p:nvPr/>
        </p:nvSpPr>
        <p:spPr>
          <a:xfrm>
            <a:off x="8280401"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ylinder 28">
            <a:extLst>
              <a:ext uri="{FF2B5EF4-FFF2-40B4-BE49-F238E27FC236}">
                <a16:creationId xmlns:a16="http://schemas.microsoft.com/office/drawing/2014/main" id="{B9FFA730-3B1E-31F6-1476-EBB8C17A4559}"/>
              </a:ext>
            </a:extLst>
          </p:cNvPr>
          <p:cNvSpPr/>
          <p:nvPr/>
        </p:nvSpPr>
        <p:spPr>
          <a:xfrm>
            <a:off x="9169402"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ylinder 29">
            <a:extLst>
              <a:ext uri="{FF2B5EF4-FFF2-40B4-BE49-F238E27FC236}">
                <a16:creationId xmlns:a16="http://schemas.microsoft.com/office/drawing/2014/main" id="{913F3CA5-5CBC-FEA8-EFB9-6FE001A03EF4}"/>
              </a:ext>
            </a:extLst>
          </p:cNvPr>
          <p:cNvSpPr/>
          <p:nvPr/>
        </p:nvSpPr>
        <p:spPr>
          <a:xfrm>
            <a:off x="8280401"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ylinder 30">
            <a:extLst>
              <a:ext uri="{FF2B5EF4-FFF2-40B4-BE49-F238E27FC236}">
                <a16:creationId xmlns:a16="http://schemas.microsoft.com/office/drawing/2014/main" id="{0B53FD66-DE09-B46D-ACC3-C3D7C8DFAAA9}"/>
              </a:ext>
            </a:extLst>
          </p:cNvPr>
          <p:cNvSpPr/>
          <p:nvPr/>
        </p:nvSpPr>
        <p:spPr>
          <a:xfrm>
            <a:off x="9169402"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Cylinder 31">
            <a:extLst>
              <a:ext uri="{FF2B5EF4-FFF2-40B4-BE49-F238E27FC236}">
                <a16:creationId xmlns:a16="http://schemas.microsoft.com/office/drawing/2014/main" id="{4A16D25A-157B-BB1D-B840-D5E3C68320DC}"/>
              </a:ext>
            </a:extLst>
          </p:cNvPr>
          <p:cNvSpPr/>
          <p:nvPr/>
        </p:nvSpPr>
        <p:spPr>
          <a:xfrm>
            <a:off x="10016067"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ylinder 32">
            <a:extLst>
              <a:ext uri="{FF2B5EF4-FFF2-40B4-BE49-F238E27FC236}">
                <a16:creationId xmlns:a16="http://schemas.microsoft.com/office/drawing/2014/main" id="{633956AB-9C5E-6C43-F4E1-089D506D8E40}"/>
              </a:ext>
            </a:extLst>
          </p:cNvPr>
          <p:cNvSpPr/>
          <p:nvPr/>
        </p:nvSpPr>
        <p:spPr>
          <a:xfrm>
            <a:off x="10905068"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Brace 33">
            <a:extLst>
              <a:ext uri="{FF2B5EF4-FFF2-40B4-BE49-F238E27FC236}">
                <a16:creationId xmlns:a16="http://schemas.microsoft.com/office/drawing/2014/main" id="{725116EA-03F2-D7B5-57C2-E52226963D2E}"/>
              </a:ext>
            </a:extLst>
          </p:cNvPr>
          <p:cNvSpPr/>
          <p:nvPr/>
        </p:nvSpPr>
        <p:spPr>
          <a:xfrm rot="5400000">
            <a:off x="3713692" y="2607736"/>
            <a:ext cx="785281" cy="699346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36" name="Connector: Curved 35">
            <a:extLst>
              <a:ext uri="{FF2B5EF4-FFF2-40B4-BE49-F238E27FC236}">
                <a16:creationId xmlns:a16="http://schemas.microsoft.com/office/drawing/2014/main" id="{B62E3353-DF9A-07BB-0245-58FB2E631427}"/>
              </a:ext>
            </a:extLst>
          </p:cNvPr>
          <p:cNvCxnSpPr>
            <a:stCxn id="34" idx="1"/>
            <a:endCxn id="27" idx="3"/>
          </p:cNvCxnSpPr>
          <p:nvPr/>
        </p:nvCxnSpPr>
        <p:spPr>
          <a:xfrm rot="16200000" flipH="1">
            <a:off x="6895571" y="3707872"/>
            <a:ext cx="233890" cy="5812367"/>
          </a:xfrm>
          <a:prstGeom prst="curvedConnector5">
            <a:avLst>
              <a:gd name="adj1" fmla="val -97738"/>
              <a:gd name="adj2" fmla="val 37609"/>
              <a:gd name="adj3" fmla="val 11447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Cylinder 37">
            <a:extLst>
              <a:ext uri="{FF2B5EF4-FFF2-40B4-BE49-F238E27FC236}">
                <a16:creationId xmlns:a16="http://schemas.microsoft.com/office/drawing/2014/main" id="{2F23DD95-13DB-A6E4-11E8-D32BAD466740}"/>
              </a:ext>
            </a:extLst>
          </p:cNvPr>
          <p:cNvSpPr/>
          <p:nvPr/>
        </p:nvSpPr>
        <p:spPr>
          <a:xfrm>
            <a:off x="8301569"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ylinder 38">
            <a:extLst>
              <a:ext uri="{FF2B5EF4-FFF2-40B4-BE49-F238E27FC236}">
                <a16:creationId xmlns:a16="http://schemas.microsoft.com/office/drawing/2014/main" id="{4DBC10CF-43A8-C97B-66C7-B7ED717D8EFE}"/>
              </a:ext>
            </a:extLst>
          </p:cNvPr>
          <p:cNvSpPr/>
          <p:nvPr/>
        </p:nvSpPr>
        <p:spPr>
          <a:xfrm>
            <a:off x="8697383"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Cylinder 39">
            <a:extLst>
              <a:ext uri="{FF2B5EF4-FFF2-40B4-BE49-F238E27FC236}">
                <a16:creationId xmlns:a16="http://schemas.microsoft.com/office/drawing/2014/main" id="{F1F5F8F2-A6B5-6EB2-2118-988E3DCDDB52}"/>
              </a:ext>
            </a:extLst>
          </p:cNvPr>
          <p:cNvSpPr/>
          <p:nvPr/>
        </p:nvSpPr>
        <p:spPr>
          <a:xfrm>
            <a:off x="8335436"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Cylinder 40">
            <a:extLst>
              <a:ext uri="{FF2B5EF4-FFF2-40B4-BE49-F238E27FC236}">
                <a16:creationId xmlns:a16="http://schemas.microsoft.com/office/drawing/2014/main" id="{47C6DCD1-208C-C809-B76F-14B5F5FD7EB1}"/>
              </a:ext>
            </a:extLst>
          </p:cNvPr>
          <p:cNvSpPr/>
          <p:nvPr/>
        </p:nvSpPr>
        <p:spPr>
          <a:xfrm>
            <a:off x="8731250"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Cylinder 41">
            <a:extLst>
              <a:ext uri="{FF2B5EF4-FFF2-40B4-BE49-F238E27FC236}">
                <a16:creationId xmlns:a16="http://schemas.microsoft.com/office/drawing/2014/main" id="{DF51924A-3DA1-4FF3-E000-119998ED8B8B}"/>
              </a:ext>
            </a:extLst>
          </p:cNvPr>
          <p:cNvSpPr/>
          <p:nvPr/>
        </p:nvSpPr>
        <p:spPr>
          <a:xfrm>
            <a:off x="9186335"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ylinder 42">
            <a:extLst>
              <a:ext uri="{FF2B5EF4-FFF2-40B4-BE49-F238E27FC236}">
                <a16:creationId xmlns:a16="http://schemas.microsoft.com/office/drawing/2014/main" id="{99180AB9-C23B-9560-AE13-E5784D624E1D}"/>
              </a:ext>
            </a:extLst>
          </p:cNvPr>
          <p:cNvSpPr/>
          <p:nvPr/>
        </p:nvSpPr>
        <p:spPr>
          <a:xfrm>
            <a:off x="9582149"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2271A947-4C0D-6511-CDFD-5D71BB54287E}"/>
              </a:ext>
            </a:extLst>
          </p:cNvPr>
          <p:cNvSpPr/>
          <p:nvPr/>
        </p:nvSpPr>
        <p:spPr>
          <a:xfrm>
            <a:off x="9241367"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ylinder 44">
            <a:extLst>
              <a:ext uri="{FF2B5EF4-FFF2-40B4-BE49-F238E27FC236}">
                <a16:creationId xmlns:a16="http://schemas.microsoft.com/office/drawing/2014/main" id="{5714018C-49C0-E0C4-9E24-92178C78B9E6}"/>
              </a:ext>
            </a:extLst>
          </p:cNvPr>
          <p:cNvSpPr/>
          <p:nvPr/>
        </p:nvSpPr>
        <p:spPr>
          <a:xfrm>
            <a:off x="9637181"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ylinder 45">
            <a:extLst>
              <a:ext uri="{FF2B5EF4-FFF2-40B4-BE49-F238E27FC236}">
                <a16:creationId xmlns:a16="http://schemas.microsoft.com/office/drawing/2014/main" id="{1D54AB78-0F7C-63F8-6A8A-0E9C39B410CD}"/>
              </a:ext>
            </a:extLst>
          </p:cNvPr>
          <p:cNvSpPr/>
          <p:nvPr/>
        </p:nvSpPr>
        <p:spPr>
          <a:xfrm>
            <a:off x="10022414"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Cylinder 46">
            <a:extLst>
              <a:ext uri="{FF2B5EF4-FFF2-40B4-BE49-F238E27FC236}">
                <a16:creationId xmlns:a16="http://schemas.microsoft.com/office/drawing/2014/main" id="{EA1C27AE-FA71-DBFB-0062-28974D23FD95}"/>
              </a:ext>
            </a:extLst>
          </p:cNvPr>
          <p:cNvSpPr/>
          <p:nvPr/>
        </p:nvSpPr>
        <p:spPr>
          <a:xfrm>
            <a:off x="10418228"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Cylinder 47">
            <a:extLst>
              <a:ext uri="{FF2B5EF4-FFF2-40B4-BE49-F238E27FC236}">
                <a16:creationId xmlns:a16="http://schemas.microsoft.com/office/drawing/2014/main" id="{5A380DCB-CA98-E539-57C4-FA6C9044D306}"/>
              </a:ext>
            </a:extLst>
          </p:cNvPr>
          <p:cNvSpPr/>
          <p:nvPr/>
        </p:nvSpPr>
        <p:spPr>
          <a:xfrm>
            <a:off x="10953756"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Cylinder 48">
            <a:extLst>
              <a:ext uri="{FF2B5EF4-FFF2-40B4-BE49-F238E27FC236}">
                <a16:creationId xmlns:a16="http://schemas.microsoft.com/office/drawing/2014/main" id="{B8E80D6F-C015-A462-59F1-A4E85C4B00B2}"/>
              </a:ext>
            </a:extLst>
          </p:cNvPr>
          <p:cNvSpPr/>
          <p:nvPr/>
        </p:nvSpPr>
        <p:spPr>
          <a:xfrm>
            <a:off x="11349570"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271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C831A-A6A5-1519-CE15-50C3B9F8C765}"/>
              </a:ext>
            </a:extLst>
          </p:cNvPr>
          <p:cNvSpPr/>
          <p:nvPr/>
        </p:nvSpPr>
        <p:spPr>
          <a:xfrm>
            <a:off x="160867" y="228600"/>
            <a:ext cx="11853333" cy="6434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2116DF3-CCA7-5858-0D4D-86937B87C66D}"/>
              </a:ext>
            </a:extLst>
          </p:cNvPr>
          <p:cNvSpPr txBox="1"/>
          <p:nvPr/>
        </p:nvSpPr>
        <p:spPr>
          <a:xfrm>
            <a:off x="9033933" y="355600"/>
            <a:ext cx="2827867" cy="646331"/>
          </a:xfrm>
          <a:prstGeom prst="rect">
            <a:avLst/>
          </a:prstGeom>
          <a:noFill/>
        </p:spPr>
        <p:txBody>
          <a:bodyPr wrap="square" rtlCol="0">
            <a:spAutoFit/>
          </a:bodyPr>
          <a:lstStyle/>
          <a:p>
            <a:pPr algn="ctr"/>
            <a:r>
              <a:rPr lang="en-IN" b="1" dirty="0"/>
              <a:t>Container App /  Hosting App</a:t>
            </a:r>
          </a:p>
        </p:txBody>
      </p:sp>
      <p:sp>
        <p:nvSpPr>
          <p:cNvPr id="4" name="Rectangle 3">
            <a:extLst>
              <a:ext uri="{FF2B5EF4-FFF2-40B4-BE49-F238E27FC236}">
                <a16:creationId xmlns:a16="http://schemas.microsoft.com/office/drawing/2014/main" id="{9A42F66A-C6A6-A5B6-D827-084293249D8F}"/>
              </a:ext>
            </a:extLst>
          </p:cNvPr>
          <p:cNvSpPr/>
          <p:nvPr/>
        </p:nvSpPr>
        <p:spPr>
          <a:xfrm>
            <a:off x="330200" y="1202267"/>
            <a:ext cx="3928533" cy="4783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37EF78-B4B1-DBB3-2E61-8054E5DB153E}"/>
              </a:ext>
            </a:extLst>
          </p:cNvPr>
          <p:cNvSpPr txBox="1"/>
          <p:nvPr/>
        </p:nvSpPr>
        <p:spPr>
          <a:xfrm>
            <a:off x="397933" y="1397000"/>
            <a:ext cx="3691467" cy="369332"/>
          </a:xfrm>
          <a:prstGeom prst="rect">
            <a:avLst/>
          </a:prstGeom>
          <a:noFill/>
        </p:spPr>
        <p:txBody>
          <a:bodyPr wrap="square" rtlCol="0">
            <a:spAutoFit/>
          </a:bodyPr>
          <a:lstStyle/>
          <a:p>
            <a:pPr algn="ctr"/>
            <a:r>
              <a:rPr lang="en-IN" b="1" dirty="0"/>
              <a:t>Product </a:t>
            </a:r>
            <a:r>
              <a:rPr lang="en-IN" b="1" dirty="0" err="1"/>
              <a:t>Catelog</a:t>
            </a:r>
            <a:r>
              <a:rPr lang="en-IN" b="1" dirty="0"/>
              <a:t> UI</a:t>
            </a:r>
          </a:p>
        </p:txBody>
      </p:sp>
      <p:graphicFrame>
        <p:nvGraphicFramePr>
          <p:cNvPr id="6" name="Table 5">
            <a:extLst>
              <a:ext uri="{FF2B5EF4-FFF2-40B4-BE49-F238E27FC236}">
                <a16:creationId xmlns:a16="http://schemas.microsoft.com/office/drawing/2014/main" id="{5DF296EA-2A05-366A-E158-5F2D2501EA5A}"/>
              </a:ext>
            </a:extLst>
          </p:cNvPr>
          <p:cNvGraphicFramePr>
            <a:graphicFrameLocks noGrp="1"/>
          </p:cNvGraphicFramePr>
          <p:nvPr>
            <p:extLst>
              <p:ext uri="{D42A27DB-BD31-4B8C-83A1-F6EECF244321}">
                <p14:modId xmlns:p14="http://schemas.microsoft.com/office/powerpoint/2010/main" val="1678011568"/>
              </p:ext>
            </p:extLst>
          </p:nvPr>
        </p:nvGraphicFramePr>
        <p:xfrm>
          <a:off x="448733" y="2369159"/>
          <a:ext cx="3581400" cy="259588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2353432843"/>
                    </a:ext>
                  </a:extLst>
                </a:gridCol>
                <a:gridCol w="895350">
                  <a:extLst>
                    <a:ext uri="{9D8B030D-6E8A-4147-A177-3AD203B41FA5}">
                      <a16:colId xmlns:a16="http://schemas.microsoft.com/office/drawing/2014/main" val="3583698285"/>
                    </a:ext>
                  </a:extLst>
                </a:gridCol>
                <a:gridCol w="895350">
                  <a:extLst>
                    <a:ext uri="{9D8B030D-6E8A-4147-A177-3AD203B41FA5}">
                      <a16:colId xmlns:a16="http://schemas.microsoft.com/office/drawing/2014/main" val="2371192044"/>
                    </a:ext>
                  </a:extLst>
                </a:gridCol>
                <a:gridCol w="895350">
                  <a:extLst>
                    <a:ext uri="{9D8B030D-6E8A-4147-A177-3AD203B41FA5}">
                      <a16:colId xmlns:a16="http://schemas.microsoft.com/office/drawing/2014/main" val="548717464"/>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4194043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6020227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1160549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5213699"/>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9241882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3806392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32180835"/>
                  </a:ext>
                </a:extLst>
              </a:tr>
            </a:tbl>
          </a:graphicData>
        </a:graphic>
      </p:graphicFrame>
      <p:sp>
        <p:nvSpPr>
          <p:cNvPr id="7" name="Rectangle 6">
            <a:extLst>
              <a:ext uri="{FF2B5EF4-FFF2-40B4-BE49-F238E27FC236}">
                <a16:creationId xmlns:a16="http://schemas.microsoft.com/office/drawing/2014/main" id="{CA332EB1-4DB2-14A6-DD3D-BE4C6CE34BB3}"/>
              </a:ext>
            </a:extLst>
          </p:cNvPr>
          <p:cNvSpPr/>
          <p:nvPr/>
        </p:nvSpPr>
        <p:spPr>
          <a:xfrm>
            <a:off x="9220200" y="1001931"/>
            <a:ext cx="2480733" cy="1063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43D85F1-6AD3-A690-45DD-00CA7D9C8393}"/>
              </a:ext>
            </a:extLst>
          </p:cNvPr>
          <p:cNvSpPr txBox="1"/>
          <p:nvPr/>
        </p:nvSpPr>
        <p:spPr>
          <a:xfrm>
            <a:off x="9364133" y="1202267"/>
            <a:ext cx="2116667" cy="923330"/>
          </a:xfrm>
          <a:prstGeom prst="rect">
            <a:avLst/>
          </a:prstGeom>
          <a:noFill/>
        </p:spPr>
        <p:txBody>
          <a:bodyPr wrap="square" rtlCol="0">
            <a:spAutoFit/>
          </a:bodyPr>
          <a:lstStyle/>
          <a:p>
            <a:pPr algn="ctr"/>
            <a:r>
              <a:rPr lang="en-IN" b="1" dirty="0">
                <a:solidFill>
                  <a:srgbClr val="FFFF00"/>
                </a:solidFill>
              </a:rPr>
              <a:t>Cart of Purchased /  Selected Products</a:t>
            </a:r>
          </a:p>
        </p:txBody>
      </p:sp>
      <p:cxnSp>
        <p:nvCxnSpPr>
          <p:cNvPr id="10" name="Connector: Curved 9">
            <a:extLst>
              <a:ext uri="{FF2B5EF4-FFF2-40B4-BE49-F238E27FC236}">
                <a16:creationId xmlns:a16="http://schemas.microsoft.com/office/drawing/2014/main" id="{58E50D05-09AF-FFA9-2DB3-C84C770A1627}"/>
              </a:ext>
            </a:extLst>
          </p:cNvPr>
          <p:cNvCxnSpPr>
            <a:stCxn id="4" idx="3"/>
            <a:endCxn id="7" idx="1"/>
          </p:cNvCxnSpPr>
          <p:nvPr/>
        </p:nvCxnSpPr>
        <p:spPr>
          <a:xfrm flipV="1">
            <a:off x="4258733" y="1533899"/>
            <a:ext cx="4961467" cy="20602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14002FA-D965-31E9-B151-72A253B19340}"/>
              </a:ext>
            </a:extLst>
          </p:cNvPr>
          <p:cNvSpPr/>
          <p:nvPr/>
        </p:nvSpPr>
        <p:spPr>
          <a:xfrm>
            <a:off x="7772400" y="3062132"/>
            <a:ext cx="3572933" cy="3228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3160E97-1678-D280-1E1F-E1E066C58223}"/>
              </a:ext>
            </a:extLst>
          </p:cNvPr>
          <p:cNvSpPr txBox="1"/>
          <p:nvPr/>
        </p:nvSpPr>
        <p:spPr>
          <a:xfrm>
            <a:off x="7874000" y="3208867"/>
            <a:ext cx="3361267" cy="1477328"/>
          </a:xfrm>
          <a:prstGeom prst="rect">
            <a:avLst/>
          </a:prstGeom>
          <a:noFill/>
        </p:spPr>
        <p:txBody>
          <a:bodyPr wrap="square" rtlCol="0">
            <a:spAutoFit/>
          </a:bodyPr>
          <a:lstStyle/>
          <a:p>
            <a:pPr algn="ctr"/>
            <a:r>
              <a:rPr lang="en-IN" b="1" dirty="0">
                <a:solidFill>
                  <a:srgbClr val="FFFF00"/>
                </a:solidFill>
              </a:rPr>
              <a:t>State-wise Tax Details on Product /  Purchase</a:t>
            </a:r>
          </a:p>
          <a:p>
            <a:pPr algn="ctr"/>
            <a:endParaRPr lang="en-IN" b="1" dirty="0">
              <a:solidFill>
                <a:srgbClr val="FFFF00"/>
              </a:solidFill>
            </a:endParaRPr>
          </a:p>
          <a:p>
            <a:pPr algn="ctr"/>
            <a:r>
              <a:rPr lang="en-IN" b="1" dirty="0">
                <a:solidFill>
                  <a:srgbClr val="FFFF00"/>
                </a:solidFill>
              </a:rPr>
              <a:t>This UI is loaded based on the state of Purchase </a:t>
            </a:r>
          </a:p>
        </p:txBody>
      </p:sp>
      <p:cxnSp>
        <p:nvCxnSpPr>
          <p:cNvPr id="16" name="Connector: Curved 15">
            <a:extLst>
              <a:ext uri="{FF2B5EF4-FFF2-40B4-BE49-F238E27FC236}">
                <a16:creationId xmlns:a16="http://schemas.microsoft.com/office/drawing/2014/main" id="{B0C38AF5-B416-B873-DC5C-34D40FBC8ABF}"/>
              </a:ext>
            </a:extLst>
          </p:cNvPr>
          <p:cNvCxnSpPr>
            <a:endCxn id="11" idx="0"/>
          </p:cNvCxnSpPr>
          <p:nvPr/>
        </p:nvCxnSpPr>
        <p:spPr>
          <a:xfrm rot="5400000">
            <a:off x="9526633" y="2157831"/>
            <a:ext cx="936535" cy="87206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irect Access Storage 1">
            <a:extLst>
              <a:ext uri="{FF2B5EF4-FFF2-40B4-BE49-F238E27FC236}">
                <a16:creationId xmlns:a16="http://schemas.microsoft.com/office/drawing/2014/main" id="{C7170144-552B-0500-49A7-3E2AF12452B5}"/>
              </a:ext>
            </a:extLst>
          </p:cNvPr>
          <p:cNvSpPr/>
          <p:nvPr/>
        </p:nvSpPr>
        <p:spPr>
          <a:xfrm>
            <a:off x="1151467" y="787400"/>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Original</a:t>
            </a:r>
          </a:p>
          <a:p>
            <a:pPr algn="ctr"/>
            <a:r>
              <a:rPr lang="en-IN" sz="1200" b="1" dirty="0"/>
              <a:t>Observable</a:t>
            </a:r>
          </a:p>
        </p:txBody>
      </p:sp>
      <p:sp>
        <p:nvSpPr>
          <p:cNvPr id="3" name="Flowchart: Direct Access Storage 2">
            <a:extLst>
              <a:ext uri="{FF2B5EF4-FFF2-40B4-BE49-F238E27FC236}">
                <a16:creationId xmlns:a16="http://schemas.microsoft.com/office/drawing/2014/main" id="{F43A7059-DC75-371A-06C6-AB3AFDC837FD}"/>
              </a:ext>
            </a:extLst>
          </p:cNvPr>
          <p:cNvSpPr/>
          <p:nvPr/>
        </p:nvSpPr>
        <p:spPr>
          <a:xfrm>
            <a:off x="6993467" y="2810933"/>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Manipulated</a:t>
            </a:r>
            <a:br>
              <a:rPr lang="en-IN" sz="1200" b="1" dirty="0"/>
            </a:br>
            <a:r>
              <a:rPr lang="en-IN" sz="1200" b="1" dirty="0"/>
              <a:t>Observable</a:t>
            </a:r>
          </a:p>
        </p:txBody>
      </p:sp>
      <p:sp>
        <p:nvSpPr>
          <p:cNvPr id="4" name="Rectangle 3">
            <a:extLst>
              <a:ext uri="{FF2B5EF4-FFF2-40B4-BE49-F238E27FC236}">
                <a16:creationId xmlns:a16="http://schemas.microsoft.com/office/drawing/2014/main" id="{7A5A571A-A75E-23C8-F76F-36E96E34E720}"/>
              </a:ext>
            </a:extLst>
          </p:cNvPr>
          <p:cNvSpPr/>
          <p:nvPr/>
        </p:nvSpPr>
        <p:spPr>
          <a:xfrm>
            <a:off x="4394199" y="1913466"/>
            <a:ext cx="1608667" cy="897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Pipe(</a:t>
            </a:r>
          </a:p>
          <a:p>
            <a:pPr algn="ctr"/>
            <a:r>
              <a:rPr lang="en-IN" sz="1100" dirty="0"/>
              <a:t> Logic for Manipulation</a:t>
            </a:r>
          </a:p>
          <a:p>
            <a:pPr algn="ctr"/>
            <a:r>
              <a:rPr lang="en-IN" sz="1100" dirty="0"/>
              <a:t>)</a:t>
            </a:r>
          </a:p>
        </p:txBody>
      </p:sp>
      <p:cxnSp>
        <p:nvCxnSpPr>
          <p:cNvPr id="6" name="Connector: Curved 5">
            <a:extLst>
              <a:ext uri="{FF2B5EF4-FFF2-40B4-BE49-F238E27FC236}">
                <a16:creationId xmlns:a16="http://schemas.microsoft.com/office/drawing/2014/main" id="{B7737D9E-4993-8D5F-5D57-1BFFC1DAD2B0}"/>
              </a:ext>
            </a:extLst>
          </p:cNvPr>
          <p:cNvCxnSpPr>
            <a:stCxn id="2" idx="4"/>
            <a:endCxn id="4" idx="1"/>
          </p:cNvCxnSpPr>
          <p:nvPr/>
        </p:nvCxnSpPr>
        <p:spPr>
          <a:xfrm>
            <a:off x="3369733" y="1405467"/>
            <a:ext cx="1024466" cy="9567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B3206BAD-7918-2558-B641-3C3AA819007B}"/>
              </a:ext>
            </a:extLst>
          </p:cNvPr>
          <p:cNvCxnSpPr>
            <a:cxnSpLocks/>
            <a:stCxn id="4" idx="3"/>
            <a:endCxn id="3" idx="1"/>
          </p:cNvCxnSpPr>
          <p:nvPr/>
        </p:nvCxnSpPr>
        <p:spPr>
          <a:xfrm>
            <a:off x="6002866" y="2362200"/>
            <a:ext cx="990601" cy="10668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581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C8011-2EA0-8AF8-B47E-83C8B30EA426}"/>
              </a:ext>
            </a:extLst>
          </p:cNvPr>
          <p:cNvGraphicFramePr>
            <a:graphicFrameLocks noGrp="1"/>
          </p:cNvGraphicFramePr>
          <p:nvPr>
            <p:extLst>
              <p:ext uri="{D42A27DB-BD31-4B8C-83A1-F6EECF244321}">
                <p14:modId xmlns:p14="http://schemas.microsoft.com/office/powerpoint/2010/main" val="3725268794"/>
              </p:ext>
            </p:extLst>
          </p:nvPr>
        </p:nvGraphicFramePr>
        <p:xfrm>
          <a:off x="2362200" y="2316480"/>
          <a:ext cx="4555065" cy="1112520"/>
        </p:xfrm>
        <a:graphic>
          <a:graphicData uri="http://schemas.openxmlformats.org/drawingml/2006/table">
            <a:tbl>
              <a:tblPr firstRow="1" bandRow="1">
                <a:tableStyleId>{5C22544A-7EE6-4342-B048-85BDC9FD1C3A}</a:tableStyleId>
              </a:tblPr>
              <a:tblGrid>
                <a:gridCol w="911013">
                  <a:extLst>
                    <a:ext uri="{9D8B030D-6E8A-4147-A177-3AD203B41FA5}">
                      <a16:colId xmlns:a16="http://schemas.microsoft.com/office/drawing/2014/main" val="2035850658"/>
                    </a:ext>
                  </a:extLst>
                </a:gridCol>
                <a:gridCol w="911013">
                  <a:extLst>
                    <a:ext uri="{9D8B030D-6E8A-4147-A177-3AD203B41FA5}">
                      <a16:colId xmlns:a16="http://schemas.microsoft.com/office/drawing/2014/main" val="1460095278"/>
                    </a:ext>
                  </a:extLst>
                </a:gridCol>
                <a:gridCol w="911013">
                  <a:extLst>
                    <a:ext uri="{9D8B030D-6E8A-4147-A177-3AD203B41FA5}">
                      <a16:colId xmlns:a16="http://schemas.microsoft.com/office/drawing/2014/main" val="1617828891"/>
                    </a:ext>
                  </a:extLst>
                </a:gridCol>
                <a:gridCol w="911013">
                  <a:extLst>
                    <a:ext uri="{9D8B030D-6E8A-4147-A177-3AD203B41FA5}">
                      <a16:colId xmlns:a16="http://schemas.microsoft.com/office/drawing/2014/main" val="322580263"/>
                    </a:ext>
                  </a:extLst>
                </a:gridCol>
                <a:gridCol w="911013">
                  <a:extLst>
                    <a:ext uri="{9D8B030D-6E8A-4147-A177-3AD203B41FA5}">
                      <a16:colId xmlns:a16="http://schemas.microsoft.com/office/drawing/2014/main" val="4060248716"/>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668927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620573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36270995"/>
                  </a:ext>
                </a:extLst>
              </a:tr>
            </a:tbl>
          </a:graphicData>
        </a:graphic>
      </p:graphicFrame>
      <p:sp>
        <p:nvSpPr>
          <p:cNvPr id="3" name="TextBox 2">
            <a:extLst>
              <a:ext uri="{FF2B5EF4-FFF2-40B4-BE49-F238E27FC236}">
                <a16:creationId xmlns:a16="http://schemas.microsoft.com/office/drawing/2014/main" id="{18A2DE11-890F-8215-02A0-36441766165C}"/>
              </a:ext>
            </a:extLst>
          </p:cNvPr>
          <p:cNvSpPr txBox="1"/>
          <p:nvPr/>
        </p:nvSpPr>
        <p:spPr>
          <a:xfrm>
            <a:off x="3124200" y="1882140"/>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t>Observable</a:t>
            </a:r>
          </a:p>
        </p:txBody>
      </p:sp>
      <p:sp>
        <p:nvSpPr>
          <p:cNvPr id="4" name="Rectangle: Top Corners Snipped 3">
            <a:extLst>
              <a:ext uri="{FF2B5EF4-FFF2-40B4-BE49-F238E27FC236}">
                <a16:creationId xmlns:a16="http://schemas.microsoft.com/office/drawing/2014/main" id="{C9464890-2343-7589-23FE-6BE22B60F633}"/>
              </a:ext>
            </a:extLst>
          </p:cNvPr>
          <p:cNvSpPr/>
          <p:nvPr/>
        </p:nvSpPr>
        <p:spPr>
          <a:xfrm>
            <a:off x="9499600" y="685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1</a:t>
            </a:r>
          </a:p>
        </p:txBody>
      </p:sp>
      <p:sp>
        <p:nvSpPr>
          <p:cNvPr id="5" name="Rectangle: Top Corners Snipped 4">
            <a:extLst>
              <a:ext uri="{FF2B5EF4-FFF2-40B4-BE49-F238E27FC236}">
                <a16:creationId xmlns:a16="http://schemas.microsoft.com/office/drawing/2014/main" id="{7B02F345-2F6B-B417-EA4D-E2BAAF4214AD}"/>
              </a:ext>
            </a:extLst>
          </p:cNvPr>
          <p:cNvSpPr/>
          <p:nvPr/>
        </p:nvSpPr>
        <p:spPr>
          <a:xfrm>
            <a:off x="9499600" y="2717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2</a:t>
            </a:r>
          </a:p>
        </p:txBody>
      </p:sp>
      <p:sp>
        <p:nvSpPr>
          <p:cNvPr id="6" name="Rectangle: Top Corners Snipped 5">
            <a:extLst>
              <a:ext uri="{FF2B5EF4-FFF2-40B4-BE49-F238E27FC236}">
                <a16:creationId xmlns:a16="http://schemas.microsoft.com/office/drawing/2014/main" id="{FBB20C9C-F05E-B199-AADE-322ECD1EB430}"/>
              </a:ext>
            </a:extLst>
          </p:cNvPr>
          <p:cNvSpPr/>
          <p:nvPr/>
        </p:nvSpPr>
        <p:spPr>
          <a:xfrm>
            <a:off x="9516533" y="4682067"/>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3</a:t>
            </a:r>
          </a:p>
        </p:txBody>
      </p:sp>
      <p:sp>
        <p:nvSpPr>
          <p:cNvPr id="7" name="Rectangle: Rounded Corners 6">
            <a:extLst>
              <a:ext uri="{FF2B5EF4-FFF2-40B4-BE49-F238E27FC236}">
                <a16:creationId xmlns:a16="http://schemas.microsoft.com/office/drawing/2014/main" id="{09AE4093-BF96-85B9-71F6-65ADA527F71C}"/>
              </a:ext>
            </a:extLst>
          </p:cNvPr>
          <p:cNvSpPr/>
          <p:nvPr/>
        </p:nvSpPr>
        <p:spPr>
          <a:xfrm>
            <a:off x="211667" y="160867"/>
            <a:ext cx="1752600" cy="1182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Provider</a:t>
            </a:r>
          </a:p>
        </p:txBody>
      </p:sp>
      <p:cxnSp>
        <p:nvCxnSpPr>
          <p:cNvPr id="9" name="Connector: Curved 8">
            <a:extLst>
              <a:ext uri="{FF2B5EF4-FFF2-40B4-BE49-F238E27FC236}">
                <a16:creationId xmlns:a16="http://schemas.microsoft.com/office/drawing/2014/main" id="{F783096D-0553-CD1C-D577-C77C366D58E4}"/>
              </a:ext>
            </a:extLst>
          </p:cNvPr>
          <p:cNvCxnSpPr>
            <a:stCxn id="7" idx="2"/>
            <a:endCxn id="2" idx="1"/>
          </p:cNvCxnSpPr>
          <p:nvPr/>
        </p:nvCxnSpPr>
        <p:spPr>
          <a:xfrm rot="16200000" flipH="1">
            <a:off x="960213" y="1470752"/>
            <a:ext cx="1529741" cy="127423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A4E05CD-FF23-6138-FC10-EEBC53F19CF5}"/>
              </a:ext>
            </a:extLst>
          </p:cNvPr>
          <p:cNvCxnSpPr>
            <a:stCxn id="4" idx="2"/>
            <a:endCxn id="2" idx="3"/>
          </p:cNvCxnSpPr>
          <p:nvPr/>
        </p:nvCxnSpPr>
        <p:spPr>
          <a:xfrm rot="10800000" flipV="1">
            <a:off x="6917266" y="1276866"/>
            <a:ext cx="2582335" cy="1595874"/>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0D80E412-E41D-DB2E-54C4-1EC1421BF860}"/>
              </a:ext>
            </a:extLst>
          </p:cNvPr>
          <p:cNvCxnSpPr>
            <a:stCxn id="5" idx="2"/>
            <a:endCxn id="2" idx="3"/>
          </p:cNvCxnSpPr>
          <p:nvPr/>
        </p:nvCxnSpPr>
        <p:spPr>
          <a:xfrm rot="10800000">
            <a:off x="6917266" y="2872740"/>
            <a:ext cx="2582335" cy="43612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A393118-2661-B088-2F46-442A1A261A08}"/>
              </a:ext>
            </a:extLst>
          </p:cNvPr>
          <p:cNvCxnSpPr>
            <a:stCxn id="6" idx="2"/>
            <a:endCxn id="2" idx="3"/>
          </p:cNvCxnSpPr>
          <p:nvPr/>
        </p:nvCxnSpPr>
        <p:spPr>
          <a:xfrm rot="10800000">
            <a:off x="6917265" y="2872741"/>
            <a:ext cx="2599268" cy="240039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E2318AA2-413B-C17E-CBBD-B69CE46C0B7E}"/>
              </a:ext>
            </a:extLst>
          </p:cNvPr>
          <p:cNvCxnSpPr/>
          <p:nvPr/>
        </p:nvCxnSpPr>
        <p:spPr>
          <a:xfrm flipV="1">
            <a:off x="7247467" y="1276865"/>
            <a:ext cx="1117600" cy="74600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3C7D7F7-6A4F-6AB8-9783-78A28547529F}"/>
              </a:ext>
            </a:extLst>
          </p:cNvPr>
          <p:cNvCxnSpPr/>
          <p:nvPr/>
        </p:nvCxnSpPr>
        <p:spPr>
          <a:xfrm>
            <a:off x="8068733" y="2717800"/>
            <a:ext cx="973667" cy="30988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B0E58FB0-68FC-3A30-24B9-F4441252FFDC}"/>
              </a:ext>
            </a:extLst>
          </p:cNvPr>
          <p:cNvCxnSpPr>
            <a:cxnSpLocks/>
          </p:cNvCxnSpPr>
          <p:nvPr/>
        </p:nvCxnSpPr>
        <p:spPr>
          <a:xfrm rot="16200000" flipH="1">
            <a:off x="8090369" y="3738501"/>
            <a:ext cx="1438395" cy="88900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693572B4-CCC5-5699-6A92-EC6F1CDB7334}"/>
              </a:ext>
            </a:extLst>
          </p:cNvPr>
          <p:cNvSpPr/>
          <p:nvPr/>
        </p:nvSpPr>
        <p:spPr>
          <a:xfrm>
            <a:off x="364068" y="4108404"/>
            <a:ext cx="1659466"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Observer</a:t>
            </a:r>
          </a:p>
        </p:txBody>
      </p:sp>
      <p:sp>
        <p:nvSpPr>
          <p:cNvPr id="25" name="Oval 24">
            <a:extLst>
              <a:ext uri="{FF2B5EF4-FFF2-40B4-BE49-F238E27FC236}">
                <a16:creationId xmlns:a16="http://schemas.microsoft.com/office/drawing/2014/main" id="{3E16FCD2-24CD-6FAA-9300-3AF28C65F23D}"/>
              </a:ext>
            </a:extLst>
          </p:cNvPr>
          <p:cNvSpPr/>
          <p:nvPr/>
        </p:nvSpPr>
        <p:spPr>
          <a:xfrm>
            <a:off x="3259666" y="4212074"/>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Scheduler</a:t>
            </a:r>
          </a:p>
        </p:txBody>
      </p:sp>
      <p:sp>
        <p:nvSpPr>
          <p:cNvPr id="26" name="Oval 25">
            <a:extLst>
              <a:ext uri="{FF2B5EF4-FFF2-40B4-BE49-F238E27FC236}">
                <a16:creationId xmlns:a16="http://schemas.microsoft.com/office/drawing/2014/main" id="{CECD155C-D2CE-A5DF-AE56-1C6478BD5151}"/>
              </a:ext>
            </a:extLst>
          </p:cNvPr>
          <p:cNvSpPr/>
          <p:nvPr/>
        </p:nvSpPr>
        <p:spPr>
          <a:xfrm>
            <a:off x="5952069" y="4716873"/>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Subjects</a:t>
            </a:r>
          </a:p>
        </p:txBody>
      </p:sp>
      <p:cxnSp>
        <p:nvCxnSpPr>
          <p:cNvPr id="28" name="Connector: Curved 27">
            <a:extLst>
              <a:ext uri="{FF2B5EF4-FFF2-40B4-BE49-F238E27FC236}">
                <a16:creationId xmlns:a16="http://schemas.microsoft.com/office/drawing/2014/main" id="{241BC8E7-21B7-0D71-8BAD-C20EFC070E79}"/>
              </a:ext>
            </a:extLst>
          </p:cNvPr>
          <p:cNvCxnSpPr>
            <a:stCxn id="24" idx="0"/>
            <a:endCxn id="2" idx="2"/>
          </p:cNvCxnSpPr>
          <p:nvPr/>
        </p:nvCxnSpPr>
        <p:spPr>
          <a:xfrm rot="5400000" flipH="1" flipV="1">
            <a:off x="2577064" y="2045737"/>
            <a:ext cx="679404" cy="34459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3618B041-B450-7703-C9AE-EBF317897C43}"/>
              </a:ext>
            </a:extLst>
          </p:cNvPr>
          <p:cNvCxnSpPr>
            <a:stCxn id="25" idx="0"/>
            <a:endCxn id="2" idx="2"/>
          </p:cNvCxnSpPr>
          <p:nvPr/>
        </p:nvCxnSpPr>
        <p:spPr>
          <a:xfrm rot="5400000" flipH="1" flipV="1">
            <a:off x="4021711" y="3594054"/>
            <a:ext cx="783074" cy="45296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5C1DD454-3BAA-A0BA-E457-0F3AB4901ECD}"/>
              </a:ext>
            </a:extLst>
          </p:cNvPr>
          <p:cNvCxnSpPr>
            <a:stCxn id="26" idx="0"/>
            <a:endCxn id="2" idx="2"/>
          </p:cNvCxnSpPr>
          <p:nvPr/>
        </p:nvCxnSpPr>
        <p:spPr>
          <a:xfrm rot="16200000" flipV="1">
            <a:off x="5115514" y="2953219"/>
            <a:ext cx="1287873" cy="223943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A76DAFA-7379-AA45-8366-7493A474839D}"/>
              </a:ext>
            </a:extLst>
          </p:cNvPr>
          <p:cNvSpPr txBox="1"/>
          <p:nvPr/>
        </p:nvSpPr>
        <p:spPr>
          <a:xfrm>
            <a:off x="59267" y="5427302"/>
            <a:ext cx="20574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Manage the Data in the Observable, a collection of callbacks to listen to values delivered by the observables</a:t>
            </a:r>
          </a:p>
        </p:txBody>
      </p:sp>
      <p:sp>
        <p:nvSpPr>
          <p:cNvPr id="34" name="TextBox 33">
            <a:extLst>
              <a:ext uri="{FF2B5EF4-FFF2-40B4-BE49-F238E27FC236}">
                <a16:creationId xmlns:a16="http://schemas.microsoft.com/office/drawing/2014/main" id="{D45249DA-ECA4-C7E4-B4A8-3A36C88E3B21}"/>
              </a:ext>
            </a:extLst>
          </p:cNvPr>
          <p:cNvSpPr txBox="1"/>
          <p:nvPr/>
        </p:nvSpPr>
        <p:spPr>
          <a:xfrm>
            <a:off x="3124200" y="5541033"/>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Centralize  dispatchers to control data access Concurrency</a:t>
            </a:r>
          </a:p>
        </p:txBody>
      </p:sp>
      <p:sp>
        <p:nvSpPr>
          <p:cNvPr id="37" name="TextBox 36">
            <a:extLst>
              <a:ext uri="{FF2B5EF4-FFF2-40B4-BE49-F238E27FC236}">
                <a16:creationId xmlns:a16="http://schemas.microsoft.com/office/drawing/2014/main" id="{0E516B75-E3D7-357A-692C-C4AD6FB3D5E0}"/>
              </a:ext>
            </a:extLst>
          </p:cNvPr>
          <p:cNvSpPr txBox="1"/>
          <p:nvPr/>
        </p:nvSpPr>
        <p:spPr>
          <a:xfrm>
            <a:off x="5888565" y="6004747"/>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Like an </a:t>
            </a:r>
            <a:r>
              <a:rPr lang="en-IN" sz="1200" b="1" dirty="0" err="1"/>
              <a:t>EventEmitter</a:t>
            </a:r>
            <a:r>
              <a:rPr lang="en-IN" sz="1200" b="1" dirty="0"/>
              <a:t>, used to emit the latest value(s) to the subscriber </a:t>
            </a:r>
          </a:p>
        </p:txBody>
      </p:sp>
      <p:sp>
        <p:nvSpPr>
          <p:cNvPr id="38" name="TextBox 37">
            <a:extLst>
              <a:ext uri="{FF2B5EF4-FFF2-40B4-BE49-F238E27FC236}">
                <a16:creationId xmlns:a16="http://schemas.microsoft.com/office/drawing/2014/main" id="{9A064762-E68C-22AD-4F82-1C0673B7F9D6}"/>
              </a:ext>
            </a:extLst>
          </p:cNvPr>
          <p:cNvSpPr txBox="1"/>
          <p:nvPr/>
        </p:nvSpPr>
        <p:spPr>
          <a:xfrm>
            <a:off x="6773333" y="206922"/>
            <a:ext cx="24807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A Subscription management that is used by the observable to take care of Dispatching data</a:t>
            </a:r>
          </a:p>
        </p:txBody>
      </p:sp>
      <p:sp>
        <p:nvSpPr>
          <p:cNvPr id="39" name="Oval 38">
            <a:extLst>
              <a:ext uri="{FF2B5EF4-FFF2-40B4-BE49-F238E27FC236}">
                <a16:creationId xmlns:a16="http://schemas.microsoft.com/office/drawing/2014/main" id="{E412E772-26FD-090F-D73B-258A65B56E46}"/>
              </a:ext>
            </a:extLst>
          </p:cNvPr>
          <p:cNvSpPr/>
          <p:nvPr/>
        </p:nvSpPr>
        <p:spPr>
          <a:xfrm>
            <a:off x="3714751" y="139630"/>
            <a:ext cx="1782232" cy="586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Operators</a:t>
            </a:r>
          </a:p>
        </p:txBody>
      </p:sp>
      <p:cxnSp>
        <p:nvCxnSpPr>
          <p:cNvPr id="41" name="Connector: Curved 40">
            <a:extLst>
              <a:ext uri="{FF2B5EF4-FFF2-40B4-BE49-F238E27FC236}">
                <a16:creationId xmlns:a16="http://schemas.microsoft.com/office/drawing/2014/main" id="{21D5FA10-AC1E-F2DF-F06D-D9F75A224193}"/>
              </a:ext>
            </a:extLst>
          </p:cNvPr>
          <p:cNvCxnSpPr>
            <a:stCxn id="39" idx="4"/>
            <a:endCxn id="2" idx="0"/>
          </p:cNvCxnSpPr>
          <p:nvPr/>
        </p:nvCxnSpPr>
        <p:spPr>
          <a:xfrm rot="16200000" flipH="1">
            <a:off x="3827508" y="1504255"/>
            <a:ext cx="1590583" cy="3386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5973F7C7-F8B1-DE19-6F44-8248FB4AF5A2}"/>
              </a:ext>
            </a:extLst>
          </p:cNvPr>
          <p:cNvSpPr txBox="1"/>
          <p:nvPr/>
        </p:nvSpPr>
        <p:spPr>
          <a:xfrm>
            <a:off x="3636436" y="1028606"/>
            <a:ext cx="2459564"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b="1" dirty="0"/>
              <a:t>Functions to dela with data stored in Observable</a:t>
            </a:r>
          </a:p>
        </p:txBody>
      </p:sp>
    </p:spTree>
    <p:extLst>
      <p:ext uri="{BB962C8B-B14F-4D97-AF65-F5344CB8AC3E}">
        <p14:creationId xmlns:p14="http://schemas.microsoft.com/office/powerpoint/2010/main" val="4254827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006670-2469-54DE-B62F-9812B01C5F11}"/>
              </a:ext>
            </a:extLst>
          </p:cNvPr>
          <p:cNvSpPr/>
          <p:nvPr/>
        </p:nvSpPr>
        <p:spPr>
          <a:xfrm>
            <a:off x="1803400" y="1134533"/>
            <a:ext cx="4292600" cy="3429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 App</a:t>
            </a:r>
          </a:p>
          <a:p>
            <a:pPr algn="ctr"/>
            <a:endParaRPr lang="en-US" dirty="0"/>
          </a:p>
          <a:p>
            <a:pPr algn="ctr"/>
            <a:endParaRPr lang="en-IN" dirty="0"/>
          </a:p>
        </p:txBody>
      </p:sp>
      <p:sp>
        <p:nvSpPr>
          <p:cNvPr id="4" name="Oval 3">
            <a:extLst>
              <a:ext uri="{FF2B5EF4-FFF2-40B4-BE49-F238E27FC236}">
                <a16:creationId xmlns:a16="http://schemas.microsoft.com/office/drawing/2014/main" id="{75D92CB9-55DA-DB66-ECF4-E09E7D433F22}"/>
              </a:ext>
            </a:extLst>
          </p:cNvPr>
          <p:cNvSpPr/>
          <p:nvPr/>
        </p:nvSpPr>
        <p:spPr>
          <a:xfrm>
            <a:off x="2421467" y="3005667"/>
            <a:ext cx="1693333" cy="127846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Subject</a:t>
            </a:r>
          </a:p>
          <a:p>
            <a:pPr algn="ctr"/>
            <a:r>
              <a:rPr lang="en-US" dirty="0"/>
              <a:t>X = 2</a:t>
            </a:r>
            <a:endParaRPr lang="en-IN" dirty="0"/>
          </a:p>
        </p:txBody>
      </p:sp>
      <p:sp>
        <p:nvSpPr>
          <p:cNvPr id="5" name="Rectangle 4">
            <a:extLst>
              <a:ext uri="{FF2B5EF4-FFF2-40B4-BE49-F238E27FC236}">
                <a16:creationId xmlns:a16="http://schemas.microsoft.com/office/drawing/2014/main" id="{A1749633-1024-7C19-6292-2111F7DC8AFA}"/>
              </a:ext>
            </a:extLst>
          </p:cNvPr>
          <p:cNvSpPr/>
          <p:nvPr/>
        </p:nvSpPr>
        <p:spPr>
          <a:xfrm>
            <a:off x="1930400" y="1346200"/>
            <a:ext cx="2116667" cy="753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Change</a:t>
            </a:r>
          </a:p>
          <a:p>
            <a:pPr algn="ctr"/>
            <a:r>
              <a:rPr lang="en-US" dirty="0"/>
              <a:t>X=1 =&gt; 2</a:t>
            </a:r>
            <a:endParaRPr lang="en-IN" dirty="0"/>
          </a:p>
        </p:txBody>
      </p:sp>
      <p:cxnSp>
        <p:nvCxnSpPr>
          <p:cNvPr id="7" name="Connector: Curved 6">
            <a:extLst>
              <a:ext uri="{FF2B5EF4-FFF2-40B4-BE49-F238E27FC236}">
                <a16:creationId xmlns:a16="http://schemas.microsoft.com/office/drawing/2014/main" id="{B7E2F422-9CDD-D9FC-337E-216DCA75F037}"/>
              </a:ext>
            </a:extLst>
          </p:cNvPr>
          <p:cNvCxnSpPr>
            <a:stCxn id="5" idx="2"/>
            <a:endCxn id="4" idx="2"/>
          </p:cNvCxnSpPr>
          <p:nvPr/>
        </p:nvCxnSpPr>
        <p:spPr>
          <a:xfrm rot="5400000">
            <a:off x="1932518" y="2588683"/>
            <a:ext cx="1545167" cy="567267"/>
          </a:xfrm>
          <a:prstGeom prst="curvedConnector4">
            <a:avLst>
              <a:gd name="adj1" fmla="val 29315"/>
              <a:gd name="adj2" fmla="val 140298"/>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1E39828E-BDD5-B9EF-98BC-ECF9DCC9EA55}"/>
              </a:ext>
            </a:extLst>
          </p:cNvPr>
          <p:cNvSpPr/>
          <p:nvPr/>
        </p:nvSpPr>
        <p:spPr>
          <a:xfrm>
            <a:off x="8170333" y="1244600"/>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Subc1</a:t>
            </a:r>
            <a:endParaRPr lang="en-IN" dirty="0"/>
          </a:p>
        </p:txBody>
      </p:sp>
      <p:sp>
        <p:nvSpPr>
          <p:cNvPr id="9" name="Rectangle 8">
            <a:extLst>
              <a:ext uri="{FF2B5EF4-FFF2-40B4-BE49-F238E27FC236}">
                <a16:creationId xmlns:a16="http://schemas.microsoft.com/office/drawing/2014/main" id="{9CFC36AB-331B-2894-C3B3-2F2BD93867C5}"/>
              </a:ext>
            </a:extLst>
          </p:cNvPr>
          <p:cNvSpPr/>
          <p:nvPr/>
        </p:nvSpPr>
        <p:spPr>
          <a:xfrm>
            <a:off x="8170333" y="2271183"/>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Subc2</a:t>
            </a:r>
            <a:endParaRPr lang="en-IN" dirty="0"/>
          </a:p>
        </p:txBody>
      </p:sp>
      <p:sp>
        <p:nvSpPr>
          <p:cNvPr id="10" name="Rectangle 9">
            <a:extLst>
              <a:ext uri="{FF2B5EF4-FFF2-40B4-BE49-F238E27FC236}">
                <a16:creationId xmlns:a16="http://schemas.microsoft.com/office/drawing/2014/main" id="{7BBE3624-913A-2912-3454-554D296635B8}"/>
              </a:ext>
            </a:extLst>
          </p:cNvPr>
          <p:cNvSpPr/>
          <p:nvPr/>
        </p:nvSpPr>
        <p:spPr>
          <a:xfrm>
            <a:off x="8170333" y="3384552"/>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Subc3</a:t>
            </a:r>
            <a:endParaRPr lang="en-IN" dirty="0"/>
          </a:p>
        </p:txBody>
      </p:sp>
      <p:sp>
        <p:nvSpPr>
          <p:cNvPr id="11" name="Rectangle 10">
            <a:extLst>
              <a:ext uri="{FF2B5EF4-FFF2-40B4-BE49-F238E27FC236}">
                <a16:creationId xmlns:a16="http://schemas.microsoft.com/office/drawing/2014/main" id="{FCC90E84-241C-9EA6-8776-339A454239A3}"/>
              </a:ext>
            </a:extLst>
          </p:cNvPr>
          <p:cNvSpPr/>
          <p:nvPr/>
        </p:nvSpPr>
        <p:spPr>
          <a:xfrm>
            <a:off x="8170333" y="4497921"/>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Subcn</a:t>
            </a:r>
            <a:endParaRPr lang="en-IN" dirty="0"/>
          </a:p>
        </p:txBody>
      </p:sp>
      <p:cxnSp>
        <p:nvCxnSpPr>
          <p:cNvPr id="13" name="Connector: Curved 12">
            <a:extLst>
              <a:ext uri="{FF2B5EF4-FFF2-40B4-BE49-F238E27FC236}">
                <a16:creationId xmlns:a16="http://schemas.microsoft.com/office/drawing/2014/main" id="{7DBD068F-1421-E2F8-C884-919D3C4D9266}"/>
              </a:ext>
            </a:extLst>
          </p:cNvPr>
          <p:cNvCxnSpPr>
            <a:stCxn id="8" idx="1"/>
            <a:endCxn id="4" idx="6"/>
          </p:cNvCxnSpPr>
          <p:nvPr/>
        </p:nvCxnSpPr>
        <p:spPr>
          <a:xfrm rot="10800000" flipV="1">
            <a:off x="4114801" y="1545166"/>
            <a:ext cx="4055533" cy="2099733"/>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564BBCA7-ACE4-E52B-5DA0-A41EEBD09B8D}"/>
              </a:ext>
            </a:extLst>
          </p:cNvPr>
          <p:cNvCxnSpPr/>
          <p:nvPr/>
        </p:nvCxnSpPr>
        <p:spPr>
          <a:xfrm flipV="1">
            <a:off x="4360333" y="1625600"/>
            <a:ext cx="2226735" cy="1642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3C3BFFB8-01B8-2667-A7D9-A2C706A3DD9E}"/>
              </a:ext>
            </a:extLst>
          </p:cNvPr>
          <p:cNvSpPr txBox="1"/>
          <p:nvPr/>
        </p:nvSpPr>
        <p:spPr>
          <a:xfrm>
            <a:off x="6223000" y="1014177"/>
            <a:ext cx="1016001" cy="369332"/>
          </a:xfrm>
          <a:prstGeom prst="rect">
            <a:avLst/>
          </a:prstGeom>
          <a:noFill/>
        </p:spPr>
        <p:txBody>
          <a:bodyPr wrap="square" rtlCol="0">
            <a:spAutoFit/>
          </a:bodyPr>
          <a:lstStyle/>
          <a:p>
            <a:r>
              <a:rPr lang="en-US" dirty="0"/>
              <a:t>X =2</a:t>
            </a:r>
            <a:endParaRPr lang="en-IN" dirty="0"/>
          </a:p>
        </p:txBody>
      </p:sp>
      <p:cxnSp>
        <p:nvCxnSpPr>
          <p:cNvPr id="18" name="Connector: Curved 17">
            <a:extLst>
              <a:ext uri="{FF2B5EF4-FFF2-40B4-BE49-F238E27FC236}">
                <a16:creationId xmlns:a16="http://schemas.microsoft.com/office/drawing/2014/main" id="{411E0C27-6329-90F4-F772-48B4D2F3F37B}"/>
              </a:ext>
            </a:extLst>
          </p:cNvPr>
          <p:cNvCxnSpPr>
            <a:stCxn id="10" idx="1"/>
            <a:endCxn id="4" idx="6"/>
          </p:cNvCxnSpPr>
          <p:nvPr/>
        </p:nvCxnSpPr>
        <p:spPr>
          <a:xfrm rot="10800000">
            <a:off x="4114801" y="3644901"/>
            <a:ext cx="4055533" cy="40219"/>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C4EB4BF-00F5-D5AB-7626-9A1490FAC07A}"/>
              </a:ext>
            </a:extLst>
          </p:cNvPr>
          <p:cNvCxnSpPr/>
          <p:nvPr/>
        </p:nvCxnSpPr>
        <p:spPr>
          <a:xfrm>
            <a:off x="4360332" y="3759200"/>
            <a:ext cx="3454401" cy="677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CF96CD6-DFDF-A50C-CEDB-CCEE8811C604}"/>
              </a:ext>
            </a:extLst>
          </p:cNvPr>
          <p:cNvCxnSpPr/>
          <p:nvPr/>
        </p:nvCxnSpPr>
        <p:spPr>
          <a:xfrm flipV="1">
            <a:off x="4114800" y="1545164"/>
            <a:ext cx="2226732" cy="16679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E33DF53A-2A3D-EBED-4D7A-9A257A1FF300}"/>
              </a:ext>
            </a:extLst>
          </p:cNvPr>
          <p:cNvSpPr txBox="1"/>
          <p:nvPr/>
        </p:nvSpPr>
        <p:spPr>
          <a:xfrm>
            <a:off x="6654800" y="1558405"/>
            <a:ext cx="1016001" cy="369332"/>
          </a:xfrm>
          <a:prstGeom prst="rect">
            <a:avLst/>
          </a:prstGeom>
          <a:noFill/>
        </p:spPr>
        <p:txBody>
          <a:bodyPr wrap="square" rtlCol="0">
            <a:spAutoFit/>
          </a:bodyPr>
          <a:lstStyle/>
          <a:p>
            <a:r>
              <a:rPr lang="en-US" dirty="0"/>
              <a:t>X =1</a:t>
            </a:r>
            <a:endParaRPr lang="en-IN" dirty="0"/>
          </a:p>
        </p:txBody>
      </p:sp>
      <p:sp>
        <p:nvSpPr>
          <p:cNvPr id="24" name="TextBox 23">
            <a:extLst>
              <a:ext uri="{FF2B5EF4-FFF2-40B4-BE49-F238E27FC236}">
                <a16:creationId xmlns:a16="http://schemas.microsoft.com/office/drawing/2014/main" id="{C0DCB5D9-0BB6-9C37-C5CD-B25752E92C97}"/>
              </a:ext>
            </a:extLst>
          </p:cNvPr>
          <p:cNvSpPr txBox="1"/>
          <p:nvPr/>
        </p:nvSpPr>
        <p:spPr>
          <a:xfrm>
            <a:off x="6587068" y="4006356"/>
            <a:ext cx="1016001" cy="369332"/>
          </a:xfrm>
          <a:prstGeom prst="rect">
            <a:avLst/>
          </a:prstGeom>
          <a:noFill/>
        </p:spPr>
        <p:txBody>
          <a:bodyPr wrap="square" rtlCol="0">
            <a:spAutoFit/>
          </a:bodyPr>
          <a:lstStyle/>
          <a:p>
            <a:r>
              <a:rPr lang="en-US" dirty="0"/>
              <a:t>X =2</a:t>
            </a:r>
            <a:endParaRPr lang="en-IN" dirty="0"/>
          </a:p>
        </p:txBody>
      </p:sp>
      <p:sp>
        <p:nvSpPr>
          <p:cNvPr id="25" name="Rectangle 24">
            <a:extLst>
              <a:ext uri="{FF2B5EF4-FFF2-40B4-BE49-F238E27FC236}">
                <a16:creationId xmlns:a16="http://schemas.microsoft.com/office/drawing/2014/main" id="{B99E2E59-4A73-ABFD-DE42-B2A6CE33B693}"/>
              </a:ext>
            </a:extLst>
          </p:cNvPr>
          <p:cNvSpPr/>
          <p:nvPr/>
        </p:nvSpPr>
        <p:spPr>
          <a:xfrm>
            <a:off x="270933" y="5012267"/>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Publishing </a:t>
            </a:r>
          </a:p>
          <a:p>
            <a:pPr algn="ctr"/>
            <a:r>
              <a:rPr lang="en-US" dirty="0"/>
              <a:t>Company</a:t>
            </a:r>
            <a:endParaRPr lang="en-IN" dirty="0"/>
          </a:p>
        </p:txBody>
      </p:sp>
      <p:sp>
        <p:nvSpPr>
          <p:cNvPr id="26" name="Rectangle 25">
            <a:extLst>
              <a:ext uri="{FF2B5EF4-FFF2-40B4-BE49-F238E27FC236}">
                <a16:creationId xmlns:a16="http://schemas.microsoft.com/office/drawing/2014/main" id="{7E8E01AD-00C7-C94A-3E04-70514D3514E5}"/>
              </a:ext>
            </a:extLst>
          </p:cNvPr>
          <p:cNvSpPr/>
          <p:nvPr/>
        </p:nvSpPr>
        <p:spPr>
          <a:xfrm>
            <a:off x="6587068" y="5164666"/>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Subscriber to  Paper by Publisher</a:t>
            </a:r>
            <a:endParaRPr lang="en-IN" dirty="0"/>
          </a:p>
        </p:txBody>
      </p:sp>
      <p:sp>
        <p:nvSpPr>
          <p:cNvPr id="27" name="Oval 26">
            <a:extLst>
              <a:ext uri="{FF2B5EF4-FFF2-40B4-BE49-F238E27FC236}">
                <a16:creationId xmlns:a16="http://schemas.microsoft.com/office/drawing/2014/main" id="{60288863-8C9A-275C-8CE5-38D32AFD72E8}"/>
              </a:ext>
            </a:extLst>
          </p:cNvPr>
          <p:cNvSpPr/>
          <p:nvPr/>
        </p:nvSpPr>
        <p:spPr>
          <a:xfrm>
            <a:off x="3183467" y="5012267"/>
            <a:ext cx="1955800" cy="12615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a:t>
            </a:r>
            <a:endParaRPr lang="en-IN" dirty="0"/>
          </a:p>
        </p:txBody>
      </p:sp>
      <p:cxnSp>
        <p:nvCxnSpPr>
          <p:cNvPr id="29" name="Connector: Curved 28">
            <a:extLst>
              <a:ext uri="{FF2B5EF4-FFF2-40B4-BE49-F238E27FC236}">
                <a16:creationId xmlns:a16="http://schemas.microsoft.com/office/drawing/2014/main" id="{5BAB8EA1-B498-277A-C962-92B54E15EB69}"/>
              </a:ext>
            </a:extLst>
          </p:cNvPr>
          <p:cNvCxnSpPr>
            <a:stCxn id="26" idx="0"/>
            <a:endCxn id="27" idx="6"/>
          </p:cNvCxnSpPr>
          <p:nvPr/>
        </p:nvCxnSpPr>
        <p:spPr>
          <a:xfrm rot="16200000" flipH="1" flipV="1">
            <a:off x="6007101" y="4296832"/>
            <a:ext cx="478368" cy="2214035"/>
          </a:xfrm>
          <a:prstGeom prst="curvedConnector4">
            <a:avLst>
              <a:gd name="adj1" fmla="val -47787"/>
              <a:gd name="adj2" fmla="val 6730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6D8E1D52-8DA3-0E34-FFAF-F6FADAC4AFCE}"/>
              </a:ext>
            </a:extLst>
          </p:cNvPr>
          <p:cNvCxnSpPr>
            <a:stCxn id="25" idx="0"/>
            <a:endCxn id="27" idx="2"/>
          </p:cNvCxnSpPr>
          <p:nvPr/>
        </p:nvCxnSpPr>
        <p:spPr>
          <a:xfrm rot="16200000" flipH="1">
            <a:off x="1794933" y="4254500"/>
            <a:ext cx="630767" cy="2146300"/>
          </a:xfrm>
          <a:prstGeom prst="curvedConnector4">
            <a:avLst>
              <a:gd name="adj1" fmla="val -36242"/>
              <a:gd name="adj2" fmla="val 6785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771B56D9-4051-406E-3FED-E1AE4CE83A0A}"/>
              </a:ext>
            </a:extLst>
          </p:cNvPr>
          <p:cNvCxnSpPr>
            <a:stCxn id="27" idx="6"/>
            <a:endCxn id="26" idx="2"/>
          </p:cNvCxnSpPr>
          <p:nvPr/>
        </p:nvCxnSpPr>
        <p:spPr>
          <a:xfrm>
            <a:off x="5139267" y="5643034"/>
            <a:ext cx="2214035" cy="783165"/>
          </a:xfrm>
          <a:prstGeom prst="curvedConnector4">
            <a:avLst>
              <a:gd name="adj1" fmla="val 32696"/>
              <a:gd name="adj2" fmla="val 1291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43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22A8AA7-32B7-049C-0FA9-D85EFDA8F234}"/>
              </a:ext>
            </a:extLst>
          </p:cNvPr>
          <p:cNvSpPr/>
          <p:nvPr/>
        </p:nvSpPr>
        <p:spPr>
          <a:xfrm>
            <a:off x="4377267" y="575733"/>
            <a:ext cx="2641600" cy="2082800"/>
          </a:xfrm>
          <a:prstGeom prst="ellipse">
            <a:avLst/>
          </a:prstGeom>
          <a:ln w="762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Subject</a:t>
            </a:r>
            <a:endParaRPr lang="en-IN" dirty="0"/>
          </a:p>
        </p:txBody>
      </p:sp>
      <p:sp>
        <p:nvSpPr>
          <p:cNvPr id="3" name="Rectangle 2">
            <a:extLst>
              <a:ext uri="{FF2B5EF4-FFF2-40B4-BE49-F238E27FC236}">
                <a16:creationId xmlns:a16="http://schemas.microsoft.com/office/drawing/2014/main" id="{09BB1E7D-C07A-0EB8-8A70-8D7030FAB928}"/>
              </a:ext>
            </a:extLst>
          </p:cNvPr>
          <p:cNvSpPr/>
          <p:nvPr/>
        </p:nvSpPr>
        <p:spPr>
          <a:xfrm>
            <a:off x="4995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COM1</a:t>
            </a:r>
            <a:endParaRPr lang="en-IN" dirty="0"/>
          </a:p>
        </p:txBody>
      </p:sp>
      <p:sp>
        <p:nvSpPr>
          <p:cNvPr id="4" name="Rectangle 3">
            <a:extLst>
              <a:ext uri="{FF2B5EF4-FFF2-40B4-BE49-F238E27FC236}">
                <a16:creationId xmlns:a16="http://schemas.microsoft.com/office/drawing/2014/main" id="{5A6D71A4-7776-0742-3F2F-2B460647D1CA}"/>
              </a:ext>
            </a:extLst>
          </p:cNvPr>
          <p:cNvSpPr/>
          <p:nvPr/>
        </p:nvSpPr>
        <p:spPr>
          <a:xfrm>
            <a:off x="34543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COM2</a:t>
            </a:r>
            <a:endParaRPr lang="en-IN" dirty="0"/>
          </a:p>
        </p:txBody>
      </p:sp>
      <p:sp>
        <p:nvSpPr>
          <p:cNvPr id="5" name="Rectangle 4">
            <a:extLst>
              <a:ext uri="{FF2B5EF4-FFF2-40B4-BE49-F238E27FC236}">
                <a16:creationId xmlns:a16="http://schemas.microsoft.com/office/drawing/2014/main" id="{22CFB77A-78F5-0AC8-D374-2AF028F9721B}"/>
              </a:ext>
            </a:extLst>
          </p:cNvPr>
          <p:cNvSpPr/>
          <p:nvPr/>
        </p:nvSpPr>
        <p:spPr>
          <a:xfrm>
            <a:off x="61891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COM3</a:t>
            </a:r>
            <a:endParaRPr lang="en-IN" dirty="0"/>
          </a:p>
        </p:txBody>
      </p:sp>
      <p:sp>
        <p:nvSpPr>
          <p:cNvPr id="6" name="Rectangle 5">
            <a:extLst>
              <a:ext uri="{FF2B5EF4-FFF2-40B4-BE49-F238E27FC236}">
                <a16:creationId xmlns:a16="http://schemas.microsoft.com/office/drawing/2014/main" id="{4EC5D1B1-2D44-A1CE-752A-B2985A33570D}"/>
              </a:ext>
            </a:extLst>
          </p:cNvPr>
          <p:cNvSpPr/>
          <p:nvPr/>
        </p:nvSpPr>
        <p:spPr>
          <a:xfrm>
            <a:off x="91439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COM4</a:t>
            </a:r>
            <a:endParaRPr lang="en-IN" dirty="0"/>
          </a:p>
        </p:txBody>
      </p:sp>
      <p:cxnSp>
        <p:nvCxnSpPr>
          <p:cNvPr id="8" name="Connector: Curved 7">
            <a:extLst>
              <a:ext uri="{FF2B5EF4-FFF2-40B4-BE49-F238E27FC236}">
                <a16:creationId xmlns:a16="http://schemas.microsoft.com/office/drawing/2014/main" id="{08DE4DC6-86DD-3D8D-BAF8-3CC8522012C4}"/>
              </a:ext>
            </a:extLst>
          </p:cNvPr>
          <p:cNvCxnSpPr>
            <a:stCxn id="3" idx="0"/>
            <a:endCxn id="2" idx="4"/>
          </p:cNvCxnSpPr>
          <p:nvPr/>
        </p:nvCxnSpPr>
        <p:spPr>
          <a:xfrm rot="5400000" flipH="1" flipV="1">
            <a:off x="3052233" y="1274233"/>
            <a:ext cx="1261534" cy="40301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3DDA1C5E-ED08-FCBF-105F-D054551BB8D6}"/>
              </a:ext>
            </a:extLst>
          </p:cNvPr>
          <p:cNvCxnSpPr>
            <a:stCxn id="4" idx="0"/>
            <a:endCxn id="2" idx="4"/>
          </p:cNvCxnSpPr>
          <p:nvPr/>
        </p:nvCxnSpPr>
        <p:spPr>
          <a:xfrm rot="5400000" flipH="1" flipV="1">
            <a:off x="4529666" y="2751666"/>
            <a:ext cx="1261534" cy="107526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C5F05A49-910A-B041-6DD2-5A6E6A6ABF5E}"/>
              </a:ext>
            </a:extLst>
          </p:cNvPr>
          <p:cNvCxnSpPr>
            <a:stCxn id="5" idx="0"/>
            <a:endCxn id="2" idx="4"/>
          </p:cNvCxnSpPr>
          <p:nvPr/>
        </p:nvCxnSpPr>
        <p:spPr>
          <a:xfrm rot="16200000" flipV="1">
            <a:off x="5897033" y="2459567"/>
            <a:ext cx="1261534" cy="16594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B5FA3A7C-C84B-81C9-93A2-441D7608CAAF}"/>
              </a:ext>
            </a:extLst>
          </p:cNvPr>
          <p:cNvCxnSpPr>
            <a:stCxn id="6" idx="0"/>
            <a:endCxn id="2" idx="4"/>
          </p:cNvCxnSpPr>
          <p:nvPr/>
        </p:nvCxnSpPr>
        <p:spPr>
          <a:xfrm rot="16200000" flipV="1">
            <a:off x="7374466" y="982134"/>
            <a:ext cx="1261534" cy="46143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1FEC0DE-F568-49F9-3EE0-A77C7B72EF85}"/>
              </a:ext>
            </a:extLst>
          </p:cNvPr>
          <p:cNvSpPr/>
          <p:nvPr/>
        </p:nvSpPr>
        <p:spPr>
          <a:xfrm>
            <a:off x="8458200" y="499533"/>
            <a:ext cx="2125133" cy="126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a:t>
            </a:r>
          </a:p>
          <a:p>
            <a:pPr algn="ctr"/>
            <a:r>
              <a:rPr lang="en-US" dirty="0"/>
              <a:t>Service</a:t>
            </a:r>
          </a:p>
          <a:p>
            <a:pPr algn="ctr"/>
            <a:r>
              <a:rPr lang="en-US" dirty="0"/>
              <a:t>Provide Data to Subscriber</a:t>
            </a:r>
            <a:endParaRPr lang="en-IN" dirty="0"/>
          </a:p>
        </p:txBody>
      </p:sp>
      <p:cxnSp>
        <p:nvCxnSpPr>
          <p:cNvPr id="17" name="Connector: Curved 16">
            <a:extLst>
              <a:ext uri="{FF2B5EF4-FFF2-40B4-BE49-F238E27FC236}">
                <a16:creationId xmlns:a16="http://schemas.microsoft.com/office/drawing/2014/main" id="{3D5719AD-A857-040B-1D6E-F8BA149DAE1F}"/>
              </a:ext>
            </a:extLst>
          </p:cNvPr>
          <p:cNvCxnSpPr>
            <a:stCxn id="15" idx="1"/>
            <a:endCxn id="2" idx="0"/>
          </p:cNvCxnSpPr>
          <p:nvPr/>
        </p:nvCxnSpPr>
        <p:spPr>
          <a:xfrm rot="10800000">
            <a:off x="5698068" y="575733"/>
            <a:ext cx="2760133" cy="554568"/>
          </a:xfrm>
          <a:prstGeom prst="curvedConnector4">
            <a:avLst>
              <a:gd name="adj1" fmla="val 26074"/>
              <a:gd name="adj2" fmla="val 14122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55D38A89-0117-6A37-BE23-6726CD0B002E}"/>
              </a:ext>
            </a:extLst>
          </p:cNvPr>
          <p:cNvCxnSpPr>
            <a:stCxn id="2" idx="2"/>
            <a:endCxn id="3" idx="0"/>
          </p:cNvCxnSpPr>
          <p:nvPr/>
        </p:nvCxnSpPr>
        <p:spPr>
          <a:xfrm rot="10800000" flipV="1">
            <a:off x="1667933" y="1617133"/>
            <a:ext cx="2709334"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908C68D1-5213-FBFF-F75C-D3AA0BEE0B30}"/>
              </a:ext>
            </a:extLst>
          </p:cNvPr>
          <p:cNvCxnSpPr>
            <a:stCxn id="2" idx="3"/>
            <a:endCxn id="4" idx="0"/>
          </p:cNvCxnSpPr>
          <p:nvPr/>
        </p:nvCxnSpPr>
        <p:spPr>
          <a:xfrm rot="5400000">
            <a:off x="3910184" y="3066130"/>
            <a:ext cx="1566553" cy="14132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AA04CCBD-3B77-2610-EA5D-98B5DAA9C583}"/>
              </a:ext>
            </a:extLst>
          </p:cNvPr>
          <p:cNvCxnSpPr>
            <a:stCxn id="2" idx="5"/>
            <a:endCxn id="5" idx="0"/>
          </p:cNvCxnSpPr>
          <p:nvPr/>
        </p:nvCxnSpPr>
        <p:spPr>
          <a:xfrm rot="16200000" flipH="1">
            <a:off x="6211497" y="2774030"/>
            <a:ext cx="1566553" cy="7255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095FD101-F2D6-80E3-546E-B677D3680597}"/>
              </a:ext>
            </a:extLst>
          </p:cNvPr>
          <p:cNvCxnSpPr>
            <a:stCxn id="2" idx="6"/>
            <a:endCxn id="6" idx="0"/>
          </p:cNvCxnSpPr>
          <p:nvPr/>
        </p:nvCxnSpPr>
        <p:spPr>
          <a:xfrm>
            <a:off x="7018867" y="1617133"/>
            <a:ext cx="3293532"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687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BC4BAD96-E26E-7BE7-A8FA-C009F663BFF1}"/>
              </a:ext>
            </a:extLst>
          </p:cNvPr>
          <p:cNvSpPr/>
          <p:nvPr/>
        </p:nvSpPr>
        <p:spPr>
          <a:xfrm>
            <a:off x="762000" y="762000"/>
            <a:ext cx="10608733" cy="5765800"/>
          </a:xfrm>
          <a:prstGeom prst="can">
            <a:avLst>
              <a:gd name="adj" fmla="val 9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Cylinder 2">
            <a:extLst>
              <a:ext uri="{FF2B5EF4-FFF2-40B4-BE49-F238E27FC236}">
                <a16:creationId xmlns:a16="http://schemas.microsoft.com/office/drawing/2014/main" id="{4C0069D2-074B-2ABA-D9F2-71B86E57D275}"/>
              </a:ext>
            </a:extLst>
          </p:cNvPr>
          <p:cNvSpPr/>
          <p:nvPr/>
        </p:nvSpPr>
        <p:spPr>
          <a:xfrm>
            <a:off x="1066800" y="1625600"/>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Departments</a:t>
            </a:r>
          </a:p>
        </p:txBody>
      </p:sp>
      <p:sp>
        <p:nvSpPr>
          <p:cNvPr id="4" name="Cylinder 3">
            <a:extLst>
              <a:ext uri="{FF2B5EF4-FFF2-40B4-BE49-F238E27FC236}">
                <a16:creationId xmlns:a16="http://schemas.microsoft.com/office/drawing/2014/main" id="{5FC04BCF-341C-ED51-904E-5ED90E9877B1}"/>
              </a:ext>
            </a:extLst>
          </p:cNvPr>
          <p:cNvSpPr/>
          <p:nvPr/>
        </p:nvSpPr>
        <p:spPr>
          <a:xfrm>
            <a:off x="3327400" y="1625599"/>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Employees</a:t>
            </a:r>
          </a:p>
        </p:txBody>
      </p:sp>
      <p:sp>
        <p:nvSpPr>
          <p:cNvPr id="5" name="Cylinder 4">
            <a:extLst>
              <a:ext uri="{FF2B5EF4-FFF2-40B4-BE49-F238E27FC236}">
                <a16:creationId xmlns:a16="http://schemas.microsoft.com/office/drawing/2014/main" id="{08660B0F-2F01-1A33-2017-FA71C54111C7}"/>
              </a:ext>
            </a:extLst>
          </p:cNvPr>
          <p:cNvSpPr/>
          <p:nvPr/>
        </p:nvSpPr>
        <p:spPr>
          <a:xfrm>
            <a:off x="6066366" y="1625598"/>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Customers</a:t>
            </a:r>
          </a:p>
        </p:txBody>
      </p:sp>
      <p:sp>
        <p:nvSpPr>
          <p:cNvPr id="6" name="Cylinder 5">
            <a:extLst>
              <a:ext uri="{FF2B5EF4-FFF2-40B4-BE49-F238E27FC236}">
                <a16:creationId xmlns:a16="http://schemas.microsoft.com/office/drawing/2014/main" id="{DFC95B21-A37F-2CA5-A9AE-31E66547E85C}"/>
              </a:ext>
            </a:extLst>
          </p:cNvPr>
          <p:cNvSpPr/>
          <p:nvPr/>
        </p:nvSpPr>
        <p:spPr>
          <a:xfrm>
            <a:off x="8769348" y="1507067"/>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Orders</a:t>
            </a:r>
          </a:p>
        </p:txBody>
      </p:sp>
    </p:spTree>
    <p:extLst>
      <p:ext uri="{BB962C8B-B14F-4D97-AF65-F5344CB8AC3E}">
        <p14:creationId xmlns:p14="http://schemas.microsoft.com/office/powerpoint/2010/main" val="227780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stCxn id="2" idx="2"/>
            <a:endCxn id="4" idx="2"/>
          </p:cNvCxnSpPr>
          <p:nvPr/>
        </p:nvCxnSpPr>
        <p:spPr>
          <a:xfrm rot="16200000" flipH="1">
            <a:off x="2097616" y="1945216"/>
            <a:ext cx="1363134" cy="22817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712259" y="3136669"/>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Tree>
    <p:extLst>
      <p:ext uri="{BB962C8B-B14F-4D97-AF65-F5344CB8AC3E}">
        <p14:creationId xmlns:p14="http://schemas.microsoft.com/office/powerpoint/2010/main" val="2651586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cxnSpLocks/>
            <a:stCxn id="2" idx="2"/>
            <a:endCxn id="13" idx="0"/>
          </p:cNvCxnSpPr>
          <p:nvPr/>
        </p:nvCxnSpPr>
        <p:spPr>
          <a:xfrm rot="16200000" flipH="1">
            <a:off x="1344727" y="2698105"/>
            <a:ext cx="702502" cy="115357"/>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423332" y="3107035"/>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
        <p:nvSpPr>
          <p:cNvPr id="7" name="Star: 10 Points 6">
            <a:extLst>
              <a:ext uri="{FF2B5EF4-FFF2-40B4-BE49-F238E27FC236}">
                <a16:creationId xmlns:a16="http://schemas.microsoft.com/office/drawing/2014/main" id="{0F77FA15-2230-6D55-B05B-479BC29F190A}"/>
              </a:ext>
            </a:extLst>
          </p:cNvPr>
          <p:cNvSpPr/>
          <p:nvPr/>
        </p:nvSpPr>
        <p:spPr>
          <a:xfrm>
            <a:off x="1753657" y="4605866"/>
            <a:ext cx="2056343" cy="1676400"/>
          </a:xfrm>
          <a:prstGeom prst="star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Reducer</a:t>
            </a:r>
          </a:p>
        </p:txBody>
      </p:sp>
      <p:cxnSp>
        <p:nvCxnSpPr>
          <p:cNvPr id="14" name="Connector: Curved 13">
            <a:extLst>
              <a:ext uri="{FF2B5EF4-FFF2-40B4-BE49-F238E27FC236}">
                <a16:creationId xmlns:a16="http://schemas.microsoft.com/office/drawing/2014/main" id="{8FBFA9C5-A61E-E4F9-C7B3-DF5867A488FF}"/>
              </a:ext>
            </a:extLst>
          </p:cNvPr>
          <p:cNvCxnSpPr>
            <a:cxnSpLocks/>
            <a:stCxn id="13" idx="2"/>
            <a:endCxn id="7" idx="5"/>
          </p:cNvCxnSpPr>
          <p:nvPr/>
        </p:nvCxnSpPr>
        <p:spPr>
          <a:xfrm rot="5400000">
            <a:off x="917295" y="4866725"/>
            <a:ext cx="1672722" cy="2"/>
          </a:xfrm>
          <a:prstGeom prst="curvedConnector4">
            <a:avLst>
              <a:gd name="adj1" fmla="val 17202"/>
              <a:gd name="adj2" fmla="val 11430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299B2623-40FB-FC0C-4C94-A710F1B25260}"/>
              </a:ext>
            </a:extLst>
          </p:cNvPr>
          <p:cNvCxnSpPr>
            <a:stCxn id="7" idx="0"/>
            <a:endCxn id="4" idx="2"/>
          </p:cNvCxnSpPr>
          <p:nvPr/>
        </p:nvCxnSpPr>
        <p:spPr>
          <a:xfrm flipV="1">
            <a:off x="3810002" y="3767667"/>
            <a:ext cx="110065" cy="141737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3E6C343-4108-943B-7BA1-C99229B6087C}"/>
              </a:ext>
            </a:extLst>
          </p:cNvPr>
          <p:cNvSpPr txBox="1"/>
          <p:nvPr/>
        </p:nvSpPr>
        <p:spPr>
          <a:xfrm>
            <a:off x="2954866" y="3992032"/>
            <a:ext cx="1659467" cy="923330"/>
          </a:xfrm>
          <a:prstGeom prst="rect">
            <a:avLst/>
          </a:prstGeom>
          <a:noFill/>
        </p:spPr>
        <p:txBody>
          <a:bodyPr wrap="square" rtlCol="0">
            <a:spAutoFit/>
          </a:bodyPr>
          <a:lstStyle/>
          <a:p>
            <a:pPr algn="ctr"/>
            <a:r>
              <a:rPr lang="en-IN" b="1" dirty="0"/>
              <a:t>Update new Department in the Store</a:t>
            </a:r>
          </a:p>
        </p:txBody>
      </p:sp>
    </p:spTree>
    <p:extLst>
      <p:ext uri="{BB962C8B-B14F-4D97-AF65-F5344CB8AC3E}">
        <p14:creationId xmlns:p14="http://schemas.microsoft.com/office/powerpoint/2010/main" val="381276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1795</TotalTime>
  <Words>3158</Words>
  <Application>Microsoft Office PowerPoint</Application>
  <PresentationFormat>Widescreen</PresentationFormat>
  <Paragraphs>592</Paragraphs>
  <Slides>43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213</cp:revision>
  <dcterms:created xsi:type="dcterms:W3CDTF">2024-03-20T04:50:52Z</dcterms:created>
  <dcterms:modified xsi:type="dcterms:W3CDTF">2024-04-22T06:20:38Z</dcterms:modified>
</cp:coreProperties>
</file>