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EC9C-007B-4659-AC04-83157544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849" b="169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2459-7725-014B-89E8-2A571463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Angular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8235-F230-2C48-B6FD-C82820F7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25A7B-7A4F-4848-B692-460E81F37243}"/>
              </a:ext>
            </a:extLst>
          </p:cNvPr>
          <p:cNvSpPr/>
          <p:nvPr/>
        </p:nvSpPr>
        <p:spPr>
          <a:xfrm>
            <a:off x="557349" y="1062446"/>
            <a:ext cx="11338560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3ECEC-B918-F24A-A241-1940785C5CB5}"/>
              </a:ext>
            </a:extLst>
          </p:cNvPr>
          <p:cNvSpPr txBox="1"/>
          <p:nvPr/>
        </p:nvSpPr>
        <p:spPr>
          <a:xfrm>
            <a:off x="5512526" y="1219200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B245EC-55E0-6348-B4FB-484429A2A66F}"/>
              </a:ext>
            </a:extLst>
          </p:cNvPr>
          <p:cNvSpPr/>
          <p:nvPr/>
        </p:nvSpPr>
        <p:spPr>
          <a:xfrm>
            <a:off x="1010194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A4F791-DA2F-DD44-9CD8-E5B4F7D7212A}"/>
              </a:ext>
            </a:extLst>
          </p:cNvPr>
          <p:cNvSpPr/>
          <p:nvPr/>
        </p:nvSpPr>
        <p:spPr>
          <a:xfrm>
            <a:off x="8260079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81EB-C7FD-7744-AB8D-3460139353FE}"/>
              </a:ext>
            </a:extLst>
          </p:cNvPr>
          <p:cNvSpPr txBox="1"/>
          <p:nvPr/>
        </p:nvSpPr>
        <p:spPr>
          <a:xfrm>
            <a:off x="3082834" y="1588532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Across 2 Components having Same Parent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495E3B-4721-7241-BF70-6269011B1924}"/>
              </a:ext>
            </a:extLst>
          </p:cNvPr>
          <p:cNvSpPr/>
          <p:nvPr/>
        </p:nvSpPr>
        <p:spPr>
          <a:xfrm>
            <a:off x="5434148" y="2609501"/>
            <a:ext cx="1820091" cy="80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B39EEAE-F41C-D444-8FC6-B0240FDEDAAC}"/>
              </a:ext>
            </a:extLst>
          </p:cNvPr>
          <p:cNvSpPr/>
          <p:nvPr/>
        </p:nvSpPr>
        <p:spPr>
          <a:xfrm>
            <a:off x="3962400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A64612-26AF-D54D-BA57-19B27CD59FB9}"/>
              </a:ext>
            </a:extLst>
          </p:cNvPr>
          <p:cNvSpPr/>
          <p:nvPr/>
        </p:nvSpPr>
        <p:spPr>
          <a:xfrm>
            <a:off x="4023360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E1FA699-D04A-994A-B0C0-58D3061ADB77}"/>
              </a:ext>
            </a:extLst>
          </p:cNvPr>
          <p:cNvSpPr/>
          <p:nvPr/>
        </p:nvSpPr>
        <p:spPr>
          <a:xfrm>
            <a:off x="7123612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7FA1812-6D0D-8241-8CCD-811358191E6E}"/>
              </a:ext>
            </a:extLst>
          </p:cNvPr>
          <p:cNvSpPr/>
          <p:nvPr/>
        </p:nvSpPr>
        <p:spPr>
          <a:xfrm>
            <a:off x="7184572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794A9-D465-3341-AC63-428BBDF0A5FE}"/>
              </a:ext>
            </a:extLst>
          </p:cNvPr>
          <p:cNvSpPr/>
          <p:nvPr/>
        </p:nvSpPr>
        <p:spPr>
          <a:xfrm>
            <a:off x="714103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BF58F-41D7-9947-B632-DF476723EDF0}"/>
              </a:ext>
            </a:extLst>
          </p:cNvPr>
          <p:cNvSpPr/>
          <p:nvPr/>
        </p:nvSpPr>
        <p:spPr>
          <a:xfrm>
            <a:off x="7824651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7D285-3DF3-524B-8FDD-EC7FBCCB4752}"/>
              </a:ext>
            </a:extLst>
          </p:cNvPr>
          <p:cNvSpPr txBox="1"/>
          <p:nvPr/>
        </p:nvSpPr>
        <p:spPr>
          <a:xfrm>
            <a:off x="3666309" y="836023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F2BDD-9DE4-4344-BB84-BBB0AFF44456}"/>
              </a:ext>
            </a:extLst>
          </p:cNvPr>
          <p:cNvSpPr/>
          <p:nvPr/>
        </p:nvSpPr>
        <p:spPr>
          <a:xfrm>
            <a:off x="653143" y="5860869"/>
            <a:ext cx="10903131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NgModule</a:t>
            </a:r>
            <a:r>
              <a:rPr lang="en-US" dirty="0"/>
              <a:t> Container Providers as ‘root’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4D36553-11FF-EE4E-BFEF-F31BAD886722}"/>
              </a:ext>
            </a:extLst>
          </p:cNvPr>
          <p:cNvSpPr/>
          <p:nvPr/>
        </p:nvSpPr>
        <p:spPr>
          <a:xfrm>
            <a:off x="2185851" y="5190309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97BAD9EE-49E0-FF44-84DC-09D62D22AB12}"/>
              </a:ext>
            </a:extLst>
          </p:cNvPr>
          <p:cNvSpPr/>
          <p:nvPr/>
        </p:nvSpPr>
        <p:spPr>
          <a:xfrm>
            <a:off x="9209313" y="5190308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2D9D36-3C3B-AF48-A5AF-5DC4FA842E18}"/>
              </a:ext>
            </a:extLst>
          </p:cNvPr>
          <p:cNvSpPr/>
          <p:nvPr/>
        </p:nvSpPr>
        <p:spPr>
          <a:xfrm>
            <a:off x="5181600" y="3100251"/>
            <a:ext cx="1741714" cy="2090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Service as Singleton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1EC2171-3F5A-334B-A036-A3D120ED4966}"/>
              </a:ext>
            </a:extLst>
          </p:cNvPr>
          <p:cNvSpPr/>
          <p:nvPr/>
        </p:nvSpPr>
        <p:spPr>
          <a:xfrm>
            <a:off x="5756365" y="5033555"/>
            <a:ext cx="461555" cy="11016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>
            <a:extLst>
              <a:ext uri="{FF2B5EF4-FFF2-40B4-BE49-F238E27FC236}">
                <a16:creationId xmlns:a16="http://schemas.microsoft.com/office/drawing/2014/main" id="{FDC9A7FF-84FF-054A-81BF-9B8181C506A8}"/>
              </a:ext>
            </a:extLst>
          </p:cNvPr>
          <p:cNvSpPr/>
          <p:nvPr/>
        </p:nvSpPr>
        <p:spPr>
          <a:xfrm rot="5400000">
            <a:off x="4345576" y="2059577"/>
            <a:ext cx="818605" cy="200297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45F601B5-FAD6-8746-9B43-3DFD31AC3DE7}"/>
              </a:ext>
            </a:extLst>
          </p:cNvPr>
          <p:cNvSpPr/>
          <p:nvPr/>
        </p:nvSpPr>
        <p:spPr>
          <a:xfrm rot="5400000" flipV="1">
            <a:off x="6945089" y="1989908"/>
            <a:ext cx="888278" cy="190717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266C4-0BBB-6F4B-AC70-656E469AE624}"/>
              </a:ext>
            </a:extLst>
          </p:cNvPr>
          <p:cNvSpPr txBox="1"/>
          <p:nvPr/>
        </p:nvSpPr>
        <p:spPr>
          <a:xfrm>
            <a:off x="4415246" y="163721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will be Injected as constructor Injection </a:t>
            </a:r>
          </a:p>
        </p:txBody>
      </p:sp>
    </p:spTree>
    <p:extLst>
      <p:ext uri="{BB962C8B-B14F-4D97-AF65-F5344CB8AC3E}">
        <p14:creationId xmlns:p14="http://schemas.microsoft.com/office/powerpoint/2010/main" val="255947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2267A-9E79-B44B-B148-B37C347AD208}"/>
              </a:ext>
            </a:extLst>
          </p:cNvPr>
          <p:cNvSpPr/>
          <p:nvPr/>
        </p:nvSpPr>
        <p:spPr>
          <a:xfrm>
            <a:off x="531223" y="827314"/>
            <a:ext cx="11416937" cy="5878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61928-C30F-C84E-B80E-600E13F05AA8}"/>
              </a:ext>
            </a:extLst>
          </p:cNvPr>
          <p:cNvSpPr txBox="1"/>
          <p:nvPr/>
        </p:nvSpPr>
        <p:spPr>
          <a:xfrm>
            <a:off x="4641669" y="896983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92A0C-9675-9545-A5CB-20F17604F1F9}"/>
              </a:ext>
            </a:extLst>
          </p:cNvPr>
          <p:cNvSpPr/>
          <p:nvPr/>
        </p:nvSpPr>
        <p:spPr>
          <a:xfrm>
            <a:off x="722811" y="2055222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1 </a:t>
            </a:r>
          </a:p>
          <a:p>
            <a:pPr algn="ctr"/>
            <a:r>
              <a:rPr lang="en-US" dirty="0"/>
              <a:t>Team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47D3C-17B4-C74B-BAB9-44827F84A9CD}"/>
              </a:ext>
            </a:extLst>
          </p:cNvPr>
          <p:cNvSpPr/>
          <p:nvPr/>
        </p:nvSpPr>
        <p:spPr>
          <a:xfrm>
            <a:off x="4441371" y="2055221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2 </a:t>
            </a:r>
          </a:p>
          <a:p>
            <a:pPr algn="ctr"/>
            <a:r>
              <a:rPr lang="en-US" dirty="0"/>
              <a:t>Team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63BC4-E088-2C41-9709-7B495F020BE2}"/>
              </a:ext>
            </a:extLst>
          </p:cNvPr>
          <p:cNvSpPr/>
          <p:nvPr/>
        </p:nvSpPr>
        <p:spPr>
          <a:xfrm>
            <a:off x="8159931" y="2055220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3 </a:t>
            </a:r>
          </a:p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3953D0-1BC6-DB48-9688-802D42565912}"/>
              </a:ext>
            </a:extLst>
          </p:cNvPr>
          <p:cNvSpPr/>
          <p:nvPr/>
        </p:nvSpPr>
        <p:spPr>
          <a:xfrm>
            <a:off x="722811" y="5634446"/>
            <a:ext cx="10746378" cy="923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Angular Module registering the Angular Service as ‘</a:t>
            </a:r>
            <a:r>
              <a:rPr lang="en-US" dirty="0" err="1"/>
              <a:t>Platfortm</a:t>
            </a:r>
            <a:r>
              <a:rPr lang="en-US" dirty="0"/>
              <a:t>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BB89B84-A455-0544-A967-D74D2DC52410}"/>
              </a:ext>
            </a:extLst>
          </p:cNvPr>
          <p:cNvSpPr/>
          <p:nvPr/>
        </p:nvSpPr>
        <p:spPr>
          <a:xfrm>
            <a:off x="2316480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C2B031E-20EC-7549-A087-8CB839BE5DB6}"/>
              </a:ext>
            </a:extLst>
          </p:cNvPr>
          <p:cNvSpPr/>
          <p:nvPr/>
        </p:nvSpPr>
        <p:spPr>
          <a:xfrm>
            <a:off x="5817326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DE421BB9-A622-0644-8C92-3D4436A79556}"/>
              </a:ext>
            </a:extLst>
          </p:cNvPr>
          <p:cNvSpPr/>
          <p:nvPr/>
        </p:nvSpPr>
        <p:spPr>
          <a:xfrm>
            <a:off x="9649098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045AC-B983-654A-A080-C48698E68A1F}"/>
              </a:ext>
            </a:extLst>
          </p:cNvPr>
          <p:cNvSpPr/>
          <p:nvPr/>
        </p:nvSpPr>
        <p:spPr>
          <a:xfrm>
            <a:off x="322217" y="2124892"/>
            <a:ext cx="4075612" cy="36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6AB87-C323-E94B-AF44-001F4D17F641}"/>
              </a:ext>
            </a:extLst>
          </p:cNvPr>
          <p:cNvSpPr/>
          <p:nvPr/>
        </p:nvSpPr>
        <p:spPr>
          <a:xfrm>
            <a:off x="7493726" y="2124892"/>
            <a:ext cx="4075612" cy="36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 REST APIs</a:t>
            </a:r>
          </a:p>
          <a:p>
            <a:pPr algn="ctr"/>
            <a:r>
              <a:rPr lang="en-US" dirty="0"/>
              <a:t>Open Accessible OR</a:t>
            </a:r>
          </a:p>
          <a:p>
            <a:pPr algn="ctr"/>
            <a:r>
              <a:rPr lang="en-US" dirty="0"/>
              <a:t>Secure Calls to REST APIs</a:t>
            </a:r>
          </a:p>
          <a:p>
            <a:pPr algn="ctr"/>
            <a:r>
              <a:rPr lang="en-US" dirty="0"/>
              <a:t>Identity with Credentials OR Credentials +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5DCCF-EBFF-844E-8DC8-68DB39971F31}"/>
              </a:ext>
            </a:extLst>
          </p:cNvPr>
          <p:cNvSpPr/>
          <p:nvPr/>
        </p:nvSpPr>
        <p:spPr>
          <a:xfrm>
            <a:off x="3875314" y="3317966"/>
            <a:ext cx="1480457" cy="16285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Curved Right Arrow 4">
            <a:extLst>
              <a:ext uri="{FF2B5EF4-FFF2-40B4-BE49-F238E27FC236}">
                <a16:creationId xmlns:a16="http://schemas.microsoft.com/office/drawing/2014/main" id="{28974553-43CA-0448-A8A1-698B301FEF47}"/>
              </a:ext>
            </a:extLst>
          </p:cNvPr>
          <p:cNvSpPr/>
          <p:nvPr/>
        </p:nvSpPr>
        <p:spPr>
          <a:xfrm rot="5400000" flipV="1">
            <a:off x="5660026" y="990055"/>
            <a:ext cx="1394461" cy="348343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B30-91AA-954D-989C-85B16077AB8C}"/>
              </a:ext>
            </a:extLst>
          </p:cNvPr>
          <p:cNvSpPr txBox="1"/>
          <p:nvPr/>
        </p:nvSpPr>
        <p:spPr>
          <a:xfrm>
            <a:off x="5878286" y="2769326"/>
            <a:ext cx="110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Request</a:t>
            </a: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F2B1FB55-52A7-8746-8D14-51A5BF3F969B}"/>
              </a:ext>
            </a:extLst>
          </p:cNvPr>
          <p:cNvSpPr/>
          <p:nvPr/>
        </p:nvSpPr>
        <p:spPr>
          <a:xfrm rot="16200000" flipV="1">
            <a:off x="5727518" y="3450226"/>
            <a:ext cx="1394461" cy="348343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087A5-C729-7F4F-8DD0-58D048299DA9}"/>
              </a:ext>
            </a:extLst>
          </p:cNvPr>
          <p:cNvSpPr txBox="1"/>
          <p:nvPr/>
        </p:nvSpPr>
        <p:spPr>
          <a:xfrm>
            <a:off x="5721531" y="4712427"/>
            <a:ext cx="155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Response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28B010E9-C285-E349-8F6F-93E6FDBE7115}"/>
              </a:ext>
            </a:extLst>
          </p:cNvPr>
          <p:cNvSpPr/>
          <p:nvPr/>
        </p:nvSpPr>
        <p:spPr>
          <a:xfrm>
            <a:off x="5495110" y="3840480"/>
            <a:ext cx="1680754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4FD66-9620-CE4D-8084-26832C4D08AE}"/>
              </a:ext>
            </a:extLst>
          </p:cNvPr>
          <p:cNvSpPr/>
          <p:nvPr/>
        </p:nvSpPr>
        <p:spPr>
          <a:xfrm>
            <a:off x="420130" y="864973"/>
            <a:ext cx="11355859" cy="567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3D11-584C-9147-AD5B-F6ACCE30B855}"/>
              </a:ext>
            </a:extLst>
          </p:cNvPr>
          <p:cNvSpPr txBox="1"/>
          <p:nvPr/>
        </p:nvSpPr>
        <p:spPr>
          <a:xfrm>
            <a:off x="3213463" y="96665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EF5E8-9C8A-3144-96A0-092C26A0EF22}"/>
              </a:ext>
            </a:extLst>
          </p:cNvPr>
          <p:cNvSpPr/>
          <p:nvPr/>
        </p:nvSpPr>
        <p:spPr>
          <a:xfrm>
            <a:off x="879566" y="1872343"/>
            <a:ext cx="3483428" cy="36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HTML UI + Events + Event Functions + Data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05E13-C205-1A47-95F5-FEFCBD295518}"/>
              </a:ext>
            </a:extLst>
          </p:cNvPr>
          <p:cNvSpPr/>
          <p:nvPr/>
        </p:nvSpPr>
        <p:spPr>
          <a:xfrm>
            <a:off x="4868091" y="1889761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Models</a:t>
            </a:r>
          </a:p>
          <a:p>
            <a:pPr algn="ctr"/>
            <a:r>
              <a:rPr lang="en-US" dirty="0"/>
              <a:t>Data Models aka Data Objects + Front-End</a:t>
            </a:r>
          </a:p>
          <a:p>
            <a:pPr algn="ctr"/>
            <a:r>
              <a:rPr lang="en-US" dirty="0"/>
              <a:t> Biz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CD11C-40DF-6545-9A7E-218D3FB164FB}"/>
              </a:ext>
            </a:extLst>
          </p:cNvPr>
          <p:cNvSpPr/>
          <p:nvPr/>
        </p:nvSpPr>
        <p:spPr>
          <a:xfrm>
            <a:off x="4868091" y="3814354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Utilities</a:t>
            </a:r>
          </a:p>
          <a:p>
            <a:pPr algn="ctr"/>
            <a:r>
              <a:rPr lang="en-US" dirty="0"/>
              <a:t>Reusable Functions e.g. Common Search Function, String Utilities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DA8382-BAD6-714A-90F5-E2DEB27AA5F8}"/>
              </a:ext>
            </a:extLst>
          </p:cNvPr>
          <p:cNvSpPr/>
          <p:nvPr/>
        </p:nvSpPr>
        <p:spPr>
          <a:xfrm>
            <a:off x="4223657" y="2647406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D20FCFD-AF61-DB43-915C-7849FC8ADACB}"/>
              </a:ext>
            </a:extLst>
          </p:cNvPr>
          <p:cNvSpPr/>
          <p:nvPr/>
        </p:nvSpPr>
        <p:spPr>
          <a:xfrm>
            <a:off x="4175760" y="4524102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79F425A-F854-AB47-B3BF-8594B8578658}"/>
              </a:ext>
            </a:extLst>
          </p:cNvPr>
          <p:cNvSpPr/>
          <p:nvPr/>
        </p:nvSpPr>
        <p:spPr>
          <a:xfrm>
            <a:off x="6096000" y="3402483"/>
            <a:ext cx="235131" cy="55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3BD5A-8F54-6D49-9183-0955019A74EE}"/>
              </a:ext>
            </a:extLst>
          </p:cNvPr>
          <p:cNvSpPr/>
          <p:nvPr/>
        </p:nvSpPr>
        <p:spPr>
          <a:xfrm>
            <a:off x="8621486" y="2647406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Calling Layer for External HTTP / Socket calls with Async Programming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18D87FE-5919-B04A-921B-FD82EB09F8FA}"/>
              </a:ext>
            </a:extLst>
          </p:cNvPr>
          <p:cNvSpPr/>
          <p:nvPr/>
        </p:nvSpPr>
        <p:spPr>
          <a:xfrm>
            <a:off x="7315200" y="3169920"/>
            <a:ext cx="1471749" cy="33092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67CB0-8D0C-484B-9CF4-DCEC659743D3}"/>
              </a:ext>
            </a:extLst>
          </p:cNvPr>
          <p:cNvSpPr txBox="1"/>
          <p:nvPr/>
        </p:nvSpPr>
        <p:spPr>
          <a:xfrm>
            <a:off x="957944" y="5826034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9F8B-99FB-E04E-A61C-6E53AD87302E}"/>
              </a:ext>
            </a:extLst>
          </p:cNvPr>
          <p:cNvSpPr txBox="1"/>
          <p:nvPr/>
        </p:nvSpPr>
        <p:spPr>
          <a:xfrm>
            <a:off x="4868090" y="5985848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  <a:r>
              <a:rPr lang="en-US"/>
              <a:t>+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AA617-504F-634D-8DAD-6810E41A88ED}"/>
              </a:ext>
            </a:extLst>
          </p:cNvPr>
          <p:cNvSpPr txBox="1"/>
          <p:nvPr/>
        </p:nvSpPr>
        <p:spPr>
          <a:xfrm>
            <a:off x="1114697" y="775063"/>
            <a:ext cx="99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Code Sharing for Front-End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701DF-7714-2B4B-9F3E-BBFFDE3C0F4D}"/>
              </a:ext>
            </a:extLst>
          </p:cNvPr>
          <p:cNvSpPr/>
          <p:nvPr/>
        </p:nvSpPr>
        <p:spPr>
          <a:xfrm>
            <a:off x="304800" y="4519749"/>
            <a:ext cx="11634651" cy="2046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C229-94B9-134C-A00C-0DF1A88EDB50}"/>
              </a:ext>
            </a:extLst>
          </p:cNvPr>
          <p:cNvSpPr txBox="1"/>
          <p:nvPr/>
        </p:nvSpPr>
        <p:spPr>
          <a:xfrm>
            <a:off x="4258491" y="4615543"/>
            <a:ext cx="341376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TypeScript Common Code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B65A0-7B42-A044-8AA9-814F1F83A72E}"/>
              </a:ext>
            </a:extLst>
          </p:cNvPr>
          <p:cNvSpPr/>
          <p:nvPr/>
        </p:nvSpPr>
        <p:spPr>
          <a:xfrm>
            <a:off x="478970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Manipulation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7B49B-9F83-D44E-B37D-6E8F03C7B49A}"/>
              </a:ext>
            </a:extLst>
          </p:cNvPr>
          <p:cNvSpPr/>
          <p:nvPr/>
        </p:nvSpPr>
        <p:spPr>
          <a:xfrm>
            <a:off x="2899951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Utilities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B953F-EC07-9C42-9CF0-0E1845A06E9E}"/>
              </a:ext>
            </a:extLst>
          </p:cNvPr>
          <p:cNvSpPr/>
          <p:nvPr/>
        </p:nvSpPr>
        <p:spPr>
          <a:xfrm>
            <a:off x="5373183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Date/Time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8D53F-DE71-C24D-B821-F99A579331AD}"/>
              </a:ext>
            </a:extLst>
          </p:cNvPr>
          <p:cNvSpPr/>
          <p:nvPr/>
        </p:nvSpPr>
        <p:spPr>
          <a:xfrm>
            <a:off x="7763690" y="5242557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F8C60-25D4-CE4A-B3A2-026479444603}"/>
              </a:ext>
            </a:extLst>
          </p:cNvPr>
          <p:cNvSpPr/>
          <p:nvPr/>
        </p:nvSpPr>
        <p:spPr>
          <a:xfrm>
            <a:off x="10171608" y="5242557"/>
            <a:ext cx="1628505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 / Charts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39243-3F64-FC49-92EF-A2145979A49C}"/>
              </a:ext>
            </a:extLst>
          </p:cNvPr>
          <p:cNvSpPr/>
          <p:nvPr/>
        </p:nvSpPr>
        <p:spPr>
          <a:xfrm>
            <a:off x="609600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02774C-BD9E-DD4F-8CAD-E9F26FDFEA9A}"/>
              </a:ext>
            </a:extLst>
          </p:cNvPr>
          <p:cNvSpPr/>
          <p:nvPr/>
        </p:nvSpPr>
        <p:spPr>
          <a:xfrm>
            <a:off x="1184366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95F7E7B-919B-6A41-8829-22C390CA97EB}"/>
              </a:ext>
            </a:extLst>
          </p:cNvPr>
          <p:cNvSpPr/>
          <p:nvPr/>
        </p:nvSpPr>
        <p:spPr>
          <a:xfrm rot="10800000">
            <a:off x="2725781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36F1-41D5-2240-B320-C5F3AC9678DE}"/>
              </a:ext>
            </a:extLst>
          </p:cNvPr>
          <p:cNvSpPr/>
          <p:nvPr/>
        </p:nvSpPr>
        <p:spPr>
          <a:xfrm>
            <a:off x="4362994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A7901C9-8F3B-8B40-B850-30623DCFE3C0}"/>
              </a:ext>
            </a:extLst>
          </p:cNvPr>
          <p:cNvSpPr/>
          <p:nvPr/>
        </p:nvSpPr>
        <p:spPr>
          <a:xfrm>
            <a:off x="4937760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017E10A-0894-3843-984E-FF34050F688C}"/>
              </a:ext>
            </a:extLst>
          </p:cNvPr>
          <p:cNvSpPr/>
          <p:nvPr/>
        </p:nvSpPr>
        <p:spPr>
          <a:xfrm rot="10800000">
            <a:off x="6479175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3C3B3-9049-9E4F-85B4-9D701261994F}"/>
              </a:ext>
            </a:extLst>
          </p:cNvPr>
          <p:cNvSpPr/>
          <p:nvPr/>
        </p:nvSpPr>
        <p:spPr>
          <a:xfrm>
            <a:off x="8277495" y="1449977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Vue.js</a:t>
            </a:r>
            <a:r>
              <a:rPr lang="en-US" dirty="0"/>
              <a:t> App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9926F56-37BE-5B49-A98D-F1C1AC056BF9}"/>
              </a:ext>
            </a:extLst>
          </p:cNvPr>
          <p:cNvSpPr/>
          <p:nvPr/>
        </p:nvSpPr>
        <p:spPr>
          <a:xfrm>
            <a:off x="8852261" y="3940629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EA69D39-B7BF-0248-B3FD-A656457CA250}"/>
              </a:ext>
            </a:extLst>
          </p:cNvPr>
          <p:cNvSpPr/>
          <p:nvPr/>
        </p:nvSpPr>
        <p:spPr>
          <a:xfrm rot="10800000">
            <a:off x="10393676" y="3949337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8B5B34F-0F4B-614F-ADED-0CB6B893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8" y="1056979"/>
            <a:ext cx="6096001" cy="27399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62C5B9-1DE3-F246-BC77-983BD74DF4E6}"/>
              </a:ext>
            </a:extLst>
          </p:cNvPr>
          <p:cNvCxnSpPr/>
          <p:nvPr/>
        </p:nvCxnSpPr>
        <p:spPr>
          <a:xfrm flipV="1">
            <a:off x="5686697" y="1056979"/>
            <a:ext cx="1898469" cy="6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306AC-B1CD-3544-8DB9-45C946A7B71E}"/>
              </a:ext>
            </a:extLst>
          </p:cNvPr>
          <p:cNvSpPr txBox="1"/>
          <p:nvPr/>
        </p:nvSpPr>
        <p:spPr>
          <a:xfrm>
            <a:off x="7654834" y="73152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of Standard Angular Packages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37B0D-7DC5-524A-A285-7B9AD6AB364D}"/>
              </a:ext>
            </a:extLst>
          </p:cNvPr>
          <p:cNvCxnSpPr/>
          <p:nvPr/>
        </p:nvCxnSpPr>
        <p:spPr>
          <a:xfrm>
            <a:off x="5782491" y="1976846"/>
            <a:ext cx="180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B0867E-B74B-674E-9104-927818516B05}"/>
              </a:ext>
            </a:extLst>
          </p:cNvPr>
          <p:cNvSpPr txBox="1"/>
          <p:nvPr/>
        </p:nvSpPr>
        <p:spPr>
          <a:xfrm>
            <a:off x="7585166" y="1680754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Single CSS file for All CSS Classes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8126C-CA1D-BF42-A0A6-85CB2AB9BE4D}"/>
              </a:ext>
            </a:extLst>
          </p:cNvPr>
          <p:cNvCxnSpPr/>
          <p:nvPr/>
        </p:nvCxnSpPr>
        <p:spPr>
          <a:xfrm>
            <a:off x="5686697" y="2327085"/>
            <a:ext cx="1785257" cy="12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F75AF8-DD88-BF4E-91EE-3BC29B8658AC}"/>
              </a:ext>
            </a:extLst>
          </p:cNvPr>
          <p:cNvSpPr txBox="1"/>
          <p:nvPr/>
        </p:nvSpPr>
        <p:spPr>
          <a:xfrm>
            <a:off x="7489372" y="2185851"/>
            <a:ext cx="408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for Managing ES. For Browser so that the app is executed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37174F-599F-D745-B060-2CF623A9718C}"/>
              </a:ext>
            </a:extLst>
          </p:cNvPr>
          <p:cNvCxnSpPr/>
          <p:nvPr/>
        </p:nvCxnSpPr>
        <p:spPr>
          <a:xfrm>
            <a:off x="5686697" y="2555183"/>
            <a:ext cx="1785257" cy="8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B3E1A9-CF0E-6349-9A79-B807CD62BB74}"/>
              </a:ext>
            </a:extLst>
          </p:cNvPr>
          <p:cNvSpPr txBox="1"/>
          <p:nvPr/>
        </p:nvSpPr>
        <p:spPr>
          <a:xfrm>
            <a:off x="7471954" y="309344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Transpilation of the Source code written by the developer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60B35-B692-2247-9C87-98BC10A50744}"/>
              </a:ext>
            </a:extLst>
          </p:cNvPr>
          <p:cNvCxnSpPr/>
          <p:nvPr/>
        </p:nvCxnSpPr>
        <p:spPr>
          <a:xfrm>
            <a:off x="5686697" y="2967947"/>
            <a:ext cx="1166949" cy="191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AA83D3-8AA9-FD4E-BE00-56766234FF5B}"/>
              </a:ext>
            </a:extLst>
          </p:cNvPr>
          <p:cNvSpPr txBox="1"/>
          <p:nvPr/>
        </p:nvSpPr>
        <p:spPr>
          <a:xfrm>
            <a:off x="6940731" y="4545874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WebPack</a:t>
            </a:r>
            <a:r>
              <a:rPr lang="en-US" dirty="0"/>
              <a:t> loader instructions used by browser to execute the Angular app in 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7AF99-FF3E-3842-92B4-19E101D40E39}"/>
              </a:ext>
            </a:extLst>
          </p:cNvPr>
          <p:cNvSpPr/>
          <p:nvPr/>
        </p:nvSpPr>
        <p:spPr>
          <a:xfrm>
            <a:off x="190918" y="4737463"/>
            <a:ext cx="6201173" cy="184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 Build </a:t>
            </a:r>
          </a:p>
        </p:txBody>
      </p:sp>
    </p:spTree>
    <p:extLst>
      <p:ext uri="{BB962C8B-B14F-4D97-AF65-F5344CB8AC3E}">
        <p14:creationId xmlns:p14="http://schemas.microsoft.com/office/powerpoint/2010/main" val="35423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47FE92F-8E26-4F43-B6C8-181D4C2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144"/>
            <a:ext cx="7021003" cy="21927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6EF23D-BEC5-334E-912E-EBD14F675B2F}"/>
              </a:ext>
            </a:extLst>
          </p:cNvPr>
          <p:cNvCxnSpPr/>
          <p:nvPr/>
        </p:nvCxnSpPr>
        <p:spPr>
          <a:xfrm flipV="1">
            <a:off x="6471138" y="1525144"/>
            <a:ext cx="1848897" cy="5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711F8-90D6-734C-8B79-C58E17BFBFDE}"/>
              </a:ext>
            </a:extLst>
          </p:cNvPr>
          <p:cNvSpPr txBox="1"/>
          <p:nvPr/>
        </p:nvSpPr>
        <p:spPr>
          <a:xfrm>
            <a:off x="8342811" y="1175657"/>
            <a:ext cx="3492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 serve –prod will </a:t>
            </a:r>
            <a:r>
              <a:rPr lang="en-US" dirty="0" err="1"/>
              <a:t>transpile</a:t>
            </a:r>
            <a:r>
              <a:rPr lang="en-US" dirty="0"/>
              <a:t> all standard Angular Packages and merge them into </a:t>
            </a:r>
            <a:r>
              <a:rPr lang="en-US" dirty="0" err="1"/>
              <a:t>main.js</a:t>
            </a:r>
            <a:r>
              <a:rPr lang="en-US" dirty="0"/>
              <a:t> along with the developer written code (app code)</a:t>
            </a:r>
          </a:p>
        </p:txBody>
      </p:sp>
    </p:spTree>
    <p:extLst>
      <p:ext uri="{BB962C8B-B14F-4D97-AF65-F5344CB8AC3E}">
        <p14:creationId xmlns:p14="http://schemas.microsoft.com/office/powerpoint/2010/main" val="427880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418BB6-AFD5-9F4D-A824-1D8FB4BB58CD}"/>
              </a:ext>
            </a:extLst>
          </p:cNvPr>
          <p:cNvSpPr/>
          <p:nvPr/>
        </p:nvSpPr>
        <p:spPr>
          <a:xfrm>
            <a:off x="3796937" y="1461950"/>
            <a:ext cx="354438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190E39-7609-B543-8E11-1903EAB08D9C}"/>
              </a:ext>
            </a:extLst>
          </p:cNvPr>
          <p:cNvSpPr/>
          <p:nvPr/>
        </p:nvSpPr>
        <p:spPr>
          <a:xfrm>
            <a:off x="6574971" y="3429000"/>
            <a:ext cx="3052355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53FB23-9057-204D-8E86-085241D86FA4}"/>
              </a:ext>
            </a:extLst>
          </p:cNvPr>
          <p:cNvSpPr/>
          <p:nvPr/>
        </p:nvSpPr>
        <p:spPr>
          <a:xfrm>
            <a:off x="2094411" y="3226525"/>
            <a:ext cx="208134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62EF5D-0BCF-D944-9CEC-C1755865DAD4}"/>
              </a:ext>
            </a:extLst>
          </p:cNvPr>
          <p:cNvSpPr/>
          <p:nvPr/>
        </p:nvSpPr>
        <p:spPr>
          <a:xfrm>
            <a:off x="7062651" y="2394856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8DD3E6A-51BC-9C47-A850-32FC1055B4C6}"/>
              </a:ext>
            </a:extLst>
          </p:cNvPr>
          <p:cNvSpPr/>
          <p:nvPr/>
        </p:nvSpPr>
        <p:spPr>
          <a:xfrm>
            <a:off x="4175760" y="3770811"/>
            <a:ext cx="2521131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7C80FC8-7858-B842-92CB-F46B0368876E}"/>
              </a:ext>
            </a:extLst>
          </p:cNvPr>
          <p:cNvSpPr/>
          <p:nvPr/>
        </p:nvSpPr>
        <p:spPr>
          <a:xfrm>
            <a:off x="3487783" y="2436222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BEC92-BC98-3D42-A28E-1FBD866A0E33}"/>
              </a:ext>
            </a:extLst>
          </p:cNvPr>
          <p:cNvSpPr/>
          <p:nvPr/>
        </p:nvSpPr>
        <p:spPr>
          <a:xfrm>
            <a:off x="4066903" y="966651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(Entity Class with Validations)</a:t>
            </a:r>
          </a:p>
          <a:p>
            <a:pPr algn="ctr"/>
            <a:r>
              <a:rPr lang="en-US" dirty="0"/>
              <a:t>Domain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F57B3-CEDE-4442-9A3A-16171737E888}"/>
              </a:ext>
            </a:extLst>
          </p:cNvPr>
          <p:cNvSpPr/>
          <p:nvPr/>
        </p:nvSpPr>
        <p:spPr>
          <a:xfrm>
            <a:off x="7276012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Actions for Request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ED015-528E-3446-B38B-6F6996C86CE7}"/>
              </a:ext>
            </a:extLst>
          </p:cNvPr>
          <p:cNvSpPr/>
          <p:nvPr/>
        </p:nvSpPr>
        <p:spPr>
          <a:xfrm>
            <a:off x="1306287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Presentation Layer for End-Users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FFB89FD-D4AD-3343-93F8-A55BA432321F}"/>
              </a:ext>
            </a:extLst>
          </p:cNvPr>
          <p:cNvSpPr/>
          <p:nvPr/>
        </p:nvSpPr>
        <p:spPr>
          <a:xfrm>
            <a:off x="8647611" y="4410892"/>
            <a:ext cx="174172" cy="1319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9C039-D086-7D41-A163-C236D65C681E}"/>
              </a:ext>
            </a:extLst>
          </p:cNvPr>
          <p:cNvSpPr txBox="1"/>
          <p:nvPr/>
        </p:nvSpPr>
        <p:spPr>
          <a:xfrm>
            <a:off x="8917577" y="4650377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Action(s)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061637F5-451A-4342-BF7D-E4508D4A7D4B}"/>
              </a:ext>
            </a:extLst>
          </p:cNvPr>
          <p:cNvSpPr/>
          <p:nvPr/>
        </p:nvSpPr>
        <p:spPr>
          <a:xfrm flipH="1">
            <a:off x="7680960" y="1635034"/>
            <a:ext cx="966651" cy="15914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7CFAB-9852-F64C-8DFB-29D6CB708A24}"/>
              </a:ext>
            </a:extLst>
          </p:cNvPr>
          <p:cNvSpPr txBox="1"/>
          <p:nvPr/>
        </p:nvSpPr>
        <p:spPr>
          <a:xfrm>
            <a:off x="8821783" y="1635034"/>
            <a:ext cx="251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Model based on request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48A1E3C-1CC2-DF43-8733-686A54DE42C8}"/>
              </a:ext>
            </a:extLst>
          </p:cNvPr>
          <p:cNvSpPr/>
          <p:nvPr/>
        </p:nvSpPr>
        <p:spPr>
          <a:xfrm>
            <a:off x="7393577" y="2151017"/>
            <a:ext cx="330926" cy="1075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E38F7-016F-CF47-A70F-5DAC846A6273}"/>
              </a:ext>
            </a:extLst>
          </p:cNvPr>
          <p:cNvSpPr txBox="1"/>
          <p:nvPr/>
        </p:nvSpPr>
        <p:spPr>
          <a:xfrm>
            <a:off x="5834742" y="2246003"/>
            <a:ext cx="27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Updated Data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C1B1EB4-BB45-DC4C-B946-DFB70DDD0B14}"/>
              </a:ext>
            </a:extLst>
          </p:cNvPr>
          <p:cNvSpPr/>
          <p:nvPr/>
        </p:nvSpPr>
        <p:spPr>
          <a:xfrm>
            <a:off x="4920344" y="3429000"/>
            <a:ext cx="2355668" cy="389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3474-996F-8F4E-95EC-A5105B34AF0F}"/>
              </a:ext>
            </a:extLst>
          </p:cNvPr>
          <p:cNvSpPr txBox="1"/>
          <p:nvPr/>
        </p:nvSpPr>
        <p:spPr>
          <a:xfrm>
            <a:off x="5059680" y="3837495"/>
            <a:ext cx="202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Decides the view to be responded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5DE87EB0-67CB-C24A-B6CF-48EC4A4EB97D}"/>
              </a:ext>
            </a:extLst>
          </p:cNvPr>
          <p:cNvSpPr/>
          <p:nvPr/>
        </p:nvSpPr>
        <p:spPr>
          <a:xfrm>
            <a:off x="4267200" y="2151017"/>
            <a:ext cx="287383" cy="1075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1B1A5-9A32-2949-A927-CD3C5222AC72}"/>
              </a:ext>
            </a:extLst>
          </p:cNvPr>
          <p:cNvSpPr txBox="1"/>
          <p:nvPr/>
        </p:nvSpPr>
        <p:spPr>
          <a:xfrm>
            <a:off x="2307767" y="2397034"/>
            <a:ext cx="312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Data Acceptance Rules are tested for Validations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02AB9E9-C2BA-2E4A-9371-305399099571}"/>
              </a:ext>
            </a:extLst>
          </p:cNvPr>
          <p:cNvSpPr/>
          <p:nvPr/>
        </p:nvSpPr>
        <p:spPr>
          <a:xfrm>
            <a:off x="4066903" y="4410892"/>
            <a:ext cx="200297" cy="1423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FFE2A-FA96-AF49-8275-6F0981CE19E5}"/>
              </a:ext>
            </a:extLst>
          </p:cNvPr>
          <p:cNvSpPr txBox="1"/>
          <p:nvPr/>
        </p:nvSpPr>
        <p:spPr>
          <a:xfrm>
            <a:off x="3544381" y="5019709"/>
            <a:ext cx="33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Responded View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EF189-9CB3-1B40-BAEB-28A01FE9A819}"/>
              </a:ext>
            </a:extLst>
          </p:cNvPr>
          <p:cNvSpPr/>
          <p:nvPr/>
        </p:nvSpPr>
        <p:spPr>
          <a:xfrm>
            <a:off x="8482149" y="5947954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84985E-DD64-0C43-B3C6-8241353C767A}"/>
              </a:ext>
            </a:extLst>
          </p:cNvPr>
          <p:cNvSpPr/>
          <p:nvPr/>
        </p:nvSpPr>
        <p:spPr>
          <a:xfrm>
            <a:off x="8665028" y="2298281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03676B-FF0D-2840-A987-55C5FBE09849}"/>
              </a:ext>
            </a:extLst>
          </p:cNvPr>
          <p:cNvSpPr/>
          <p:nvPr/>
        </p:nvSpPr>
        <p:spPr>
          <a:xfrm>
            <a:off x="7276012" y="2511193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40490-6E91-2048-B5F8-DD4700A666D9}"/>
              </a:ext>
            </a:extLst>
          </p:cNvPr>
          <p:cNvSpPr/>
          <p:nvPr/>
        </p:nvSpPr>
        <p:spPr>
          <a:xfrm>
            <a:off x="6069873" y="3352017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99CE35-7796-1347-9152-50CDEC1C91B2}"/>
              </a:ext>
            </a:extLst>
          </p:cNvPr>
          <p:cNvSpPr/>
          <p:nvPr/>
        </p:nvSpPr>
        <p:spPr>
          <a:xfrm>
            <a:off x="4147458" y="2825258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A78D52-8A7C-404A-A6F6-4A7669E46417}"/>
              </a:ext>
            </a:extLst>
          </p:cNvPr>
          <p:cNvSpPr/>
          <p:nvPr/>
        </p:nvSpPr>
        <p:spPr>
          <a:xfrm>
            <a:off x="3875314" y="5832369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532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2101FA-9EEF-A14B-9E24-979F7DEE2F9A}"/>
              </a:ext>
            </a:extLst>
          </p:cNvPr>
          <p:cNvCxnSpPr/>
          <p:nvPr/>
        </p:nvCxnSpPr>
        <p:spPr>
          <a:xfrm flipH="1">
            <a:off x="4362993" y="2037806"/>
            <a:ext cx="2447110" cy="30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E0AA8-5170-9446-9117-557833F5E3F6}"/>
              </a:ext>
            </a:extLst>
          </p:cNvPr>
          <p:cNvCxnSpPr>
            <a:stCxn id="8" idx="1"/>
          </p:cNvCxnSpPr>
          <p:nvPr/>
        </p:nvCxnSpPr>
        <p:spPr>
          <a:xfrm flipH="1">
            <a:off x="4362993" y="2304982"/>
            <a:ext cx="2290356" cy="97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9847E-43DD-7342-B8C7-A4CC0529B1CF}"/>
              </a:ext>
            </a:extLst>
          </p:cNvPr>
          <p:cNvCxnSpPr>
            <a:endCxn id="5" idx="3"/>
          </p:cNvCxnSpPr>
          <p:nvPr/>
        </p:nvCxnSpPr>
        <p:spPr>
          <a:xfrm flipH="1">
            <a:off x="4362993" y="2638697"/>
            <a:ext cx="2368733" cy="158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D1969-701A-BE4C-9A2C-4D02C7064E75}"/>
              </a:ext>
            </a:extLst>
          </p:cNvPr>
          <p:cNvSpPr txBox="1"/>
          <p:nvPr/>
        </p:nvSpPr>
        <p:spPr>
          <a:xfrm>
            <a:off x="6096000" y="3666308"/>
            <a:ext cx="36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Individual Mapping with </a:t>
            </a:r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5C72A4D-0390-2E48-BCBF-C61FFBAECF90}"/>
              </a:ext>
            </a:extLst>
          </p:cNvPr>
          <p:cNvSpPr/>
          <p:nvPr/>
        </p:nvSpPr>
        <p:spPr>
          <a:xfrm>
            <a:off x="6156960" y="1357754"/>
            <a:ext cx="252549" cy="1881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E0AEE-F0FF-0A4B-B56D-0C3B89AE2C1E}"/>
              </a:ext>
            </a:extLst>
          </p:cNvPr>
          <p:cNvCxnSpPr/>
          <p:nvPr/>
        </p:nvCxnSpPr>
        <p:spPr>
          <a:xfrm flipH="1">
            <a:off x="4937760" y="2290354"/>
            <a:ext cx="1158240" cy="96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D9DBCE-E374-944A-92A0-608D9328A946}"/>
              </a:ext>
            </a:extLst>
          </p:cNvPr>
          <p:cNvSpPr txBox="1"/>
          <p:nvPr/>
        </p:nvSpPr>
        <p:spPr>
          <a:xfrm>
            <a:off x="5251269" y="3522617"/>
            <a:ext cx="5503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the entire object to the form so that when the form is posted the actual object is used for the processing instead of individual properties of the object.</a:t>
            </a:r>
          </a:p>
          <a:p>
            <a:endParaRPr lang="en-US" dirty="0"/>
          </a:p>
          <a:p>
            <a:r>
              <a:rPr lang="en-US" dirty="0"/>
              <a:t>This include domain specific validations applied on each property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0758566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83B21"/>
      </a:dk2>
      <a:lt2>
        <a:srgbClr val="E6E8E2"/>
      </a:lt2>
      <a:accent1>
        <a:srgbClr val="8A77C2"/>
      </a:accent1>
      <a:accent2>
        <a:srgbClr val="8F99CD"/>
      </a:accent2>
      <a:accent3>
        <a:srgbClr val="B98FCD"/>
      </a:accent3>
      <a:accent4>
        <a:srgbClr val="AFA56B"/>
      </a:accent4>
      <a:accent5>
        <a:srgbClr val="9CA976"/>
      </a:accent5>
      <a:accent6>
        <a:srgbClr val="81AF6B"/>
      </a:accent6>
      <a:hlink>
        <a:srgbClr val="7A885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428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DividendVTI</vt:lpstr>
      <vt:lpstr>Angular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50</cp:revision>
  <dcterms:created xsi:type="dcterms:W3CDTF">2021-02-11T07:32:56Z</dcterms:created>
  <dcterms:modified xsi:type="dcterms:W3CDTF">2021-02-15T12:12:52Z</dcterms:modified>
</cp:coreProperties>
</file>