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EC9C-007B-4659-AC04-83157544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849" b="169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2459-7725-014B-89E8-2A571463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Angular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8235-F230-2C48-B6FD-C82820F7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4FD66-9620-CE4D-8084-26832C4D08AE}"/>
              </a:ext>
            </a:extLst>
          </p:cNvPr>
          <p:cNvSpPr/>
          <p:nvPr/>
        </p:nvSpPr>
        <p:spPr>
          <a:xfrm>
            <a:off x="420130" y="864973"/>
            <a:ext cx="11355859" cy="567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3D11-584C-9147-AD5B-F6ACCE30B855}"/>
              </a:ext>
            </a:extLst>
          </p:cNvPr>
          <p:cNvSpPr txBox="1"/>
          <p:nvPr/>
        </p:nvSpPr>
        <p:spPr>
          <a:xfrm>
            <a:off x="3213463" y="96665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EF5E8-9C8A-3144-96A0-092C26A0EF22}"/>
              </a:ext>
            </a:extLst>
          </p:cNvPr>
          <p:cNvSpPr/>
          <p:nvPr/>
        </p:nvSpPr>
        <p:spPr>
          <a:xfrm>
            <a:off x="879566" y="1872343"/>
            <a:ext cx="3483428" cy="36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HTML UI + Events + Event Functions + Data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05E13-C205-1A47-95F5-FEFCBD295518}"/>
              </a:ext>
            </a:extLst>
          </p:cNvPr>
          <p:cNvSpPr/>
          <p:nvPr/>
        </p:nvSpPr>
        <p:spPr>
          <a:xfrm>
            <a:off x="4868091" y="1889761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Models</a:t>
            </a:r>
          </a:p>
          <a:p>
            <a:pPr algn="ctr"/>
            <a:r>
              <a:rPr lang="en-US" dirty="0"/>
              <a:t>Data Models aka Data Objects + Front-End</a:t>
            </a:r>
          </a:p>
          <a:p>
            <a:pPr algn="ctr"/>
            <a:r>
              <a:rPr lang="en-US" dirty="0"/>
              <a:t> Biz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CD11C-40DF-6545-9A7E-218D3FB164FB}"/>
              </a:ext>
            </a:extLst>
          </p:cNvPr>
          <p:cNvSpPr/>
          <p:nvPr/>
        </p:nvSpPr>
        <p:spPr>
          <a:xfrm>
            <a:off x="4868091" y="3814354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Utilities</a:t>
            </a:r>
          </a:p>
          <a:p>
            <a:pPr algn="ctr"/>
            <a:r>
              <a:rPr lang="en-US" dirty="0"/>
              <a:t>Reusable Functions e.g. Common Search Function, String Utilities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DA8382-BAD6-714A-90F5-E2DEB27AA5F8}"/>
              </a:ext>
            </a:extLst>
          </p:cNvPr>
          <p:cNvSpPr/>
          <p:nvPr/>
        </p:nvSpPr>
        <p:spPr>
          <a:xfrm>
            <a:off x="4223657" y="2647406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D20FCFD-AF61-DB43-915C-7849FC8ADACB}"/>
              </a:ext>
            </a:extLst>
          </p:cNvPr>
          <p:cNvSpPr/>
          <p:nvPr/>
        </p:nvSpPr>
        <p:spPr>
          <a:xfrm>
            <a:off x="4175760" y="4524102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79F425A-F854-AB47-B3BF-8594B8578658}"/>
              </a:ext>
            </a:extLst>
          </p:cNvPr>
          <p:cNvSpPr/>
          <p:nvPr/>
        </p:nvSpPr>
        <p:spPr>
          <a:xfrm>
            <a:off x="6096000" y="3402483"/>
            <a:ext cx="235131" cy="55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3BD5A-8F54-6D49-9183-0955019A74EE}"/>
              </a:ext>
            </a:extLst>
          </p:cNvPr>
          <p:cNvSpPr/>
          <p:nvPr/>
        </p:nvSpPr>
        <p:spPr>
          <a:xfrm>
            <a:off x="8621486" y="2647406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Calling Layer for External HTTP / Socket calls with Async Programming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18D87FE-5919-B04A-921B-FD82EB09F8FA}"/>
              </a:ext>
            </a:extLst>
          </p:cNvPr>
          <p:cNvSpPr/>
          <p:nvPr/>
        </p:nvSpPr>
        <p:spPr>
          <a:xfrm>
            <a:off x="7315200" y="3169920"/>
            <a:ext cx="1471749" cy="33092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67CB0-8D0C-484B-9CF4-DCEC659743D3}"/>
              </a:ext>
            </a:extLst>
          </p:cNvPr>
          <p:cNvSpPr txBox="1"/>
          <p:nvPr/>
        </p:nvSpPr>
        <p:spPr>
          <a:xfrm>
            <a:off x="957944" y="5826034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9F8B-99FB-E04E-A61C-6E53AD87302E}"/>
              </a:ext>
            </a:extLst>
          </p:cNvPr>
          <p:cNvSpPr txBox="1"/>
          <p:nvPr/>
        </p:nvSpPr>
        <p:spPr>
          <a:xfrm>
            <a:off x="4868090" y="5985848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  <a:r>
              <a:rPr lang="en-US"/>
              <a:t>+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AA617-504F-634D-8DAD-6810E41A88ED}"/>
              </a:ext>
            </a:extLst>
          </p:cNvPr>
          <p:cNvSpPr txBox="1"/>
          <p:nvPr/>
        </p:nvSpPr>
        <p:spPr>
          <a:xfrm>
            <a:off x="1114697" y="775063"/>
            <a:ext cx="99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Code Sharing for Front-End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701DF-7714-2B4B-9F3E-BBFFDE3C0F4D}"/>
              </a:ext>
            </a:extLst>
          </p:cNvPr>
          <p:cNvSpPr/>
          <p:nvPr/>
        </p:nvSpPr>
        <p:spPr>
          <a:xfrm>
            <a:off x="304800" y="4519749"/>
            <a:ext cx="11634651" cy="2046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C229-94B9-134C-A00C-0DF1A88EDB50}"/>
              </a:ext>
            </a:extLst>
          </p:cNvPr>
          <p:cNvSpPr txBox="1"/>
          <p:nvPr/>
        </p:nvSpPr>
        <p:spPr>
          <a:xfrm>
            <a:off x="4258491" y="4615543"/>
            <a:ext cx="341376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TypeScript Common Code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B65A0-7B42-A044-8AA9-814F1F83A72E}"/>
              </a:ext>
            </a:extLst>
          </p:cNvPr>
          <p:cNvSpPr/>
          <p:nvPr/>
        </p:nvSpPr>
        <p:spPr>
          <a:xfrm>
            <a:off x="478970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Manipulation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7B49B-9F83-D44E-B37D-6E8F03C7B49A}"/>
              </a:ext>
            </a:extLst>
          </p:cNvPr>
          <p:cNvSpPr/>
          <p:nvPr/>
        </p:nvSpPr>
        <p:spPr>
          <a:xfrm>
            <a:off x="2899951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Utilities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B953F-EC07-9C42-9CF0-0E1845A06E9E}"/>
              </a:ext>
            </a:extLst>
          </p:cNvPr>
          <p:cNvSpPr/>
          <p:nvPr/>
        </p:nvSpPr>
        <p:spPr>
          <a:xfrm>
            <a:off x="5373183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Date/Time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8D53F-DE71-C24D-B821-F99A579331AD}"/>
              </a:ext>
            </a:extLst>
          </p:cNvPr>
          <p:cNvSpPr/>
          <p:nvPr/>
        </p:nvSpPr>
        <p:spPr>
          <a:xfrm>
            <a:off x="7763690" y="5242557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F8C60-25D4-CE4A-B3A2-026479444603}"/>
              </a:ext>
            </a:extLst>
          </p:cNvPr>
          <p:cNvSpPr/>
          <p:nvPr/>
        </p:nvSpPr>
        <p:spPr>
          <a:xfrm>
            <a:off x="10171608" y="5242557"/>
            <a:ext cx="1628505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 / Charts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39243-3F64-FC49-92EF-A2145979A49C}"/>
              </a:ext>
            </a:extLst>
          </p:cNvPr>
          <p:cNvSpPr/>
          <p:nvPr/>
        </p:nvSpPr>
        <p:spPr>
          <a:xfrm>
            <a:off x="609600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02774C-BD9E-DD4F-8CAD-E9F26FDFEA9A}"/>
              </a:ext>
            </a:extLst>
          </p:cNvPr>
          <p:cNvSpPr/>
          <p:nvPr/>
        </p:nvSpPr>
        <p:spPr>
          <a:xfrm>
            <a:off x="1184366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95F7E7B-919B-6A41-8829-22C390CA97EB}"/>
              </a:ext>
            </a:extLst>
          </p:cNvPr>
          <p:cNvSpPr/>
          <p:nvPr/>
        </p:nvSpPr>
        <p:spPr>
          <a:xfrm rot="10800000">
            <a:off x="2725781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36F1-41D5-2240-B320-C5F3AC9678DE}"/>
              </a:ext>
            </a:extLst>
          </p:cNvPr>
          <p:cNvSpPr/>
          <p:nvPr/>
        </p:nvSpPr>
        <p:spPr>
          <a:xfrm>
            <a:off x="4362994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A7901C9-8F3B-8B40-B850-30623DCFE3C0}"/>
              </a:ext>
            </a:extLst>
          </p:cNvPr>
          <p:cNvSpPr/>
          <p:nvPr/>
        </p:nvSpPr>
        <p:spPr>
          <a:xfrm>
            <a:off x="4937760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017E10A-0894-3843-984E-FF34050F688C}"/>
              </a:ext>
            </a:extLst>
          </p:cNvPr>
          <p:cNvSpPr/>
          <p:nvPr/>
        </p:nvSpPr>
        <p:spPr>
          <a:xfrm rot="10800000">
            <a:off x="6479175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3C3B3-9049-9E4F-85B4-9D701261994F}"/>
              </a:ext>
            </a:extLst>
          </p:cNvPr>
          <p:cNvSpPr/>
          <p:nvPr/>
        </p:nvSpPr>
        <p:spPr>
          <a:xfrm>
            <a:off x="8277495" y="1449977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Vue.js</a:t>
            </a:r>
            <a:r>
              <a:rPr lang="en-US" dirty="0"/>
              <a:t> App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9926F56-37BE-5B49-A98D-F1C1AC056BF9}"/>
              </a:ext>
            </a:extLst>
          </p:cNvPr>
          <p:cNvSpPr/>
          <p:nvPr/>
        </p:nvSpPr>
        <p:spPr>
          <a:xfrm>
            <a:off x="8852261" y="3940629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EA69D39-B7BF-0248-B3FD-A656457CA250}"/>
              </a:ext>
            </a:extLst>
          </p:cNvPr>
          <p:cNvSpPr/>
          <p:nvPr/>
        </p:nvSpPr>
        <p:spPr>
          <a:xfrm rot="10800000">
            <a:off x="10393676" y="3949337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8B5B34F-0F4B-614F-ADED-0CB6B893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8" y="1056979"/>
            <a:ext cx="6096001" cy="27399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62C5B9-1DE3-F246-BC77-983BD74DF4E6}"/>
              </a:ext>
            </a:extLst>
          </p:cNvPr>
          <p:cNvCxnSpPr/>
          <p:nvPr/>
        </p:nvCxnSpPr>
        <p:spPr>
          <a:xfrm flipV="1">
            <a:off x="5686697" y="1056979"/>
            <a:ext cx="1898469" cy="6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306AC-B1CD-3544-8DB9-45C946A7B71E}"/>
              </a:ext>
            </a:extLst>
          </p:cNvPr>
          <p:cNvSpPr txBox="1"/>
          <p:nvPr/>
        </p:nvSpPr>
        <p:spPr>
          <a:xfrm>
            <a:off x="7654834" y="73152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of Standard Angular Packages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37B0D-7DC5-524A-A285-7B9AD6AB364D}"/>
              </a:ext>
            </a:extLst>
          </p:cNvPr>
          <p:cNvCxnSpPr/>
          <p:nvPr/>
        </p:nvCxnSpPr>
        <p:spPr>
          <a:xfrm>
            <a:off x="5782491" y="1976846"/>
            <a:ext cx="180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B0867E-B74B-674E-9104-927818516B05}"/>
              </a:ext>
            </a:extLst>
          </p:cNvPr>
          <p:cNvSpPr txBox="1"/>
          <p:nvPr/>
        </p:nvSpPr>
        <p:spPr>
          <a:xfrm>
            <a:off x="7585166" y="1680754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Single CSS file for All CSS Classes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8126C-CA1D-BF42-A0A6-85CB2AB9BE4D}"/>
              </a:ext>
            </a:extLst>
          </p:cNvPr>
          <p:cNvCxnSpPr/>
          <p:nvPr/>
        </p:nvCxnSpPr>
        <p:spPr>
          <a:xfrm>
            <a:off x="5686697" y="2327085"/>
            <a:ext cx="1785257" cy="12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F75AF8-DD88-BF4E-91EE-3BC29B8658AC}"/>
              </a:ext>
            </a:extLst>
          </p:cNvPr>
          <p:cNvSpPr txBox="1"/>
          <p:nvPr/>
        </p:nvSpPr>
        <p:spPr>
          <a:xfrm>
            <a:off x="7489372" y="2185851"/>
            <a:ext cx="408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for Managing ES. For Browser so that the app is executed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37174F-599F-D745-B060-2CF623A9718C}"/>
              </a:ext>
            </a:extLst>
          </p:cNvPr>
          <p:cNvCxnSpPr/>
          <p:nvPr/>
        </p:nvCxnSpPr>
        <p:spPr>
          <a:xfrm>
            <a:off x="5686697" y="2555183"/>
            <a:ext cx="1785257" cy="8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B3E1A9-CF0E-6349-9A79-B807CD62BB74}"/>
              </a:ext>
            </a:extLst>
          </p:cNvPr>
          <p:cNvSpPr txBox="1"/>
          <p:nvPr/>
        </p:nvSpPr>
        <p:spPr>
          <a:xfrm>
            <a:off x="7471954" y="309344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Transpilation of the Source code written by the developer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60B35-B692-2247-9C87-98BC10A50744}"/>
              </a:ext>
            </a:extLst>
          </p:cNvPr>
          <p:cNvCxnSpPr/>
          <p:nvPr/>
        </p:nvCxnSpPr>
        <p:spPr>
          <a:xfrm>
            <a:off x="5686697" y="2967947"/>
            <a:ext cx="1166949" cy="191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AA83D3-8AA9-FD4E-BE00-56766234FF5B}"/>
              </a:ext>
            </a:extLst>
          </p:cNvPr>
          <p:cNvSpPr txBox="1"/>
          <p:nvPr/>
        </p:nvSpPr>
        <p:spPr>
          <a:xfrm>
            <a:off x="6940731" y="4545874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WebPack</a:t>
            </a:r>
            <a:r>
              <a:rPr lang="en-US" dirty="0"/>
              <a:t> loader instructions used by browser to execute the Angular app in 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7AF99-FF3E-3842-92B4-19E101D40E39}"/>
              </a:ext>
            </a:extLst>
          </p:cNvPr>
          <p:cNvSpPr/>
          <p:nvPr/>
        </p:nvSpPr>
        <p:spPr>
          <a:xfrm>
            <a:off x="190918" y="4737463"/>
            <a:ext cx="6201173" cy="184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 Build </a:t>
            </a:r>
          </a:p>
        </p:txBody>
      </p:sp>
    </p:spTree>
    <p:extLst>
      <p:ext uri="{BB962C8B-B14F-4D97-AF65-F5344CB8AC3E}">
        <p14:creationId xmlns:p14="http://schemas.microsoft.com/office/powerpoint/2010/main" val="35423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47FE92F-8E26-4F43-B6C8-181D4C2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144"/>
            <a:ext cx="7021003" cy="21927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6EF23D-BEC5-334E-912E-EBD14F675B2F}"/>
              </a:ext>
            </a:extLst>
          </p:cNvPr>
          <p:cNvCxnSpPr/>
          <p:nvPr/>
        </p:nvCxnSpPr>
        <p:spPr>
          <a:xfrm flipV="1">
            <a:off x="6471138" y="1525144"/>
            <a:ext cx="1848897" cy="5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711F8-90D6-734C-8B79-C58E17BFBFDE}"/>
              </a:ext>
            </a:extLst>
          </p:cNvPr>
          <p:cNvSpPr txBox="1"/>
          <p:nvPr/>
        </p:nvSpPr>
        <p:spPr>
          <a:xfrm>
            <a:off x="8342811" y="1175657"/>
            <a:ext cx="3492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 serve –prod will </a:t>
            </a:r>
            <a:r>
              <a:rPr lang="en-US" dirty="0" err="1"/>
              <a:t>transpile</a:t>
            </a:r>
            <a:r>
              <a:rPr lang="en-US" dirty="0"/>
              <a:t> all standard Angular Packages and merge them into </a:t>
            </a:r>
            <a:r>
              <a:rPr lang="en-US" dirty="0" err="1"/>
              <a:t>main.js</a:t>
            </a:r>
            <a:r>
              <a:rPr lang="en-US" dirty="0"/>
              <a:t> along with the developer written code (app code)</a:t>
            </a:r>
          </a:p>
        </p:txBody>
      </p:sp>
    </p:spTree>
    <p:extLst>
      <p:ext uri="{BB962C8B-B14F-4D97-AF65-F5344CB8AC3E}">
        <p14:creationId xmlns:p14="http://schemas.microsoft.com/office/powerpoint/2010/main" val="4278804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83B21"/>
      </a:dk2>
      <a:lt2>
        <a:srgbClr val="E6E8E2"/>
      </a:lt2>
      <a:accent1>
        <a:srgbClr val="8A77C2"/>
      </a:accent1>
      <a:accent2>
        <a:srgbClr val="8F99CD"/>
      </a:accent2>
      <a:accent3>
        <a:srgbClr val="B98FCD"/>
      </a:accent3>
      <a:accent4>
        <a:srgbClr val="AFA56B"/>
      </a:accent4>
      <a:accent5>
        <a:srgbClr val="9CA976"/>
      </a:accent5>
      <a:accent6>
        <a:srgbClr val="81AF6B"/>
      </a:accent6>
      <a:hlink>
        <a:srgbClr val="7A885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169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DividendVTI</vt:lpstr>
      <vt:lpstr>Angular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</cp:revision>
  <dcterms:created xsi:type="dcterms:W3CDTF">2021-02-11T07:32:56Z</dcterms:created>
  <dcterms:modified xsi:type="dcterms:W3CDTF">2021-02-12T06:16:52Z</dcterms:modified>
</cp:coreProperties>
</file>