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308" r:id="rId10"/>
    <p:sldId id="309" r:id="rId11"/>
    <p:sldId id="317" r:id="rId12"/>
    <p:sldId id="346" r:id="rId13"/>
    <p:sldId id="3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26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B1FF-B1B2-1597-DA8E-696EF3A70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14D84-C92A-2489-E97F-13BEFBB4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144E-0F1F-52A8-C03B-FE2D059B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7456-5D27-D778-3930-0F9CED16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8215-D5AE-C1CC-56AB-1B3FA4C7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0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A25B-7BAA-FCE8-40C0-353C250A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FBDC6-072F-C722-9F04-EC2F6A1D3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96DA-DC6D-9258-BB30-79B66703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B76C-4E83-29AB-2DD4-9066351B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4E06-3638-B601-C403-D7081562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2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A4C2C-6D58-BBA5-1764-D22486061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0C8D7-7C5B-AF1A-7CB0-0836D632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CF7F-F904-71DD-3710-0DE9A69E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23B6-9C6F-8441-7754-D260B287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B8959-1973-3657-EBDB-902ABA54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78369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D277-956B-D576-CBBC-AAAD0D85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3C8F-B981-A6B6-60BB-927EF516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EA8F-2886-C4DC-66C8-2F4A6A6A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29F0-FE9B-9E3C-6C68-AA9461D1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A5812-52E0-35FB-97C9-CBEBCDA5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7A37-D9A4-FD74-2AFD-DB218A98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B708-96CE-2527-551B-720314D8E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003C-9042-9CCD-284B-9013674A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5DC6-A2F1-435A-804C-7CC672A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C5DB-FA70-6933-6617-40C09196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ABF6-D5F6-5F6A-5781-792E289F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F851-A901-0B92-F3DC-57CC81268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B397-9388-CD97-4D54-42295507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4033F-6453-6C72-6B59-10BADC8E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9C184-36B7-7978-0623-C2F50378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6A267-7BBF-4390-510C-E146B06B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6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F5FA-0010-C3E6-AA1B-1248E2A7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6BD95-D215-24EE-B82B-87638070C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75DA6-1C68-9AF6-0D66-FC33047E0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E1C4-A970-95AB-E7C0-EE0038B0C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E461A-C333-F97D-A923-AB9B3049E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98703-A3FB-80B1-72FD-B2289704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093AB-958F-73C1-CBF3-2F92364D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79FCA-2255-10E2-E783-63B9EE72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7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3316-B32E-0FC4-1E80-B88AE65E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27AE1-BB94-E367-6288-D7EC633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0D675-3DD1-9CAD-513D-6E08D27F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68234-A9F1-0F60-611A-9C4A1596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8FBCA-81E0-07D1-EF83-5B4C5572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A4238-EF30-09DD-11DB-D00484C1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E0C8-1EB6-8384-E3EE-643FC208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E451-D8CA-8BE9-F738-2E9BF2F2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B249-445F-51B9-2AD2-69D157CE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02C83-B1F9-0210-4A8B-7072D8584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39F58-88CF-E158-4637-00CBBF9E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1DE-83E8-3489-295B-5C3FBF9F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4086C-A022-3CA7-37D3-3809DEDB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696-DE80-81D1-1F18-63E64418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150FC-9DF1-2961-1BE9-CA3C9B37E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F1A91-D72A-1230-AB99-10F4A6E8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54684-4DAE-4F42-5E2B-9C6D1EFC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0BAC3-78A0-A6DF-3115-25B48D6E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8174A-9FB2-3880-7CC8-B1DF6298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3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3008C-4E1F-A608-29CF-D370E0A6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48E8-90F3-9E2B-7107-808D96531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06FA3-CF03-5273-2375-ACDC04992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DFF1-B7DB-C646-A9AE-E4922D836E39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38C4F-EE44-614C-050F-1183B3B76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53EB-47AA-5154-FCC1-A816C5E0A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3D13-A865-6E49-A10C-D8AAA396B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3BB675-4897-9938-F0FD-E76111F66D18}"/>
              </a:ext>
            </a:extLst>
          </p:cNvPr>
          <p:cNvSpPr/>
          <p:nvPr/>
        </p:nvSpPr>
        <p:spPr>
          <a:xfrm>
            <a:off x="725214" y="872359"/>
            <a:ext cx="10363200" cy="557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31CD7-2B04-D5F0-D813-D8CEA0527A53}"/>
              </a:ext>
            </a:extLst>
          </p:cNvPr>
          <p:cNvSpPr txBox="1"/>
          <p:nvPr/>
        </p:nvSpPr>
        <p:spPr>
          <a:xfrm>
            <a:off x="872359" y="977462"/>
            <a:ext cx="217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Mounted Root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F5A92-4890-2AE6-006F-D3F5112C65E5}"/>
              </a:ext>
            </a:extLst>
          </p:cNvPr>
          <p:cNvSpPr/>
          <p:nvPr/>
        </p:nvSpPr>
        <p:spPr>
          <a:xfrm>
            <a:off x="1103586" y="1702676"/>
            <a:ext cx="9270124" cy="44038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593-86E5-621D-5ED3-3F970FF36AB5}"/>
              </a:ext>
            </a:extLst>
          </p:cNvPr>
          <p:cNvSpPr txBox="1"/>
          <p:nvPr/>
        </p:nvSpPr>
        <p:spPr>
          <a:xfrm>
            <a:off x="1103586" y="1797269"/>
            <a:ext cx="25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Parent Component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118FC05-AE27-EB1C-B5D8-5FBE0DA504BC}"/>
              </a:ext>
            </a:extLst>
          </p:cNvPr>
          <p:cNvSpPr/>
          <p:nvPr/>
        </p:nvSpPr>
        <p:spPr>
          <a:xfrm>
            <a:off x="1439917" y="3237186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EC67105-5C45-D189-A6FF-A7D3837586C8}"/>
              </a:ext>
            </a:extLst>
          </p:cNvPr>
          <p:cNvSpPr/>
          <p:nvPr/>
        </p:nvSpPr>
        <p:spPr>
          <a:xfrm>
            <a:off x="3235872" y="3284482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AA4027A-FE41-1A2B-F773-86214BE39077}"/>
              </a:ext>
            </a:extLst>
          </p:cNvPr>
          <p:cNvSpPr/>
          <p:nvPr/>
        </p:nvSpPr>
        <p:spPr>
          <a:xfrm>
            <a:off x="5031827" y="3284482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53FBFFA-C533-660C-0831-585B3BBDACA9}"/>
              </a:ext>
            </a:extLst>
          </p:cNvPr>
          <p:cNvSpPr/>
          <p:nvPr/>
        </p:nvSpPr>
        <p:spPr>
          <a:xfrm>
            <a:off x="6898726" y="3284481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Ch4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CB50CD0-B6ED-99D2-D812-9B3764DF0162}"/>
              </a:ext>
            </a:extLst>
          </p:cNvPr>
          <p:cNvSpPr/>
          <p:nvPr/>
        </p:nvSpPr>
        <p:spPr>
          <a:xfrm>
            <a:off x="8636218" y="3284482"/>
            <a:ext cx="1608083" cy="1240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3EACB-201C-9145-D250-5527A3B02014}"/>
              </a:ext>
            </a:extLst>
          </p:cNvPr>
          <p:cNvSpPr txBox="1"/>
          <p:nvPr/>
        </p:nvSpPr>
        <p:spPr>
          <a:xfrm>
            <a:off x="4169321" y="2166601"/>
            <a:ext cx="324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Const  [x, </a:t>
            </a:r>
            <a:r>
              <a:rPr lang="en-US" b="1" dirty="0" err="1"/>
              <a:t>setX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93009F-2E80-833B-9B13-35B1D7EB5907}"/>
              </a:ext>
            </a:extLst>
          </p:cNvPr>
          <p:cNvCxnSpPr>
            <a:endCxn id="8" idx="0"/>
          </p:cNvCxnSpPr>
          <p:nvPr/>
        </p:nvCxnSpPr>
        <p:spPr>
          <a:xfrm flipH="1">
            <a:off x="2243959" y="2540875"/>
            <a:ext cx="3591909" cy="69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A11146-1E41-CF7F-C0F4-ACDF79618B2A}"/>
              </a:ext>
            </a:extLst>
          </p:cNvPr>
          <p:cNvCxnSpPr>
            <a:stCxn id="13" idx="2"/>
            <a:endCxn id="9" idx="0"/>
          </p:cNvCxnSpPr>
          <p:nvPr/>
        </p:nvCxnSpPr>
        <p:spPr>
          <a:xfrm flipH="1">
            <a:off x="4039914" y="2535933"/>
            <a:ext cx="1749643" cy="7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44F3A4-5E17-F91D-AE23-A94B35D46B8C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5789557" y="2535933"/>
            <a:ext cx="46312" cy="7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36DA17-9839-7043-B7D8-71CD81F7B101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5789557" y="2535933"/>
            <a:ext cx="1913211" cy="74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3EDBDA-658C-ABE6-2E86-10BE4594CABE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5789557" y="2535933"/>
            <a:ext cx="3650703" cy="74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6CF071-1432-A4B0-7D75-F20E1E56BF6B}"/>
              </a:ext>
            </a:extLst>
          </p:cNvPr>
          <p:cNvSpPr txBox="1"/>
          <p:nvPr/>
        </p:nvSpPr>
        <p:spPr>
          <a:xfrm>
            <a:off x="3538700" y="4785992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A91CE4-348D-B435-0839-1522A0CBD703}"/>
              </a:ext>
            </a:extLst>
          </p:cNvPr>
          <p:cNvSpPr txBox="1"/>
          <p:nvPr/>
        </p:nvSpPr>
        <p:spPr>
          <a:xfrm>
            <a:off x="1592317" y="4818993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F336DE-0679-1C54-E82B-4021ED71D914}"/>
              </a:ext>
            </a:extLst>
          </p:cNvPr>
          <p:cNvSpPr txBox="1"/>
          <p:nvPr/>
        </p:nvSpPr>
        <p:spPr>
          <a:xfrm>
            <a:off x="7173963" y="4695918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A4B8C-371C-1B1F-2ED7-A529673C423C}"/>
              </a:ext>
            </a:extLst>
          </p:cNvPr>
          <p:cNvSpPr txBox="1"/>
          <p:nvPr/>
        </p:nvSpPr>
        <p:spPr>
          <a:xfrm>
            <a:off x="5227580" y="4728919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Props.v3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905E45-6F46-851C-B857-CB4866F1E6F6}"/>
              </a:ext>
            </a:extLst>
          </p:cNvPr>
          <p:cNvSpPr txBox="1"/>
          <p:nvPr/>
        </p:nvSpPr>
        <p:spPr>
          <a:xfrm>
            <a:off x="8923936" y="4695918"/>
            <a:ext cx="12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Props.vn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31C98E-8B4C-D624-4761-00D19C9D06F4}"/>
              </a:ext>
            </a:extLst>
          </p:cNvPr>
          <p:cNvSpPr txBox="1"/>
          <p:nvPr/>
        </p:nvSpPr>
        <p:spPr>
          <a:xfrm>
            <a:off x="7535917" y="1797269"/>
            <a:ext cx="2708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&lt;Ch1 v1={x}/&gt;</a:t>
            </a:r>
          </a:p>
          <a:p>
            <a:r>
              <a:rPr lang="en-US" dirty="0"/>
              <a:t>&lt;Ch2 v2={x}/&gt;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&lt;</a:t>
            </a:r>
            <a:r>
              <a:rPr lang="en-US" dirty="0" err="1"/>
              <a:t>Chn</a:t>
            </a:r>
            <a:r>
              <a:rPr lang="en-US" dirty="0"/>
              <a:t> </a:t>
            </a:r>
            <a:r>
              <a:rPr lang="en-US" dirty="0" err="1"/>
              <a:t>vn</a:t>
            </a:r>
            <a:r>
              <a:rPr lang="en-US" dirty="0"/>
              <a:t>={x}/&gt;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A0A0F7C-2522-2D3C-E88D-FD41B89E7E59}"/>
              </a:ext>
            </a:extLst>
          </p:cNvPr>
          <p:cNvCxnSpPr>
            <a:stCxn id="8" idx="1"/>
          </p:cNvCxnSpPr>
          <p:nvPr/>
        </p:nvCxnSpPr>
        <p:spPr>
          <a:xfrm rot="10800000">
            <a:off x="1205405" y="2598709"/>
            <a:ext cx="234513" cy="125858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3E48F0B-1A06-14BD-A02D-3E0EDA06B838}"/>
              </a:ext>
            </a:extLst>
          </p:cNvPr>
          <p:cNvCxnSpPr/>
          <p:nvPr/>
        </p:nvCxnSpPr>
        <p:spPr>
          <a:xfrm rot="10800000">
            <a:off x="3060316" y="2666434"/>
            <a:ext cx="234513" cy="125858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3D86583-286E-891B-A9DE-4CD08BE0904C}"/>
              </a:ext>
            </a:extLst>
          </p:cNvPr>
          <p:cNvCxnSpPr/>
          <p:nvPr/>
        </p:nvCxnSpPr>
        <p:spPr>
          <a:xfrm rot="10800000">
            <a:off x="4797479" y="2661768"/>
            <a:ext cx="234513" cy="125858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BC22CA-3309-EFC8-C899-0EB3F498EF69}"/>
              </a:ext>
            </a:extLst>
          </p:cNvPr>
          <p:cNvSpPr txBox="1"/>
          <p:nvPr/>
        </p:nvSpPr>
        <p:spPr>
          <a:xfrm>
            <a:off x="1128548" y="2250557"/>
            <a:ext cx="318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Emitting data to </a:t>
            </a:r>
            <a:r>
              <a:rPr lang="en-US" dirty="0" err="1"/>
              <a:t>pareent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13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FD03E9-406E-4B1E-BC87-F0388DF5A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124"/>
            <a:ext cx="282233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 re-rendering due to call to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this.forceUpdate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6FB6C-CEF7-41F0-B01F-2825A8F21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10" y="1662112"/>
            <a:ext cx="3552825" cy="3533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CACF68-2864-49F8-866C-0EA88953AEC5}"/>
              </a:ext>
            </a:extLst>
          </p:cNvPr>
          <p:cNvSpPr/>
          <p:nvPr/>
        </p:nvSpPr>
        <p:spPr>
          <a:xfrm>
            <a:off x="4091637" y="571473"/>
            <a:ext cx="4940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Component re-rendering due to catching an error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9B621-AB53-4465-AEDB-89A42E731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43" y="1514474"/>
            <a:ext cx="6124575" cy="3829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35A7F4-B328-46A5-9566-27563352E593}"/>
              </a:ext>
            </a:extLst>
          </p:cNvPr>
          <p:cNvSpPr/>
          <p:nvPr/>
        </p:nvSpPr>
        <p:spPr>
          <a:xfrm>
            <a:off x="340770" y="6372674"/>
            <a:ext cx="95593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/>
              <a:t>https://medium.com/@baphemot/understanding-reactjs-component-life-cycle-823a640b3e8d</a:t>
            </a:r>
          </a:p>
        </p:txBody>
      </p:sp>
    </p:spTree>
    <p:extLst>
      <p:ext uri="{BB962C8B-B14F-4D97-AF65-F5344CB8AC3E}">
        <p14:creationId xmlns:p14="http://schemas.microsoft.com/office/powerpoint/2010/main" val="225163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1A8A-FD3B-4B23-A65D-B39BC465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16.x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07377-EEB5-4F7C-87FD-4DDE1B9DF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66" y="1222375"/>
            <a:ext cx="8903930" cy="4870450"/>
          </a:xfrm>
        </p:spPr>
      </p:pic>
    </p:spTree>
    <p:extLst>
      <p:ext uri="{BB962C8B-B14F-4D97-AF65-F5344CB8AC3E}">
        <p14:creationId xmlns:p14="http://schemas.microsoft.com/office/powerpoint/2010/main" val="23514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27BB-75B5-4EBE-B885-1034DCA9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C301B-C5CE-49B0-BA79-D34B57EB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09537"/>
            <a:ext cx="111918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931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9FFB5B-F29C-B744-3605-41FB7DF7B89A}"/>
              </a:ext>
            </a:extLst>
          </p:cNvPr>
          <p:cNvSpPr/>
          <p:nvPr/>
        </p:nvSpPr>
        <p:spPr>
          <a:xfrm>
            <a:off x="3048000" y="788276"/>
            <a:ext cx="4866290" cy="506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40F0F-7F09-844A-37E7-2D3A8AC006D2}"/>
              </a:ext>
            </a:extLst>
          </p:cNvPr>
          <p:cNvSpPr txBox="1"/>
          <p:nvPr/>
        </p:nvSpPr>
        <p:spPr>
          <a:xfrm>
            <a:off x="3237186" y="935421"/>
            <a:ext cx="4319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Landing Page aka Master Page aka Container Page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56978DA0-0400-DC96-2DE6-D7F3993F8BFA}"/>
              </a:ext>
            </a:extLst>
          </p:cNvPr>
          <p:cNvSpPr/>
          <p:nvPr/>
        </p:nvSpPr>
        <p:spPr>
          <a:xfrm>
            <a:off x="8460828" y="2837793"/>
            <a:ext cx="1608082" cy="12717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EF0298B4-A1C2-4658-9D10-1C802F91BD4C}"/>
              </a:ext>
            </a:extLst>
          </p:cNvPr>
          <p:cNvSpPr/>
          <p:nvPr/>
        </p:nvSpPr>
        <p:spPr>
          <a:xfrm>
            <a:off x="8550166" y="3189889"/>
            <a:ext cx="1608082" cy="12717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-document 5">
            <a:extLst>
              <a:ext uri="{FF2B5EF4-FFF2-40B4-BE49-F238E27FC236}">
                <a16:creationId xmlns:a16="http://schemas.microsoft.com/office/drawing/2014/main" id="{6819D2F9-7D86-89B6-3D4A-43134F5B76CE}"/>
              </a:ext>
            </a:extLst>
          </p:cNvPr>
          <p:cNvSpPr/>
          <p:nvPr/>
        </p:nvSpPr>
        <p:spPr>
          <a:xfrm>
            <a:off x="8755117" y="3541985"/>
            <a:ext cx="1608082" cy="12717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Utility Pages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8871A-AE4B-E26B-388C-C90E42E5D0B7}"/>
              </a:ext>
            </a:extLst>
          </p:cNvPr>
          <p:cNvSpPr/>
          <p:nvPr/>
        </p:nvSpPr>
        <p:spPr>
          <a:xfrm>
            <a:off x="3342291" y="1728897"/>
            <a:ext cx="4214648" cy="35788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11F0F-B0DA-6E71-1C75-3FDA3BBEFB8E}"/>
              </a:ext>
            </a:extLst>
          </p:cNvPr>
          <p:cNvSpPr txBox="1"/>
          <p:nvPr/>
        </p:nvSpPr>
        <p:spPr>
          <a:xfrm>
            <a:off x="3415862" y="183931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View Container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C809110-ED66-0CCF-AE29-EE5152E96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16390"/>
              </p:ext>
            </p:extLst>
          </p:nvPr>
        </p:nvGraphicFramePr>
        <p:xfrm>
          <a:off x="8415282" y="466552"/>
          <a:ext cx="3307256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3628">
                  <a:extLst>
                    <a:ext uri="{9D8B030D-6E8A-4147-A177-3AD203B41FA5}">
                      <a16:colId xmlns:a16="http://schemas.microsoft.com/office/drawing/2014/main" val="2994932566"/>
                    </a:ext>
                  </a:extLst>
                </a:gridCol>
                <a:gridCol w="1653628">
                  <a:extLst>
                    <a:ext uri="{9D8B030D-6E8A-4147-A177-3AD203B41FA5}">
                      <a16:colId xmlns:a16="http://schemas.microsoft.com/office/drawing/2014/main" val="3344180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 /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1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07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0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896"/>
                  </a:ext>
                </a:extLst>
              </a:tr>
            </a:tbl>
          </a:graphicData>
        </a:graphic>
      </p:graphicFrame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33A7FE3-E67F-C033-EAA1-96900DAF739F}"/>
              </a:ext>
            </a:extLst>
          </p:cNvPr>
          <p:cNvCxnSpPr>
            <a:endCxn id="9" idx="1"/>
          </p:cNvCxnSpPr>
          <p:nvPr/>
        </p:nvCxnSpPr>
        <p:spPr>
          <a:xfrm flipV="1">
            <a:off x="6398173" y="1342852"/>
            <a:ext cx="2017109" cy="1042996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292A8F-EEA8-7483-82E6-72A4DED8A383}"/>
              </a:ext>
            </a:extLst>
          </p:cNvPr>
          <p:cNvSpPr txBox="1"/>
          <p:nvPr/>
        </p:nvSpPr>
        <p:spPr>
          <a:xfrm>
            <a:off x="8313683" y="73572"/>
            <a:ext cx="340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447AC-46F8-2F63-FAEE-F53B9C41B9FD}"/>
              </a:ext>
            </a:extLst>
          </p:cNvPr>
          <p:cNvSpPr txBox="1"/>
          <p:nvPr/>
        </p:nvSpPr>
        <p:spPr>
          <a:xfrm>
            <a:off x="6001407" y="2571248"/>
            <a:ext cx="140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BFF3DA0-74BB-1B97-2651-5DCA1E6EFF54}"/>
              </a:ext>
            </a:extLst>
          </p:cNvPr>
          <p:cNvSpPr/>
          <p:nvPr/>
        </p:nvSpPr>
        <p:spPr>
          <a:xfrm>
            <a:off x="10436772" y="2755914"/>
            <a:ext cx="641131" cy="19317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6DA85C9-F20C-1129-F352-FC758ED59986}"/>
              </a:ext>
            </a:extLst>
          </p:cNvPr>
          <p:cNvCxnSpPr>
            <a:endCxn id="9" idx="2"/>
          </p:cNvCxnSpPr>
          <p:nvPr/>
        </p:nvCxnSpPr>
        <p:spPr>
          <a:xfrm rot="16200000" flipV="1">
            <a:off x="9843673" y="2444389"/>
            <a:ext cx="1501510" cy="1051035"/>
          </a:xfrm>
          <a:prstGeom prst="bentConnector3">
            <a:avLst>
              <a:gd name="adj1" fmla="val 77299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35D988-B2B4-34DD-8767-BDFECECD575C}"/>
              </a:ext>
            </a:extLst>
          </p:cNvPr>
          <p:cNvSpPr txBox="1"/>
          <p:nvPr/>
        </p:nvSpPr>
        <p:spPr>
          <a:xfrm>
            <a:off x="8620233" y="4998403"/>
            <a:ext cx="295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Utility Pages with their paths and parameters are registered in the Route Table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5480FCD-8E94-B1F9-3FF6-C7DD236A5BB6}"/>
              </a:ext>
            </a:extLst>
          </p:cNvPr>
          <p:cNvCxnSpPr>
            <a:cxnSpLocks/>
            <a:stCxn id="4" idx="1"/>
            <a:endCxn id="21" idx="3"/>
          </p:cNvCxnSpPr>
          <p:nvPr/>
        </p:nvCxnSpPr>
        <p:spPr>
          <a:xfrm rot="10800000" flipV="1">
            <a:off x="6697718" y="3473669"/>
            <a:ext cx="1763110" cy="641932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257988D-ECF2-397D-FF96-C4906C3A0B8C}"/>
              </a:ext>
            </a:extLst>
          </p:cNvPr>
          <p:cNvSpPr/>
          <p:nvPr/>
        </p:nvSpPr>
        <p:spPr>
          <a:xfrm>
            <a:off x="3641835" y="3503016"/>
            <a:ext cx="3055883" cy="12251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UI Of the Utility Page</a:t>
            </a:r>
          </a:p>
        </p:txBody>
      </p:sp>
    </p:spTree>
    <p:extLst>
      <p:ext uri="{BB962C8B-B14F-4D97-AF65-F5344CB8AC3E}">
        <p14:creationId xmlns:p14="http://schemas.microsoft.com/office/powerpoint/2010/main" val="214973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8B5CF-D1E1-9041-1ED7-2C085C4C5FC4}"/>
              </a:ext>
            </a:extLst>
          </p:cNvPr>
          <p:cNvSpPr txBox="1"/>
          <p:nvPr/>
        </p:nvSpPr>
        <p:spPr>
          <a:xfrm>
            <a:off x="136634" y="105103"/>
            <a:ext cx="236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3A473-1AC7-0054-33A1-C4EC1596D03D}"/>
              </a:ext>
            </a:extLst>
          </p:cNvPr>
          <p:cNvSpPr/>
          <p:nvPr/>
        </p:nvSpPr>
        <p:spPr>
          <a:xfrm>
            <a:off x="136634" y="693683"/>
            <a:ext cx="11908221" cy="6001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A346B-F539-6189-B43C-04C863F5DB1D}"/>
              </a:ext>
            </a:extLst>
          </p:cNvPr>
          <p:cNvSpPr txBox="1"/>
          <p:nvPr/>
        </p:nvSpPr>
        <p:spPr>
          <a:xfrm>
            <a:off x="136634" y="809297"/>
            <a:ext cx="236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Mounted Root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E45C08-316A-D760-A899-242D46BDE013}"/>
              </a:ext>
            </a:extLst>
          </p:cNvPr>
          <p:cNvSpPr/>
          <p:nvPr/>
        </p:nvSpPr>
        <p:spPr>
          <a:xfrm>
            <a:off x="294290" y="1492469"/>
            <a:ext cx="6737655" cy="43617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6FC9F-0659-689A-070E-52106B637DE9}"/>
              </a:ext>
            </a:extLst>
          </p:cNvPr>
          <p:cNvSpPr txBox="1"/>
          <p:nvPr/>
        </p:nvSpPr>
        <p:spPr>
          <a:xfrm>
            <a:off x="388882" y="1492469"/>
            <a:ext cx="22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Parent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D50AAE-27ED-8016-FC0F-83DF1A7B6601}"/>
              </a:ext>
            </a:extLst>
          </p:cNvPr>
          <p:cNvSpPr/>
          <p:nvPr/>
        </p:nvSpPr>
        <p:spPr>
          <a:xfrm>
            <a:off x="893378" y="2759701"/>
            <a:ext cx="1613339" cy="228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59BB56-9E90-A128-B980-F91F5F93EB0A}"/>
              </a:ext>
            </a:extLst>
          </p:cNvPr>
          <p:cNvSpPr/>
          <p:nvPr/>
        </p:nvSpPr>
        <p:spPr>
          <a:xfrm>
            <a:off x="4482661" y="2759701"/>
            <a:ext cx="1613339" cy="228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 2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9B0A2A3-B5C8-406E-E444-C1D568B34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50594"/>
              </p:ext>
            </p:extLst>
          </p:nvPr>
        </p:nvGraphicFramePr>
        <p:xfrm>
          <a:off x="8303172" y="809297"/>
          <a:ext cx="35945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269">
                  <a:extLst>
                    <a:ext uri="{9D8B030D-6E8A-4147-A177-3AD203B41FA5}">
                      <a16:colId xmlns:a16="http://schemas.microsoft.com/office/drawing/2014/main" val="2795110340"/>
                    </a:ext>
                  </a:extLst>
                </a:gridCol>
                <a:gridCol w="1797269">
                  <a:extLst>
                    <a:ext uri="{9D8B030D-6E8A-4147-A177-3AD203B41FA5}">
                      <a16:colId xmlns:a16="http://schemas.microsoft.com/office/drawing/2014/main" val="277085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9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PropertyName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12074"/>
                  </a:ext>
                </a:extLst>
              </a:tr>
              <a:tr h="225271">
                <a:tc>
                  <a:txBody>
                    <a:bodyPr/>
                    <a:lstStyle/>
                    <a:p>
                      <a:r>
                        <a:rPr lang="en-US" dirty="0"/>
                        <a:t>Callback </a:t>
                      </a:r>
                      <a:r>
                        <a:rPr lang="en-US" dirty="0" err="1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716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8599A89-7319-FF7F-CCFA-96365418FAA6}"/>
              </a:ext>
            </a:extLst>
          </p:cNvPr>
          <p:cNvSpPr txBox="1"/>
          <p:nvPr/>
        </p:nvSpPr>
        <p:spPr>
          <a:xfrm>
            <a:off x="5486400" y="809297"/>
            <a:ext cx="219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React.createContext</a:t>
            </a:r>
            <a:endParaRPr lang="en-US" b="1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52C6F9B-D32A-227E-7B6D-86D2313A3EEA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683062" y="993963"/>
            <a:ext cx="620110" cy="369054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C72B62C-134E-76E5-B4D5-EB02B6F0E22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669627" y="1692166"/>
            <a:ext cx="7430814" cy="224571"/>
          </a:xfrm>
          <a:prstGeom prst="bentConnector4">
            <a:avLst>
              <a:gd name="adj1" fmla="val 37907"/>
              <a:gd name="adj2" fmla="val 2017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3DD48F-BA97-A4C1-1640-AC8DE5BBF526}"/>
              </a:ext>
            </a:extLst>
          </p:cNvPr>
          <p:cNvSpPr txBox="1"/>
          <p:nvPr/>
        </p:nvSpPr>
        <p:spPr>
          <a:xfrm>
            <a:off x="7388772" y="2270234"/>
            <a:ext cx="4508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 to Context to Read properties from it  so that its values can be referred</a:t>
            </a:r>
          </a:p>
          <a:p>
            <a:r>
              <a:rPr lang="en-US" dirty="0"/>
              <a:t>&lt;</a:t>
            </a:r>
            <a:r>
              <a:rPr lang="en-US" dirty="0" err="1"/>
              <a:t>Context.Provider</a:t>
            </a:r>
            <a:r>
              <a:rPr lang="en-US" dirty="0"/>
              <a:t> value={}&gt;</a:t>
            </a:r>
          </a:p>
          <a:p>
            <a:r>
              <a:rPr lang="en-US" dirty="0"/>
              <a:t>    &lt;Child/&gt;</a:t>
            </a:r>
          </a:p>
          <a:p>
            <a:r>
              <a:rPr lang="en-US" dirty="0"/>
              <a:t>    &lt;Child2/&gt;	</a:t>
            </a:r>
          </a:p>
          <a:p>
            <a:r>
              <a:rPr lang="en-US" dirty="0"/>
              <a:t>&lt;/</a:t>
            </a:r>
            <a:r>
              <a:rPr lang="en-US" dirty="0" err="1"/>
              <a:t>Context.Provider</a:t>
            </a:r>
            <a:r>
              <a:rPr lang="en-US" dirty="0"/>
              <a:t>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301A2F-04A5-91B9-5CE3-86C1BCE95C3D}"/>
              </a:ext>
            </a:extLst>
          </p:cNvPr>
          <p:cNvCxnSpPr/>
          <p:nvPr/>
        </p:nvCxnSpPr>
        <p:spPr>
          <a:xfrm>
            <a:off x="9921766" y="3163614"/>
            <a:ext cx="840827" cy="177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2AE7EB-BE6D-CFBB-3521-7951E5E52A90}"/>
              </a:ext>
            </a:extLst>
          </p:cNvPr>
          <p:cNvSpPr txBox="1"/>
          <p:nvPr/>
        </p:nvSpPr>
        <p:spPr>
          <a:xfrm>
            <a:off x="9007889" y="5044966"/>
            <a:ext cx="2805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value </a:t>
            </a:r>
            <a:r>
              <a:rPr lang="en-US" dirty="0"/>
              <a:t>is an object that will use properties and callback </a:t>
            </a:r>
            <a:r>
              <a:rPr lang="en-US" dirty="0" err="1"/>
              <a:t>fns</a:t>
            </a:r>
            <a:r>
              <a:rPr lang="en-US" dirty="0"/>
              <a:t> so that child components can use their value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66FBB1D-D244-5F7D-38B5-B01D99E10E06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8818179" y="1363017"/>
            <a:ext cx="3079531" cy="2065983"/>
          </a:xfrm>
          <a:prstGeom prst="bentConnector3">
            <a:avLst>
              <a:gd name="adj1" fmla="val 107423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69CC7F8-C48E-725B-53F8-DBF63A4B8A38}"/>
              </a:ext>
            </a:extLst>
          </p:cNvPr>
          <p:cNvSpPr/>
          <p:nvPr/>
        </p:nvSpPr>
        <p:spPr>
          <a:xfrm>
            <a:off x="8576441" y="3163614"/>
            <a:ext cx="241738" cy="53602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395D5F2F-0627-C8DB-BE84-788635BD7777}"/>
              </a:ext>
            </a:extLst>
          </p:cNvPr>
          <p:cNvSpPr/>
          <p:nvPr/>
        </p:nvSpPr>
        <p:spPr>
          <a:xfrm>
            <a:off x="7535917" y="3163614"/>
            <a:ext cx="147145" cy="53602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415CB-6AC2-719D-3868-00A4AA0F19C6}"/>
              </a:ext>
            </a:extLst>
          </p:cNvPr>
          <p:cNvSpPr txBox="1"/>
          <p:nvPr/>
        </p:nvSpPr>
        <p:spPr>
          <a:xfrm>
            <a:off x="1860331" y="6048703"/>
            <a:ext cx="636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Child1 and Child2 will subscribe to Context and read values of properties provided by the parent component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E465925-C006-4757-C175-F917DDF644E7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7546953" y="3429001"/>
            <a:ext cx="682647" cy="2942868"/>
          </a:xfrm>
          <a:prstGeom prst="bentConnector4">
            <a:avLst>
              <a:gd name="adj1" fmla="val -33487"/>
              <a:gd name="adj2" fmla="val 55491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75C22D-157B-6D76-A98F-07896C0599A3}"/>
              </a:ext>
            </a:extLst>
          </p:cNvPr>
          <p:cNvSpPr txBox="1"/>
          <p:nvPr/>
        </p:nvSpPr>
        <p:spPr>
          <a:xfrm>
            <a:off x="1534510" y="516583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useContext</a:t>
            </a:r>
            <a:r>
              <a:rPr lang="en-US" dirty="0"/>
              <a:t>(</a:t>
            </a:r>
            <a:r>
              <a:rPr lang="en-US" dirty="0" err="1"/>
              <a:t>ContextObject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Context.Consumer</a:t>
            </a:r>
            <a:r>
              <a:rPr lang="en-US" dirty="0"/>
              <a:t> (Internally used)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11F57F-444A-7DF8-574D-514B44BFF999}"/>
              </a:ext>
            </a:extLst>
          </p:cNvPr>
          <p:cNvCxnSpPr>
            <a:stCxn id="30" idx="1"/>
            <a:endCxn id="35" idx="2"/>
          </p:cNvCxnSpPr>
          <p:nvPr/>
        </p:nvCxnSpPr>
        <p:spPr>
          <a:xfrm flipV="1">
            <a:off x="1860331" y="5812165"/>
            <a:ext cx="1502979" cy="55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62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0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Lifecycle Stages</a:t>
            </a:r>
          </a:p>
          <a:p>
            <a:pPr lvl="1"/>
            <a:r>
              <a:rPr lang="en-US" sz="2200" b="1" dirty="0"/>
              <a:t>Initial Render</a:t>
            </a:r>
          </a:p>
          <a:p>
            <a:pPr lvl="1"/>
            <a:r>
              <a:rPr lang="en-US" sz="2200" b="1" dirty="0"/>
              <a:t>Props Change</a:t>
            </a:r>
          </a:p>
          <a:p>
            <a:pPr lvl="1"/>
            <a:r>
              <a:rPr lang="en-US" sz="2200" b="1" dirty="0"/>
              <a:t>State Change</a:t>
            </a:r>
          </a:p>
          <a:p>
            <a:pPr lvl="1"/>
            <a:r>
              <a:rPr lang="en-US" sz="2200" b="1" dirty="0"/>
              <a:t>Component Unmount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303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Ini­tial Render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reactjs component lifecycle on initial re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729" y="1911228"/>
            <a:ext cx="31623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6876" y="6411377"/>
            <a:ext cx="1181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http://javascript.tutorialhorizon.com/2014/09/13/execution-sequence-of-a-react-components-lifecycle-methods/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E0F5391-2B00-49FD-BFFF-995159144B12}"/>
              </a:ext>
            </a:extLst>
          </p:cNvPr>
          <p:cNvSpPr/>
          <p:nvPr/>
        </p:nvSpPr>
        <p:spPr>
          <a:xfrm>
            <a:off x="8606847" y="4158762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0D540-3FEC-4F5B-9EDB-07146B51F5BD}"/>
              </a:ext>
            </a:extLst>
          </p:cNvPr>
          <p:cNvSpPr txBox="1"/>
          <p:nvPr/>
        </p:nvSpPr>
        <p:spPr>
          <a:xfrm>
            <a:off x="9987240" y="3982916"/>
            <a:ext cx="17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Deprecated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678346-175C-4382-85BE-29C7A0AD6BE7}"/>
              </a:ext>
            </a:extLst>
          </p:cNvPr>
          <p:cNvSpPr/>
          <p:nvPr/>
        </p:nvSpPr>
        <p:spPr>
          <a:xfrm>
            <a:off x="492369" y="4697558"/>
            <a:ext cx="3457208" cy="690620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componentDidCatch</a:t>
            </a:r>
            <a:r>
              <a:rPr lang="en-IN" b="1" dirty="0"/>
              <a:t>(</a:t>
            </a:r>
            <a:r>
              <a:rPr lang="en-IN" b="1" dirty="0" err="1"/>
              <a:t>errorString</a:t>
            </a:r>
            <a:r>
              <a:rPr lang="en-IN" b="1" dirty="0"/>
              <a:t>, </a:t>
            </a:r>
            <a:r>
              <a:rPr lang="en-IN" b="1" dirty="0" err="1"/>
              <a:t>errorInfo</a:t>
            </a:r>
            <a:r>
              <a:rPr lang="en-IN" b="1" dirty="0"/>
              <a:t>)</a:t>
            </a:r>
          </a:p>
          <a:p>
            <a:pPr algn="ctr"/>
            <a:endParaRPr lang="en-IN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9991F7A-28F0-463D-AA14-BE645B6F3D8F}"/>
              </a:ext>
            </a:extLst>
          </p:cNvPr>
          <p:cNvSpPr/>
          <p:nvPr/>
        </p:nvSpPr>
        <p:spPr>
          <a:xfrm rot="10800000">
            <a:off x="3919233" y="4907157"/>
            <a:ext cx="1910496" cy="3089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4599B-B6A3-4A32-BF47-71DE24F0F0FA}"/>
              </a:ext>
            </a:extLst>
          </p:cNvPr>
          <p:cNvSpPr txBox="1"/>
          <p:nvPr/>
        </p:nvSpPr>
        <p:spPr>
          <a:xfrm>
            <a:off x="3723970" y="5573988"/>
            <a:ext cx="16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is 16.x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6F5B7F-25AE-4C2E-9B4A-D4030EBED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4" y="1726512"/>
            <a:ext cx="4449336" cy="27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Change</a:t>
            </a:r>
          </a:p>
        </p:txBody>
      </p:sp>
      <p:pic>
        <p:nvPicPr>
          <p:cNvPr id="3074" name="Picture 2" descr="reactjs component lifecycle on props 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418" y="2043113"/>
            <a:ext cx="3275135" cy="429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6876" y="6411377"/>
            <a:ext cx="1181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http://javascript.tutorialhorizon.com/2014/09/13/execution-sequence-of-a-react-components-lifecycle-methods/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8BEC5D4F-AA55-44AB-AF0B-893A6404B669}"/>
              </a:ext>
            </a:extLst>
          </p:cNvPr>
          <p:cNvSpPr/>
          <p:nvPr/>
        </p:nvSpPr>
        <p:spPr>
          <a:xfrm>
            <a:off x="7781192" y="2743200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2B387-9408-443B-927F-D497E954AD70}"/>
              </a:ext>
            </a:extLst>
          </p:cNvPr>
          <p:cNvSpPr txBox="1"/>
          <p:nvPr/>
        </p:nvSpPr>
        <p:spPr>
          <a:xfrm>
            <a:off x="9161585" y="2567354"/>
            <a:ext cx="17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Deprecated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06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Change</a:t>
            </a:r>
          </a:p>
        </p:txBody>
      </p:sp>
      <p:pic>
        <p:nvPicPr>
          <p:cNvPr id="4098" name="Picture 2" descr="reactjs component lifecycle on state 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365" y="2100263"/>
            <a:ext cx="3784056" cy="427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6876" y="6411377"/>
            <a:ext cx="1181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http://javascript.tutorialhorizon.com/2014/09/13/execution-sequence-of-a-react-components-lifecycle-methods/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416EFCF-DBFB-449B-998B-9803E970BBB5}"/>
              </a:ext>
            </a:extLst>
          </p:cNvPr>
          <p:cNvSpPr/>
          <p:nvPr/>
        </p:nvSpPr>
        <p:spPr>
          <a:xfrm>
            <a:off x="7561384" y="3086100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A133D-800D-4AFD-9313-F0437A30DFDB}"/>
              </a:ext>
            </a:extLst>
          </p:cNvPr>
          <p:cNvSpPr txBox="1"/>
          <p:nvPr/>
        </p:nvSpPr>
        <p:spPr>
          <a:xfrm>
            <a:off x="8941776" y="2910254"/>
            <a:ext cx="276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nextProps</a:t>
            </a:r>
            <a:r>
              <a:rPr lang="en-US" dirty="0"/>
              <a:t>, </a:t>
            </a:r>
            <a:r>
              <a:rPr lang="en-US" dirty="0" err="1"/>
              <a:t>nextState</a:t>
            </a:r>
            <a:r>
              <a:rPr lang="en-US" dirty="0"/>
              <a:t>, </a:t>
            </a:r>
            <a:r>
              <a:rPr lang="en-US" dirty="0" err="1"/>
              <a:t>nextContext</a:t>
            </a:r>
            <a:endParaRPr lang="en-IN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66CC391-EF92-4F57-B1FA-5FEB02308111}"/>
              </a:ext>
            </a:extLst>
          </p:cNvPr>
          <p:cNvSpPr/>
          <p:nvPr/>
        </p:nvSpPr>
        <p:spPr>
          <a:xfrm>
            <a:off x="7561384" y="4009881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A9E16-37C9-41E8-AB2E-CF32D6229B69}"/>
              </a:ext>
            </a:extLst>
          </p:cNvPr>
          <p:cNvSpPr txBox="1"/>
          <p:nvPr/>
        </p:nvSpPr>
        <p:spPr>
          <a:xfrm>
            <a:off x="8941776" y="3834035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Depricated</a:t>
            </a:r>
            <a:endParaRPr lang="en-IN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3185BD1A-1864-467F-8970-0A673BD9DBCE}"/>
              </a:ext>
            </a:extLst>
          </p:cNvPr>
          <p:cNvSpPr/>
          <p:nvPr/>
        </p:nvSpPr>
        <p:spPr>
          <a:xfrm>
            <a:off x="7561384" y="5719498"/>
            <a:ext cx="1380393" cy="158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6620FD-6E7E-431F-BC85-8A183001D2E5}"/>
              </a:ext>
            </a:extLst>
          </p:cNvPr>
          <p:cNvSpPr txBox="1"/>
          <p:nvPr/>
        </p:nvSpPr>
        <p:spPr>
          <a:xfrm>
            <a:off x="8941776" y="5543652"/>
            <a:ext cx="276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prevProps</a:t>
            </a:r>
            <a:r>
              <a:rPr lang="en-US" dirty="0"/>
              <a:t>, </a:t>
            </a:r>
            <a:r>
              <a:rPr lang="en-US" dirty="0" err="1"/>
              <a:t>prevState</a:t>
            </a:r>
            <a:r>
              <a:rPr lang="en-US" dirty="0"/>
              <a:t>, </a:t>
            </a:r>
            <a:r>
              <a:rPr lang="en-US" dirty="0" err="1"/>
              <a:t>prevContext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80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Com­po­nent Unmount</a:t>
            </a:r>
          </a:p>
        </p:txBody>
      </p:sp>
      <p:pic>
        <p:nvPicPr>
          <p:cNvPr id="5122" name="Picture 2" descr="reactjs component lifecycle on props 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845" y="2887150"/>
            <a:ext cx="31623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6876" y="6411377"/>
            <a:ext cx="1181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http://javascript.tutorialhorizon.com/2014/09/13/execution-sequence-of-a-react-components-lifecycle-methods/</a:t>
            </a:r>
          </a:p>
        </p:txBody>
      </p:sp>
    </p:spTree>
    <p:extLst>
      <p:ext uri="{BB962C8B-B14F-4D97-AF65-F5344CB8AC3E}">
        <p14:creationId xmlns:p14="http://schemas.microsoft.com/office/powerpoint/2010/main" val="386177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CE708-6C6B-4F45-922F-2B4D94D7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4" y="1296133"/>
            <a:ext cx="2752725" cy="4476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429A22-5A56-4A53-8AD0-9B1FD114826F}"/>
              </a:ext>
            </a:extLst>
          </p:cNvPr>
          <p:cNvSpPr/>
          <p:nvPr/>
        </p:nvSpPr>
        <p:spPr>
          <a:xfrm>
            <a:off x="856878" y="597850"/>
            <a:ext cx="2160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Component creation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1C193-6487-4CF1-9169-5610F1DC3AE2}"/>
              </a:ext>
            </a:extLst>
          </p:cNvPr>
          <p:cNvSpPr/>
          <p:nvPr/>
        </p:nvSpPr>
        <p:spPr>
          <a:xfrm>
            <a:off x="3302977" y="485326"/>
            <a:ext cx="3238500" cy="921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Component re-rendering due to re-rendering of the parent component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69DC6-EAE3-4DC8-900B-BD43287A6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633" y="1524459"/>
            <a:ext cx="3323941" cy="484821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ACE0E3C-6579-429B-9E4F-EF16934C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954" y="382406"/>
            <a:ext cx="410600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 re-rendering due to internal change (e.g. a call to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this.setState()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E3A45A-895D-42CD-983C-FA23FB48A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99" y="1549316"/>
            <a:ext cx="3791317" cy="48233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F032DE-C325-456F-A907-54756AFC2403}"/>
              </a:ext>
            </a:extLst>
          </p:cNvPr>
          <p:cNvSpPr/>
          <p:nvPr/>
        </p:nvSpPr>
        <p:spPr>
          <a:xfrm>
            <a:off x="340770" y="6372674"/>
            <a:ext cx="95593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50" dirty="0"/>
              <a:t>https://medium.com/@baphemot/understanding-reactjs-component-life-cycle-823a640b3e8d</a:t>
            </a:r>
          </a:p>
        </p:txBody>
      </p:sp>
    </p:spTree>
    <p:extLst>
      <p:ext uri="{BB962C8B-B14F-4D97-AF65-F5344CB8AC3E}">
        <p14:creationId xmlns:p14="http://schemas.microsoft.com/office/powerpoint/2010/main" val="274629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374</Words>
  <Application>Microsoft Macintosh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React lifecycle</vt:lpstr>
      <vt:lpstr>React</vt:lpstr>
      <vt:lpstr>Ini­tial Render </vt:lpstr>
      <vt:lpstr>Props Change</vt:lpstr>
      <vt:lpstr>State Change</vt:lpstr>
      <vt:lpstr>Com­po­nent Unmount</vt:lpstr>
      <vt:lpstr>PowerPoint Presentation</vt:lpstr>
      <vt:lpstr>PowerPoint Presentation</vt:lpstr>
      <vt:lpstr>React 16.x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5</cp:revision>
  <dcterms:created xsi:type="dcterms:W3CDTF">2022-12-11T03:52:34Z</dcterms:created>
  <dcterms:modified xsi:type="dcterms:W3CDTF">2022-12-17T04:00:55Z</dcterms:modified>
</cp:coreProperties>
</file>