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AFB7-3A15-C38F-F55A-D70CCE954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FDBF5-0244-1EC8-DD7B-D5D879184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FAC06-3DB0-C96A-52A1-B5B5804F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AD1E-12B8-D02F-CE05-04A7ED53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6531-5E1C-DBBD-EC19-A23FE70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5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2C86-D53B-4C6A-F5CD-39B5052D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5C8F-8AB1-DA8B-3BCC-9D5B7528A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58A6-18D1-D6FD-7B16-FCF26C80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6374B-767E-7E30-335F-12A9B1E8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8161D-1149-5FC9-5FA9-4FD313A8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E8C67-D195-5927-D2E0-17819F26B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71C00-A0D8-ADA1-0344-0CE4DF7AA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2A74-6DB3-5577-DDC8-1E0F9007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1A00E-8DAD-0CA3-F527-4C694BB0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02BC-5CE4-6A63-3F10-93DAD07A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3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6612-3A86-C0F0-C31E-B5431E09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FD08-FC12-718A-9046-1FD910A0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0A3E-277D-6A47-6D51-F340F4A1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11B3-ADAF-025F-4B21-D9B47D8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8F1C-15FC-E9CD-AA58-60ECD6A5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28EE-2ED1-C847-2461-10FA86C5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A41C-EE6B-31E9-3763-47F85305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2722F-4966-5A36-840F-8AF540D8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0B58-A870-E7C7-BC9E-A2194445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5F21-A884-552D-7956-685D747A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4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28A0-D337-A366-6647-24458DB2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649-C280-D1FE-1775-55657D147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30A92-A2D3-0693-3305-A9AEA6A2F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A533C-661D-7E22-96E5-09FEFF1D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E392A-905E-8EEC-482D-67835938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26773-AC84-89C1-EEBD-DA9EE561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C669-8EB9-5D62-B776-0AED0012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6FF2-1FB6-C45F-D088-F9D7CA3C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796D5-D769-87F6-02C3-D849D3B7F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1B381-833E-0EB3-40FD-7A4FC34AA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C24F9-7381-7852-F22E-8D5966B57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0EF4D-AAE7-6079-BE8D-53BD73F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43C05-3A26-9ED2-EEB9-E8EAEB02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470AB-B440-B42B-7C73-E6D5B326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B33C-D90E-4F34-3166-470B469A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8392A-B784-46CC-5554-102EEA63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11F0C-F57F-4D5F-CB70-ACF3C2B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C7C4B-65BC-C4EF-F9B7-652508F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0C038-D6ED-1BE2-A50E-F62E87DC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6A9CC-8B9B-E0C6-E575-3D04D5DA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BC99-1AF0-1D80-EF53-6C656155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6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2480-626D-1291-9D8B-7BD30FC1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2429-A74C-0E85-19F0-CED03308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5BFE2-D706-6F0B-EC6E-152B49C1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4CA6D-3839-61A4-AFF6-FD675637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C39A7-707B-1B7B-496B-E0882A64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71CE8-C0D5-7880-7F95-578C01B6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FB18-5A9B-99C4-9F94-A79187BC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6AAD1-BE0A-C983-53AC-861434E45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5562D-DB5F-2638-DA84-0BCD09420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E6C5-3DCC-FDE7-B3F8-5649E6A6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C292F-DBBE-3B24-0423-8A8E91C7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8EF3-DEC8-6356-26BF-D416037F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5FE2-C9EB-9C09-1746-5599205E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7B91D-B035-C5C2-B43F-36E3F68D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3F19-5C44-6754-2D91-15487028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A187-6951-384C-99DD-87EA4A8F957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8245-B7CE-1A42-C2ED-2040153C3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77B5-7A54-1342-8CCE-B756C822B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BDA779-4031-7ADA-B653-517962DBA574}"/>
              </a:ext>
            </a:extLst>
          </p:cNvPr>
          <p:cNvSpPr/>
          <p:nvPr/>
        </p:nvSpPr>
        <p:spPr>
          <a:xfrm>
            <a:off x="6294474" y="425302"/>
            <a:ext cx="4593266" cy="5890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E7557-2729-8B85-20E0-73C619921B70}"/>
              </a:ext>
            </a:extLst>
          </p:cNvPr>
          <p:cNvSpPr txBox="1"/>
          <p:nvPr/>
        </p:nvSpPr>
        <p:spPr>
          <a:xfrm>
            <a:off x="6305107" y="595423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C11F98-8A82-9B7B-F2D8-A36A434088AE}"/>
              </a:ext>
            </a:extLst>
          </p:cNvPr>
          <p:cNvSpPr/>
          <p:nvPr/>
        </p:nvSpPr>
        <p:spPr>
          <a:xfrm>
            <a:off x="6294474" y="1116419"/>
            <a:ext cx="4593266" cy="4784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Listener / Interceptor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7CA44-0450-C616-9F30-2C2077C9531A}"/>
              </a:ext>
            </a:extLst>
          </p:cNvPr>
          <p:cNvSpPr/>
          <p:nvPr/>
        </p:nvSpPr>
        <p:spPr>
          <a:xfrm>
            <a:off x="6305107" y="2349795"/>
            <a:ext cx="4582633" cy="2573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C63B9-7DB9-199E-3F5F-1349050991FF}"/>
              </a:ext>
            </a:extLst>
          </p:cNvPr>
          <p:cNvSpPr txBox="1"/>
          <p:nvPr/>
        </p:nvSpPr>
        <p:spPr>
          <a:xfrm>
            <a:off x="6730409" y="2477386"/>
            <a:ext cx="373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3220AD-1801-92B8-688C-9DEE3704627A}"/>
              </a:ext>
            </a:extLst>
          </p:cNvPr>
          <p:cNvSpPr/>
          <p:nvPr/>
        </p:nvSpPr>
        <p:spPr>
          <a:xfrm>
            <a:off x="6305107" y="2934586"/>
            <a:ext cx="4582633" cy="494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Pages, HTML, JS, CSS, Server-Side Pages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86899F-A381-EAC2-BEE5-327BE7B986E2}"/>
              </a:ext>
            </a:extLst>
          </p:cNvPr>
          <p:cNvSpPr/>
          <p:nvPr/>
        </p:nvSpPr>
        <p:spPr>
          <a:xfrm>
            <a:off x="6305107" y="3766584"/>
            <a:ext cx="4582633" cy="9117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WF, Services, Utilities, Data Access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A5268-D000-3B2B-D4CC-5AE11314B4CD}"/>
              </a:ext>
            </a:extLst>
          </p:cNvPr>
          <p:cNvSpPr/>
          <p:nvPr/>
        </p:nvSpPr>
        <p:spPr>
          <a:xfrm>
            <a:off x="6305107" y="5124893"/>
            <a:ext cx="4582633" cy="935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.NET, JAVA, Node.js, </a:t>
            </a:r>
            <a:r>
              <a:rPr lang="en-US" b="1" dirty="0" err="1"/>
              <a:t>php</a:t>
            </a:r>
            <a:r>
              <a:rPr lang="en-US" b="1" dirty="0"/>
              <a:t>, etc.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46FA3AE-631B-ED06-2700-0255966D6388}"/>
              </a:ext>
            </a:extLst>
          </p:cNvPr>
          <p:cNvSpPr/>
          <p:nvPr/>
        </p:nvSpPr>
        <p:spPr>
          <a:xfrm>
            <a:off x="276447" y="2012211"/>
            <a:ext cx="2339162" cy="2910663"/>
          </a:xfrm>
          <a:prstGeom prst="parallelogram">
            <a:avLst>
              <a:gd name="adj" fmla="val 4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E6D2DA5-C65C-8981-36FF-B69D43387395}"/>
              </a:ext>
            </a:extLst>
          </p:cNvPr>
          <p:cNvSpPr/>
          <p:nvPr/>
        </p:nvSpPr>
        <p:spPr>
          <a:xfrm>
            <a:off x="2658140" y="2200940"/>
            <a:ext cx="3636334" cy="467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8C0FBD6C-8E73-1BD7-46A2-3505A2D5B604}"/>
              </a:ext>
            </a:extLst>
          </p:cNvPr>
          <p:cNvSpPr/>
          <p:nvPr/>
        </p:nvSpPr>
        <p:spPr>
          <a:xfrm>
            <a:off x="2615609" y="4242391"/>
            <a:ext cx="3678865" cy="5316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+ JS + CSS 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D1A4B-9514-D665-1727-04D435E45F71}"/>
              </a:ext>
            </a:extLst>
          </p:cNvPr>
          <p:cNvSpPr txBox="1"/>
          <p:nvPr/>
        </p:nvSpPr>
        <p:spPr>
          <a:xfrm>
            <a:off x="202019" y="233916"/>
            <a:ext cx="452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 Web App</a:t>
            </a:r>
          </a:p>
        </p:txBody>
      </p:sp>
    </p:spTree>
    <p:extLst>
      <p:ext uri="{BB962C8B-B14F-4D97-AF65-F5344CB8AC3E}">
        <p14:creationId xmlns:p14="http://schemas.microsoft.com/office/powerpoint/2010/main" val="202156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A2E77-B87F-859B-1D46-4356E04BA435}"/>
              </a:ext>
            </a:extLst>
          </p:cNvPr>
          <p:cNvSpPr/>
          <p:nvPr/>
        </p:nvSpPr>
        <p:spPr>
          <a:xfrm>
            <a:off x="489097" y="2424223"/>
            <a:ext cx="2838893" cy="1658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CB473-15D1-251C-127A-B1F48640A31A}"/>
              </a:ext>
            </a:extLst>
          </p:cNvPr>
          <p:cNvSpPr/>
          <p:nvPr/>
        </p:nvSpPr>
        <p:spPr>
          <a:xfrm>
            <a:off x="8250865" y="1669312"/>
            <a:ext cx="2977116" cy="3434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Service Accessible over HTTP</a:t>
            </a: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88C89D7C-A734-9109-E328-C6DBB513192F}"/>
              </a:ext>
            </a:extLst>
          </p:cNvPr>
          <p:cNvSpPr/>
          <p:nvPr/>
        </p:nvSpPr>
        <p:spPr>
          <a:xfrm>
            <a:off x="3274827" y="1881963"/>
            <a:ext cx="5092995" cy="79744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035FBE-553D-5DEC-161C-9E7B10EEF46B}"/>
              </a:ext>
            </a:extLst>
          </p:cNvPr>
          <p:cNvSpPr/>
          <p:nvPr/>
        </p:nvSpPr>
        <p:spPr>
          <a:xfrm>
            <a:off x="2434856" y="2626242"/>
            <a:ext cx="1233377" cy="103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724AF-599E-60EF-C235-FF6FBD003DF5}"/>
              </a:ext>
            </a:extLst>
          </p:cNvPr>
          <p:cNvSpPr txBox="1"/>
          <p:nvPr/>
        </p:nvSpPr>
        <p:spPr>
          <a:xfrm>
            <a:off x="4582633" y="1371600"/>
            <a:ext cx="2541181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DD06FFD1-F715-60E1-108C-B64DBCC7AD11}"/>
              </a:ext>
            </a:extLst>
          </p:cNvPr>
          <p:cNvSpPr/>
          <p:nvPr/>
        </p:nvSpPr>
        <p:spPr>
          <a:xfrm rot="10800000">
            <a:off x="3327990" y="3492795"/>
            <a:ext cx="5092995" cy="79744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5520C-A117-6A17-E975-17DCCC42AA4B}"/>
              </a:ext>
            </a:extLst>
          </p:cNvPr>
          <p:cNvSpPr txBox="1"/>
          <p:nvPr/>
        </p:nvSpPr>
        <p:spPr>
          <a:xfrm>
            <a:off x="4795284" y="4401879"/>
            <a:ext cx="224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back to Subscription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2303E80-9F69-721C-4C2C-3A5069B2224E}"/>
              </a:ext>
            </a:extLst>
          </p:cNvPr>
          <p:cNvCxnSpPr>
            <a:stCxn id="5" idx="1"/>
          </p:cNvCxnSpPr>
          <p:nvPr/>
        </p:nvCxnSpPr>
        <p:spPr>
          <a:xfrm rot="10800000">
            <a:off x="1392866" y="2817629"/>
            <a:ext cx="1041991" cy="324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E126A9-1BA2-94ED-F79B-7B51DC2F7326}"/>
              </a:ext>
            </a:extLst>
          </p:cNvPr>
          <p:cNvSpPr txBox="1"/>
          <p:nvPr/>
        </p:nvSpPr>
        <p:spPr>
          <a:xfrm>
            <a:off x="489097" y="2679405"/>
            <a:ext cx="86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1629E-A1BA-2CF3-70AE-9B6B21445C26}"/>
              </a:ext>
            </a:extLst>
          </p:cNvPr>
          <p:cNvSpPr txBox="1"/>
          <p:nvPr/>
        </p:nvSpPr>
        <p:spPr>
          <a:xfrm>
            <a:off x="0" y="340242"/>
            <a:ext cx="76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Async calls from JS Apps aka Ajax calls using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81789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1DBE12-73A8-7CBA-B38E-CBFE05759454}"/>
              </a:ext>
            </a:extLst>
          </p:cNvPr>
          <p:cNvSpPr/>
          <p:nvPr/>
        </p:nvSpPr>
        <p:spPr>
          <a:xfrm>
            <a:off x="212651" y="244549"/>
            <a:ext cx="1414130" cy="6400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C8977-4162-8519-2384-474F8EF9875A}"/>
              </a:ext>
            </a:extLst>
          </p:cNvPr>
          <p:cNvSpPr/>
          <p:nvPr/>
        </p:nvSpPr>
        <p:spPr>
          <a:xfrm>
            <a:off x="8938436" y="244549"/>
            <a:ext cx="3005469" cy="64008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8F6116D-12A1-E203-70A2-BDD9EE85FAF2}"/>
              </a:ext>
            </a:extLst>
          </p:cNvPr>
          <p:cNvSpPr/>
          <p:nvPr/>
        </p:nvSpPr>
        <p:spPr>
          <a:xfrm>
            <a:off x="1626781" y="361507"/>
            <a:ext cx="7311655" cy="6911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HTTP Request (Get/Post)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DA40E-1FFD-168A-2A41-67C7D49BD9B8}"/>
              </a:ext>
            </a:extLst>
          </p:cNvPr>
          <p:cNvSpPr txBox="1"/>
          <p:nvPr/>
        </p:nvSpPr>
        <p:spPr>
          <a:xfrm>
            <a:off x="9080205" y="563526"/>
            <a:ext cx="233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Service Accept The Request and Validate it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FE30A3B7-3C7D-CE31-EB78-D86BB13EE91E}"/>
              </a:ext>
            </a:extLst>
          </p:cNvPr>
          <p:cNvSpPr/>
          <p:nvPr/>
        </p:nvSpPr>
        <p:spPr>
          <a:xfrm>
            <a:off x="4710223" y="1209857"/>
            <a:ext cx="4228213" cy="9166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Generate an Acknowledgement, the Promise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E1924BB-3B73-4ECA-1842-F5044A54CA7E}"/>
              </a:ext>
            </a:extLst>
          </p:cNvPr>
          <p:cNvSpPr/>
          <p:nvPr/>
        </p:nvSpPr>
        <p:spPr>
          <a:xfrm>
            <a:off x="1626781" y="1052623"/>
            <a:ext cx="3381154" cy="606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Subscription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AA5DC-271F-47D4-7C88-0B060B3410DF}"/>
              </a:ext>
            </a:extLst>
          </p:cNvPr>
          <p:cNvSpPr txBox="1"/>
          <p:nvPr/>
        </p:nvSpPr>
        <p:spPr>
          <a:xfrm>
            <a:off x="9080205" y="1803346"/>
            <a:ext cx="2339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The Service Continue the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F6009-BA43-C3B5-7B2A-DE0D356A6E15}"/>
              </a:ext>
            </a:extLst>
          </p:cNvPr>
          <p:cNvSpPr txBox="1"/>
          <p:nvPr/>
        </p:nvSpPr>
        <p:spPr>
          <a:xfrm>
            <a:off x="248096" y="1803346"/>
            <a:ext cx="137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Continue</a:t>
            </a:r>
          </a:p>
          <a:p>
            <a:r>
              <a:rPr lang="en-US" dirty="0"/>
              <a:t>Execution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FC9927C3-208F-A2AF-2FC3-E087EB4E0F9F}"/>
              </a:ext>
            </a:extLst>
          </p:cNvPr>
          <p:cNvSpPr/>
          <p:nvPr/>
        </p:nvSpPr>
        <p:spPr>
          <a:xfrm flipV="1">
            <a:off x="5720315" y="1825419"/>
            <a:ext cx="3218119" cy="108790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8BFE0-49B5-1DFC-094C-C49B83648CF0}"/>
              </a:ext>
            </a:extLst>
          </p:cNvPr>
          <p:cNvSpPr txBox="1"/>
          <p:nvPr/>
        </p:nvSpPr>
        <p:spPr>
          <a:xfrm>
            <a:off x="6096000" y="1989991"/>
            <a:ext cx="262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 for the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C931D-E9B0-BEE1-FCBA-2E5C3DC17A4C}"/>
              </a:ext>
            </a:extLst>
          </p:cNvPr>
          <p:cNvSpPr txBox="1"/>
          <p:nvPr/>
        </p:nvSpPr>
        <p:spPr>
          <a:xfrm>
            <a:off x="9080205" y="3944679"/>
            <a:ext cx="2466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Service Completes the execution and generate response. Either success or failure 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53985ED4-1022-ADF2-A83A-726A600A494D}"/>
              </a:ext>
            </a:extLst>
          </p:cNvPr>
          <p:cNvSpPr/>
          <p:nvPr/>
        </p:nvSpPr>
        <p:spPr>
          <a:xfrm rot="16200000">
            <a:off x="5915245" y="921487"/>
            <a:ext cx="1818166" cy="422821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0805F-B350-A29F-69C9-74FE82D52038}"/>
              </a:ext>
            </a:extLst>
          </p:cNvPr>
          <p:cNvSpPr txBox="1"/>
          <p:nvPr/>
        </p:nvSpPr>
        <p:spPr>
          <a:xfrm>
            <a:off x="5854994" y="4008471"/>
            <a:ext cx="287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Response (Success / Fail)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5C851359-B6EE-5E52-F23C-0779E1B3562E}"/>
              </a:ext>
            </a:extLst>
          </p:cNvPr>
          <p:cNvSpPr/>
          <p:nvPr/>
        </p:nvSpPr>
        <p:spPr>
          <a:xfrm>
            <a:off x="2424221" y="3345190"/>
            <a:ext cx="2179674" cy="169589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D4C7932-EBE4-B948-91CB-0B4819312700}"/>
              </a:ext>
            </a:extLst>
          </p:cNvPr>
          <p:cNvCxnSpPr>
            <a:stCxn id="7" idx="1"/>
            <a:endCxn id="15" idx="0"/>
          </p:cNvCxnSpPr>
          <p:nvPr/>
        </p:nvCxnSpPr>
        <p:spPr>
          <a:xfrm rot="10800000" flipH="1" flipV="1">
            <a:off x="1626781" y="1355650"/>
            <a:ext cx="2099264" cy="1989539"/>
          </a:xfrm>
          <a:prstGeom prst="curvedConnector4">
            <a:avLst>
              <a:gd name="adj1" fmla="val -10890"/>
              <a:gd name="adj2" fmla="val 57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02CDE5-113D-B9B5-DBE1-C36313F117AF}"/>
              </a:ext>
            </a:extLst>
          </p:cNvPr>
          <p:cNvSpPr txBox="1"/>
          <p:nvPr/>
        </p:nvSpPr>
        <p:spPr>
          <a:xfrm>
            <a:off x="1733107" y="1989991"/>
            <a:ext cx="2446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Client Uses the Subscription to Unpack the Response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DB4D01C-B4C7-62F8-E4AC-87B7E8C23E57}"/>
              </a:ext>
            </a:extLst>
          </p:cNvPr>
          <p:cNvSpPr/>
          <p:nvPr/>
        </p:nvSpPr>
        <p:spPr>
          <a:xfrm>
            <a:off x="2498651" y="3944677"/>
            <a:ext cx="1605516" cy="4331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Success/Resolve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ED1491-9F51-7C13-9025-41AD6D3A57B8}"/>
              </a:ext>
            </a:extLst>
          </p:cNvPr>
          <p:cNvSpPr/>
          <p:nvPr/>
        </p:nvSpPr>
        <p:spPr>
          <a:xfrm>
            <a:off x="2495104" y="4496010"/>
            <a:ext cx="1605516" cy="4331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Fail/Reject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EF5AF52-78C1-B7E2-DE95-57BEC85C7ABC}"/>
              </a:ext>
            </a:extLst>
          </p:cNvPr>
          <p:cNvCxnSpPr>
            <a:stCxn id="15" idx="2"/>
          </p:cNvCxnSpPr>
          <p:nvPr/>
        </p:nvCxnSpPr>
        <p:spPr>
          <a:xfrm rot="10800000">
            <a:off x="1084521" y="3944677"/>
            <a:ext cx="1339700" cy="4604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811680-D165-D493-771C-29A56426CC9C}"/>
              </a:ext>
            </a:extLst>
          </p:cNvPr>
          <p:cNvSpPr txBox="1"/>
          <p:nvPr/>
        </p:nvSpPr>
        <p:spPr>
          <a:xfrm>
            <a:off x="384544" y="4193136"/>
            <a:ext cx="1407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Update </a:t>
            </a:r>
          </a:p>
          <a:p>
            <a:r>
              <a:rPr lang="en-US" dirty="0"/>
              <a:t>UI based on</a:t>
            </a:r>
          </a:p>
          <a:p>
            <a:r>
              <a:rPr lang="en-US" dirty="0"/>
              <a:t>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33E8EC-CAAA-DE7F-BAD4-4C701E3307B6}"/>
              </a:ext>
            </a:extLst>
          </p:cNvPr>
          <p:cNvSpPr txBox="1"/>
          <p:nvPr/>
        </p:nvSpPr>
        <p:spPr>
          <a:xfrm>
            <a:off x="2764465" y="5497033"/>
            <a:ext cx="544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, a defined Standard for Async Operations for Modern Browser Based Apps</a:t>
            </a:r>
          </a:p>
        </p:txBody>
      </p:sp>
    </p:spTree>
    <p:extLst>
      <p:ext uri="{BB962C8B-B14F-4D97-AF65-F5344CB8AC3E}">
        <p14:creationId xmlns:p14="http://schemas.microsoft.com/office/powerpoint/2010/main" val="90798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6793EC-4DF4-CC22-D332-AE83C0D9A715}"/>
              </a:ext>
            </a:extLst>
          </p:cNvPr>
          <p:cNvSpPr/>
          <p:nvPr/>
        </p:nvSpPr>
        <p:spPr>
          <a:xfrm>
            <a:off x="839972" y="531628"/>
            <a:ext cx="10962168" cy="6103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B8972-90A7-90F1-6EE0-DAF8E20AB099}"/>
              </a:ext>
            </a:extLst>
          </p:cNvPr>
          <p:cNvSpPr txBox="1"/>
          <p:nvPr/>
        </p:nvSpPr>
        <p:spPr>
          <a:xfrm>
            <a:off x="967563" y="723014"/>
            <a:ext cx="25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01D07-5629-0438-4171-B91D87DC9285}"/>
              </a:ext>
            </a:extLst>
          </p:cNvPr>
          <p:cNvSpPr/>
          <p:nvPr/>
        </p:nvSpPr>
        <p:spPr>
          <a:xfrm>
            <a:off x="1052623" y="2115879"/>
            <a:ext cx="3466214" cy="2349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7ECC73-E472-C5F8-0192-F0DD478AFF14}"/>
              </a:ext>
            </a:extLst>
          </p:cNvPr>
          <p:cNvSpPr/>
          <p:nvPr/>
        </p:nvSpPr>
        <p:spPr>
          <a:xfrm>
            <a:off x="7634176" y="2115878"/>
            <a:ext cx="3466214" cy="2349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56B47D61-67DA-41AF-390B-E6944610C2F1}"/>
              </a:ext>
            </a:extLst>
          </p:cNvPr>
          <p:cNvSpPr/>
          <p:nvPr/>
        </p:nvSpPr>
        <p:spPr>
          <a:xfrm>
            <a:off x="2456121" y="1092346"/>
            <a:ext cx="329609" cy="144883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1BE83-7827-A243-7831-243C4290AD34}"/>
              </a:ext>
            </a:extLst>
          </p:cNvPr>
          <p:cNvSpPr txBox="1"/>
          <p:nvPr/>
        </p:nvSpPr>
        <p:spPr>
          <a:xfrm>
            <a:off x="2870791" y="879695"/>
            <a:ext cx="217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to parent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3243DC-2ACB-F40F-DF81-1CBBE0637083}"/>
              </a:ext>
            </a:extLst>
          </p:cNvPr>
          <p:cNvCxnSpPr/>
          <p:nvPr/>
        </p:nvCxnSpPr>
        <p:spPr>
          <a:xfrm>
            <a:off x="4518837" y="1092346"/>
            <a:ext cx="3466214" cy="14488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A70CF4-5B14-A864-88E3-6345F70BCA12}"/>
              </a:ext>
            </a:extLst>
          </p:cNvPr>
          <p:cNvSpPr txBox="1"/>
          <p:nvPr/>
        </p:nvSpPr>
        <p:spPr>
          <a:xfrm>
            <a:off x="6161567" y="1169581"/>
            <a:ext cx="295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Data to Child 2</a:t>
            </a:r>
          </a:p>
        </p:txBody>
      </p:sp>
    </p:spTree>
    <p:extLst>
      <p:ext uri="{BB962C8B-B14F-4D97-AF65-F5344CB8AC3E}">
        <p14:creationId xmlns:p14="http://schemas.microsoft.com/office/powerpoint/2010/main" val="78181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6793EC-4DF4-CC22-D332-AE83C0D9A715}"/>
              </a:ext>
            </a:extLst>
          </p:cNvPr>
          <p:cNvSpPr/>
          <p:nvPr/>
        </p:nvSpPr>
        <p:spPr>
          <a:xfrm>
            <a:off x="839972" y="531628"/>
            <a:ext cx="10962168" cy="6103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B8972-90A7-90F1-6EE0-DAF8E20AB099}"/>
              </a:ext>
            </a:extLst>
          </p:cNvPr>
          <p:cNvSpPr txBox="1"/>
          <p:nvPr/>
        </p:nvSpPr>
        <p:spPr>
          <a:xfrm>
            <a:off x="967563" y="723014"/>
            <a:ext cx="25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01D07-5629-0438-4171-B91D87DC9285}"/>
              </a:ext>
            </a:extLst>
          </p:cNvPr>
          <p:cNvSpPr/>
          <p:nvPr/>
        </p:nvSpPr>
        <p:spPr>
          <a:xfrm>
            <a:off x="1052623" y="2115879"/>
            <a:ext cx="3466214" cy="2349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7ECC73-E472-C5F8-0192-F0DD478AFF14}"/>
              </a:ext>
            </a:extLst>
          </p:cNvPr>
          <p:cNvSpPr/>
          <p:nvPr/>
        </p:nvSpPr>
        <p:spPr>
          <a:xfrm>
            <a:off x="7634176" y="2115878"/>
            <a:ext cx="3466214" cy="2349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65666D-A24C-1282-0B2C-6778ACE2F77B}"/>
              </a:ext>
            </a:extLst>
          </p:cNvPr>
          <p:cNvSpPr/>
          <p:nvPr/>
        </p:nvSpPr>
        <p:spPr>
          <a:xfrm>
            <a:off x="2073349" y="5124893"/>
            <a:ext cx="7953153" cy="1031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Container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BD7D669-9EBF-2866-EBA8-2A60CDE0BE64}"/>
              </a:ext>
            </a:extLst>
          </p:cNvPr>
          <p:cNvSpPr/>
          <p:nvPr/>
        </p:nvSpPr>
        <p:spPr>
          <a:xfrm>
            <a:off x="9452344" y="3863162"/>
            <a:ext cx="329609" cy="177563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2EEBFF9-CA81-2CD9-7499-629107CE781C}"/>
              </a:ext>
            </a:extLst>
          </p:cNvPr>
          <p:cNvSpPr/>
          <p:nvPr/>
        </p:nvSpPr>
        <p:spPr>
          <a:xfrm>
            <a:off x="3182679" y="3863163"/>
            <a:ext cx="329609" cy="177563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14094B82-9A5E-9F9B-9EF5-56A30F2087FE}"/>
              </a:ext>
            </a:extLst>
          </p:cNvPr>
          <p:cNvSpPr/>
          <p:nvPr/>
        </p:nvSpPr>
        <p:spPr>
          <a:xfrm>
            <a:off x="7995684" y="3817087"/>
            <a:ext cx="503274" cy="160551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02DB4-C85C-FBAF-58EB-18D21DA725FD}"/>
              </a:ext>
            </a:extLst>
          </p:cNvPr>
          <p:cNvSpPr txBox="1"/>
          <p:nvPr/>
        </p:nvSpPr>
        <p:spPr>
          <a:xfrm>
            <a:off x="2594343" y="563879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 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0189D-FCD7-D739-2E12-E04438B545EF}"/>
              </a:ext>
            </a:extLst>
          </p:cNvPr>
          <p:cNvSpPr txBox="1"/>
          <p:nvPr/>
        </p:nvSpPr>
        <p:spPr>
          <a:xfrm>
            <a:off x="8605283" y="5635254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6738C-6C1C-2835-953F-D14F56A0849A}"/>
              </a:ext>
            </a:extLst>
          </p:cNvPr>
          <p:cNvSpPr txBox="1"/>
          <p:nvPr/>
        </p:nvSpPr>
        <p:spPr>
          <a:xfrm>
            <a:off x="7692655" y="3333972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3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95DD79-5291-21F9-4DE2-7393F6AE1710}"/>
              </a:ext>
            </a:extLst>
          </p:cNvPr>
          <p:cNvSpPr/>
          <p:nvPr/>
        </p:nvSpPr>
        <p:spPr>
          <a:xfrm>
            <a:off x="8335926" y="1775637"/>
            <a:ext cx="3125972" cy="3009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FA82A-C50F-2028-365D-FE24F7D96470}"/>
              </a:ext>
            </a:extLst>
          </p:cNvPr>
          <p:cNvSpPr/>
          <p:nvPr/>
        </p:nvSpPr>
        <p:spPr>
          <a:xfrm>
            <a:off x="545806" y="1775637"/>
            <a:ext cx="3125972" cy="3009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Client-Side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HTML UI + JS (JavaScript, jQuery)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Isolated Client-Side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AC09C15-7EA8-3D0B-575E-B84FE3DFAEB0}"/>
              </a:ext>
            </a:extLst>
          </p:cNvPr>
          <p:cNvSpPr/>
          <p:nvPr/>
        </p:nvSpPr>
        <p:spPr>
          <a:xfrm>
            <a:off x="3700130" y="1903228"/>
            <a:ext cx="4635796" cy="6273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87CBD4B-A248-CD67-9150-F9AAC3455EF7}"/>
              </a:ext>
            </a:extLst>
          </p:cNvPr>
          <p:cNvSpPr/>
          <p:nvPr/>
        </p:nvSpPr>
        <p:spPr>
          <a:xfrm>
            <a:off x="3671778" y="2679405"/>
            <a:ext cx="4664148" cy="6007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+ JS + CSS</a:t>
            </a:r>
          </a:p>
        </p:txBody>
      </p:sp>
      <p:sp>
        <p:nvSpPr>
          <p:cNvPr id="6" name="7-point Star 5">
            <a:extLst>
              <a:ext uri="{FF2B5EF4-FFF2-40B4-BE49-F238E27FC236}">
                <a16:creationId xmlns:a16="http://schemas.microsoft.com/office/drawing/2014/main" id="{2565C350-07FB-7F80-3949-BE603770E1B1}"/>
              </a:ext>
            </a:extLst>
          </p:cNvPr>
          <p:cNvSpPr/>
          <p:nvPr/>
        </p:nvSpPr>
        <p:spPr>
          <a:xfrm>
            <a:off x="2261192" y="4051005"/>
            <a:ext cx="2427766" cy="1828800"/>
          </a:xfrm>
          <a:prstGeom prst="star7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Execution and Async </a:t>
            </a:r>
            <a:r>
              <a:rPr lang="en-US" dirty="0" err="1"/>
              <a:t>Postback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33B1660-1B7F-F6F1-EB02-FD970BC72FBF}"/>
              </a:ext>
            </a:extLst>
          </p:cNvPr>
          <p:cNvSpPr/>
          <p:nvPr/>
        </p:nvSpPr>
        <p:spPr>
          <a:xfrm>
            <a:off x="3685954" y="3258879"/>
            <a:ext cx="4664148" cy="6220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Call for Data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5887B62-E6F8-18E1-B9DF-3D132540B112}"/>
              </a:ext>
            </a:extLst>
          </p:cNvPr>
          <p:cNvSpPr/>
          <p:nvPr/>
        </p:nvSpPr>
        <p:spPr>
          <a:xfrm>
            <a:off x="3671778" y="3880884"/>
            <a:ext cx="4664148" cy="64858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Response</a:t>
            </a:r>
          </a:p>
        </p:txBody>
      </p:sp>
    </p:spTree>
    <p:extLst>
      <p:ext uri="{BB962C8B-B14F-4D97-AF65-F5344CB8AC3E}">
        <p14:creationId xmlns:p14="http://schemas.microsoft.com/office/powerpoint/2010/main" val="305424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C4386-670A-0D1C-535B-3290C1DC372A}"/>
              </a:ext>
            </a:extLst>
          </p:cNvPr>
          <p:cNvSpPr txBox="1"/>
          <p:nvPr/>
        </p:nvSpPr>
        <p:spPr>
          <a:xfrm>
            <a:off x="233916" y="361507"/>
            <a:ext cx="11823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// JS Statement</a:t>
            </a:r>
          </a:p>
          <a:p>
            <a:r>
              <a:rPr lang="en-US" dirty="0"/>
              <a:t>var x = 10;</a:t>
            </a:r>
          </a:p>
          <a:p>
            <a:endParaRPr lang="en-US" dirty="0"/>
          </a:p>
          <a:p>
            <a:r>
              <a:rPr lang="en-US" dirty="0"/>
              <a:t>// x as defined identifier</a:t>
            </a:r>
          </a:p>
          <a:p>
            <a:r>
              <a:rPr lang="en-US" dirty="0"/>
              <a:t>// current value of x is 10, and hence it is Number</a:t>
            </a:r>
          </a:p>
          <a:p>
            <a:endParaRPr lang="en-US" dirty="0"/>
          </a:p>
          <a:p>
            <a:r>
              <a:rPr lang="en-US" dirty="0"/>
              <a:t>X = “</a:t>
            </a:r>
            <a:r>
              <a:rPr lang="en-US" dirty="0" err="1"/>
              <a:t>jjjj</a:t>
            </a:r>
            <a:r>
              <a:rPr lang="en-US" dirty="0"/>
              <a:t>”;</a:t>
            </a:r>
          </a:p>
          <a:p>
            <a:endParaRPr lang="en-US" dirty="0"/>
          </a:p>
          <a:p>
            <a:r>
              <a:rPr lang="en-US" dirty="0"/>
              <a:t>// x is already defined </a:t>
            </a:r>
          </a:p>
          <a:p>
            <a:r>
              <a:rPr lang="en-US" dirty="0"/>
              <a:t>// Current value is </a:t>
            </a:r>
            <a:r>
              <a:rPr lang="en-US" dirty="0" err="1"/>
              <a:t>jjjj</a:t>
            </a:r>
            <a:r>
              <a:rPr lang="en-US" dirty="0"/>
              <a:t> so it’s a string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= new Date()</a:t>
            </a:r>
          </a:p>
          <a:p>
            <a:endParaRPr lang="en-US" dirty="0"/>
          </a:p>
          <a:p>
            <a:r>
              <a:rPr lang="en-US" dirty="0"/>
              <a:t>X = function(){}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B92C05-05FC-9149-4CC5-775A03AEA27A}"/>
              </a:ext>
            </a:extLst>
          </p:cNvPr>
          <p:cNvSpPr/>
          <p:nvPr/>
        </p:nvSpPr>
        <p:spPr>
          <a:xfrm>
            <a:off x="7464056" y="2892056"/>
            <a:ext cx="1382232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jjjj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E054D-0694-ED20-73D5-19410261F29E}"/>
              </a:ext>
            </a:extLst>
          </p:cNvPr>
          <p:cNvSpPr txBox="1"/>
          <p:nvPr/>
        </p:nvSpPr>
        <p:spPr>
          <a:xfrm>
            <a:off x="7549116" y="2360428"/>
            <a:ext cx="10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7BFBC07-3681-4542-283B-9FDC9DBB9883}"/>
              </a:ext>
            </a:extLst>
          </p:cNvPr>
          <p:cNvCxnSpPr>
            <a:endCxn id="3" idx="1"/>
          </p:cNvCxnSpPr>
          <p:nvPr/>
        </p:nvCxnSpPr>
        <p:spPr>
          <a:xfrm>
            <a:off x="1297172" y="1020726"/>
            <a:ext cx="6166884" cy="2557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y 6">
            <a:extLst>
              <a:ext uri="{FF2B5EF4-FFF2-40B4-BE49-F238E27FC236}">
                <a16:creationId xmlns:a16="http://schemas.microsoft.com/office/drawing/2014/main" id="{A86E2337-B16A-8AAD-B696-342CCE011A72}"/>
              </a:ext>
            </a:extLst>
          </p:cNvPr>
          <p:cNvSpPr/>
          <p:nvPr/>
        </p:nvSpPr>
        <p:spPr>
          <a:xfrm>
            <a:off x="7931888" y="3429000"/>
            <a:ext cx="489098" cy="32429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881CC56-10FC-452F-612E-ED00EEA1B344}"/>
              </a:ext>
            </a:extLst>
          </p:cNvPr>
          <p:cNvCxnSpPr>
            <a:endCxn id="3" idx="2"/>
          </p:cNvCxnSpPr>
          <p:nvPr/>
        </p:nvCxnSpPr>
        <p:spPr>
          <a:xfrm>
            <a:off x="1488558" y="2545094"/>
            <a:ext cx="6666614" cy="1718562"/>
          </a:xfrm>
          <a:prstGeom prst="bentConnector4">
            <a:avLst>
              <a:gd name="adj1" fmla="val 44817"/>
              <a:gd name="adj2" fmla="val 113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1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4B719B-A15B-3912-CBE0-6F389F2C846E}"/>
              </a:ext>
            </a:extLst>
          </p:cNvPr>
          <p:cNvSpPr/>
          <p:nvPr/>
        </p:nvSpPr>
        <p:spPr>
          <a:xfrm>
            <a:off x="4869710" y="297712"/>
            <a:ext cx="1860698" cy="1477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ES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1ABE9-8253-09D2-8245-3711020FB58D}"/>
              </a:ext>
            </a:extLst>
          </p:cNvPr>
          <p:cNvSpPr txBox="1"/>
          <p:nvPr/>
        </p:nvSpPr>
        <p:spPr>
          <a:xfrm>
            <a:off x="8472375" y="-23660"/>
            <a:ext cx="3919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Modularity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</a:t>
            </a:r>
            <a:r>
              <a:rPr lang="en-US" dirty="0" err="1"/>
              <a:t>Typings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Collection Enhancements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OOPs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Async Programming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Fetch()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…..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ED23BCC-F259-26D4-89EE-D11CC94077A6}"/>
              </a:ext>
            </a:extLst>
          </p:cNvPr>
          <p:cNvCxnSpPr>
            <a:stCxn id="3" idx="1"/>
            <a:endCxn id="2" idx="6"/>
          </p:cNvCxnSpPr>
          <p:nvPr/>
        </p:nvCxnSpPr>
        <p:spPr>
          <a:xfrm rot="10800000">
            <a:off x="6730409" y="1036676"/>
            <a:ext cx="1741967" cy="93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5C89A4B-6362-2A6F-99CC-6BD227F36C58}"/>
              </a:ext>
            </a:extLst>
          </p:cNvPr>
          <p:cNvSpPr/>
          <p:nvPr/>
        </p:nvSpPr>
        <p:spPr>
          <a:xfrm>
            <a:off x="237459" y="3065721"/>
            <a:ext cx="1860698" cy="1477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High Level</a:t>
            </a:r>
          </a:p>
          <a:p>
            <a:pPr algn="ctr"/>
            <a:r>
              <a:rPr lang="en-US" sz="1600" dirty="0"/>
              <a:t>JS / ES 6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8AEBFC2-A06E-98C5-C086-6DB92CE4B6FE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10800000" flipV="1">
            <a:off x="1167808" y="1036675"/>
            <a:ext cx="3701902" cy="202904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DC3057-B084-98BF-EEB1-92689EB399BC}"/>
              </a:ext>
            </a:extLst>
          </p:cNvPr>
          <p:cNvSpPr txBox="1"/>
          <p:nvPr/>
        </p:nvSpPr>
        <p:spPr>
          <a:xfrm>
            <a:off x="0" y="4543647"/>
            <a:ext cx="2711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React.js</a:t>
            </a:r>
            <a:endParaRPr lang="en-US" dirty="0"/>
          </a:p>
          <a:p>
            <a:r>
              <a:rPr lang="en-US" dirty="0" err="1"/>
              <a:t>Vue.js</a:t>
            </a:r>
            <a:endParaRPr lang="en-US" dirty="0"/>
          </a:p>
          <a:p>
            <a:r>
              <a:rPr lang="en-US" dirty="0"/>
              <a:t>MOST of Popular JS Object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FC0D1-A583-1B6B-EBD1-BFABD438D658}"/>
              </a:ext>
            </a:extLst>
          </p:cNvPr>
          <p:cNvSpPr/>
          <p:nvPr/>
        </p:nvSpPr>
        <p:spPr>
          <a:xfrm>
            <a:off x="4235302" y="4919330"/>
            <a:ext cx="1860698" cy="14779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</a:rPr>
              <a:t>TypeScript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02086A5-324D-A14B-22F9-8D60D8E2ACCB}"/>
              </a:ext>
            </a:extLst>
          </p:cNvPr>
          <p:cNvCxnSpPr>
            <a:stCxn id="2" idx="4"/>
            <a:endCxn id="10" idx="0"/>
          </p:cNvCxnSpPr>
          <p:nvPr/>
        </p:nvCxnSpPr>
        <p:spPr>
          <a:xfrm rot="5400000">
            <a:off x="3911009" y="3030280"/>
            <a:ext cx="3143692" cy="634408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30E5072-FD44-E668-84BC-7D3FFBC06B3B}"/>
              </a:ext>
            </a:extLst>
          </p:cNvPr>
          <p:cNvSpPr/>
          <p:nvPr/>
        </p:nvSpPr>
        <p:spPr>
          <a:xfrm>
            <a:off x="9301716" y="3062178"/>
            <a:ext cx="1860698" cy="1477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DART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C25505E-08F2-60EC-7AF5-EC4A9E9265BF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>
            <a:off x="6730408" y="1036675"/>
            <a:ext cx="2571308" cy="2764466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7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82F049-0E4F-6DAA-8B55-24B040EFB5C7}"/>
              </a:ext>
            </a:extLst>
          </p:cNvPr>
          <p:cNvSpPr/>
          <p:nvPr/>
        </p:nvSpPr>
        <p:spPr>
          <a:xfrm>
            <a:off x="8357191" y="499730"/>
            <a:ext cx="2923953" cy="2115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Apps</a:t>
            </a:r>
          </a:p>
          <a:p>
            <a:pPr algn="ctr"/>
            <a:r>
              <a:rPr lang="en-US" b="1" dirty="0"/>
              <a:t>.NET Core, JAVA, Node.js,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90A95-8ACB-3854-6B29-C397447EEE55}"/>
              </a:ext>
            </a:extLst>
          </p:cNvPr>
          <p:cNvSpPr/>
          <p:nvPr/>
        </p:nvSpPr>
        <p:spPr>
          <a:xfrm>
            <a:off x="4394791" y="3990753"/>
            <a:ext cx="2923953" cy="21158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Apps</a:t>
            </a:r>
          </a:p>
          <a:p>
            <a:pPr algn="ctr"/>
            <a:r>
              <a:rPr lang="en-US" b="1" dirty="0"/>
              <a:t>Angular, React, </a:t>
            </a:r>
            <a:r>
              <a:rPr lang="en-US" b="1" dirty="0" err="1"/>
              <a:t>Vue.js</a:t>
            </a:r>
            <a:r>
              <a:rPr lang="en-US" b="1" dirty="0"/>
              <a:t>, </a:t>
            </a:r>
            <a:r>
              <a:rPr lang="en-US" b="1" dirty="0" err="1"/>
              <a:t>Ext.js</a:t>
            </a:r>
            <a:endParaRPr lang="en-US" b="1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0224F47-F35E-F14B-0BB0-824F2DD3E56A}"/>
              </a:ext>
            </a:extLst>
          </p:cNvPr>
          <p:cNvSpPr/>
          <p:nvPr/>
        </p:nvSpPr>
        <p:spPr>
          <a:xfrm>
            <a:off x="404037" y="1265274"/>
            <a:ext cx="2881423" cy="2030819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+ JS + CSS</a:t>
            </a:r>
          </a:p>
          <a:p>
            <a:pPr algn="ctr"/>
            <a:r>
              <a:rPr lang="en-US" dirty="0"/>
              <a:t>+ Data Processing Received from REST API Calls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C0FD22FB-DCBC-DC41-3A01-B97F9A954878}"/>
              </a:ext>
            </a:extLst>
          </p:cNvPr>
          <p:cNvCxnSpPr>
            <a:stCxn id="4" idx="4"/>
            <a:endCxn id="3" idx="1"/>
          </p:cNvCxnSpPr>
          <p:nvPr/>
        </p:nvCxnSpPr>
        <p:spPr>
          <a:xfrm rot="16200000" flipH="1">
            <a:off x="2243470" y="2897372"/>
            <a:ext cx="1752600" cy="255004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13B79A-40D5-47DA-691E-E54C172A568E}"/>
              </a:ext>
            </a:extLst>
          </p:cNvPr>
          <p:cNvSpPr txBox="1"/>
          <p:nvPr/>
        </p:nvSpPr>
        <p:spPr>
          <a:xfrm>
            <a:off x="404037" y="5380074"/>
            <a:ext cx="316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Call to Front-End Apps 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4D8DE68E-A158-9F99-9F3A-3D3C9C4E328C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16200000" flipV="1">
            <a:off x="3589154" y="1723139"/>
            <a:ext cx="1710069" cy="28251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F164C1-C4A4-CB28-C2D4-1C3AA2BDD844}"/>
              </a:ext>
            </a:extLst>
          </p:cNvPr>
          <p:cNvSpPr txBox="1"/>
          <p:nvPr/>
        </p:nvSpPr>
        <p:spPr>
          <a:xfrm>
            <a:off x="3668233" y="2488019"/>
            <a:ext cx="259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 with</a:t>
            </a:r>
          </a:p>
          <a:p>
            <a:endParaRPr lang="en-US" dirty="0"/>
          </a:p>
          <a:p>
            <a:r>
              <a:rPr lang="en-US" dirty="0"/>
              <a:t>HTML + JS + CSS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1A48F61-0559-FD40-D7E0-242DB622C4A9}"/>
              </a:ext>
            </a:extLst>
          </p:cNvPr>
          <p:cNvCxnSpPr>
            <a:stCxn id="4" idx="1"/>
            <a:endCxn id="2" idx="1"/>
          </p:cNvCxnSpPr>
          <p:nvPr/>
        </p:nvCxnSpPr>
        <p:spPr>
          <a:xfrm rot="16200000" flipH="1">
            <a:off x="5081698" y="-1717823"/>
            <a:ext cx="292396" cy="6258590"/>
          </a:xfrm>
          <a:prstGeom prst="bentConnector4">
            <a:avLst>
              <a:gd name="adj1" fmla="val -78182"/>
              <a:gd name="adj2" fmla="val 594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A66A5-E403-7D7B-6CF5-AAE14EDA4A73}"/>
              </a:ext>
            </a:extLst>
          </p:cNvPr>
          <p:cNvSpPr txBox="1"/>
          <p:nvPr/>
        </p:nvSpPr>
        <p:spPr>
          <a:xfrm>
            <a:off x="5107172" y="140813"/>
            <a:ext cx="2923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Server for Accessing Data using REST API Calls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FB02A4E-B736-CE33-9457-5678DFCC5F9F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5400000" flipH="1">
            <a:off x="5283717" y="-1919841"/>
            <a:ext cx="1350335" cy="7720567"/>
          </a:xfrm>
          <a:prstGeom prst="bentConnector5">
            <a:avLst>
              <a:gd name="adj1" fmla="val -16929"/>
              <a:gd name="adj2" fmla="val 51782"/>
              <a:gd name="adj3" fmla="val 116929"/>
            </a:avLst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A75D2D-F57E-FC95-0179-5337FC981155}"/>
              </a:ext>
            </a:extLst>
          </p:cNvPr>
          <p:cNvSpPr txBox="1"/>
          <p:nvPr/>
        </p:nvSpPr>
        <p:spPr>
          <a:xfrm>
            <a:off x="8031125" y="2896117"/>
            <a:ext cx="342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Response to Browser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E56D3-1CD6-0A7F-D0BE-99B65FAEA54A}"/>
              </a:ext>
            </a:extLst>
          </p:cNvPr>
          <p:cNvSpPr txBox="1"/>
          <p:nvPr/>
        </p:nvSpPr>
        <p:spPr>
          <a:xfrm>
            <a:off x="8218967" y="3817088"/>
            <a:ext cx="3551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Isolated Server-Side app (Separately Hosted)</a:t>
            </a:r>
          </a:p>
          <a:p>
            <a:endParaRPr lang="en-US" dirty="0"/>
          </a:p>
          <a:p>
            <a:r>
              <a:rPr lang="en-US" dirty="0"/>
              <a:t>Separate Front-End App (Separately Hosted)</a:t>
            </a:r>
          </a:p>
        </p:txBody>
      </p:sp>
    </p:spTree>
    <p:extLst>
      <p:ext uri="{BB962C8B-B14F-4D97-AF65-F5344CB8AC3E}">
        <p14:creationId xmlns:p14="http://schemas.microsoft.com/office/powerpoint/2010/main" val="344582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933B1-7E58-A051-6C80-5B88D12134EE}"/>
              </a:ext>
            </a:extLst>
          </p:cNvPr>
          <p:cNvSpPr txBox="1"/>
          <p:nvPr/>
        </p:nvSpPr>
        <p:spPr>
          <a:xfrm>
            <a:off x="446567" y="202019"/>
            <a:ext cx="5401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obj1 = {x: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console.log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`obj1.x =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obj1.x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obj2 = obj1;</a:t>
            </a:r>
          </a:p>
          <a:p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I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I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Menlo" panose="020B0609030804020204" pitchFamily="49" charset="0"/>
              </a:rPr>
              <a:t>Let obj3 = {z:10};</a:t>
            </a:r>
          </a:p>
          <a:p>
            <a:r>
              <a:rPr lang="en-IN" dirty="0">
                <a:solidFill>
                  <a:srgbClr val="D4D4D4"/>
                </a:solidFill>
                <a:latin typeface="Menlo" panose="020B0609030804020204" pitchFamily="49" charset="0"/>
              </a:rPr>
              <a:t>Obj3 = {…obj3, d:100};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 Internally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Object.assign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  <a:b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2EB272-FCFC-713A-56AC-52476DA5B958}"/>
              </a:ext>
            </a:extLst>
          </p:cNvPr>
          <p:cNvSpPr/>
          <p:nvPr/>
        </p:nvSpPr>
        <p:spPr>
          <a:xfrm>
            <a:off x="8633637" y="850605"/>
            <a:ext cx="1169581" cy="1030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430DD-6E69-8E06-32F5-2FBD87EF4F8D}"/>
              </a:ext>
            </a:extLst>
          </p:cNvPr>
          <p:cNvSpPr txBox="1"/>
          <p:nvPr/>
        </p:nvSpPr>
        <p:spPr>
          <a:xfrm>
            <a:off x="8633637" y="372140"/>
            <a:ext cx="1073889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Obj1.x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8890D6B-BEA2-7B95-563F-C09C13AFF644}"/>
              </a:ext>
            </a:extLst>
          </p:cNvPr>
          <p:cNvCxnSpPr>
            <a:endCxn id="3" idx="1"/>
          </p:cNvCxnSpPr>
          <p:nvPr/>
        </p:nvCxnSpPr>
        <p:spPr>
          <a:xfrm>
            <a:off x="3242930" y="372140"/>
            <a:ext cx="5390707" cy="993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6808519-A846-DC40-B81D-A40494C084A4}"/>
              </a:ext>
            </a:extLst>
          </p:cNvPr>
          <p:cNvCxnSpPr>
            <a:endCxn id="3" idx="2"/>
          </p:cNvCxnSpPr>
          <p:nvPr/>
        </p:nvCxnSpPr>
        <p:spPr>
          <a:xfrm>
            <a:off x="2860158" y="850605"/>
            <a:ext cx="6358270" cy="1030761"/>
          </a:xfrm>
          <a:prstGeom prst="bentConnector4">
            <a:avLst>
              <a:gd name="adj1" fmla="val 45401"/>
              <a:gd name="adj2" fmla="val 1221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594346-2594-771A-ED99-923BB6A29818}"/>
              </a:ext>
            </a:extLst>
          </p:cNvPr>
          <p:cNvSpPr/>
          <p:nvPr/>
        </p:nvSpPr>
        <p:spPr>
          <a:xfrm>
            <a:off x="7786576" y="3671778"/>
            <a:ext cx="1169581" cy="1030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7621A23-A99B-52A0-34CC-0FD4C82B884E}"/>
              </a:ext>
            </a:extLst>
          </p:cNvPr>
          <p:cNvCxnSpPr>
            <a:endCxn id="9" idx="1"/>
          </p:cNvCxnSpPr>
          <p:nvPr/>
        </p:nvCxnSpPr>
        <p:spPr>
          <a:xfrm>
            <a:off x="3147237" y="2529952"/>
            <a:ext cx="4639339" cy="1657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78510-BE9F-AFA9-1952-92662DA7F97A}"/>
              </a:ext>
            </a:extLst>
          </p:cNvPr>
          <p:cNvSpPr/>
          <p:nvPr/>
        </p:nvSpPr>
        <p:spPr>
          <a:xfrm>
            <a:off x="3051544" y="4976634"/>
            <a:ext cx="1169581" cy="1030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Z:10, d:100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E968CF-82BC-532D-2FBD-E1F2F06B3392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768053" y="3208523"/>
            <a:ext cx="2833875" cy="1733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>
            <a:extLst>
              <a:ext uri="{FF2B5EF4-FFF2-40B4-BE49-F238E27FC236}">
                <a16:creationId xmlns:a16="http://schemas.microsoft.com/office/drawing/2014/main" id="{16790309-A6B1-22F3-B2B7-6B895DD3F64F}"/>
              </a:ext>
            </a:extLst>
          </p:cNvPr>
          <p:cNvSpPr/>
          <p:nvPr/>
        </p:nvSpPr>
        <p:spPr>
          <a:xfrm>
            <a:off x="5029200" y="3671632"/>
            <a:ext cx="1010093" cy="97881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8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9BC67B-7AEC-F0D2-680C-4D38779B9FEA}"/>
              </a:ext>
            </a:extLst>
          </p:cNvPr>
          <p:cNvSpPr/>
          <p:nvPr/>
        </p:nvSpPr>
        <p:spPr>
          <a:xfrm>
            <a:off x="552894" y="707065"/>
            <a:ext cx="10451804" cy="57096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566DD-99EF-CAF9-E08B-CE9D7DDEDB99}"/>
              </a:ext>
            </a:extLst>
          </p:cNvPr>
          <p:cNvSpPr/>
          <p:nvPr/>
        </p:nvSpPr>
        <p:spPr>
          <a:xfrm>
            <a:off x="765544" y="1095153"/>
            <a:ext cx="2115879" cy="48271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Layer</a:t>
            </a:r>
          </a:p>
          <a:p>
            <a:pPr algn="ctr"/>
            <a:r>
              <a:rPr lang="en-US" dirty="0"/>
              <a:t>HTML Page / React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8444F-7736-1A13-0D57-E668E43690AD}"/>
              </a:ext>
            </a:extLst>
          </p:cNvPr>
          <p:cNvSpPr/>
          <p:nvPr/>
        </p:nvSpPr>
        <p:spPr>
          <a:xfrm>
            <a:off x="3508744" y="1095153"/>
            <a:ext cx="2456121" cy="246675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Presenter Layer</a:t>
            </a:r>
          </a:p>
          <a:p>
            <a:pPr algn="ctr"/>
            <a:r>
              <a:rPr lang="en-US" dirty="0"/>
              <a:t>Properties and Behaviors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86315285-AC27-4FAD-29E2-1C9936D26DE8}"/>
              </a:ext>
            </a:extLst>
          </p:cNvPr>
          <p:cNvSpPr/>
          <p:nvPr/>
        </p:nvSpPr>
        <p:spPr>
          <a:xfrm>
            <a:off x="2881423" y="1839433"/>
            <a:ext cx="616689" cy="27644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25998-0387-A594-B612-D97EF74A25B8}"/>
              </a:ext>
            </a:extLst>
          </p:cNvPr>
          <p:cNvSpPr/>
          <p:nvPr/>
        </p:nvSpPr>
        <p:spPr>
          <a:xfrm>
            <a:off x="7262037" y="1095153"/>
            <a:ext cx="2456121" cy="24667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Reusable Logic e.g. Data Processing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5FC0008E-3732-32A2-8403-D5B30AE9AD0A}"/>
              </a:ext>
            </a:extLst>
          </p:cNvPr>
          <p:cNvSpPr/>
          <p:nvPr/>
        </p:nvSpPr>
        <p:spPr>
          <a:xfrm>
            <a:off x="5975497" y="1754372"/>
            <a:ext cx="1249326" cy="36150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0673C-FA5A-21A8-9E03-22A5DF46AD79}"/>
              </a:ext>
            </a:extLst>
          </p:cNvPr>
          <p:cNvSpPr/>
          <p:nvPr/>
        </p:nvSpPr>
        <p:spPr>
          <a:xfrm>
            <a:off x="6287386" y="3726711"/>
            <a:ext cx="2456121" cy="24667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Manage External Call</a:t>
            </a:r>
          </a:p>
          <a:p>
            <a:pPr algn="ctr"/>
            <a:r>
              <a:rPr lang="en-US" dirty="0"/>
              <a:t>HTTP or Sockets</a:t>
            </a:r>
          </a:p>
          <a:p>
            <a:pPr algn="ctr"/>
            <a:r>
              <a:rPr lang="en-US" dirty="0"/>
              <a:t>Encapsulate all Async Operations</a:t>
            </a:r>
          </a:p>
        </p:txBody>
      </p:sp>
      <p:sp>
        <p:nvSpPr>
          <p:cNvPr id="9" name="Left-up Arrow 8">
            <a:extLst>
              <a:ext uri="{FF2B5EF4-FFF2-40B4-BE49-F238E27FC236}">
                <a16:creationId xmlns:a16="http://schemas.microsoft.com/office/drawing/2014/main" id="{C2EB3A04-C78A-7E65-566D-4FC20CBCB4B5}"/>
              </a:ext>
            </a:extLst>
          </p:cNvPr>
          <p:cNvSpPr/>
          <p:nvPr/>
        </p:nvSpPr>
        <p:spPr>
          <a:xfrm flipH="1">
            <a:off x="5252484" y="3561908"/>
            <a:ext cx="1034902" cy="1286540"/>
          </a:xfrm>
          <a:prstGeom prst="leftUpArrow">
            <a:avLst>
              <a:gd name="adj1" fmla="val 25000"/>
              <a:gd name="adj2" fmla="val 2183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DF18CE24-BDC1-90FB-72C8-7022FB737304}"/>
              </a:ext>
            </a:extLst>
          </p:cNvPr>
          <p:cNvSpPr/>
          <p:nvPr/>
        </p:nvSpPr>
        <p:spPr>
          <a:xfrm>
            <a:off x="8642496" y="3588490"/>
            <a:ext cx="2783959" cy="67516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4BB5FDF0-A5F7-890A-6BB1-8212DA809D06}"/>
              </a:ext>
            </a:extLst>
          </p:cNvPr>
          <p:cNvSpPr/>
          <p:nvPr/>
        </p:nvSpPr>
        <p:spPr>
          <a:xfrm rot="10800000">
            <a:off x="8529083" y="5425264"/>
            <a:ext cx="2783959" cy="67516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6827F-BB4B-E32F-AA5E-22CC696C23C6}"/>
              </a:ext>
            </a:extLst>
          </p:cNvPr>
          <p:cNvSpPr txBox="1"/>
          <p:nvPr/>
        </p:nvSpPr>
        <p:spPr>
          <a:xfrm>
            <a:off x="882502" y="127591"/>
            <a:ext cx="775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Isolated </a:t>
            </a:r>
            <a:r>
              <a:rPr lang="en-US"/>
              <a:t>Autonomous Front-End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6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D3EC2C-D926-F747-C3C3-4760B0ED19CD}"/>
              </a:ext>
            </a:extLst>
          </p:cNvPr>
          <p:cNvSpPr/>
          <p:nvPr/>
        </p:nvSpPr>
        <p:spPr>
          <a:xfrm>
            <a:off x="340242" y="457200"/>
            <a:ext cx="7091916" cy="6177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Node.js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5DB6D8A-3221-7DA8-1E79-069D8E16148C}"/>
              </a:ext>
            </a:extLst>
          </p:cNvPr>
          <p:cNvSpPr/>
          <p:nvPr/>
        </p:nvSpPr>
        <p:spPr>
          <a:xfrm>
            <a:off x="701749" y="5284381"/>
            <a:ext cx="1988288" cy="1212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357218-800C-816A-1E06-ADA325CEAEEE}"/>
              </a:ext>
            </a:extLst>
          </p:cNvPr>
          <p:cNvSpPr/>
          <p:nvPr/>
        </p:nvSpPr>
        <p:spPr>
          <a:xfrm>
            <a:off x="1119963" y="3788735"/>
            <a:ext cx="1988288" cy="1212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ExportModule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E6BA67-6987-12A6-B5AD-9D3E749274F4}"/>
              </a:ext>
            </a:extLst>
          </p:cNvPr>
          <p:cNvSpPr/>
          <p:nvPr/>
        </p:nvSpPr>
        <p:spPr>
          <a:xfrm>
            <a:off x="2580168" y="2216888"/>
            <a:ext cx="1988288" cy="1212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ImportModule</a:t>
            </a:r>
            <a:endParaRPr lang="en-US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CF473AA-EBBF-BC0A-1A7F-23C14967CF4F}"/>
              </a:ext>
            </a:extLst>
          </p:cNvPr>
          <p:cNvCxnSpPr>
            <a:stCxn id="3" idx="3"/>
            <a:endCxn id="4" idx="3"/>
          </p:cNvCxnSpPr>
          <p:nvPr/>
        </p:nvCxnSpPr>
        <p:spPr>
          <a:xfrm flipV="1">
            <a:off x="2690037" y="4394791"/>
            <a:ext cx="418214" cy="1495646"/>
          </a:xfrm>
          <a:prstGeom prst="bentConnector3">
            <a:avLst>
              <a:gd name="adj1" fmla="val 154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4B7B72A7-8F4A-F4F7-BD48-05B4D628E42A}"/>
              </a:ext>
            </a:extLst>
          </p:cNvPr>
          <p:cNvCxnSpPr>
            <a:endCxn id="5" idx="3"/>
          </p:cNvCxnSpPr>
          <p:nvPr/>
        </p:nvCxnSpPr>
        <p:spPr>
          <a:xfrm rot="5400000" flipH="1" flipV="1">
            <a:off x="3052430" y="2878766"/>
            <a:ext cx="1571847" cy="1460205"/>
          </a:xfrm>
          <a:prstGeom prst="bentConnector4">
            <a:avLst>
              <a:gd name="adj1" fmla="val 30722"/>
              <a:gd name="adj2" fmla="val 115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05D5B7-D889-E429-8B25-073E40815317}"/>
              </a:ext>
            </a:extLst>
          </p:cNvPr>
          <p:cNvSpPr txBox="1"/>
          <p:nvPr/>
        </p:nvSpPr>
        <p:spPr>
          <a:xfrm>
            <a:off x="8516679" y="2062716"/>
            <a:ext cx="2973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‘one’ is always available for all modules those are  it same for </a:t>
            </a:r>
            <a:r>
              <a:rPr lang="en-US" dirty="0" err="1"/>
              <a:t>ExportModule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3BDEB1-9206-FB4E-C7A7-E19F37B06AA7}"/>
              </a:ext>
            </a:extLst>
          </p:cNvPr>
          <p:cNvSpPr/>
          <p:nvPr/>
        </p:nvSpPr>
        <p:spPr>
          <a:xfrm>
            <a:off x="691116" y="510363"/>
            <a:ext cx="6783572" cy="6049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7E67F-8B16-469B-59BA-BBDF371B8007}"/>
              </a:ext>
            </a:extLst>
          </p:cNvPr>
          <p:cNvSpPr txBox="1"/>
          <p:nvPr/>
        </p:nvSpPr>
        <p:spPr>
          <a:xfrm>
            <a:off x="1127051" y="637953"/>
            <a:ext cx="529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9F4A0EF0-EC4D-95E5-D143-61CB7049086B}"/>
              </a:ext>
            </a:extLst>
          </p:cNvPr>
          <p:cNvSpPr/>
          <p:nvPr/>
        </p:nvSpPr>
        <p:spPr>
          <a:xfrm>
            <a:off x="6751674" y="584791"/>
            <a:ext cx="531628" cy="5688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2A825-4129-BC1B-7694-4C40D40EF32F}"/>
              </a:ext>
            </a:extLst>
          </p:cNvPr>
          <p:cNvSpPr/>
          <p:nvPr/>
        </p:nvSpPr>
        <p:spPr>
          <a:xfrm>
            <a:off x="1435395" y="1265274"/>
            <a:ext cx="1382233" cy="105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1C113-6356-4362-C4AD-E3C8717881A4}"/>
              </a:ext>
            </a:extLst>
          </p:cNvPr>
          <p:cNvSpPr/>
          <p:nvPr/>
        </p:nvSpPr>
        <p:spPr>
          <a:xfrm>
            <a:off x="2597888" y="2860157"/>
            <a:ext cx="1382233" cy="105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B52F6-C8BA-568A-7DD0-C753EAA5B358}"/>
              </a:ext>
            </a:extLst>
          </p:cNvPr>
          <p:cNvSpPr/>
          <p:nvPr/>
        </p:nvSpPr>
        <p:spPr>
          <a:xfrm>
            <a:off x="4206948" y="1368790"/>
            <a:ext cx="1382233" cy="105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DB98A-5B49-8B1B-B46F-C5D33DFAD779}"/>
              </a:ext>
            </a:extLst>
          </p:cNvPr>
          <p:cNvSpPr/>
          <p:nvPr/>
        </p:nvSpPr>
        <p:spPr>
          <a:xfrm>
            <a:off x="4451497" y="3817822"/>
            <a:ext cx="1382233" cy="105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08D1-4BC8-3E88-2C82-5704DAB82F39}"/>
              </a:ext>
            </a:extLst>
          </p:cNvPr>
          <p:cNvSpPr/>
          <p:nvPr/>
        </p:nvSpPr>
        <p:spPr>
          <a:xfrm>
            <a:off x="1091609" y="4540103"/>
            <a:ext cx="1382233" cy="105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243BB-1B5C-BCD6-C6BF-49B451FE938A}"/>
              </a:ext>
            </a:extLst>
          </p:cNvPr>
          <p:cNvSpPr/>
          <p:nvPr/>
        </p:nvSpPr>
        <p:spPr>
          <a:xfrm>
            <a:off x="3030279" y="5066415"/>
            <a:ext cx="1382233" cy="105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ACDB8FE-FA9D-D0F1-3585-C37B4E9C54A7}"/>
              </a:ext>
            </a:extLst>
          </p:cNvPr>
          <p:cNvSpPr/>
          <p:nvPr/>
        </p:nvSpPr>
        <p:spPr>
          <a:xfrm>
            <a:off x="7283302" y="1407409"/>
            <a:ext cx="3817089" cy="8399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Outgoing Call for Data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68DCEA9-97B0-3401-F76E-03B2C2FFF7FC}"/>
              </a:ext>
            </a:extLst>
          </p:cNvPr>
          <p:cNvSpPr/>
          <p:nvPr/>
        </p:nvSpPr>
        <p:spPr>
          <a:xfrm>
            <a:off x="7283302" y="4231758"/>
            <a:ext cx="3817089" cy="8346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Data for UI Updates </a:t>
            </a:r>
          </a:p>
        </p:txBody>
      </p:sp>
    </p:spTree>
    <p:extLst>
      <p:ext uri="{BB962C8B-B14F-4D97-AF65-F5344CB8AC3E}">
        <p14:creationId xmlns:p14="http://schemas.microsoft.com/office/powerpoint/2010/main" val="353078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560</Words>
  <Application>Microsoft Macintosh PowerPoint</Application>
  <PresentationFormat>Widescreen</PresentationFormat>
  <Paragraphs>176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75</cp:revision>
  <dcterms:created xsi:type="dcterms:W3CDTF">2023-07-31T03:43:44Z</dcterms:created>
  <dcterms:modified xsi:type="dcterms:W3CDTF">2023-08-02T06:59:18Z</dcterms:modified>
</cp:coreProperties>
</file>