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yfrontendapp.com/" TargetMode="External"/><Relationship Id="rId2" Type="http://schemas.openxmlformats.org/officeDocument/2006/relationships/hyperlink" Target="http://www.myfrontendapp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002/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3F5A37-3CAB-A966-B22C-E91DED333DD5}"/>
              </a:ext>
            </a:extLst>
          </p:cNvPr>
          <p:cNvSpPr/>
          <p:nvPr/>
        </p:nvSpPr>
        <p:spPr>
          <a:xfrm>
            <a:off x="1297172" y="2402957"/>
            <a:ext cx="1488558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DD8-9A16-542F-CF77-99F774CEA589}"/>
              </a:ext>
            </a:extLst>
          </p:cNvPr>
          <p:cNvSpPr/>
          <p:nvPr/>
        </p:nvSpPr>
        <p:spPr>
          <a:xfrm>
            <a:off x="4043915" y="2317896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58892-E74D-3455-6486-3F82C0F2F8A5}"/>
              </a:ext>
            </a:extLst>
          </p:cNvPr>
          <p:cNvSpPr/>
          <p:nvPr/>
        </p:nvSpPr>
        <p:spPr>
          <a:xfrm>
            <a:off x="7318741" y="770858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2FC7D-4833-E984-B316-93D01C630E83}"/>
              </a:ext>
            </a:extLst>
          </p:cNvPr>
          <p:cNvSpPr/>
          <p:nvPr/>
        </p:nvSpPr>
        <p:spPr>
          <a:xfrm>
            <a:off x="7318741" y="3836579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9D64C-4F9F-4488-602D-C5B08FB88F11}"/>
              </a:ext>
            </a:extLst>
          </p:cNvPr>
          <p:cNvSpPr/>
          <p:nvPr/>
        </p:nvSpPr>
        <p:spPr>
          <a:xfrm>
            <a:off x="10022955" y="2317895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  <a:p>
            <a:pPr algn="ctr"/>
            <a:r>
              <a:rPr lang="en-US" dirty="0"/>
              <a:t>Release the Async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E77AA4-CF29-6297-A9EF-BC2B97D17927}"/>
              </a:ext>
            </a:extLst>
          </p:cNvPr>
          <p:cNvSpPr/>
          <p:nvPr/>
        </p:nvSpPr>
        <p:spPr>
          <a:xfrm>
            <a:off x="170121" y="2838891"/>
            <a:ext cx="1127051" cy="372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39574D-0B23-FD48-7BDA-AA3133BFF02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785730" y="2939901"/>
            <a:ext cx="1258185" cy="85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3AC480-97BF-26AF-F541-8C7581CA88CF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5712340" y="711495"/>
            <a:ext cx="925033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724116-D30A-30D0-BC85-B5D8CA7C22C5}"/>
              </a:ext>
            </a:extLst>
          </p:cNvPr>
          <p:cNvCxnSpPr>
            <a:stCxn id="3" idx="4"/>
            <a:endCxn id="5" idx="2"/>
          </p:cNvCxnSpPr>
          <p:nvPr/>
        </p:nvCxnSpPr>
        <p:spPr>
          <a:xfrm rot="16200000" flipH="1">
            <a:off x="5726517" y="2866359"/>
            <a:ext cx="896679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855045E-8B86-CEA2-A0DF-AB4CBAF512F9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9292852" y="1392863"/>
            <a:ext cx="1717159" cy="925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FB449EA-E35D-D76E-D209-3B4C6676A9C6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92852" y="3561904"/>
            <a:ext cx="1717159" cy="896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CE25-CF08-82A2-34A0-5F644E77A737}"/>
              </a:ext>
            </a:extLst>
          </p:cNvPr>
          <p:cNvSpPr/>
          <p:nvPr/>
        </p:nvSpPr>
        <p:spPr>
          <a:xfrm>
            <a:off x="379582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793C6-7C94-A8C5-1487-7076DFDE3139}"/>
              </a:ext>
            </a:extLst>
          </p:cNvPr>
          <p:cNvSpPr/>
          <p:nvPr/>
        </p:nvSpPr>
        <p:spPr>
          <a:xfrm>
            <a:off x="1194390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7459CD-97FD-4BA8-DFBE-347BEEE005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848986" y="5512982"/>
            <a:ext cx="8094917" cy="0"/>
          </a:xfrm>
          <a:prstGeom prst="line">
            <a:avLst/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6AB02-D035-F4BE-C590-14E770E4837E}"/>
              </a:ext>
            </a:extLst>
          </p:cNvPr>
          <p:cNvSpPr txBox="1"/>
          <p:nvPr/>
        </p:nvSpPr>
        <p:spPr>
          <a:xfrm>
            <a:off x="5326912" y="5837274"/>
            <a:ext cx="54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2681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 The data to be posted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F10AD-7636-DDFB-543C-ECD168572C8F}"/>
              </a:ext>
            </a:extLst>
          </p:cNvPr>
          <p:cNvSpPr/>
          <p:nvPr/>
        </p:nvSpPr>
        <p:spPr>
          <a:xfrm>
            <a:off x="7288618" y="446567"/>
            <a:ext cx="398720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BC35A-3FB3-200F-E175-202AD90C7622}"/>
              </a:ext>
            </a:extLst>
          </p:cNvPr>
          <p:cNvSpPr txBox="1"/>
          <p:nvPr/>
        </p:nvSpPr>
        <p:spPr>
          <a:xfrm>
            <a:off x="7697971" y="446567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12E50-DDC9-F302-9F19-C698730CEC4D}"/>
              </a:ext>
            </a:extLst>
          </p:cNvPr>
          <p:cNvSpPr txBox="1"/>
          <p:nvPr/>
        </p:nvSpPr>
        <p:spPr>
          <a:xfrm>
            <a:off x="7155712" y="6230679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</a:t>
            </a:r>
            <a:r>
              <a:rPr lang="en-US" b="1" dirty="0" err="1"/>
              <a:t>www.myapp.com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5B8E0-C8E8-0F66-F77F-198492CE26F5}"/>
              </a:ext>
            </a:extLst>
          </p:cNvPr>
          <p:cNvSpPr/>
          <p:nvPr/>
        </p:nvSpPr>
        <p:spPr>
          <a:xfrm>
            <a:off x="7288617" y="1977655"/>
            <a:ext cx="3987209" cy="2902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AC559-8872-733F-3C0A-D38B6C326D8C}"/>
              </a:ext>
            </a:extLst>
          </p:cNvPr>
          <p:cNvSpPr/>
          <p:nvPr/>
        </p:nvSpPr>
        <p:spPr>
          <a:xfrm>
            <a:off x="7410890" y="2424222"/>
            <a:ext cx="3742661" cy="776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and Dynamic pages</a:t>
            </a:r>
          </a:p>
          <a:p>
            <a:pPr algn="ctr"/>
            <a:r>
              <a:rPr lang="en-US" b="1" dirty="0"/>
              <a:t>Html, JS,CSS, Server-Side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A41A4-0539-C3B9-6253-1048CF6A4AB3}"/>
              </a:ext>
            </a:extLst>
          </p:cNvPr>
          <p:cNvSpPr/>
          <p:nvPr/>
        </p:nvSpPr>
        <p:spPr>
          <a:xfrm>
            <a:off x="7389628" y="3269511"/>
            <a:ext cx="3753293" cy="1472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Application</a:t>
            </a:r>
          </a:p>
          <a:p>
            <a:pPr algn="ctr"/>
            <a:r>
              <a:rPr lang="en-US" b="1" dirty="0"/>
              <a:t>ASP.NET Core, MVC , JSP,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A7E5-F9FD-0BAF-1730-2D211930EE11}"/>
              </a:ext>
            </a:extLst>
          </p:cNvPr>
          <p:cNvSpPr txBox="1"/>
          <p:nvPr/>
        </p:nvSpPr>
        <p:spPr>
          <a:xfrm>
            <a:off x="7527851" y="2057399"/>
            <a:ext cx="3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9D5EA70-61BC-BAAE-F720-AD3CD305C530}"/>
              </a:ext>
            </a:extLst>
          </p:cNvPr>
          <p:cNvSpPr/>
          <p:nvPr/>
        </p:nvSpPr>
        <p:spPr>
          <a:xfrm>
            <a:off x="180753" y="1850065"/>
            <a:ext cx="3572540" cy="3030279"/>
          </a:xfrm>
          <a:prstGeom prst="parallelogram">
            <a:avLst>
              <a:gd name="adj" fmla="val 15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is loaded with UI + JS +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1CC60-DF75-D705-A981-D244379447FE}"/>
              </a:ext>
            </a:extLst>
          </p:cNvPr>
          <p:cNvSpPr txBox="1"/>
          <p:nvPr/>
        </p:nvSpPr>
        <p:spPr>
          <a:xfrm>
            <a:off x="637954" y="1527683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535D34F-BE91-B511-79E0-05951C297E69}"/>
              </a:ext>
            </a:extLst>
          </p:cNvPr>
          <p:cNvSpPr/>
          <p:nvPr/>
        </p:nvSpPr>
        <p:spPr>
          <a:xfrm>
            <a:off x="3753293" y="2057399"/>
            <a:ext cx="3535324" cy="622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213C788-398D-9108-C2C3-E6E88194A6DA}"/>
              </a:ext>
            </a:extLst>
          </p:cNvPr>
          <p:cNvSpPr/>
          <p:nvPr/>
        </p:nvSpPr>
        <p:spPr>
          <a:xfrm>
            <a:off x="3423684" y="3507848"/>
            <a:ext cx="3864931" cy="9684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Response for UI </a:t>
            </a:r>
            <a:r>
              <a:rPr lang="en-US" sz="1600" dirty="0" err="1"/>
              <a:t>index.html</a:t>
            </a:r>
            <a:r>
              <a:rPr lang="en-US" sz="1600" dirty="0"/>
              <a:t> + JS +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5B95D-36D5-B706-2107-DC46B2FD94F3}"/>
              </a:ext>
            </a:extLst>
          </p:cNvPr>
          <p:cNvSpPr txBox="1"/>
          <p:nvPr/>
        </p:nvSpPr>
        <p:spPr>
          <a:xfrm>
            <a:off x="382772" y="5273749"/>
            <a:ext cx="553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loaded in HTML Page from the App </a:t>
            </a:r>
            <a:r>
              <a:rPr lang="en-US" dirty="0" err="1"/>
              <a:t>myapp.com</a:t>
            </a:r>
            <a:r>
              <a:rPr lang="en-US" dirty="0"/>
              <a:t> and all </a:t>
            </a:r>
            <a:r>
              <a:rPr lang="en-US" dirty="0" err="1"/>
              <a:t>postbacks</a:t>
            </a:r>
            <a:r>
              <a:rPr lang="en-US" dirty="0"/>
              <a:t> using JavaScript are taking place to same </a:t>
            </a:r>
            <a:r>
              <a:rPr lang="en-US" dirty="0" err="1"/>
              <a:t>myapp.com</a:t>
            </a:r>
            <a:r>
              <a:rPr lang="en-US" dirty="0"/>
              <a:t> server for execution. So its all same origin and execution takes place on the same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713-8AD5-15CD-67D9-2CB881609788}"/>
              </a:ext>
            </a:extLst>
          </p:cNvPr>
          <p:cNvSpPr txBox="1"/>
          <p:nvPr/>
        </p:nvSpPr>
        <p:spPr>
          <a:xfrm>
            <a:off x="287079" y="233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Single Server App Hosting with Front-End and Server-Side as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7568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D1152-C00B-033C-C379-C7D8B2207601}"/>
              </a:ext>
            </a:extLst>
          </p:cNvPr>
          <p:cNvSpPr txBox="1"/>
          <p:nvPr/>
        </p:nvSpPr>
        <p:spPr>
          <a:xfrm>
            <a:off x="85060" y="0"/>
            <a:ext cx="46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Hosting for Server-Side and 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8EA4D-A52C-6B9B-7C13-668EB9B2FFED}"/>
              </a:ext>
            </a:extLst>
          </p:cNvPr>
          <p:cNvSpPr/>
          <p:nvPr/>
        </p:nvSpPr>
        <p:spPr>
          <a:xfrm>
            <a:off x="7910623" y="606056"/>
            <a:ext cx="3306726" cy="37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7B71E-AB0F-DFE6-3107-5E263253E385}"/>
              </a:ext>
            </a:extLst>
          </p:cNvPr>
          <p:cNvSpPr txBox="1"/>
          <p:nvPr/>
        </p:nvSpPr>
        <p:spPr>
          <a:xfrm>
            <a:off x="7995684" y="669851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F7F94-EA57-F9C6-9F14-2F1DA49322B0}"/>
              </a:ext>
            </a:extLst>
          </p:cNvPr>
          <p:cNvSpPr/>
          <p:nvPr/>
        </p:nvSpPr>
        <p:spPr>
          <a:xfrm>
            <a:off x="8091377" y="1190848"/>
            <a:ext cx="2998381" cy="2349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F664-2E99-85B7-60E0-7F7D73D9A50C}"/>
              </a:ext>
            </a:extLst>
          </p:cNvPr>
          <p:cNvSpPr txBox="1"/>
          <p:nvPr/>
        </p:nvSpPr>
        <p:spPr>
          <a:xfrm>
            <a:off x="8197702" y="1265274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9324-D608-CF35-7E0C-DBF58BFCB812}"/>
              </a:ext>
            </a:extLst>
          </p:cNvPr>
          <p:cNvSpPr/>
          <p:nvPr/>
        </p:nvSpPr>
        <p:spPr>
          <a:xfrm>
            <a:off x="8197702" y="1945758"/>
            <a:ext cx="467833" cy="14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D41EA-5EBB-B0F0-8C18-46BE2048F6C4}"/>
              </a:ext>
            </a:extLst>
          </p:cNvPr>
          <p:cNvSpPr/>
          <p:nvPr/>
        </p:nvSpPr>
        <p:spPr>
          <a:xfrm>
            <a:off x="8771860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E35CC-74B3-E3DC-8D71-F4358DBB9B23}"/>
              </a:ext>
            </a:extLst>
          </p:cNvPr>
          <p:cNvSpPr/>
          <p:nvPr/>
        </p:nvSpPr>
        <p:spPr>
          <a:xfrm>
            <a:off x="9930809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18A196-60C0-E78C-31B3-C705CCB0FE6A}"/>
              </a:ext>
            </a:extLst>
          </p:cNvPr>
          <p:cNvSpPr/>
          <p:nvPr/>
        </p:nvSpPr>
        <p:spPr>
          <a:xfrm>
            <a:off x="11334306" y="2219546"/>
            <a:ext cx="730103" cy="935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123F1AE5-533F-632A-6085-D968D3398E8E}"/>
              </a:ext>
            </a:extLst>
          </p:cNvPr>
          <p:cNvSpPr/>
          <p:nvPr/>
        </p:nvSpPr>
        <p:spPr>
          <a:xfrm>
            <a:off x="11089758" y="2610294"/>
            <a:ext cx="395176" cy="1648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702-0F08-B0BE-3008-78FD07220BCD}"/>
              </a:ext>
            </a:extLst>
          </p:cNvPr>
          <p:cNvSpPr txBox="1"/>
          <p:nvPr/>
        </p:nvSpPr>
        <p:spPr>
          <a:xfrm>
            <a:off x="7995684" y="4529470"/>
            <a:ext cx="3168502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97C0C-AB14-559E-67B3-0FBFCD980079}"/>
              </a:ext>
            </a:extLst>
          </p:cNvPr>
          <p:cNvSpPr/>
          <p:nvPr/>
        </p:nvSpPr>
        <p:spPr>
          <a:xfrm>
            <a:off x="3296093" y="3721397"/>
            <a:ext cx="3668233" cy="253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90F19-6E59-C60A-7EB4-1BC22CD437C5}"/>
              </a:ext>
            </a:extLst>
          </p:cNvPr>
          <p:cNvSpPr txBox="1"/>
          <p:nvPr/>
        </p:nvSpPr>
        <p:spPr>
          <a:xfrm>
            <a:off x="3545958" y="3845074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33C1D-D0CC-3F37-F595-72845BD00FC2}"/>
              </a:ext>
            </a:extLst>
          </p:cNvPr>
          <p:cNvSpPr/>
          <p:nvPr/>
        </p:nvSpPr>
        <p:spPr>
          <a:xfrm>
            <a:off x="3306726" y="4391247"/>
            <a:ext cx="3636334" cy="1488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DF926-E8E2-7194-74CA-0F567446D81B}"/>
              </a:ext>
            </a:extLst>
          </p:cNvPr>
          <p:cNvSpPr txBox="1"/>
          <p:nvPr/>
        </p:nvSpPr>
        <p:spPr>
          <a:xfrm>
            <a:off x="3545958" y="4391247"/>
            <a:ext cx="32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51C61-40C6-2F59-E970-16C93D96AF62}"/>
              </a:ext>
            </a:extLst>
          </p:cNvPr>
          <p:cNvSpPr/>
          <p:nvPr/>
        </p:nvSpPr>
        <p:spPr>
          <a:xfrm>
            <a:off x="3490136" y="4774019"/>
            <a:ext cx="3359889" cy="72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App with HTML UI and CSS</a:t>
            </a:r>
          </a:p>
          <a:p>
            <a:pPr algn="ctr"/>
            <a:r>
              <a:rPr lang="en-US" b="1" dirty="0"/>
              <a:t>Angular, React, Vue, jQuery, etc.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DBDEE-8399-FD99-6CF9-4E3B1C0CE885}"/>
              </a:ext>
            </a:extLst>
          </p:cNvPr>
          <p:cNvSpPr txBox="1"/>
          <p:nvPr/>
        </p:nvSpPr>
        <p:spPr>
          <a:xfrm>
            <a:off x="3112681" y="6375622"/>
            <a:ext cx="40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www.myfrontendapp.com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843A4-EE17-3751-CBBE-CDDB3483A24B}"/>
              </a:ext>
            </a:extLst>
          </p:cNvPr>
          <p:cNvSpPr/>
          <p:nvPr/>
        </p:nvSpPr>
        <p:spPr>
          <a:xfrm>
            <a:off x="273788" y="915654"/>
            <a:ext cx="2838893" cy="2317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AF96F-6D74-571C-2911-88E2F09D9D4B}"/>
              </a:ext>
            </a:extLst>
          </p:cNvPr>
          <p:cNvSpPr txBox="1"/>
          <p:nvPr/>
        </p:nvSpPr>
        <p:spPr>
          <a:xfrm>
            <a:off x="-93921" y="417330"/>
            <a:ext cx="2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6CE4BE-D1AA-964B-4F99-FDC027DAF857}"/>
              </a:ext>
            </a:extLst>
          </p:cNvPr>
          <p:cNvCxnSpPr>
            <a:stCxn id="19" idx="2"/>
            <a:endCxn id="15" idx="1"/>
          </p:cNvCxnSpPr>
          <p:nvPr/>
        </p:nvCxnSpPr>
        <p:spPr>
          <a:xfrm rot="16200000" flipH="1">
            <a:off x="1548992" y="3377792"/>
            <a:ext cx="1901977" cy="16134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2C3873-A6D7-3E2D-D536-521C94290D80}"/>
              </a:ext>
            </a:extLst>
          </p:cNvPr>
          <p:cNvSpPr txBox="1"/>
          <p:nvPr/>
        </p:nvSpPr>
        <p:spPr>
          <a:xfrm>
            <a:off x="124933" y="4214406"/>
            <a:ext cx="298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www.myfrontendapp.com</a:t>
            </a:r>
            <a:endParaRPr lang="en-US" sz="1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D149ED-A3F7-3CF5-C987-4B877970B5FF}"/>
              </a:ext>
            </a:extLst>
          </p:cNvPr>
          <p:cNvCxnSpPr>
            <a:stCxn id="15" idx="3"/>
            <a:endCxn id="19" idx="3"/>
          </p:cNvCxnSpPr>
          <p:nvPr/>
        </p:nvCxnSpPr>
        <p:spPr>
          <a:xfrm flipH="1" flipV="1">
            <a:off x="3112681" y="2074602"/>
            <a:ext cx="3830379" cy="3060925"/>
          </a:xfrm>
          <a:prstGeom prst="bentConnector3">
            <a:avLst>
              <a:gd name="adj1" fmla="val -596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BED820-1F71-11E3-A60E-6BBE5664E1B2}"/>
              </a:ext>
            </a:extLst>
          </p:cNvPr>
          <p:cNvSpPr txBox="1"/>
          <p:nvPr/>
        </p:nvSpPr>
        <p:spPr>
          <a:xfrm>
            <a:off x="3545958" y="2219546"/>
            <a:ext cx="29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Script + CSS</a:t>
            </a:r>
          </a:p>
          <a:p>
            <a:r>
              <a:rPr lang="en-US" dirty="0"/>
              <a:t>Loaded from </a:t>
            </a:r>
            <a:r>
              <a:rPr lang="en-US" dirty="0">
                <a:hlinkClick r:id="rId2"/>
              </a:rPr>
              <a:t>www.myfrontendapp.com</a:t>
            </a:r>
            <a:r>
              <a:rPr lang="en-US" dirty="0"/>
              <a:t> on browser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A49FE-EDF7-096A-984D-F66E594F4024}"/>
              </a:ext>
            </a:extLst>
          </p:cNvPr>
          <p:cNvSpPr txBox="1"/>
          <p:nvPr/>
        </p:nvSpPr>
        <p:spPr>
          <a:xfrm>
            <a:off x="486439" y="1733107"/>
            <a:ext cx="248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+ JS + 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BB267-CE1A-DFF2-2BB7-8A63AEE4BBD7}"/>
              </a:ext>
            </a:extLst>
          </p:cNvPr>
          <p:cNvSpPr/>
          <p:nvPr/>
        </p:nvSpPr>
        <p:spPr>
          <a:xfrm>
            <a:off x="3296093" y="5879806"/>
            <a:ext cx="3646967" cy="3721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82EE2-7EB3-F215-769A-0F19D0D07ECF}"/>
              </a:ext>
            </a:extLst>
          </p:cNvPr>
          <p:cNvSpPr txBox="1"/>
          <p:nvPr/>
        </p:nvSpPr>
        <p:spPr>
          <a:xfrm>
            <a:off x="7995684" y="159488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5ACF0-E07C-52E4-0D34-5485425CE2F0}"/>
              </a:ext>
            </a:extLst>
          </p:cNvPr>
          <p:cNvSpPr txBox="1"/>
          <p:nvPr/>
        </p:nvSpPr>
        <p:spPr>
          <a:xfrm>
            <a:off x="5883349" y="633700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192.168.10.20:5002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C8343B-6391-4B0A-52EC-9CC332875B81}"/>
              </a:ext>
            </a:extLst>
          </p:cNvPr>
          <p:cNvCxnSpPr>
            <a:stCxn id="19" idx="0"/>
            <a:endCxn id="3" idx="1"/>
          </p:cNvCxnSpPr>
          <p:nvPr/>
        </p:nvCxnSpPr>
        <p:spPr>
          <a:xfrm rot="16200000" flipH="1">
            <a:off x="4010430" y="-1401541"/>
            <a:ext cx="1582998" cy="6217388"/>
          </a:xfrm>
          <a:prstGeom prst="bentConnector4">
            <a:avLst>
              <a:gd name="adj1" fmla="val -14441"/>
              <a:gd name="adj2" fmla="val 9202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63A8F4-552D-32B2-DC7A-14ED9215E138}"/>
              </a:ext>
            </a:extLst>
          </p:cNvPr>
          <p:cNvSpPr txBox="1"/>
          <p:nvPr/>
        </p:nvSpPr>
        <p:spPr>
          <a:xfrm>
            <a:off x="3413051" y="750221"/>
            <a:ext cx="322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https://www.myfrontendapp.com</a:t>
            </a:r>
            <a:r>
              <a:rPr lang="en-US" dirty="0"/>
              <a:t> (origin)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5D6C279-989D-A3F2-3559-AA4FF023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9240"/>
              </p:ext>
            </p:extLst>
          </p:nvPr>
        </p:nvGraphicFramePr>
        <p:xfrm>
          <a:off x="7987708" y="3615068"/>
          <a:ext cx="316850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26">
                  <a:extLst>
                    <a:ext uri="{9D8B030D-6E8A-4147-A177-3AD203B41FA5}">
                      <a16:colId xmlns:a16="http://schemas.microsoft.com/office/drawing/2014/main" val="236647899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83460253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78548887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68408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Allows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5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Myfe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Get/post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15191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21DBD24-FAC4-5C0F-6A27-9E07C94F0458}"/>
              </a:ext>
            </a:extLst>
          </p:cNvPr>
          <p:cNvCxnSpPr>
            <a:cxnSpLocks/>
            <a:stCxn id="3" idx="1"/>
            <a:endCxn id="19" idx="1"/>
          </p:cNvCxnSpPr>
          <p:nvPr/>
        </p:nvCxnSpPr>
        <p:spPr>
          <a:xfrm rot="10800000">
            <a:off x="273789" y="2074602"/>
            <a:ext cx="7636835" cy="424050"/>
          </a:xfrm>
          <a:prstGeom prst="bentConnector5">
            <a:avLst>
              <a:gd name="adj1" fmla="val 18047"/>
              <a:gd name="adj2" fmla="val 226624"/>
              <a:gd name="adj3" fmla="val 1029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D362802-AC69-F7A5-6034-3B35914C87D0}"/>
              </a:ext>
            </a:extLst>
          </p:cNvPr>
          <p:cNvSpPr/>
          <p:nvPr/>
        </p:nvSpPr>
        <p:spPr>
          <a:xfrm>
            <a:off x="10664454" y="5954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or Relational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E4D9903-1A2F-604E-81BD-C85B989C6787}"/>
              </a:ext>
            </a:extLst>
          </p:cNvPr>
          <p:cNvSpPr/>
          <p:nvPr/>
        </p:nvSpPr>
        <p:spPr>
          <a:xfrm>
            <a:off x="10664453" y="24242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{NoSQL}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A3E8F6A3-21A5-6F67-D58C-530467420C8F}"/>
              </a:ext>
            </a:extLst>
          </p:cNvPr>
          <p:cNvSpPr/>
          <p:nvPr/>
        </p:nvSpPr>
        <p:spPr>
          <a:xfrm>
            <a:off x="10760147" y="4157332"/>
            <a:ext cx="1201479" cy="172247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DF49F-C45C-EB52-7E97-7C64A2A4F1B5}"/>
              </a:ext>
            </a:extLst>
          </p:cNvPr>
          <p:cNvSpPr/>
          <p:nvPr/>
        </p:nvSpPr>
        <p:spPr>
          <a:xfrm>
            <a:off x="4146698" y="297712"/>
            <a:ext cx="5954233" cy="59648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D50CC-D027-6D0E-0F70-BD3A49D9C193}"/>
              </a:ext>
            </a:extLst>
          </p:cNvPr>
          <p:cNvSpPr/>
          <p:nvPr/>
        </p:nvSpPr>
        <p:spPr>
          <a:xfrm>
            <a:off x="8123274" y="595423"/>
            <a:ext cx="1679945" cy="542260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BE87-278E-14DF-9B4D-659E83731BA5}"/>
              </a:ext>
            </a:extLst>
          </p:cNvPr>
          <p:cNvSpPr/>
          <p:nvPr/>
        </p:nvSpPr>
        <p:spPr>
          <a:xfrm>
            <a:off x="8250865" y="967563"/>
            <a:ext cx="1456661" cy="76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Relational DB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DAB009F3-9F11-F261-A64B-5C5559EF676A}"/>
              </a:ext>
            </a:extLst>
          </p:cNvPr>
          <p:cNvSpPr/>
          <p:nvPr/>
        </p:nvSpPr>
        <p:spPr>
          <a:xfrm>
            <a:off x="9707526" y="1265274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ADC4B-B4CF-4CC1-9354-94DCEBEEB067}"/>
              </a:ext>
            </a:extLst>
          </p:cNvPr>
          <p:cNvSpPr/>
          <p:nvPr/>
        </p:nvSpPr>
        <p:spPr>
          <a:xfrm>
            <a:off x="8282763" y="2626240"/>
            <a:ext cx="1456661" cy="765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NoSQL DB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09FAB13-AD22-D3C2-0B39-EAB78920AB84}"/>
              </a:ext>
            </a:extLst>
          </p:cNvPr>
          <p:cNvSpPr/>
          <p:nvPr/>
        </p:nvSpPr>
        <p:spPr>
          <a:xfrm>
            <a:off x="9739424" y="2923951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FDC82-EC59-8C45-8AF9-B8C11131FCC8}"/>
              </a:ext>
            </a:extLst>
          </p:cNvPr>
          <p:cNvSpPr/>
          <p:nvPr/>
        </p:nvSpPr>
        <p:spPr>
          <a:xfrm>
            <a:off x="8314658" y="4651739"/>
            <a:ext cx="1456661" cy="7655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File Access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0F08A11-239C-F3F3-3EBF-7486DC58B04A}"/>
              </a:ext>
            </a:extLst>
          </p:cNvPr>
          <p:cNvSpPr/>
          <p:nvPr/>
        </p:nvSpPr>
        <p:spPr>
          <a:xfrm>
            <a:off x="9771319" y="4949450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138D5-BFFA-2127-B75A-C7E378E375CE}"/>
              </a:ext>
            </a:extLst>
          </p:cNvPr>
          <p:cNvSpPr/>
          <p:nvPr/>
        </p:nvSpPr>
        <p:spPr>
          <a:xfrm>
            <a:off x="6177517" y="510364"/>
            <a:ext cx="1679944" cy="5507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 Layer</a:t>
            </a:r>
          </a:p>
          <a:p>
            <a:pPr algn="ctr"/>
            <a:r>
              <a:rPr lang="en-US" b="1" dirty="0"/>
              <a:t>Module</a:t>
            </a:r>
          </a:p>
          <a:p>
            <a:pPr algn="ctr"/>
            <a:r>
              <a:rPr lang="en-US" b="1" dirty="0"/>
              <a:t>Domain Driven Development (DDD)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0140D2B-BAC6-AEB2-6821-29812F2D756B}"/>
              </a:ext>
            </a:extLst>
          </p:cNvPr>
          <p:cNvSpPr/>
          <p:nvPr/>
        </p:nvSpPr>
        <p:spPr>
          <a:xfrm>
            <a:off x="7464058" y="2030819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55CD673-E95B-989D-9CA5-0FE1B837B69A}"/>
              </a:ext>
            </a:extLst>
          </p:cNvPr>
          <p:cNvSpPr/>
          <p:nvPr/>
        </p:nvSpPr>
        <p:spPr>
          <a:xfrm>
            <a:off x="7400265" y="4231753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0AB85-BF3D-1282-A9FA-F50D395AC275}"/>
              </a:ext>
            </a:extLst>
          </p:cNvPr>
          <p:cNvSpPr/>
          <p:nvPr/>
        </p:nvSpPr>
        <p:spPr>
          <a:xfrm>
            <a:off x="4922875" y="1371597"/>
            <a:ext cx="956930" cy="3726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3205D-9026-CAC3-A7DF-BB41778195A2}"/>
              </a:ext>
            </a:extLst>
          </p:cNvPr>
          <p:cNvSpPr/>
          <p:nvPr/>
        </p:nvSpPr>
        <p:spPr>
          <a:xfrm>
            <a:off x="4284921" y="425302"/>
            <a:ext cx="1594884" cy="73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Identity, Data Validations</a:t>
            </a:r>
          </a:p>
          <a:p>
            <a:pPr algn="ctr"/>
            <a:r>
              <a:rPr lang="en-US" dirty="0"/>
              <a:t>Etc. Modules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6690A22-8891-634F-EDDE-74F0C7C79191}"/>
              </a:ext>
            </a:extLst>
          </p:cNvPr>
          <p:cNvSpPr/>
          <p:nvPr/>
        </p:nvSpPr>
        <p:spPr>
          <a:xfrm>
            <a:off x="5693735" y="909084"/>
            <a:ext cx="233919" cy="568842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172F129-B10A-6261-1A49-F01162063C59}"/>
              </a:ext>
            </a:extLst>
          </p:cNvPr>
          <p:cNvSpPr/>
          <p:nvPr/>
        </p:nvSpPr>
        <p:spPr>
          <a:xfrm>
            <a:off x="5550202" y="2184991"/>
            <a:ext cx="893126" cy="2392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79717-1755-901A-B390-9A479D8E8573}"/>
              </a:ext>
            </a:extLst>
          </p:cNvPr>
          <p:cNvSpPr/>
          <p:nvPr/>
        </p:nvSpPr>
        <p:spPr>
          <a:xfrm>
            <a:off x="230373" y="2184991"/>
            <a:ext cx="2608520" cy="220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App designed using JS to Access REST API and Manage UI and UX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Modules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F044FB5B-EB16-3E46-AAD0-FB3E3A29A353}"/>
              </a:ext>
            </a:extLst>
          </p:cNvPr>
          <p:cNvSpPr/>
          <p:nvPr/>
        </p:nvSpPr>
        <p:spPr>
          <a:xfrm>
            <a:off x="2838893" y="3136603"/>
            <a:ext cx="1307805" cy="42530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B1BEF-669C-A68E-6F5C-674069978090}"/>
              </a:ext>
            </a:extLst>
          </p:cNvPr>
          <p:cNvSpPr txBox="1"/>
          <p:nvPr/>
        </p:nvSpPr>
        <p:spPr>
          <a:xfrm>
            <a:off x="230373" y="425302"/>
            <a:ext cx="32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Full-Stack App</a:t>
            </a:r>
          </a:p>
        </p:txBody>
      </p:sp>
    </p:spTree>
    <p:extLst>
      <p:ext uri="{BB962C8B-B14F-4D97-AF65-F5344CB8AC3E}">
        <p14:creationId xmlns:p14="http://schemas.microsoft.com/office/powerpoint/2010/main" val="402528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32C01-403C-0AAE-68DC-AFADC1C8F25C}"/>
              </a:ext>
            </a:extLst>
          </p:cNvPr>
          <p:cNvSpPr/>
          <p:nvPr/>
        </p:nvSpPr>
        <p:spPr>
          <a:xfrm>
            <a:off x="5979042" y="919716"/>
            <a:ext cx="3891516" cy="501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A2024-FBDC-688A-DCF0-7349BCC268C4}"/>
              </a:ext>
            </a:extLst>
          </p:cNvPr>
          <p:cNvSpPr txBox="1"/>
          <p:nvPr/>
        </p:nvSpPr>
        <p:spPr>
          <a:xfrm>
            <a:off x="6251944" y="255181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CEF44-BC07-49DA-C1A8-CC8BA6C020F2}"/>
              </a:ext>
            </a:extLst>
          </p:cNvPr>
          <p:cNvSpPr/>
          <p:nvPr/>
        </p:nvSpPr>
        <p:spPr>
          <a:xfrm>
            <a:off x="5922335" y="6071191"/>
            <a:ext cx="4146698" cy="531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8E83318D-1360-3F8B-31A1-48BCDE3DFE96}"/>
              </a:ext>
            </a:extLst>
          </p:cNvPr>
          <p:cNvSpPr/>
          <p:nvPr/>
        </p:nvSpPr>
        <p:spPr>
          <a:xfrm>
            <a:off x="6655981" y="5507665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8975AB7-030F-D0FA-D94C-353A8B8F29B4}"/>
              </a:ext>
            </a:extLst>
          </p:cNvPr>
          <p:cNvSpPr/>
          <p:nvPr/>
        </p:nvSpPr>
        <p:spPr>
          <a:xfrm>
            <a:off x="9019953" y="5489208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F7A353-1609-CCAA-48D4-F151E7834E05}"/>
              </a:ext>
            </a:extLst>
          </p:cNvPr>
          <p:cNvSpPr/>
          <p:nvPr/>
        </p:nvSpPr>
        <p:spPr>
          <a:xfrm>
            <a:off x="5979042" y="2158409"/>
            <a:ext cx="3891516" cy="3330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the Web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B3E92-E4A7-92D4-BC84-48DDE304CFCC}"/>
              </a:ext>
            </a:extLst>
          </p:cNvPr>
          <p:cNvSpPr txBox="1"/>
          <p:nvPr/>
        </p:nvSpPr>
        <p:spPr>
          <a:xfrm>
            <a:off x="6368902" y="1541721"/>
            <a:ext cx="3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E520C-38F2-0AB0-B36B-67E893275EAF}"/>
              </a:ext>
            </a:extLst>
          </p:cNvPr>
          <p:cNvCxnSpPr/>
          <p:nvPr/>
        </p:nvCxnSpPr>
        <p:spPr>
          <a:xfrm>
            <a:off x="6251944" y="473148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DB5CD-4E62-5523-EFB1-773BDF1A13F1}"/>
              </a:ext>
            </a:extLst>
          </p:cNvPr>
          <p:cNvCxnSpPr/>
          <p:nvPr/>
        </p:nvCxnSpPr>
        <p:spPr>
          <a:xfrm>
            <a:off x="6251944" y="487325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73756D-E6E1-8809-2F49-64F2A62351AE}"/>
              </a:ext>
            </a:extLst>
          </p:cNvPr>
          <p:cNvCxnSpPr/>
          <p:nvPr/>
        </p:nvCxnSpPr>
        <p:spPr>
          <a:xfrm>
            <a:off x="6251944" y="505755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4218D-0BD3-2794-9A78-9BBDEA49D2D7}"/>
              </a:ext>
            </a:extLst>
          </p:cNvPr>
          <p:cNvCxnSpPr/>
          <p:nvPr/>
        </p:nvCxnSpPr>
        <p:spPr>
          <a:xfrm>
            <a:off x="6251944" y="432036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8EC38C-79D9-D564-6B21-BCBB0AF412FA}"/>
              </a:ext>
            </a:extLst>
          </p:cNvPr>
          <p:cNvCxnSpPr/>
          <p:nvPr/>
        </p:nvCxnSpPr>
        <p:spPr>
          <a:xfrm>
            <a:off x="6251944" y="446212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ECC9F-B9BA-1874-27E0-996555EF0B7E}"/>
              </a:ext>
            </a:extLst>
          </p:cNvPr>
          <p:cNvCxnSpPr/>
          <p:nvPr/>
        </p:nvCxnSpPr>
        <p:spPr>
          <a:xfrm>
            <a:off x="6251944" y="464642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D4AFE-2D7C-2C68-F70F-BE3E25C71597}"/>
              </a:ext>
            </a:extLst>
          </p:cNvPr>
          <p:cNvCxnSpPr/>
          <p:nvPr/>
        </p:nvCxnSpPr>
        <p:spPr>
          <a:xfrm>
            <a:off x="6251944" y="397303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79581-9005-7A89-E55D-FAA4936381FD}"/>
              </a:ext>
            </a:extLst>
          </p:cNvPr>
          <p:cNvCxnSpPr/>
          <p:nvPr/>
        </p:nvCxnSpPr>
        <p:spPr>
          <a:xfrm>
            <a:off x="6251944" y="411479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42C92-FFB0-B1B9-75BB-A594704DEBB2}"/>
              </a:ext>
            </a:extLst>
          </p:cNvPr>
          <p:cNvCxnSpPr/>
          <p:nvPr/>
        </p:nvCxnSpPr>
        <p:spPr>
          <a:xfrm>
            <a:off x="6251944" y="429909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FE973-BBA2-BD35-D55E-E884298F7D82}"/>
              </a:ext>
            </a:extLst>
          </p:cNvPr>
          <p:cNvCxnSpPr/>
          <p:nvPr/>
        </p:nvCxnSpPr>
        <p:spPr>
          <a:xfrm>
            <a:off x="6368902" y="3331534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DCF0D-FE38-2D30-F176-9B6200D495AC}"/>
              </a:ext>
            </a:extLst>
          </p:cNvPr>
          <p:cNvCxnSpPr/>
          <p:nvPr/>
        </p:nvCxnSpPr>
        <p:spPr>
          <a:xfrm>
            <a:off x="6368902" y="3473301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FE66A-869A-AF33-0D84-3BC9B4D0952E}"/>
              </a:ext>
            </a:extLst>
          </p:cNvPr>
          <p:cNvCxnSpPr/>
          <p:nvPr/>
        </p:nvCxnSpPr>
        <p:spPr>
          <a:xfrm>
            <a:off x="6368902" y="365759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D5AEA7-501B-8D42-2895-CD08B0560CE7}"/>
              </a:ext>
            </a:extLst>
          </p:cNvPr>
          <p:cNvCxnSpPr/>
          <p:nvPr/>
        </p:nvCxnSpPr>
        <p:spPr>
          <a:xfrm>
            <a:off x="6368902" y="306217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88D4-0C15-3673-A0A3-1F3E251279F7}"/>
              </a:ext>
            </a:extLst>
          </p:cNvPr>
          <p:cNvCxnSpPr/>
          <p:nvPr/>
        </p:nvCxnSpPr>
        <p:spPr>
          <a:xfrm>
            <a:off x="6368902" y="324647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FDD20-5289-E104-4F80-FA1E218A20DC}"/>
              </a:ext>
            </a:extLst>
          </p:cNvPr>
          <p:cNvCxnSpPr/>
          <p:nvPr/>
        </p:nvCxnSpPr>
        <p:spPr>
          <a:xfrm>
            <a:off x="6368902" y="289914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2CC0F-E93B-B70D-2027-FBA02ABACCA1}"/>
              </a:ext>
            </a:extLst>
          </p:cNvPr>
          <p:cNvCxnSpPr>
            <a:endCxn id="8" idx="1"/>
          </p:cNvCxnSpPr>
          <p:nvPr/>
        </p:nvCxnSpPr>
        <p:spPr>
          <a:xfrm>
            <a:off x="1169581" y="1669312"/>
            <a:ext cx="4809461" cy="21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8E3A9-9679-BE32-DB35-DC27B30DF281}"/>
              </a:ext>
            </a:extLst>
          </p:cNvPr>
          <p:cNvCxnSpPr>
            <a:endCxn id="8" idx="1"/>
          </p:cNvCxnSpPr>
          <p:nvPr/>
        </p:nvCxnSpPr>
        <p:spPr>
          <a:xfrm>
            <a:off x="372140" y="2328530"/>
            <a:ext cx="5606902" cy="1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23A266-D389-8B0D-0DC4-E9C6D50DC113}"/>
              </a:ext>
            </a:extLst>
          </p:cNvPr>
          <p:cNvCxnSpPr>
            <a:endCxn id="8" idx="1"/>
          </p:cNvCxnSpPr>
          <p:nvPr/>
        </p:nvCxnSpPr>
        <p:spPr>
          <a:xfrm>
            <a:off x="701749" y="3246472"/>
            <a:ext cx="5277293" cy="57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9C1130-6884-D1D8-4684-D50620C250CE}"/>
              </a:ext>
            </a:extLst>
          </p:cNvPr>
          <p:cNvCxnSpPr>
            <a:endCxn id="8" idx="1"/>
          </p:cNvCxnSpPr>
          <p:nvPr/>
        </p:nvCxnSpPr>
        <p:spPr>
          <a:xfrm flipV="1">
            <a:off x="659219" y="3823809"/>
            <a:ext cx="5319823" cy="29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174E3-7BC8-D64F-9847-A36EF79F1BD6}"/>
              </a:ext>
            </a:extLst>
          </p:cNvPr>
          <p:cNvCxnSpPr>
            <a:endCxn id="8" idx="1"/>
          </p:cNvCxnSpPr>
          <p:nvPr/>
        </p:nvCxnSpPr>
        <p:spPr>
          <a:xfrm flipV="1">
            <a:off x="776177" y="3823809"/>
            <a:ext cx="5202865" cy="10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AA4132-4F0E-85E8-76DE-0F8973551077}"/>
              </a:ext>
            </a:extLst>
          </p:cNvPr>
          <p:cNvSpPr txBox="1"/>
          <p:nvPr/>
        </p:nvSpPr>
        <p:spPr>
          <a:xfrm>
            <a:off x="10069033" y="2615609"/>
            <a:ext cx="2041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Allocates Process Space that contains threads. These threads are used by Web Server App to Execute each 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411256-7302-34F0-1A25-F9B888E327DD}"/>
              </a:ext>
            </a:extLst>
          </p:cNvPr>
          <p:cNvSpPr/>
          <p:nvPr/>
        </p:nvSpPr>
        <p:spPr>
          <a:xfrm>
            <a:off x="8378456" y="4299096"/>
            <a:ext cx="1286539" cy="985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353125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96D84D-581F-7D2A-2B47-B8C2F90FE146}"/>
              </a:ext>
            </a:extLst>
          </p:cNvPr>
          <p:cNvSpPr/>
          <p:nvPr/>
        </p:nvSpPr>
        <p:spPr>
          <a:xfrm>
            <a:off x="5486400" y="616688"/>
            <a:ext cx="3817088" cy="5348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-document 2">
            <a:extLst>
              <a:ext uri="{FF2B5EF4-FFF2-40B4-BE49-F238E27FC236}">
                <a16:creationId xmlns:a16="http://schemas.microsoft.com/office/drawing/2014/main" id="{47F42295-B926-7B6B-00ED-E05CE811814A}"/>
              </a:ext>
            </a:extLst>
          </p:cNvPr>
          <p:cNvSpPr/>
          <p:nvPr/>
        </p:nvSpPr>
        <p:spPr>
          <a:xfrm>
            <a:off x="7070650" y="2721936"/>
            <a:ext cx="2115879" cy="241359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 e.g. html Pages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EF3FF36D-5BF5-333E-34E4-A560EE2498AE}"/>
              </a:ext>
            </a:extLst>
          </p:cNvPr>
          <p:cNvSpPr/>
          <p:nvPr/>
        </p:nvSpPr>
        <p:spPr>
          <a:xfrm>
            <a:off x="7182291" y="808075"/>
            <a:ext cx="1892595" cy="12971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D91F5-801B-DC18-11EB-0B411812017E}"/>
              </a:ext>
            </a:extLst>
          </p:cNvPr>
          <p:cNvSpPr txBox="1"/>
          <p:nvPr/>
        </p:nvSpPr>
        <p:spPr>
          <a:xfrm>
            <a:off x="5699051" y="127591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FC67F04-068A-BC4E-337E-F334F3F6A089}"/>
              </a:ext>
            </a:extLst>
          </p:cNvPr>
          <p:cNvSpPr/>
          <p:nvPr/>
        </p:nvSpPr>
        <p:spPr>
          <a:xfrm>
            <a:off x="627321" y="1201479"/>
            <a:ext cx="4859079" cy="903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get, post, put, delete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0088331-5DFA-906C-92A1-EB2CE4EF42E9}"/>
              </a:ext>
            </a:extLst>
          </p:cNvPr>
          <p:cNvSpPr/>
          <p:nvPr/>
        </p:nvSpPr>
        <p:spPr>
          <a:xfrm>
            <a:off x="701749" y="3678865"/>
            <a:ext cx="4784651" cy="9037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8" name="Predefined Process 7">
            <a:extLst>
              <a:ext uri="{FF2B5EF4-FFF2-40B4-BE49-F238E27FC236}">
                <a16:creationId xmlns:a16="http://schemas.microsoft.com/office/drawing/2014/main" id="{0834A561-A601-0E79-BD25-D4E60C2D0D05}"/>
              </a:ext>
            </a:extLst>
          </p:cNvPr>
          <p:cNvSpPr/>
          <p:nvPr/>
        </p:nvSpPr>
        <p:spPr>
          <a:xfrm>
            <a:off x="1116419" y="2328530"/>
            <a:ext cx="3317358" cy="47846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C4727-FBFB-55A7-7D8C-BCAADCFB911F}"/>
              </a:ext>
            </a:extLst>
          </p:cNvPr>
          <p:cNvSpPr/>
          <p:nvPr/>
        </p:nvSpPr>
        <p:spPr>
          <a:xfrm>
            <a:off x="2296633" y="2317898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C24DC-0168-331A-01D6-A78C308AB955}"/>
              </a:ext>
            </a:extLst>
          </p:cNvPr>
          <p:cNvSpPr/>
          <p:nvPr/>
        </p:nvSpPr>
        <p:spPr>
          <a:xfrm>
            <a:off x="2959752" y="2328530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68EA9-FD01-00DC-4C49-4DDA55783F14}"/>
              </a:ext>
            </a:extLst>
          </p:cNvPr>
          <p:cNvSpPr/>
          <p:nvPr/>
        </p:nvSpPr>
        <p:spPr>
          <a:xfrm>
            <a:off x="3555886" y="2371062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68AF3-04B2-5309-C306-685D8E0B3738}"/>
              </a:ext>
            </a:extLst>
          </p:cNvPr>
          <p:cNvSpPr/>
          <p:nvPr/>
        </p:nvSpPr>
        <p:spPr>
          <a:xfrm>
            <a:off x="1884269" y="2275369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32121-57C3-DF3F-355F-DF5FAC607CD2}"/>
              </a:ext>
            </a:extLst>
          </p:cNvPr>
          <p:cNvSpPr txBox="1"/>
          <p:nvPr/>
        </p:nvSpPr>
        <p:spPr>
          <a:xfrm>
            <a:off x="1033309" y="2923954"/>
            <a:ext cx="368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Readable stream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C1B87-DC99-7960-77DE-3BC456651E74}"/>
              </a:ext>
            </a:extLst>
          </p:cNvPr>
          <p:cNvSpPr/>
          <p:nvPr/>
        </p:nvSpPr>
        <p:spPr>
          <a:xfrm>
            <a:off x="9675628" y="3293286"/>
            <a:ext cx="2222205" cy="116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File System Service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816B362-A1EF-C6B0-A858-C4A8ECD2A680}"/>
              </a:ext>
            </a:extLst>
          </p:cNvPr>
          <p:cNvSpPr/>
          <p:nvPr/>
        </p:nvSpPr>
        <p:spPr>
          <a:xfrm>
            <a:off x="8750595" y="3678865"/>
            <a:ext cx="1148317" cy="404037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360A1-E370-375B-7C0C-5BDDA1B1082B}"/>
              </a:ext>
            </a:extLst>
          </p:cNvPr>
          <p:cNvSpPr txBox="1"/>
          <p:nvPr/>
        </p:nvSpPr>
        <p:spPr>
          <a:xfrm>
            <a:off x="9703980" y="4582633"/>
            <a:ext cx="248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are bound to OS</a:t>
            </a:r>
          </a:p>
          <a:p>
            <a:pPr marL="342900" indent="-342900">
              <a:buAutoNum type="arabicPeriod"/>
            </a:pPr>
            <a:r>
              <a:rPr lang="en-US" dirty="0"/>
              <a:t>File Read Lock</a:t>
            </a:r>
          </a:p>
          <a:p>
            <a:pPr marL="342900" indent="-342900">
              <a:buAutoNum type="arabicPeriod"/>
            </a:pPr>
            <a:r>
              <a:rPr lang="en-US" dirty="0"/>
              <a:t>File Write Lock</a:t>
            </a:r>
          </a:p>
          <a:p>
            <a:pPr marL="342900" indent="-342900">
              <a:buAutoNum type="arabicPeriod"/>
            </a:pPr>
            <a:r>
              <a:rPr lang="en-US" dirty="0"/>
              <a:t>File Access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9B540BA-75F5-CB76-F29D-3B30AC24D59F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5138183" y="1996264"/>
            <a:ext cx="2280684" cy="158425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C2BC2A-1D5C-02DD-CDC8-B144D83ADD81}"/>
              </a:ext>
            </a:extLst>
          </p:cNvPr>
          <p:cNvSpPr/>
          <p:nvPr/>
        </p:nvSpPr>
        <p:spPr>
          <a:xfrm>
            <a:off x="5486400" y="5209954"/>
            <a:ext cx="3817088" cy="754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Process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386539-B65F-C95C-400C-4216A2C94257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9303488" y="4455042"/>
            <a:ext cx="1483243" cy="11323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99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7F9F7-E615-854A-7559-185BABD4E20E}"/>
              </a:ext>
            </a:extLst>
          </p:cNvPr>
          <p:cNvSpPr/>
          <p:nvPr/>
        </p:nvSpPr>
        <p:spPr>
          <a:xfrm>
            <a:off x="1477926" y="2115880"/>
            <a:ext cx="3615069" cy="1605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D6600-86FF-7856-3F2D-F6E8CE90BB7B}"/>
              </a:ext>
            </a:extLst>
          </p:cNvPr>
          <p:cNvSpPr/>
          <p:nvPr/>
        </p:nvSpPr>
        <p:spPr>
          <a:xfrm>
            <a:off x="7332919" y="606056"/>
            <a:ext cx="4327452" cy="5826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8C141-C19A-8454-E2BB-CCB9B6FA5F7B}"/>
              </a:ext>
            </a:extLst>
          </p:cNvPr>
          <p:cNvSpPr txBox="1"/>
          <p:nvPr/>
        </p:nvSpPr>
        <p:spPr>
          <a:xfrm>
            <a:off x="7534938" y="691117"/>
            <a:ext cx="35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AA861DEC-5FDA-D11C-A038-8AC2BA2B67DF}"/>
              </a:ext>
            </a:extLst>
          </p:cNvPr>
          <p:cNvSpPr/>
          <p:nvPr/>
        </p:nvSpPr>
        <p:spPr>
          <a:xfrm>
            <a:off x="7694427" y="2115880"/>
            <a:ext cx="3508744" cy="221157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System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9EBAFB1-227F-6479-DCA3-B9D64CBFE429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16200000" flipH="1">
            <a:off x="4937051" y="464290"/>
            <a:ext cx="1105786" cy="4408966"/>
          </a:xfrm>
          <a:prstGeom prst="bentConnector4">
            <a:avLst>
              <a:gd name="adj1" fmla="val -20673"/>
              <a:gd name="adj2" fmla="val 704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5F7C34-C00C-93AA-1AA6-A5069BC487BA}"/>
              </a:ext>
            </a:extLst>
          </p:cNvPr>
          <p:cNvSpPr txBox="1"/>
          <p:nvPr/>
        </p:nvSpPr>
        <p:spPr>
          <a:xfrm>
            <a:off x="7534938" y="4423144"/>
            <a:ext cx="351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OS will check the Existence of the file.</a:t>
            </a:r>
          </a:p>
          <a:p>
            <a:pPr marL="342900" indent="-342900">
              <a:buAutoNum type="arabicPeriod"/>
            </a:pPr>
            <a:r>
              <a:rPr lang="en-US" dirty="0"/>
              <a:t>If Present, then set its access to Node.js app </a:t>
            </a:r>
          </a:p>
          <a:p>
            <a:pPr marL="342900" indent="-342900">
              <a:buAutoNum type="arabicPeriod"/>
            </a:pPr>
            <a:r>
              <a:rPr lang="en-US" dirty="0"/>
              <a:t>If Not The Throw Error  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D560909-2644-6AC9-87C2-EB6A613489CB}"/>
              </a:ext>
            </a:extLst>
          </p:cNvPr>
          <p:cNvCxnSpPr>
            <a:stCxn id="5" idx="1"/>
            <a:endCxn id="2" idx="2"/>
          </p:cNvCxnSpPr>
          <p:nvPr/>
        </p:nvCxnSpPr>
        <p:spPr>
          <a:xfrm rot="10800000" flipV="1">
            <a:off x="3285461" y="3221665"/>
            <a:ext cx="4408966" cy="499731"/>
          </a:xfrm>
          <a:prstGeom prst="bentConnector4">
            <a:avLst>
              <a:gd name="adj1" fmla="val 29502"/>
              <a:gd name="adj2" fmla="val 2670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C26467-215D-A198-CAE8-D0F92FBB70F0}"/>
              </a:ext>
            </a:extLst>
          </p:cNvPr>
          <p:cNvSpPr txBox="1"/>
          <p:nvPr/>
        </p:nvSpPr>
        <p:spPr>
          <a:xfrm>
            <a:off x="4419599" y="1446028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access the file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582-7BAA-4EA3-2BED-9788FD5B5242}"/>
              </a:ext>
            </a:extLst>
          </p:cNvPr>
          <p:cNvSpPr txBox="1"/>
          <p:nvPr/>
        </p:nvSpPr>
        <p:spPr>
          <a:xfrm>
            <a:off x="3948224" y="4180852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Access Response</a:t>
            </a:r>
          </a:p>
          <a:p>
            <a:r>
              <a:rPr lang="en-US" dirty="0"/>
              <a:t>Success Or Error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E36102B-5042-97D4-0FA0-04CFD39F8685}"/>
              </a:ext>
            </a:extLst>
          </p:cNvPr>
          <p:cNvSpPr/>
          <p:nvPr/>
        </p:nvSpPr>
        <p:spPr>
          <a:xfrm>
            <a:off x="1477926" y="5603358"/>
            <a:ext cx="5759301" cy="5422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6FE59-314A-77F4-200C-17063CA8DE72}"/>
              </a:ext>
            </a:extLst>
          </p:cNvPr>
          <p:cNvSpPr txBox="1"/>
          <p:nvPr/>
        </p:nvSpPr>
        <p:spPr>
          <a:xfrm>
            <a:off x="74428" y="127591"/>
            <a:ext cx="374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Operations for Files as well as Asynchronous Operations for Files </a:t>
            </a:r>
          </a:p>
        </p:txBody>
      </p:sp>
    </p:spTree>
    <p:extLst>
      <p:ext uri="{BB962C8B-B14F-4D97-AF65-F5344CB8AC3E}">
        <p14:creationId xmlns:p14="http://schemas.microsoft.com/office/powerpoint/2010/main" val="975379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E2D0F-CD8F-41FB-6696-86FD4114FD4E}"/>
              </a:ext>
            </a:extLst>
          </p:cNvPr>
          <p:cNvSpPr txBox="1"/>
          <p:nvPr/>
        </p:nvSpPr>
        <p:spPr>
          <a:xfrm>
            <a:off x="180753" y="106326"/>
            <a:ext cx="380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Express.js</a:t>
            </a:r>
            <a:r>
              <a:rPr lang="en-US" b="1" dirty="0"/>
              <a:t>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4407EBBA-F6CB-1601-50C2-6773860B06CC}"/>
              </a:ext>
            </a:extLst>
          </p:cNvPr>
          <p:cNvSpPr/>
          <p:nvPr/>
        </p:nvSpPr>
        <p:spPr>
          <a:xfrm>
            <a:off x="10260419" y="2775098"/>
            <a:ext cx="1616148" cy="116958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5" name="Bevel 4">
            <a:extLst>
              <a:ext uri="{FF2B5EF4-FFF2-40B4-BE49-F238E27FC236}">
                <a16:creationId xmlns:a16="http://schemas.microsoft.com/office/drawing/2014/main" id="{EC45EE04-84DD-5F57-ED10-4C23DC97BB42}"/>
              </a:ext>
            </a:extLst>
          </p:cNvPr>
          <p:cNvSpPr/>
          <p:nvPr/>
        </p:nvSpPr>
        <p:spPr>
          <a:xfrm>
            <a:off x="4242391" y="475658"/>
            <a:ext cx="5433238" cy="5680593"/>
          </a:xfrm>
          <a:prstGeom prst="bevel">
            <a:avLst>
              <a:gd name="adj" fmla="val 3142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CAC5E-477E-F7B9-7563-13F1FD6A115C}"/>
              </a:ext>
            </a:extLst>
          </p:cNvPr>
          <p:cNvSpPr txBox="1"/>
          <p:nvPr/>
        </p:nvSpPr>
        <p:spPr>
          <a:xfrm>
            <a:off x="5209953" y="691116"/>
            <a:ext cx="407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AD73-7F46-ECFB-8FDB-65C586370F5E}"/>
              </a:ext>
            </a:extLst>
          </p:cNvPr>
          <p:cNvSpPr/>
          <p:nvPr/>
        </p:nvSpPr>
        <p:spPr>
          <a:xfrm>
            <a:off x="7825563" y="1403497"/>
            <a:ext cx="1531088" cy="4051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Node_Sql</a:t>
            </a:r>
            <a:r>
              <a:rPr lang="en-US" dirty="0"/>
              <a:t> for 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3FD45-F176-3C80-DDF0-CF7E0ABFCCE2}"/>
              </a:ext>
            </a:extLst>
          </p:cNvPr>
          <p:cNvSpPr/>
          <p:nvPr/>
        </p:nvSpPr>
        <p:spPr>
          <a:xfrm>
            <a:off x="5209953" y="1418042"/>
            <a:ext cx="2296632" cy="37958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327F0-3332-D7F0-72BE-692C44C8328B}"/>
              </a:ext>
            </a:extLst>
          </p:cNvPr>
          <p:cNvSpPr txBox="1"/>
          <p:nvPr/>
        </p:nvSpPr>
        <p:spPr>
          <a:xfrm>
            <a:off x="5497033" y="1573619"/>
            <a:ext cx="18606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Express.js</a:t>
            </a:r>
            <a:endParaRPr lang="en-US" b="1" dirty="0"/>
          </a:p>
        </p:txBody>
      </p:sp>
      <p:sp>
        <p:nvSpPr>
          <p:cNvPr id="11" name="Multi-document 10">
            <a:extLst>
              <a:ext uri="{FF2B5EF4-FFF2-40B4-BE49-F238E27FC236}">
                <a16:creationId xmlns:a16="http://schemas.microsoft.com/office/drawing/2014/main" id="{6149D66C-8E40-CFDF-7672-CC4E43615F4B}"/>
              </a:ext>
            </a:extLst>
          </p:cNvPr>
          <p:cNvSpPr/>
          <p:nvPr/>
        </p:nvSpPr>
        <p:spPr>
          <a:xfrm>
            <a:off x="5497033" y="2190307"/>
            <a:ext cx="1860697" cy="123869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Pages</a:t>
            </a:r>
          </a:p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D5128-3CFB-457E-E0D6-860E741631A9}"/>
              </a:ext>
            </a:extLst>
          </p:cNvPr>
          <p:cNvSpPr/>
          <p:nvPr/>
        </p:nvSpPr>
        <p:spPr>
          <a:xfrm>
            <a:off x="5295015" y="3944679"/>
            <a:ext cx="2062716" cy="10951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EA7007-5CFB-A8EE-42B3-EF3395F5AA1A}"/>
              </a:ext>
            </a:extLst>
          </p:cNvPr>
          <p:cNvCxnSpPr>
            <a:stCxn id="7" idx="3"/>
            <a:endCxn id="3" idx="2"/>
          </p:cNvCxnSpPr>
          <p:nvPr/>
        </p:nvCxnSpPr>
        <p:spPr>
          <a:xfrm flipV="1">
            <a:off x="9356651" y="3359889"/>
            <a:ext cx="903768" cy="69111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5F4CC74-FB00-546B-7EA3-2133AF4E343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7357731" y="3429000"/>
            <a:ext cx="467832" cy="1063256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cument 16">
            <a:extLst>
              <a:ext uri="{FF2B5EF4-FFF2-40B4-BE49-F238E27FC236}">
                <a16:creationId xmlns:a16="http://schemas.microsoft.com/office/drawing/2014/main" id="{D6E41AB3-44EE-D2FA-BAE1-AEDE62C06E05}"/>
              </a:ext>
            </a:extLst>
          </p:cNvPr>
          <p:cNvSpPr/>
          <p:nvPr/>
        </p:nvSpPr>
        <p:spPr>
          <a:xfrm>
            <a:off x="81517" y="2190307"/>
            <a:ext cx="2456121" cy="181816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792AA9-52BC-9135-5A95-13E08436DD5C}"/>
              </a:ext>
            </a:extLst>
          </p:cNvPr>
          <p:cNvSpPr txBox="1"/>
          <p:nvPr/>
        </p:nvSpPr>
        <p:spPr>
          <a:xfrm>
            <a:off x="85060" y="1403497"/>
            <a:ext cx="23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D42913D-AFB4-CD97-65B4-7D442CC56099}"/>
              </a:ext>
            </a:extLst>
          </p:cNvPr>
          <p:cNvSpPr/>
          <p:nvPr/>
        </p:nvSpPr>
        <p:spPr>
          <a:xfrm>
            <a:off x="2537638" y="2094614"/>
            <a:ext cx="2714846" cy="606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HTML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4BAE2D46-5BBB-9A68-2EAE-882051194AC1}"/>
              </a:ext>
            </a:extLst>
          </p:cNvPr>
          <p:cNvSpPr/>
          <p:nvPr/>
        </p:nvSpPr>
        <p:spPr>
          <a:xfrm>
            <a:off x="2537638" y="2700669"/>
            <a:ext cx="2672315" cy="103416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HTML + JS +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D94ED-9835-EE9B-9178-2AF5E3B3BC70}"/>
              </a:ext>
            </a:extLst>
          </p:cNvPr>
          <p:cNvSpPr txBox="1"/>
          <p:nvPr/>
        </p:nvSpPr>
        <p:spPr>
          <a:xfrm>
            <a:off x="308344" y="2583712"/>
            <a:ext cx="198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HTML + jQuery + Bootstrap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41D829B-7B5D-5A28-5F6A-B76AAD26E2E5}"/>
              </a:ext>
            </a:extLst>
          </p:cNvPr>
          <p:cNvCxnSpPr>
            <a:stCxn id="17" idx="2"/>
            <a:endCxn id="12" idx="1"/>
          </p:cNvCxnSpPr>
          <p:nvPr/>
        </p:nvCxnSpPr>
        <p:spPr>
          <a:xfrm rot="16200000" flipH="1">
            <a:off x="3000305" y="2197545"/>
            <a:ext cx="603983" cy="398543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8EC318-6F64-BA52-E783-E3BB1D47505B}"/>
              </a:ext>
            </a:extLst>
          </p:cNvPr>
          <p:cNvSpPr txBox="1"/>
          <p:nvPr/>
        </p:nvSpPr>
        <p:spPr>
          <a:xfrm>
            <a:off x="1701210" y="3907615"/>
            <a:ext cx="256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 API Access HTTP GET / POST / PUT / DELETE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B1ABF8C-5881-B65A-86F5-ADD68D3B4F33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 rot="5400000" flipH="1">
            <a:off x="2233724" y="947184"/>
            <a:ext cx="1940442" cy="6244856"/>
          </a:xfrm>
          <a:prstGeom prst="bentConnector4">
            <a:avLst>
              <a:gd name="adj1" fmla="val -11781"/>
              <a:gd name="adj2" fmla="val 94807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EC07D6-5380-2CD3-B534-2F34BE544DD8}"/>
              </a:ext>
            </a:extLst>
          </p:cNvPr>
          <p:cNvSpPr txBox="1"/>
          <p:nvPr/>
        </p:nvSpPr>
        <p:spPr>
          <a:xfrm>
            <a:off x="1281223" y="5454502"/>
            <a:ext cx="25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Response with Data</a:t>
            </a:r>
          </a:p>
        </p:txBody>
      </p:sp>
    </p:spTree>
    <p:extLst>
      <p:ext uri="{BB962C8B-B14F-4D97-AF65-F5344CB8AC3E}">
        <p14:creationId xmlns:p14="http://schemas.microsoft.com/office/powerpoint/2010/main" val="2580569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EE567-914B-A821-CBD3-F3836C887732}"/>
              </a:ext>
            </a:extLst>
          </p:cNvPr>
          <p:cNvSpPr/>
          <p:nvPr/>
        </p:nvSpPr>
        <p:spPr>
          <a:xfrm>
            <a:off x="4997302" y="691116"/>
            <a:ext cx="523121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7AC5A-2ACC-81D2-0ED9-C5FA6D5DC2BB}"/>
              </a:ext>
            </a:extLst>
          </p:cNvPr>
          <p:cNvSpPr txBox="1"/>
          <p:nvPr/>
        </p:nvSpPr>
        <p:spPr>
          <a:xfrm>
            <a:off x="5146158" y="765544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+ Express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407837-220B-9A8B-2511-0569E62E634E}"/>
              </a:ext>
            </a:extLst>
          </p:cNvPr>
          <p:cNvSpPr/>
          <p:nvPr/>
        </p:nvSpPr>
        <p:spPr>
          <a:xfrm>
            <a:off x="7453423" y="2445488"/>
            <a:ext cx="2626242" cy="1520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or HTML Hosted 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B845F-C342-A139-8899-08BDC64975F7}"/>
              </a:ext>
            </a:extLst>
          </p:cNvPr>
          <p:cNvSpPr/>
          <p:nvPr/>
        </p:nvSpPr>
        <p:spPr>
          <a:xfrm>
            <a:off x="1222744" y="2889248"/>
            <a:ext cx="6230680" cy="4678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3100-54E9-E196-9C41-F68EC4526C92}"/>
              </a:ext>
            </a:extLst>
          </p:cNvPr>
          <p:cNvSpPr txBox="1"/>
          <p:nvPr/>
        </p:nvSpPr>
        <p:spPr>
          <a:xfrm>
            <a:off x="3349256" y="2073349"/>
            <a:ext cx="33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67FE7-8E3F-9499-7596-3CD74594FCAE}"/>
              </a:ext>
            </a:extLst>
          </p:cNvPr>
          <p:cNvSpPr/>
          <p:nvPr/>
        </p:nvSpPr>
        <p:spPr>
          <a:xfrm>
            <a:off x="2626242" y="2889248"/>
            <a:ext cx="723014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662D9-8551-98A0-7545-DB87A0B596D8}"/>
              </a:ext>
            </a:extLst>
          </p:cNvPr>
          <p:cNvSpPr/>
          <p:nvPr/>
        </p:nvSpPr>
        <p:spPr>
          <a:xfrm>
            <a:off x="3811772" y="2889248"/>
            <a:ext cx="723014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50449-67AB-B266-5AB2-ED63D85F0922}"/>
              </a:ext>
            </a:extLst>
          </p:cNvPr>
          <p:cNvSpPr/>
          <p:nvPr/>
        </p:nvSpPr>
        <p:spPr>
          <a:xfrm>
            <a:off x="4997302" y="2889248"/>
            <a:ext cx="988828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45E6A-1468-9D49-DAF5-59F461B93B13}"/>
              </a:ext>
            </a:extLst>
          </p:cNvPr>
          <p:cNvSpPr/>
          <p:nvPr/>
        </p:nvSpPr>
        <p:spPr>
          <a:xfrm>
            <a:off x="6201440" y="2889248"/>
            <a:ext cx="988828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AE4F-DE41-6B86-FF27-E0BEEA4680BE}"/>
              </a:ext>
            </a:extLst>
          </p:cNvPr>
          <p:cNvCxnSpPr>
            <a:cxnSpLocks/>
          </p:cNvCxnSpPr>
          <p:nvPr/>
        </p:nvCxnSpPr>
        <p:spPr>
          <a:xfrm>
            <a:off x="1222744" y="2658140"/>
            <a:ext cx="5967524" cy="0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DE8E9-9178-A169-9D64-4CB1DE870CB5}"/>
              </a:ext>
            </a:extLst>
          </p:cNvPr>
          <p:cNvCxnSpPr>
            <a:cxnSpLocks/>
          </p:cNvCxnSpPr>
          <p:nvPr/>
        </p:nvCxnSpPr>
        <p:spPr>
          <a:xfrm flipH="1">
            <a:off x="1313120" y="3561907"/>
            <a:ext cx="5877148" cy="0"/>
          </a:xfrm>
          <a:prstGeom prst="straightConnector1">
            <a:avLst/>
          </a:prstGeom>
          <a:ln w="7620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86D761-58D2-45C4-FD4F-1FDCDA2F0605}"/>
              </a:ext>
            </a:extLst>
          </p:cNvPr>
          <p:cNvSpPr txBox="1"/>
          <p:nvPr/>
        </p:nvSpPr>
        <p:spPr>
          <a:xfrm>
            <a:off x="340242" y="1020726"/>
            <a:ext cx="3891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Middlewares will be executed in HTTP Pipeline while Request and 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E962F-321B-2279-78DE-D92DC203D8EB}"/>
              </a:ext>
            </a:extLst>
          </p:cNvPr>
          <p:cNvSpPr/>
          <p:nvPr/>
        </p:nvSpPr>
        <p:spPr>
          <a:xfrm>
            <a:off x="1562986" y="2889248"/>
            <a:ext cx="914400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Table</a:t>
            </a:r>
          </a:p>
        </p:txBody>
      </p:sp>
    </p:spTree>
    <p:extLst>
      <p:ext uri="{BB962C8B-B14F-4D97-AF65-F5344CB8AC3E}">
        <p14:creationId xmlns:p14="http://schemas.microsoft.com/office/powerpoint/2010/main" val="36387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CABC1-04DE-DBBC-FF58-9DF78B633945}"/>
              </a:ext>
            </a:extLst>
          </p:cNvPr>
          <p:cNvSpPr txBox="1"/>
          <p:nvPr/>
        </p:nvSpPr>
        <p:spPr>
          <a:xfrm>
            <a:off x="0" y="212651"/>
            <a:ext cx="647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Express Router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F60BDF-00AF-0DBD-E1DA-B883DDE1B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77867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750392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187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6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Index.html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7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Home.html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Contact.html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About.html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8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2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858FB5D0-B3DE-6E6B-53C4-500E9FF56C74}"/>
              </a:ext>
            </a:extLst>
          </p:cNvPr>
          <p:cNvSpPr/>
          <p:nvPr/>
        </p:nvSpPr>
        <p:spPr>
          <a:xfrm>
            <a:off x="9071344" y="2133968"/>
            <a:ext cx="2803451" cy="20520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49197-B3B7-78F5-7E27-78E6358D8E33}"/>
              </a:ext>
            </a:extLst>
          </p:cNvPr>
          <p:cNvSpPr txBox="1"/>
          <p:nvPr/>
        </p:nvSpPr>
        <p:spPr>
          <a:xfrm>
            <a:off x="9112102" y="2775098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AE035-F391-1351-CDFD-ED9069207F2A}"/>
              </a:ext>
            </a:extLst>
          </p:cNvPr>
          <p:cNvSpPr txBox="1"/>
          <p:nvPr/>
        </p:nvSpPr>
        <p:spPr>
          <a:xfrm>
            <a:off x="10196623" y="2776501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81E9A-E2D6-F179-9BC0-7D278BBF3569}"/>
              </a:ext>
            </a:extLst>
          </p:cNvPr>
          <p:cNvSpPr txBox="1"/>
          <p:nvPr/>
        </p:nvSpPr>
        <p:spPr>
          <a:xfrm>
            <a:off x="9112102" y="3160010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AD6D1-0756-ED17-A469-D6A6F0B939ED}"/>
              </a:ext>
            </a:extLst>
          </p:cNvPr>
          <p:cNvSpPr txBox="1"/>
          <p:nvPr/>
        </p:nvSpPr>
        <p:spPr>
          <a:xfrm>
            <a:off x="10196623" y="3178100"/>
            <a:ext cx="16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Manufacturers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6B1FB-C2A9-C68A-611B-C77D89005907}"/>
              </a:ext>
            </a:extLst>
          </p:cNvPr>
          <p:cNvSpPr txBox="1"/>
          <p:nvPr/>
        </p:nvSpPr>
        <p:spPr>
          <a:xfrm>
            <a:off x="9455888" y="3663985"/>
            <a:ext cx="10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Dispatch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1EE08-8669-9534-C346-0816329D3B54}"/>
              </a:ext>
            </a:extLst>
          </p:cNvPr>
          <p:cNvSpPr txBox="1"/>
          <p:nvPr/>
        </p:nvSpPr>
        <p:spPr>
          <a:xfrm>
            <a:off x="10526232" y="3571205"/>
            <a:ext cx="10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7DCC9-1669-AE83-A6A2-009117EEE85D}"/>
              </a:ext>
            </a:extLst>
          </p:cNvPr>
          <p:cNvSpPr txBox="1"/>
          <p:nvPr/>
        </p:nvSpPr>
        <p:spPr>
          <a:xfrm>
            <a:off x="9303488" y="1169581"/>
            <a:ext cx="2381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E-Commerce Database with the various tables as per the domain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E1C01-9E24-6586-4E5B-3A18582F6330}"/>
              </a:ext>
            </a:extLst>
          </p:cNvPr>
          <p:cNvSpPr/>
          <p:nvPr/>
        </p:nvSpPr>
        <p:spPr>
          <a:xfrm>
            <a:off x="2424223" y="181421"/>
            <a:ext cx="6177516" cy="643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2B3D7-1ADC-8F83-093F-4000330BF859}"/>
              </a:ext>
            </a:extLst>
          </p:cNvPr>
          <p:cNvSpPr txBox="1"/>
          <p:nvPr/>
        </p:nvSpPr>
        <p:spPr>
          <a:xfrm>
            <a:off x="4774019" y="244549"/>
            <a:ext cx="361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 Application for E-Commerce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3C80C-29AA-68B7-564C-984B02C60BA8}"/>
              </a:ext>
            </a:extLst>
          </p:cNvPr>
          <p:cNvSpPr/>
          <p:nvPr/>
        </p:nvSpPr>
        <p:spPr>
          <a:xfrm>
            <a:off x="6634716" y="914400"/>
            <a:ext cx="1750829" cy="5326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57968-3F3B-E985-D4B3-45FE4BB9CF1B}"/>
              </a:ext>
            </a:extLst>
          </p:cNvPr>
          <p:cNvSpPr txBox="1"/>
          <p:nvPr/>
        </p:nvSpPr>
        <p:spPr>
          <a:xfrm>
            <a:off x="6709144" y="10313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F97C149-5FB8-72F0-586F-4860F8782B4D}"/>
              </a:ext>
            </a:extLst>
          </p:cNvPr>
          <p:cNvSpPr/>
          <p:nvPr/>
        </p:nvSpPr>
        <p:spPr>
          <a:xfrm>
            <a:off x="6709144" y="1400690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CED40B5-4397-2B5A-C8B8-20E04145EA97}"/>
              </a:ext>
            </a:extLst>
          </p:cNvPr>
          <p:cNvSpPr/>
          <p:nvPr/>
        </p:nvSpPr>
        <p:spPr>
          <a:xfrm>
            <a:off x="6736611" y="2267543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885F88B-1A85-877E-B2FA-893CDC0B90C3}"/>
              </a:ext>
            </a:extLst>
          </p:cNvPr>
          <p:cNvSpPr/>
          <p:nvPr/>
        </p:nvSpPr>
        <p:spPr>
          <a:xfrm>
            <a:off x="6748130" y="3077341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7DBDDB4-084C-6EB6-5B09-A423E613FCAE}"/>
              </a:ext>
            </a:extLst>
          </p:cNvPr>
          <p:cNvSpPr/>
          <p:nvPr/>
        </p:nvSpPr>
        <p:spPr>
          <a:xfrm>
            <a:off x="6683005" y="3887139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FD32704-4F00-3BF7-C384-D16495D0DD5A}"/>
              </a:ext>
            </a:extLst>
          </p:cNvPr>
          <p:cNvSpPr/>
          <p:nvPr/>
        </p:nvSpPr>
        <p:spPr>
          <a:xfrm>
            <a:off x="6671486" y="4696937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2C5209-1C89-E282-0F4D-C4EBF7588140}"/>
              </a:ext>
            </a:extLst>
          </p:cNvPr>
          <p:cNvSpPr/>
          <p:nvPr/>
        </p:nvSpPr>
        <p:spPr>
          <a:xfrm>
            <a:off x="6671486" y="5480531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91191E-EC1D-C245-1990-DD87C0E5D139}"/>
              </a:ext>
            </a:extLst>
          </p:cNvPr>
          <p:cNvSpPr/>
          <p:nvPr/>
        </p:nvSpPr>
        <p:spPr>
          <a:xfrm>
            <a:off x="8325736" y="1457745"/>
            <a:ext cx="276003" cy="4664392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2A0101-F96E-8352-C35E-480975BBC477}"/>
              </a:ext>
            </a:extLst>
          </p:cNvPr>
          <p:cNvCxnSpPr>
            <a:endCxn id="2" idx="2"/>
          </p:cNvCxnSpPr>
          <p:nvPr/>
        </p:nvCxnSpPr>
        <p:spPr>
          <a:xfrm rot="5400000" flipH="1" flipV="1">
            <a:off x="8531765" y="3229984"/>
            <a:ext cx="609552" cy="469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8C857F-2F71-F8D0-4829-B97B3D4A45D8}"/>
              </a:ext>
            </a:extLst>
          </p:cNvPr>
          <p:cNvSpPr/>
          <p:nvPr/>
        </p:nvSpPr>
        <p:spPr>
          <a:xfrm>
            <a:off x="3997842" y="677009"/>
            <a:ext cx="2286000" cy="635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5EFDF7-33DF-6E76-1E4A-A36C60D9D4A2}"/>
              </a:ext>
            </a:extLst>
          </p:cNvPr>
          <p:cNvSpPr/>
          <p:nvPr/>
        </p:nvSpPr>
        <p:spPr>
          <a:xfrm>
            <a:off x="4187456" y="1457745"/>
            <a:ext cx="2190307" cy="44908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Logic aka Domain Logic</a:t>
            </a:r>
          </a:p>
          <a:p>
            <a:pPr algn="ctr"/>
            <a:r>
              <a:rPr lang="en-US" b="1" dirty="0"/>
              <a:t>Access to DAL</a:t>
            </a:r>
          </a:p>
          <a:p>
            <a:pPr algn="ctr"/>
            <a:r>
              <a:rPr lang="en-US" b="1" dirty="0"/>
              <a:t>Validate Data</a:t>
            </a:r>
          </a:p>
          <a:p>
            <a:pPr algn="ctr"/>
            <a:r>
              <a:rPr lang="en-US" b="1" dirty="0"/>
              <a:t>Implementing Rules for Product Management, Customer Management, Dispatch, etc.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02FA1ED-BB02-C39C-FDB1-0F90CD5D42EE}"/>
              </a:ext>
            </a:extLst>
          </p:cNvPr>
          <p:cNvCxnSpPr>
            <a:endCxn id="12" idx="1"/>
          </p:cNvCxnSpPr>
          <p:nvPr/>
        </p:nvCxnSpPr>
        <p:spPr>
          <a:xfrm flipV="1">
            <a:off x="6426052" y="3577856"/>
            <a:ext cx="208664" cy="8612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ED035-41AC-A4CE-FD28-14D519202EBA}"/>
              </a:ext>
            </a:extLst>
          </p:cNvPr>
          <p:cNvSpPr/>
          <p:nvPr/>
        </p:nvSpPr>
        <p:spPr>
          <a:xfrm>
            <a:off x="2668772" y="2267543"/>
            <a:ext cx="1329070" cy="26765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</a:t>
            </a:r>
          </a:p>
          <a:p>
            <a:pPr algn="ctr"/>
            <a:r>
              <a:rPr lang="en-US" b="1" dirty="0"/>
              <a:t>APIs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1BF4B13-5FDA-45DD-D4DE-3BE9276AC909}"/>
              </a:ext>
            </a:extLst>
          </p:cNvPr>
          <p:cNvCxnSpPr>
            <a:stCxn id="26" idx="1"/>
            <a:endCxn id="30" idx="0"/>
          </p:cNvCxnSpPr>
          <p:nvPr/>
        </p:nvCxnSpPr>
        <p:spPr>
          <a:xfrm rot="10800000" flipV="1">
            <a:off x="3333308" y="994581"/>
            <a:ext cx="664535" cy="12729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88177408-6124-C282-CDFE-44A523D91F77}"/>
              </a:ext>
            </a:extLst>
          </p:cNvPr>
          <p:cNvSpPr/>
          <p:nvPr/>
        </p:nvSpPr>
        <p:spPr>
          <a:xfrm>
            <a:off x="202019" y="2775098"/>
            <a:ext cx="2466753" cy="36933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063F450-B183-0AE0-1C57-DEDFE937814C}"/>
              </a:ext>
            </a:extLst>
          </p:cNvPr>
          <p:cNvCxnSpPr>
            <a:endCxn id="27" idx="1"/>
          </p:cNvCxnSpPr>
          <p:nvPr/>
        </p:nvCxnSpPr>
        <p:spPr>
          <a:xfrm>
            <a:off x="3997842" y="3577856"/>
            <a:ext cx="189614" cy="1253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Arrow 35">
            <a:extLst>
              <a:ext uri="{FF2B5EF4-FFF2-40B4-BE49-F238E27FC236}">
                <a16:creationId xmlns:a16="http://schemas.microsoft.com/office/drawing/2014/main" id="{1F827E5C-483A-7061-7183-474152145560}"/>
              </a:ext>
            </a:extLst>
          </p:cNvPr>
          <p:cNvSpPr/>
          <p:nvPr/>
        </p:nvSpPr>
        <p:spPr>
          <a:xfrm>
            <a:off x="202019" y="3769562"/>
            <a:ext cx="2466753" cy="3693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6D8DD7-FAC2-BFE3-ECBE-6803F28CFCF6}"/>
              </a:ext>
            </a:extLst>
          </p:cNvPr>
          <p:cNvSpPr txBox="1"/>
          <p:nvPr/>
        </p:nvSpPr>
        <p:spPr>
          <a:xfrm>
            <a:off x="9071344" y="4696937"/>
            <a:ext cx="270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Monolithic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8464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5306B5-4986-7E00-9438-973D8A67622C}"/>
              </a:ext>
            </a:extLst>
          </p:cNvPr>
          <p:cNvSpPr/>
          <p:nvPr/>
        </p:nvSpPr>
        <p:spPr>
          <a:xfrm>
            <a:off x="6096000" y="595423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 with App Deployed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939D0-607E-AD3C-D145-B8EDA26A7D0F}"/>
              </a:ext>
            </a:extLst>
          </p:cNvPr>
          <p:cNvSpPr/>
          <p:nvPr/>
        </p:nvSpPr>
        <p:spPr>
          <a:xfrm>
            <a:off x="6096000" y="2089297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2 with App Deployed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A9AA5-85EA-4FE9-D5F6-D4707F620D58}"/>
              </a:ext>
            </a:extLst>
          </p:cNvPr>
          <p:cNvSpPr/>
          <p:nvPr/>
        </p:nvSpPr>
        <p:spPr>
          <a:xfrm>
            <a:off x="6096000" y="3583171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3 with App Deployed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0BC92-7C4D-3F1E-C10A-C1A693F93019}"/>
              </a:ext>
            </a:extLst>
          </p:cNvPr>
          <p:cNvSpPr/>
          <p:nvPr/>
        </p:nvSpPr>
        <p:spPr>
          <a:xfrm>
            <a:off x="6110176" y="5351720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n with App Deployed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4B69C-7B35-5917-66AF-EEDEA3F94314}"/>
              </a:ext>
            </a:extLst>
          </p:cNvPr>
          <p:cNvSpPr/>
          <p:nvPr/>
        </p:nvSpPr>
        <p:spPr>
          <a:xfrm>
            <a:off x="7180521" y="4940593"/>
            <a:ext cx="148855" cy="154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3912D-DBA2-D570-F8E5-1029DEAA63D6}"/>
              </a:ext>
            </a:extLst>
          </p:cNvPr>
          <p:cNvSpPr/>
          <p:nvPr/>
        </p:nvSpPr>
        <p:spPr>
          <a:xfrm>
            <a:off x="7184062" y="5146158"/>
            <a:ext cx="148855" cy="154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BE849A0-7ACB-D4C4-E1D3-E7A1B2C7E1EE}"/>
              </a:ext>
            </a:extLst>
          </p:cNvPr>
          <p:cNvSpPr/>
          <p:nvPr/>
        </p:nvSpPr>
        <p:spPr>
          <a:xfrm>
            <a:off x="10377376" y="978195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C535E4E-177A-D403-A8DA-29E0E8529195}"/>
              </a:ext>
            </a:extLst>
          </p:cNvPr>
          <p:cNvSpPr/>
          <p:nvPr/>
        </p:nvSpPr>
        <p:spPr>
          <a:xfrm>
            <a:off x="10377376" y="2897372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9D866D9-6CA5-9529-8A34-0965E0ED4A3F}"/>
              </a:ext>
            </a:extLst>
          </p:cNvPr>
          <p:cNvSpPr/>
          <p:nvPr/>
        </p:nvSpPr>
        <p:spPr>
          <a:xfrm>
            <a:off x="10377376" y="4816549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59F3184-4D90-8431-7FD1-EFBB2A2FECE6}"/>
              </a:ext>
            </a:extLst>
          </p:cNvPr>
          <p:cNvSpPr/>
          <p:nvPr/>
        </p:nvSpPr>
        <p:spPr>
          <a:xfrm>
            <a:off x="8810846" y="473149"/>
            <a:ext cx="556438" cy="6140302"/>
          </a:xfrm>
          <a:prstGeom prst="rightBrac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0921C51-FD36-90B8-EBF8-F4146A1F24DC}"/>
              </a:ext>
            </a:extLst>
          </p:cNvPr>
          <p:cNvCxnSpPr>
            <a:endCxn id="8" idx="2"/>
          </p:cNvCxnSpPr>
          <p:nvPr/>
        </p:nvCxnSpPr>
        <p:spPr>
          <a:xfrm rot="5400000" flipH="1" flipV="1">
            <a:off x="8943311" y="2109235"/>
            <a:ext cx="1858039" cy="10100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7C232D4-F20F-809F-ABDD-CD05453D48FB}"/>
              </a:ext>
            </a:extLst>
          </p:cNvPr>
          <p:cNvCxnSpPr>
            <a:endCxn id="9" idx="2"/>
          </p:cNvCxnSpPr>
          <p:nvPr/>
        </p:nvCxnSpPr>
        <p:spPr>
          <a:xfrm>
            <a:off x="9367284" y="3543300"/>
            <a:ext cx="1010092" cy="611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0ED1DDB-8BCF-2D68-5A79-E73FED6B5A72}"/>
              </a:ext>
            </a:extLst>
          </p:cNvPr>
          <p:cNvCxnSpPr>
            <a:endCxn id="10" idx="2"/>
          </p:cNvCxnSpPr>
          <p:nvPr/>
        </p:nvCxnSpPr>
        <p:spPr>
          <a:xfrm rot="16200000" flipH="1">
            <a:off x="8882173" y="4028411"/>
            <a:ext cx="1980315" cy="10100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E7C069EE-A397-68CF-07AA-9034C36A9B96}"/>
              </a:ext>
            </a:extLst>
          </p:cNvPr>
          <p:cNvSpPr/>
          <p:nvPr/>
        </p:nvSpPr>
        <p:spPr>
          <a:xfrm rot="16200000">
            <a:off x="3712536" y="2301950"/>
            <a:ext cx="712382" cy="190322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65C52-3800-3D9D-5017-0933B119D623}"/>
              </a:ext>
            </a:extLst>
          </p:cNvPr>
          <p:cNvSpPr txBox="1"/>
          <p:nvPr/>
        </p:nvSpPr>
        <p:spPr>
          <a:xfrm>
            <a:off x="3330653" y="2927538"/>
            <a:ext cx="148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962447-1A70-DE06-79FC-7DA083C43793}"/>
              </a:ext>
            </a:extLst>
          </p:cNvPr>
          <p:cNvCxnSpPr>
            <a:endCxn id="18" idx="1"/>
          </p:cNvCxnSpPr>
          <p:nvPr/>
        </p:nvCxnSpPr>
        <p:spPr>
          <a:xfrm>
            <a:off x="1403498" y="2614281"/>
            <a:ext cx="1713616" cy="639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E54644E-B834-A700-500A-8C4074BC46E5}"/>
              </a:ext>
            </a:extLst>
          </p:cNvPr>
          <p:cNvCxnSpPr>
            <a:stCxn id="18" idx="3"/>
            <a:endCxn id="2" idx="1"/>
          </p:cNvCxnSpPr>
          <p:nvPr/>
        </p:nvCxnSpPr>
        <p:spPr>
          <a:xfrm flipV="1">
            <a:off x="5020341" y="1265275"/>
            <a:ext cx="1075659" cy="19882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7DE2DB6-E952-B885-6412-51F7504F4365}"/>
              </a:ext>
            </a:extLst>
          </p:cNvPr>
          <p:cNvCxnSpPr>
            <a:stCxn id="18" idx="3"/>
            <a:endCxn id="3" idx="1"/>
          </p:cNvCxnSpPr>
          <p:nvPr/>
        </p:nvCxnSpPr>
        <p:spPr>
          <a:xfrm flipV="1">
            <a:off x="5020341" y="2759149"/>
            <a:ext cx="1075659" cy="4944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3475EA5-2CB0-3D7F-40D3-FFC1A8661541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020341" y="3253563"/>
            <a:ext cx="1075659" cy="9994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C17C6B0-209A-7FD8-F6EC-87CB6F1DC512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5020341" y="3253563"/>
            <a:ext cx="1089835" cy="27680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E153D3-359A-270A-3A8C-FB4C6F7CC5CF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1403498" y="3253564"/>
            <a:ext cx="1713616" cy="60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A133D2-B666-D6F6-21E7-E7E65A69853C}"/>
              </a:ext>
            </a:extLst>
          </p:cNvPr>
          <p:cNvSpPr txBox="1"/>
          <p:nvPr/>
        </p:nvSpPr>
        <p:spPr>
          <a:xfrm>
            <a:off x="297712" y="318977"/>
            <a:ext cx="427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Multi-Server Deployment of the Monolithic Application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442B0F-8255-7143-FDB7-11D5E4BE42B0}"/>
              </a:ext>
            </a:extLst>
          </p:cNvPr>
          <p:cNvSpPr txBox="1"/>
          <p:nvPr/>
        </p:nvSpPr>
        <p:spPr>
          <a:xfrm>
            <a:off x="425302" y="4922874"/>
            <a:ext cx="4595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Cloud-Hosted Application</a:t>
            </a:r>
          </a:p>
          <a:p>
            <a:endParaRPr lang="en-US" dirty="0"/>
          </a:p>
          <a:p>
            <a:r>
              <a:rPr lang="en-US" dirty="0"/>
              <a:t>Needs Distributed Session Management as well as Security 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ED3FE95F-83A0-B80F-9671-253F242D9456}"/>
              </a:ext>
            </a:extLst>
          </p:cNvPr>
          <p:cNvSpPr/>
          <p:nvPr/>
        </p:nvSpPr>
        <p:spPr>
          <a:xfrm>
            <a:off x="9572845" y="82978"/>
            <a:ext cx="1559443" cy="603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and Session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16905B1-DB7D-1722-1B5E-F31FC00B8B6C}"/>
              </a:ext>
            </a:extLst>
          </p:cNvPr>
          <p:cNvCxnSpPr>
            <a:endCxn id="35" idx="2"/>
          </p:cNvCxnSpPr>
          <p:nvPr/>
        </p:nvCxnSpPr>
        <p:spPr>
          <a:xfrm rot="5400000" flipH="1" flipV="1">
            <a:off x="7890854" y="1861309"/>
            <a:ext cx="3158421" cy="2055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85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5B496CD-94DC-1F20-BC67-D7EE31142B37}"/>
              </a:ext>
            </a:extLst>
          </p:cNvPr>
          <p:cNvSpPr/>
          <p:nvPr/>
        </p:nvSpPr>
        <p:spPr>
          <a:xfrm>
            <a:off x="9877647" y="457200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Products</a:t>
            </a:r>
          </a:p>
          <a:p>
            <a:pPr algn="ctr"/>
            <a:r>
              <a:rPr lang="en-US" b="1" dirty="0"/>
              <a:t>SQL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068DB6-6076-3425-79E1-6060ED183152}"/>
              </a:ext>
            </a:extLst>
          </p:cNvPr>
          <p:cNvSpPr/>
          <p:nvPr/>
        </p:nvSpPr>
        <p:spPr>
          <a:xfrm>
            <a:off x="7421526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FE725-1E55-55A5-5540-C2B480A500D9}"/>
              </a:ext>
            </a:extLst>
          </p:cNvPr>
          <p:cNvSpPr/>
          <p:nvPr/>
        </p:nvSpPr>
        <p:spPr>
          <a:xfrm>
            <a:off x="4965405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72F93F-5A9A-78AF-5526-7DC458BA5A93}"/>
              </a:ext>
            </a:extLst>
          </p:cNvPr>
          <p:cNvSpPr/>
          <p:nvPr/>
        </p:nvSpPr>
        <p:spPr>
          <a:xfrm>
            <a:off x="2342707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ASP.NET Core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E14375F0-7882-B4E4-5235-2336C968E5DC}"/>
              </a:ext>
            </a:extLst>
          </p:cNvPr>
          <p:cNvSpPr/>
          <p:nvPr/>
        </p:nvSpPr>
        <p:spPr>
          <a:xfrm>
            <a:off x="4384158" y="73364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45D77BC-C6F9-B5DB-FBF2-0D64C17766BB}"/>
              </a:ext>
            </a:extLst>
          </p:cNvPr>
          <p:cNvSpPr/>
          <p:nvPr/>
        </p:nvSpPr>
        <p:spPr>
          <a:xfrm>
            <a:off x="6935973" y="73364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9FC6C00B-8EA3-30D6-C456-F494B92BFE6B}"/>
              </a:ext>
            </a:extLst>
          </p:cNvPr>
          <p:cNvSpPr/>
          <p:nvPr/>
        </p:nvSpPr>
        <p:spPr>
          <a:xfrm>
            <a:off x="9370830" y="712381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8C8519BB-5FC1-3D14-6551-70E908F55924}"/>
              </a:ext>
            </a:extLst>
          </p:cNvPr>
          <p:cNvSpPr/>
          <p:nvPr/>
        </p:nvSpPr>
        <p:spPr>
          <a:xfrm>
            <a:off x="9877647" y="1456660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Orders</a:t>
            </a:r>
          </a:p>
          <a:p>
            <a:pPr algn="ctr"/>
            <a:r>
              <a:rPr lang="en-US" b="1" dirty="0"/>
              <a:t>Oracle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4DFCDBE-9726-03AE-0724-22D4677FDEF8}"/>
              </a:ext>
            </a:extLst>
          </p:cNvPr>
          <p:cNvSpPr/>
          <p:nvPr/>
        </p:nvSpPr>
        <p:spPr>
          <a:xfrm>
            <a:off x="7421526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8503332-4765-31A3-00B9-F94EBBBFD637}"/>
              </a:ext>
            </a:extLst>
          </p:cNvPr>
          <p:cNvSpPr/>
          <p:nvPr/>
        </p:nvSpPr>
        <p:spPr>
          <a:xfrm>
            <a:off x="4965405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1FFDB66-4606-94F2-5D78-FA9A58D59896}"/>
              </a:ext>
            </a:extLst>
          </p:cNvPr>
          <p:cNvSpPr/>
          <p:nvPr/>
        </p:nvSpPr>
        <p:spPr>
          <a:xfrm>
            <a:off x="2342707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JAVA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59D5FA6F-DAB3-580A-B631-6E3CDE19B5E2}"/>
              </a:ext>
            </a:extLst>
          </p:cNvPr>
          <p:cNvSpPr/>
          <p:nvPr/>
        </p:nvSpPr>
        <p:spPr>
          <a:xfrm>
            <a:off x="4384158" y="173310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12DCE10B-C99A-D5C6-F95D-0E5C5DD48BC8}"/>
              </a:ext>
            </a:extLst>
          </p:cNvPr>
          <p:cNvSpPr/>
          <p:nvPr/>
        </p:nvSpPr>
        <p:spPr>
          <a:xfrm>
            <a:off x="6935973" y="173310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5399F658-204B-6393-D2A8-9CD25ABD8DB1}"/>
              </a:ext>
            </a:extLst>
          </p:cNvPr>
          <p:cNvSpPr/>
          <p:nvPr/>
        </p:nvSpPr>
        <p:spPr>
          <a:xfrm>
            <a:off x="9370830" y="1711841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F8478151-BF22-8A95-C067-5527E5672161}"/>
              </a:ext>
            </a:extLst>
          </p:cNvPr>
          <p:cNvSpPr/>
          <p:nvPr/>
        </p:nvSpPr>
        <p:spPr>
          <a:xfrm>
            <a:off x="9877647" y="2456119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Customers</a:t>
            </a:r>
          </a:p>
          <a:p>
            <a:pPr algn="ctr"/>
            <a:r>
              <a:rPr lang="en-US" b="1" dirty="0"/>
              <a:t>MySQL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DFBB246-C81F-8816-A7B8-7F8E488C1B32}"/>
              </a:ext>
            </a:extLst>
          </p:cNvPr>
          <p:cNvSpPr/>
          <p:nvPr/>
        </p:nvSpPr>
        <p:spPr>
          <a:xfrm>
            <a:off x="7421526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6C3AC9-0005-C63D-8E62-8A2A71C3AC46}"/>
              </a:ext>
            </a:extLst>
          </p:cNvPr>
          <p:cNvSpPr/>
          <p:nvPr/>
        </p:nvSpPr>
        <p:spPr>
          <a:xfrm>
            <a:off x="4965405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E006520-4D3C-2DF3-7DF9-C1F2C91ECCD4}"/>
              </a:ext>
            </a:extLst>
          </p:cNvPr>
          <p:cNvSpPr/>
          <p:nvPr/>
        </p:nvSpPr>
        <p:spPr>
          <a:xfrm>
            <a:off x="2342707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 err="1"/>
              <a:t>Nest.js</a:t>
            </a:r>
            <a:endParaRPr lang="en-US" b="1" dirty="0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A9F0DD3B-B75B-EFC3-48A8-4C3DE3840B27}"/>
              </a:ext>
            </a:extLst>
          </p:cNvPr>
          <p:cNvSpPr/>
          <p:nvPr/>
        </p:nvSpPr>
        <p:spPr>
          <a:xfrm>
            <a:off x="4384158" y="2732566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8EC4300-6815-836A-112F-F8DE84A4D834}"/>
              </a:ext>
            </a:extLst>
          </p:cNvPr>
          <p:cNvSpPr/>
          <p:nvPr/>
        </p:nvSpPr>
        <p:spPr>
          <a:xfrm>
            <a:off x="6935973" y="2732566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8AD600F5-423D-9F02-20B9-FE68B7F17DBC}"/>
              </a:ext>
            </a:extLst>
          </p:cNvPr>
          <p:cNvSpPr/>
          <p:nvPr/>
        </p:nvSpPr>
        <p:spPr>
          <a:xfrm>
            <a:off x="9370830" y="2711300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9D879CC9-D395-671B-CABE-0607CBB4F122}"/>
              </a:ext>
            </a:extLst>
          </p:cNvPr>
          <p:cNvSpPr/>
          <p:nvPr/>
        </p:nvSpPr>
        <p:spPr>
          <a:xfrm>
            <a:off x="9877647" y="356544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Manufacturers</a:t>
            </a:r>
          </a:p>
          <a:p>
            <a:pPr algn="ctr"/>
            <a:r>
              <a:rPr lang="en-US" b="1" dirty="0"/>
              <a:t>PostgreSQL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1A3A8CE-AA0E-5606-CDAD-79065C5F033D}"/>
              </a:ext>
            </a:extLst>
          </p:cNvPr>
          <p:cNvSpPr/>
          <p:nvPr/>
        </p:nvSpPr>
        <p:spPr>
          <a:xfrm>
            <a:off x="7421526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5CB75E9-5C3C-BE0C-7F71-CA7E954F31AC}"/>
              </a:ext>
            </a:extLst>
          </p:cNvPr>
          <p:cNvSpPr/>
          <p:nvPr/>
        </p:nvSpPr>
        <p:spPr>
          <a:xfrm>
            <a:off x="4965405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400ECC-4F47-BA08-EAFC-903C72F8A2EB}"/>
              </a:ext>
            </a:extLst>
          </p:cNvPr>
          <p:cNvSpPr/>
          <p:nvPr/>
        </p:nvSpPr>
        <p:spPr>
          <a:xfrm>
            <a:off x="2342707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ASP.NET</a:t>
            </a: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3DF2A018-E523-4E79-BE3C-47778BB3C9A1}"/>
              </a:ext>
            </a:extLst>
          </p:cNvPr>
          <p:cNvSpPr/>
          <p:nvPr/>
        </p:nvSpPr>
        <p:spPr>
          <a:xfrm>
            <a:off x="4384158" y="384189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4EC8123E-C60D-754C-3A64-081AEDBFA4B0}"/>
              </a:ext>
            </a:extLst>
          </p:cNvPr>
          <p:cNvSpPr/>
          <p:nvPr/>
        </p:nvSpPr>
        <p:spPr>
          <a:xfrm>
            <a:off x="6935973" y="384189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BDA0F039-0DAA-F8B4-0464-B550504D762A}"/>
              </a:ext>
            </a:extLst>
          </p:cNvPr>
          <p:cNvSpPr/>
          <p:nvPr/>
        </p:nvSpPr>
        <p:spPr>
          <a:xfrm>
            <a:off x="9370830" y="382062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BEAC0AA-A83F-7535-E051-55B9E3D234E2}"/>
              </a:ext>
            </a:extLst>
          </p:cNvPr>
          <p:cNvSpPr/>
          <p:nvPr/>
        </p:nvSpPr>
        <p:spPr>
          <a:xfrm>
            <a:off x="9877647" y="455781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  <a:p>
            <a:pPr algn="ctr"/>
            <a:r>
              <a:rPr lang="en-US" b="1" dirty="0"/>
              <a:t>MongoDB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1ACE3CD-8268-6AB4-A58B-BBE33992A380}"/>
              </a:ext>
            </a:extLst>
          </p:cNvPr>
          <p:cNvSpPr/>
          <p:nvPr/>
        </p:nvSpPr>
        <p:spPr>
          <a:xfrm>
            <a:off x="7421526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E1006F7-37D4-60F5-A37E-B06EE0A3BACF}"/>
              </a:ext>
            </a:extLst>
          </p:cNvPr>
          <p:cNvSpPr/>
          <p:nvPr/>
        </p:nvSpPr>
        <p:spPr>
          <a:xfrm>
            <a:off x="4965405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CEC5C4-DE40-6DFF-F307-82B3DCB5ADC1}"/>
              </a:ext>
            </a:extLst>
          </p:cNvPr>
          <p:cNvSpPr/>
          <p:nvPr/>
        </p:nvSpPr>
        <p:spPr>
          <a:xfrm>
            <a:off x="2342707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Express</a:t>
            </a:r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5D5B30B0-44E8-46AB-4EF2-3C8BE6C8BA95}"/>
              </a:ext>
            </a:extLst>
          </p:cNvPr>
          <p:cNvSpPr/>
          <p:nvPr/>
        </p:nvSpPr>
        <p:spPr>
          <a:xfrm>
            <a:off x="4384158" y="483426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>
            <a:extLst>
              <a:ext uri="{FF2B5EF4-FFF2-40B4-BE49-F238E27FC236}">
                <a16:creationId xmlns:a16="http://schemas.microsoft.com/office/drawing/2014/main" id="{2970E41F-1A1E-B3A1-AF9E-40E0F5748A8E}"/>
              </a:ext>
            </a:extLst>
          </p:cNvPr>
          <p:cNvSpPr/>
          <p:nvPr/>
        </p:nvSpPr>
        <p:spPr>
          <a:xfrm>
            <a:off x="6935973" y="483426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CB739DDD-1531-8B2F-7455-456407284D25}"/>
              </a:ext>
            </a:extLst>
          </p:cNvPr>
          <p:cNvSpPr/>
          <p:nvPr/>
        </p:nvSpPr>
        <p:spPr>
          <a:xfrm>
            <a:off x="9370830" y="481299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1496E099-D59D-D6B0-80BC-FE750A4C3428}"/>
              </a:ext>
            </a:extLst>
          </p:cNvPr>
          <p:cNvSpPr/>
          <p:nvPr/>
        </p:nvSpPr>
        <p:spPr>
          <a:xfrm>
            <a:off x="9877647" y="555727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MariaDB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429916D-D323-D7E8-E8AB-2DC260B9AE3C}"/>
              </a:ext>
            </a:extLst>
          </p:cNvPr>
          <p:cNvSpPr/>
          <p:nvPr/>
        </p:nvSpPr>
        <p:spPr>
          <a:xfrm>
            <a:off x="7421526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34D26BE-7155-DE05-42AE-E40D39C387F1}"/>
              </a:ext>
            </a:extLst>
          </p:cNvPr>
          <p:cNvSpPr/>
          <p:nvPr/>
        </p:nvSpPr>
        <p:spPr>
          <a:xfrm>
            <a:off x="4965405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FFC7E4B-5991-71B0-0DEF-81D4D0468E2F}"/>
              </a:ext>
            </a:extLst>
          </p:cNvPr>
          <p:cNvSpPr/>
          <p:nvPr/>
        </p:nvSpPr>
        <p:spPr>
          <a:xfrm>
            <a:off x="2342707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Java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BD343A6C-7B12-EAEC-3B86-8FD3DFE3485B}"/>
              </a:ext>
            </a:extLst>
          </p:cNvPr>
          <p:cNvSpPr/>
          <p:nvPr/>
        </p:nvSpPr>
        <p:spPr>
          <a:xfrm>
            <a:off x="4384158" y="583372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F985CBF4-AC3F-3E18-2D7C-9D2B2341F1CB}"/>
              </a:ext>
            </a:extLst>
          </p:cNvPr>
          <p:cNvSpPr/>
          <p:nvPr/>
        </p:nvSpPr>
        <p:spPr>
          <a:xfrm>
            <a:off x="6935973" y="583372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BD740F1B-C4EA-F3F7-9B24-6C72B2B956B8}"/>
              </a:ext>
            </a:extLst>
          </p:cNvPr>
          <p:cNvSpPr/>
          <p:nvPr/>
        </p:nvSpPr>
        <p:spPr>
          <a:xfrm>
            <a:off x="9370830" y="581245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26E087-61F0-0783-E1AC-114EAC450C0F}"/>
              </a:ext>
            </a:extLst>
          </p:cNvPr>
          <p:cNvSpPr txBox="1"/>
          <p:nvPr/>
        </p:nvSpPr>
        <p:spPr>
          <a:xfrm>
            <a:off x="148856" y="202019"/>
            <a:ext cx="161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Separate Each Workflow as independent Application </a:t>
            </a:r>
          </a:p>
        </p:txBody>
      </p:sp>
    </p:spTree>
    <p:extLst>
      <p:ext uri="{BB962C8B-B14F-4D97-AF65-F5344CB8AC3E}">
        <p14:creationId xmlns:p14="http://schemas.microsoft.com/office/powerpoint/2010/main" val="1997832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04AEF-80AD-8789-71B1-65A00FE5241B}"/>
              </a:ext>
            </a:extLst>
          </p:cNvPr>
          <p:cNvSpPr/>
          <p:nvPr/>
        </p:nvSpPr>
        <p:spPr>
          <a:xfrm>
            <a:off x="4986670" y="255181"/>
            <a:ext cx="6262577" cy="647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4C7F-F2C0-E7B3-7398-33E76DA89150}"/>
              </a:ext>
            </a:extLst>
          </p:cNvPr>
          <p:cNvSpPr txBox="1"/>
          <p:nvPr/>
        </p:nvSpPr>
        <p:spPr>
          <a:xfrm>
            <a:off x="5124893" y="329609"/>
            <a:ext cx="57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5D902CD-A2E6-A565-AA26-8AC3BF2E4B75}"/>
              </a:ext>
            </a:extLst>
          </p:cNvPr>
          <p:cNvSpPr/>
          <p:nvPr/>
        </p:nvSpPr>
        <p:spPr>
          <a:xfrm>
            <a:off x="5383619" y="93566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1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1D6D01C-B56D-3DE3-A581-3C468FD20821}"/>
              </a:ext>
            </a:extLst>
          </p:cNvPr>
          <p:cNvSpPr/>
          <p:nvPr/>
        </p:nvSpPr>
        <p:spPr>
          <a:xfrm>
            <a:off x="8764772" y="935664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2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CAF5CBD-6D6B-5A72-3E68-7E4DC164CF3F}"/>
              </a:ext>
            </a:extLst>
          </p:cNvPr>
          <p:cNvSpPr/>
          <p:nvPr/>
        </p:nvSpPr>
        <p:spPr>
          <a:xfrm>
            <a:off x="5383619" y="4035056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4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4E635B4-4103-5D9D-C866-31B5DC695484}"/>
              </a:ext>
            </a:extLst>
          </p:cNvPr>
          <p:cNvSpPr/>
          <p:nvPr/>
        </p:nvSpPr>
        <p:spPr>
          <a:xfrm>
            <a:off x="8764772" y="403505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3</a:t>
            </a:r>
          </a:p>
        </p:txBody>
      </p:sp>
      <p:sp>
        <p:nvSpPr>
          <p:cNvPr id="8" name="7-point Star 7">
            <a:extLst>
              <a:ext uri="{FF2B5EF4-FFF2-40B4-BE49-F238E27FC236}">
                <a16:creationId xmlns:a16="http://schemas.microsoft.com/office/drawing/2014/main" id="{A431A7F3-B106-D07F-D5A6-5670D4786F88}"/>
              </a:ext>
            </a:extLst>
          </p:cNvPr>
          <p:cNvSpPr/>
          <p:nvPr/>
        </p:nvSpPr>
        <p:spPr>
          <a:xfrm>
            <a:off x="6173971" y="2636875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E491F4EB-EBC3-1D31-7C59-2429DBF5AAD4}"/>
              </a:ext>
            </a:extLst>
          </p:cNvPr>
          <p:cNvSpPr/>
          <p:nvPr/>
        </p:nvSpPr>
        <p:spPr>
          <a:xfrm>
            <a:off x="9579934" y="2636875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7-point Star 9">
            <a:extLst>
              <a:ext uri="{FF2B5EF4-FFF2-40B4-BE49-F238E27FC236}">
                <a16:creationId xmlns:a16="http://schemas.microsoft.com/office/drawing/2014/main" id="{C09A8634-D256-6F05-CC6F-57FC068E142B}"/>
              </a:ext>
            </a:extLst>
          </p:cNvPr>
          <p:cNvSpPr/>
          <p:nvPr/>
        </p:nvSpPr>
        <p:spPr>
          <a:xfrm>
            <a:off x="5959549" y="5781453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-point Star 10">
            <a:extLst>
              <a:ext uri="{FF2B5EF4-FFF2-40B4-BE49-F238E27FC236}">
                <a16:creationId xmlns:a16="http://schemas.microsoft.com/office/drawing/2014/main" id="{EA00C63C-51C7-30B4-05EC-755CF7F3B351}"/>
              </a:ext>
            </a:extLst>
          </p:cNvPr>
          <p:cNvSpPr/>
          <p:nvPr/>
        </p:nvSpPr>
        <p:spPr>
          <a:xfrm>
            <a:off x="9365512" y="5781453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8A9972C-2D26-473E-7132-B0274754F1B8}"/>
              </a:ext>
            </a:extLst>
          </p:cNvPr>
          <p:cNvSpPr/>
          <p:nvPr/>
        </p:nvSpPr>
        <p:spPr>
          <a:xfrm rot="16200000">
            <a:off x="8001885" y="787695"/>
            <a:ext cx="414670" cy="588866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14727DA-2333-1475-E8BB-E31115C3417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527852" y="2015318"/>
            <a:ext cx="691114" cy="15547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9B8F984-2211-F06A-78E0-77940FEE4B32}"/>
              </a:ext>
            </a:extLst>
          </p:cNvPr>
          <p:cNvCxnSpPr>
            <a:stCxn id="12" idx="4"/>
            <a:endCxn id="5" idx="2"/>
          </p:cNvCxnSpPr>
          <p:nvPr/>
        </p:nvCxnSpPr>
        <p:spPr>
          <a:xfrm rot="5400000" flipH="1" flipV="1">
            <a:off x="7899323" y="2659245"/>
            <a:ext cx="1175347" cy="555551"/>
          </a:xfrm>
          <a:prstGeom prst="bentConnector4">
            <a:avLst>
              <a:gd name="adj1" fmla="val 19450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B0640E8-BF3C-9F72-B885-BC15410713F1}"/>
              </a:ext>
            </a:extLst>
          </p:cNvPr>
          <p:cNvCxnSpPr>
            <a:stCxn id="12" idx="2"/>
            <a:endCxn id="6" idx="5"/>
          </p:cNvCxnSpPr>
          <p:nvPr/>
        </p:nvCxnSpPr>
        <p:spPr>
          <a:xfrm rot="5400000">
            <a:off x="7280864" y="4186352"/>
            <a:ext cx="1175346" cy="681369"/>
          </a:xfrm>
          <a:prstGeom prst="bentConnector4">
            <a:avLst>
              <a:gd name="adj1" fmla="val 19450"/>
              <a:gd name="adj2" fmla="val 652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51CAA23-66F4-B040-D0EF-4D02108ED3D0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6200000" flipH="1">
            <a:off x="7732309" y="4416274"/>
            <a:ext cx="1509374" cy="555551"/>
          </a:xfrm>
          <a:prstGeom prst="bentConnector4">
            <a:avLst>
              <a:gd name="adj1" fmla="val 15145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1F435E-D465-F010-9BF7-5CC2FB15EEBA}"/>
              </a:ext>
            </a:extLst>
          </p:cNvPr>
          <p:cNvSpPr txBox="1"/>
          <p:nvPr/>
        </p:nvSpPr>
        <p:spPr>
          <a:xfrm>
            <a:off x="5582093" y="3570031"/>
            <a:ext cx="54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ABF62-D502-C771-E400-778D9983599D}"/>
              </a:ext>
            </a:extLst>
          </p:cNvPr>
          <p:cNvSpPr txBox="1"/>
          <p:nvPr/>
        </p:nvSpPr>
        <p:spPr>
          <a:xfrm>
            <a:off x="95693" y="1371600"/>
            <a:ext cx="4518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Server MUST be configured with H/W</a:t>
            </a:r>
          </a:p>
          <a:p>
            <a:pPr marL="342900" indent="-342900">
              <a:buAutoNum type="arabicPeriod"/>
            </a:pPr>
            <a:r>
              <a:rPr lang="en-US" dirty="0"/>
              <a:t>It Must have</a:t>
            </a:r>
          </a:p>
          <a:p>
            <a:pPr marL="800100" lvl="1" indent="-342900">
              <a:buAutoNum type="arabicPeriod"/>
            </a:pPr>
            <a:r>
              <a:rPr lang="en-US" dirty="0"/>
              <a:t>OS</a:t>
            </a:r>
          </a:p>
          <a:p>
            <a:pPr marL="800100" lvl="1" indent="-342900">
              <a:buAutoNum type="arabicPeriod"/>
            </a:pPr>
            <a:r>
              <a:rPr lang="en-US" dirty="0"/>
              <a:t>Application Runtime</a:t>
            </a:r>
          </a:p>
          <a:p>
            <a:pPr marL="800100" lvl="1" indent="-342900">
              <a:buAutoNum type="arabicPeriod"/>
            </a:pPr>
            <a:r>
              <a:rPr lang="en-US" dirty="0"/>
              <a:t>Actual Application</a:t>
            </a:r>
          </a:p>
          <a:p>
            <a:pPr marL="800100" lvl="1" indent="-342900">
              <a:buAutoNum type="arabicPeriod"/>
            </a:pPr>
            <a:r>
              <a:rPr lang="en-US" dirty="0"/>
              <a:t>Security Patches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FD845-F8BE-70C7-6A7D-55AF424FBD2D}"/>
              </a:ext>
            </a:extLst>
          </p:cNvPr>
          <p:cNvSpPr txBox="1"/>
          <p:nvPr/>
        </p:nvSpPr>
        <p:spPr>
          <a:xfrm>
            <a:off x="5582093" y="1520456"/>
            <a:ext cx="146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App Runtime and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61D6C2-0387-BD65-BD13-F1A74FD32FBB}"/>
              </a:ext>
            </a:extLst>
          </p:cNvPr>
          <p:cNvSpPr txBox="1"/>
          <p:nvPr/>
        </p:nvSpPr>
        <p:spPr>
          <a:xfrm>
            <a:off x="5662723" y="4501357"/>
            <a:ext cx="146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App Runtime and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73F114-CB8A-00B5-914E-62BF8C81FE35}"/>
              </a:ext>
            </a:extLst>
          </p:cNvPr>
          <p:cNvSpPr txBox="1"/>
          <p:nvPr/>
        </p:nvSpPr>
        <p:spPr>
          <a:xfrm>
            <a:off x="8890590" y="1566771"/>
            <a:ext cx="14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66AF86-0804-422C-B898-542C685FF653}"/>
              </a:ext>
            </a:extLst>
          </p:cNvPr>
          <p:cNvSpPr txBox="1"/>
          <p:nvPr/>
        </p:nvSpPr>
        <p:spPr>
          <a:xfrm>
            <a:off x="8818819" y="4633285"/>
            <a:ext cx="14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13899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04AEF-80AD-8789-71B1-65A00FE5241B}"/>
              </a:ext>
            </a:extLst>
          </p:cNvPr>
          <p:cNvSpPr/>
          <p:nvPr/>
        </p:nvSpPr>
        <p:spPr>
          <a:xfrm>
            <a:off x="4986670" y="255181"/>
            <a:ext cx="6262577" cy="647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4C7F-F2C0-E7B3-7398-33E76DA89150}"/>
              </a:ext>
            </a:extLst>
          </p:cNvPr>
          <p:cNvSpPr txBox="1"/>
          <p:nvPr/>
        </p:nvSpPr>
        <p:spPr>
          <a:xfrm>
            <a:off x="5124893" y="329609"/>
            <a:ext cx="57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 With VM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5D902CD-A2E6-A565-AA26-8AC3BF2E4B75}"/>
              </a:ext>
            </a:extLst>
          </p:cNvPr>
          <p:cNvSpPr/>
          <p:nvPr/>
        </p:nvSpPr>
        <p:spPr>
          <a:xfrm>
            <a:off x="5383619" y="93566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1D6D01C-B56D-3DE3-A581-3C468FD20821}"/>
              </a:ext>
            </a:extLst>
          </p:cNvPr>
          <p:cNvSpPr/>
          <p:nvPr/>
        </p:nvSpPr>
        <p:spPr>
          <a:xfrm>
            <a:off x="8764772" y="935664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CAF5CBD-6D6B-5A72-3E68-7E4DC164CF3F}"/>
              </a:ext>
            </a:extLst>
          </p:cNvPr>
          <p:cNvSpPr/>
          <p:nvPr/>
        </p:nvSpPr>
        <p:spPr>
          <a:xfrm>
            <a:off x="5383619" y="4035056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4E635B4-4103-5D9D-C866-31B5DC695484}"/>
              </a:ext>
            </a:extLst>
          </p:cNvPr>
          <p:cNvSpPr/>
          <p:nvPr/>
        </p:nvSpPr>
        <p:spPr>
          <a:xfrm>
            <a:off x="8764772" y="403505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8A9972C-2D26-473E-7132-B0274754F1B8}"/>
              </a:ext>
            </a:extLst>
          </p:cNvPr>
          <p:cNvSpPr/>
          <p:nvPr/>
        </p:nvSpPr>
        <p:spPr>
          <a:xfrm rot="16200000">
            <a:off x="8001885" y="787695"/>
            <a:ext cx="414670" cy="588866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14727DA-2333-1475-E8BB-E31115C3417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527852" y="2015318"/>
            <a:ext cx="691114" cy="15547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9B8F984-2211-F06A-78E0-77940FEE4B32}"/>
              </a:ext>
            </a:extLst>
          </p:cNvPr>
          <p:cNvCxnSpPr>
            <a:stCxn id="12" idx="4"/>
            <a:endCxn id="5" idx="2"/>
          </p:cNvCxnSpPr>
          <p:nvPr/>
        </p:nvCxnSpPr>
        <p:spPr>
          <a:xfrm rot="5400000" flipH="1" flipV="1">
            <a:off x="7899323" y="2659245"/>
            <a:ext cx="1175347" cy="555551"/>
          </a:xfrm>
          <a:prstGeom prst="bentConnector4">
            <a:avLst>
              <a:gd name="adj1" fmla="val 19450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B0640E8-BF3C-9F72-B885-BC15410713F1}"/>
              </a:ext>
            </a:extLst>
          </p:cNvPr>
          <p:cNvCxnSpPr>
            <a:stCxn id="12" idx="2"/>
            <a:endCxn id="6" idx="5"/>
          </p:cNvCxnSpPr>
          <p:nvPr/>
        </p:nvCxnSpPr>
        <p:spPr>
          <a:xfrm rot="5400000">
            <a:off x="7280864" y="4186352"/>
            <a:ext cx="1175346" cy="681369"/>
          </a:xfrm>
          <a:prstGeom prst="bentConnector4">
            <a:avLst>
              <a:gd name="adj1" fmla="val 19450"/>
              <a:gd name="adj2" fmla="val 652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51CAA23-66F4-B040-D0EF-4D02108ED3D0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6200000" flipH="1">
            <a:off x="7732309" y="4416274"/>
            <a:ext cx="1509374" cy="555551"/>
          </a:xfrm>
          <a:prstGeom prst="bentConnector4">
            <a:avLst>
              <a:gd name="adj1" fmla="val 15145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1F435E-D465-F010-9BF7-5CC2FB15EEBA}"/>
              </a:ext>
            </a:extLst>
          </p:cNvPr>
          <p:cNvSpPr txBox="1"/>
          <p:nvPr/>
        </p:nvSpPr>
        <p:spPr>
          <a:xfrm>
            <a:off x="5582093" y="3570031"/>
            <a:ext cx="54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2F092A-3AE1-A2BE-5AA1-8C75AE1E525B}"/>
              </a:ext>
            </a:extLst>
          </p:cNvPr>
          <p:cNvSpPr/>
          <p:nvPr/>
        </p:nvSpPr>
        <p:spPr>
          <a:xfrm>
            <a:off x="5582093" y="1552353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14192-0EDC-6E21-95CA-36638414D8BB}"/>
              </a:ext>
            </a:extLst>
          </p:cNvPr>
          <p:cNvSpPr/>
          <p:nvPr/>
        </p:nvSpPr>
        <p:spPr>
          <a:xfrm>
            <a:off x="5582093" y="2400523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EA20B-87F0-8CB5-6E25-989CF0F46130}"/>
              </a:ext>
            </a:extLst>
          </p:cNvPr>
          <p:cNvSpPr/>
          <p:nvPr/>
        </p:nvSpPr>
        <p:spPr>
          <a:xfrm>
            <a:off x="9004005" y="158065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DD0011-7EF8-37AE-9B6B-5DF974B0E4C0}"/>
              </a:ext>
            </a:extLst>
          </p:cNvPr>
          <p:cNvSpPr/>
          <p:nvPr/>
        </p:nvSpPr>
        <p:spPr>
          <a:xfrm>
            <a:off x="9004005" y="242882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87DB1-770C-A7C6-5EFB-4B4E50769182}"/>
              </a:ext>
            </a:extLst>
          </p:cNvPr>
          <p:cNvSpPr/>
          <p:nvPr/>
        </p:nvSpPr>
        <p:spPr>
          <a:xfrm>
            <a:off x="8962361" y="481450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666FA2-B7AA-BB29-DAB7-CD5A8921F1F5}"/>
              </a:ext>
            </a:extLst>
          </p:cNvPr>
          <p:cNvSpPr/>
          <p:nvPr/>
        </p:nvSpPr>
        <p:spPr>
          <a:xfrm>
            <a:off x="8962361" y="566267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1EDDA-176E-8D8F-B078-7F73F19F4CEA}"/>
              </a:ext>
            </a:extLst>
          </p:cNvPr>
          <p:cNvSpPr/>
          <p:nvPr/>
        </p:nvSpPr>
        <p:spPr>
          <a:xfrm>
            <a:off x="5588738" y="4883225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4F8E0A-6B16-2028-35C6-22F98D2D5F69}"/>
              </a:ext>
            </a:extLst>
          </p:cNvPr>
          <p:cNvSpPr/>
          <p:nvPr/>
        </p:nvSpPr>
        <p:spPr>
          <a:xfrm>
            <a:off x="5588738" y="5731395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B46F5F-476F-C87F-B8F7-497F5360E537}"/>
              </a:ext>
            </a:extLst>
          </p:cNvPr>
          <p:cNvSpPr txBox="1"/>
          <p:nvPr/>
        </p:nvSpPr>
        <p:spPr>
          <a:xfrm>
            <a:off x="372140" y="584791"/>
            <a:ext cx="381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Generally, this is used by Cloud Enables Applications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D0B68-2AB2-4DAD-6F2D-860608D3E4FC}"/>
              </a:ext>
            </a:extLst>
          </p:cNvPr>
          <p:cNvSpPr txBox="1"/>
          <p:nvPr/>
        </p:nvSpPr>
        <p:spPr>
          <a:xfrm>
            <a:off x="116958" y="1669312"/>
            <a:ext cx="4146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Server MUST have Host OS and It MUST have Virtualization Software to run VM</a:t>
            </a:r>
          </a:p>
          <a:p>
            <a:endParaRPr lang="en-US" dirty="0"/>
          </a:p>
          <a:p>
            <a:r>
              <a:rPr lang="en-US" dirty="0"/>
              <a:t>VM MUST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Runtime (If VM for App)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(if VM for DB)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E5089-62A1-015E-200A-62B7DBB6E84E}"/>
              </a:ext>
            </a:extLst>
          </p:cNvPr>
          <p:cNvSpPr txBox="1"/>
          <p:nvPr/>
        </p:nvSpPr>
        <p:spPr>
          <a:xfrm>
            <a:off x="5486400" y="3040912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15BFE-2312-452F-5F5F-2D57C7CAA552}"/>
              </a:ext>
            </a:extLst>
          </p:cNvPr>
          <p:cNvSpPr txBox="1"/>
          <p:nvPr/>
        </p:nvSpPr>
        <p:spPr>
          <a:xfrm>
            <a:off x="8764772" y="3030937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D4273-FC24-C1C8-ABA4-D7EB3690E715}"/>
              </a:ext>
            </a:extLst>
          </p:cNvPr>
          <p:cNvSpPr txBox="1"/>
          <p:nvPr/>
        </p:nvSpPr>
        <p:spPr>
          <a:xfrm>
            <a:off x="5582093" y="6194359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7A1EB0-0BF4-BC30-8719-4AF6ECD0A2BC}"/>
              </a:ext>
            </a:extLst>
          </p:cNvPr>
          <p:cNvSpPr txBox="1"/>
          <p:nvPr/>
        </p:nvSpPr>
        <p:spPr>
          <a:xfrm>
            <a:off x="8860465" y="6184384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</p:spTree>
    <p:extLst>
      <p:ext uri="{BB962C8B-B14F-4D97-AF65-F5344CB8AC3E}">
        <p14:creationId xmlns:p14="http://schemas.microsoft.com/office/powerpoint/2010/main" val="2345371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9315A-6A16-4845-CBB4-A732C59A9911}"/>
              </a:ext>
            </a:extLst>
          </p:cNvPr>
          <p:cNvSpPr/>
          <p:nvPr/>
        </p:nvSpPr>
        <p:spPr>
          <a:xfrm>
            <a:off x="209107" y="712381"/>
            <a:ext cx="11727712" cy="6039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B8FEC-83F0-25EC-0120-25EE64381862}"/>
              </a:ext>
            </a:extLst>
          </p:cNvPr>
          <p:cNvSpPr txBox="1"/>
          <p:nvPr/>
        </p:nvSpPr>
        <p:spPr>
          <a:xfrm>
            <a:off x="340242" y="81870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Machine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BCF3E-4A3C-5528-D361-6606153CDE22}"/>
              </a:ext>
            </a:extLst>
          </p:cNvPr>
          <p:cNvSpPr/>
          <p:nvPr/>
        </p:nvSpPr>
        <p:spPr>
          <a:xfrm>
            <a:off x="255181" y="5890437"/>
            <a:ext cx="1172771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 like CPU, Storage, Memory, Networking and HARDWARE VRITUALIZATION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F635E-20AC-E2B8-BB17-3056BA416F46}"/>
              </a:ext>
            </a:extLst>
          </p:cNvPr>
          <p:cNvSpPr/>
          <p:nvPr/>
        </p:nvSpPr>
        <p:spPr>
          <a:xfrm>
            <a:off x="255181" y="4905154"/>
            <a:ext cx="11727712" cy="8612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  <a:p>
            <a:pPr algn="ctr"/>
            <a:r>
              <a:rPr lang="en-US" b="1" dirty="0"/>
              <a:t>NT based OS e.g. Server OS like Windows Server, Linux,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DAC3-476D-07A8-242D-B418672AD6DC}"/>
              </a:ext>
            </a:extLst>
          </p:cNvPr>
          <p:cNvSpPr/>
          <p:nvPr/>
        </p:nvSpPr>
        <p:spPr>
          <a:xfrm>
            <a:off x="255181" y="3919871"/>
            <a:ext cx="11727712" cy="8612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Virtualization Software e.g.</a:t>
            </a:r>
          </a:p>
          <a:p>
            <a:pPr algn="ctr"/>
            <a:r>
              <a:rPr lang="en-US" b="1" dirty="0"/>
              <a:t>Hyper-V, VMWare, Virtual Box, etc.</a:t>
            </a:r>
          </a:p>
          <a:p>
            <a:pPr algn="ctr"/>
            <a:r>
              <a:rPr lang="en-US" b="1" dirty="0"/>
              <a:t>This will manage Processor, Storage, and Network Sharing across VMs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695E8-608F-91A1-51A0-DFBA76E873B2}"/>
              </a:ext>
            </a:extLst>
          </p:cNvPr>
          <p:cNvSpPr/>
          <p:nvPr/>
        </p:nvSpPr>
        <p:spPr>
          <a:xfrm>
            <a:off x="255181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C06E7-9470-FDEB-0DEE-54A9DA4613AA}"/>
              </a:ext>
            </a:extLst>
          </p:cNvPr>
          <p:cNvSpPr txBox="1"/>
          <p:nvPr/>
        </p:nvSpPr>
        <p:spPr>
          <a:xfrm>
            <a:off x="340242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AC86B-545A-6F2C-33FA-7A5287915E45}"/>
              </a:ext>
            </a:extLst>
          </p:cNvPr>
          <p:cNvSpPr/>
          <p:nvPr/>
        </p:nvSpPr>
        <p:spPr>
          <a:xfrm>
            <a:off x="255181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FD1F3-0139-B36A-59DF-D28172924A84}"/>
              </a:ext>
            </a:extLst>
          </p:cNvPr>
          <p:cNvSpPr/>
          <p:nvPr/>
        </p:nvSpPr>
        <p:spPr>
          <a:xfrm>
            <a:off x="255181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005C3-D9FF-B779-EF24-C95BA867CD5C}"/>
              </a:ext>
            </a:extLst>
          </p:cNvPr>
          <p:cNvSpPr/>
          <p:nvPr/>
        </p:nvSpPr>
        <p:spPr>
          <a:xfrm>
            <a:off x="255181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3960F-CB80-CDC2-0B37-49F0D4E443CA}"/>
              </a:ext>
            </a:extLst>
          </p:cNvPr>
          <p:cNvSpPr/>
          <p:nvPr/>
        </p:nvSpPr>
        <p:spPr>
          <a:xfrm>
            <a:off x="255181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42E221-A5D3-1B30-65CF-9CA94E855A1B}"/>
              </a:ext>
            </a:extLst>
          </p:cNvPr>
          <p:cNvSpPr/>
          <p:nvPr/>
        </p:nvSpPr>
        <p:spPr>
          <a:xfrm>
            <a:off x="3512288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6673F-90CA-5074-513F-32ACE63CCDAA}"/>
              </a:ext>
            </a:extLst>
          </p:cNvPr>
          <p:cNvSpPr txBox="1"/>
          <p:nvPr/>
        </p:nvSpPr>
        <p:spPr>
          <a:xfrm>
            <a:off x="3597349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4652F-E3FD-0590-11F3-0DEB41F1284B}"/>
              </a:ext>
            </a:extLst>
          </p:cNvPr>
          <p:cNvSpPr/>
          <p:nvPr/>
        </p:nvSpPr>
        <p:spPr>
          <a:xfrm>
            <a:off x="3512288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16B7F-817C-80C8-A450-CB56435EA322}"/>
              </a:ext>
            </a:extLst>
          </p:cNvPr>
          <p:cNvSpPr/>
          <p:nvPr/>
        </p:nvSpPr>
        <p:spPr>
          <a:xfrm>
            <a:off x="3512288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E76F1-337B-E776-EBAC-FA3CDD43AA86}"/>
              </a:ext>
            </a:extLst>
          </p:cNvPr>
          <p:cNvSpPr/>
          <p:nvPr/>
        </p:nvSpPr>
        <p:spPr>
          <a:xfrm>
            <a:off x="3512288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132ABA-8275-8D3F-AECA-0AF0F6B214C5}"/>
              </a:ext>
            </a:extLst>
          </p:cNvPr>
          <p:cNvSpPr/>
          <p:nvPr/>
        </p:nvSpPr>
        <p:spPr>
          <a:xfrm>
            <a:off x="3512288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A864A-F9D3-A96B-197C-ECE47BCCB30A}"/>
              </a:ext>
            </a:extLst>
          </p:cNvPr>
          <p:cNvSpPr/>
          <p:nvPr/>
        </p:nvSpPr>
        <p:spPr>
          <a:xfrm>
            <a:off x="7407348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D1DC8B-63D0-86B1-9F18-0833436F28D6}"/>
              </a:ext>
            </a:extLst>
          </p:cNvPr>
          <p:cNvSpPr txBox="1"/>
          <p:nvPr/>
        </p:nvSpPr>
        <p:spPr>
          <a:xfrm>
            <a:off x="7492409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403F31-EBD0-9DC8-AF1F-EB6B6B2BD8CF}"/>
              </a:ext>
            </a:extLst>
          </p:cNvPr>
          <p:cNvSpPr/>
          <p:nvPr/>
        </p:nvSpPr>
        <p:spPr>
          <a:xfrm>
            <a:off x="7407348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F9A52A-A57F-B8A0-CE6E-EC14C9DD8CF9}"/>
              </a:ext>
            </a:extLst>
          </p:cNvPr>
          <p:cNvSpPr/>
          <p:nvPr/>
        </p:nvSpPr>
        <p:spPr>
          <a:xfrm>
            <a:off x="7407348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A5364E-9E41-C26E-8574-B2D0EC518E25}"/>
              </a:ext>
            </a:extLst>
          </p:cNvPr>
          <p:cNvSpPr/>
          <p:nvPr/>
        </p:nvSpPr>
        <p:spPr>
          <a:xfrm>
            <a:off x="7407348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EFE38-77E7-71F4-EB17-706FD087E407}"/>
              </a:ext>
            </a:extLst>
          </p:cNvPr>
          <p:cNvSpPr/>
          <p:nvPr/>
        </p:nvSpPr>
        <p:spPr>
          <a:xfrm>
            <a:off x="7407348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E66F664A-601A-0FB4-9509-2F9FE7E37583}"/>
              </a:ext>
            </a:extLst>
          </p:cNvPr>
          <p:cNvSpPr/>
          <p:nvPr/>
        </p:nvSpPr>
        <p:spPr>
          <a:xfrm>
            <a:off x="347331" y="3786964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5704D749-3144-3530-C4B8-7991CF720C6A}"/>
              </a:ext>
            </a:extLst>
          </p:cNvPr>
          <p:cNvSpPr/>
          <p:nvPr/>
        </p:nvSpPr>
        <p:spPr>
          <a:xfrm>
            <a:off x="1321981" y="4652636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>
            <a:extLst>
              <a:ext uri="{FF2B5EF4-FFF2-40B4-BE49-F238E27FC236}">
                <a16:creationId xmlns:a16="http://schemas.microsoft.com/office/drawing/2014/main" id="{DC53D51A-2B20-7C4C-697C-23AF8FD83C36}"/>
              </a:ext>
            </a:extLst>
          </p:cNvPr>
          <p:cNvSpPr/>
          <p:nvPr/>
        </p:nvSpPr>
        <p:spPr>
          <a:xfrm>
            <a:off x="2091070" y="5554775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9D27C53D-5866-02F3-D255-679C26121640}"/>
              </a:ext>
            </a:extLst>
          </p:cNvPr>
          <p:cNvSpPr/>
          <p:nvPr/>
        </p:nvSpPr>
        <p:spPr>
          <a:xfrm>
            <a:off x="9859926" y="3793018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FC4D2090-395B-B69F-0027-14D49431F4FE}"/>
              </a:ext>
            </a:extLst>
          </p:cNvPr>
          <p:cNvSpPr/>
          <p:nvPr/>
        </p:nvSpPr>
        <p:spPr>
          <a:xfrm>
            <a:off x="9501964" y="4686895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817A8D0B-700C-36BE-3D22-C76B3834827B}"/>
              </a:ext>
            </a:extLst>
          </p:cNvPr>
          <p:cNvSpPr/>
          <p:nvPr/>
        </p:nvSpPr>
        <p:spPr>
          <a:xfrm>
            <a:off x="9034130" y="5546652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4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F97705-D737-26DA-7E51-76301DF0E4C6}"/>
              </a:ext>
            </a:extLst>
          </p:cNvPr>
          <p:cNvSpPr/>
          <p:nvPr/>
        </p:nvSpPr>
        <p:spPr>
          <a:xfrm>
            <a:off x="138223" y="478465"/>
            <a:ext cx="11961628" cy="6283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FABF2-B3B8-FB71-A783-4EC23B1217A6}"/>
              </a:ext>
            </a:extLst>
          </p:cNvPr>
          <p:cNvSpPr txBox="1"/>
          <p:nvPr/>
        </p:nvSpPr>
        <p:spPr>
          <a:xfrm>
            <a:off x="138223" y="478465"/>
            <a:ext cx="112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Containerization on the Physical machine (Windows, Linux, macOS)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1F930-7386-E05F-5A90-12488BDB8EC1}"/>
              </a:ext>
            </a:extLst>
          </p:cNvPr>
          <p:cNvSpPr/>
          <p:nvPr/>
        </p:nvSpPr>
        <p:spPr>
          <a:xfrm>
            <a:off x="138223" y="5890437"/>
            <a:ext cx="11961628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 like CPU, Storage, Memory, Networking and HARDWARE VRITUALIZATION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00DAB-A13B-1233-47C9-565FE55CB2CE}"/>
              </a:ext>
            </a:extLst>
          </p:cNvPr>
          <p:cNvSpPr/>
          <p:nvPr/>
        </p:nvSpPr>
        <p:spPr>
          <a:xfrm>
            <a:off x="138223" y="4905154"/>
            <a:ext cx="11961628" cy="8612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  <a:p>
            <a:pPr algn="ctr"/>
            <a:r>
              <a:rPr lang="en-US" b="1" dirty="0"/>
              <a:t>NT based OS e.g. Server OS like Windows Server, Linux,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23838-CFBB-AA54-4F79-7C802FAA7D7A}"/>
              </a:ext>
            </a:extLst>
          </p:cNvPr>
          <p:cNvSpPr/>
          <p:nvPr/>
        </p:nvSpPr>
        <p:spPr>
          <a:xfrm>
            <a:off x="138223" y="3620386"/>
            <a:ext cx="11961628" cy="10792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Container Hosting Service Service named as DOCKER</a:t>
            </a:r>
          </a:p>
          <a:p>
            <a:pPr algn="ctr"/>
            <a:r>
              <a:rPr lang="en-US" b="1" dirty="0"/>
              <a:t>For Windows we need of Hyper-V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B4098-267C-5992-41A4-62E92E3D8E7A}"/>
              </a:ext>
            </a:extLst>
          </p:cNvPr>
          <p:cNvSpPr/>
          <p:nvPr/>
        </p:nvSpPr>
        <p:spPr>
          <a:xfrm>
            <a:off x="138223" y="3083442"/>
            <a:ext cx="11961628" cy="5369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Shared Resources e.g. CPU, Memory, Storage, and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F3062-E4E9-5859-C45B-F23495B1A239}"/>
              </a:ext>
            </a:extLst>
          </p:cNvPr>
          <p:cNvSpPr/>
          <p:nvPr/>
        </p:nvSpPr>
        <p:spPr>
          <a:xfrm>
            <a:off x="138223" y="110578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700DC-66A8-25AF-85A4-67D2DB5D4D99}"/>
              </a:ext>
            </a:extLst>
          </p:cNvPr>
          <p:cNvSpPr txBox="1"/>
          <p:nvPr/>
        </p:nvSpPr>
        <p:spPr>
          <a:xfrm>
            <a:off x="212651" y="109160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D3C12-220B-F609-7F83-EA9A7903EB48}"/>
              </a:ext>
            </a:extLst>
          </p:cNvPr>
          <p:cNvSpPr/>
          <p:nvPr/>
        </p:nvSpPr>
        <p:spPr>
          <a:xfrm>
            <a:off x="138223" y="256244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86679-CD33-BDB5-D001-7F1B123B7DC8}"/>
              </a:ext>
            </a:extLst>
          </p:cNvPr>
          <p:cNvSpPr/>
          <p:nvPr/>
        </p:nvSpPr>
        <p:spPr>
          <a:xfrm>
            <a:off x="138223" y="154703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2C47D2-9761-9EEB-3669-CE9CEC39A979}"/>
              </a:ext>
            </a:extLst>
          </p:cNvPr>
          <p:cNvSpPr/>
          <p:nvPr/>
        </p:nvSpPr>
        <p:spPr>
          <a:xfrm>
            <a:off x="3806456" y="111006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B7672-5DC1-25D6-6E95-835369B97EEF}"/>
              </a:ext>
            </a:extLst>
          </p:cNvPr>
          <p:cNvSpPr txBox="1"/>
          <p:nvPr/>
        </p:nvSpPr>
        <p:spPr>
          <a:xfrm>
            <a:off x="3880884" y="109588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2598-C886-D8F4-4B9F-E8F1CD29E5AC}"/>
              </a:ext>
            </a:extLst>
          </p:cNvPr>
          <p:cNvSpPr/>
          <p:nvPr/>
        </p:nvSpPr>
        <p:spPr>
          <a:xfrm>
            <a:off x="3806456" y="256672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3DAF9-2F9E-6D22-75E1-F59E2B2CAC28}"/>
              </a:ext>
            </a:extLst>
          </p:cNvPr>
          <p:cNvSpPr/>
          <p:nvPr/>
        </p:nvSpPr>
        <p:spPr>
          <a:xfrm>
            <a:off x="3806456" y="155131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C59DD-969F-B5FC-414E-2DFC90147ADA}"/>
              </a:ext>
            </a:extLst>
          </p:cNvPr>
          <p:cNvSpPr/>
          <p:nvPr/>
        </p:nvSpPr>
        <p:spPr>
          <a:xfrm>
            <a:off x="7712149" y="110578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DF71C1-942C-5EC9-0C51-4E0AF64283EE}"/>
              </a:ext>
            </a:extLst>
          </p:cNvPr>
          <p:cNvSpPr txBox="1"/>
          <p:nvPr/>
        </p:nvSpPr>
        <p:spPr>
          <a:xfrm>
            <a:off x="7786577" y="109160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D4FC9-05C3-82C0-14EE-173CAB3ED45C}"/>
              </a:ext>
            </a:extLst>
          </p:cNvPr>
          <p:cNvSpPr/>
          <p:nvPr/>
        </p:nvSpPr>
        <p:spPr>
          <a:xfrm>
            <a:off x="7712149" y="256244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92200-BE19-DAAB-E8EB-CBB4E2F1DA24}"/>
              </a:ext>
            </a:extLst>
          </p:cNvPr>
          <p:cNvSpPr/>
          <p:nvPr/>
        </p:nvSpPr>
        <p:spPr>
          <a:xfrm>
            <a:off x="7712149" y="154703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48611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D819CE-7C47-5D0B-F2A1-4C540EB54095}"/>
              </a:ext>
            </a:extLst>
          </p:cNvPr>
          <p:cNvSpPr/>
          <p:nvPr/>
        </p:nvSpPr>
        <p:spPr>
          <a:xfrm>
            <a:off x="5209953" y="584790"/>
            <a:ext cx="3455582" cy="333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EB9E3-E9CC-A72D-934C-73158FE34522}"/>
              </a:ext>
            </a:extLst>
          </p:cNvPr>
          <p:cNvSpPr txBox="1"/>
          <p:nvPr/>
        </p:nvSpPr>
        <p:spPr>
          <a:xfrm>
            <a:off x="5241851" y="659219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F4CDC-0542-4D26-86CA-101E7046EC78}"/>
              </a:ext>
            </a:extLst>
          </p:cNvPr>
          <p:cNvSpPr/>
          <p:nvPr/>
        </p:nvSpPr>
        <p:spPr>
          <a:xfrm>
            <a:off x="5284381" y="1414130"/>
            <a:ext cx="3285460" cy="1871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Microservice with Express API and Data Access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DAC76-A6A1-5AC7-1AFC-3A4B5221F623}"/>
              </a:ext>
            </a:extLst>
          </p:cNvPr>
          <p:cNvSpPr/>
          <p:nvPr/>
        </p:nvSpPr>
        <p:spPr>
          <a:xfrm>
            <a:off x="5284381" y="3429000"/>
            <a:ext cx="3285460" cy="409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C2307-F297-38CA-CC07-DE02DA7BEFD6}"/>
              </a:ext>
            </a:extLst>
          </p:cNvPr>
          <p:cNvSpPr/>
          <p:nvPr/>
        </p:nvSpPr>
        <p:spPr>
          <a:xfrm>
            <a:off x="9229061" y="926287"/>
            <a:ext cx="2668772" cy="270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8C3D9-E5DB-61C5-724E-CFA7CCED9C5F}"/>
              </a:ext>
            </a:extLst>
          </p:cNvPr>
          <p:cNvSpPr txBox="1"/>
          <p:nvPr/>
        </p:nvSpPr>
        <p:spPr>
          <a:xfrm>
            <a:off x="9324753" y="1028551"/>
            <a:ext cx="2392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 e.g., Publicly Accessible VM / Physical Server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96683953-5F3E-181F-BA68-BF2E3156FA05}"/>
              </a:ext>
            </a:extLst>
          </p:cNvPr>
          <p:cNvSpPr/>
          <p:nvPr/>
        </p:nvSpPr>
        <p:spPr>
          <a:xfrm>
            <a:off x="9399181" y="2158409"/>
            <a:ext cx="2286000" cy="11270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with Persisted Data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17212AC-3B72-6CC1-7A23-B9994B26088E}"/>
              </a:ext>
            </a:extLst>
          </p:cNvPr>
          <p:cNvCxnSpPr>
            <a:stCxn id="2" idx="3"/>
            <a:endCxn id="9" idx="2"/>
          </p:cNvCxnSpPr>
          <p:nvPr/>
        </p:nvCxnSpPr>
        <p:spPr>
          <a:xfrm>
            <a:off x="8665535" y="2254102"/>
            <a:ext cx="733646" cy="46783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81D16D-1297-3D37-018B-F3F525AC92C3}"/>
              </a:ext>
            </a:extLst>
          </p:cNvPr>
          <p:cNvSpPr txBox="1"/>
          <p:nvPr/>
        </p:nvSpPr>
        <p:spPr>
          <a:xfrm>
            <a:off x="5209953" y="4051005"/>
            <a:ext cx="680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network Configuration is required to access the Database from different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3EFCB-8843-7D90-96FD-3975908E8B1D}"/>
              </a:ext>
            </a:extLst>
          </p:cNvPr>
          <p:cNvSpPr txBox="1"/>
          <p:nvPr/>
        </p:nvSpPr>
        <p:spPr>
          <a:xfrm>
            <a:off x="138223" y="1490216"/>
            <a:ext cx="3955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Practices to Access Database from Microservices Running in Docker</a:t>
            </a:r>
          </a:p>
        </p:txBody>
      </p:sp>
    </p:spTree>
    <p:extLst>
      <p:ext uri="{BB962C8B-B14F-4D97-AF65-F5344CB8AC3E}">
        <p14:creationId xmlns:p14="http://schemas.microsoft.com/office/powerpoint/2010/main" val="2170092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D819CE-7C47-5D0B-F2A1-4C540EB54095}"/>
              </a:ext>
            </a:extLst>
          </p:cNvPr>
          <p:cNvSpPr/>
          <p:nvPr/>
        </p:nvSpPr>
        <p:spPr>
          <a:xfrm>
            <a:off x="4263655" y="606055"/>
            <a:ext cx="3455582" cy="333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EB9E3-E9CC-A72D-934C-73158FE34522}"/>
              </a:ext>
            </a:extLst>
          </p:cNvPr>
          <p:cNvSpPr txBox="1"/>
          <p:nvPr/>
        </p:nvSpPr>
        <p:spPr>
          <a:xfrm>
            <a:off x="4295553" y="680484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F4CDC-0542-4D26-86CA-101E7046EC78}"/>
              </a:ext>
            </a:extLst>
          </p:cNvPr>
          <p:cNvSpPr/>
          <p:nvPr/>
        </p:nvSpPr>
        <p:spPr>
          <a:xfrm>
            <a:off x="4338083" y="1435395"/>
            <a:ext cx="3285460" cy="1871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Microservice with Express API and Data Access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DAC76-A6A1-5AC7-1AFC-3A4B5221F623}"/>
              </a:ext>
            </a:extLst>
          </p:cNvPr>
          <p:cNvSpPr/>
          <p:nvPr/>
        </p:nvSpPr>
        <p:spPr>
          <a:xfrm>
            <a:off x="4338083" y="3450265"/>
            <a:ext cx="3285460" cy="409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C2307-F297-38CA-CC07-DE02DA7BEFD6}"/>
              </a:ext>
            </a:extLst>
          </p:cNvPr>
          <p:cNvSpPr/>
          <p:nvPr/>
        </p:nvSpPr>
        <p:spPr>
          <a:xfrm>
            <a:off x="9229061" y="926287"/>
            <a:ext cx="2668772" cy="270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8C3D9-E5DB-61C5-724E-CFA7CCED9C5F}"/>
              </a:ext>
            </a:extLst>
          </p:cNvPr>
          <p:cNvSpPr txBox="1"/>
          <p:nvPr/>
        </p:nvSpPr>
        <p:spPr>
          <a:xfrm>
            <a:off x="9324753" y="1028551"/>
            <a:ext cx="239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 Hosted on Cloud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96683953-5F3E-181F-BA68-BF2E3156FA05}"/>
              </a:ext>
            </a:extLst>
          </p:cNvPr>
          <p:cNvSpPr/>
          <p:nvPr/>
        </p:nvSpPr>
        <p:spPr>
          <a:xfrm>
            <a:off x="9399181" y="2158409"/>
            <a:ext cx="2286000" cy="11270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with Persisted Data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17212AC-3B72-6CC1-7A23-B9994B26088E}"/>
              </a:ext>
            </a:extLst>
          </p:cNvPr>
          <p:cNvCxnSpPr>
            <a:stCxn id="2" idx="3"/>
            <a:endCxn id="9" idx="2"/>
          </p:cNvCxnSpPr>
          <p:nvPr/>
        </p:nvCxnSpPr>
        <p:spPr>
          <a:xfrm>
            <a:off x="7719237" y="2275367"/>
            <a:ext cx="1679944" cy="446568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81D16D-1297-3D37-018B-F3F525AC92C3}"/>
              </a:ext>
            </a:extLst>
          </p:cNvPr>
          <p:cNvSpPr txBox="1"/>
          <p:nvPr/>
        </p:nvSpPr>
        <p:spPr>
          <a:xfrm>
            <a:off x="5209953" y="4051005"/>
            <a:ext cx="680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Microservice can directly access the database from the cloud</a:t>
            </a:r>
          </a:p>
          <a:p>
            <a:pPr algn="ctr"/>
            <a:r>
              <a:rPr lang="en-US" b="1" dirty="0"/>
              <a:t>This required minimum or less time-consuming configurations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3EFCB-8843-7D90-96FD-3975908E8B1D}"/>
              </a:ext>
            </a:extLst>
          </p:cNvPr>
          <p:cNvSpPr txBox="1"/>
          <p:nvPr/>
        </p:nvSpPr>
        <p:spPr>
          <a:xfrm>
            <a:off x="138223" y="1490216"/>
            <a:ext cx="3955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Practices to Access Database from Microservices Running in Docker</a:t>
            </a:r>
          </a:p>
        </p:txBody>
      </p:sp>
    </p:spTree>
    <p:extLst>
      <p:ext uri="{BB962C8B-B14F-4D97-AF65-F5344CB8AC3E}">
        <p14:creationId xmlns:p14="http://schemas.microsoft.com/office/powerpoint/2010/main" val="210014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9DC4F9-CCA5-D9B1-2827-7FA22DA6312B}"/>
              </a:ext>
            </a:extLst>
          </p:cNvPr>
          <p:cNvSpPr/>
          <p:nvPr/>
        </p:nvSpPr>
        <p:spPr>
          <a:xfrm>
            <a:off x="2573079" y="446567"/>
            <a:ext cx="6071191" cy="6251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C9E72-0F9F-3ED7-B82B-74B14C2A4096}"/>
              </a:ext>
            </a:extLst>
          </p:cNvPr>
          <p:cNvSpPr txBox="1"/>
          <p:nvPr/>
        </p:nvSpPr>
        <p:spPr>
          <a:xfrm>
            <a:off x="2668772" y="542260"/>
            <a:ext cx="576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Kubernetes 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D07AB7ED-B1ED-3D3F-D2D5-ECA733E65F5F}"/>
              </a:ext>
            </a:extLst>
          </p:cNvPr>
          <p:cNvSpPr/>
          <p:nvPr/>
        </p:nvSpPr>
        <p:spPr>
          <a:xfrm>
            <a:off x="2753832" y="1222743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2BCB210-302A-D802-94AA-26ABF2535CA4}"/>
              </a:ext>
            </a:extLst>
          </p:cNvPr>
          <p:cNvSpPr/>
          <p:nvPr/>
        </p:nvSpPr>
        <p:spPr>
          <a:xfrm>
            <a:off x="5929425" y="1222743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68C48EC-4695-DAC2-61A2-78CDBF3A32D9}"/>
              </a:ext>
            </a:extLst>
          </p:cNvPr>
          <p:cNvSpPr/>
          <p:nvPr/>
        </p:nvSpPr>
        <p:spPr>
          <a:xfrm>
            <a:off x="2753832" y="4061637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8F35399-500E-A826-B50A-03427D561B41}"/>
              </a:ext>
            </a:extLst>
          </p:cNvPr>
          <p:cNvSpPr/>
          <p:nvPr/>
        </p:nvSpPr>
        <p:spPr>
          <a:xfrm>
            <a:off x="5929425" y="4061637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FF2FA-2E54-2DF0-8288-C687C9F8ED35}"/>
              </a:ext>
            </a:extLst>
          </p:cNvPr>
          <p:cNvSpPr txBox="1"/>
          <p:nvPr/>
        </p:nvSpPr>
        <p:spPr>
          <a:xfrm>
            <a:off x="2913321" y="1616149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79E4B-A33A-8C98-034D-F518140B5D17}"/>
              </a:ext>
            </a:extLst>
          </p:cNvPr>
          <p:cNvSpPr txBox="1"/>
          <p:nvPr/>
        </p:nvSpPr>
        <p:spPr>
          <a:xfrm>
            <a:off x="6064103" y="1616149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F7612-A6D9-3DD0-CF45-46541F58C908}"/>
              </a:ext>
            </a:extLst>
          </p:cNvPr>
          <p:cNvSpPr txBox="1"/>
          <p:nvPr/>
        </p:nvSpPr>
        <p:spPr>
          <a:xfrm>
            <a:off x="2746745" y="4384158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3CDF-A9E1-22E6-665E-6F2E02B57868}"/>
              </a:ext>
            </a:extLst>
          </p:cNvPr>
          <p:cNvSpPr txBox="1"/>
          <p:nvPr/>
        </p:nvSpPr>
        <p:spPr>
          <a:xfrm>
            <a:off x="5897527" y="4384158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3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1CC95E9C-34B8-7F51-8018-CC937324E325}"/>
              </a:ext>
            </a:extLst>
          </p:cNvPr>
          <p:cNvSpPr/>
          <p:nvPr/>
        </p:nvSpPr>
        <p:spPr>
          <a:xfrm rot="16200000">
            <a:off x="5483742" y="904652"/>
            <a:ext cx="414670" cy="588866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CF43D-3B2A-438C-9CB9-7380DCA68261}"/>
              </a:ext>
            </a:extLst>
          </p:cNvPr>
          <p:cNvSpPr txBox="1"/>
          <p:nvPr/>
        </p:nvSpPr>
        <p:spPr>
          <a:xfrm>
            <a:off x="3063950" y="3686988"/>
            <a:ext cx="54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7A1F7-3E55-DFDD-E3B6-44CA4AB40BBC}"/>
              </a:ext>
            </a:extLst>
          </p:cNvPr>
          <p:cNvSpPr/>
          <p:nvPr/>
        </p:nvSpPr>
        <p:spPr>
          <a:xfrm>
            <a:off x="2753832" y="2073349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450DEC-5387-F102-957F-8A44E3C4DDC6}"/>
              </a:ext>
            </a:extLst>
          </p:cNvPr>
          <p:cNvSpPr/>
          <p:nvPr/>
        </p:nvSpPr>
        <p:spPr>
          <a:xfrm>
            <a:off x="2753832" y="2164830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3F204-E752-5EAB-942B-015C26DF27DE}"/>
              </a:ext>
            </a:extLst>
          </p:cNvPr>
          <p:cNvSpPr/>
          <p:nvPr/>
        </p:nvSpPr>
        <p:spPr>
          <a:xfrm>
            <a:off x="3453808" y="2171031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778694-989E-106A-6339-D1D10407DF80}"/>
              </a:ext>
            </a:extLst>
          </p:cNvPr>
          <p:cNvSpPr/>
          <p:nvPr/>
        </p:nvSpPr>
        <p:spPr>
          <a:xfrm>
            <a:off x="4183026" y="2171031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D37EB-A549-61D1-6580-20764DB60FA5}"/>
              </a:ext>
            </a:extLst>
          </p:cNvPr>
          <p:cNvSpPr/>
          <p:nvPr/>
        </p:nvSpPr>
        <p:spPr>
          <a:xfrm>
            <a:off x="10572311" y="535540"/>
            <a:ext cx="239228" cy="1913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0D408-6BC8-A8AB-C421-C4AC38FD568B}"/>
              </a:ext>
            </a:extLst>
          </p:cNvPr>
          <p:cNvSpPr txBox="1"/>
          <p:nvPr/>
        </p:nvSpPr>
        <p:spPr>
          <a:xfrm>
            <a:off x="9420447" y="446567"/>
            <a:ext cx="189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1D6CDC-33D9-AB44-39E9-2724129272B0}"/>
              </a:ext>
            </a:extLst>
          </p:cNvPr>
          <p:cNvSpPr/>
          <p:nvPr/>
        </p:nvSpPr>
        <p:spPr>
          <a:xfrm>
            <a:off x="2858385" y="2280682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7852B-50F9-D81E-3919-695DC32FF246}"/>
              </a:ext>
            </a:extLst>
          </p:cNvPr>
          <p:cNvSpPr/>
          <p:nvPr/>
        </p:nvSpPr>
        <p:spPr>
          <a:xfrm>
            <a:off x="3660257" y="2322177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95485-02E9-71C5-0AD1-717C8428016C}"/>
              </a:ext>
            </a:extLst>
          </p:cNvPr>
          <p:cNvSpPr/>
          <p:nvPr/>
        </p:nvSpPr>
        <p:spPr>
          <a:xfrm>
            <a:off x="4283147" y="2278759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B39FFB-48D9-514C-4110-AA8C3F7390F4}"/>
              </a:ext>
            </a:extLst>
          </p:cNvPr>
          <p:cNvSpPr/>
          <p:nvPr/>
        </p:nvSpPr>
        <p:spPr>
          <a:xfrm>
            <a:off x="10645849" y="1520456"/>
            <a:ext cx="239228" cy="1913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12DF87-537C-36BA-3EDD-5CDDA9CDCD97}"/>
              </a:ext>
            </a:extLst>
          </p:cNvPr>
          <p:cNvSpPr txBox="1"/>
          <p:nvPr/>
        </p:nvSpPr>
        <p:spPr>
          <a:xfrm>
            <a:off x="9819166" y="1431483"/>
            <a:ext cx="189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D9BA0-EF7B-4417-0F5B-E84900A07928}"/>
              </a:ext>
            </a:extLst>
          </p:cNvPr>
          <p:cNvSpPr/>
          <p:nvPr/>
        </p:nvSpPr>
        <p:spPr>
          <a:xfrm>
            <a:off x="2755603" y="2767857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E2DDAD-4F0C-129D-090C-D73B89A4D7DE}"/>
              </a:ext>
            </a:extLst>
          </p:cNvPr>
          <p:cNvSpPr/>
          <p:nvPr/>
        </p:nvSpPr>
        <p:spPr>
          <a:xfrm>
            <a:off x="2755603" y="2859338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654B1F-058C-1763-737B-62FEC1F2E827}"/>
              </a:ext>
            </a:extLst>
          </p:cNvPr>
          <p:cNvSpPr/>
          <p:nvPr/>
        </p:nvSpPr>
        <p:spPr>
          <a:xfrm>
            <a:off x="3455579" y="2865539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FEDCA3-5E8A-6628-C3A0-611FD372A64C}"/>
              </a:ext>
            </a:extLst>
          </p:cNvPr>
          <p:cNvSpPr/>
          <p:nvPr/>
        </p:nvSpPr>
        <p:spPr>
          <a:xfrm>
            <a:off x="4184797" y="2865539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C6471-3071-49E8-7864-7814D2707106}"/>
              </a:ext>
            </a:extLst>
          </p:cNvPr>
          <p:cNvSpPr/>
          <p:nvPr/>
        </p:nvSpPr>
        <p:spPr>
          <a:xfrm>
            <a:off x="2860156" y="2975190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65520A-4127-C030-3167-44A6DAFD4601}"/>
              </a:ext>
            </a:extLst>
          </p:cNvPr>
          <p:cNvSpPr/>
          <p:nvPr/>
        </p:nvSpPr>
        <p:spPr>
          <a:xfrm>
            <a:off x="3662028" y="3016685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3179B1-C4CC-CAC0-ED05-250F88BF6E69}"/>
              </a:ext>
            </a:extLst>
          </p:cNvPr>
          <p:cNvSpPr/>
          <p:nvPr/>
        </p:nvSpPr>
        <p:spPr>
          <a:xfrm>
            <a:off x="4284918" y="2973267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BC3705-8AD1-82E5-C9A0-98AAE0E0ED2A}"/>
              </a:ext>
            </a:extLst>
          </p:cNvPr>
          <p:cNvSpPr/>
          <p:nvPr/>
        </p:nvSpPr>
        <p:spPr>
          <a:xfrm>
            <a:off x="5952461" y="2018933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9DE466-B52D-2366-0ED5-878D7247AD03}"/>
              </a:ext>
            </a:extLst>
          </p:cNvPr>
          <p:cNvSpPr/>
          <p:nvPr/>
        </p:nvSpPr>
        <p:spPr>
          <a:xfrm>
            <a:off x="5952461" y="2110414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2EC7B6-2B16-B4E8-DFE3-5CAECCB97CBE}"/>
              </a:ext>
            </a:extLst>
          </p:cNvPr>
          <p:cNvSpPr/>
          <p:nvPr/>
        </p:nvSpPr>
        <p:spPr>
          <a:xfrm>
            <a:off x="6652437" y="2116615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A6006D-7F41-5E1D-2E2A-B42797A5492A}"/>
              </a:ext>
            </a:extLst>
          </p:cNvPr>
          <p:cNvSpPr/>
          <p:nvPr/>
        </p:nvSpPr>
        <p:spPr>
          <a:xfrm>
            <a:off x="7381655" y="2116615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6F49CD-51F6-2B1B-3264-B2D4EAD1100D}"/>
              </a:ext>
            </a:extLst>
          </p:cNvPr>
          <p:cNvSpPr/>
          <p:nvPr/>
        </p:nvSpPr>
        <p:spPr>
          <a:xfrm>
            <a:off x="6057014" y="222626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43EE03-E1FD-F89E-35C2-8934A8F0E8BA}"/>
              </a:ext>
            </a:extLst>
          </p:cNvPr>
          <p:cNvSpPr/>
          <p:nvPr/>
        </p:nvSpPr>
        <p:spPr>
          <a:xfrm>
            <a:off x="6858886" y="2267761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101E09-8606-F79A-72B9-AC165A0F1922}"/>
              </a:ext>
            </a:extLst>
          </p:cNvPr>
          <p:cNvSpPr/>
          <p:nvPr/>
        </p:nvSpPr>
        <p:spPr>
          <a:xfrm>
            <a:off x="7481776" y="2224343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9E0D41-BDAD-393F-296A-E08C94BFBD1B}"/>
              </a:ext>
            </a:extLst>
          </p:cNvPr>
          <p:cNvSpPr/>
          <p:nvPr/>
        </p:nvSpPr>
        <p:spPr>
          <a:xfrm>
            <a:off x="5897527" y="2771334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4E0C27-DC83-6065-3AD7-320329821DB5}"/>
              </a:ext>
            </a:extLst>
          </p:cNvPr>
          <p:cNvSpPr/>
          <p:nvPr/>
        </p:nvSpPr>
        <p:spPr>
          <a:xfrm>
            <a:off x="5897527" y="2862815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94DA3D-1AE8-5489-1841-D2E47548D7AE}"/>
              </a:ext>
            </a:extLst>
          </p:cNvPr>
          <p:cNvSpPr/>
          <p:nvPr/>
        </p:nvSpPr>
        <p:spPr>
          <a:xfrm>
            <a:off x="6597503" y="2869016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A27090-B141-FA71-F2B9-E1E092F63BA5}"/>
              </a:ext>
            </a:extLst>
          </p:cNvPr>
          <p:cNvSpPr/>
          <p:nvPr/>
        </p:nvSpPr>
        <p:spPr>
          <a:xfrm>
            <a:off x="7326721" y="2869016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44CD5D-FBCA-C715-72E8-AE9867D859AB}"/>
              </a:ext>
            </a:extLst>
          </p:cNvPr>
          <p:cNvSpPr/>
          <p:nvPr/>
        </p:nvSpPr>
        <p:spPr>
          <a:xfrm>
            <a:off x="6002080" y="2978667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29C5DE-BAB9-8588-556B-1338BB5B4C90}"/>
              </a:ext>
            </a:extLst>
          </p:cNvPr>
          <p:cNvSpPr/>
          <p:nvPr/>
        </p:nvSpPr>
        <p:spPr>
          <a:xfrm>
            <a:off x="6803952" y="3020162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4DF5C8-CB33-83AB-8227-739A899345E6}"/>
              </a:ext>
            </a:extLst>
          </p:cNvPr>
          <p:cNvSpPr/>
          <p:nvPr/>
        </p:nvSpPr>
        <p:spPr>
          <a:xfrm>
            <a:off x="7426842" y="2976744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A37967-A7A3-FC97-E683-7437AF573939}"/>
              </a:ext>
            </a:extLst>
          </p:cNvPr>
          <p:cNvSpPr/>
          <p:nvPr/>
        </p:nvSpPr>
        <p:spPr>
          <a:xfrm>
            <a:off x="2753832" y="4762568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868D58-4001-A366-B614-8EBFAEE89285}"/>
              </a:ext>
            </a:extLst>
          </p:cNvPr>
          <p:cNvSpPr/>
          <p:nvPr/>
        </p:nvSpPr>
        <p:spPr>
          <a:xfrm>
            <a:off x="2753832" y="4854049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E269C9-1433-AA3A-D642-E713B14CB71C}"/>
              </a:ext>
            </a:extLst>
          </p:cNvPr>
          <p:cNvSpPr/>
          <p:nvPr/>
        </p:nvSpPr>
        <p:spPr>
          <a:xfrm>
            <a:off x="3453808" y="4860250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25F506-0D94-D0CA-87F3-26A851F75FCD}"/>
              </a:ext>
            </a:extLst>
          </p:cNvPr>
          <p:cNvSpPr/>
          <p:nvPr/>
        </p:nvSpPr>
        <p:spPr>
          <a:xfrm>
            <a:off x="4183026" y="4860250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E34151-5D2B-0F00-7EC5-8CE4C4B143D3}"/>
              </a:ext>
            </a:extLst>
          </p:cNvPr>
          <p:cNvSpPr/>
          <p:nvPr/>
        </p:nvSpPr>
        <p:spPr>
          <a:xfrm>
            <a:off x="2858385" y="4969901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7E6DC4-22A3-6A0D-58CC-EE315F6EED42}"/>
              </a:ext>
            </a:extLst>
          </p:cNvPr>
          <p:cNvSpPr/>
          <p:nvPr/>
        </p:nvSpPr>
        <p:spPr>
          <a:xfrm>
            <a:off x="3660257" y="501139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47F638-DD54-5C25-1F7E-2A896ECD68B5}"/>
              </a:ext>
            </a:extLst>
          </p:cNvPr>
          <p:cNvSpPr/>
          <p:nvPr/>
        </p:nvSpPr>
        <p:spPr>
          <a:xfrm>
            <a:off x="4283147" y="4967978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D53619-FA37-2033-0A1D-662A2C27B183}"/>
              </a:ext>
            </a:extLst>
          </p:cNvPr>
          <p:cNvSpPr/>
          <p:nvPr/>
        </p:nvSpPr>
        <p:spPr>
          <a:xfrm>
            <a:off x="2742314" y="5554733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0650CD-EF7A-8BE5-073C-335D0EFF3673}"/>
              </a:ext>
            </a:extLst>
          </p:cNvPr>
          <p:cNvSpPr/>
          <p:nvPr/>
        </p:nvSpPr>
        <p:spPr>
          <a:xfrm>
            <a:off x="2742314" y="5646214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B1B3D3-F600-DB75-396F-D58DD1C77426}"/>
              </a:ext>
            </a:extLst>
          </p:cNvPr>
          <p:cNvSpPr/>
          <p:nvPr/>
        </p:nvSpPr>
        <p:spPr>
          <a:xfrm>
            <a:off x="3442290" y="5652415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78BE38-C7A8-14E6-9B46-2C5B7E8B4618}"/>
              </a:ext>
            </a:extLst>
          </p:cNvPr>
          <p:cNvSpPr/>
          <p:nvPr/>
        </p:nvSpPr>
        <p:spPr>
          <a:xfrm>
            <a:off x="4171508" y="5652415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9352CF-BDA1-9749-6969-C97A641C160B}"/>
              </a:ext>
            </a:extLst>
          </p:cNvPr>
          <p:cNvSpPr/>
          <p:nvPr/>
        </p:nvSpPr>
        <p:spPr>
          <a:xfrm>
            <a:off x="2846867" y="576206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34D67A-BCE8-6F28-39E1-53B149C422B0}"/>
              </a:ext>
            </a:extLst>
          </p:cNvPr>
          <p:cNvSpPr/>
          <p:nvPr/>
        </p:nvSpPr>
        <p:spPr>
          <a:xfrm>
            <a:off x="3648739" y="5803561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D9B86A-7219-701D-21B2-36974D1246C9}"/>
              </a:ext>
            </a:extLst>
          </p:cNvPr>
          <p:cNvSpPr/>
          <p:nvPr/>
        </p:nvSpPr>
        <p:spPr>
          <a:xfrm>
            <a:off x="4271629" y="5760143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2F6C2A-B0BA-D044-BB75-5FAF5B1FEFC3}"/>
              </a:ext>
            </a:extLst>
          </p:cNvPr>
          <p:cNvSpPr/>
          <p:nvPr/>
        </p:nvSpPr>
        <p:spPr>
          <a:xfrm>
            <a:off x="5929425" y="4757006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BC8797-7ECE-A6B6-C088-36425F209695}"/>
              </a:ext>
            </a:extLst>
          </p:cNvPr>
          <p:cNvSpPr/>
          <p:nvPr/>
        </p:nvSpPr>
        <p:spPr>
          <a:xfrm>
            <a:off x="5929425" y="4848487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9C8A5AB-3917-F313-C5E3-CED3D9D8F7CB}"/>
              </a:ext>
            </a:extLst>
          </p:cNvPr>
          <p:cNvSpPr/>
          <p:nvPr/>
        </p:nvSpPr>
        <p:spPr>
          <a:xfrm>
            <a:off x="6629401" y="4854688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FCDF3F-AD1C-DB7D-3FB8-410C76040F00}"/>
              </a:ext>
            </a:extLst>
          </p:cNvPr>
          <p:cNvSpPr/>
          <p:nvPr/>
        </p:nvSpPr>
        <p:spPr>
          <a:xfrm>
            <a:off x="7358619" y="4854688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97B4CC-1ABB-18D7-85BF-77741B055AD0}"/>
              </a:ext>
            </a:extLst>
          </p:cNvPr>
          <p:cNvSpPr/>
          <p:nvPr/>
        </p:nvSpPr>
        <p:spPr>
          <a:xfrm>
            <a:off x="6033978" y="4964339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985A84-B7FB-F600-0C8D-49DFF4609603}"/>
              </a:ext>
            </a:extLst>
          </p:cNvPr>
          <p:cNvSpPr/>
          <p:nvPr/>
        </p:nvSpPr>
        <p:spPr>
          <a:xfrm>
            <a:off x="6835850" y="5005834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B72E48-B3EF-BD87-360E-5BFE838BE65B}"/>
              </a:ext>
            </a:extLst>
          </p:cNvPr>
          <p:cNvSpPr/>
          <p:nvPr/>
        </p:nvSpPr>
        <p:spPr>
          <a:xfrm>
            <a:off x="7458740" y="496241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D2AC76-3AD1-2D25-F819-B42A2FD8D932}"/>
              </a:ext>
            </a:extLst>
          </p:cNvPr>
          <p:cNvSpPr/>
          <p:nvPr/>
        </p:nvSpPr>
        <p:spPr>
          <a:xfrm>
            <a:off x="5967079" y="5555660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F83E8C-E103-7E66-881C-A098191C2551}"/>
              </a:ext>
            </a:extLst>
          </p:cNvPr>
          <p:cNvSpPr/>
          <p:nvPr/>
        </p:nvSpPr>
        <p:spPr>
          <a:xfrm>
            <a:off x="5967079" y="5647141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F6E3FA-EFF6-7A9E-17FD-9A4158FCE072}"/>
              </a:ext>
            </a:extLst>
          </p:cNvPr>
          <p:cNvSpPr/>
          <p:nvPr/>
        </p:nvSpPr>
        <p:spPr>
          <a:xfrm>
            <a:off x="6667055" y="5653342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BE0B27-FB56-1261-BA40-12EAF744DD8B}"/>
              </a:ext>
            </a:extLst>
          </p:cNvPr>
          <p:cNvSpPr/>
          <p:nvPr/>
        </p:nvSpPr>
        <p:spPr>
          <a:xfrm>
            <a:off x="7396273" y="5653342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2B785E-9224-7A92-6685-FD0D494FE8AC}"/>
              </a:ext>
            </a:extLst>
          </p:cNvPr>
          <p:cNvSpPr/>
          <p:nvPr/>
        </p:nvSpPr>
        <p:spPr>
          <a:xfrm>
            <a:off x="6071632" y="5762993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EC44C-C165-C2C6-39E1-D3B411616279}"/>
              </a:ext>
            </a:extLst>
          </p:cNvPr>
          <p:cNvSpPr/>
          <p:nvPr/>
        </p:nvSpPr>
        <p:spPr>
          <a:xfrm>
            <a:off x="6873504" y="5804488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78F496-F2B5-9ED5-9EDA-F3E872478B15}"/>
              </a:ext>
            </a:extLst>
          </p:cNvPr>
          <p:cNvSpPr/>
          <p:nvPr/>
        </p:nvSpPr>
        <p:spPr>
          <a:xfrm>
            <a:off x="7496394" y="5761070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60F5BB15-2CAA-52C1-3C69-CE6AE6891A18}"/>
              </a:ext>
            </a:extLst>
          </p:cNvPr>
          <p:cNvSpPr/>
          <p:nvPr/>
        </p:nvSpPr>
        <p:spPr>
          <a:xfrm>
            <a:off x="9331844" y="2130859"/>
            <a:ext cx="2317897" cy="10164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Server</a:t>
            </a:r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A9B990B6-9690-7333-E5AE-4750047793C4}"/>
              </a:ext>
            </a:extLst>
          </p:cNvPr>
          <p:cNvSpPr/>
          <p:nvPr/>
        </p:nvSpPr>
        <p:spPr>
          <a:xfrm>
            <a:off x="9331844" y="3477348"/>
            <a:ext cx="2317897" cy="10164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{NoSQL}</a:t>
            </a:r>
          </a:p>
        </p:txBody>
      </p:sp>
      <p:sp>
        <p:nvSpPr>
          <p:cNvPr id="76" name="Multi-document 75">
            <a:extLst>
              <a:ext uri="{FF2B5EF4-FFF2-40B4-BE49-F238E27FC236}">
                <a16:creationId xmlns:a16="http://schemas.microsoft.com/office/drawing/2014/main" id="{22A2F07C-7715-1977-A25C-88822A893421}"/>
              </a:ext>
            </a:extLst>
          </p:cNvPr>
          <p:cNvSpPr/>
          <p:nvPr/>
        </p:nvSpPr>
        <p:spPr>
          <a:xfrm>
            <a:off x="9321214" y="4913682"/>
            <a:ext cx="2502193" cy="140559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Storage aka BLOB / S3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4BBB1E4-3CB3-2590-73FF-2DED786AF8B0}"/>
              </a:ext>
            </a:extLst>
          </p:cNvPr>
          <p:cNvCxnSpPr>
            <a:stCxn id="2" idx="3"/>
            <a:endCxn id="74" idx="2"/>
          </p:cNvCxnSpPr>
          <p:nvPr/>
        </p:nvCxnSpPr>
        <p:spPr>
          <a:xfrm flipV="1">
            <a:off x="8644270" y="2639082"/>
            <a:ext cx="687574" cy="9334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3DA8F89-DD73-4F85-F8F0-15C1725D2A9A}"/>
              </a:ext>
            </a:extLst>
          </p:cNvPr>
          <p:cNvCxnSpPr>
            <a:stCxn id="2" idx="3"/>
            <a:endCxn id="75" idx="2"/>
          </p:cNvCxnSpPr>
          <p:nvPr/>
        </p:nvCxnSpPr>
        <p:spPr>
          <a:xfrm>
            <a:off x="8644270" y="3572540"/>
            <a:ext cx="687574" cy="4130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37C43F9-C012-8FE8-CEA0-F20EE8E0BE15}"/>
              </a:ext>
            </a:extLst>
          </p:cNvPr>
          <p:cNvCxnSpPr>
            <a:stCxn id="2" idx="3"/>
            <a:endCxn id="76" idx="1"/>
          </p:cNvCxnSpPr>
          <p:nvPr/>
        </p:nvCxnSpPr>
        <p:spPr>
          <a:xfrm>
            <a:off x="8644270" y="3572540"/>
            <a:ext cx="676944" cy="204394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DAED07B4-67D5-8A8B-149E-DBBFB1D09AE7}"/>
              </a:ext>
            </a:extLst>
          </p:cNvPr>
          <p:cNvSpPr/>
          <p:nvPr/>
        </p:nvSpPr>
        <p:spPr>
          <a:xfrm>
            <a:off x="4102394" y="3477348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>
            <a:extLst>
              <a:ext uri="{FF2B5EF4-FFF2-40B4-BE49-F238E27FC236}">
                <a16:creationId xmlns:a16="http://schemas.microsoft.com/office/drawing/2014/main" id="{111F1E88-BD53-12C9-E409-45C3FC1DACB7}"/>
              </a:ext>
            </a:extLst>
          </p:cNvPr>
          <p:cNvSpPr/>
          <p:nvPr/>
        </p:nvSpPr>
        <p:spPr>
          <a:xfrm>
            <a:off x="6532819" y="3396186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>
            <a:extLst>
              <a:ext uri="{FF2B5EF4-FFF2-40B4-BE49-F238E27FC236}">
                <a16:creationId xmlns:a16="http://schemas.microsoft.com/office/drawing/2014/main" id="{38DBBAA3-4480-C796-32DF-AE75880B95B2}"/>
              </a:ext>
            </a:extLst>
          </p:cNvPr>
          <p:cNvSpPr/>
          <p:nvPr/>
        </p:nvSpPr>
        <p:spPr>
          <a:xfrm>
            <a:off x="3823289" y="3981539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5DBF9B48-82C2-AA49-8342-AD77D381EF59}"/>
              </a:ext>
            </a:extLst>
          </p:cNvPr>
          <p:cNvSpPr/>
          <p:nvPr/>
        </p:nvSpPr>
        <p:spPr>
          <a:xfrm>
            <a:off x="6575351" y="3898885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4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51DB1-FC8A-C699-2D51-D9AA7305C4D3}"/>
              </a:ext>
            </a:extLst>
          </p:cNvPr>
          <p:cNvSpPr/>
          <p:nvPr/>
        </p:nvSpPr>
        <p:spPr>
          <a:xfrm>
            <a:off x="3689497" y="712381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5A787-A602-F97A-28EF-1AD6B5F84502}"/>
              </a:ext>
            </a:extLst>
          </p:cNvPr>
          <p:cNvSpPr/>
          <p:nvPr/>
        </p:nvSpPr>
        <p:spPr>
          <a:xfrm>
            <a:off x="8817935" y="712381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2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38AA66A-7507-25D1-4CD2-7DDE2492F5F5}"/>
              </a:ext>
            </a:extLst>
          </p:cNvPr>
          <p:cNvSpPr/>
          <p:nvPr/>
        </p:nvSpPr>
        <p:spPr>
          <a:xfrm>
            <a:off x="382772" y="1201479"/>
            <a:ext cx="3306725" cy="446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Request</a:t>
            </a:r>
          </a:p>
        </p:txBody>
      </p:sp>
      <p:sp>
        <p:nvSpPr>
          <p:cNvPr id="5" name="7-point Star 4">
            <a:extLst>
              <a:ext uri="{FF2B5EF4-FFF2-40B4-BE49-F238E27FC236}">
                <a16:creationId xmlns:a16="http://schemas.microsoft.com/office/drawing/2014/main" id="{CF1B0ADD-042C-AA5B-634D-FA6B826642F6}"/>
              </a:ext>
            </a:extLst>
          </p:cNvPr>
          <p:cNvSpPr/>
          <p:nvPr/>
        </p:nvSpPr>
        <p:spPr>
          <a:xfrm>
            <a:off x="4476307" y="2434856"/>
            <a:ext cx="935665" cy="78680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F51677D-8392-022C-EE98-6D23F01CB3D6}"/>
              </a:ext>
            </a:extLst>
          </p:cNvPr>
          <p:cNvCxnSpPr>
            <a:stCxn id="5" idx="0"/>
            <a:endCxn id="3" idx="1"/>
          </p:cNvCxnSpPr>
          <p:nvPr/>
        </p:nvCxnSpPr>
        <p:spPr>
          <a:xfrm flipV="1">
            <a:off x="5319312" y="2020186"/>
            <a:ext cx="3498623" cy="57050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4F4B2C-45E4-889A-57D8-E431DE3C919F}"/>
              </a:ext>
            </a:extLst>
          </p:cNvPr>
          <p:cNvSpPr txBox="1"/>
          <p:nvPr/>
        </p:nvSpPr>
        <p:spPr>
          <a:xfrm>
            <a:off x="6096000" y="963098"/>
            <a:ext cx="2239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Direct Access of Service 2 from Service 1</a:t>
            </a:r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95C5A8F3-9DD0-1A87-348E-E85F2AA8A660}"/>
              </a:ext>
            </a:extLst>
          </p:cNvPr>
          <p:cNvSpPr/>
          <p:nvPr/>
        </p:nvSpPr>
        <p:spPr>
          <a:xfrm>
            <a:off x="9678662" y="2434856"/>
            <a:ext cx="935665" cy="78680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92AFB-7AB8-B081-9B5E-BB130A4E741D}"/>
              </a:ext>
            </a:extLst>
          </p:cNvPr>
          <p:cNvSpPr txBox="1"/>
          <p:nvPr/>
        </p:nvSpPr>
        <p:spPr>
          <a:xfrm>
            <a:off x="10067260" y="2643594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9AF98F8-47A2-31D1-ECEB-6ABB49CAB05E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7258493" y="763771"/>
            <a:ext cx="12700" cy="5128438"/>
          </a:xfrm>
          <a:prstGeom prst="bent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5BAE2D-3837-E87A-50C8-3EEB47CD598C}"/>
              </a:ext>
            </a:extLst>
          </p:cNvPr>
          <p:cNvSpPr txBox="1"/>
          <p:nvPr/>
        </p:nvSpPr>
        <p:spPr>
          <a:xfrm>
            <a:off x="5699050" y="3753293"/>
            <a:ext cx="304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Response from the Service 2 to Service 1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2A62B777-D0D1-4075-6290-78816B391420}"/>
              </a:ext>
            </a:extLst>
          </p:cNvPr>
          <p:cNvSpPr/>
          <p:nvPr/>
        </p:nvSpPr>
        <p:spPr>
          <a:xfrm>
            <a:off x="467833" y="2020185"/>
            <a:ext cx="3221664" cy="4465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2299F-1D61-B735-E502-D6A50F640BEB}"/>
              </a:ext>
            </a:extLst>
          </p:cNvPr>
          <p:cNvSpPr txBox="1"/>
          <p:nvPr/>
        </p:nvSpPr>
        <p:spPr>
          <a:xfrm>
            <a:off x="138223" y="3934047"/>
            <a:ext cx="43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Calls  across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0556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51DB1-FC8A-C699-2D51-D9AA7305C4D3}"/>
              </a:ext>
            </a:extLst>
          </p:cNvPr>
          <p:cNvSpPr/>
          <p:nvPr/>
        </p:nvSpPr>
        <p:spPr>
          <a:xfrm>
            <a:off x="3689497" y="712381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5A787-A602-F97A-28EF-1AD6B5F84502}"/>
              </a:ext>
            </a:extLst>
          </p:cNvPr>
          <p:cNvSpPr/>
          <p:nvPr/>
        </p:nvSpPr>
        <p:spPr>
          <a:xfrm>
            <a:off x="9232604" y="3774558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2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38AA66A-7507-25D1-4CD2-7DDE2492F5F5}"/>
              </a:ext>
            </a:extLst>
          </p:cNvPr>
          <p:cNvSpPr/>
          <p:nvPr/>
        </p:nvSpPr>
        <p:spPr>
          <a:xfrm>
            <a:off x="382772" y="1201479"/>
            <a:ext cx="3306725" cy="446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2299F-1D61-B735-E502-D6A50F640BEB}"/>
              </a:ext>
            </a:extLst>
          </p:cNvPr>
          <p:cNvSpPr txBox="1"/>
          <p:nvPr/>
        </p:nvSpPr>
        <p:spPr>
          <a:xfrm>
            <a:off x="138223" y="3934047"/>
            <a:ext cx="43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Asynchronous Calls  across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DC44A-BCD4-3B16-340A-D05F583F27FD}"/>
              </a:ext>
            </a:extLst>
          </p:cNvPr>
          <p:cNvSpPr/>
          <p:nvPr/>
        </p:nvSpPr>
        <p:spPr>
          <a:xfrm>
            <a:off x="7134447" y="1201479"/>
            <a:ext cx="3997841" cy="723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A8DD-DCC3-15F0-AB42-AB65DA7B2B1A}"/>
              </a:ext>
            </a:extLst>
          </p:cNvPr>
          <p:cNvSpPr/>
          <p:nvPr/>
        </p:nvSpPr>
        <p:spPr>
          <a:xfrm>
            <a:off x="7666074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CB9BC-A73C-6316-5BF3-74320231D374}"/>
              </a:ext>
            </a:extLst>
          </p:cNvPr>
          <p:cNvSpPr/>
          <p:nvPr/>
        </p:nvSpPr>
        <p:spPr>
          <a:xfrm>
            <a:off x="8293394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025BE-9693-EDE8-4E9D-6BA3A1D02A8C}"/>
              </a:ext>
            </a:extLst>
          </p:cNvPr>
          <p:cNvSpPr/>
          <p:nvPr/>
        </p:nvSpPr>
        <p:spPr>
          <a:xfrm>
            <a:off x="8989828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A2CD22-A879-634F-4BE1-5DE00A06105B}"/>
              </a:ext>
            </a:extLst>
          </p:cNvPr>
          <p:cNvSpPr/>
          <p:nvPr/>
        </p:nvSpPr>
        <p:spPr>
          <a:xfrm>
            <a:off x="9824484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CE860-47AE-1782-589A-D2BAFE2110AD}"/>
              </a:ext>
            </a:extLst>
          </p:cNvPr>
          <p:cNvSpPr/>
          <p:nvPr/>
        </p:nvSpPr>
        <p:spPr>
          <a:xfrm>
            <a:off x="10425225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88D6C-80ED-3CAE-C876-26BCEEEAFC2D}"/>
              </a:ext>
            </a:extLst>
          </p:cNvPr>
          <p:cNvSpPr txBox="1"/>
          <p:nvPr/>
        </p:nvSpPr>
        <p:spPr>
          <a:xfrm>
            <a:off x="6679907" y="49572"/>
            <a:ext cx="4525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Messaging Service</a:t>
            </a:r>
          </a:p>
          <a:p>
            <a:pPr algn="ctr"/>
            <a:r>
              <a:rPr lang="en-US" b="1" dirty="0"/>
              <a:t>RabbitMQ</a:t>
            </a:r>
          </a:p>
          <a:p>
            <a:pPr algn="ctr"/>
            <a:r>
              <a:rPr lang="en-US" b="1" dirty="0"/>
              <a:t>Azure Service Bus</a:t>
            </a:r>
          </a:p>
          <a:p>
            <a:pPr algn="ctr"/>
            <a:r>
              <a:rPr lang="en-US" b="1" dirty="0"/>
              <a:t>SQS, Kafka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A392B03-FF89-0468-86D5-BF8C4BFE0F3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5699050" y="1562986"/>
            <a:ext cx="1435397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DB4703-06D9-6208-510F-8B94B6DFBE64}"/>
              </a:ext>
            </a:extLst>
          </p:cNvPr>
          <p:cNvSpPr txBox="1"/>
          <p:nvPr/>
        </p:nvSpPr>
        <p:spPr>
          <a:xfrm>
            <a:off x="5932967" y="2307265"/>
            <a:ext cx="195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Writes data in Messaging Service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1C98DDA-F67C-F2F5-0D85-4D87ED36D94F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11132288" y="1562986"/>
            <a:ext cx="109869" cy="3519377"/>
          </a:xfrm>
          <a:prstGeom prst="bentConnector3">
            <a:avLst>
              <a:gd name="adj1" fmla="val -208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4D1AB3-40E6-B1BF-9E64-B637D2249846}"/>
              </a:ext>
            </a:extLst>
          </p:cNvPr>
          <p:cNvSpPr txBox="1"/>
          <p:nvPr/>
        </p:nvSpPr>
        <p:spPr>
          <a:xfrm>
            <a:off x="10015870" y="2630430"/>
            <a:ext cx="217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 of the Messaging Service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F75C14-289D-9471-5F1E-E45391C878EE}"/>
              </a:ext>
            </a:extLst>
          </p:cNvPr>
          <p:cNvCxnSpPr>
            <a:stCxn id="6" idx="2"/>
            <a:endCxn id="3" idx="0"/>
          </p:cNvCxnSpPr>
          <p:nvPr/>
        </p:nvCxnSpPr>
        <p:spPr>
          <a:xfrm rot="16200000" flipH="1">
            <a:off x="8760342" y="2297518"/>
            <a:ext cx="1850065" cy="1104013"/>
          </a:xfrm>
          <a:prstGeom prst="bentConnector3">
            <a:avLst>
              <a:gd name="adj1" fmla="val 78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0B9304-1562-5936-38A6-F17C7E9BC310}"/>
              </a:ext>
            </a:extLst>
          </p:cNvPr>
          <p:cNvSpPr txBox="1"/>
          <p:nvPr/>
        </p:nvSpPr>
        <p:spPr>
          <a:xfrm>
            <a:off x="8202133" y="2307265"/>
            <a:ext cx="135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Messaging</a:t>
            </a:r>
          </a:p>
        </p:txBody>
      </p:sp>
    </p:spTree>
    <p:extLst>
      <p:ext uri="{BB962C8B-B14F-4D97-AF65-F5344CB8AC3E}">
        <p14:creationId xmlns:p14="http://schemas.microsoft.com/office/powerpoint/2010/main" val="1248006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72A97-ABCE-A082-3A06-50C3DF920400}"/>
              </a:ext>
            </a:extLst>
          </p:cNvPr>
          <p:cNvSpPr txBox="1"/>
          <p:nvPr/>
        </p:nvSpPr>
        <p:spPr>
          <a:xfrm>
            <a:off x="127591" y="85060"/>
            <a:ext cx="29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AFF3C-6F9D-2984-E8A4-1DD35B647391}"/>
              </a:ext>
            </a:extLst>
          </p:cNvPr>
          <p:cNvSpPr/>
          <p:nvPr/>
        </p:nvSpPr>
        <p:spPr>
          <a:xfrm>
            <a:off x="8038214" y="776178"/>
            <a:ext cx="1573618" cy="110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8C5088-7446-0764-3A5A-60BAD114ED61}"/>
              </a:ext>
            </a:extLst>
          </p:cNvPr>
          <p:cNvSpPr/>
          <p:nvPr/>
        </p:nvSpPr>
        <p:spPr>
          <a:xfrm>
            <a:off x="8038214" y="3040914"/>
            <a:ext cx="1573618" cy="110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DD0F3-9BE8-9F67-E83C-8F3F896B6CE6}"/>
              </a:ext>
            </a:extLst>
          </p:cNvPr>
          <p:cNvSpPr/>
          <p:nvPr/>
        </p:nvSpPr>
        <p:spPr>
          <a:xfrm>
            <a:off x="8038214" y="5345368"/>
            <a:ext cx="1573618" cy="110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0C47E-6D3F-5DA5-79F1-A0D27CBE295D}"/>
              </a:ext>
            </a:extLst>
          </p:cNvPr>
          <p:cNvSpPr txBox="1"/>
          <p:nvPr/>
        </p:nvSpPr>
        <p:spPr>
          <a:xfrm>
            <a:off x="7565065" y="454392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3D50A-2AC3-B0DE-57F4-8B914A552AC3}"/>
              </a:ext>
            </a:extLst>
          </p:cNvPr>
          <p:cNvSpPr txBox="1"/>
          <p:nvPr/>
        </p:nvSpPr>
        <p:spPr>
          <a:xfrm>
            <a:off x="7565065" y="2624543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16C52-6F32-1228-4EAA-2FF85CB591ED}"/>
              </a:ext>
            </a:extLst>
          </p:cNvPr>
          <p:cNvSpPr txBox="1"/>
          <p:nvPr/>
        </p:nvSpPr>
        <p:spPr>
          <a:xfrm>
            <a:off x="7565065" y="4892085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EF6BB0-F018-C2D7-DFAC-848D71AC9BD6}"/>
              </a:ext>
            </a:extLst>
          </p:cNvPr>
          <p:cNvSpPr/>
          <p:nvPr/>
        </p:nvSpPr>
        <p:spPr>
          <a:xfrm>
            <a:off x="4235303" y="1881964"/>
            <a:ext cx="1573618" cy="272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CCD4F6-0145-1439-944F-9DE3AA94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91201"/>
              </p:ext>
            </p:extLst>
          </p:nvPr>
        </p:nvGraphicFramePr>
        <p:xfrm>
          <a:off x="1690576" y="4974528"/>
          <a:ext cx="57415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791">
                  <a:extLst>
                    <a:ext uri="{9D8B030D-6E8A-4147-A177-3AD203B41FA5}">
                      <a16:colId xmlns:a16="http://schemas.microsoft.com/office/drawing/2014/main" val="4052742262"/>
                    </a:ext>
                  </a:extLst>
                </a:gridCol>
                <a:gridCol w="2870791">
                  <a:extLst>
                    <a:ext uri="{9D8B030D-6E8A-4147-A177-3AD203B41FA5}">
                      <a16:colId xmlns:a16="http://schemas.microsoft.com/office/drawing/2014/main" val="70064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http://localhost:7000/s1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2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http://localhost:7000/s2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http://localhost:7002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2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http://localhost:7000/s2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http://localhost:700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05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F3CCFEE-4C3C-FD15-FFCF-67FBA914C30E}"/>
              </a:ext>
            </a:extLst>
          </p:cNvPr>
          <p:cNvSpPr txBox="1"/>
          <p:nvPr/>
        </p:nvSpPr>
        <p:spPr>
          <a:xfrm>
            <a:off x="3762154" y="1511334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DC50D9F-5B02-F7E7-589B-D351AF6EB652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4606424" y="4558841"/>
            <a:ext cx="370630" cy="460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BCB67A6-6DE7-89BF-B677-33C15A86D85B}"/>
              </a:ext>
            </a:extLst>
          </p:cNvPr>
          <p:cNvSpPr/>
          <p:nvPr/>
        </p:nvSpPr>
        <p:spPr>
          <a:xfrm>
            <a:off x="361507" y="2743200"/>
            <a:ext cx="3873796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http://localhost:7000/s1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ABF7447-269A-6744-F2E0-085B8F572D86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5808921" y="1329071"/>
            <a:ext cx="2229293" cy="19138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A366B0B-B210-BCDA-8665-477D5ED1113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5808921" y="3242931"/>
            <a:ext cx="2229293" cy="3508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DBB7EF-746C-3DD8-5042-BA136A0E5A89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5808921" y="3242931"/>
            <a:ext cx="2229293" cy="2655330"/>
          </a:xfrm>
          <a:prstGeom prst="bentConnector3">
            <a:avLst>
              <a:gd name="adj1" fmla="val 776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82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D483A6-FB97-0A9C-9D05-3065A2CE297A}"/>
              </a:ext>
            </a:extLst>
          </p:cNvPr>
          <p:cNvSpPr/>
          <p:nvPr/>
        </p:nvSpPr>
        <p:spPr>
          <a:xfrm>
            <a:off x="7751135" y="563526"/>
            <a:ext cx="2604977" cy="5358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52446-1AFA-39C3-7700-E359A6049698}"/>
              </a:ext>
            </a:extLst>
          </p:cNvPr>
          <p:cNvSpPr txBox="1"/>
          <p:nvPr/>
        </p:nvSpPr>
        <p:spPr>
          <a:xfrm>
            <a:off x="7889358" y="701749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9AEDA-0916-B942-552C-4C4017203E66}"/>
              </a:ext>
            </a:extLst>
          </p:cNvPr>
          <p:cNvSpPr/>
          <p:nvPr/>
        </p:nvSpPr>
        <p:spPr>
          <a:xfrm>
            <a:off x="7868093" y="1648047"/>
            <a:ext cx="2381693" cy="1780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Service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C4E41F3-C898-5C1A-1855-2FDE77563012}"/>
              </a:ext>
            </a:extLst>
          </p:cNvPr>
          <p:cNvSpPr/>
          <p:nvPr/>
        </p:nvSpPr>
        <p:spPr>
          <a:xfrm>
            <a:off x="3391786" y="1254642"/>
            <a:ext cx="4359349" cy="861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UserName:Password</a:t>
            </a:r>
            <a:r>
              <a:rPr lang="en-US" dirty="0"/>
              <a:t> in Request Headers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F8EC9276-9499-021C-05C4-197ECDBA06D4}"/>
              </a:ext>
            </a:extLst>
          </p:cNvPr>
          <p:cNvSpPr/>
          <p:nvPr/>
        </p:nvSpPr>
        <p:spPr>
          <a:xfrm>
            <a:off x="10632558" y="2254102"/>
            <a:ext cx="1190847" cy="10845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Table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56CF971-2F12-79EC-D7D3-2AFB7478F79C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10249786" y="2538524"/>
            <a:ext cx="382772" cy="2578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353977-E9A9-3AE1-07C7-CF0F394C5941}"/>
              </a:ext>
            </a:extLst>
          </p:cNvPr>
          <p:cNvSpPr/>
          <p:nvPr/>
        </p:nvSpPr>
        <p:spPr>
          <a:xfrm>
            <a:off x="116959" y="1573619"/>
            <a:ext cx="2392326" cy="1765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aka JS Client</a:t>
            </a:r>
          </a:p>
          <a:p>
            <a:pPr algn="ctr"/>
            <a:r>
              <a:rPr lang="en-US" dirty="0"/>
              <a:t>PURE Browser clients like Blazor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C818133-9758-1102-5235-5A18DE088003}"/>
              </a:ext>
            </a:extLst>
          </p:cNvPr>
          <p:cNvCxnSpPr>
            <a:endCxn id="5" idx="1"/>
          </p:cNvCxnSpPr>
          <p:nvPr/>
        </p:nvCxnSpPr>
        <p:spPr>
          <a:xfrm flipV="1">
            <a:off x="2573079" y="1685261"/>
            <a:ext cx="818707" cy="717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Arrow 11">
            <a:extLst>
              <a:ext uri="{FF2B5EF4-FFF2-40B4-BE49-F238E27FC236}">
                <a16:creationId xmlns:a16="http://schemas.microsoft.com/office/drawing/2014/main" id="{ED8DF478-19AA-BD92-8567-547AFABF8002}"/>
              </a:ext>
            </a:extLst>
          </p:cNvPr>
          <p:cNvSpPr/>
          <p:nvPr/>
        </p:nvSpPr>
        <p:spPr>
          <a:xfrm>
            <a:off x="2509285" y="2667443"/>
            <a:ext cx="5358808" cy="6711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9E375-2175-71F3-8F39-9DDDB9BF7648}"/>
              </a:ext>
            </a:extLst>
          </p:cNvPr>
          <p:cNvSpPr/>
          <p:nvPr/>
        </p:nvSpPr>
        <p:spPr>
          <a:xfrm>
            <a:off x="340241" y="3873663"/>
            <a:ext cx="7304568" cy="329609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Less Communication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013AC-7887-E45B-F56B-F77303E25543}"/>
              </a:ext>
            </a:extLst>
          </p:cNvPr>
          <p:cNvSpPr txBox="1"/>
          <p:nvPr/>
        </p:nvSpPr>
        <p:spPr>
          <a:xfrm>
            <a:off x="7889358" y="3603108"/>
            <a:ext cx="236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Does not stored the User’s Session because they are stateless</a:t>
            </a:r>
          </a:p>
        </p:txBody>
      </p:sp>
    </p:spTree>
    <p:extLst>
      <p:ext uri="{BB962C8B-B14F-4D97-AF65-F5344CB8AC3E}">
        <p14:creationId xmlns:p14="http://schemas.microsoft.com/office/powerpoint/2010/main" val="1706666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602DB-5643-3A76-B156-8ED52DD79267}"/>
              </a:ext>
            </a:extLst>
          </p:cNvPr>
          <p:cNvSpPr/>
          <p:nvPr/>
        </p:nvSpPr>
        <p:spPr>
          <a:xfrm>
            <a:off x="9229060" y="255181"/>
            <a:ext cx="2286000" cy="6496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API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3AEE5-B0EF-485B-9BCF-CA64C2B67113}"/>
              </a:ext>
            </a:extLst>
          </p:cNvPr>
          <p:cNvSpPr/>
          <p:nvPr/>
        </p:nvSpPr>
        <p:spPr>
          <a:xfrm>
            <a:off x="365051" y="180753"/>
            <a:ext cx="2286000" cy="6496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B04F1C4-B81A-9F11-8DDF-9D961F3ACEFF}"/>
              </a:ext>
            </a:extLst>
          </p:cNvPr>
          <p:cNvSpPr/>
          <p:nvPr/>
        </p:nvSpPr>
        <p:spPr>
          <a:xfrm>
            <a:off x="2658140" y="255181"/>
            <a:ext cx="6570920" cy="669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Request to access data to API by adding credentials in header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E4075-B6D2-53A0-07F6-8328029C753D}"/>
              </a:ext>
            </a:extLst>
          </p:cNvPr>
          <p:cNvSpPr txBox="1"/>
          <p:nvPr/>
        </p:nvSpPr>
        <p:spPr>
          <a:xfrm>
            <a:off x="9314121" y="1116419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Verifies Credentials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756CBEB-58C2-D6FD-303F-B2EB3DD38850}"/>
              </a:ext>
            </a:extLst>
          </p:cNvPr>
          <p:cNvSpPr/>
          <p:nvPr/>
        </p:nvSpPr>
        <p:spPr>
          <a:xfrm>
            <a:off x="2658140" y="925033"/>
            <a:ext cx="6563831" cy="6592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If credentials verification failed then error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86E79-56B0-B69D-9B1A-9FCF87C8346E}"/>
              </a:ext>
            </a:extLst>
          </p:cNvPr>
          <p:cNvSpPr txBox="1"/>
          <p:nvPr/>
        </p:nvSpPr>
        <p:spPr>
          <a:xfrm>
            <a:off x="9314121" y="1998921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If credentials are validated then generate token and store token in API’ Hosting Process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2F47061-171D-1C8E-1532-B7B401D1199E}"/>
              </a:ext>
            </a:extLst>
          </p:cNvPr>
          <p:cNvSpPr/>
          <p:nvPr/>
        </p:nvSpPr>
        <p:spPr>
          <a:xfrm>
            <a:off x="2658140" y="1967023"/>
            <a:ext cx="6563831" cy="85060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The Client is responded with Token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5317D-431E-EB67-E3FC-4441B896AA84}"/>
              </a:ext>
            </a:extLst>
          </p:cNvPr>
          <p:cNvSpPr txBox="1"/>
          <p:nvPr/>
        </p:nvSpPr>
        <p:spPr>
          <a:xfrm>
            <a:off x="467833" y="3912781"/>
            <a:ext cx="1988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Saves token in its own process</a:t>
            </a:r>
          </a:p>
          <a:p>
            <a:endParaRPr lang="en-US" dirty="0"/>
          </a:p>
          <a:p>
            <a:r>
              <a:rPr lang="en-US" dirty="0"/>
              <a:t>In Browser’s storage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CA8200B-03CC-1F1A-FD01-4B2F00CC7D7B}"/>
              </a:ext>
            </a:extLst>
          </p:cNvPr>
          <p:cNvSpPr/>
          <p:nvPr/>
        </p:nvSpPr>
        <p:spPr>
          <a:xfrm>
            <a:off x="2651051" y="3503427"/>
            <a:ext cx="6578009" cy="97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Client wants to access data from API so that why its send HTTP Request with Token in Authorization 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E60EB-EF3A-CEFD-3EFB-2032276E5FE7}"/>
              </a:ext>
            </a:extLst>
          </p:cNvPr>
          <p:cNvSpPr txBox="1"/>
          <p:nvPr/>
        </p:nvSpPr>
        <p:spPr>
          <a:xfrm>
            <a:off x="9314121" y="4040373"/>
            <a:ext cx="191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Server Receives token and verify it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EF55817-43EF-EDD8-7B57-DD8719816E89}"/>
              </a:ext>
            </a:extLst>
          </p:cNvPr>
          <p:cNvSpPr/>
          <p:nvPr/>
        </p:nvSpPr>
        <p:spPr>
          <a:xfrm>
            <a:off x="2665229" y="4502038"/>
            <a:ext cx="6563831" cy="85060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 if token verification failed, then error response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95C59-144F-07D2-74FA-1E8981F2943F}"/>
              </a:ext>
            </a:extLst>
          </p:cNvPr>
          <p:cNvSpPr txBox="1"/>
          <p:nvPr/>
        </p:nvSpPr>
        <p:spPr>
          <a:xfrm>
            <a:off x="9452344" y="4963703"/>
            <a:ext cx="159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Verification successful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9D0CD30-B887-CF02-B94B-C974C7DD1D04}"/>
              </a:ext>
            </a:extLst>
          </p:cNvPr>
          <p:cNvSpPr/>
          <p:nvPr/>
        </p:nvSpPr>
        <p:spPr>
          <a:xfrm>
            <a:off x="2679405" y="5572819"/>
            <a:ext cx="6563831" cy="85060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11.  The Data from API</a:t>
            </a:r>
          </a:p>
        </p:txBody>
      </p:sp>
    </p:spTree>
    <p:extLst>
      <p:ext uri="{BB962C8B-B14F-4D97-AF65-F5344CB8AC3E}">
        <p14:creationId xmlns:p14="http://schemas.microsoft.com/office/powerpoint/2010/main" val="2344493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ED607-9F77-72F6-84D9-70967986E88A}"/>
              </a:ext>
            </a:extLst>
          </p:cNvPr>
          <p:cNvSpPr txBox="1"/>
          <p:nvPr/>
        </p:nvSpPr>
        <p:spPr>
          <a:xfrm>
            <a:off x="170121" y="127591"/>
            <a:ext cx="26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React Component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BAAFB-492D-407B-F138-998A8FDDDFE7}"/>
              </a:ext>
            </a:extLst>
          </p:cNvPr>
          <p:cNvSpPr/>
          <p:nvPr/>
        </p:nvSpPr>
        <p:spPr>
          <a:xfrm>
            <a:off x="2286000" y="839972"/>
            <a:ext cx="5039832" cy="49973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36752-888B-F382-E07B-4760C3137D05}"/>
              </a:ext>
            </a:extLst>
          </p:cNvPr>
          <p:cNvSpPr/>
          <p:nvPr/>
        </p:nvSpPr>
        <p:spPr>
          <a:xfrm>
            <a:off x="2658140" y="1424764"/>
            <a:ext cx="4242390" cy="1297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E84CEC-F3A3-4C78-93C5-FE979ABF7829}"/>
              </a:ext>
            </a:extLst>
          </p:cNvPr>
          <p:cNvSpPr/>
          <p:nvPr/>
        </p:nvSpPr>
        <p:spPr>
          <a:xfrm>
            <a:off x="2498651" y="3327991"/>
            <a:ext cx="2030819" cy="712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Methods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5B3182-ABA2-AA87-E277-4D5231C0686B}"/>
              </a:ext>
            </a:extLst>
          </p:cNvPr>
          <p:cNvSpPr/>
          <p:nvPr/>
        </p:nvSpPr>
        <p:spPr>
          <a:xfrm>
            <a:off x="3211033" y="1754372"/>
            <a:ext cx="3285460" cy="627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&lt;HTML-ELEMENTS </a:t>
            </a:r>
            <a:r>
              <a:rPr lang="en-US" b="1" dirty="0" err="1"/>
              <a:t>onEvent</a:t>
            </a:r>
            <a:r>
              <a:rPr lang="en-US" b="1" dirty="0"/>
              <a:t>={}/&gt;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D21A256-9F14-FF03-8A5D-EDAB1FA9E0E6}"/>
              </a:ext>
            </a:extLst>
          </p:cNvPr>
          <p:cNvCxnSpPr>
            <a:stCxn id="5" idx="0"/>
            <a:endCxn id="8" idx="2"/>
          </p:cNvCxnSpPr>
          <p:nvPr/>
        </p:nvCxnSpPr>
        <p:spPr>
          <a:xfrm rot="5400000" flipH="1" flipV="1">
            <a:off x="3710763" y="2184991"/>
            <a:ext cx="946298" cy="1339702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73AC1F-D574-5BE7-6010-7E28E318CFB4}"/>
              </a:ext>
            </a:extLst>
          </p:cNvPr>
          <p:cNvSpPr txBox="1"/>
          <p:nvPr/>
        </p:nvSpPr>
        <p:spPr>
          <a:xfrm>
            <a:off x="74428" y="2307265"/>
            <a:ext cx="1967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are Bound to Event of HTML Element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71D33-D2CA-8124-34AF-BD494B19538E}"/>
              </a:ext>
            </a:extLst>
          </p:cNvPr>
          <p:cNvCxnSpPr>
            <a:stCxn id="11" idx="3"/>
          </p:cNvCxnSpPr>
          <p:nvPr/>
        </p:nvCxnSpPr>
        <p:spPr>
          <a:xfrm>
            <a:off x="2041451" y="2768930"/>
            <a:ext cx="1472610" cy="293247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9FE9D6C-8BC6-D799-5E43-A6A51CDC3DF6}"/>
              </a:ext>
            </a:extLst>
          </p:cNvPr>
          <p:cNvSpPr/>
          <p:nvPr/>
        </p:nvSpPr>
        <p:spPr>
          <a:xfrm>
            <a:off x="5085907" y="3848986"/>
            <a:ext cx="1010093" cy="861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05B014-0BE3-A82A-4301-68AAD6688DC8}"/>
              </a:ext>
            </a:extLst>
          </p:cNvPr>
          <p:cNvSpPr/>
          <p:nvPr/>
        </p:nvSpPr>
        <p:spPr>
          <a:xfrm>
            <a:off x="6230678" y="3848985"/>
            <a:ext cx="1010093" cy="861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A7D401C-8D04-E452-65EC-E6CEE7D5023F}"/>
              </a:ext>
            </a:extLst>
          </p:cNvPr>
          <p:cNvCxnSpPr>
            <a:stCxn id="15" idx="0"/>
            <a:endCxn id="8" idx="3"/>
          </p:cNvCxnSpPr>
          <p:nvPr/>
        </p:nvCxnSpPr>
        <p:spPr>
          <a:xfrm rot="16200000" flipV="1">
            <a:off x="5725633" y="2838893"/>
            <a:ext cx="1780952" cy="23923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9EEA24E-E4E4-5516-F2A3-C45017FCD3CC}"/>
              </a:ext>
            </a:extLst>
          </p:cNvPr>
          <p:cNvCxnSpPr>
            <a:stCxn id="14" idx="0"/>
            <a:endCxn id="8" idx="3"/>
          </p:cNvCxnSpPr>
          <p:nvPr/>
        </p:nvCxnSpPr>
        <p:spPr>
          <a:xfrm rot="5400000" flipH="1" flipV="1">
            <a:off x="5153247" y="2505741"/>
            <a:ext cx="1780953" cy="905539"/>
          </a:xfrm>
          <a:prstGeom prst="bentConnector4">
            <a:avLst>
              <a:gd name="adj1" fmla="val 41194"/>
              <a:gd name="adj2" fmla="val 12524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434708-6929-3CFB-52A4-B84C99F52154}"/>
              </a:ext>
            </a:extLst>
          </p:cNvPr>
          <p:cNvSpPr txBox="1"/>
          <p:nvPr/>
        </p:nvSpPr>
        <p:spPr>
          <a:xfrm>
            <a:off x="8304028" y="3062177"/>
            <a:ext cx="2583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Properties are Bound to HTML Elements so that when an event occurs, the Data Properties will be Updated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9F9ABB-39FC-A106-7C6B-2B81CD8B7D2E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6735724" y="3230595"/>
            <a:ext cx="1568304" cy="708745"/>
          </a:xfrm>
          <a:prstGeom prst="straightConnector1">
            <a:avLst/>
          </a:prstGeom>
          <a:ln>
            <a:solidFill>
              <a:srgbClr val="00206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DBDE47-C26D-B876-F37B-56F16EB3E688}"/>
              </a:ext>
            </a:extLst>
          </p:cNvPr>
          <p:cNvSpPr txBox="1"/>
          <p:nvPr/>
        </p:nvSpPr>
        <p:spPr>
          <a:xfrm>
            <a:off x="7878726" y="5390707"/>
            <a:ext cx="364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MyComponent</a:t>
            </a:r>
            <a:r>
              <a:rPr lang="en-US" dirty="0"/>
              <a:t>/&gt;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BBC58D-E9D9-E498-31DC-2B3D80D5A617}"/>
              </a:ext>
            </a:extLst>
          </p:cNvPr>
          <p:cNvSpPr/>
          <p:nvPr/>
        </p:nvSpPr>
        <p:spPr>
          <a:xfrm>
            <a:off x="2286000" y="839972"/>
            <a:ext cx="1897912" cy="23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MyComponent</a:t>
            </a:r>
            <a:endParaRPr lang="en-US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D42F628-78D7-473D-74C5-284611D42DD6}"/>
              </a:ext>
            </a:extLst>
          </p:cNvPr>
          <p:cNvCxnSpPr>
            <a:stCxn id="3" idx="2"/>
            <a:endCxn id="23" idx="1"/>
          </p:cNvCxnSpPr>
          <p:nvPr/>
        </p:nvCxnSpPr>
        <p:spPr>
          <a:xfrm rot="5400000" flipH="1" flipV="1">
            <a:off x="6211370" y="4169919"/>
            <a:ext cx="261901" cy="3072810"/>
          </a:xfrm>
          <a:prstGeom prst="bentConnector4">
            <a:avLst>
              <a:gd name="adj1" fmla="val -87285"/>
              <a:gd name="adj2" fmla="val 91003"/>
            </a:avLst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C50FB9-6AD1-EF74-79D4-EBE52DA5DA59}"/>
              </a:ext>
            </a:extLst>
          </p:cNvPr>
          <p:cNvSpPr txBox="1"/>
          <p:nvPr/>
        </p:nvSpPr>
        <p:spPr>
          <a:xfrm>
            <a:off x="7793665" y="6091764"/>
            <a:ext cx="383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will be used as Custom Reusable Element in Other Component</a:t>
            </a:r>
          </a:p>
        </p:txBody>
      </p:sp>
    </p:spTree>
    <p:extLst>
      <p:ext uri="{BB962C8B-B14F-4D97-AF65-F5344CB8AC3E}">
        <p14:creationId xmlns:p14="http://schemas.microsoft.com/office/powerpoint/2010/main" val="2615719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F9C0D6-D829-0AA8-6216-8651C68D2921}"/>
              </a:ext>
            </a:extLst>
          </p:cNvPr>
          <p:cNvSpPr/>
          <p:nvPr/>
        </p:nvSpPr>
        <p:spPr>
          <a:xfrm>
            <a:off x="244549" y="5635256"/>
            <a:ext cx="11695814" cy="1084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A61884-6B2C-875F-2C9E-E06041B6BEB9}"/>
              </a:ext>
            </a:extLst>
          </p:cNvPr>
          <p:cNvSpPr/>
          <p:nvPr/>
        </p:nvSpPr>
        <p:spPr>
          <a:xfrm>
            <a:off x="1169581" y="4221126"/>
            <a:ext cx="9516140" cy="1414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8CD42-6E13-3115-266A-55C9E0E4EA2C}"/>
              </a:ext>
            </a:extLst>
          </p:cNvPr>
          <p:cNvSpPr txBox="1"/>
          <p:nvPr/>
        </p:nvSpPr>
        <p:spPr>
          <a:xfrm>
            <a:off x="9558670" y="4295553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Webpack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4E83-105A-5439-A9DD-07B3944F827E}"/>
              </a:ext>
            </a:extLst>
          </p:cNvPr>
          <p:cNvSpPr/>
          <p:nvPr/>
        </p:nvSpPr>
        <p:spPr>
          <a:xfrm>
            <a:off x="1892595" y="5071730"/>
            <a:ext cx="7283303" cy="5635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Webpack Dev-Server Start the HTTP Server on PORT 3000 and will be ready to Deliver React App from Module Bundler</a:t>
            </a:r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78C81C94-51EC-E487-2F49-EB9F1A956FFB}"/>
              </a:ext>
            </a:extLst>
          </p:cNvPr>
          <p:cNvSpPr/>
          <p:nvPr/>
        </p:nvSpPr>
        <p:spPr>
          <a:xfrm>
            <a:off x="2089297" y="5417288"/>
            <a:ext cx="372140" cy="723014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C0156A0A-FECB-6635-F04E-D773C0F25D4D}"/>
              </a:ext>
            </a:extLst>
          </p:cNvPr>
          <p:cNvSpPr/>
          <p:nvPr/>
        </p:nvSpPr>
        <p:spPr>
          <a:xfrm>
            <a:off x="8564525" y="5364125"/>
            <a:ext cx="372140" cy="723014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79E5B2-DEB6-E286-27EE-300F79A7EDEA}"/>
              </a:ext>
            </a:extLst>
          </p:cNvPr>
          <p:cNvSpPr/>
          <p:nvPr/>
        </p:nvSpPr>
        <p:spPr>
          <a:xfrm>
            <a:off x="2488019" y="4295553"/>
            <a:ext cx="6400800" cy="632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Module Bundler</a:t>
            </a:r>
          </a:p>
          <a:p>
            <a:pPr algn="ctr"/>
            <a:r>
              <a:rPr lang="en-US" b="1" dirty="0" err="1"/>
              <a:t>React.js</a:t>
            </a:r>
            <a:r>
              <a:rPr lang="en-US" b="1" dirty="0"/>
              <a:t> Object Model, CSS Loader, File Loader (</a:t>
            </a:r>
            <a:r>
              <a:rPr lang="en-US" b="1" dirty="0" err="1"/>
              <a:t>bundle.js</a:t>
            </a:r>
            <a:r>
              <a:rPr lang="en-US" b="1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B5B748-8486-143C-6EB2-FAB76F917FB0}"/>
              </a:ext>
            </a:extLst>
          </p:cNvPr>
          <p:cNvSpPr/>
          <p:nvPr/>
        </p:nvSpPr>
        <p:spPr>
          <a:xfrm>
            <a:off x="1286539" y="588702"/>
            <a:ext cx="9282224" cy="32216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9DF23-09E9-6112-9836-8D5486BFBDAB}"/>
              </a:ext>
            </a:extLst>
          </p:cNvPr>
          <p:cNvSpPr txBox="1"/>
          <p:nvPr/>
        </p:nvSpPr>
        <p:spPr>
          <a:xfrm>
            <a:off x="1350335" y="637953"/>
            <a:ext cx="70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</a:t>
            </a:r>
            <a:r>
              <a:rPr lang="en-US" dirty="0" err="1"/>
              <a:t>Index.html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5BDB933-A8A3-1F64-0A17-0E52E6272B8C}"/>
              </a:ext>
            </a:extLst>
          </p:cNvPr>
          <p:cNvCxnSpPr>
            <a:stCxn id="9" idx="1"/>
          </p:cNvCxnSpPr>
          <p:nvPr/>
        </p:nvCxnSpPr>
        <p:spPr>
          <a:xfrm rot="10800000" flipH="1" flipV="1">
            <a:off x="1286538" y="2199534"/>
            <a:ext cx="882503" cy="2872195"/>
          </a:xfrm>
          <a:prstGeom prst="bentConnector4">
            <a:avLst>
              <a:gd name="adj1" fmla="val -25904"/>
              <a:gd name="adj2" fmla="val 78042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97E6DC-FA62-1E06-7771-DD9123966AE8}"/>
              </a:ext>
            </a:extLst>
          </p:cNvPr>
          <p:cNvSpPr txBox="1"/>
          <p:nvPr/>
        </p:nvSpPr>
        <p:spPr>
          <a:xfrm>
            <a:off x="0" y="3136605"/>
            <a:ext cx="233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http://localhost:3000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E3F26E6-3D98-9A75-BA9E-0640C6575CD4}"/>
              </a:ext>
            </a:extLst>
          </p:cNvPr>
          <p:cNvCxnSpPr>
            <a:stCxn id="5" idx="3"/>
            <a:endCxn id="9" idx="3"/>
          </p:cNvCxnSpPr>
          <p:nvPr/>
        </p:nvCxnSpPr>
        <p:spPr>
          <a:xfrm flipV="1">
            <a:off x="9175898" y="2199535"/>
            <a:ext cx="1392865" cy="3153958"/>
          </a:xfrm>
          <a:prstGeom prst="bentConnector3">
            <a:avLst>
              <a:gd name="adj1" fmla="val 116412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BA4419-7005-B761-F6A3-2FFEDC4778F7}"/>
              </a:ext>
            </a:extLst>
          </p:cNvPr>
          <p:cNvSpPr txBox="1"/>
          <p:nvPr/>
        </p:nvSpPr>
        <p:spPr>
          <a:xfrm>
            <a:off x="10568763" y="3136605"/>
            <a:ext cx="1541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</a:t>
            </a:r>
            <a:r>
              <a:rPr lang="en-US" dirty="0" err="1"/>
              <a:t>Bundle.js</a:t>
            </a:r>
            <a:r>
              <a:rPr lang="en-US" dirty="0"/>
              <a:t> that contains </a:t>
            </a:r>
            <a:r>
              <a:rPr lang="en-US" dirty="0" err="1"/>
              <a:t>ReactOM</a:t>
            </a:r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65E6F7-AC20-1D6A-3D3D-63343BD5ED07}"/>
              </a:ext>
            </a:extLst>
          </p:cNvPr>
          <p:cNvSpPr/>
          <p:nvPr/>
        </p:nvSpPr>
        <p:spPr>
          <a:xfrm>
            <a:off x="2456120" y="1115269"/>
            <a:ext cx="7102550" cy="2390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</a:t>
            </a:r>
          </a:p>
          <a:p>
            <a:pPr algn="ctr"/>
            <a:r>
              <a:rPr lang="en-US" dirty="0"/>
              <a:t>	&lt;App/&gt;</a:t>
            </a:r>
          </a:p>
          <a:p>
            <a:pPr algn="ctr"/>
            <a:r>
              <a:rPr lang="en-US" dirty="0"/>
              <a:t>&lt;/div&gt;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45941E-1FEC-FB49-1B39-BE6DAD71E8E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6560288" y="2339163"/>
            <a:ext cx="4779336" cy="797442"/>
          </a:xfrm>
          <a:prstGeom prst="straightConnector1">
            <a:avLst/>
          </a:prstGeom>
          <a:ln w="381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23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2ABB6A-6033-AE46-A560-6606ACCD80B8}"/>
              </a:ext>
            </a:extLst>
          </p:cNvPr>
          <p:cNvSpPr/>
          <p:nvPr/>
        </p:nvSpPr>
        <p:spPr>
          <a:xfrm>
            <a:off x="404037" y="457200"/>
            <a:ext cx="1998921" cy="637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Webpack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47F31-5503-3568-84A8-2501B6610B2E}"/>
              </a:ext>
            </a:extLst>
          </p:cNvPr>
          <p:cNvSpPr/>
          <p:nvPr/>
        </p:nvSpPr>
        <p:spPr>
          <a:xfrm>
            <a:off x="2619153" y="1587796"/>
            <a:ext cx="1998921" cy="637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025B506-AFBA-43FE-9327-52AA11464170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2402958" y="776177"/>
            <a:ext cx="1215656" cy="811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8E7340F-A72A-BC51-DC4F-A7EA59FC4173}"/>
              </a:ext>
            </a:extLst>
          </p:cNvPr>
          <p:cNvSpPr/>
          <p:nvPr/>
        </p:nvSpPr>
        <p:spPr>
          <a:xfrm>
            <a:off x="6096000" y="1665768"/>
            <a:ext cx="1998921" cy="637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64910D-B818-0A15-37B0-2CD9CC1E2A04}"/>
              </a:ext>
            </a:extLst>
          </p:cNvPr>
          <p:cNvSpPr/>
          <p:nvPr/>
        </p:nvSpPr>
        <p:spPr>
          <a:xfrm>
            <a:off x="7992140" y="3636335"/>
            <a:ext cx="1998921" cy="637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SeconfChildCOmponent.js</a:t>
            </a:r>
            <a:endParaRPr lang="en-US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EF78417-2E9C-0F4F-B650-88299C85DF71}"/>
              </a:ext>
            </a:extLst>
          </p:cNvPr>
          <p:cNvCxnSpPr>
            <a:stCxn id="9" idx="0"/>
            <a:endCxn id="6" idx="3"/>
          </p:cNvCxnSpPr>
          <p:nvPr/>
        </p:nvCxnSpPr>
        <p:spPr>
          <a:xfrm rot="16200000" flipV="1">
            <a:off x="7717466" y="2362200"/>
            <a:ext cx="1651590" cy="896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2D08984-3FD3-D07E-1830-9B3C842A03AB}"/>
              </a:ext>
            </a:extLst>
          </p:cNvPr>
          <p:cNvCxnSpPr>
            <a:stCxn id="6" idx="0"/>
            <a:endCxn id="3" idx="3"/>
          </p:cNvCxnSpPr>
          <p:nvPr/>
        </p:nvCxnSpPr>
        <p:spPr>
          <a:xfrm rot="16200000" flipH="1" flipV="1">
            <a:off x="5736265" y="547576"/>
            <a:ext cx="241005" cy="2477387"/>
          </a:xfrm>
          <a:prstGeom prst="bentConnector4">
            <a:avLst>
              <a:gd name="adj1" fmla="val -94853"/>
              <a:gd name="adj2" fmla="val 70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550B4D-158D-622B-92D9-29E649306A2C}"/>
              </a:ext>
            </a:extLst>
          </p:cNvPr>
          <p:cNvSpPr txBox="1"/>
          <p:nvPr/>
        </p:nvSpPr>
        <p:spPr>
          <a:xfrm>
            <a:off x="2264734" y="2456121"/>
            <a:ext cx="4242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Module </a:t>
            </a:r>
            <a:r>
              <a:rPr lang="en-US" dirty="0" err="1"/>
              <a:t>Resoluntion</a:t>
            </a:r>
            <a:r>
              <a:rPr lang="en-US" dirty="0"/>
              <a:t> Inside the </a:t>
            </a:r>
            <a:r>
              <a:rPr lang="en-US" dirty="0" err="1"/>
              <a:t>Webpack.js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First Load Last Leaf Import </a:t>
            </a:r>
          </a:p>
          <a:p>
            <a:pPr marL="800100" lvl="1" indent="-342900">
              <a:buAutoNum type="arabicPeriod"/>
            </a:pPr>
            <a:r>
              <a:rPr lang="en-US" dirty="0" err="1"/>
              <a:t>SecondChildComponent.js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err="1"/>
              <a:t>App.js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Index.js</a:t>
            </a:r>
            <a:r>
              <a:rPr lang="en-US" dirty="0"/>
              <a:t> Compilation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7AE2BFC-4F0E-C651-E746-8C67285F9CC0}"/>
              </a:ext>
            </a:extLst>
          </p:cNvPr>
          <p:cNvSpPr/>
          <p:nvPr/>
        </p:nvSpPr>
        <p:spPr>
          <a:xfrm>
            <a:off x="3434316" y="4274288"/>
            <a:ext cx="457200" cy="11057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A102D0-ABAD-CBE2-DA8B-53B3070A4A36}"/>
              </a:ext>
            </a:extLst>
          </p:cNvPr>
          <p:cNvSpPr txBox="1"/>
          <p:nvPr/>
        </p:nvSpPr>
        <p:spPr>
          <a:xfrm>
            <a:off x="2009553" y="5699051"/>
            <a:ext cx="524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bundle</a:t>
            </a:r>
            <a:r>
              <a:rPr lang="en-US" dirty="0" err="1"/>
              <a:t>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3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3044</Words>
  <Application>Microsoft Macintosh PowerPoint</Application>
  <PresentationFormat>Widescreen</PresentationFormat>
  <Paragraphs>790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236</cp:revision>
  <dcterms:created xsi:type="dcterms:W3CDTF">2023-07-04T03:51:15Z</dcterms:created>
  <dcterms:modified xsi:type="dcterms:W3CDTF">2023-07-21T06:11:31Z</dcterms:modified>
</cp:coreProperties>
</file>