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yfrontendapp.com/" TargetMode="External"/><Relationship Id="rId2" Type="http://schemas.openxmlformats.org/officeDocument/2006/relationships/hyperlink" Target="http://www.myfrontendapp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43EB82-24E1-490E-2AEB-566F4CC36C9C}"/>
              </a:ext>
            </a:extLst>
          </p:cNvPr>
          <p:cNvSpPr/>
          <p:nvPr/>
        </p:nvSpPr>
        <p:spPr>
          <a:xfrm>
            <a:off x="7230140" y="967563"/>
            <a:ext cx="3891516" cy="558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AA362-FDCA-9AB7-9F68-0733DBF938BB}"/>
              </a:ext>
            </a:extLst>
          </p:cNvPr>
          <p:cNvSpPr txBox="1"/>
          <p:nvPr/>
        </p:nvSpPr>
        <p:spPr>
          <a:xfrm>
            <a:off x="7389628" y="1148316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AD589E-1A06-10A4-2988-E22A7802017F}"/>
              </a:ext>
            </a:extLst>
          </p:cNvPr>
          <p:cNvSpPr/>
          <p:nvPr/>
        </p:nvSpPr>
        <p:spPr>
          <a:xfrm>
            <a:off x="0" y="2200940"/>
            <a:ext cx="2732568" cy="3476846"/>
          </a:xfrm>
          <a:prstGeom prst="parallelogram">
            <a:avLst>
              <a:gd name="adj" fmla="val 11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136DF4E-2A6F-96FA-2B26-A0658FD46DCB}"/>
              </a:ext>
            </a:extLst>
          </p:cNvPr>
          <p:cNvSpPr/>
          <p:nvPr/>
        </p:nvSpPr>
        <p:spPr>
          <a:xfrm>
            <a:off x="2600547" y="2509283"/>
            <a:ext cx="2229293" cy="808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A33EEEE-CA67-34F1-81C5-2CD792D27888}"/>
              </a:ext>
            </a:extLst>
          </p:cNvPr>
          <p:cNvSpPr/>
          <p:nvPr/>
        </p:nvSpPr>
        <p:spPr>
          <a:xfrm>
            <a:off x="7533168" y="2402958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3A11E054-F6B8-A174-387F-FAFC3061DF51}"/>
              </a:ext>
            </a:extLst>
          </p:cNvPr>
          <p:cNvSpPr/>
          <p:nvPr/>
        </p:nvSpPr>
        <p:spPr>
          <a:xfrm rot="10800000">
            <a:off x="7389628" y="4086447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6836-EF9A-3106-0574-0A8E57AE0FFE}"/>
              </a:ext>
            </a:extLst>
          </p:cNvPr>
          <p:cNvSpPr txBox="1"/>
          <p:nvPr/>
        </p:nvSpPr>
        <p:spPr>
          <a:xfrm>
            <a:off x="8240233" y="3429000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Request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35CE02B-CFE7-9C3E-3D80-9092D3D98C37}"/>
              </a:ext>
            </a:extLst>
          </p:cNvPr>
          <p:cNvSpPr/>
          <p:nvPr/>
        </p:nvSpPr>
        <p:spPr>
          <a:xfrm>
            <a:off x="2509284" y="4137319"/>
            <a:ext cx="4641112" cy="8080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+ CSS + JS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AFB81B-09AF-FDE9-387E-6456DA914A20}"/>
              </a:ext>
            </a:extLst>
          </p:cNvPr>
          <p:cNvSpPr/>
          <p:nvPr/>
        </p:nvSpPr>
        <p:spPr>
          <a:xfrm>
            <a:off x="4829840" y="2200940"/>
            <a:ext cx="1751713" cy="1412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Object Model</a:t>
            </a:r>
          </a:p>
          <a:p>
            <a:pPr algn="ctr"/>
            <a:r>
              <a:rPr lang="en-US" dirty="0"/>
              <a:t>VBScript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B52732-E195-0B5A-BC30-221A8452FA12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V="1">
            <a:off x="6581553" y="2402958"/>
            <a:ext cx="2509617" cy="504345"/>
          </a:xfrm>
          <a:prstGeom prst="bentConnector4">
            <a:avLst>
              <a:gd name="adj1" fmla="val 18959"/>
              <a:gd name="adj2" fmla="val 1853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DD9570E-A383-D6D4-AFDF-E4C7047AE2CD}"/>
              </a:ext>
            </a:extLst>
          </p:cNvPr>
          <p:cNvCxnSpPr>
            <a:stCxn id="7" idx="0"/>
            <a:endCxn id="9" idx="3"/>
          </p:cNvCxnSpPr>
          <p:nvPr/>
        </p:nvCxnSpPr>
        <p:spPr>
          <a:xfrm rot="5400000" flipH="1">
            <a:off x="7683370" y="4008382"/>
            <a:ext cx="900742" cy="1966690"/>
          </a:xfrm>
          <a:prstGeom prst="bentConnector4">
            <a:avLst>
              <a:gd name="adj1" fmla="val -25379"/>
              <a:gd name="adj2" fmla="val 939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D8727-EAD8-AC44-36AF-2D0B8FD7AA89}"/>
              </a:ext>
            </a:extLst>
          </p:cNvPr>
          <p:cNvCxnSpPr/>
          <p:nvPr/>
        </p:nvCxnSpPr>
        <p:spPr>
          <a:xfrm>
            <a:off x="2509284" y="1148316"/>
            <a:ext cx="4501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78F10C-C9EE-6DFA-67D7-1B93B7525481}"/>
              </a:ext>
            </a:extLst>
          </p:cNvPr>
          <p:cNvSpPr txBox="1"/>
          <p:nvPr/>
        </p:nvSpPr>
        <p:spPr>
          <a:xfrm>
            <a:off x="3009014" y="967563"/>
            <a:ext cx="35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Post Back of the Page</a:t>
            </a:r>
          </a:p>
        </p:txBody>
      </p:sp>
    </p:spTree>
    <p:extLst>
      <p:ext uri="{BB962C8B-B14F-4D97-AF65-F5344CB8AC3E}">
        <p14:creationId xmlns:p14="http://schemas.microsoft.com/office/powerpoint/2010/main" val="9930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34C22-141C-73E8-5B4B-685ED33746E0}"/>
              </a:ext>
            </a:extLst>
          </p:cNvPr>
          <p:cNvSpPr txBox="1"/>
          <p:nvPr/>
        </p:nvSpPr>
        <p:spPr>
          <a:xfrm>
            <a:off x="3838353" y="159488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Threading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FD9C-1A04-49BB-7757-59DF7EBE7158}"/>
              </a:ext>
            </a:extLst>
          </p:cNvPr>
          <p:cNvSpPr/>
          <p:nvPr/>
        </p:nvSpPr>
        <p:spPr>
          <a:xfrm>
            <a:off x="691116" y="1169581"/>
            <a:ext cx="9569303" cy="5146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9C8E2-F3BE-07D7-EECF-7D519C21CBD6}"/>
              </a:ext>
            </a:extLst>
          </p:cNvPr>
          <p:cNvSpPr txBox="1"/>
          <p:nvPr/>
        </p:nvSpPr>
        <p:spPr>
          <a:xfrm>
            <a:off x="797442" y="637953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19E5B-AFD0-D2D5-8A9F-AC2327B7DB68}"/>
              </a:ext>
            </a:extLst>
          </p:cNvPr>
          <p:cNvSpPr/>
          <p:nvPr/>
        </p:nvSpPr>
        <p:spPr>
          <a:xfrm>
            <a:off x="691116" y="4221126"/>
            <a:ext cx="9569303" cy="74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45371-F50F-80A1-F446-BCD9E9D746B4}"/>
              </a:ext>
            </a:extLst>
          </p:cNvPr>
          <p:cNvSpPr/>
          <p:nvPr/>
        </p:nvSpPr>
        <p:spPr>
          <a:xfrm>
            <a:off x="797442" y="1275907"/>
            <a:ext cx="9377916" cy="28282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1521C-2935-AF7A-E21E-79511F9FD9B0}"/>
              </a:ext>
            </a:extLst>
          </p:cNvPr>
          <p:cNvSpPr txBox="1"/>
          <p:nvPr/>
        </p:nvSpPr>
        <p:spPr>
          <a:xfrm>
            <a:off x="10515600" y="20095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Static DOM Section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BF85F7B-9A2F-E533-D195-43F33B729326}"/>
              </a:ext>
            </a:extLst>
          </p:cNvPr>
          <p:cNvSpPr/>
          <p:nvPr/>
        </p:nvSpPr>
        <p:spPr>
          <a:xfrm>
            <a:off x="9792586" y="2243470"/>
            <a:ext cx="723014" cy="2232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62DA6-19FD-D8A4-D5A6-82A2BAB04826}"/>
              </a:ext>
            </a:extLst>
          </p:cNvPr>
          <p:cNvSpPr/>
          <p:nvPr/>
        </p:nvSpPr>
        <p:spPr>
          <a:xfrm>
            <a:off x="797442" y="4455042"/>
            <a:ext cx="1945758" cy="1754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Model</a:t>
            </a:r>
          </a:p>
          <a:p>
            <a:pPr algn="ctr"/>
            <a:r>
              <a:rPr lang="en-US" dirty="0"/>
              <a:t>Storage, Media, Dynamic DOM (Computed).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D16E5-1FF0-2216-4A4E-150FEC20D1FA}"/>
              </a:ext>
            </a:extLst>
          </p:cNvPr>
          <p:cNvSpPr/>
          <p:nvPr/>
        </p:nvSpPr>
        <p:spPr>
          <a:xfrm>
            <a:off x="3033823" y="4455042"/>
            <a:ext cx="1945758" cy="1754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 Based CSS Computations</a:t>
            </a:r>
          </a:p>
          <a:p>
            <a:pPr algn="ctr"/>
            <a:r>
              <a:rPr lang="en-US" dirty="0"/>
              <a:t>e.g. Graphics and Animations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70AB0-0718-1EA4-0370-C7AF5F4627A5}"/>
              </a:ext>
            </a:extLst>
          </p:cNvPr>
          <p:cNvSpPr/>
          <p:nvPr/>
        </p:nvSpPr>
        <p:spPr>
          <a:xfrm>
            <a:off x="5365897" y="4455042"/>
            <a:ext cx="1945758" cy="175437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HTTP, Socket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C10E2-519F-86F8-25A9-A2D1F28946E1}"/>
              </a:ext>
            </a:extLst>
          </p:cNvPr>
          <p:cNvSpPr/>
          <p:nvPr/>
        </p:nvSpPr>
        <p:spPr>
          <a:xfrm>
            <a:off x="7813158" y="4455042"/>
            <a:ext cx="1945758" cy="1754372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Browser’s Resources e.g. Events, Windows and Document Object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9732F521-AF29-12C8-E2F2-F1EC4F976CC6}"/>
              </a:ext>
            </a:extLst>
          </p:cNvPr>
          <p:cNvSpPr/>
          <p:nvPr/>
        </p:nvSpPr>
        <p:spPr>
          <a:xfrm>
            <a:off x="139286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85353878-349E-F923-C496-8996A9728D97}"/>
              </a:ext>
            </a:extLst>
          </p:cNvPr>
          <p:cNvSpPr/>
          <p:nvPr/>
        </p:nvSpPr>
        <p:spPr>
          <a:xfrm>
            <a:off x="364962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10451AD-078B-CC29-7E25-BCE1E0398C76}"/>
              </a:ext>
            </a:extLst>
          </p:cNvPr>
          <p:cNvSpPr/>
          <p:nvPr/>
        </p:nvSpPr>
        <p:spPr>
          <a:xfrm>
            <a:off x="6150048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8F991F5-09A1-9B40-A64B-0135360CEEB1}"/>
              </a:ext>
            </a:extLst>
          </p:cNvPr>
          <p:cNvSpPr/>
          <p:nvPr/>
        </p:nvSpPr>
        <p:spPr>
          <a:xfrm>
            <a:off x="8597309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05BED4-89F7-7794-8417-64DA0FC4CD2F}"/>
              </a:ext>
            </a:extLst>
          </p:cNvPr>
          <p:cNvSpPr/>
          <p:nvPr/>
        </p:nvSpPr>
        <p:spPr>
          <a:xfrm>
            <a:off x="1127051" y="3285460"/>
            <a:ext cx="8123275" cy="3721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FF00"/>
                  </a:solidFill>
                </a:ln>
              </a:rPr>
              <a:t>The Rendering Thread aka UI Thread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E3DEDB-AA52-8254-6B93-09AADAADAF2C}"/>
              </a:ext>
            </a:extLst>
          </p:cNvPr>
          <p:cNvSpPr/>
          <p:nvPr/>
        </p:nvSpPr>
        <p:spPr>
          <a:xfrm>
            <a:off x="1392865" y="1431033"/>
            <a:ext cx="2062716" cy="1549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Events with Sync Execution started blocking the Script and Hence Execution 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DC91580-8EBC-6AC2-6A8C-BC3D14647B18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3455581" y="2205956"/>
            <a:ext cx="1733108" cy="1079504"/>
          </a:xfrm>
          <a:prstGeom prst="bentConnector2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95AEB-826B-CB99-7406-B17C51EC774C}"/>
              </a:ext>
            </a:extLst>
          </p:cNvPr>
          <p:cNvSpPr/>
          <p:nvPr/>
        </p:nvSpPr>
        <p:spPr>
          <a:xfrm>
            <a:off x="318977" y="1403498"/>
            <a:ext cx="3859618" cy="3530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Page Loaded in Browser from Server with</a:t>
            </a:r>
          </a:p>
          <a:p>
            <a:pPr algn="ctr"/>
            <a:r>
              <a:rPr lang="en-US" dirty="0"/>
              <a:t>HTML DOM + JS (Eventing, Data, UI Management, and Async Calls)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A1CEC-744D-422F-2B92-8EFDF7E7B015}"/>
              </a:ext>
            </a:extLst>
          </p:cNvPr>
          <p:cNvSpPr/>
          <p:nvPr/>
        </p:nvSpPr>
        <p:spPr>
          <a:xfrm>
            <a:off x="8357191" y="478464"/>
            <a:ext cx="3306726" cy="538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Application Model</a:t>
            </a:r>
          </a:p>
          <a:p>
            <a:pPr algn="ctr"/>
            <a:r>
              <a:rPr lang="en-US" b="1" dirty="0"/>
              <a:t>MVC, JAVA Based Apps, Node.js,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306F004-B74A-4ABA-C24A-D39F3F7B590E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16200000" flipH="1">
            <a:off x="4420486" y="-768202"/>
            <a:ext cx="1765004" cy="6108405"/>
          </a:xfrm>
          <a:prstGeom prst="bentConnector4">
            <a:avLst>
              <a:gd name="adj1" fmla="val -12952"/>
              <a:gd name="adj2" fmla="val 6579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EBB8722-BF94-2088-A7FC-7A9C54F1E66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2248787" y="3168501"/>
            <a:ext cx="6108405" cy="1765005"/>
          </a:xfrm>
          <a:prstGeom prst="bentConnector4">
            <a:avLst>
              <a:gd name="adj1" fmla="val 34204"/>
              <a:gd name="adj2" fmla="val 118373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062BD1-F617-CE0E-F69A-42487FB4F038}"/>
              </a:ext>
            </a:extLst>
          </p:cNvPr>
          <p:cNvSpPr txBox="1"/>
          <p:nvPr/>
        </p:nvSpPr>
        <p:spPr>
          <a:xfrm>
            <a:off x="5443870" y="1722474"/>
            <a:ext cx="24561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Asynchronous Call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4317D-2419-57C6-D657-CE1D13373969}"/>
              </a:ext>
            </a:extLst>
          </p:cNvPr>
          <p:cNvSpPr txBox="1"/>
          <p:nvPr/>
        </p:nvSpPr>
        <p:spPr>
          <a:xfrm>
            <a:off x="5092997" y="4287175"/>
            <a:ext cx="24561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Response with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413CF-61B6-A85A-6119-C979896C459C}"/>
              </a:ext>
            </a:extLst>
          </p:cNvPr>
          <p:cNvSpPr txBox="1"/>
          <p:nvPr/>
        </p:nvSpPr>
        <p:spPr>
          <a:xfrm>
            <a:off x="4029739" y="2767870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Browser’s  Threading was evolved for Async Calls</a:t>
            </a:r>
          </a:p>
        </p:txBody>
      </p:sp>
    </p:spTree>
    <p:extLst>
      <p:ext uri="{BB962C8B-B14F-4D97-AF65-F5344CB8AC3E}">
        <p14:creationId xmlns:p14="http://schemas.microsoft.com/office/powerpoint/2010/main" val="22497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E3BE69-64AE-4152-F456-BA87C39EAF62}"/>
              </a:ext>
            </a:extLst>
          </p:cNvPr>
          <p:cNvSpPr/>
          <p:nvPr/>
        </p:nvSpPr>
        <p:spPr>
          <a:xfrm>
            <a:off x="520995" y="1562986"/>
            <a:ext cx="6368903" cy="4061637"/>
          </a:xfrm>
          <a:prstGeom prst="roundRect">
            <a:avLst>
              <a:gd name="adj" fmla="val 90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536B0-D956-F0C8-F311-0DDA67BDEE00}"/>
              </a:ext>
            </a:extLst>
          </p:cNvPr>
          <p:cNvSpPr txBox="1"/>
          <p:nvPr/>
        </p:nvSpPr>
        <p:spPr>
          <a:xfrm>
            <a:off x="1903228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0CDAB3-53B3-5D5B-C1CF-BEDC6D82264E}"/>
              </a:ext>
            </a:extLst>
          </p:cNvPr>
          <p:cNvSpPr/>
          <p:nvPr/>
        </p:nvSpPr>
        <p:spPr>
          <a:xfrm>
            <a:off x="4518837" y="2328530"/>
            <a:ext cx="2105247" cy="26475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A1B894-6FCB-2AA9-D8FC-24A263B14431}"/>
              </a:ext>
            </a:extLst>
          </p:cNvPr>
          <p:cNvSpPr/>
          <p:nvPr/>
        </p:nvSpPr>
        <p:spPr>
          <a:xfrm>
            <a:off x="765544" y="2658140"/>
            <a:ext cx="2275368" cy="193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Mark-UP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2FC7A4-5801-2410-AA3F-D449813B4650}"/>
              </a:ext>
            </a:extLst>
          </p:cNvPr>
          <p:cNvCxnSpPr>
            <a:endCxn id="4" idx="0"/>
          </p:cNvCxnSpPr>
          <p:nvPr/>
        </p:nvCxnSpPr>
        <p:spPr>
          <a:xfrm flipV="1">
            <a:off x="1903228" y="2328530"/>
            <a:ext cx="3668233" cy="308344"/>
          </a:xfrm>
          <a:prstGeom prst="bentConnector4">
            <a:avLst>
              <a:gd name="adj1" fmla="val 35652"/>
              <a:gd name="adj2" fmla="val 17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8A5EB2-88FB-33B5-F37E-2F8016E474B9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 flipH="1">
            <a:off x="3545959" y="2950535"/>
            <a:ext cx="382772" cy="3668233"/>
          </a:xfrm>
          <a:prstGeom prst="bentConnector3">
            <a:avLst>
              <a:gd name="adj1" fmla="val -59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ABA11C-8F51-0D30-1E8A-C0159E9A3294}"/>
              </a:ext>
            </a:extLst>
          </p:cNvPr>
          <p:cNvSpPr txBox="1"/>
          <p:nvPr/>
        </p:nvSpPr>
        <p:spPr>
          <a:xfrm>
            <a:off x="3476847" y="1850065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C0C9-4298-A479-4D37-CAB82A92BD70}"/>
              </a:ext>
            </a:extLst>
          </p:cNvPr>
          <p:cNvSpPr txBox="1"/>
          <p:nvPr/>
        </p:nvSpPr>
        <p:spPr>
          <a:xfrm>
            <a:off x="3554819" y="4930997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+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2AC7D-1C13-632B-EF4A-18B9514674FE}"/>
              </a:ext>
            </a:extLst>
          </p:cNvPr>
          <p:cNvSpPr/>
          <p:nvPr/>
        </p:nvSpPr>
        <p:spPr>
          <a:xfrm>
            <a:off x="7697972" y="887818"/>
            <a:ext cx="3572540" cy="4268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7BE6-4273-6D5B-2A36-19CC1563D6A1}"/>
              </a:ext>
            </a:extLst>
          </p:cNvPr>
          <p:cNvSpPr txBox="1"/>
          <p:nvPr/>
        </p:nvSpPr>
        <p:spPr>
          <a:xfrm>
            <a:off x="7995684" y="1052623"/>
            <a:ext cx="29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00942-CBAA-B44C-219E-3E6738F8C782}"/>
              </a:ext>
            </a:extLst>
          </p:cNvPr>
          <p:cNvSpPr/>
          <p:nvPr/>
        </p:nvSpPr>
        <p:spPr>
          <a:xfrm>
            <a:off x="7868093" y="2041451"/>
            <a:ext cx="3040912" cy="2466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App Workflows were developed using the JavaScript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Node.js Modules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MVC Framework, Security, REST APIs, and Data-Access, written using 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32EB-69F3-C4DE-725A-4EFE8F2ADB95}"/>
              </a:ext>
            </a:extLst>
          </p:cNvPr>
          <p:cNvSpPr/>
          <p:nvPr/>
        </p:nvSpPr>
        <p:spPr>
          <a:xfrm>
            <a:off x="85060" y="483781"/>
            <a:ext cx="3817088" cy="2923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r>
              <a:rPr lang="en-US" b="1" dirty="0"/>
              <a:t>JS Object Model</a:t>
            </a:r>
          </a:p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6610E-0995-9517-F895-94286CB95088}"/>
              </a:ext>
            </a:extLst>
          </p:cNvPr>
          <p:cNvSpPr/>
          <p:nvPr/>
        </p:nvSpPr>
        <p:spPr>
          <a:xfrm>
            <a:off x="4072269" y="3407735"/>
            <a:ext cx="2838893" cy="17437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 using jQuery, </a:t>
            </a:r>
            <a:r>
              <a:rPr lang="en-US" b="1" dirty="0" err="1"/>
              <a:t>Angular.js</a:t>
            </a:r>
            <a:r>
              <a:rPr lang="en-US" b="1" dirty="0"/>
              <a:t>, Angular, React, Vue, etc.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1B95B9-3AFE-901C-6063-0357799F8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597001" y="2804337"/>
            <a:ext cx="871870" cy="2078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30E1485-BF93-655D-58C9-8E6A72B60354}"/>
              </a:ext>
            </a:extLst>
          </p:cNvPr>
          <p:cNvCxnSpPr>
            <a:stCxn id="6" idx="0"/>
            <a:endCxn id="5" idx="3"/>
          </p:cNvCxnSpPr>
          <p:nvPr/>
        </p:nvCxnSpPr>
        <p:spPr>
          <a:xfrm rot="16200000" flipV="1">
            <a:off x="3965944" y="1881963"/>
            <a:ext cx="1461977" cy="1589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309C7-E6CE-35F0-B5E5-D4CBB1964B2A}"/>
              </a:ext>
            </a:extLst>
          </p:cNvPr>
          <p:cNvSpPr/>
          <p:nvPr/>
        </p:nvSpPr>
        <p:spPr>
          <a:xfrm>
            <a:off x="4072269" y="5422605"/>
            <a:ext cx="7198243" cy="606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Sharing e.g. Classes, Utilities, Data Structures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14037B-E191-58CE-58DD-190B86136723}"/>
              </a:ext>
            </a:extLst>
          </p:cNvPr>
          <p:cNvCxnSpPr>
            <a:endCxn id="4" idx="2"/>
          </p:cNvCxnSpPr>
          <p:nvPr/>
        </p:nvCxnSpPr>
        <p:spPr>
          <a:xfrm flipV="1">
            <a:off x="9388549" y="4508205"/>
            <a:ext cx="0" cy="9037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534CB-DFB6-A4ED-B9A8-CD2169A3FA4F}"/>
              </a:ext>
            </a:extLst>
          </p:cNvPr>
          <p:cNvCxnSpPr>
            <a:endCxn id="6" idx="2"/>
          </p:cNvCxnSpPr>
          <p:nvPr/>
        </p:nvCxnSpPr>
        <p:spPr>
          <a:xfrm flipV="1">
            <a:off x="5491715" y="5151474"/>
            <a:ext cx="1" cy="271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2B32BB-AB2D-02B4-A2CF-69AB6F56EF62}"/>
              </a:ext>
            </a:extLst>
          </p:cNvPr>
          <p:cNvSpPr txBox="1"/>
          <p:nvPr/>
        </p:nvSpPr>
        <p:spPr>
          <a:xfrm>
            <a:off x="4359349" y="202019"/>
            <a:ext cx="30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Isomorphic Apps aka JavaScript Full-Stack Apps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47F5744-3735-E854-BA2B-98B22227B40D}"/>
              </a:ext>
            </a:extLst>
          </p:cNvPr>
          <p:cNvCxnSpPr>
            <a:stCxn id="5" idx="0"/>
            <a:endCxn id="2" idx="1"/>
          </p:cNvCxnSpPr>
          <p:nvPr/>
        </p:nvCxnSpPr>
        <p:spPr>
          <a:xfrm rot="16200000" flipH="1">
            <a:off x="3576526" y="-1099141"/>
            <a:ext cx="2538524" cy="5704368"/>
          </a:xfrm>
          <a:prstGeom prst="bentConnector4">
            <a:avLst>
              <a:gd name="adj1" fmla="val -9005"/>
              <a:gd name="adj2" fmla="val 6672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9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14B1E-1640-2C4D-F512-089E7D13064C}"/>
              </a:ext>
            </a:extLst>
          </p:cNvPr>
          <p:cNvSpPr/>
          <p:nvPr/>
        </p:nvSpPr>
        <p:spPr>
          <a:xfrm>
            <a:off x="8527311" y="1913860"/>
            <a:ext cx="2456121" cy="2275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Data Services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72A479E-03DF-2BE0-4956-D513A8964D9F}"/>
              </a:ext>
            </a:extLst>
          </p:cNvPr>
          <p:cNvSpPr/>
          <p:nvPr/>
        </p:nvSpPr>
        <p:spPr>
          <a:xfrm rot="16200000">
            <a:off x="6953693" y="1956389"/>
            <a:ext cx="956930" cy="2190307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E154A-FE33-5BFE-52ED-0E792610B368}"/>
              </a:ext>
            </a:extLst>
          </p:cNvPr>
          <p:cNvSpPr txBox="1"/>
          <p:nvPr/>
        </p:nvSpPr>
        <p:spPr>
          <a:xfrm>
            <a:off x="6741042" y="2806995"/>
            <a:ext cx="16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Public Endpoint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6C71D-E5C7-CBFB-F623-26BEFCF15A52}"/>
              </a:ext>
            </a:extLst>
          </p:cNvPr>
          <p:cNvSpPr/>
          <p:nvPr/>
        </p:nvSpPr>
        <p:spPr>
          <a:xfrm>
            <a:off x="372140" y="1669312"/>
            <a:ext cx="2849525" cy="3327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87C73-5973-881B-451D-162CB4137B65}"/>
              </a:ext>
            </a:extLst>
          </p:cNvPr>
          <p:cNvSpPr txBox="1"/>
          <p:nvPr/>
        </p:nvSpPr>
        <p:spPr>
          <a:xfrm>
            <a:off x="382772" y="1063256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3B799-249D-E70E-1A43-74A5A607709A}"/>
              </a:ext>
            </a:extLst>
          </p:cNvPr>
          <p:cNvSpPr/>
          <p:nvPr/>
        </p:nvSpPr>
        <p:spPr>
          <a:xfrm>
            <a:off x="382772" y="2806995"/>
            <a:ext cx="2838893" cy="871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OM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AC7420E-3A3A-B326-AA07-83A3B7000CB3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3221665" y="3051543"/>
            <a:ext cx="3115340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B03CFC-8288-AC59-CD3D-AF7B5BF7981F}"/>
              </a:ext>
            </a:extLst>
          </p:cNvPr>
          <p:cNvSpPr txBox="1"/>
          <p:nvPr/>
        </p:nvSpPr>
        <p:spPr>
          <a:xfrm>
            <a:off x="3625703" y="2254102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 HTTP Call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A5DA087-BF51-D6F0-B635-1A4E52F79C66}"/>
              </a:ext>
            </a:extLst>
          </p:cNvPr>
          <p:cNvCxnSpPr>
            <a:stCxn id="3" idx="0"/>
            <a:endCxn id="7" idx="3"/>
          </p:cNvCxnSpPr>
          <p:nvPr/>
        </p:nvCxnSpPr>
        <p:spPr>
          <a:xfrm rot="10800000" flipV="1">
            <a:off x="3221666" y="3051542"/>
            <a:ext cx="3354573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AF6013-A679-C46A-38C8-BDF9643F088C}"/>
              </a:ext>
            </a:extLst>
          </p:cNvPr>
          <p:cNvSpPr txBox="1"/>
          <p:nvPr/>
        </p:nvSpPr>
        <p:spPr>
          <a:xfrm>
            <a:off x="3880884" y="3530008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9BDD4-BAB8-0F0B-438E-F8BD19ED09F9}"/>
              </a:ext>
            </a:extLst>
          </p:cNvPr>
          <p:cNvSpPr txBox="1"/>
          <p:nvPr/>
        </p:nvSpPr>
        <p:spPr>
          <a:xfrm>
            <a:off x="5730949" y="4603898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DATA?</a:t>
            </a:r>
          </a:p>
          <a:p>
            <a:r>
              <a:rPr lang="en-US" dirty="0"/>
              <a:t>1. JSON / XML Data received from the Server.</a:t>
            </a:r>
          </a:p>
          <a:p>
            <a:r>
              <a:rPr lang="en-US" dirty="0"/>
              <a:t>2. Html received from the server, to generate the UI Dynamically in Browser</a:t>
            </a:r>
          </a:p>
          <a:p>
            <a:r>
              <a:rPr lang="en-US" dirty="0"/>
              <a:t>3. Images, Videos, etc.</a:t>
            </a:r>
          </a:p>
          <a:p>
            <a:r>
              <a:rPr lang="en-US" dirty="0"/>
              <a:t>4. Streamed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6DCF8-1167-4E22-6DD8-89B995640237}"/>
              </a:ext>
            </a:extLst>
          </p:cNvPr>
          <p:cNvSpPr txBox="1"/>
          <p:nvPr/>
        </p:nvSpPr>
        <p:spPr>
          <a:xfrm>
            <a:off x="265814" y="5316279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www.xyz.com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A3938-EE5D-2692-E372-9B788357D270}"/>
              </a:ext>
            </a:extLst>
          </p:cNvPr>
          <p:cNvSpPr txBox="1"/>
          <p:nvPr/>
        </p:nvSpPr>
        <p:spPr>
          <a:xfrm>
            <a:off x="8410353" y="435684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www.pqr.com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0F957-44BD-6C56-8227-75B69B4E7821}"/>
              </a:ext>
            </a:extLst>
          </p:cNvPr>
          <p:cNvSpPr/>
          <p:nvPr/>
        </p:nvSpPr>
        <p:spPr>
          <a:xfrm>
            <a:off x="322521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26E5B-3524-7674-48F1-84DDD997EDC4}"/>
              </a:ext>
            </a:extLst>
          </p:cNvPr>
          <p:cNvSpPr/>
          <p:nvPr/>
        </p:nvSpPr>
        <p:spPr>
          <a:xfrm>
            <a:off x="2278912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178101B2-C7AD-98B0-9ABB-2B9E8B7EA942}"/>
              </a:ext>
            </a:extLst>
          </p:cNvPr>
          <p:cNvSpPr/>
          <p:nvPr/>
        </p:nvSpPr>
        <p:spPr>
          <a:xfrm flipV="1">
            <a:off x="2431311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A1B0D-015E-0C13-A53D-3C58159BCD99}"/>
              </a:ext>
            </a:extLst>
          </p:cNvPr>
          <p:cNvSpPr txBox="1"/>
          <p:nvPr/>
        </p:nvSpPr>
        <p:spPr>
          <a:xfrm>
            <a:off x="322521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AC1BA-E02A-B26C-CA9F-600CE9CCCCB7}"/>
              </a:ext>
            </a:extLst>
          </p:cNvPr>
          <p:cNvSpPr/>
          <p:nvPr/>
        </p:nvSpPr>
        <p:spPr>
          <a:xfrm>
            <a:off x="3714307" y="1007585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937E-6206-A35D-4F8D-3F742BEB4F54}"/>
              </a:ext>
            </a:extLst>
          </p:cNvPr>
          <p:cNvSpPr/>
          <p:nvPr/>
        </p:nvSpPr>
        <p:spPr>
          <a:xfrm>
            <a:off x="5670698" y="986320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AC7988-6131-6176-BC19-7D1AE351C285}"/>
              </a:ext>
            </a:extLst>
          </p:cNvPr>
          <p:cNvSpPr/>
          <p:nvPr/>
        </p:nvSpPr>
        <p:spPr>
          <a:xfrm flipV="1">
            <a:off x="5823097" y="1119226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5ECCA-9A29-E341-DC83-94C7FD5EBB6A}"/>
              </a:ext>
            </a:extLst>
          </p:cNvPr>
          <p:cNvSpPr txBox="1"/>
          <p:nvPr/>
        </p:nvSpPr>
        <p:spPr>
          <a:xfrm>
            <a:off x="3714307" y="1119226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A937E-02E1-9E2B-AF59-FAE07B24649A}"/>
              </a:ext>
            </a:extLst>
          </p:cNvPr>
          <p:cNvSpPr/>
          <p:nvPr/>
        </p:nvSpPr>
        <p:spPr>
          <a:xfrm>
            <a:off x="7286846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4C6AD-9DB7-6B6E-6A89-68C04CCD1C13}"/>
              </a:ext>
            </a:extLst>
          </p:cNvPr>
          <p:cNvSpPr/>
          <p:nvPr/>
        </p:nvSpPr>
        <p:spPr>
          <a:xfrm>
            <a:off x="9243237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AF13664-A2E3-6F98-9634-82308C9093F4}"/>
              </a:ext>
            </a:extLst>
          </p:cNvPr>
          <p:cNvSpPr/>
          <p:nvPr/>
        </p:nvSpPr>
        <p:spPr>
          <a:xfrm flipV="1">
            <a:off x="9395636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F632D-9BC9-3399-F30F-8F67BF7E231E}"/>
              </a:ext>
            </a:extLst>
          </p:cNvPr>
          <p:cNvSpPr txBox="1"/>
          <p:nvPr/>
        </p:nvSpPr>
        <p:spPr>
          <a:xfrm>
            <a:off x="7286846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D2F9A-350C-0631-18A6-03B44F86D743}"/>
              </a:ext>
            </a:extLst>
          </p:cNvPr>
          <p:cNvCxnSpPr/>
          <p:nvPr/>
        </p:nvCxnSpPr>
        <p:spPr>
          <a:xfrm flipV="1">
            <a:off x="691116" y="1592376"/>
            <a:ext cx="627321" cy="10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DDCC04-0017-6B2D-BEB9-6090A6B65D12}"/>
              </a:ext>
            </a:extLst>
          </p:cNvPr>
          <p:cNvSpPr txBox="1"/>
          <p:nvPr/>
        </p:nvSpPr>
        <p:spPr>
          <a:xfrm>
            <a:off x="223284" y="2679405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434E05E-9C1D-8BD9-02BE-CE2B32265591}"/>
              </a:ext>
            </a:extLst>
          </p:cNvPr>
          <p:cNvCxnSpPr>
            <a:endCxn id="6" idx="2"/>
          </p:cNvCxnSpPr>
          <p:nvPr/>
        </p:nvCxnSpPr>
        <p:spPr>
          <a:xfrm>
            <a:off x="1892595" y="1560478"/>
            <a:ext cx="3118884" cy="12700"/>
          </a:xfrm>
          <a:prstGeom prst="curvedConnector4">
            <a:avLst>
              <a:gd name="adj1" fmla="val 29205"/>
              <a:gd name="adj2" fmla="val 6086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0B22B23-CD83-B767-D35B-825EA36BF40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 flipH="1" flipV="1">
            <a:off x="6531934" y="-491606"/>
            <a:ext cx="531628" cy="3572539"/>
          </a:xfrm>
          <a:prstGeom prst="curvedConnector5">
            <a:avLst>
              <a:gd name="adj1" fmla="val -43000"/>
              <a:gd name="adj2" fmla="val 50000"/>
              <a:gd name="adj3" fmla="val 14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3F288C-979A-03FE-D542-950AB085DFC3}"/>
              </a:ext>
            </a:extLst>
          </p:cNvPr>
          <p:cNvSpPr txBox="1"/>
          <p:nvPr/>
        </p:nvSpPr>
        <p:spPr>
          <a:xfrm>
            <a:off x="2278912" y="2456121"/>
            <a:ext cx="7534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only Countries and then based on selection of country fetch states, and then based on selection of state, fetch Cities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calls, load counties, states and cities at a time by making 3 HTTP Calls and then filter on server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call, based on the first value in each dropdown </a:t>
            </a:r>
          </a:p>
        </p:txBody>
      </p:sp>
    </p:spTree>
    <p:extLst>
      <p:ext uri="{BB962C8B-B14F-4D97-AF65-F5344CB8AC3E}">
        <p14:creationId xmlns:p14="http://schemas.microsoft.com/office/powerpoint/2010/main" val="407101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90DD-6A40-A4C9-257C-B1CEC743EABD}"/>
              </a:ext>
            </a:extLst>
          </p:cNvPr>
          <p:cNvSpPr txBox="1"/>
          <p:nvPr/>
        </p:nvSpPr>
        <p:spPr>
          <a:xfrm>
            <a:off x="3200400" y="233916"/>
            <a:ext cx="43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8F8B8-8DB7-8252-B0CD-41EF8F0B7961}"/>
              </a:ext>
            </a:extLst>
          </p:cNvPr>
          <p:cNvSpPr txBox="1"/>
          <p:nvPr/>
        </p:nvSpPr>
        <p:spPr>
          <a:xfrm>
            <a:off x="435935" y="2573079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JOB Seeker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163F3-ACEA-94CA-D9E5-B4E8089AEB03}"/>
              </a:ext>
            </a:extLst>
          </p:cNvPr>
          <p:cNvSpPr/>
          <p:nvPr/>
        </p:nvSpPr>
        <p:spPr>
          <a:xfrm>
            <a:off x="7006855" y="754912"/>
            <a:ext cx="4338084" cy="5380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A5538-A80F-6F2A-FC54-6AF30075E300}"/>
              </a:ext>
            </a:extLst>
          </p:cNvPr>
          <p:cNvSpPr txBox="1"/>
          <p:nvPr/>
        </p:nvSpPr>
        <p:spPr>
          <a:xfrm>
            <a:off x="7272670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B1934-7609-2539-563C-521C2E5CF2F3}"/>
              </a:ext>
            </a:extLst>
          </p:cNvPr>
          <p:cNvSpPr txBox="1"/>
          <p:nvPr/>
        </p:nvSpPr>
        <p:spPr>
          <a:xfrm>
            <a:off x="7176977" y="1616149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Recruitment Process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EDC2E7-D70D-1665-B82B-20D9EBEE4625}"/>
              </a:ext>
            </a:extLst>
          </p:cNvPr>
          <p:cNvSpPr/>
          <p:nvPr/>
        </p:nvSpPr>
        <p:spPr>
          <a:xfrm>
            <a:off x="7187609" y="2573078"/>
            <a:ext cx="113768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  <a:p>
            <a:pPr algn="ctr"/>
            <a:r>
              <a:rPr lang="en-US" dirty="0"/>
              <a:t>Resume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C845904-AA08-078F-293C-4DA36CF8D77C}"/>
              </a:ext>
            </a:extLst>
          </p:cNvPr>
          <p:cNvSpPr/>
          <p:nvPr/>
        </p:nvSpPr>
        <p:spPr>
          <a:xfrm>
            <a:off x="8697432" y="2612801"/>
            <a:ext cx="150982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Match with</a:t>
            </a:r>
          </a:p>
          <a:p>
            <a:pPr algn="ctr"/>
            <a:r>
              <a:rPr lang="en-US" sz="1600" dirty="0"/>
              <a:t>JD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FD4839D-3C3C-3999-14D2-F68ED99DFD2A}"/>
              </a:ext>
            </a:extLst>
          </p:cNvPr>
          <p:cNvSpPr/>
          <p:nvPr/>
        </p:nvSpPr>
        <p:spPr>
          <a:xfrm>
            <a:off x="8984511" y="3459493"/>
            <a:ext cx="935665" cy="8293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81927-FA87-50AD-F743-1756102B0088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9452344" y="3272020"/>
            <a:ext cx="0" cy="1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F580617-9700-86E2-FD5B-287547FB6505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7868093" y="3874163"/>
            <a:ext cx="1116418" cy="176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A648A-9AF4-F43E-4E60-79DA058CB8EC}"/>
              </a:ext>
            </a:extLst>
          </p:cNvPr>
          <p:cNvSpPr/>
          <p:nvPr/>
        </p:nvSpPr>
        <p:spPr>
          <a:xfrm>
            <a:off x="7102549" y="3819894"/>
            <a:ext cx="765544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1563A1-5A59-8882-CD2C-DA4121BC753E}"/>
              </a:ext>
            </a:extLst>
          </p:cNvPr>
          <p:cNvSpPr/>
          <p:nvPr/>
        </p:nvSpPr>
        <p:spPr>
          <a:xfrm>
            <a:off x="9069570" y="4772912"/>
            <a:ext cx="1286541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DACE8EA-02C9-B077-A169-D4709832574D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rot="16200000" flipH="1">
            <a:off x="9340553" y="4400623"/>
            <a:ext cx="484079" cy="260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989D4-B5C9-D0BD-D667-61251DC7A7A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325293" y="2902688"/>
            <a:ext cx="372139" cy="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EF333-E789-2EE2-1804-4AA965468B93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4311502" y="37214"/>
            <a:ext cx="329609" cy="5401339"/>
          </a:xfrm>
          <a:prstGeom prst="bentConnector4">
            <a:avLst>
              <a:gd name="adj1" fmla="val -69355"/>
              <a:gd name="adj2" fmla="val 62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A9E5C3-1EE9-AB14-0FC7-1CCA3EB25C42}"/>
              </a:ext>
            </a:extLst>
          </p:cNvPr>
          <p:cNvSpPr txBox="1"/>
          <p:nvPr/>
        </p:nvSpPr>
        <p:spPr>
          <a:xfrm>
            <a:off x="3572540" y="1616149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the Resume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9D307A3-CE3A-DB7D-1777-28F3361A8B77}"/>
              </a:ext>
            </a:extLst>
          </p:cNvPr>
          <p:cNvCxnSpPr>
            <a:stCxn id="15" idx="2"/>
            <a:endCxn id="11" idx="2"/>
          </p:cNvCxnSpPr>
          <p:nvPr/>
        </p:nvCxnSpPr>
        <p:spPr>
          <a:xfrm rot="5400000" flipH="1">
            <a:off x="4621102" y="96948"/>
            <a:ext cx="289886" cy="5980813"/>
          </a:xfrm>
          <a:prstGeom prst="bentConnector3">
            <a:avLst>
              <a:gd name="adj1" fmla="val -78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97858E-0D4C-2AA6-0CD9-C2F57C0B8554}"/>
              </a:ext>
            </a:extLst>
          </p:cNvPr>
          <p:cNvSpPr txBox="1"/>
          <p:nvPr/>
        </p:nvSpPr>
        <p:spPr>
          <a:xfrm>
            <a:off x="3147238" y="3274827"/>
            <a:ext cx="216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Acknowledgement</a:t>
            </a:r>
          </a:p>
          <a:p>
            <a:pPr algn="ctr"/>
            <a:r>
              <a:rPr lang="en-US" b="1" dirty="0"/>
              <a:t>PROMISE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7ACED43-4B12-7082-0346-99FAC82CC327}"/>
              </a:ext>
            </a:extLst>
          </p:cNvPr>
          <p:cNvSpPr/>
          <p:nvPr/>
        </p:nvSpPr>
        <p:spPr>
          <a:xfrm>
            <a:off x="7006855" y="3561907"/>
            <a:ext cx="95694" cy="1892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B29C73C-1BB3-BA0D-7BA6-B557E69DA54C}"/>
              </a:ext>
            </a:extLst>
          </p:cNvPr>
          <p:cNvSpPr/>
          <p:nvPr/>
        </p:nvSpPr>
        <p:spPr>
          <a:xfrm>
            <a:off x="10813310" y="3561907"/>
            <a:ext cx="473148" cy="1892595"/>
          </a:xfrm>
          <a:prstGeom prst="rightBrace">
            <a:avLst>
              <a:gd name="adj1" fmla="val 8333"/>
              <a:gd name="adj2" fmla="val 52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BC8A2A0-34F1-F265-A0CB-EEE74EF8606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1775639" y="2942411"/>
            <a:ext cx="5231217" cy="156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EF4F8E-5FF7-ECDA-02B1-84B6649F0FCF}"/>
              </a:ext>
            </a:extLst>
          </p:cNvPr>
          <p:cNvSpPr txBox="1"/>
          <p:nvPr/>
        </p:nvSpPr>
        <p:spPr>
          <a:xfrm>
            <a:off x="2838893" y="4051005"/>
            <a:ext cx="327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send back with to the Job Seeker based on the further process</a:t>
            </a:r>
          </a:p>
        </p:txBody>
      </p:sp>
    </p:spTree>
    <p:extLst>
      <p:ext uri="{BB962C8B-B14F-4D97-AF65-F5344CB8AC3E}">
        <p14:creationId xmlns:p14="http://schemas.microsoft.com/office/powerpoint/2010/main" val="22299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F63830-F2B9-8F23-67F5-A47C5339E4CC}"/>
              </a:ext>
            </a:extLst>
          </p:cNvPr>
          <p:cNvSpPr/>
          <p:nvPr/>
        </p:nvSpPr>
        <p:spPr>
          <a:xfrm>
            <a:off x="9824484" y="276447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172D3-3ECA-70DF-BB4A-EAD4890D2AA5}"/>
              </a:ext>
            </a:extLst>
          </p:cNvPr>
          <p:cNvSpPr txBox="1"/>
          <p:nvPr/>
        </p:nvSpPr>
        <p:spPr>
          <a:xfrm>
            <a:off x="9920177" y="382772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2E663-4F21-7D7A-AF79-118998F48513}"/>
              </a:ext>
            </a:extLst>
          </p:cNvPr>
          <p:cNvSpPr/>
          <p:nvPr/>
        </p:nvSpPr>
        <p:spPr>
          <a:xfrm>
            <a:off x="272902" y="324294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B772-48AC-E903-5705-7958A13B083C}"/>
              </a:ext>
            </a:extLst>
          </p:cNvPr>
          <p:cNvSpPr txBox="1"/>
          <p:nvPr/>
        </p:nvSpPr>
        <p:spPr>
          <a:xfrm>
            <a:off x="372140" y="382772"/>
            <a:ext cx="17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 App in 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66ED4F-5F89-9AEF-DE59-7CA012854031}"/>
              </a:ext>
            </a:extLst>
          </p:cNvPr>
          <p:cNvSpPr/>
          <p:nvPr/>
        </p:nvSpPr>
        <p:spPr>
          <a:xfrm>
            <a:off x="2367516" y="467833"/>
            <a:ext cx="7456968" cy="5612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FF9B-8EE4-8091-2D95-7E0BA660F7E4}"/>
              </a:ext>
            </a:extLst>
          </p:cNvPr>
          <p:cNvSpPr txBox="1"/>
          <p:nvPr/>
        </p:nvSpPr>
        <p:spPr>
          <a:xfrm>
            <a:off x="9920177" y="748468"/>
            <a:ext cx="1998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Service Accept Request and Validate it. Then generate the Acknowledgement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5395010-2EE4-A1E0-946C-91D93C5037BD}"/>
              </a:ext>
            </a:extLst>
          </p:cNvPr>
          <p:cNvSpPr/>
          <p:nvPr/>
        </p:nvSpPr>
        <p:spPr>
          <a:xfrm>
            <a:off x="5560828" y="1382233"/>
            <a:ext cx="4263656" cy="5612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Acknowledgement (PROMISE)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93C605-E2D2-225A-64DD-40238E7B918C}"/>
              </a:ext>
            </a:extLst>
          </p:cNvPr>
          <p:cNvSpPr/>
          <p:nvPr/>
        </p:nvSpPr>
        <p:spPr>
          <a:xfrm>
            <a:off x="2236382" y="1237267"/>
            <a:ext cx="3455581" cy="499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Subscribe to the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E2481-6C83-523A-457F-E1FA9A70D836}"/>
              </a:ext>
            </a:extLst>
          </p:cNvPr>
          <p:cNvSpPr txBox="1"/>
          <p:nvPr/>
        </p:nvSpPr>
        <p:spPr>
          <a:xfrm>
            <a:off x="9920177" y="2328530"/>
            <a:ext cx="178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Service Continue Processing the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529F4-1CA3-EFD0-E975-A7991F1D02E9}"/>
              </a:ext>
            </a:extLst>
          </p:cNvPr>
          <p:cNvSpPr txBox="1"/>
          <p:nvPr/>
        </p:nvSpPr>
        <p:spPr>
          <a:xfrm>
            <a:off x="372140" y="1943503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Continue the execution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26675563-2D4D-18F0-E800-59AD44807F00}"/>
              </a:ext>
            </a:extLst>
          </p:cNvPr>
          <p:cNvSpPr/>
          <p:nvPr/>
        </p:nvSpPr>
        <p:spPr>
          <a:xfrm rot="5400000">
            <a:off x="7345481" y="1348718"/>
            <a:ext cx="2012786" cy="294521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40EC2-F640-0099-FF92-DD775CA6B220}"/>
              </a:ext>
            </a:extLst>
          </p:cNvPr>
          <p:cNvSpPr txBox="1"/>
          <p:nvPr/>
        </p:nvSpPr>
        <p:spPr>
          <a:xfrm>
            <a:off x="7378996" y="1814935"/>
            <a:ext cx="255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Promise Object keep on monitoring and waiting for the response from service. 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6A436BE7-6EC5-31F5-9835-E9AE3B799DDA}"/>
              </a:ext>
            </a:extLst>
          </p:cNvPr>
          <p:cNvSpPr/>
          <p:nvPr/>
        </p:nvSpPr>
        <p:spPr>
          <a:xfrm flipH="1">
            <a:off x="5736266" y="1804303"/>
            <a:ext cx="4183910" cy="3852218"/>
          </a:xfrm>
          <a:prstGeom prst="bentUpArrow">
            <a:avLst>
              <a:gd name="adj1" fmla="val 25000"/>
              <a:gd name="adj2" fmla="val 8715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959EA-B5B7-B823-B109-E5D34E02E184}"/>
              </a:ext>
            </a:extLst>
          </p:cNvPr>
          <p:cNvSpPr txBox="1"/>
          <p:nvPr/>
        </p:nvSpPr>
        <p:spPr>
          <a:xfrm>
            <a:off x="5830186" y="4666270"/>
            <a:ext cx="37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Response of execution from service will be delivered to promise.</a:t>
            </a:r>
          </a:p>
          <a:p>
            <a:r>
              <a:rPr lang="en-US" dirty="0"/>
              <a:t>This may be ‘Success’ or ‘Failed’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1D6287D-E8DB-5D0D-FFDB-426071A94280}"/>
              </a:ext>
            </a:extLst>
          </p:cNvPr>
          <p:cNvSpPr/>
          <p:nvPr/>
        </p:nvSpPr>
        <p:spPr>
          <a:xfrm>
            <a:off x="3895060" y="2314323"/>
            <a:ext cx="1467293" cy="1401882"/>
          </a:xfrm>
          <a:prstGeom prst="cube">
            <a:avLst>
              <a:gd name="adj" fmla="val 1817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Response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17E39F9-7E61-25B8-9A0B-F58F8D62690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5400000">
            <a:off x="5113370" y="1586230"/>
            <a:ext cx="370820" cy="1085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AB6653C-35C3-7C5B-31BF-FAB003FD7A06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5400000">
            <a:off x="3965751" y="1666306"/>
            <a:ext cx="1405656" cy="1547038"/>
          </a:xfrm>
          <a:prstGeom prst="curvedConnector4">
            <a:avLst>
              <a:gd name="adj1" fmla="val 20536"/>
              <a:gd name="adj2" fmla="val 11477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4E9549-F078-DF7E-2627-BDD15BA02EA0}"/>
              </a:ext>
            </a:extLst>
          </p:cNvPr>
          <p:cNvSpPr txBox="1"/>
          <p:nvPr/>
        </p:nvSpPr>
        <p:spPr>
          <a:xfrm>
            <a:off x="2542954" y="2041451"/>
            <a:ext cx="151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Use the Subscriptions to read the response 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8DE1E-A502-907B-E62C-5DBD1ED8623C}"/>
              </a:ext>
            </a:extLst>
          </p:cNvPr>
          <p:cNvSpPr/>
          <p:nvPr/>
        </p:nvSpPr>
        <p:spPr>
          <a:xfrm>
            <a:off x="2587255" y="4697403"/>
            <a:ext cx="1399952" cy="923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Data</a:t>
            </a:r>
          </a:p>
          <a:p>
            <a:pPr algn="ctr"/>
            <a:r>
              <a:rPr lang="en-US" dirty="0"/>
              <a:t>Success</a:t>
            </a:r>
          </a:p>
          <a:p>
            <a:pPr algn="ctr"/>
            <a:r>
              <a:rPr lang="en-US" dirty="0"/>
              <a:t>Resolve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340DF36-06E0-9893-F964-3FA8A94F66C4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 rot="5400000">
            <a:off x="3403675" y="3599761"/>
            <a:ext cx="981198" cy="1214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75E53F-90B2-E615-096E-DDAE1AFC69DB}"/>
              </a:ext>
            </a:extLst>
          </p:cNvPr>
          <p:cNvSpPr/>
          <p:nvPr/>
        </p:nvSpPr>
        <p:spPr>
          <a:xfrm>
            <a:off x="4027968" y="5589600"/>
            <a:ext cx="1399952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Response</a:t>
            </a:r>
          </a:p>
          <a:p>
            <a:pPr algn="ctr"/>
            <a:r>
              <a:rPr lang="en-US" dirty="0"/>
              <a:t>Reject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E710F5C-EF8C-2DBD-6AA4-9E8D753248B5}"/>
              </a:ext>
            </a:extLst>
          </p:cNvPr>
          <p:cNvCxnSpPr>
            <a:stCxn id="16" idx="3"/>
          </p:cNvCxnSpPr>
          <p:nvPr/>
        </p:nvCxnSpPr>
        <p:spPr>
          <a:xfrm rot="16200000" flipH="1">
            <a:off x="3732976" y="4484545"/>
            <a:ext cx="1791460" cy="254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Arrow 30">
            <a:extLst>
              <a:ext uri="{FF2B5EF4-FFF2-40B4-BE49-F238E27FC236}">
                <a16:creationId xmlns:a16="http://schemas.microsoft.com/office/drawing/2014/main" id="{1647185B-E7B6-8665-B45D-56207788E2BE}"/>
              </a:ext>
            </a:extLst>
          </p:cNvPr>
          <p:cNvSpPr/>
          <p:nvPr/>
        </p:nvSpPr>
        <p:spPr>
          <a:xfrm>
            <a:off x="1435394" y="3429000"/>
            <a:ext cx="2363973" cy="9622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delivered to 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8DCB0D-8F3B-93A4-1D5D-2EFD6707DE14}"/>
              </a:ext>
            </a:extLst>
          </p:cNvPr>
          <p:cNvSpPr txBox="1"/>
          <p:nvPr/>
        </p:nvSpPr>
        <p:spPr>
          <a:xfrm>
            <a:off x="372140" y="4666270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now process the 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693405-52CA-A863-5F31-80FC9D4B9DFD}"/>
              </a:ext>
            </a:extLst>
          </p:cNvPr>
          <p:cNvSpPr txBox="1"/>
          <p:nvPr/>
        </p:nvSpPr>
        <p:spPr>
          <a:xfrm>
            <a:off x="3987207" y="95693"/>
            <a:ext cx="3912784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Working</a:t>
            </a:r>
          </a:p>
        </p:txBody>
      </p:sp>
    </p:spTree>
    <p:extLst>
      <p:ext uri="{BB962C8B-B14F-4D97-AF65-F5344CB8AC3E}">
        <p14:creationId xmlns:p14="http://schemas.microsoft.com/office/powerpoint/2010/main" val="348161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3F5A37-3CAB-A966-B22C-E91DED333DD5}"/>
              </a:ext>
            </a:extLst>
          </p:cNvPr>
          <p:cNvSpPr/>
          <p:nvPr/>
        </p:nvSpPr>
        <p:spPr>
          <a:xfrm>
            <a:off x="1297172" y="2402957"/>
            <a:ext cx="1488558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1FEDD8-9A16-542F-CF77-99F774CEA589}"/>
              </a:ext>
            </a:extLst>
          </p:cNvPr>
          <p:cNvSpPr/>
          <p:nvPr/>
        </p:nvSpPr>
        <p:spPr>
          <a:xfrm>
            <a:off x="4043915" y="2317896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D58892-E74D-3455-6486-3F82C0F2F8A5}"/>
              </a:ext>
            </a:extLst>
          </p:cNvPr>
          <p:cNvSpPr/>
          <p:nvPr/>
        </p:nvSpPr>
        <p:spPr>
          <a:xfrm>
            <a:off x="7318741" y="770858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2FC7D-4833-E984-B316-93D01C630E83}"/>
              </a:ext>
            </a:extLst>
          </p:cNvPr>
          <p:cNvSpPr/>
          <p:nvPr/>
        </p:nvSpPr>
        <p:spPr>
          <a:xfrm>
            <a:off x="7318741" y="3836579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A9D64C-4F9F-4488-602D-C5B08FB88F11}"/>
              </a:ext>
            </a:extLst>
          </p:cNvPr>
          <p:cNvSpPr/>
          <p:nvPr/>
        </p:nvSpPr>
        <p:spPr>
          <a:xfrm>
            <a:off x="10022955" y="2317895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</a:t>
            </a:r>
          </a:p>
          <a:p>
            <a:pPr algn="ctr"/>
            <a:r>
              <a:rPr lang="en-US" dirty="0"/>
              <a:t>Release the Async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BE77AA4-CF29-6297-A9EF-BC2B97D17927}"/>
              </a:ext>
            </a:extLst>
          </p:cNvPr>
          <p:cNvSpPr/>
          <p:nvPr/>
        </p:nvSpPr>
        <p:spPr>
          <a:xfrm>
            <a:off x="170121" y="2838891"/>
            <a:ext cx="1127051" cy="372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39574D-0B23-FD48-7BDA-AA3133BFF02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2785730" y="2939901"/>
            <a:ext cx="1258185" cy="85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53AC480-97BF-26AF-F541-8C7581CA88CF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5400000" flipH="1" flipV="1">
            <a:off x="5712340" y="711495"/>
            <a:ext cx="925033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724116-D30A-30D0-BC85-B5D8CA7C22C5}"/>
              </a:ext>
            </a:extLst>
          </p:cNvPr>
          <p:cNvCxnSpPr>
            <a:stCxn id="3" idx="4"/>
            <a:endCxn id="5" idx="2"/>
          </p:cNvCxnSpPr>
          <p:nvPr/>
        </p:nvCxnSpPr>
        <p:spPr>
          <a:xfrm rot="16200000" flipH="1">
            <a:off x="5726517" y="2866359"/>
            <a:ext cx="896679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855045E-8B86-CEA2-A0DF-AB4CBAF512F9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9292852" y="1392863"/>
            <a:ext cx="1717159" cy="9250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FB449EA-E35D-D76E-D209-3B4C6676A9C6}"/>
              </a:ext>
            </a:extLst>
          </p:cNvPr>
          <p:cNvCxnSpPr>
            <a:stCxn id="5" idx="6"/>
            <a:endCxn id="6" idx="4"/>
          </p:cNvCxnSpPr>
          <p:nvPr/>
        </p:nvCxnSpPr>
        <p:spPr>
          <a:xfrm flipV="1">
            <a:off x="9292852" y="3561904"/>
            <a:ext cx="1717159" cy="8966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ECE25-CF08-82A2-34A0-5F644E77A737}"/>
              </a:ext>
            </a:extLst>
          </p:cNvPr>
          <p:cNvSpPr/>
          <p:nvPr/>
        </p:nvSpPr>
        <p:spPr>
          <a:xfrm>
            <a:off x="379582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8793C6-7C94-A8C5-1487-7076DFDE3139}"/>
              </a:ext>
            </a:extLst>
          </p:cNvPr>
          <p:cNvSpPr/>
          <p:nvPr/>
        </p:nvSpPr>
        <p:spPr>
          <a:xfrm>
            <a:off x="1194390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7459CD-97FD-4BA8-DFBE-347BEEE005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848986" y="5512982"/>
            <a:ext cx="8094917" cy="0"/>
          </a:xfrm>
          <a:prstGeom prst="line">
            <a:avLst/>
          </a:prstGeom>
          <a:ln w="762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6AB02-D035-F4BE-C590-14E770E4837E}"/>
              </a:ext>
            </a:extLst>
          </p:cNvPr>
          <p:cNvSpPr txBox="1"/>
          <p:nvPr/>
        </p:nvSpPr>
        <p:spPr>
          <a:xfrm>
            <a:off x="5326912" y="5837274"/>
            <a:ext cx="54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Asynchronous Execution</a:t>
            </a:r>
          </a:p>
        </p:txBody>
      </p:sp>
    </p:spTree>
    <p:extLst>
      <p:ext uri="{BB962C8B-B14F-4D97-AF65-F5344CB8AC3E}">
        <p14:creationId xmlns:p14="http://schemas.microsoft.com/office/powerpoint/2010/main" val="26814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9929B4-AD84-1C29-ADE3-27FFC4E1AD25}"/>
              </a:ext>
            </a:extLst>
          </p:cNvPr>
          <p:cNvSpPr/>
          <p:nvPr/>
        </p:nvSpPr>
        <p:spPr>
          <a:xfrm>
            <a:off x="4657060" y="297711"/>
            <a:ext cx="2264734" cy="1945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Promise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15DE9-CA46-3E0F-4CE6-7BD05CD8CE03}"/>
              </a:ext>
            </a:extLst>
          </p:cNvPr>
          <p:cNvSpPr/>
          <p:nvPr/>
        </p:nvSpPr>
        <p:spPr>
          <a:xfrm>
            <a:off x="184297" y="224346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fetch()</a:t>
            </a:r>
          </a:p>
          <a:p>
            <a:pPr algn="ctr"/>
            <a:r>
              <a:rPr lang="en-US" b="1" dirty="0"/>
              <a:t>ES Object for HTTP Calls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BCE39E1-6129-E5D6-E5AF-4A80C1D315D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1096926" y="1270589"/>
            <a:ext cx="3560135" cy="972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4D4D26C-8994-34C4-0D76-0969026AC2CE}"/>
              </a:ext>
            </a:extLst>
          </p:cNvPr>
          <p:cNvSpPr/>
          <p:nvPr/>
        </p:nvSpPr>
        <p:spPr>
          <a:xfrm>
            <a:off x="804530" y="429023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$http()</a:t>
            </a:r>
          </a:p>
          <a:p>
            <a:pPr algn="ctr"/>
            <a:r>
              <a:rPr lang="en-US" b="1" dirty="0" err="1"/>
              <a:t>Angular.js</a:t>
            </a:r>
            <a:r>
              <a:rPr lang="en-US" b="1" dirty="0"/>
              <a:t> Object for HTTP Calls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E330F30-5412-3C5B-4FBF-6B3D70565A71}"/>
              </a:ext>
            </a:extLst>
          </p:cNvPr>
          <p:cNvCxnSpPr>
            <a:stCxn id="2" idx="3"/>
            <a:endCxn id="6" idx="0"/>
          </p:cNvCxnSpPr>
          <p:nvPr/>
        </p:nvCxnSpPr>
        <p:spPr>
          <a:xfrm rot="5400000">
            <a:off x="2187081" y="1488597"/>
            <a:ext cx="2331720" cy="3271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E54861-E16A-1D11-E1FF-51F5708227AA}"/>
              </a:ext>
            </a:extLst>
          </p:cNvPr>
          <p:cNvSpPr/>
          <p:nvPr/>
        </p:nvSpPr>
        <p:spPr>
          <a:xfrm>
            <a:off x="3019646" y="510185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Axios</a:t>
            </a:r>
            <a:endParaRPr lang="en-US" b="1" dirty="0"/>
          </a:p>
          <a:p>
            <a:pPr algn="ctr"/>
            <a:r>
              <a:rPr lang="en-US" b="1" dirty="0"/>
              <a:t>ES object by JS Community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6F8856D-E3ED-6D00-AE8D-417D3ECF007D}"/>
              </a:ext>
            </a:extLst>
          </p:cNvPr>
          <p:cNvCxnSpPr>
            <a:stCxn id="2" idx="4"/>
            <a:endCxn id="9" idx="0"/>
          </p:cNvCxnSpPr>
          <p:nvPr/>
        </p:nvCxnSpPr>
        <p:spPr>
          <a:xfrm rot="5400000">
            <a:off x="3431657" y="2744087"/>
            <a:ext cx="2858389" cy="1857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61C791-21C1-5891-420F-91A8F5E4FD02}"/>
              </a:ext>
            </a:extLst>
          </p:cNvPr>
          <p:cNvSpPr/>
          <p:nvPr/>
        </p:nvSpPr>
        <p:spPr>
          <a:xfrm>
            <a:off x="6257260" y="5101857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$.ajax()</a:t>
            </a:r>
          </a:p>
          <a:p>
            <a:pPr algn="ctr"/>
            <a:r>
              <a:rPr lang="en-US" b="1" dirty="0"/>
              <a:t>object by jQuery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EE37FF1-D020-FF46-CB61-2337BBAC99DD}"/>
              </a:ext>
            </a:extLst>
          </p:cNvPr>
          <p:cNvCxnSpPr>
            <a:stCxn id="2" idx="5"/>
            <a:endCxn id="12" idx="0"/>
          </p:cNvCxnSpPr>
          <p:nvPr/>
        </p:nvCxnSpPr>
        <p:spPr>
          <a:xfrm rot="16200000" flipH="1">
            <a:off x="5308340" y="3240309"/>
            <a:ext cx="3143338" cy="579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BF16818-14B4-F7E6-693C-B0692DC96B57}"/>
              </a:ext>
            </a:extLst>
          </p:cNvPr>
          <p:cNvSpPr/>
          <p:nvPr/>
        </p:nvSpPr>
        <p:spPr>
          <a:xfrm>
            <a:off x="8883218" y="429023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HttpCLient</a:t>
            </a:r>
            <a:endParaRPr lang="en-US" b="1" dirty="0"/>
          </a:p>
          <a:p>
            <a:pPr algn="ctr"/>
            <a:r>
              <a:rPr lang="en-US" b="1" dirty="0"/>
              <a:t>object by Angular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5579AB1-717D-C526-AA21-39BA74BF8A40}"/>
              </a:ext>
            </a:extLst>
          </p:cNvPr>
          <p:cNvCxnSpPr>
            <a:stCxn id="2" idx="6"/>
            <a:endCxn id="16" idx="0"/>
          </p:cNvCxnSpPr>
          <p:nvPr/>
        </p:nvCxnSpPr>
        <p:spPr>
          <a:xfrm>
            <a:off x="6921794" y="1270590"/>
            <a:ext cx="2874052" cy="3019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9773C-2100-7E5B-90FB-02AF2FD2D0A9}"/>
              </a:ext>
            </a:extLst>
          </p:cNvPr>
          <p:cNvSpPr/>
          <p:nvPr/>
        </p:nvSpPr>
        <p:spPr>
          <a:xfrm>
            <a:off x="9090837" y="170121"/>
            <a:ext cx="2679405" cy="1743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C4C17-F4B1-0F3E-173E-662F83E9D37A}"/>
              </a:ext>
            </a:extLst>
          </p:cNvPr>
          <p:cNvSpPr/>
          <p:nvPr/>
        </p:nvSpPr>
        <p:spPr>
          <a:xfrm>
            <a:off x="9080205" y="1031358"/>
            <a:ext cx="2648711" cy="63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3FDC-1117-ABCE-2BFD-19912693CC33}"/>
              </a:ext>
            </a:extLst>
          </p:cNvPr>
          <p:cNvSpPr txBox="1"/>
          <p:nvPr/>
        </p:nvSpPr>
        <p:spPr>
          <a:xfrm>
            <a:off x="9186530" y="297711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Resolved(), SUCCESS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EFB9E-9A16-E272-A88C-7906337BAF5C}"/>
              </a:ext>
            </a:extLst>
          </p:cNvPr>
          <p:cNvSpPr txBox="1"/>
          <p:nvPr/>
        </p:nvSpPr>
        <p:spPr>
          <a:xfrm>
            <a:off x="9229060" y="1180214"/>
            <a:ext cx="22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Rejected(), FAILED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6340B27-69B7-E7F0-18A3-1EB4020149E7}"/>
              </a:ext>
            </a:extLst>
          </p:cNvPr>
          <p:cNvCxnSpPr>
            <a:stCxn id="20" idx="1"/>
            <a:endCxn id="2" idx="0"/>
          </p:cNvCxnSpPr>
          <p:nvPr/>
        </p:nvCxnSpPr>
        <p:spPr>
          <a:xfrm rot="10800000">
            <a:off x="5789427" y="297712"/>
            <a:ext cx="3290778" cy="765545"/>
          </a:xfrm>
          <a:prstGeom prst="curvedConnector4">
            <a:avLst>
              <a:gd name="adj1" fmla="val 32795"/>
              <a:gd name="adj2" fmla="val 129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FFF37-4242-D647-2AE1-3DF9F85EF2C9}"/>
              </a:ext>
            </a:extLst>
          </p:cNvPr>
          <p:cNvSpPr/>
          <p:nvPr/>
        </p:nvSpPr>
        <p:spPr>
          <a:xfrm>
            <a:off x="265814" y="1286540"/>
            <a:ext cx="11717079" cy="861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2DDDB-7C74-7649-D5DC-2DD29A700D35}"/>
              </a:ext>
            </a:extLst>
          </p:cNvPr>
          <p:cNvSpPr txBox="1"/>
          <p:nvPr/>
        </p:nvSpPr>
        <p:spPr>
          <a:xfrm>
            <a:off x="3094074" y="202019"/>
            <a:ext cx="531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B24D0-9704-E681-2408-BD4A79BC71F5}"/>
              </a:ext>
            </a:extLst>
          </p:cNvPr>
          <p:cNvSpPr/>
          <p:nvPr/>
        </p:nvSpPr>
        <p:spPr>
          <a:xfrm>
            <a:off x="3710763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B29CB-63C0-D1DF-52EC-C316A503F969}"/>
              </a:ext>
            </a:extLst>
          </p:cNvPr>
          <p:cNvSpPr/>
          <p:nvPr/>
        </p:nvSpPr>
        <p:spPr>
          <a:xfrm>
            <a:off x="7623544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48D4-F5BA-57E4-81E1-88F7A4BBF69B}"/>
              </a:ext>
            </a:extLst>
          </p:cNvPr>
          <p:cNvSpPr txBox="1"/>
          <p:nvPr/>
        </p:nvSpPr>
        <p:spPr>
          <a:xfrm>
            <a:off x="9034131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326C-F093-306B-21DA-5733EA3DA93B}"/>
              </a:ext>
            </a:extLst>
          </p:cNvPr>
          <p:cNvSpPr txBox="1"/>
          <p:nvPr/>
        </p:nvSpPr>
        <p:spPr>
          <a:xfrm>
            <a:off x="4724400" y="1509823"/>
            <a:ext cx="299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Body The data to be posted to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5697F-0FB0-65B0-E8B3-79B05C967071}"/>
              </a:ext>
            </a:extLst>
          </p:cNvPr>
          <p:cNvSpPr txBox="1"/>
          <p:nvPr/>
        </p:nvSpPr>
        <p:spPr>
          <a:xfrm>
            <a:off x="662763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A9805-813A-5D28-DFD7-70A5CAB97560}"/>
              </a:ext>
            </a:extLst>
          </p:cNvPr>
          <p:cNvSpPr/>
          <p:nvPr/>
        </p:nvSpPr>
        <p:spPr>
          <a:xfrm>
            <a:off x="191386" y="3429000"/>
            <a:ext cx="11841126" cy="214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6C395E8-A82D-C2A4-1966-6B93E35F79B8}"/>
              </a:ext>
            </a:extLst>
          </p:cNvPr>
          <p:cNvCxnSpPr>
            <a:endCxn id="9" idx="0"/>
          </p:cNvCxnSpPr>
          <p:nvPr/>
        </p:nvCxnSpPr>
        <p:spPr>
          <a:xfrm>
            <a:off x="1382233" y="2031555"/>
            <a:ext cx="4729716" cy="139744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93D47-332C-7484-9D9B-FB9D51A25640}"/>
              </a:ext>
            </a:extLst>
          </p:cNvPr>
          <p:cNvSpPr/>
          <p:nvPr/>
        </p:nvSpPr>
        <p:spPr>
          <a:xfrm>
            <a:off x="2062716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81311-2484-05FE-6E4E-81FA8C40F618}"/>
              </a:ext>
            </a:extLst>
          </p:cNvPr>
          <p:cNvSpPr txBox="1"/>
          <p:nvPr/>
        </p:nvSpPr>
        <p:spPr>
          <a:xfrm>
            <a:off x="265814" y="3721395"/>
            <a:ext cx="153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of the Service</a:t>
            </a:r>
          </a:p>
          <a:p>
            <a:endParaRPr lang="en-US" dirty="0"/>
          </a:p>
          <a:p>
            <a:r>
              <a:rPr lang="en-US" dirty="0"/>
              <a:t>URL Optionally has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5920F-2FB2-63BF-E0CC-94E1B3E35ADD}"/>
              </a:ext>
            </a:extLst>
          </p:cNvPr>
          <p:cNvSpPr/>
          <p:nvPr/>
        </p:nvSpPr>
        <p:spPr>
          <a:xfrm>
            <a:off x="7517218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F2B92-626B-DF29-0C79-B6C16DE30F54}"/>
              </a:ext>
            </a:extLst>
          </p:cNvPr>
          <p:cNvSpPr txBox="1"/>
          <p:nvPr/>
        </p:nvSpPr>
        <p:spPr>
          <a:xfrm>
            <a:off x="2243470" y="3429000"/>
            <a:ext cx="5188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Header Parameters</a:t>
            </a:r>
          </a:p>
          <a:p>
            <a:pPr marL="342900" indent="-342900">
              <a:buAutoNum type="arabicPeriod"/>
            </a:pPr>
            <a:r>
              <a:rPr lang="en-US" sz="1600" dirty="0"/>
              <a:t>Media Formatter aka MIME Type, the type of data send to the service for HTTP POST and PUT Requests</a:t>
            </a:r>
          </a:p>
          <a:p>
            <a:pPr marL="342900" indent="-342900">
              <a:buAutoNum type="arabicPeriod"/>
            </a:pPr>
            <a:r>
              <a:rPr lang="en-US" sz="1600" dirty="0"/>
              <a:t>AUTHROIZATION: Carry the Security /  Identity Information</a:t>
            </a:r>
          </a:p>
          <a:p>
            <a:pPr marL="342900" indent="-342900">
              <a:buAutoNum type="arabicPeriod"/>
            </a:pPr>
            <a:r>
              <a:rPr lang="en-US" sz="1600" dirty="0"/>
              <a:t>Datatype: The data expected to be received from server </a:t>
            </a:r>
          </a:p>
          <a:p>
            <a:pPr marL="342900" indent="-342900">
              <a:buAutoNum type="arabicPeriod"/>
            </a:pPr>
            <a:r>
              <a:rPr lang="en-US" sz="1600" dirty="0"/>
              <a:t>Method Type: GET (default), POST, PUT, and 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980CE-B070-6ACF-9252-D17A12678B04}"/>
              </a:ext>
            </a:extLst>
          </p:cNvPr>
          <p:cNvSpPr txBox="1"/>
          <p:nvPr/>
        </p:nvSpPr>
        <p:spPr>
          <a:xfrm>
            <a:off x="7722781" y="3429000"/>
            <a:ext cx="4203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 Headers: Based on the service e.g. Version No of the service that will be called</a:t>
            </a:r>
          </a:p>
          <a:p>
            <a:endParaRPr lang="en-US" sz="1600" dirty="0"/>
          </a:p>
          <a:p>
            <a:r>
              <a:rPr lang="en-US" sz="1600" dirty="0"/>
              <a:t>Cross-Origin-Resource-Sharing Configuration (CORS). Mandatory in case of REST APIs. Generally, they are applied in configuration on server side</a:t>
            </a:r>
          </a:p>
        </p:txBody>
      </p:sp>
    </p:spTree>
    <p:extLst>
      <p:ext uri="{BB962C8B-B14F-4D97-AF65-F5344CB8AC3E}">
        <p14:creationId xmlns:p14="http://schemas.microsoft.com/office/powerpoint/2010/main" val="219019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F10AD-7636-DDFB-543C-ECD168572C8F}"/>
              </a:ext>
            </a:extLst>
          </p:cNvPr>
          <p:cNvSpPr/>
          <p:nvPr/>
        </p:nvSpPr>
        <p:spPr>
          <a:xfrm>
            <a:off x="7288618" y="446567"/>
            <a:ext cx="3987209" cy="5645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BC35A-3FB3-200F-E175-202AD90C7622}"/>
              </a:ext>
            </a:extLst>
          </p:cNvPr>
          <p:cNvSpPr txBox="1"/>
          <p:nvPr/>
        </p:nvSpPr>
        <p:spPr>
          <a:xfrm>
            <a:off x="7697971" y="446567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12E50-DDC9-F302-9F19-C698730CEC4D}"/>
              </a:ext>
            </a:extLst>
          </p:cNvPr>
          <p:cNvSpPr txBox="1"/>
          <p:nvPr/>
        </p:nvSpPr>
        <p:spPr>
          <a:xfrm>
            <a:off x="7155712" y="6230679"/>
            <a:ext cx="440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https://</a:t>
            </a:r>
            <a:r>
              <a:rPr lang="en-US" b="1" dirty="0" err="1"/>
              <a:t>www.myapp.com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5B8E0-C8E8-0F66-F77F-198492CE26F5}"/>
              </a:ext>
            </a:extLst>
          </p:cNvPr>
          <p:cNvSpPr/>
          <p:nvPr/>
        </p:nvSpPr>
        <p:spPr>
          <a:xfrm>
            <a:off x="7288617" y="1977655"/>
            <a:ext cx="3987209" cy="2902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AC559-8872-733F-3C0A-D38B6C326D8C}"/>
              </a:ext>
            </a:extLst>
          </p:cNvPr>
          <p:cNvSpPr/>
          <p:nvPr/>
        </p:nvSpPr>
        <p:spPr>
          <a:xfrm>
            <a:off x="7410890" y="2424222"/>
            <a:ext cx="3742661" cy="776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and Dynamic pages</a:t>
            </a:r>
          </a:p>
          <a:p>
            <a:pPr algn="ctr"/>
            <a:r>
              <a:rPr lang="en-US" b="1" dirty="0"/>
              <a:t>Html, JS,CSS, Server-Side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A41A4-0539-C3B9-6253-1048CF6A4AB3}"/>
              </a:ext>
            </a:extLst>
          </p:cNvPr>
          <p:cNvSpPr/>
          <p:nvPr/>
        </p:nvSpPr>
        <p:spPr>
          <a:xfrm>
            <a:off x="7389628" y="3269511"/>
            <a:ext cx="3753293" cy="1472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Application</a:t>
            </a:r>
          </a:p>
          <a:p>
            <a:pPr algn="ctr"/>
            <a:r>
              <a:rPr lang="en-US" b="1" dirty="0"/>
              <a:t>ASP.NET Core, MVC , JSP,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DA7E5-F9FD-0BAF-1730-2D211930EE11}"/>
              </a:ext>
            </a:extLst>
          </p:cNvPr>
          <p:cNvSpPr txBox="1"/>
          <p:nvPr/>
        </p:nvSpPr>
        <p:spPr>
          <a:xfrm>
            <a:off x="7527851" y="2057399"/>
            <a:ext cx="35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9D5EA70-61BC-BAAE-F720-AD3CD305C530}"/>
              </a:ext>
            </a:extLst>
          </p:cNvPr>
          <p:cNvSpPr/>
          <p:nvPr/>
        </p:nvSpPr>
        <p:spPr>
          <a:xfrm>
            <a:off x="180753" y="1850065"/>
            <a:ext cx="3572540" cy="3030279"/>
          </a:xfrm>
          <a:prstGeom prst="parallelogram">
            <a:avLst>
              <a:gd name="adj" fmla="val 15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is loaded with UI + JS +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1CC60-DF75-D705-A981-D244379447FE}"/>
              </a:ext>
            </a:extLst>
          </p:cNvPr>
          <p:cNvSpPr txBox="1"/>
          <p:nvPr/>
        </p:nvSpPr>
        <p:spPr>
          <a:xfrm>
            <a:off x="637954" y="1527683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535D34F-BE91-B511-79E0-05951C297E69}"/>
              </a:ext>
            </a:extLst>
          </p:cNvPr>
          <p:cNvSpPr/>
          <p:nvPr/>
        </p:nvSpPr>
        <p:spPr>
          <a:xfrm>
            <a:off x="3753293" y="2057399"/>
            <a:ext cx="3535324" cy="622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3213C788-398D-9108-C2C3-E6E88194A6DA}"/>
              </a:ext>
            </a:extLst>
          </p:cNvPr>
          <p:cNvSpPr/>
          <p:nvPr/>
        </p:nvSpPr>
        <p:spPr>
          <a:xfrm>
            <a:off x="3423684" y="3507848"/>
            <a:ext cx="3864931" cy="9684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Response for UI </a:t>
            </a:r>
            <a:r>
              <a:rPr lang="en-US" sz="1600" dirty="0" err="1"/>
              <a:t>index.html</a:t>
            </a:r>
            <a:r>
              <a:rPr lang="en-US" sz="1600" dirty="0"/>
              <a:t> + JS +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5B95D-36D5-B706-2107-DC46B2FD94F3}"/>
              </a:ext>
            </a:extLst>
          </p:cNvPr>
          <p:cNvSpPr txBox="1"/>
          <p:nvPr/>
        </p:nvSpPr>
        <p:spPr>
          <a:xfrm>
            <a:off x="382772" y="5273749"/>
            <a:ext cx="5539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loaded in HTML Page from the App </a:t>
            </a:r>
            <a:r>
              <a:rPr lang="en-US" dirty="0" err="1"/>
              <a:t>myapp.com</a:t>
            </a:r>
            <a:r>
              <a:rPr lang="en-US" dirty="0"/>
              <a:t> and all </a:t>
            </a:r>
            <a:r>
              <a:rPr lang="en-US" dirty="0" err="1"/>
              <a:t>postbacks</a:t>
            </a:r>
            <a:r>
              <a:rPr lang="en-US" dirty="0"/>
              <a:t> using JavaScript are taking place to same </a:t>
            </a:r>
            <a:r>
              <a:rPr lang="en-US" dirty="0" err="1"/>
              <a:t>myapp.com</a:t>
            </a:r>
            <a:r>
              <a:rPr lang="en-US" dirty="0"/>
              <a:t> server for execution. So its all same origin and execution takes place on the same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DC713-8AD5-15CD-67D9-2CB881609788}"/>
              </a:ext>
            </a:extLst>
          </p:cNvPr>
          <p:cNvSpPr txBox="1"/>
          <p:nvPr/>
        </p:nvSpPr>
        <p:spPr>
          <a:xfrm>
            <a:off x="287079" y="23391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Single Server App Hosting with Front-End and Server-Side as a Single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87568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D1152-C00B-033C-C379-C7D8B2207601}"/>
              </a:ext>
            </a:extLst>
          </p:cNvPr>
          <p:cNvSpPr txBox="1"/>
          <p:nvPr/>
        </p:nvSpPr>
        <p:spPr>
          <a:xfrm>
            <a:off x="85060" y="0"/>
            <a:ext cx="468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Hosting for Server-Side and Front-End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38EA4D-A52C-6B9B-7C13-668EB9B2FFED}"/>
              </a:ext>
            </a:extLst>
          </p:cNvPr>
          <p:cNvSpPr/>
          <p:nvPr/>
        </p:nvSpPr>
        <p:spPr>
          <a:xfrm>
            <a:off x="7910623" y="606056"/>
            <a:ext cx="3306726" cy="378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7B71E-AB0F-DFE6-3107-5E263253E385}"/>
              </a:ext>
            </a:extLst>
          </p:cNvPr>
          <p:cNvSpPr txBox="1"/>
          <p:nvPr/>
        </p:nvSpPr>
        <p:spPr>
          <a:xfrm>
            <a:off x="7995684" y="669851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F7F94-EA57-F9C6-9F14-2F1DA49322B0}"/>
              </a:ext>
            </a:extLst>
          </p:cNvPr>
          <p:cNvSpPr/>
          <p:nvPr/>
        </p:nvSpPr>
        <p:spPr>
          <a:xfrm>
            <a:off x="8091377" y="1190848"/>
            <a:ext cx="2998381" cy="2349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F664-2E99-85B7-60E0-7F7D73D9A50C}"/>
              </a:ext>
            </a:extLst>
          </p:cNvPr>
          <p:cNvSpPr txBox="1"/>
          <p:nvPr/>
        </p:nvSpPr>
        <p:spPr>
          <a:xfrm>
            <a:off x="8197702" y="1265274"/>
            <a:ext cx="27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F9324-D608-CF35-7E0C-DBF58BFCB812}"/>
              </a:ext>
            </a:extLst>
          </p:cNvPr>
          <p:cNvSpPr/>
          <p:nvPr/>
        </p:nvSpPr>
        <p:spPr>
          <a:xfrm>
            <a:off x="8197702" y="1945758"/>
            <a:ext cx="467833" cy="1483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D41EA-5EBB-B0F0-8C18-46BE2048F6C4}"/>
              </a:ext>
            </a:extLst>
          </p:cNvPr>
          <p:cNvSpPr/>
          <p:nvPr/>
        </p:nvSpPr>
        <p:spPr>
          <a:xfrm>
            <a:off x="8771860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E35CC-74B3-E3DC-8D71-F4358DBB9B23}"/>
              </a:ext>
            </a:extLst>
          </p:cNvPr>
          <p:cNvSpPr/>
          <p:nvPr/>
        </p:nvSpPr>
        <p:spPr>
          <a:xfrm>
            <a:off x="9930809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AA18A196-60C0-E78C-31B3-C705CCB0FE6A}"/>
              </a:ext>
            </a:extLst>
          </p:cNvPr>
          <p:cNvSpPr/>
          <p:nvPr/>
        </p:nvSpPr>
        <p:spPr>
          <a:xfrm>
            <a:off x="11334306" y="2219546"/>
            <a:ext cx="730103" cy="9356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123F1AE5-533F-632A-6085-D968D3398E8E}"/>
              </a:ext>
            </a:extLst>
          </p:cNvPr>
          <p:cNvSpPr/>
          <p:nvPr/>
        </p:nvSpPr>
        <p:spPr>
          <a:xfrm>
            <a:off x="11089758" y="2610294"/>
            <a:ext cx="395176" cy="1648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EA702-0F08-B0BE-3008-78FD07220BCD}"/>
              </a:ext>
            </a:extLst>
          </p:cNvPr>
          <p:cNvSpPr txBox="1"/>
          <p:nvPr/>
        </p:nvSpPr>
        <p:spPr>
          <a:xfrm>
            <a:off x="7995684" y="4529470"/>
            <a:ext cx="3168502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97C0C-AB14-559E-67B3-0FBFCD980079}"/>
              </a:ext>
            </a:extLst>
          </p:cNvPr>
          <p:cNvSpPr/>
          <p:nvPr/>
        </p:nvSpPr>
        <p:spPr>
          <a:xfrm>
            <a:off x="3296093" y="3721397"/>
            <a:ext cx="3668233" cy="2530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90F19-6E59-C60A-7EB4-1BC22CD437C5}"/>
              </a:ext>
            </a:extLst>
          </p:cNvPr>
          <p:cNvSpPr txBox="1"/>
          <p:nvPr/>
        </p:nvSpPr>
        <p:spPr>
          <a:xfrm>
            <a:off x="3545958" y="3845074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33C1D-D0CC-3F37-F595-72845BD00FC2}"/>
              </a:ext>
            </a:extLst>
          </p:cNvPr>
          <p:cNvSpPr/>
          <p:nvPr/>
        </p:nvSpPr>
        <p:spPr>
          <a:xfrm>
            <a:off x="3306726" y="4391247"/>
            <a:ext cx="3636334" cy="14885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DF926-E8E2-7194-74CA-0F567446D81B}"/>
              </a:ext>
            </a:extLst>
          </p:cNvPr>
          <p:cNvSpPr txBox="1"/>
          <p:nvPr/>
        </p:nvSpPr>
        <p:spPr>
          <a:xfrm>
            <a:off x="3545958" y="4391247"/>
            <a:ext cx="324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51C61-40C6-2F59-E970-16C93D96AF62}"/>
              </a:ext>
            </a:extLst>
          </p:cNvPr>
          <p:cNvSpPr/>
          <p:nvPr/>
        </p:nvSpPr>
        <p:spPr>
          <a:xfrm>
            <a:off x="3490136" y="4774019"/>
            <a:ext cx="3359889" cy="723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App with HTML UI and CSS</a:t>
            </a:r>
          </a:p>
          <a:p>
            <a:pPr algn="ctr"/>
            <a:r>
              <a:rPr lang="en-US" b="1" dirty="0"/>
              <a:t>Angular, React, Vue, jQuery, etc.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DBDEE-8399-FD99-6CF9-4E3B1C0CE885}"/>
              </a:ext>
            </a:extLst>
          </p:cNvPr>
          <p:cNvSpPr txBox="1"/>
          <p:nvPr/>
        </p:nvSpPr>
        <p:spPr>
          <a:xfrm>
            <a:off x="3112681" y="6375622"/>
            <a:ext cx="402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www.myfrontendapp.com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843A4-EE17-3751-CBBE-CDDB3483A24B}"/>
              </a:ext>
            </a:extLst>
          </p:cNvPr>
          <p:cNvSpPr/>
          <p:nvPr/>
        </p:nvSpPr>
        <p:spPr>
          <a:xfrm>
            <a:off x="273788" y="915654"/>
            <a:ext cx="2838893" cy="23178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AF96F-6D74-571C-2911-88E2F09D9D4B}"/>
              </a:ext>
            </a:extLst>
          </p:cNvPr>
          <p:cNvSpPr txBox="1"/>
          <p:nvPr/>
        </p:nvSpPr>
        <p:spPr>
          <a:xfrm>
            <a:off x="-93921" y="417330"/>
            <a:ext cx="2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6CE4BE-D1AA-964B-4F99-FDC027DAF857}"/>
              </a:ext>
            </a:extLst>
          </p:cNvPr>
          <p:cNvCxnSpPr>
            <a:stCxn id="19" idx="2"/>
            <a:endCxn id="15" idx="1"/>
          </p:cNvCxnSpPr>
          <p:nvPr/>
        </p:nvCxnSpPr>
        <p:spPr>
          <a:xfrm rot="16200000" flipH="1">
            <a:off x="1548992" y="3377792"/>
            <a:ext cx="1901977" cy="16134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2C3873-A6D7-3E2D-D536-521C94290D80}"/>
              </a:ext>
            </a:extLst>
          </p:cNvPr>
          <p:cNvSpPr txBox="1"/>
          <p:nvPr/>
        </p:nvSpPr>
        <p:spPr>
          <a:xfrm>
            <a:off x="124933" y="4214406"/>
            <a:ext cx="298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www.myfrontendapp.com</a:t>
            </a:r>
            <a:endParaRPr lang="en-US" sz="1400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6D149ED-A3F7-3CF5-C987-4B877970B5FF}"/>
              </a:ext>
            </a:extLst>
          </p:cNvPr>
          <p:cNvCxnSpPr>
            <a:stCxn id="15" idx="3"/>
            <a:endCxn id="19" idx="3"/>
          </p:cNvCxnSpPr>
          <p:nvPr/>
        </p:nvCxnSpPr>
        <p:spPr>
          <a:xfrm flipH="1" flipV="1">
            <a:off x="3112681" y="2074602"/>
            <a:ext cx="3830379" cy="3060925"/>
          </a:xfrm>
          <a:prstGeom prst="bentConnector3">
            <a:avLst>
              <a:gd name="adj1" fmla="val -596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BED820-1F71-11E3-A60E-6BBE5664E1B2}"/>
              </a:ext>
            </a:extLst>
          </p:cNvPr>
          <p:cNvSpPr txBox="1"/>
          <p:nvPr/>
        </p:nvSpPr>
        <p:spPr>
          <a:xfrm>
            <a:off x="3545958" y="2219546"/>
            <a:ext cx="299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UI + JS Script + CSS</a:t>
            </a:r>
          </a:p>
          <a:p>
            <a:r>
              <a:rPr lang="en-US" dirty="0"/>
              <a:t>Loaded from </a:t>
            </a:r>
            <a:r>
              <a:rPr lang="en-US" dirty="0">
                <a:hlinkClick r:id="rId2"/>
              </a:rPr>
              <a:t>www.myfrontendapp.com</a:t>
            </a:r>
            <a:r>
              <a:rPr lang="en-US" dirty="0"/>
              <a:t> on browser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2A49FE-EDF7-096A-984D-F66E594F4024}"/>
              </a:ext>
            </a:extLst>
          </p:cNvPr>
          <p:cNvSpPr txBox="1"/>
          <p:nvPr/>
        </p:nvSpPr>
        <p:spPr>
          <a:xfrm>
            <a:off x="486439" y="1733107"/>
            <a:ext cx="248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+ JS + CSS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BB267-CE1A-DFF2-2BB7-8A63AEE4BBD7}"/>
              </a:ext>
            </a:extLst>
          </p:cNvPr>
          <p:cNvSpPr/>
          <p:nvPr/>
        </p:nvSpPr>
        <p:spPr>
          <a:xfrm>
            <a:off x="3296093" y="5879806"/>
            <a:ext cx="3646967" cy="3721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82EE2-7EB3-F215-769A-0F19D0D07ECF}"/>
              </a:ext>
            </a:extLst>
          </p:cNvPr>
          <p:cNvSpPr txBox="1"/>
          <p:nvPr/>
        </p:nvSpPr>
        <p:spPr>
          <a:xfrm>
            <a:off x="7995684" y="159488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5ACF0-E07C-52E4-0D34-5485425CE2F0}"/>
              </a:ext>
            </a:extLst>
          </p:cNvPr>
          <p:cNvSpPr txBox="1"/>
          <p:nvPr/>
        </p:nvSpPr>
        <p:spPr>
          <a:xfrm>
            <a:off x="5883349" y="6337005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192.168.10.20:5002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8C8343B-6391-4B0A-52EC-9CC332875B81}"/>
              </a:ext>
            </a:extLst>
          </p:cNvPr>
          <p:cNvCxnSpPr>
            <a:stCxn id="19" idx="0"/>
            <a:endCxn id="3" idx="1"/>
          </p:cNvCxnSpPr>
          <p:nvPr/>
        </p:nvCxnSpPr>
        <p:spPr>
          <a:xfrm rot="16200000" flipH="1">
            <a:off x="4010430" y="-1401541"/>
            <a:ext cx="1582998" cy="6217388"/>
          </a:xfrm>
          <a:prstGeom prst="bentConnector4">
            <a:avLst>
              <a:gd name="adj1" fmla="val -14441"/>
              <a:gd name="adj2" fmla="val 9202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63A8F4-552D-32B2-DC7A-14ED9215E138}"/>
              </a:ext>
            </a:extLst>
          </p:cNvPr>
          <p:cNvSpPr txBox="1"/>
          <p:nvPr/>
        </p:nvSpPr>
        <p:spPr>
          <a:xfrm>
            <a:off x="3413051" y="750221"/>
            <a:ext cx="322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https://www.myfrontendapp.com</a:t>
            </a:r>
            <a:r>
              <a:rPr lang="en-US" dirty="0"/>
              <a:t> (origin)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5D6C279-989D-A3F2-3559-AA4FF023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09240"/>
              </p:ext>
            </p:extLst>
          </p:nvPr>
        </p:nvGraphicFramePr>
        <p:xfrm>
          <a:off x="7987708" y="3615068"/>
          <a:ext cx="3168504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26">
                  <a:extLst>
                    <a:ext uri="{9D8B030D-6E8A-4147-A177-3AD203B41FA5}">
                      <a16:colId xmlns:a16="http://schemas.microsoft.com/office/drawing/2014/main" val="2366478991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83460253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78548887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268408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Allows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5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Myfe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Get/post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15191"/>
                  </a:ext>
                </a:extLst>
              </a:tr>
            </a:tbl>
          </a:graphicData>
        </a:graphic>
      </p:graphicFrame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21DBD24-FAC4-5C0F-6A27-9E07C94F0458}"/>
              </a:ext>
            </a:extLst>
          </p:cNvPr>
          <p:cNvCxnSpPr>
            <a:cxnSpLocks/>
            <a:stCxn id="3" idx="1"/>
            <a:endCxn id="19" idx="1"/>
          </p:cNvCxnSpPr>
          <p:nvPr/>
        </p:nvCxnSpPr>
        <p:spPr>
          <a:xfrm rot="10800000">
            <a:off x="273789" y="2074602"/>
            <a:ext cx="7636835" cy="424050"/>
          </a:xfrm>
          <a:prstGeom prst="bentConnector5">
            <a:avLst>
              <a:gd name="adj1" fmla="val 18047"/>
              <a:gd name="adj2" fmla="val 226624"/>
              <a:gd name="adj3" fmla="val 1029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0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D362802-AC69-F7A5-6034-3B35914C87D0}"/>
              </a:ext>
            </a:extLst>
          </p:cNvPr>
          <p:cNvSpPr/>
          <p:nvPr/>
        </p:nvSpPr>
        <p:spPr>
          <a:xfrm>
            <a:off x="10664454" y="5954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or Relational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E4D9903-1A2F-604E-81BD-C85B989C6787}"/>
              </a:ext>
            </a:extLst>
          </p:cNvPr>
          <p:cNvSpPr/>
          <p:nvPr/>
        </p:nvSpPr>
        <p:spPr>
          <a:xfrm>
            <a:off x="10664453" y="24242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{NoSQL}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A3E8F6A3-21A5-6F67-D58C-530467420C8F}"/>
              </a:ext>
            </a:extLst>
          </p:cNvPr>
          <p:cNvSpPr/>
          <p:nvPr/>
        </p:nvSpPr>
        <p:spPr>
          <a:xfrm>
            <a:off x="10760147" y="4157332"/>
            <a:ext cx="1201479" cy="172247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2DF49F-C45C-EB52-7E97-7C64A2A4F1B5}"/>
              </a:ext>
            </a:extLst>
          </p:cNvPr>
          <p:cNvSpPr/>
          <p:nvPr/>
        </p:nvSpPr>
        <p:spPr>
          <a:xfrm>
            <a:off x="4146698" y="297712"/>
            <a:ext cx="5954233" cy="59648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D50CC-D027-6D0E-0F70-BD3A49D9C193}"/>
              </a:ext>
            </a:extLst>
          </p:cNvPr>
          <p:cNvSpPr/>
          <p:nvPr/>
        </p:nvSpPr>
        <p:spPr>
          <a:xfrm>
            <a:off x="8123274" y="595423"/>
            <a:ext cx="1679945" cy="542260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0BE87-278E-14DF-9B4D-659E83731BA5}"/>
              </a:ext>
            </a:extLst>
          </p:cNvPr>
          <p:cNvSpPr/>
          <p:nvPr/>
        </p:nvSpPr>
        <p:spPr>
          <a:xfrm>
            <a:off x="8250865" y="967563"/>
            <a:ext cx="1456661" cy="76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Relational DB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DAB009F3-9F11-F261-A64B-5C5559EF676A}"/>
              </a:ext>
            </a:extLst>
          </p:cNvPr>
          <p:cNvSpPr/>
          <p:nvPr/>
        </p:nvSpPr>
        <p:spPr>
          <a:xfrm>
            <a:off x="9707526" y="1265274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ADC4B-B4CF-4CC1-9354-94DCEBEEB067}"/>
              </a:ext>
            </a:extLst>
          </p:cNvPr>
          <p:cNvSpPr/>
          <p:nvPr/>
        </p:nvSpPr>
        <p:spPr>
          <a:xfrm>
            <a:off x="8282763" y="2626240"/>
            <a:ext cx="1456661" cy="765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NoSQL DB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D09FAB13-AD22-D3C2-0B39-EAB78920AB84}"/>
              </a:ext>
            </a:extLst>
          </p:cNvPr>
          <p:cNvSpPr/>
          <p:nvPr/>
        </p:nvSpPr>
        <p:spPr>
          <a:xfrm>
            <a:off x="9739424" y="2923951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FDC82-EC59-8C45-8AF9-B8C11131FCC8}"/>
              </a:ext>
            </a:extLst>
          </p:cNvPr>
          <p:cNvSpPr/>
          <p:nvPr/>
        </p:nvSpPr>
        <p:spPr>
          <a:xfrm>
            <a:off x="8314658" y="4651739"/>
            <a:ext cx="1456661" cy="7655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File Access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A0F08A11-239C-F3F3-3EBF-7486DC58B04A}"/>
              </a:ext>
            </a:extLst>
          </p:cNvPr>
          <p:cNvSpPr/>
          <p:nvPr/>
        </p:nvSpPr>
        <p:spPr>
          <a:xfrm>
            <a:off x="9771319" y="4949450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B138D5-BFFA-2127-B75A-C7E378E375CE}"/>
              </a:ext>
            </a:extLst>
          </p:cNvPr>
          <p:cNvSpPr/>
          <p:nvPr/>
        </p:nvSpPr>
        <p:spPr>
          <a:xfrm>
            <a:off x="6177517" y="510364"/>
            <a:ext cx="1679944" cy="5507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 Layer</a:t>
            </a:r>
          </a:p>
          <a:p>
            <a:pPr algn="ctr"/>
            <a:r>
              <a:rPr lang="en-US" b="1" dirty="0"/>
              <a:t>Module</a:t>
            </a:r>
          </a:p>
          <a:p>
            <a:pPr algn="ctr"/>
            <a:r>
              <a:rPr lang="en-US" b="1" dirty="0"/>
              <a:t>Domain Driven Development (DDD)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0140D2B-BAC6-AEB2-6821-29812F2D756B}"/>
              </a:ext>
            </a:extLst>
          </p:cNvPr>
          <p:cNvSpPr/>
          <p:nvPr/>
        </p:nvSpPr>
        <p:spPr>
          <a:xfrm>
            <a:off x="7464058" y="2030819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55CD673-E95B-989D-9CA5-0FE1B837B69A}"/>
              </a:ext>
            </a:extLst>
          </p:cNvPr>
          <p:cNvSpPr/>
          <p:nvPr/>
        </p:nvSpPr>
        <p:spPr>
          <a:xfrm>
            <a:off x="7400265" y="4231753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00AB85-BF3D-1282-A9FA-F50D395AC275}"/>
              </a:ext>
            </a:extLst>
          </p:cNvPr>
          <p:cNvSpPr/>
          <p:nvPr/>
        </p:nvSpPr>
        <p:spPr>
          <a:xfrm>
            <a:off x="4922875" y="1371597"/>
            <a:ext cx="956930" cy="37267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API</a:t>
            </a:r>
          </a:p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b="1" dirty="0"/>
              <a:t>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3205D-9026-CAC3-A7DF-BB41778195A2}"/>
              </a:ext>
            </a:extLst>
          </p:cNvPr>
          <p:cNvSpPr/>
          <p:nvPr/>
        </p:nvSpPr>
        <p:spPr>
          <a:xfrm>
            <a:off x="4284921" y="425302"/>
            <a:ext cx="1594884" cy="738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Identity, Data Validations</a:t>
            </a:r>
          </a:p>
          <a:p>
            <a:pPr algn="ctr"/>
            <a:r>
              <a:rPr lang="en-US" dirty="0"/>
              <a:t>Etc. Modules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96690A22-8891-634F-EDDE-74F0C7C79191}"/>
              </a:ext>
            </a:extLst>
          </p:cNvPr>
          <p:cNvSpPr/>
          <p:nvPr/>
        </p:nvSpPr>
        <p:spPr>
          <a:xfrm>
            <a:off x="5693735" y="909084"/>
            <a:ext cx="233919" cy="568842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172F129-B10A-6261-1A49-F01162063C59}"/>
              </a:ext>
            </a:extLst>
          </p:cNvPr>
          <p:cNvSpPr/>
          <p:nvPr/>
        </p:nvSpPr>
        <p:spPr>
          <a:xfrm>
            <a:off x="5550202" y="2184991"/>
            <a:ext cx="893126" cy="23923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79717-1755-901A-B390-9A479D8E8573}"/>
              </a:ext>
            </a:extLst>
          </p:cNvPr>
          <p:cNvSpPr/>
          <p:nvPr/>
        </p:nvSpPr>
        <p:spPr>
          <a:xfrm>
            <a:off x="230373" y="2184991"/>
            <a:ext cx="2608520" cy="2200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App designed using JS to Access REST API and Manage UI and UX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Modules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F044FB5B-EB16-3E46-AAD0-FB3E3A29A353}"/>
              </a:ext>
            </a:extLst>
          </p:cNvPr>
          <p:cNvSpPr/>
          <p:nvPr/>
        </p:nvSpPr>
        <p:spPr>
          <a:xfrm>
            <a:off x="2838893" y="3136603"/>
            <a:ext cx="1307805" cy="42530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8B1BEF-669C-A68E-6F5C-674069978090}"/>
              </a:ext>
            </a:extLst>
          </p:cNvPr>
          <p:cNvSpPr txBox="1"/>
          <p:nvPr/>
        </p:nvSpPr>
        <p:spPr>
          <a:xfrm>
            <a:off x="230373" y="425302"/>
            <a:ext cx="326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Full-Stack App</a:t>
            </a:r>
          </a:p>
        </p:txBody>
      </p:sp>
    </p:spTree>
    <p:extLst>
      <p:ext uri="{BB962C8B-B14F-4D97-AF65-F5344CB8AC3E}">
        <p14:creationId xmlns:p14="http://schemas.microsoft.com/office/powerpoint/2010/main" val="402528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32C01-403C-0AAE-68DC-AFADC1C8F25C}"/>
              </a:ext>
            </a:extLst>
          </p:cNvPr>
          <p:cNvSpPr/>
          <p:nvPr/>
        </p:nvSpPr>
        <p:spPr>
          <a:xfrm>
            <a:off x="5979042" y="919716"/>
            <a:ext cx="3891516" cy="501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A2024-FBDC-688A-DCF0-7349BCC268C4}"/>
              </a:ext>
            </a:extLst>
          </p:cNvPr>
          <p:cNvSpPr txBox="1"/>
          <p:nvPr/>
        </p:nvSpPr>
        <p:spPr>
          <a:xfrm>
            <a:off x="6251944" y="255181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CEF44-BC07-49DA-C1A8-CC8BA6C020F2}"/>
              </a:ext>
            </a:extLst>
          </p:cNvPr>
          <p:cNvSpPr/>
          <p:nvPr/>
        </p:nvSpPr>
        <p:spPr>
          <a:xfrm>
            <a:off x="5922335" y="6071191"/>
            <a:ext cx="4146698" cy="531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8E83318D-1360-3F8B-31A1-48BCDE3DFE96}"/>
              </a:ext>
            </a:extLst>
          </p:cNvPr>
          <p:cNvSpPr/>
          <p:nvPr/>
        </p:nvSpPr>
        <p:spPr>
          <a:xfrm>
            <a:off x="6655981" y="5507665"/>
            <a:ext cx="116959" cy="74427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28975AB7-030F-D0FA-D94C-353A8B8F29B4}"/>
              </a:ext>
            </a:extLst>
          </p:cNvPr>
          <p:cNvSpPr/>
          <p:nvPr/>
        </p:nvSpPr>
        <p:spPr>
          <a:xfrm>
            <a:off x="9019953" y="5489208"/>
            <a:ext cx="116959" cy="74427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F7A353-1609-CCAA-48D4-F151E7834E05}"/>
              </a:ext>
            </a:extLst>
          </p:cNvPr>
          <p:cNvSpPr/>
          <p:nvPr/>
        </p:nvSpPr>
        <p:spPr>
          <a:xfrm>
            <a:off x="5979042" y="2158409"/>
            <a:ext cx="3891516" cy="3330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the Web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B3E92-E4A7-92D4-BC84-48DDE304CFCC}"/>
              </a:ext>
            </a:extLst>
          </p:cNvPr>
          <p:cNvSpPr txBox="1"/>
          <p:nvPr/>
        </p:nvSpPr>
        <p:spPr>
          <a:xfrm>
            <a:off x="6368902" y="1541721"/>
            <a:ext cx="3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 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BE520C-38F2-0AB0-B36B-67E893275EAF}"/>
              </a:ext>
            </a:extLst>
          </p:cNvPr>
          <p:cNvCxnSpPr/>
          <p:nvPr/>
        </p:nvCxnSpPr>
        <p:spPr>
          <a:xfrm>
            <a:off x="6251944" y="4731488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1DB5CD-4E62-5523-EFB1-773BDF1A13F1}"/>
              </a:ext>
            </a:extLst>
          </p:cNvPr>
          <p:cNvCxnSpPr/>
          <p:nvPr/>
        </p:nvCxnSpPr>
        <p:spPr>
          <a:xfrm>
            <a:off x="6251944" y="4873255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73756D-E6E1-8809-2F49-64F2A62351AE}"/>
              </a:ext>
            </a:extLst>
          </p:cNvPr>
          <p:cNvCxnSpPr/>
          <p:nvPr/>
        </p:nvCxnSpPr>
        <p:spPr>
          <a:xfrm>
            <a:off x="6251944" y="505755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84218D-0BD3-2794-9A78-9BBDEA49D2D7}"/>
              </a:ext>
            </a:extLst>
          </p:cNvPr>
          <p:cNvCxnSpPr/>
          <p:nvPr/>
        </p:nvCxnSpPr>
        <p:spPr>
          <a:xfrm>
            <a:off x="6251944" y="432036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8EC38C-79D9-D564-6B21-BCBB0AF412FA}"/>
              </a:ext>
            </a:extLst>
          </p:cNvPr>
          <p:cNvCxnSpPr/>
          <p:nvPr/>
        </p:nvCxnSpPr>
        <p:spPr>
          <a:xfrm>
            <a:off x="6251944" y="4462129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CECC9F-B9BA-1874-27E0-996555EF0B7E}"/>
              </a:ext>
            </a:extLst>
          </p:cNvPr>
          <p:cNvCxnSpPr/>
          <p:nvPr/>
        </p:nvCxnSpPr>
        <p:spPr>
          <a:xfrm>
            <a:off x="6251944" y="4646426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D4AFE-2D7C-2C68-F70F-BE3E25C71597}"/>
              </a:ext>
            </a:extLst>
          </p:cNvPr>
          <p:cNvCxnSpPr/>
          <p:nvPr/>
        </p:nvCxnSpPr>
        <p:spPr>
          <a:xfrm>
            <a:off x="6251944" y="397303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779581-9005-7A89-E55D-FAA4936381FD}"/>
              </a:ext>
            </a:extLst>
          </p:cNvPr>
          <p:cNvCxnSpPr/>
          <p:nvPr/>
        </p:nvCxnSpPr>
        <p:spPr>
          <a:xfrm>
            <a:off x="6251944" y="4114799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42C92-FFB0-B1B9-75BB-A594704DEBB2}"/>
              </a:ext>
            </a:extLst>
          </p:cNvPr>
          <p:cNvCxnSpPr/>
          <p:nvPr/>
        </p:nvCxnSpPr>
        <p:spPr>
          <a:xfrm>
            <a:off x="6251944" y="4299096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FE973-BBA2-BD35-D55E-E884298F7D82}"/>
              </a:ext>
            </a:extLst>
          </p:cNvPr>
          <p:cNvCxnSpPr/>
          <p:nvPr/>
        </p:nvCxnSpPr>
        <p:spPr>
          <a:xfrm>
            <a:off x="6368902" y="3331534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1DCF0D-FE38-2D30-F176-9B6200D495AC}"/>
              </a:ext>
            </a:extLst>
          </p:cNvPr>
          <p:cNvCxnSpPr/>
          <p:nvPr/>
        </p:nvCxnSpPr>
        <p:spPr>
          <a:xfrm>
            <a:off x="6368902" y="3473301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FE66A-869A-AF33-0D84-3BC9B4D0952E}"/>
              </a:ext>
            </a:extLst>
          </p:cNvPr>
          <p:cNvCxnSpPr/>
          <p:nvPr/>
        </p:nvCxnSpPr>
        <p:spPr>
          <a:xfrm>
            <a:off x="6368902" y="3657598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D5AEA7-501B-8D42-2895-CD08B0560CE7}"/>
              </a:ext>
            </a:extLst>
          </p:cNvPr>
          <p:cNvCxnSpPr/>
          <p:nvPr/>
        </p:nvCxnSpPr>
        <p:spPr>
          <a:xfrm>
            <a:off x="6368902" y="3062175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A88D4-0C15-3673-A0A3-1F3E251279F7}"/>
              </a:ext>
            </a:extLst>
          </p:cNvPr>
          <p:cNvCxnSpPr/>
          <p:nvPr/>
        </p:nvCxnSpPr>
        <p:spPr>
          <a:xfrm>
            <a:off x="6368902" y="324647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FDD20-5289-E104-4F80-FA1E218A20DC}"/>
              </a:ext>
            </a:extLst>
          </p:cNvPr>
          <p:cNvCxnSpPr/>
          <p:nvPr/>
        </p:nvCxnSpPr>
        <p:spPr>
          <a:xfrm>
            <a:off x="6368902" y="289914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22CC0F-E93B-B70D-2027-FBA02ABACCA1}"/>
              </a:ext>
            </a:extLst>
          </p:cNvPr>
          <p:cNvCxnSpPr>
            <a:endCxn id="8" idx="1"/>
          </p:cNvCxnSpPr>
          <p:nvPr/>
        </p:nvCxnSpPr>
        <p:spPr>
          <a:xfrm>
            <a:off x="1169581" y="1669312"/>
            <a:ext cx="4809461" cy="21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B8E3A9-9679-BE32-DB35-DC27B30DF281}"/>
              </a:ext>
            </a:extLst>
          </p:cNvPr>
          <p:cNvCxnSpPr>
            <a:endCxn id="8" idx="1"/>
          </p:cNvCxnSpPr>
          <p:nvPr/>
        </p:nvCxnSpPr>
        <p:spPr>
          <a:xfrm>
            <a:off x="372140" y="2328530"/>
            <a:ext cx="5606902" cy="14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23A266-D389-8B0D-0DC4-E9C6D50DC113}"/>
              </a:ext>
            </a:extLst>
          </p:cNvPr>
          <p:cNvCxnSpPr>
            <a:endCxn id="8" idx="1"/>
          </p:cNvCxnSpPr>
          <p:nvPr/>
        </p:nvCxnSpPr>
        <p:spPr>
          <a:xfrm>
            <a:off x="701749" y="3246472"/>
            <a:ext cx="5277293" cy="57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9C1130-6884-D1D8-4684-D50620C250CE}"/>
              </a:ext>
            </a:extLst>
          </p:cNvPr>
          <p:cNvCxnSpPr>
            <a:endCxn id="8" idx="1"/>
          </p:cNvCxnSpPr>
          <p:nvPr/>
        </p:nvCxnSpPr>
        <p:spPr>
          <a:xfrm flipV="1">
            <a:off x="659219" y="3823809"/>
            <a:ext cx="5319823" cy="29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F174E3-7BC8-D64F-9847-A36EF79F1BD6}"/>
              </a:ext>
            </a:extLst>
          </p:cNvPr>
          <p:cNvCxnSpPr>
            <a:endCxn id="8" idx="1"/>
          </p:cNvCxnSpPr>
          <p:nvPr/>
        </p:nvCxnSpPr>
        <p:spPr>
          <a:xfrm flipV="1">
            <a:off x="776177" y="3823809"/>
            <a:ext cx="5202865" cy="104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AA4132-4F0E-85E8-76DE-0F8973551077}"/>
              </a:ext>
            </a:extLst>
          </p:cNvPr>
          <p:cNvSpPr txBox="1"/>
          <p:nvPr/>
        </p:nvSpPr>
        <p:spPr>
          <a:xfrm>
            <a:off x="10069033" y="2615609"/>
            <a:ext cx="2041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Allocates Process Space that contains threads. These threads are used by Web Server App to Execute each 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411256-7302-34F0-1A25-F9B888E327DD}"/>
              </a:ext>
            </a:extLst>
          </p:cNvPr>
          <p:cNvSpPr/>
          <p:nvPr/>
        </p:nvSpPr>
        <p:spPr>
          <a:xfrm>
            <a:off x="8378456" y="4299096"/>
            <a:ext cx="1286539" cy="985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ThreadPool</a:t>
            </a:r>
          </a:p>
        </p:txBody>
      </p:sp>
    </p:spTree>
    <p:extLst>
      <p:ext uri="{BB962C8B-B14F-4D97-AF65-F5344CB8AC3E}">
        <p14:creationId xmlns:p14="http://schemas.microsoft.com/office/powerpoint/2010/main" val="3531256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96D84D-581F-7D2A-2B47-B8C2F90FE146}"/>
              </a:ext>
            </a:extLst>
          </p:cNvPr>
          <p:cNvSpPr/>
          <p:nvPr/>
        </p:nvSpPr>
        <p:spPr>
          <a:xfrm>
            <a:off x="5486400" y="616688"/>
            <a:ext cx="3817088" cy="53481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-document 2">
            <a:extLst>
              <a:ext uri="{FF2B5EF4-FFF2-40B4-BE49-F238E27FC236}">
                <a16:creationId xmlns:a16="http://schemas.microsoft.com/office/drawing/2014/main" id="{47F42295-B926-7B6B-00ED-E05CE811814A}"/>
              </a:ext>
            </a:extLst>
          </p:cNvPr>
          <p:cNvSpPr/>
          <p:nvPr/>
        </p:nvSpPr>
        <p:spPr>
          <a:xfrm>
            <a:off x="7070650" y="2721936"/>
            <a:ext cx="2115879" cy="241359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 e.g. html Pages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EF3FF36D-5BF5-333E-34E4-A560EE2498AE}"/>
              </a:ext>
            </a:extLst>
          </p:cNvPr>
          <p:cNvSpPr/>
          <p:nvPr/>
        </p:nvSpPr>
        <p:spPr>
          <a:xfrm>
            <a:off x="7182291" y="808075"/>
            <a:ext cx="1892595" cy="12971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D91F5-801B-DC18-11EB-0B411812017E}"/>
              </a:ext>
            </a:extLst>
          </p:cNvPr>
          <p:cNvSpPr txBox="1"/>
          <p:nvPr/>
        </p:nvSpPr>
        <p:spPr>
          <a:xfrm>
            <a:off x="5699051" y="127591"/>
            <a:ext cx="32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FC67F04-068A-BC4E-337E-F334F3F6A089}"/>
              </a:ext>
            </a:extLst>
          </p:cNvPr>
          <p:cNvSpPr/>
          <p:nvPr/>
        </p:nvSpPr>
        <p:spPr>
          <a:xfrm>
            <a:off x="627321" y="1201479"/>
            <a:ext cx="4859079" cy="903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get, post, put, delete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0088331-5DFA-906C-92A1-EB2CE4EF42E9}"/>
              </a:ext>
            </a:extLst>
          </p:cNvPr>
          <p:cNvSpPr/>
          <p:nvPr/>
        </p:nvSpPr>
        <p:spPr>
          <a:xfrm>
            <a:off x="701749" y="3678865"/>
            <a:ext cx="4784651" cy="9037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8" name="Predefined Process 7">
            <a:extLst>
              <a:ext uri="{FF2B5EF4-FFF2-40B4-BE49-F238E27FC236}">
                <a16:creationId xmlns:a16="http://schemas.microsoft.com/office/drawing/2014/main" id="{0834A561-A601-0E79-BD25-D4E60C2D0D05}"/>
              </a:ext>
            </a:extLst>
          </p:cNvPr>
          <p:cNvSpPr/>
          <p:nvPr/>
        </p:nvSpPr>
        <p:spPr>
          <a:xfrm>
            <a:off x="1116419" y="2328530"/>
            <a:ext cx="3317358" cy="478465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C4727-FBFB-55A7-7D8C-BCAADCFB911F}"/>
              </a:ext>
            </a:extLst>
          </p:cNvPr>
          <p:cNvSpPr/>
          <p:nvPr/>
        </p:nvSpPr>
        <p:spPr>
          <a:xfrm>
            <a:off x="2296633" y="2317898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C24DC-0168-331A-01D6-A78C308AB955}"/>
              </a:ext>
            </a:extLst>
          </p:cNvPr>
          <p:cNvSpPr/>
          <p:nvPr/>
        </p:nvSpPr>
        <p:spPr>
          <a:xfrm>
            <a:off x="2959752" y="2328530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68EA9-FD01-00DC-4C49-4DDA55783F14}"/>
              </a:ext>
            </a:extLst>
          </p:cNvPr>
          <p:cNvSpPr/>
          <p:nvPr/>
        </p:nvSpPr>
        <p:spPr>
          <a:xfrm>
            <a:off x="3555886" y="2371062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168AF3-04B2-5309-C306-685D8E0B3738}"/>
              </a:ext>
            </a:extLst>
          </p:cNvPr>
          <p:cNvSpPr/>
          <p:nvPr/>
        </p:nvSpPr>
        <p:spPr>
          <a:xfrm>
            <a:off x="1884269" y="2275369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32121-57C3-DF3F-355F-DF5FAC607CD2}"/>
              </a:ext>
            </a:extLst>
          </p:cNvPr>
          <p:cNvSpPr txBox="1"/>
          <p:nvPr/>
        </p:nvSpPr>
        <p:spPr>
          <a:xfrm>
            <a:off x="1033309" y="2923954"/>
            <a:ext cx="368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Readable stream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C1B87-DC99-7960-77DE-3BC456651E74}"/>
              </a:ext>
            </a:extLst>
          </p:cNvPr>
          <p:cNvSpPr/>
          <p:nvPr/>
        </p:nvSpPr>
        <p:spPr>
          <a:xfrm>
            <a:off x="9675628" y="3293286"/>
            <a:ext cx="2222205" cy="1161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 File System Service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816B362-A1EF-C6B0-A858-C4A8ECD2A680}"/>
              </a:ext>
            </a:extLst>
          </p:cNvPr>
          <p:cNvSpPr/>
          <p:nvPr/>
        </p:nvSpPr>
        <p:spPr>
          <a:xfrm>
            <a:off x="8750595" y="3678865"/>
            <a:ext cx="1148317" cy="404037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A360A1-E370-375B-7C0C-5BDDA1B1082B}"/>
              </a:ext>
            </a:extLst>
          </p:cNvPr>
          <p:cNvSpPr txBox="1"/>
          <p:nvPr/>
        </p:nvSpPr>
        <p:spPr>
          <a:xfrm>
            <a:off x="9703980" y="4582633"/>
            <a:ext cx="2488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are bound to OS</a:t>
            </a:r>
          </a:p>
          <a:p>
            <a:pPr marL="342900" indent="-342900">
              <a:buAutoNum type="arabicPeriod"/>
            </a:pPr>
            <a:r>
              <a:rPr lang="en-US" dirty="0"/>
              <a:t>File Read Lock</a:t>
            </a:r>
          </a:p>
          <a:p>
            <a:pPr marL="342900" indent="-342900">
              <a:buAutoNum type="arabicPeriod"/>
            </a:pPr>
            <a:r>
              <a:rPr lang="en-US" dirty="0"/>
              <a:t>File Write Lock</a:t>
            </a:r>
          </a:p>
          <a:p>
            <a:pPr marL="342900" indent="-342900">
              <a:buAutoNum type="arabicPeriod"/>
            </a:pPr>
            <a:r>
              <a:rPr lang="en-US" dirty="0"/>
              <a:t>File Access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9B540BA-75F5-CB76-F29D-3B30AC24D59F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5138183" y="1996264"/>
            <a:ext cx="2280684" cy="158425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C2BC2A-1D5C-02DD-CDC8-B144D83ADD81}"/>
              </a:ext>
            </a:extLst>
          </p:cNvPr>
          <p:cNvSpPr/>
          <p:nvPr/>
        </p:nvSpPr>
        <p:spPr>
          <a:xfrm>
            <a:off x="5486400" y="5209954"/>
            <a:ext cx="3817088" cy="7549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 Process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5386539-B65F-C95C-400C-4216A2C94257}"/>
              </a:ext>
            </a:extLst>
          </p:cNvPr>
          <p:cNvCxnSpPr>
            <a:cxnSpLocks/>
            <a:stCxn id="19" idx="3"/>
            <a:endCxn id="14" idx="2"/>
          </p:cNvCxnSpPr>
          <p:nvPr/>
        </p:nvCxnSpPr>
        <p:spPr>
          <a:xfrm flipV="1">
            <a:off x="9303488" y="4455042"/>
            <a:ext cx="1483243" cy="11323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99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47F9F7-E615-854A-7559-185BABD4E20E}"/>
              </a:ext>
            </a:extLst>
          </p:cNvPr>
          <p:cNvSpPr/>
          <p:nvPr/>
        </p:nvSpPr>
        <p:spPr>
          <a:xfrm>
            <a:off x="1477926" y="2115880"/>
            <a:ext cx="3615069" cy="1605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7D6600-86FF-7856-3F2D-F6E8CE90BB7B}"/>
              </a:ext>
            </a:extLst>
          </p:cNvPr>
          <p:cNvSpPr/>
          <p:nvPr/>
        </p:nvSpPr>
        <p:spPr>
          <a:xfrm>
            <a:off x="7332919" y="606056"/>
            <a:ext cx="4327452" cy="5826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8C141-C19A-8454-E2BB-CCB9B6FA5F7B}"/>
              </a:ext>
            </a:extLst>
          </p:cNvPr>
          <p:cNvSpPr txBox="1"/>
          <p:nvPr/>
        </p:nvSpPr>
        <p:spPr>
          <a:xfrm>
            <a:off x="7534938" y="691117"/>
            <a:ext cx="35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AA861DEC-5FDA-D11C-A038-8AC2BA2B67DF}"/>
              </a:ext>
            </a:extLst>
          </p:cNvPr>
          <p:cNvSpPr/>
          <p:nvPr/>
        </p:nvSpPr>
        <p:spPr>
          <a:xfrm>
            <a:off x="7694427" y="2115880"/>
            <a:ext cx="3508744" cy="221157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 System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9EBAFB1-227F-6479-DCA3-B9D64CBFE429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16200000" flipH="1">
            <a:off x="4937051" y="464290"/>
            <a:ext cx="1105786" cy="4408966"/>
          </a:xfrm>
          <a:prstGeom prst="bentConnector4">
            <a:avLst>
              <a:gd name="adj1" fmla="val -20673"/>
              <a:gd name="adj2" fmla="val 704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5F7C34-C00C-93AA-1AA6-A5069BC487BA}"/>
              </a:ext>
            </a:extLst>
          </p:cNvPr>
          <p:cNvSpPr txBox="1"/>
          <p:nvPr/>
        </p:nvSpPr>
        <p:spPr>
          <a:xfrm>
            <a:off x="7534938" y="4423144"/>
            <a:ext cx="351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OS will check the Existence of the file.</a:t>
            </a:r>
          </a:p>
          <a:p>
            <a:pPr marL="342900" indent="-342900">
              <a:buAutoNum type="arabicPeriod"/>
            </a:pPr>
            <a:r>
              <a:rPr lang="en-US" dirty="0"/>
              <a:t>If Present, then set its access to Node.js app </a:t>
            </a:r>
          </a:p>
          <a:p>
            <a:pPr marL="342900" indent="-342900">
              <a:buAutoNum type="arabicPeriod"/>
            </a:pPr>
            <a:r>
              <a:rPr lang="en-US" dirty="0"/>
              <a:t>If Not The Throw Error  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D560909-2644-6AC9-87C2-EB6A613489CB}"/>
              </a:ext>
            </a:extLst>
          </p:cNvPr>
          <p:cNvCxnSpPr>
            <a:stCxn id="5" idx="1"/>
            <a:endCxn id="2" idx="2"/>
          </p:cNvCxnSpPr>
          <p:nvPr/>
        </p:nvCxnSpPr>
        <p:spPr>
          <a:xfrm rot="10800000" flipV="1">
            <a:off x="3285461" y="3221665"/>
            <a:ext cx="4408966" cy="499731"/>
          </a:xfrm>
          <a:prstGeom prst="bentConnector4">
            <a:avLst>
              <a:gd name="adj1" fmla="val 29502"/>
              <a:gd name="adj2" fmla="val 2670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C26467-215D-A198-CAE8-D0F92FBB70F0}"/>
              </a:ext>
            </a:extLst>
          </p:cNvPr>
          <p:cNvSpPr txBox="1"/>
          <p:nvPr/>
        </p:nvSpPr>
        <p:spPr>
          <a:xfrm>
            <a:off x="4419599" y="1446028"/>
            <a:ext cx="21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access the file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DD582-7BAA-4EA3-2BED-9788FD5B5242}"/>
              </a:ext>
            </a:extLst>
          </p:cNvPr>
          <p:cNvSpPr txBox="1"/>
          <p:nvPr/>
        </p:nvSpPr>
        <p:spPr>
          <a:xfrm>
            <a:off x="3948224" y="4180852"/>
            <a:ext cx="21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Access Response</a:t>
            </a:r>
          </a:p>
          <a:p>
            <a:r>
              <a:rPr lang="en-US" dirty="0"/>
              <a:t>Success Or Error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EE36102B-5042-97D4-0FA0-04CFD39F8685}"/>
              </a:ext>
            </a:extLst>
          </p:cNvPr>
          <p:cNvSpPr/>
          <p:nvPr/>
        </p:nvSpPr>
        <p:spPr>
          <a:xfrm>
            <a:off x="1477926" y="5603358"/>
            <a:ext cx="5759301" cy="5422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6FE59-314A-77F4-200C-17063CA8DE72}"/>
              </a:ext>
            </a:extLst>
          </p:cNvPr>
          <p:cNvSpPr txBox="1"/>
          <p:nvPr/>
        </p:nvSpPr>
        <p:spPr>
          <a:xfrm>
            <a:off x="74428" y="127591"/>
            <a:ext cx="374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 Operations for Files as well as Asynchronous Operations for Files </a:t>
            </a:r>
          </a:p>
        </p:txBody>
      </p:sp>
    </p:spTree>
    <p:extLst>
      <p:ext uri="{BB962C8B-B14F-4D97-AF65-F5344CB8AC3E}">
        <p14:creationId xmlns:p14="http://schemas.microsoft.com/office/powerpoint/2010/main" val="975379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E2D0F-CD8F-41FB-6696-86FD4114FD4E}"/>
              </a:ext>
            </a:extLst>
          </p:cNvPr>
          <p:cNvSpPr txBox="1"/>
          <p:nvPr/>
        </p:nvSpPr>
        <p:spPr>
          <a:xfrm>
            <a:off x="180753" y="106326"/>
            <a:ext cx="380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Express.js</a:t>
            </a:r>
            <a:r>
              <a:rPr lang="en-US" b="1" dirty="0"/>
              <a:t>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4407EBBA-F6CB-1601-50C2-6773860B06CC}"/>
              </a:ext>
            </a:extLst>
          </p:cNvPr>
          <p:cNvSpPr/>
          <p:nvPr/>
        </p:nvSpPr>
        <p:spPr>
          <a:xfrm>
            <a:off x="10260419" y="2775098"/>
            <a:ext cx="1616148" cy="116958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5" name="Bevel 4">
            <a:extLst>
              <a:ext uri="{FF2B5EF4-FFF2-40B4-BE49-F238E27FC236}">
                <a16:creationId xmlns:a16="http://schemas.microsoft.com/office/drawing/2014/main" id="{EC45EE04-84DD-5F57-ED10-4C23DC97BB42}"/>
              </a:ext>
            </a:extLst>
          </p:cNvPr>
          <p:cNvSpPr/>
          <p:nvPr/>
        </p:nvSpPr>
        <p:spPr>
          <a:xfrm>
            <a:off x="4242391" y="475658"/>
            <a:ext cx="5433238" cy="5680593"/>
          </a:xfrm>
          <a:prstGeom prst="bevel">
            <a:avLst>
              <a:gd name="adj" fmla="val 3142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CAC5E-477E-F7B9-7563-13F1FD6A115C}"/>
              </a:ext>
            </a:extLst>
          </p:cNvPr>
          <p:cNvSpPr txBox="1"/>
          <p:nvPr/>
        </p:nvSpPr>
        <p:spPr>
          <a:xfrm>
            <a:off x="5209953" y="691116"/>
            <a:ext cx="407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AD73-7F46-ECFB-8FDB-65C586370F5E}"/>
              </a:ext>
            </a:extLst>
          </p:cNvPr>
          <p:cNvSpPr/>
          <p:nvPr/>
        </p:nvSpPr>
        <p:spPr>
          <a:xfrm>
            <a:off x="7825563" y="1403497"/>
            <a:ext cx="1531088" cy="4051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Node_Sql</a:t>
            </a:r>
            <a:r>
              <a:rPr lang="en-US" dirty="0"/>
              <a:t> for Data Access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3FD45-F176-3C80-DDF0-CF7E0ABFCCE2}"/>
              </a:ext>
            </a:extLst>
          </p:cNvPr>
          <p:cNvSpPr/>
          <p:nvPr/>
        </p:nvSpPr>
        <p:spPr>
          <a:xfrm>
            <a:off x="5209953" y="1418042"/>
            <a:ext cx="2296632" cy="37958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327F0-3332-D7F0-72BE-692C44C8328B}"/>
              </a:ext>
            </a:extLst>
          </p:cNvPr>
          <p:cNvSpPr txBox="1"/>
          <p:nvPr/>
        </p:nvSpPr>
        <p:spPr>
          <a:xfrm>
            <a:off x="5497033" y="1573619"/>
            <a:ext cx="18606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Express.js</a:t>
            </a:r>
            <a:endParaRPr lang="en-US" b="1" dirty="0"/>
          </a:p>
        </p:txBody>
      </p:sp>
      <p:sp>
        <p:nvSpPr>
          <p:cNvPr id="11" name="Multi-document 10">
            <a:extLst>
              <a:ext uri="{FF2B5EF4-FFF2-40B4-BE49-F238E27FC236}">
                <a16:creationId xmlns:a16="http://schemas.microsoft.com/office/drawing/2014/main" id="{6149D66C-8E40-CFDF-7672-CC4E43615F4B}"/>
              </a:ext>
            </a:extLst>
          </p:cNvPr>
          <p:cNvSpPr/>
          <p:nvPr/>
        </p:nvSpPr>
        <p:spPr>
          <a:xfrm>
            <a:off x="5497033" y="2190307"/>
            <a:ext cx="1860697" cy="123869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Pages</a:t>
            </a:r>
          </a:p>
          <a:p>
            <a:pPr algn="ctr"/>
            <a:r>
              <a:rPr lang="en-US" dirty="0"/>
              <a:t>HTML + JS + CSS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5D5128-3CFB-457E-E0D6-860E741631A9}"/>
              </a:ext>
            </a:extLst>
          </p:cNvPr>
          <p:cNvSpPr/>
          <p:nvPr/>
        </p:nvSpPr>
        <p:spPr>
          <a:xfrm>
            <a:off x="5295015" y="3944679"/>
            <a:ext cx="2062716" cy="10951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APIs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7EA7007-5CFB-A8EE-42B3-EF3395F5AA1A}"/>
              </a:ext>
            </a:extLst>
          </p:cNvPr>
          <p:cNvCxnSpPr>
            <a:stCxn id="7" idx="3"/>
            <a:endCxn id="3" idx="2"/>
          </p:cNvCxnSpPr>
          <p:nvPr/>
        </p:nvCxnSpPr>
        <p:spPr>
          <a:xfrm flipV="1">
            <a:off x="9356651" y="3359889"/>
            <a:ext cx="903768" cy="69111"/>
          </a:xfrm>
          <a:prstGeom prst="bentConnector3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5F4CC74-FB00-546B-7EA3-2133AF4E343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7357731" y="3429000"/>
            <a:ext cx="467832" cy="1063256"/>
          </a:xfrm>
          <a:prstGeom prst="bentConnector3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cument 16">
            <a:extLst>
              <a:ext uri="{FF2B5EF4-FFF2-40B4-BE49-F238E27FC236}">
                <a16:creationId xmlns:a16="http://schemas.microsoft.com/office/drawing/2014/main" id="{D6E41AB3-44EE-D2FA-BAE1-AEDE62C06E05}"/>
              </a:ext>
            </a:extLst>
          </p:cNvPr>
          <p:cNvSpPr/>
          <p:nvPr/>
        </p:nvSpPr>
        <p:spPr>
          <a:xfrm>
            <a:off x="81517" y="2190307"/>
            <a:ext cx="2456121" cy="1818167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792AA9-52BC-9135-5A95-13E08436DD5C}"/>
              </a:ext>
            </a:extLst>
          </p:cNvPr>
          <p:cNvSpPr txBox="1"/>
          <p:nvPr/>
        </p:nvSpPr>
        <p:spPr>
          <a:xfrm>
            <a:off x="85060" y="1403497"/>
            <a:ext cx="23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D42913D-AFB4-CD97-65B4-7D442CC56099}"/>
              </a:ext>
            </a:extLst>
          </p:cNvPr>
          <p:cNvSpPr/>
          <p:nvPr/>
        </p:nvSpPr>
        <p:spPr>
          <a:xfrm>
            <a:off x="2537638" y="2094614"/>
            <a:ext cx="2714846" cy="606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HTML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4BAE2D46-5BBB-9A68-2EAE-882051194AC1}"/>
              </a:ext>
            </a:extLst>
          </p:cNvPr>
          <p:cNvSpPr/>
          <p:nvPr/>
        </p:nvSpPr>
        <p:spPr>
          <a:xfrm>
            <a:off x="2537638" y="2700669"/>
            <a:ext cx="2672315" cy="103416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HTML + JS + CSS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D94ED-9835-EE9B-9178-2AF5E3B3BC70}"/>
              </a:ext>
            </a:extLst>
          </p:cNvPr>
          <p:cNvSpPr txBox="1"/>
          <p:nvPr/>
        </p:nvSpPr>
        <p:spPr>
          <a:xfrm>
            <a:off x="308344" y="2583712"/>
            <a:ext cx="198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HTML + jQuery + Bootstrap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41D829B-7B5D-5A28-5F6A-B76AAD26E2E5}"/>
              </a:ext>
            </a:extLst>
          </p:cNvPr>
          <p:cNvCxnSpPr>
            <a:stCxn id="17" idx="2"/>
            <a:endCxn id="12" idx="1"/>
          </p:cNvCxnSpPr>
          <p:nvPr/>
        </p:nvCxnSpPr>
        <p:spPr>
          <a:xfrm rot="16200000" flipH="1">
            <a:off x="3000305" y="2197545"/>
            <a:ext cx="603983" cy="398543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8EC318-6F64-BA52-E783-E3BB1D47505B}"/>
              </a:ext>
            </a:extLst>
          </p:cNvPr>
          <p:cNvSpPr txBox="1"/>
          <p:nvPr/>
        </p:nvSpPr>
        <p:spPr>
          <a:xfrm>
            <a:off x="1701210" y="3907615"/>
            <a:ext cx="256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 API Access HTTP GET / POST / PUT / DELETE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B1ABF8C-5881-B65A-86F5-ADD68D3B4F33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 rot="5400000" flipH="1">
            <a:off x="2233724" y="947184"/>
            <a:ext cx="1940442" cy="6244856"/>
          </a:xfrm>
          <a:prstGeom prst="bentConnector4">
            <a:avLst>
              <a:gd name="adj1" fmla="val -11781"/>
              <a:gd name="adj2" fmla="val 94807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EC07D6-5380-2CD3-B534-2F34BE544DD8}"/>
              </a:ext>
            </a:extLst>
          </p:cNvPr>
          <p:cNvSpPr txBox="1"/>
          <p:nvPr/>
        </p:nvSpPr>
        <p:spPr>
          <a:xfrm>
            <a:off x="1281223" y="5454502"/>
            <a:ext cx="259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Response with Data</a:t>
            </a:r>
          </a:p>
        </p:txBody>
      </p:sp>
    </p:spTree>
    <p:extLst>
      <p:ext uri="{BB962C8B-B14F-4D97-AF65-F5344CB8AC3E}">
        <p14:creationId xmlns:p14="http://schemas.microsoft.com/office/powerpoint/2010/main" val="2580569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CEE567-914B-A821-CBD3-F3836C887732}"/>
              </a:ext>
            </a:extLst>
          </p:cNvPr>
          <p:cNvSpPr/>
          <p:nvPr/>
        </p:nvSpPr>
        <p:spPr>
          <a:xfrm>
            <a:off x="4997302" y="691116"/>
            <a:ext cx="5231219" cy="5645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7AC5A-2ACC-81D2-0ED9-C5FA6D5DC2BB}"/>
              </a:ext>
            </a:extLst>
          </p:cNvPr>
          <p:cNvSpPr txBox="1"/>
          <p:nvPr/>
        </p:nvSpPr>
        <p:spPr>
          <a:xfrm>
            <a:off x="5146158" y="765544"/>
            <a:ext cx="481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Node.js + Express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407837-220B-9A8B-2511-0569E62E634E}"/>
              </a:ext>
            </a:extLst>
          </p:cNvPr>
          <p:cNvSpPr/>
          <p:nvPr/>
        </p:nvSpPr>
        <p:spPr>
          <a:xfrm>
            <a:off x="7453423" y="2445488"/>
            <a:ext cx="2626242" cy="1520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or HTML Hosted pages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B845F-C342-A139-8899-08BDC64975F7}"/>
              </a:ext>
            </a:extLst>
          </p:cNvPr>
          <p:cNvSpPr/>
          <p:nvPr/>
        </p:nvSpPr>
        <p:spPr>
          <a:xfrm>
            <a:off x="1222744" y="2889248"/>
            <a:ext cx="6230680" cy="4678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3100-54E9-E196-9C41-F68EC4526C92}"/>
              </a:ext>
            </a:extLst>
          </p:cNvPr>
          <p:cNvSpPr txBox="1"/>
          <p:nvPr/>
        </p:nvSpPr>
        <p:spPr>
          <a:xfrm>
            <a:off x="3349256" y="2073349"/>
            <a:ext cx="33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67FE7-8E3F-9499-7596-3CD74594FCAE}"/>
              </a:ext>
            </a:extLst>
          </p:cNvPr>
          <p:cNvSpPr/>
          <p:nvPr/>
        </p:nvSpPr>
        <p:spPr>
          <a:xfrm>
            <a:off x="2626242" y="2889248"/>
            <a:ext cx="723014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662D9-8551-98A0-7545-DB87A0B596D8}"/>
              </a:ext>
            </a:extLst>
          </p:cNvPr>
          <p:cNvSpPr/>
          <p:nvPr/>
        </p:nvSpPr>
        <p:spPr>
          <a:xfrm>
            <a:off x="3811772" y="2889248"/>
            <a:ext cx="723014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550449-67AB-B266-5AB2-ED63D85F0922}"/>
              </a:ext>
            </a:extLst>
          </p:cNvPr>
          <p:cNvSpPr/>
          <p:nvPr/>
        </p:nvSpPr>
        <p:spPr>
          <a:xfrm>
            <a:off x="4997302" y="2889248"/>
            <a:ext cx="988828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45E6A-1468-9D49-DAF5-59F461B93B13}"/>
              </a:ext>
            </a:extLst>
          </p:cNvPr>
          <p:cNvSpPr/>
          <p:nvPr/>
        </p:nvSpPr>
        <p:spPr>
          <a:xfrm>
            <a:off x="6201440" y="2889248"/>
            <a:ext cx="988828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AE4F-DE41-6B86-FF27-E0BEEA4680BE}"/>
              </a:ext>
            </a:extLst>
          </p:cNvPr>
          <p:cNvCxnSpPr>
            <a:cxnSpLocks/>
          </p:cNvCxnSpPr>
          <p:nvPr/>
        </p:nvCxnSpPr>
        <p:spPr>
          <a:xfrm>
            <a:off x="1222744" y="2658140"/>
            <a:ext cx="5967524" cy="0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DE8E9-9178-A169-9D64-4CB1DE870CB5}"/>
              </a:ext>
            </a:extLst>
          </p:cNvPr>
          <p:cNvCxnSpPr>
            <a:cxnSpLocks/>
          </p:cNvCxnSpPr>
          <p:nvPr/>
        </p:nvCxnSpPr>
        <p:spPr>
          <a:xfrm flipH="1">
            <a:off x="1313120" y="3561907"/>
            <a:ext cx="5877148" cy="0"/>
          </a:xfrm>
          <a:prstGeom prst="straightConnector1">
            <a:avLst/>
          </a:prstGeom>
          <a:ln w="7620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86D761-58D2-45C4-FD4F-1FDCDA2F0605}"/>
              </a:ext>
            </a:extLst>
          </p:cNvPr>
          <p:cNvSpPr txBox="1"/>
          <p:nvPr/>
        </p:nvSpPr>
        <p:spPr>
          <a:xfrm>
            <a:off x="340242" y="1020726"/>
            <a:ext cx="3891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Middlewares will be executed in HTTP Pipeline while Request and 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5E962F-321B-2279-78DE-D92DC203D8EB}"/>
              </a:ext>
            </a:extLst>
          </p:cNvPr>
          <p:cNvSpPr/>
          <p:nvPr/>
        </p:nvSpPr>
        <p:spPr>
          <a:xfrm>
            <a:off x="1562986" y="2889248"/>
            <a:ext cx="914400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 Table</a:t>
            </a:r>
          </a:p>
        </p:txBody>
      </p:sp>
    </p:spTree>
    <p:extLst>
      <p:ext uri="{BB962C8B-B14F-4D97-AF65-F5344CB8AC3E}">
        <p14:creationId xmlns:p14="http://schemas.microsoft.com/office/powerpoint/2010/main" val="363871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CABC1-04DE-DBBC-FF58-9DF78B633945}"/>
              </a:ext>
            </a:extLst>
          </p:cNvPr>
          <p:cNvSpPr txBox="1"/>
          <p:nvPr/>
        </p:nvSpPr>
        <p:spPr>
          <a:xfrm>
            <a:off x="0" y="212651"/>
            <a:ext cx="647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Express Router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5F60BDF-00AF-0DBD-E1DA-B883DDE1B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77867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750392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6187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6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Index.html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7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Home.html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5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Contact.html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About.html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81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323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858FB5D0-B3DE-6E6B-53C4-500E9FF56C74}"/>
              </a:ext>
            </a:extLst>
          </p:cNvPr>
          <p:cNvSpPr/>
          <p:nvPr/>
        </p:nvSpPr>
        <p:spPr>
          <a:xfrm>
            <a:off x="9071344" y="2133968"/>
            <a:ext cx="2803451" cy="20520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49197-B3B7-78F5-7E27-78E6358D8E33}"/>
              </a:ext>
            </a:extLst>
          </p:cNvPr>
          <p:cNvSpPr txBox="1"/>
          <p:nvPr/>
        </p:nvSpPr>
        <p:spPr>
          <a:xfrm>
            <a:off x="9112102" y="2775098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AE035-F391-1351-CDFD-ED9069207F2A}"/>
              </a:ext>
            </a:extLst>
          </p:cNvPr>
          <p:cNvSpPr txBox="1"/>
          <p:nvPr/>
        </p:nvSpPr>
        <p:spPr>
          <a:xfrm>
            <a:off x="10196623" y="2776501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81E9A-E2D6-F179-9BC0-7D278BBF3569}"/>
              </a:ext>
            </a:extLst>
          </p:cNvPr>
          <p:cNvSpPr txBox="1"/>
          <p:nvPr/>
        </p:nvSpPr>
        <p:spPr>
          <a:xfrm>
            <a:off x="9112102" y="3160010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AD6D1-0756-ED17-A469-D6A6F0B939ED}"/>
              </a:ext>
            </a:extLst>
          </p:cNvPr>
          <p:cNvSpPr txBox="1"/>
          <p:nvPr/>
        </p:nvSpPr>
        <p:spPr>
          <a:xfrm>
            <a:off x="10196623" y="3178100"/>
            <a:ext cx="16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Manufacturers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6B1FB-C2A9-C68A-611B-C77D89005907}"/>
              </a:ext>
            </a:extLst>
          </p:cNvPr>
          <p:cNvSpPr txBox="1"/>
          <p:nvPr/>
        </p:nvSpPr>
        <p:spPr>
          <a:xfrm>
            <a:off x="9455888" y="3663985"/>
            <a:ext cx="109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Dispatch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1EE08-8669-9534-C346-0816329D3B54}"/>
              </a:ext>
            </a:extLst>
          </p:cNvPr>
          <p:cNvSpPr txBox="1"/>
          <p:nvPr/>
        </p:nvSpPr>
        <p:spPr>
          <a:xfrm>
            <a:off x="10526232" y="3571205"/>
            <a:ext cx="109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7DCC9-1669-AE83-A6A2-009117EEE85D}"/>
              </a:ext>
            </a:extLst>
          </p:cNvPr>
          <p:cNvSpPr txBox="1"/>
          <p:nvPr/>
        </p:nvSpPr>
        <p:spPr>
          <a:xfrm>
            <a:off x="9303488" y="1169581"/>
            <a:ext cx="2381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E-Commerce Database with the various tables as per the domain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8E1C01-9E24-6586-4E5B-3A18582F6330}"/>
              </a:ext>
            </a:extLst>
          </p:cNvPr>
          <p:cNvSpPr/>
          <p:nvPr/>
        </p:nvSpPr>
        <p:spPr>
          <a:xfrm>
            <a:off x="2424223" y="181421"/>
            <a:ext cx="6177516" cy="643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2B3D7-1ADC-8F83-093F-4000330BF859}"/>
              </a:ext>
            </a:extLst>
          </p:cNvPr>
          <p:cNvSpPr txBox="1"/>
          <p:nvPr/>
        </p:nvSpPr>
        <p:spPr>
          <a:xfrm>
            <a:off x="4774019" y="244549"/>
            <a:ext cx="361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Node.js Application for E-Commerce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73C80C-29AA-68B7-564C-984B02C60BA8}"/>
              </a:ext>
            </a:extLst>
          </p:cNvPr>
          <p:cNvSpPr/>
          <p:nvPr/>
        </p:nvSpPr>
        <p:spPr>
          <a:xfrm>
            <a:off x="6634716" y="914400"/>
            <a:ext cx="1750829" cy="5326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57968-3F3B-E985-D4B3-45FE4BB9CF1B}"/>
              </a:ext>
            </a:extLst>
          </p:cNvPr>
          <p:cNvSpPr txBox="1"/>
          <p:nvPr/>
        </p:nvSpPr>
        <p:spPr>
          <a:xfrm>
            <a:off x="6709144" y="10313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F97C149-5FB8-72F0-586F-4860F8782B4D}"/>
              </a:ext>
            </a:extLst>
          </p:cNvPr>
          <p:cNvSpPr/>
          <p:nvPr/>
        </p:nvSpPr>
        <p:spPr>
          <a:xfrm>
            <a:off x="6709144" y="1400690"/>
            <a:ext cx="152400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CED40B5-4397-2B5A-C8B8-20E04145EA97}"/>
              </a:ext>
            </a:extLst>
          </p:cNvPr>
          <p:cNvSpPr/>
          <p:nvPr/>
        </p:nvSpPr>
        <p:spPr>
          <a:xfrm>
            <a:off x="6736611" y="2267543"/>
            <a:ext cx="152400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885F88B-1A85-877E-B2FA-893CDC0B90C3}"/>
              </a:ext>
            </a:extLst>
          </p:cNvPr>
          <p:cNvSpPr/>
          <p:nvPr/>
        </p:nvSpPr>
        <p:spPr>
          <a:xfrm>
            <a:off x="6748130" y="3077341"/>
            <a:ext cx="152400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7DBDDB4-084C-6EB6-5B09-A423E613FCAE}"/>
              </a:ext>
            </a:extLst>
          </p:cNvPr>
          <p:cNvSpPr/>
          <p:nvPr/>
        </p:nvSpPr>
        <p:spPr>
          <a:xfrm>
            <a:off x="6683005" y="3887139"/>
            <a:ext cx="165425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FD32704-4F00-3BF7-C384-D16495D0DD5A}"/>
              </a:ext>
            </a:extLst>
          </p:cNvPr>
          <p:cNvSpPr/>
          <p:nvPr/>
        </p:nvSpPr>
        <p:spPr>
          <a:xfrm>
            <a:off x="6671486" y="4696937"/>
            <a:ext cx="165425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2C5209-1C89-E282-0F4D-C4EBF7588140}"/>
              </a:ext>
            </a:extLst>
          </p:cNvPr>
          <p:cNvSpPr/>
          <p:nvPr/>
        </p:nvSpPr>
        <p:spPr>
          <a:xfrm>
            <a:off x="6671486" y="5480531"/>
            <a:ext cx="165425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891191E-EC1D-C245-1990-DD87C0E5D139}"/>
              </a:ext>
            </a:extLst>
          </p:cNvPr>
          <p:cNvSpPr/>
          <p:nvPr/>
        </p:nvSpPr>
        <p:spPr>
          <a:xfrm>
            <a:off x="8325736" y="1457745"/>
            <a:ext cx="276003" cy="4664392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62A0101-F96E-8352-C35E-480975BBC477}"/>
              </a:ext>
            </a:extLst>
          </p:cNvPr>
          <p:cNvCxnSpPr>
            <a:endCxn id="2" idx="2"/>
          </p:cNvCxnSpPr>
          <p:nvPr/>
        </p:nvCxnSpPr>
        <p:spPr>
          <a:xfrm rot="5400000" flipH="1" flipV="1">
            <a:off x="8531765" y="3229984"/>
            <a:ext cx="609552" cy="469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8C857F-2F71-F8D0-4829-B97B3D4A45D8}"/>
              </a:ext>
            </a:extLst>
          </p:cNvPr>
          <p:cNvSpPr/>
          <p:nvPr/>
        </p:nvSpPr>
        <p:spPr>
          <a:xfrm>
            <a:off x="3997842" y="677009"/>
            <a:ext cx="2286000" cy="635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5EFDF7-33DF-6E76-1E4A-A36C60D9D4A2}"/>
              </a:ext>
            </a:extLst>
          </p:cNvPr>
          <p:cNvSpPr/>
          <p:nvPr/>
        </p:nvSpPr>
        <p:spPr>
          <a:xfrm>
            <a:off x="4187456" y="1457745"/>
            <a:ext cx="2190307" cy="44908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Logic aka Domain Logic</a:t>
            </a:r>
          </a:p>
          <a:p>
            <a:pPr algn="ctr"/>
            <a:r>
              <a:rPr lang="en-US" b="1" dirty="0"/>
              <a:t>Access to DAL</a:t>
            </a:r>
          </a:p>
          <a:p>
            <a:pPr algn="ctr"/>
            <a:r>
              <a:rPr lang="en-US" b="1" dirty="0"/>
              <a:t>Validate Data</a:t>
            </a:r>
          </a:p>
          <a:p>
            <a:pPr algn="ctr"/>
            <a:r>
              <a:rPr lang="en-US" b="1" dirty="0"/>
              <a:t>Implementing Rules for Product Management, Customer Management, Dispatch, etc.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02FA1ED-BB02-C39C-FDB1-0F90CD5D42EE}"/>
              </a:ext>
            </a:extLst>
          </p:cNvPr>
          <p:cNvCxnSpPr>
            <a:endCxn id="12" idx="1"/>
          </p:cNvCxnSpPr>
          <p:nvPr/>
        </p:nvCxnSpPr>
        <p:spPr>
          <a:xfrm flipV="1">
            <a:off x="6426052" y="3577856"/>
            <a:ext cx="208664" cy="8612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95ED035-41AC-A4CE-FD28-14D519202EBA}"/>
              </a:ext>
            </a:extLst>
          </p:cNvPr>
          <p:cNvSpPr/>
          <p:nvPr/>
        </p:nvSpPr>
        <p:spPr>
          <a:xfrm>
            <a:off x="2668772" y="2267543"/>
            <a:ext cx="1329070" cy="26765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</a:t>
            </a:r>
          </a:p>
          <a:p>
            <a:pPr algn="ctr"/>
            <a:r>
              <a:rPr lang="en-US" b="1" dirty="0"/>
              <a:t>APIs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1BF4B13-5FDA-45DD-D4DE-3BE9276AC909}"/>
              </a:ext>
            </a:extLst>
          </p:cNvPr>
          <p:cNvCxnSpPr>
            <a:stCxn id="26" idx="1"/>
            <a:endCxn id="30" idx="0"/>
          </p:cNvCxnSpPr>
          <p:nvPr/>
        </p:nvCxnSpPr>
        <p:spPr>
          <a:xfrm rot="10800000" flipV="1">
            <a:off x="3333308" y="994581"/>
            <a:ext cx="664535" cy="12729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88177408-6124-C282-CDFE-44A523D91F77}"/>
              </a:ext>
            </a:extLst>
          </p:cNvPr>
          <p:cNvSpPr/>
          <p:nvPr/>
        </p:nvSpPr>
        <p:spPr>
          <a:xfrm>
            <a:off x="202019" y="2775098"/>
            <a:ext cx="2466753" cy="36933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063F450-B183-0AE0-1C57-DEDFE937814C}"/>
              </a:ext>
            </a:extLst>
          </p:cNvPr>
          <p:cNvCxnSpPr>
            <a:endCxn id="27" idx="1"/>
          </p:cNvCxnSpPr>
          <p:nvPr/>
        </p:nvCxnSpPr>
        <p:spPr>
          <a:xfrm>
            <a:off x="3997842" y="3577856"/>
            <a:ext cx="189614" cy="12533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Arrow 35">
            <a:extLst>
              <a:ext uri="{FF2B5EF4-FFF2-40B4-BE49-F238E27FC236}">
                <a16:creationId xmlns:a16="http://schemas.microsoft.com/office/drawing/2014/main" id="{1F827E5C-483A-7061-7183-474152145560}"/>
              </a:ext>
            </a:extLst>
          </p:cNvPr>
          <p:cNvSpPr/>
          <p:nvPr/>
        </p:nvSpPr>
        <p:spPr>
          <a:xfrm>
            <a:off x="202019" y="3769562"/>
            <a:ext cx="2466753" cy="3693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6D8DD7-FAC2-BFE3-ECBE-6803F28CFCF6}"/>
              </a:ext>
            </a:extLst>
          </p:cNvPr>
          <p:cNvSpPr txBox="1"/>
          <p:nvPr/>
        </p:nvSpPr>
        <p:spPr>
          <a:xfrm>
            <a:off x="9071344" y="4696937"/>
            <a:ext cx="270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Monolithic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78464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5306B5-4986-7E00-9438-973D8A67622C}"/>
              </a:ext>
            </a:extLst>
          </p:cNvPr>
          <p:cNvSpPr/>
          <p:nvPr/>
        </p:nvSpPr>
        <p:spPr>
          <a:xfrm>
            <a:off x="6096000" y="595423"/>
            <a:ext cx="2466753" cy="133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 with App Deployed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939D0-607E-AD3C-D145-B8EDA26A7D0F}"/>
              </a:ext>
            </a:extLst>
          </p:cNvPr>
          <p:cNvSpPr/>
          <p:nvPr/>
        </p:nvSpPr>
        <p:spPr>
          <a:xfrm>
            <a:off x="6096000" y="2089297"/>
            <a:ext cx="2466753" cy="133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2 with App Deployed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8A9AA5-85EA-4FE9-D5F6-D4707F620D58}"/>
              </a:ext>
            </a:extLst>
          </p:cNvPr>
          <p:cNvSpPr/>
          <p:nvPr/>
        </p:nvSpPr>
        <p:spPr>
          <a:xfrm>
            <a:off x="6096000" y="3583171"/>
            <a:ext cx="2466753" cy="133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3 with App Deployed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0BC92-7C4D-3F1E-C10A-C1A693F93019}"/>
              </a:ext>
            </a:extLst>
          </p:cNvPr>
          <p:cNvSpPr/>
          <p:nvPr/>
        </p:nvSpPr>
        <p:spPr>
          <a:xfrm>
            <a:off x="6110176" y="5351720"/>
            <a:ext cx="2466753" cy="133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n with App Deployed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4B69C-7B35-5917-66AF-EEDEA3F94314}"/>
              </a:ext>
            </a:extLst>
          </p:cNvPr>
          <p:cNvSpPr/>
          <p:nvPr/>
        </p:nvSpPr>
        <p:spPr>
          <a:xfrm>
            <a:off x="7180521" y="4940593"/>
            <a:ext cx="148855" cy="154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3912D-DBA2-D570-F8E5-1029DEAA63D6}"/>
              </a:ext>
            </a:extLst>
          </p:cNvPr>
          <p:cNvSpPr/>
          <p:nvPr/>
        </p:nvSpPr>
        <p:spPr>
          <a:xfrm>
            <a:off x="7184062" y="5146158"/>
            <a:ext cx="148855" cy="154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BE849A0-7ACB-D4C4-E1D3-E7A1B2C7E1EE}"/>
              </a:ext>
            </a:extLst>
          </p:cNvPr>
          <p:cNvSpPr/>
          <p:nvPr/>
        </p:nvSpPr>
        <p:spPr>
          <a:xfrm>
            <a:off x="10377376" y="978195"/>
            <a:ext cx="1318437" cy="141413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with Schema and Data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C535E4E-177A-D403-A8DA-29E0E8529195}"/>
              </a:ext>
            </a:extLst>
          </p:cNvPr>
          <p:cNvSpPr/>
          <p:nvPr/>
        </p:nvSpPr>
        <p:spPr>
          <a:xfrm>
            <a:off x="10377376" y="2897372"/>
            <a:ext cx="1318437" cy="141413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with Schema and Data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B9D866D9-6CA5-9529-8A34-0965E0ED4A3F}"/>
              </a:ext>
            </a:extLst>
          </p:cNvPr>
          <p:cNvSpPr/>
          <p:nvPr/>
        </p:nvSpPr>
        <p:spPr>
          <a:xfrm>
            <a:off x="10377376" y="4816549"/>
            <a:ext cx="1318437" cy="141413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with Schema and Data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59F3184-4D90-8431-7FD1-EFBB2A2FECE6}"/>
              </a:ext>
            </a:extLst>
          </p:cNvPr>
          <p:cNvSpPr/>
          <p:nvPr/>
        </p:nvSpPr>
        <p:spPr>
          <a:xfrm>
            <a:off x="8810846" y="473149"/>
            <a:ext cx="556438" cy="6140302"/>
          </a:xfrm>
          <a:prstGeom prst="rightBrac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0921C51-FD36-90B8-EBF8-F4146A1F24DC}"/>
              </a:ext>
            </a:extLst>
          </p:cNvPr>
          <p:cNvCxnSpPr>
            <a:endCxn id="8" idx="2"/>
          </p:cNvCxnSpPr>
          <p:nvPr/>
        </p:nvCxnSpPr>
        <p:spPr>
          <a:xfrm rot="5400000" flipH="1" flipV="1">
            <a:off x="8943311" y="2109235"/>
            <a:ext cx="1858039" cy="10100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7C232D4-F20F-809F-ABDD-CD05453D48FB}"/>
              </a:ext>
            </a:extLst>
          </p:cNvPr>
          <p:cNvCxnSpPr>
            <a:endCxn id="9" idx="2"/>
          </p:cNvCxnSpPr>
          <p:nvPr/>
        </p:nvCxnSpPr>
        <p:spPr>
          <a:xfrm>
            <a:off x="9367284" y="3543300"/>
            <a:ext cx="1010092" cy="611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0ED1DDB-8BCF-2D68-5A79-E73FED6B5A72}"/>
              </a:ext>
            </a:extLst>
          </p:cNvPr>
          <p:cNvCxnSpPr>
            <a:endCxn id="10" idx="2"/>
          </p:cNvCxnSpPr>
          <p:nvPr/>
        </p:nvCxnSpPr>
        <p:spPr>
          <a:xfrm rot="16200000" flipH="1">
            <a:off x="8882173" y="4028411"/>
            <a:ext cx="1980315" cy="10100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E7C069EE-A397-68CF-07AA-9034C36A9B96}"/>
              </a:ext>
            </a:extLst>
          </p:cNvPr>
          <p:cNvSpPr/>
          <p:nvPr/>
        </p:nvSpPr>
        <p:spPr>
          <a:xfrm rot="16200000">
            <a:off x="3712536" y="2301950"/>
            <a:ext cx="712382" cy="190322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65C52-3800-3D9D-5017-0933B119D623}"/>
              </a:ext>
            </a:extLst>
          </p:cNvPr>
          <p:cNvSpPr txBox="1"/>
          <p:nvPr/>
        </p:nvSpPr>
        <p:spPr>
          <a:xfrm>
            <a:off x="3330653" y="2927538"/>
            <a:ext cx="148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962447-1A70-DE06-79FC-7DA083C43793}"/>
              </a:ext>
            </a:extLst>
          </p:cNvPr>
          <p:cNvCxnSpPr>
            <a:endCxn id="18" idx="1"/>
          </p:cNvCxnSpPr>
          <p:nvPr/>
        </p:nvCxnSpPr>
        <p:spPr>
          <a:xfrm>
            <a:off x="1403498" y="2614281"/>
            <a:ext cx="1713616" cy="639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E54644E-B834-A700-500A-8C4074BC46E5}"/>
              </a:ext>
            </a:extLst>
          </p:cNvPr>
          <p:cNvCxnSpPr>
            <a:stCxn id="18" idx="3"/>
            <a:endCxn id="2" idx="1"/>
          </p:cNvCxnSpPr>
          <p:nvPr/>
        </p:nvCxnSpPr>
        <p:spPr>
          <a:xfrm flipV="1">
            <a:off x="5020341" y="1265275"/>
            <a:ext cx="1075659" cy="19882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7DE2DB6-E952-B885-6412-51F7504F4365}"/>
              </a:ext>
            </a:extLst>
          </p:cNvPr>
          <p:cNvCxnSpPr>
            <a:stCxn id="18" idx="3"/>
            <a:endCxn id="3" idx="1"/>
          </p:cNvCxnSpPr>
          <p:nvPr/>
        </p:nvCxnSpPr>
        <p:spPr>
          <a:xfrm flipV="1">
            <a:off x="5020341" y="2759149"/>
            <a:ext cx="1075659" cy="4944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3475EA5-2CB0-3D7F-40D3-FFC1A8661541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5020341" y="3253563"/>
            <a:ext cx="1075659" cy="9994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C17C6B0-209A-7FD8-F6EC-87CB6F1DC512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5020341" y="3253563"/>
            <a:ext cx="1089835" cy="27680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E153D3-359A-270A-3A8C-FB4C6F7CC5CF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1403498" y="3253564"/>
            <a:ext cx="1713616" cy="604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7A133D2-B666-D6F6-21E7-E7E65A69853C}"/>
              </a:ext>
            </a:extLst>
          </p:cNvPr>
          <p:cNvSpPr txBox="1"/>
          <p:nvPr/>
        </p:nvSpPr>
        <p:spPr>
          <a:xfrm>
            <a:off x="297712" y="318977"/>
            <a:ext cx="427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Multi-Server Deployment of the Monolithic Application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442B0F-8255-7143-FDB7-11D5E4BE42B0}"/>
              </a:ext>
            </a:extLst>
          </p:cNvPr>
          <p:cNvSpPr txBox="1"/>
          <p:nvPr/>
        </p:nvSpPr>
        <p:spPr>
          <a:xfrm>
            <a:off x="425302" y="4922874"/>
            <a:ext cx="4595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Cloud-Hosted Application</a:t>
            </a:r>
          </a:p>
          <a:p>
            <a:endParaRPr lang="en-US" dirty="0"/>
          </a:p>
          <a:p>
            <a:r>
              <a:rPr lang="en-US" dirty="0"/>
              <a:t>Needs Distributed Session Management as well as Security 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ED3FE95F-83A0-B80F-9671-253F242D9456}"/>
              </a:ext>
            </a:extLst>
          </p:cNvPr>
          <p:cNvSpPr/>
          <p:nvPr/>
        </p:nvSpPr>
        <p:spPr>
          <a:xfrm>
            <a:off x="9572845" y="82978"/>
            <a:ext cx="1559443" cy="603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and Session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16905B1-DB7D-1722-1B5E-F31FC00B8B6C}"/>
              </a:ext>
            </a:extLst>
          </p:cNvPr>
          <p:cNvCxnSpPr>
            <a:endCxn id="35" idx="2"/>
          </p:cNvCxnSpPr>
          <p:nvPr/>
        </p:nvCxnSpPr>
        <p:spPr>
          <a:xfrm rot="5400000" flipH="1" flipV="1">
            <a:off x="7890854" y="1861309"/>
            <a:ext cx="3158421" cy="2055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85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5B496CD-94DC-1F20-BC67-D7EE31142B37}"/>
              </a:ext>
            </a:extLst>
          </p:cNvPr>
          <p:cNvSpPr/>
          <p:nvPr/>
        </p:nvSpPr>
        <p:spPr>
          <a:xfrm>
            <a:off x="9877647" y="457200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Products</a:t>
            </a:r>
          </a:p>
          <a:p>
            <a:pPr algn="ctr"/>
            <a:r>
              <a:rPr lang="en-US" b="1" dirty="0"/>
              <a:t>SQL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068DB6-6076-3425-79E1-6060ED183152}"/>
              </a:ext>
            </a:extLst>
          </p:cNvPr>
          <p:cNvSpPr/>
          <p:nvPr/>
        </p:nvSpPr>
        <p:spPr>
          <a:xfrm>
            <a:off x="7421526" y="45720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FE725-1E55-55A5-5540-C2B480A500D9}"/>
              </a:ext>
            </a:extLst>
          </p:cNvPr>
          <p:cNvSpPr/>
          <p:nvPr/>
        </p:nvSpPr>
        <p:spPr>
          <a:xfrm>
            <a:off x="4965405" y="45720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72F93F-5A9A-78AF-5526-7DC458BA5A93}"/>
              </a:ext>
            </a:extLst>
          </p:cNvPr>
          <p:cNvSpPr/>
          <p:nvPr/>
        </p:nvSpPr>
        <p:spPr>
          <a:xfrm>
            <a:off x="2342707" y="45720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ASP.NET Core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E14375F0-7882-B4E4-5235-2336C968E5DC}"/>
              </a:ext>
            </a:extLst>
          </p:cNvPr>
          <p:cNvSpPr/>
          <p:nvPr/>
        </p:nvSpPr>
        <p:spPr>
          <a:xfrm>
            <a:off x="4384158" y="733647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645D77BC-C6F9-B5DB-FBF2-0D64C17766BB}"/>
              </a:ext>
            </a:extLst>
          </p:cNvPr>
          <p:cNvSpPr/>
          <p:nvPr/>
        </p:nvSpPr>
        <p:spPr>
          <a:xfrm>
            <a:off x="6935973" y="733647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9FC6C00B-8EA3-30D6-C456-F494B92BFE6B}"/>
              </a:ext>
            </a:extLst>
          </p:cNvPr>
          <p:cNvSpPr/>
          <p:nvPr/>
        </p:nvSpPr>
        <p:spPr>
          <a:xfrm>
            <a:off x="9370830" y="712381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8C8519BB-5FC1-3D14-6551-70E908F55924}"/>
              </a:ext>
            </a:extLst>
          </p:cNvPr>
          <p:cNvSpPr/>
          <p:nvPr/>
        </p:nvSpPr>
        <p:spPr>
          <a:xfrm>
            <a:off x="9877647" y="1456660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Orders</a:t>
            </a:r>
          </a:p>
          <a:p>
            <a:pPr algn="ctr"/>
            <a:r>
              <a:rPr lang="en-US" b="1" dirty="0"/>
              <a:t>Oracle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4DFCDBE-9726-03AE-0724-22D4677FDEF8}"/>
              </a:ext>
            </a:extLst>
          </p:cNvPr>
          <p:cNvSpPr/>
          <p:nvPr/>
        </p:nvSpPr>
        <p:spPr>
          <a:xfrm>
            <a:off x="7421526" y="145666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8503332-4765-31A3-00B9-F94EBBBFD637}"/>
              </a:ext>
            </a:extLst>
          </p:cNvPr>
          <p:cNvSpPr/>
          <p:nvPr/>
        </p:nvSpPr>
        <p:spPr>
          <a:xfrm>
            <a:off x="4965405" y="145666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1FFDB66-4606-94F2-5D78-FA9A58D59896}"/>
              </a:ext>
            </a:extLst>
          </p:cNvPr>
          <p:cNvSpPr/>
          <p:nvPr/>
        </p:nvSpPr>
        <p:spPr>
          <a:xfrm>
            <a:off x="2342707" y="145666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JAVA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59D5FA6F-DAB3-580A-B631-6E3CDE19B5E2}"/>
              </a:ext>
            </a:extLst>
          </p:cNvPr>
          <p:cNvSpPr/>
          <p:nvPr/>
        </p:nvSpPr>
        <p:spPr>
          <a:xfrm>
            <a:off x="4384158" y="1733107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12DCE10B-C99A-D5C6-F95D-0E5C5DD48BC8}"/>
              </a:ext>
            </a:extLst>
          </p:cNvPr>
          <p:cNvSpPr/>
          <p:nvPr/>
        </p:nvSpPr>
        <p:spPr>
          <a:xfrm>
            <a:off x="6935973" y="1733107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5399F658-204B-6393-D2A8-9CD25ABD8DB1}"/>
              </a:ext>
            </a:extLst>
          </p:cNvPr>
          <p:cNvSpPr/>
          <p:nvPr/>
        </p:nvSpPr>
        <p:spPr>
          <a:xfrm>
            <a:off x="9370830" y="1711841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F8478151-BF22-8A95-C067-5527E5672161}"/>
              </a:ext>
            </a:extLst>
          </p:cNvPr>
          <p:cNvSpPr/>
          <p:nvPr/>
        </p:nvSpPr>
        <p:spPr>
          <a:xfrm>
            <a:off x="9877647" y="2456119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Customers</a:t>
            </a:r>
          </a:p>
          <a:p>
            <a:pPr algn="ctr"/>
            <a:r>
              <a:rPr lang="en-US" b="1" dirty="0"/>
              <a:t>MySQL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DFBB246-C81F-8816-A7B8-7F8E488C1B32}"/>
              </a:ext>
            </a:extLst>
          </p:cNvPr>
          <p:cNvSpPr/>
          <p:nvPr/>
        </p:nvSpPr>
        <p:spPr>
          <a:xfrm>
            <a:off x="7421526" y="2456119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6C3AC9-0005-C63D-8E62-8A2A71C3AC46}"/>
              </a:ext>
            </a:extLst>
          </p:cNvPr>
          <p:cNvSpPr/>
          <p:nvPr/>
        </p:nvSpPr>
        <p:spPr>
          <a:xfrm>
            <a:off x="4965405" y="2456119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E006520-4D3C-2DF3-7DF9-C1F2C91ECCD4}"/>
              </a:ext>
            </a:extLst>
          </p:cNvPr>
          <p:cNvSpPr/>
          <p:nvPr/>
        </p:nvSpPr>
        <p:spPr>
          <a:xfrm>
            <a:off x="2342707" y="2456119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 err="1"/>
              <a:t>Nest.js</a:t>
            </a:r>
            <a:endParaRPr lang="en-US" b="1" dirty="0"/>
          </a:p>
        </p:txBody>
      </p:sp>
      <p:sp>
        <p:nvSpPr>
          <p:cNvPr id="27" name="Left-right Arrow 26">
            <a:extLst>
              <a:ext uri="{FF2B5EF4-FFF2-40B4-BE49-F238E27FC236}">
                <a16:creationId xmlns:a16="http://schemas.microsoft.com/office/drawing/2014/main" id="{A9F0DD3B-B75B-EFC3-48A8-4C3DE3840B27}"/>
              </a:ext>
            </a:extLst>
          </p:cNvPr>
          <p:cNvSpPr/>
          <p:nvPr/>
        </p:nvSpPr>
        <p:spPr>
          <a:xfrm>
            <a:off x="4384158" y="2732566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8EC4300-6815-836A-112F-F8DE84A4D834}"/>
              </a:ext>
            </a:extLst>
          </p:cNvPr>
          <p:cNvSpPr/>
          <p:nvPr/>
        </p:nvSpPr>
        <p:spPr>
          <a:xfrm>
            <a:off x="6935973" y="2732566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8AD600F5-423D-9F02-20B9-FE68B7F17DBC}"/>
              </a:ext>
            </a:extLst>
          </p:cNvPr>
          <p:cNvSpPr/>
          <p:nvPr/>
        </p:nvSpPr>
        <p:spPr>
          <a:xfrm>
            <a:off x="9370830" y="2711300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9D879CC9-D395-671B-CABE-0607CBB4F122}"/>
              </a:ext>
            </a:extLst>
          </p:cNvPr>
          <p:cNvSpPr/>
          <p:nvPr/>
        </p:nvSpPr>
        <p:spPr>
          <a:xfrm>
            <a:off x="9877647" y="3565448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Manufacturers</a:t>
            </a:r>
          </a:p>
          <a:p>
            <a:pPr algn="ctr"/>
            <a:r>
              <a:rPr lang="en-US" b="1" dirty="0"/>
              <a:t>PostgreSQL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1A3A8CE-AA0E-5606-CDAD-79065C5F033D}"/>
              </a:ext>
            </a:extLst>
          </p:cNvPr>
          <p:cNvSpPr/>
          <p:nvPr/>
        </p:nvSpPr>
        <p:spPr>
          <a:xfrm>
            <a:off x="7421526" y="356544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5CB75E9-5C3C-BE0C-7F71-CA7E954F31AC}"/>
              </a:ext>
            </a:extLst>
          </p:cNvPr>
          <p:cNvSpPr/>
          <p:nvPr/>
        </p:nvSpPr>
        <p:spPr>
          <a:xfrm>
            <a:off x="4965405" y="356544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400ECC-4F47-BA08-EAFC-903C72F8A2EB}"/>
              </a:ext>
            </a:extLst>
          </p:cNvPr>
          <p:cNvSpPr/>
          <p:nvPr/>
        </p:nvSpPr>
        <p:spPr>
          <a:xfrm>
            <a:off x="2342707" y="356544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ASP.NET</a:t>
            </a: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3DF2A018-E523-4E79-BE3C-47778BB3C9A1}"/>
              </a:ext>
            </a:extLst>
          </p:cNvPr>
          <p:cNvSpPr/>
          <p:nvPr/>
        </p:nvSpPr>
        <p:spPr>
          <a:xfrm>
            <a:off x="4384158" y="384189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4EC8123E-C60D-754C-3A64-081AEDBFA4B0}"/>
              </a:ext>
            </a:extLst>
          </p:cNvPr>
          <p:cNvSpPr/>
          <p:nvPr/>
        </p:nvSpPr>
        <p:spPr>
          <a:xfrm>
            <a:off x="6935973" y="384189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BDA0F039-0DAA-F8B4-0464-B550504D762A}"/>
              </a:ext>
            </a:extLst>
          </p:cNvPr>
          <p:cNvSpPr/>
          <p:nvPr/>
        </p:nvSpPr>
        <p:spPr>
          <a:xfrm>
            <a:off x="9370830" y="3820629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BBEAC0AA-A83F-7535-E051-55B9E3D234E2}"/>
              </a:ext>
            </a:extLst>
          </p:cNvPr>
          <p:cNvSpPr/>
          <p:nvPr/>
        </p:nvSpPr>
        <p:spPr>
          <a:xfrm>
            <a:off x="9877647" y="4557818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Dispatch</a:t>
            </a:r>
          </a:p>
          <a:p>
            <a:pPr algn="ctr"/>
            <a:r>
              <a:rPr lang="en-US" b="1" dirty="0"/>
              <a:t>MongoDB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1ACE3CD-8268-6AB4-A58B-BBE33992A380}"/>
              </a:ext>
            </a:extLst>
          </p:cNvPr>
          <p:cNvSpPr/>
          <p:nvPr/>
        </p:nvSpPr>
        <p:spPr>
          <a:xfrm>
            <a:off x="7421526" y="455781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E1006F7-37D4-60F5-A37E-B06EE0A3BACF}"/>
              </a:ext>
            </a:extLst>
          </p:cNvPr>
          <p:cNvSpPr/>
          <p:nvPr/>
        </p:nvSpPr>
        <p:spPr>
          <a:xfrm>
            <a:off x="4965405" y="455781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DCEC5C4-DE40-6DFF-F307-82B3DCB5ADC1}"/>
              </a:ext>
            </a:extLst>
          </p:cNvPr>
          <p:cNvSpPr/>
          <p:nvPr/>
        </p:nvSpPr>
        <p:spPr>
          <a:xfrm>
            <a:off x="2342707" y="455781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Express</a:t>
            </a:r>
          </a:p>
        </p:txBody>
      </p:sp>
      <p:sp>
        <p:nvSpPr>
          <p:cNvPr id="41" name="Left-right Arrow 40">
            <a:extLst>
              <a:ext uri="{FF2B5EF4-FFF2-40B4-BE49-F238E27FC236}">
                <a16:creationId xmlns:a16="http://schemas.microsoft.com/office/drawing/2014/main" id="{5D5B30B0-44E8-46AB-4EF2-3C8BE6C8BA95}"/>
              </a:ext>
            </a:extLst>
          </p:cNvPr>
          <p:cNvSpPr/>
          <p:nvPr/>
        </p:nvSpPr>
        <p:spPr>
          <a:xfrm>
            <a:off x="4384158" y="483426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>
            <a:extLst>
              <a:ext uri="{FF2B5EF4-FFF2-40B4-BE49-F238E27FC236}">
                <a16:creationId xmlns:a16="http://schemas.microsoft.com/office/drawing/2014/main" id="{2970E41F-1A1E-B3A1-AF9E-40E0F5748A8E}"/>
              </a:ext>
            </a:extLst>
          </p:cNvPr>
          <p:cNvSpPr/>
          <p:nvPr/>
        </p:nvSpPr>
        <p:spPr>
          <a:xfrm>
            <a:off x="6935973" y="483426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CB739DDD-1531-8B2F-7455-456407284D25}"/>
              </a:ext>
            </a:extLst>
          </p:cNvPr>
          <p:cNvSpPr/>
          <p:nvPr/>
        </p:nvSpPr>
        <p:spPr>
          <a:xfrm>
            <a:off x="9370830" y="4812999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1496E099-D59D-D6B0-80BC-FE750A4C3428}"/>
              </a:ext>
            </a:extLst>
          </p:cNvPr>
          <p:cNvSpPr/>
          <p:nvPr/>
        </p:nvSpPr>
        <p:spPr>
          <a:xfrm>
            <a:off x="9877647" y="5557278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MariaDB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429916D-D323-D7E8-E8AB-2DC260B9AE3C}"/>
              </a:ext>
            </a:extLst>
          </p:cNvPr>
          <p:cNvSpPr/>
          <p:nvPr/>
        </p:nvSpPr>
        <p:spPr>
          <a:xfrm>
            <a:off x="7421526" y="555727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34D26BE-7155-DE05-42AE-E40D39C387F1}"/>
              </a:ext>
            </a:extLst>
          </p:cNvPr>
          <p:cNvSpPr/>
          <p:nvPr/>
        </p:nvSpPr>
        <p:spPr>
          <a:xfrm>
            <a:off x="4965405" y="555727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FFC7E4B-5991-71B0-0DEF-81D4D0468E2F}"/>
              </a:ext>
            </a:extLst>
          </p:cNvPr>
          <p:cNvSpPr/>
          <p:nvPr/>
        </p:nvSpPr>
        <p:spPr>
          <a:xfrm>
            <a:off x="2342707" y="555727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Java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BD343A6C-7B12-EAEC-3B86-8FD3DFE3485B}"/>
              </a:ext>
            </a:extLst>
          </p:cNvPr>
          <p:cNvSpPr/>
          <p:nvPr/>
        </p:nvSpPr>
        <p:spPr>
          <a:xfrm>
            <a:off x="4384158" y="583372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F985CBF4-AC3F-3E18-2D7C-9D2B2341F1CB}"/>
              </a:ext>
            </a:extLst>
          </p:cNvPr>
          <p:cNvSpPr/>
          <p:nvPr/>
        </p:nvSpPr>
        <p:spPr>
          <a:xfrm>
            <a:off x="6935973" y="583372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BD740F1B-C4EA-F3F7-9B24-6C72B2B956B8}"/>
              </a:ext>
            </a:extLst>
          </p:cNvPr>
          <p:cNvSpPr/>
          <p:nvPr/>
        </p:nvSpPr>
        <p:spPr>
          <a:xfrm>
            <a:off x="9370830" y="5812459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26E087-61F0-0783-E1AC-114EAC450C0F}"/>
              </a:ext>
            </a:extLst>
          </p:cNvPr>
          <p:cNvSpPr txBox="1"/>
          <p:nvPr/>
        </p:nvSpPr>
        <p:spPr>
          <a:xfrm>
            <a:off x="148856" y="202019"/>
            <a:ext cx="161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Separate Each Workflow as independent Application </a:t>
            </a:r>
          </a:p>
        </p:txBody>
      </p:sp>
    </p:spTree>
    <p:extLst>
      <p:ext uri="{BB962C8B-B14F-4D97-AF65-F5344CB8AC3E}">
        <p14:creationId xmlns:p14="http://schemas.microsoft.com/office/powerpoint/2010/main" val="1997832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B04AEF-80AD-8789-71B1-65A00FE5241B}"/>
              </a:ext>
            </a:extLst>
          </p:cNvPr>
          <p:cNvSpPr/>
          <p:nvPr/>
        </p:nvSpPr>
        <p:spPr>
          <a:xfrm>
            <a:off x="4986670" y="255181"/>
            <a:ext cx="6262577" cy="6475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24C7F-F2C0-E7B3-7398-33E76DA89150}"/>
              </a:ext>
            </a:extLst>
          </p:cNvPr>
          <p:cNvSpPr txBox="1"/>
          <p:nvPr/>
        </p:nvSpPr>
        <p:spPr>
          <a:xfrm>
            <a:off x="5124893" y="329609"/>
            <a:ext cx="578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5D902CD-A2E6-A565-AA26-8AC3BF2E4B75}"/>
              </a:ext>
            </a:extLst>
          </p:cNvPr>
          <p:cNvSpPr/>
          <p:nvPr/>
        </p:nvSpPr>
        <p:spPr>
          <a:xfrm>
            <a:off x="5383619" y="935665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1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1D6D01C-B56D-3DE3-A581-3C468FD20821}"/>
              </a:ext>
            </a:extLst>
          </p:cNvPr>
          <p:cNvSpPr/>
          <p:nvPr/>
        </p:nvSpPr>
        <p:spPr>
          <a:xfrm>
            <a:off x="8764772" y="935664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2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CAF5CBD-6D6B-5A72-3E68-7E4DC164CF3F}"/>
              </a:ext>
            </a:extLst>
          </p:cNvPr>
          <p:cNvSpPr/>
          <p:nvPr/>
        </p:nvSpPr>
        <p:spPr>
          <a:xfrm>
            <a:off x="5383619" y="4035056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4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4E635B4-4103-5D9D-C866-31B5DC695484}"/>
              </a:ext>
            </a:extLst>
          </p:cNvPr>
          <p:cNvSpPr/>
          <p:nvPr/>
        </p:nvSpPr>
        <p:spPr>
          <a:xfrm>
            <a:off x="8764772" y="4035055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3</a:t>
            </a:r>
          </a:p>
        </p:txBody>
      </p:sp>
      <p:sp>
        <p:nvSpPr>
          <p:cNvPr id="8" name="7-point Star 7">
            <a:extLst>
              <a:ext uri="{FF2B5EF4-FFF2-40B4-BE49-F238E27FC236}">
                <a16:creationId xmlns:a16="http://schemas.microsoft.com/office/drawing/2014/main" id="{A431A7F3-B106-D07F-D5A6-5670D4786F88}"/>
              </a:ext>
            </a:extLst>
          </p:cNvPr>
          <p:cNvSpPr/>
          <p:nvPr/>
        </p:nvSpPr>
        <p:spPr>
          <a:xfrm>
            <a:off x="6173971" y="2636875"/>
            <a:ext cx="701750" cy="59542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7-point Star 8">
            <a:extLst>
              <a:ext uri="{FF2B5EF4-FFF2-40B4-BE49-F238E27FC236}">
                <a16:creationId xmlns:a16="http://schemas.microsoft.com/office/drawing/2014/main" id="{E491F4EB-EBC3-1D31-7C59-2429DBF5AAD4}"/>
              </a:ext>
            </a:extLst>
          </p:cNvPr>
          <p:cNvSpPr/>
          <p:nvPr/>
        </p:nvSpPr>
        <p:spPr>
          <a:xfrm>
            <a:off x="9579934" y="2636875"/>
            <a:ext cx="701750" cy="59542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7-point Star 9">
            <a:extLst>
              <a:ext uri="{FF2B5EF4-FFF2-40B4-BE49-F238E27FC236}">
                <a16:creationId xmlns:a16="http://schemas.microsoft.com/office/drawing/2014/main" id="{C09A8634-D256-6F05-CC6F-57FC068E142B}"/>
              </a:ext>
            </a:extLst>
          </p:cNvPr>
          <p:cNvSpPr/>
          <p:nvPr/>
        </p:nvSpPr>
        <p:spPr>
          <a:xfrm>
            <a:off x="5959549" y="5781453"/>
            <a:ext cx="701750" cy="59542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7-point Star 10">
            <a:extLst>
              <a:ext uri="{FF2B5EF4-FFF2-40B4-BE49-F238E27FC236}">
                <a16:creationId xmlns:a16="http://schemas.microsoft.com/office/drawing/2014/main" id="{EA00C63C-51C7-30B4-05EC-755CF7F3B351}"/>
              </a:ext>
            </a:extLst>
          </p:cNvPr>
          <p:cNvSpPr/>
          <p:nvPr/>
        </p:nvSpPr>
        <p:spPr>
          <a:xfrm>
            <a:off x="9365512" y="5781453"/>
            <a:ext cx="701750" cy="59542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8A9972C-2D26-473E-7132-B0274754F1B8}"/>
              </a:ext>
            </a:extLst>
          </p:cNvPr>
          <p:cNvSpPr/>
          <p:nvPr/>
        </p:nvSpPr>
        <p:spPr>
          <a:xfrm rot="16200000">
            <a:off x="8001885" y="787695"/>
            <a:ext cx="414670" cy="588866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14727DA-2333-1475-E8BB-E31115C3417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527852" y="2015318"/>
            <a:ext cx="691114" cy="15547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9B8F984-2211-F06A-78E0-77940FEE4B32}"/>
              </a:ext>
            </a:extLst>
          </p:cNvPr>
          <p:cNvCxnSpPr>
            <a:stCxn id="12" idx="4"/>
            <a:endCxn id="5" idx="2"/>
          </p:cNvCxnSpPr>
          <p:nvPr/>
        </p:nvCxnSpPr>
        <p:spPr>
          <a:xfrm rot="5400000" flipH="1" flipV="1">
            <a:off x="7899323" y="2659245"/>
            <a:ext cx="1175347" cy="555551"/>
          </a:xfrm>
          <a:prstGeom prst="bentConnector4">
            <a:avLst>
              <a:gd name="adj1" fmla="val 19450"/>
              <a:gd name="adj2" fmla="val 686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B0640E8-BF3C-9F72-B885-BC15410713F1}"/>
              </a:ext>
            </a:extLst>
          </p:cNvPr>
          <p:cNvCxnSpPr>
            <a:stCxn id="12" idx="2"/>
            <a:endCxn id="6" idx="5"/>
          </p:cNvCxnSpPr>
          <p:nvPr/>
        </p:nvCxnSpPr>
        <p:spPr>
          <a:xfrm rot="5400000">
            <a:off x="7280864" y="4186352"/>
            <a:ext cx="1175346" cy="681369"/>
          </a:xfrm>
          <a:prstGeom prst="bentConnector4">
            <a:avLst>
              <a:gd name="adj1" fmla="val 19450"/>
              <a:gd name="adj2" fmla="val 652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51CAA23-66F4-B040-D0EF-4D02108ED3D0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rot="16200000" flipH="1">
            <a:off x="7732309" y="4416274"/>
            <a:ext cx="1509374" cy="555551"/>
          </a:xfrm>
          <a:prstGeom prst="bentConnector4">
            <a:avLst>
              <a:gd name="adj1" fmla="val 15145"/>
              <a:gd name="adj2" fmla="val 686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1F435E-D465-F010-9BF7-5CC2FB15EEBA}"/>
              </a:ext>
            </a:extLst>
          </p:cNvPr>
          <p:cNvSpPr txBox="1"/>
          <p:nvPr/>
        </p:nvSpPr>
        <p:spPr>
          <a:xfrm>
            <a:off x="5582093" y="3570031"/>
            <a:ext cx="54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ABF62-D502-C771-E400-778D9983599D}"/>
              </a:ext>
            </a:extLst>
          </p:cNvPr>
          <p:cNvSpPr txBox="1"/>
          <p:nvPr/>
        </p:nvSpPr>
        <p:spPr>
          <a:xfrm>
            <a:off x="95693" y="1371600"/>
            <a:ext cx="4518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Server MUST be configured with H/W</a:t>
            </a:r>
          </a:p>
          <a:p>
            <a:pPr marL="342900" indent="-342900">
              <a:buAutoNum type="arabicPeriod"/>
            </a:pPr>
            <a:r>
              <a:rPr lang="en-US" dirty="0"/>
              <a:t>It Must have</a:t>
            </a:r>
          </a:p>
          <a:p>
            <a:pPr marL="800100" lvl="1" indent="-342900">
              <a:buAutoNum type="arabicPeriod"/>
            </a:pPr>
            <a:r>
              <a:rPr lang="en-US" dirty="0"/>
              <a:t>OS</a:t>
            </a:r>
          </a:p>
          <a:p>
            <a:pPr marL="800100" lvl="1" indent="-342900">
              <a:buAutoNum type="arabicPeriod"/>
            </a:pPr>
            <a:r>
              <a:rPr lang="en-US" dirty="0"/>
              <a:t>Application Runtime</a:t>
            </a:r>
          </a:p>
          <a:p>
            <a:pPr marL="800100" lvl="1" indent="-342900">
              <a:buAutoNum type="arabicPeriod"/>
            </a:pPr>
            <a:r>
              <a:rPr lang="en-US" dirty="0"/>
              <a:t>Actual Application</a:t>
            </a:r>
          </a:p>
          <a:p>
            <a:pPr marL="800100" lvl="1" indent="-342900">
              <a:buAutoNum type="arabicPeriod"/>
            </a:pPr>
            <a:r>
              <a:rPr lang="en-US" dirty="0"/>
              <a:t>Security Patches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FD845-F8BE-70C7-6A7D-55AF424FBD2D}"/>
              </a:ext>
            </a:extLst>
          </p:cNvPr>
          <p:cNvSpPr txBox="1"/>
          <p:nvPr/>
        </p:nvSpPr>
        <p:spPr>
          <a:xfrm>
            <a:off x="5582093" y="1520456"/>
            <a:ext cx="146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App Runtime and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61D6C2-0387-BD65-BD13-F1A74FD32FBB}"/>
              </a:ext>
            </a:extLst>
          </p:cNvPr>
          <p:cNvSpPr txBox="1"/>
          <p:nvPr/>
        </p:nvSpPr>
        <p:spPr>
          <a:xfrm>
            <a:off x="5662723" y="4501357"/>
            <a:ext cx="146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App Runtime and App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73F114-CB8A-00B5-914E-62BF8C81FE35}"/>
              </a:ext>
            </a:extLst>
          </p:cNvPr>
          <p:cNvSpPr txBox="1"/>
          <p:nvPr/>
        </p:nvSpPr>
        <p:spPr>
          <a:xfrm>
            <a:off x="8890590" y="1566771"/>
            <a:ext cx="14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66AF86-0804-422C-B898-542C685FF653}"/>
              </a:ext>
            </a:extLst>
          </p:cNvPr>
          <p:cNvSpPr txBox="1"/>
          <p:nvPr/>
        </p:nvSpPr>
        <p:spPr>
          <a:xfrm>
            <a:off x="8818819" y="4633285"/>
            <a:ext cx="14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13899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B04AEF-80AD-8789-71B1-65A00FE5241B}"/>
              </a:ext>
            </a:extLst>
          </p:cNvPr>
          <p:cNvSpPr/>
          <p:nvPr/>
        </p:nvSpPr>
        <p:spPr>
          <a:xfrm>
            <a:off x="4986670" y="255181"/>
            <a:ext cx="6262577" cy="6475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24C7F-F2C0-E7B3-7398-33E76DA89150}"/>
              </a:ext>
            </a:extLst>
          </p:cNvPr>
          <p:cNvSpPr txBox="1"/>
          <p:nvPr/>
        </p:nvSpPr>
        <p:spPr>
          <a:xfrm>
            <a:off x="5124893" y="329609"/>
            <a:ext cx="578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 With VM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5D902CD-A2E6-A565-AA26-8AC3BF2E4B75}"/>
              </a:ext>
            </a:extLst>
          </p:cNvPr>
          <p:cNvSpPr/>
          <p:nvPr/>
        </p:nvSpPr>
        <p:spPr>
          <a:xfrm>
            <a:off x="5383619" y="935665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1D6D01C-B56D-3DE3-A581-3C468FD20821}"/>
              </a:ext>
            </a:extLst>
          </p:cNvPr>
          <p:cNvSpPr/>
          <p:nvPr/>
        </p:nvSpPr>
        <p:spPr>
          <a:xfrm>
            <a:off x="8764772" y="935664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CAF5CBD-6D6B-5A72-3E68-7E4DC164CF3F}"/>
              </a:ext>
            </a:extLst>
          </p:cNvPr>
          <p:cNvSpPr/>
          <p:nvPr/>
        </p:nvSpPr>
        <p:spPr>
          <a:xfrm>
            <a:off x="5383619" y="4035056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4E635B4-4103-5D9D-C866-31B5DC695484}"/>
              </a:ext>
            </a:extLst>
          </p:cNvPr>
          <p:cNvSpPr/>
          <p:nvPr/>
        </p:nvSpPr>
        <p:spPr>
          <a:xfrm>
            <a:off x="8764772" y="4035055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8A9972C-2D26-473E-7132-B0274754F1B8}"/>
              </a:ext>
            </a:extLst>
          </p:cNvPr>
          <p:cNvSpPr/>
          <p:nvPr/>
        </p:nvSpPr>
        <p:spPr>
          <a:xfrm rot="16200000">
            <a:off x="8001885" y="787695"/>
            <a:ext cx="414670" cy="588866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14727DA-2333-1475-E8BB-E31115C3417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527852" y="2015318"/>
            <a:ext cx="691114" cy="15547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9B8F984-2211-F06A-78E0-77940FEE4B32}"/>
              </a:ext>
            </a:extLst>
          </p:cNvPr>
          <p:cNvCxnSpPr>
            <a:stCxn id="12" idx="4"/>
            <a:endCxn id="5" idx="2"/>
          </p:cNvCxnSpPr>
          <p:nvPr/>
        </p:nvCxnSpPr>
        <p:spPr>
          <a:xfrm rot="5400000" flipH="1" flipV="1">
            <a:off x="7899323" y="2659245"/>
            <a:ext cx="1175347" cy="555551"/>
          </a:xfrm>
          <a:prstGeom prst="bentConnector4">
            <a:avLst>
              <a:gd name="adj1" fmla="val 19450"/>
              <a:gd name="adj2" fmla="val 686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B0640E8-BF3C-9F72-B885-BC15410713F1}"/>
              </a:ext>
            </a:extLst>
          </p:cNvPr>
          <p:cNvCxnSpPr>
            <a:stCxn id="12" idx="2"/>
            <a:endCxn id="6" idx="5"/>
          </p:cNvCxnSpPr>
          <p:nvPr/>
        </p:nvCxnSpPr>
        <p:spPr>
          <a:xfrm rot="5400000">
            <a:off x="7280864" y="4186352"/>
            <a:ext cx="1175346" cy="681369"/>
          </a:xfrm>
          <a:prstGeom prst="bentConnector4">
            <a:avLst>
              <a:gd name="adj1" fmla="val 19450"/>
              <a:gd name="adj2" fmla="val 652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51CAA23-66F4-B040-D0EF-4D02108ED3D0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rot="16200000" flipH="1">
            <a:off x="7732309" y="4416274"/>
            <a:ext cx="1509374" cy="555551"/>
          </a:xfrm>
          <a:prstGeom prst="bentConnector4">
            <a:avLst>
              <a:gd name="adj1" fmla="val 15145"/>
              <a:gd name="adj2" fmla="val 686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1F435E-D465-F010-9BF7-5CC2FB15EEBA}"/>
              </a:ext>
            </a:extLst>
          </p:cNvPr>
          <p:cNvSpPr txBox="1"/>
          <p:nvPr/>
        </p:nvSpPr>
        <p:spPr>
          <a:xfrm>
            <a:off x="5582093" y="3570031"/>
            <a:ext cx="54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2F092A-3AE1-A2BE-5AA1-8C75AE1E525B}"/>
              </a:ext>
            </a:extLst>
          </p:cNvPr>
          <p:cNvSpPr/>
          <p:nvPr/>
        </p:nvSpPr>
        <p:spPr>
          <a:xfrm>
            <a:off x="5582093" y="1552353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 for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E14192-0EDC-6E21-95CA-36638414D8BB}"/>
              </a:ext>
            </a:extLst>
          </p:cNvPr>
          <p:cNvSpPr/>
          <p:nvPr/>
        </p:nvSpPr>
        <p:spPr>
          <a:xfrm>
            <a:off x="5582093" y="2400523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 for 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EA20B-87F0-8CB5-6E25-989CF0F46130}"/>
              </a:ext>
            </a:extLst>
          </p:cNvPr>
          <p:cNvSpPr/>
          <p:nvPr/>
        </p:nvSpPr>
        <p:spPr>
          <a:xfrm>
            <a:off x="9004005" y="1580659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 for 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DD0011-7EF8-37AE-9B6B-5DF974B0E4C0}"/>
              </a:ext>
            </a:extLst>
          </p:cNvPr>
          <p:cNvSpPr/>
          <p:nvPr/>
        </p:nvSpPr>
        <p:spPr>
          <a:xfrm>
            <a:off x="9004005" y="2428829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 for DB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987DB1-770C-A7C6-5EFB-4B4E50769182}"/>
              </a:ext>
            </a:extLst>
          </p:cNvPr>
          <p:cNvSpPr/>
          <p:nvPr/>
        </p:nvSpPr>
        <p:spPr>
          <a:xfrm>
            <a:off x="8962361" y="4814509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 for App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666FA2-B7AA-BB29-DAB7-CD5A8921F1F5}"/>
              </a:ext>
            </a:extLst>
          </p:cNvPr>
          <p:cNvSpPr/>
          <p:nvPr/>
        </p:nvSpPr>
        <p:spPr>
          <a:xfrm>
            <a:off x="8962361" y="5662679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 for DB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1EDDA-176E-8D8F-B078-7F73F19F4CEA}"/>
              </a:ext>
            </a:extLst>
          </p:cNvPr>
          <p:cNvSpPr/>
          <p:nvPr/>
        </p:nvSpPr>
        <p:spPr>
          <a:xfrm>
            <a:off x="5588738" y="4883225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 for 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4F8E0A-6B16-2028-35C6-22F98D2D5F69}"/>
              </a:ext>
            </a:extLst>
          </p:cNvPr>
          <p:cNvSpPr/>
          <p:nvPr/>
        </p:nvSpPr>
        <p:spPr>
          <a:xfrm>
            <a:off x="5588738" y="5731395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 for 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B46F5F-476F-C87F-B8F7-497F5360E537}"/>
              </a:ext>
            </a:extLst>
          </p:cNvPr>
          <p:cNvSpPr txBox="1"/>
          <p:nvPr/>
        </p:nvSpPr>
        <p:spPr>
          <a:xfrm>
            <a:off x="372140" y="584791"/>
            <a:ext cx="381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Generally, this is used by Cloud Enables Applications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2D0B68-2AB2-4DAD-6F2D-860608D3E4FC}"/>
              </a:ext>
            </a:extLst>
          </p:cNvPr>
          <p:cNvSpPr txBox="1"/>
          <p:nvPr/>
        </p:nvSpPr>
        <p:spPr>
          <a:xfrm>
            <a:off x="116958" y="1669312"/>
            <a:ext cx="41466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Server MUST have Host OS and It MUST have Virtualization Software to run VM</a:t>
            </a:r>
          </a:p>
          <a:p>
            <a:endParaRPr lang="en-US" dirty="0"/>
          </a:p>
          <a:p>
            <a:r>
              <a:rPr lang="en-US" dirty="0"/>
              <a:t>VM MUST 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Guest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Runtime (If VM for App)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Actual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(if VM for DB)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E5089-62A1-015E-200A-62B7DBB6E84E}"/>
              </a:ext>
            </a:extLst>
          </p:cNvPr>
          <p:cNvSpPr txBox="1"/>
          <p:nvPr/>
        </p:nvSpPr>
        <p:spPr>
          <a:xfrm>
            <a:off x="5486400" y="3040912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Server with 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15BFE-2312-452F-5F5F-2D57C7CAA552}"/>
              </a:ext>
            </a:extLst>
          </p:cNvPr>
          <p:cNvSpPr txBox="1"/>
          <p:nvPr/>
        </p:nvSpPr>
        <p:spPr>
          <a:xfrm>
            <a:off x="8764772" y="3030937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Server with 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D4273-FC24-C1C8-ABA4-D7EB3690E715}"/>
              </a:ext>
            </a:extLst>
          </p:cNvPr>
          <p:cNvSpPr txBox="1"/>
          <p:nvPr/>
        </p:nvSpPr>
        <p:spPr>
          <a:xfrm>
            <a:off x="5582093" y="6194359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Server with 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7A1EB0-0BF4-BC30-8719-4AF6ECD0A2BC}"/>
              </a:ext>
            </a:extLst>
          </p:cNvPr>
          <p:cNvSpPr txBox="1"/>
          <p:nvPr/>
        </p:nvSpPr>
        <p:spPr>
          <a:xfrm>
            <a:off x="8860465" y="6184384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Server with OS</a:t>
            </a:r>
          </a:p>
        </p:txBody>
      </p:sp>
    </p:spTree>
    <p:extLst>
      <p:ext uri="{BB962C8B-B14F-4D97-AF65-F5344CB8AC3E}">
        <p14:creationId xmlns:p14="http://schemas.microsoft.com/office/powerpoint/2010/main" val="2345371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9315A-6A16-4845-CBB4-A732C59A9911}"/>
              </a:ext>
            </a:extLst>
          </p:cNvPr>
          <p:cNvSpPr/>
          <p:nvPr/>
        </p:nvSpPr>
        <p:spPr>
          <a:xfrm>
            <a:off x="209107" y="712381"/>
            <a:ext cx="11727712" cy="60392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B8FEC-83F0-25EC-0120-25EE64381862}"/>
              </a:ext>
            </a:extLst>
          </p:cNvPr>
          <p:cNvSpPr txBox="1"/>
          <p:nvPr/>
        </p:nvSpPr>
        <p:spPr>
          <a:xfrm>
            <a:off x="340242" y="81870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Machine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BCF3E-4A3C-5528-D361-6606153CDE22}"/>
              </a:ext>
            </a:extLst>
          </p:cNvPr>
          <p:cNvSpPr/>
          <p:nvPr/>
        </p:nvSpPr>
        <p:spPr>
          <a:xfrm>
            <a:off x="255181" y="5890437"/>
            <a:ext cx="1172771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Hardware like CPU, Storage, Memory, Networking and HARDWARE VRITUALIZATION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F635E-20AC-E2B8-BB17-3056BA416F46}"/>
              </a:ext>
            </a:extLst>
          </p:cNvPr>
          <p:cNvSpPr/>
          <p:nvPr/>
        </p:nvSpPr>
        <p:spPr>
          <a:xfrm>
            <a:off x="255181" y="4905154"/>
            <a:ext cx="11727712" cy="8612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  <a:p>
            <a:pPr algn="ctr"/>
            <a:r>
              <a:rPr lang="en-US" b="1" dirty="0"/>
              <a:t>NT based OS e.g. Server OS like Windows Server, Linux,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7DAC3-476D-07A8-242D-B418672AD6DC}"/>
              </a:ext>
            </a:extLst>
          </p:cNvPr>
          <p:cNvSpPr/>
          <p:nvPr/>
        </p:nvSpPr>
        <p:spPr>
          <a:xfrm>
            <a:off x="255181" y="3919871"/>
            <a:ext cx="11727712" cy="8612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Virtualization Software e.g.</a:t>
            </a:r>
          </a:p>
          <a:p>
            <a:pPr algn="ctr"/>
            <a:r>
              <a:rPr lang="en-US" b="1" dirty="0"/>
              <a:t>Hyper-V, VMWare, Virtual Box, etc.</a:t>
            </a:r>
          </a:p>
          <a:p>
            <a:pPr algn="ctr"/>
            <a:r>
              <a:rPr lang="en-US" b="1" dirty="0"/>
              <a:t>This will manage Processor, Storage, and Network Sharing across VMs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695E8-608F-91A1-51A0-DFBA76E873B2}"/>
              </a:ext>
            </a:extLst>
          </p:cNvPr>
          <p:cNvSpPr/>
          <p:nvPr/>
        </p:nvSpPr>
        <p:spPr>
          <a:xfrm>
            <a:off x="255181" y="1188039"/>
            <a:ext cx="2817628" cy="2731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C06E7-9470-FDEB-0DEE-54A9DA4613AA}"/>
              </a:ext>
            </a:extLst>
          </p:cNvPr>
          <p:cNvSpPr txBox="1"/>
          <p:nvPr/>
        </p:nvSpPr>
        <p:spPr>
          <a:xfrm>
            <a:off x="340242" y="1294365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4AC86B-545A-6F2C-33FA-7A5287915E45}"/>
              </a:ext>
            </a:extLst>
          </p:cNvPr>
          <p:cNvSpPr/>
          <p:nvPr/>
        </p:nvSpPr>
        <p:spPr>
          <a:xfrm>
            <a:off x="255181" y="3349256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Guest OS Windows, Linux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FD1F3-0139-B36A-59DF-D28172924A84}"/>
              </a:ext>
            </a:extLst>
          </p:cNvPr>
          <p:cNvSpPr/>
          <p:nvPr/>
        </p:nvSpPr>
        <p:spPr>
          <a:xfrm>
            <a:off x="255181" y="2716618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b="1" dirty="0"/>
              <a:t>e.g. IIS, Apache, etc.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005C3-D9FF-B779-EF24-C95BA867CD5C}"/>
              </a:ext>
            </a:extLst>
          </p:cNvPr>
          <p:cNvSpPr/>
          <p:nvPr/>
        </p:nvSpPr>
        <p:spPr>
          <a:xfrm>
            <a:off x="255181" y="2240960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3960F-CB80-CDC2-0B37-49F0D4E443CA}"/>
              </a:ext>
            </a:extLst>
          </p:cNvPr>
          <p:cNvSpPr/>
          <p:nvPr/>
        </p:nvSpPr>
        <p:spPr>
          <a:xfrm>
            <a:off x="255181" y="1724395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42E221-A5D3-1B30-65CF-9CA94E855A1B}"/>
              </a:ext>
            </a:extLst>
          </p:cNvPr>
          <p:cNvSpPr/>
          <p:nvPr/>
        </p:nvSpPr>
        <p:spPr>
          <a:xfrm>
            <a:off x="3512288" y="1188039"/>
            <a:ext cx="2817628" cy="2731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6673F-90CA-5074-513F-32ACE63CCDAA}"/>
              </a:ext>
            </a:extLst>
          </p:cNvPr>
          <p:cNvSpPr txBox="1"/>
          <p:nvPr/>
        </p:nvSpPr>
        <p:spPr>
          <a:xfrm>
            <a:off x="3597349" y="1294365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4652F-E3FD-0590-11F3-0DEB41F1284B}"/>
              </a:ext>
            </a:extLst>
          </p:cNvPr>
          <p:cNvSpPr/>
          <p:nvPr/>
        </p:nvSpPr>
        <p:spPr>
          <a:xfrm>
            <a:off x="3512288" y="3349256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Guest OS Windows, Linux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16B7F-817C-80C8-A450-CB56435EA322}"/>
              </a:ext>
            </a:extLst>
          </p:cNvPr>
          <p:cNvSpPr/>
          <p:nvPr/>
        </p:nvSpPr>
        <p:spPr>
          <a:xfrm>
            <a:off x="3512288" y="2716618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b="1" dirty="0"/>
              <a:t>e.g. IIS, Apache, etc.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E76F1-337B-E776-EBAC-FA3CDD43AA86}"/>
              </a:ext>
            </a:extLst>
          </p:cNvPr>
          <p:cNvSpPr/>
          <p:nvPr/>
        </p:nvSpPr>
        <p:spPr>
          <a:xfrm>
            <a:off x="3512288" y="2240960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132ABA-8275-8D3F-AECA-0AF0F6B214C5}"/>
              </a:ext>
            </a:extLst>
          </p:cNvPr>
          <p:cNvSpPr/>
          <p:nvPr/>
        </p:nvSpPr>
        <p:spPr>
          <a:xfrm>
            <a:off x="3512288" y="1724395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EA864A-F9D3-A96B-197C-ECE47BCCB30A}"/>
              </a:ext>
            </a:extLst>
          </p:cNvPr>
          <p:cNvSpPr/>
          <p:nvPr/>
        </p:nvSpPr>
        <p:spPr>
          <a:xfrm>
            <a:off x="7407348" y="1188039"/>
            <a:ext cx="2817628" cy="2731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D1DC8B-63D0-86B1-9F18-0833436F28D6}"/>
              </a:ext>
            </a:extLst>
          </p:cNvPr>
          <p:cNvSpPr txBox="1"/>
          <p:nvPr/>
        </p:nvSpPr>
        <p:spPr>
          <a:xfrm>
            <a:off x="7492409" y="1294365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403F31-EBD0-9DC8-AF1F-EB6B6B2BD8CF}"/>
              </a:ext>
            </a:extLst>
          </p:cNvPr>
          <p:cNvSpPr/>
          <p:nvPr/>
        </p:nvSpPr>
        <p:spPr>
          <a:xfrm>
            <a:off x="7407348" y="3349256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Guest OS Windows, Linux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F9A52A-A57F-B8A0-CE6E-EC14C9DD8CF9}"/>
              </a:ext>
            </a:extLst>
          </p:cNvPr>
          <p:cNvSpPr/>
          <p:nvPr/>
        </p:nvSpPr>
        <p:spPr>
          <a:xfrm>
            <a:off x="7407348" y="2716618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b="1" dirty="0"/>
              <a:t>e.g. IIS, Apache, etc.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A5364E-9E41-C26E-8574-B2D0EC518E25}"/>
              </a:ext>
            </a:extLst>
          </p:cNvPr>
          <p:cNvSpPr/>
          <p:nvPr/>
        </p:nvSpPr>
        <p:spPr>
          <a:xfrm>
            <a:off x="7407348" y="2240960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EFE38-77E7-71F4-EB17-706FD087E407}"/>
              </a:ext>
            </a:extLst>
          </p:cNvPr>
          <p:cNvSpPr/>
          <p:nvPr/>
        </p:nvSpPr>
        <p:spPr>
          <a:xfrm>
            <a:off x="7407348" y="1724395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Application</a:t>
            </a:r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E66F664A-601A-0FB4-9509-2F9FE7E37583}"/>
              </a:ext>
            </a:extLst>
          </p:cNvPr>
          <p:cNvSpPr/>
          <p:nvPr/>
        </p:nvSpPr>
        <p:spPr>
          <a:xfrm>
            <a:off x="347331" y="3786964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5704D749-3144-3530-C4B8-7991CF720C6A}"/>
              </a:ext>
            </a:extLst>
          </p:cNvPr>
          <p:cNvSpPr/>
          <p:nvPr/>
        </p:nvSpPr>
        <p:spPr>
          <a:xfrm>
            <a:off x="1321981" y="4652636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>
            <a:extLst>
              <a:ext uri="{FF2B5EF4-FFF2-40B4-BE49-F238E27FC236}">
                <a16:creationId xmlns:a16="http://schemas.microsoft.com/office/drawing/2014/main" id="{DC53D51A-2B20-7C4C-697C-23AF8FD83C36}"/>
              </a:ext>
            </a:extLst>
          </p:cNvPr>
          <p:cNvSpPr/>
          <p:nvPr/>
        </p:nvSpPr>
        <p:spPr>
          <a:xfrm>
            <a:off x="2091070" y="5554775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9D27C53D-5866-02F3-D255-679C26121640}"/>
              </a:ext>
            </a:extLst>
          </p:cNvPr>
          <p:cNvSpPr/>
          <p:nvPr/>
        </p:nvSpPr>
        <p:spPr>
          <a:xfrm>
            <a:off x="9859926" y="3793018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FC4D2090-395B-B69F-0027-14D49431F4FE}"/>
              </a:ext>
            </a:extLst>
          </p:cNvPr>
          <p:cNvSpPr/>
          <p:nvPr/>
        </p:nvSpPr>
        <p:spPr>
          <a:xfrm>
            <a:off x="9501964" y="4686895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817A8D0B-700C-36BE-3D22-C76B3834827B}"/>
              </a:ext>
            </a:extLst>
          </p:cNvPr>
          <p:cNvSpPr/>
          <p:nvPr/>
        </p:nvSpPr>
        <p:spPr>
          <a:xfrm>
            <a:off x="9034130" y="5546652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04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F97705-D737-26DA-7E51-76301DF0E4C6}"/>
              </a:ext>
            </a:extLst>
          </p:cNvPr>
          <p:cNvSpPr/>
          <p:nvPr/>
        </p:nvSpPr>
        <p:spPr>
          <a:xfrm>
            <a:off x="138223" y="478465"/>
            <a:ext cx="11961628" cy="6283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FABF2-B3B8-FB71-A783-4EC23B1217A6}"/>
              </a:ext>
            </a:extLst>
          </p:cNvPr>
          <p:cNvSpPr txBox="1"/>
          <p:nvPr/>
        </p:nvSpPr>
        <p:spPr>
          <a:xfrm>
            <a:off x="138223" y="478465"/>
            <a:ext cx="112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Containerization on the Physical machine (Windows, Linux, macOS)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1F930-7386-E05F-5A90-12488BDB8EC1}"/>
              </a:ext>
            </a:extLst>
          </p:cNvPr>
          <p:cNvSpPr/>
          <p:nvPr/>
        </p:nvSpPr>
        <p:spPr>
          <a:xfrm>
            <a:off x="138223" y="5890437"/>
            <a:ext cx="11961628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Hardware like CPU, Storage, Memory, Networking and HARDWARE VRITUALIZATION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00DAB-A13B-1233-47C9-565FE55CB2CE}"/>
              </a:ext>
            </a:extLst>
          </p:cNvPr>
          <p:cNvSpPr/>
          <p:nvPr/>
        </p:nvSpPr>
        <p:spPr>
          <a:xfrm>
            <a:off x="138223" y="4905154"/>
            <a:ext cx="11961628" cy="8612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  <a:p>
            <a:pPr algn="ctr"/>
            <a:r>
              <a:rPr lang="en-US" b="1" dirty="0"/>
              <a:t>NT based OS e.g. Server OS like Windows Server, Linux,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23838-CFBB-AA54-4F79-7C802FAA7D7A}"/>
              </a:ext>
            </a:extLst>
          </p:cNvPr>
          <p:cNvSpPr/>
          <p:nvPr/>
        </p:nvSpPr>
        <p:spPr>
          <a:xfrm>
            <a:off x="138223" y="3620386"/>
            <a:ext cx="11961628" cy="10792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Container Hosting Service Service named as DOCKER</a:t>
            </a:r>
          </a:p>
          <a:p>
            <a:pPr algn="ctr"/>
            <a:r>
              <a:rPr lang="en-US" b="1" dirty="0"/>
              <a:t>For Windows we need of Hyper-V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B4098-267C-5992-41A4-62E92E3D8E7A}"/>
              </a:ext>
            </a:extLst>
          </p:cNvPr>
          <p:cNvSpPr/>
          <p:nvPr/>
        </p:nvSpPr>
        <p:spPr>
          <a:xfrm>
            <a:off x="138223" y="3083442"/>
            <a:ext cx="11961628" cy="5369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Shared Resources e.g. CPU, Memory, Storage, and Networking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F3062-E4E9-5859-C45B-F23495B1A239}"/>
              </a:ext>
            </a:extLst>
          </p:cNvPr>
          <p:cNvSpPr/>
          <p:nvPr/>
        </p:nvSpPr>
        <p:spPr>
          <a:xfrm>
            <a:off x="138223" y="1105786"/>
            <a:ext cx="3551275" cy="19776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700DC-66A8-25AF-85A4-67D2DB5D4D99}"/>
              </a:ext>
            </a:extLst>
          </p:cNvPr>
          <p:cNvSpPr txBox="1"/>
          <p:nvPr/>
        </p:nvSpPr>
        <p:spPr>
          <a:xfrm>
            <a:off x="212651" y="1091609"/>
            <a:ext cx="34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Docker Container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D3C12-220B-F609-7F83-EA9A7903EB48}"/>
              </a:ext>
            </a:extLst>
          </p:cNvPr>
          <p:cNvSpPr/>
          <p:nvPr/>
        </p:nvSpPr>
        <p:spPr>
          <a:xfrm>
            <a:off x="138223" y="2562445"/>
            <a:ext cx="3551275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for OS to Run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B86679-CD33-BDB5-D001-7F1B123B7DC8}"/>
              </a:ext>
            </a:extLst>
          </p:cNvPr>
          <p:cNvSpPr/>
          <p:nvPr/>
        </p:nvSpPr>
        <p:spPr>
          <a:xfrm>
            <a:off x="138223" y="1547037"/>
            <a:ext cx="3551275" cy="955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Image of the Actual Application with all of its dependencies e.g. Runtime, and other third party dependencies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2C47D2-9761-9EEB-3669-CE9CEC39A979}"/>
              </a:ext>
            </a:extLst>
          </p:cNvPr>
          <p:cNvSpPr/>
          <p:nvPr/>
        </p:nvSpPr>
        <p:spPr>
          <a:xfrm>
            <a:off x="3806456" y="1110066"/>
            <a:ext cx="3551275" cy="19776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B7672-5DC1-25D6-6E95-835369B97EEF}"/>
              </a:ext>
            </a:extLst>
          </p:cNvPr>
          <p:cNvSpPr txBox="1"/>
          <p:nvPr/>
        </p:nvSpPr>
        <p:spPr>
          <a:xfrm>
            <a:off x="3880884" y="1095889"/>
            <a:ext cx="34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Docker 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2598-C886-D8F4-4B9F-E8F1CD29E5AC}"/>
              </a:ext>
            </a:extLst>
          </p:cNvPr>
          <p:cNvSpPr/>
          <p:nvPr/>
        </p:nvSpPr>
        <p:spPr>
          <a:xfrm>
            <a:off x="3806456" y="2566725"/>
            <a:ext cx="3551275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for OS to Run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3DAF9-2F9E-6D22-75E1-F59E2B2CAC28}"/>
              </a:ext>
            </a:extLst>
          </p:cNvPr>
          <p:cNvSpPr/>
          <p:nvPr/>
        </p:nvSpPr>
        <p:spPr>
          <a:xfrm>
            <a:off x="3806456" y="1551317"/>
            <a:ext cx="3551275" cy="955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Image of the Actual Application with all of its dependencies e.g. Runtime, and other third party dependencies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C59DD-969F-B5FC-414E-2DFC90147ADA}"/>
              </a:ext>
            </a:extLst>
          </p:cNvPr>
          <p:cNvSpPr/>
          <p:nvPr/>
        </p:nvSpPr>
        <p:spPr>
          <a:xfrm>
            <a:off x="7712149" y="1105786"/>
            <a:ext cx="3551275" cy="19776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DF71C1-942C-5EC9-0C51-4E0AF64283EE}"/>
              </a:ext>
            </a:extLst>
          </p:cNvPr>
          <p:cNvSpPr txBox="1"/>
          <p:nvPr/>
        </p:nvSpPr>
        <p:spPr>
          <a:xfrm>
            <a:off x="7786577" y="1091609"/>
            <a:ext cx="34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Docker Container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2D4FC9-05C3-82C0-14EE-173CAB3ED45C}"/>
              </a:ext>
            </a:extLst>
          </p:cNvPr>
          <p:cNvSpPr/>
          <p:nvPr/>
        </p:nvSpPr>
        <p:spPr>
          <a:xfrm>
            <a:off x="7712149" y="2562445"/>
            <a:ext cx="3551275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for OS to Run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92200-BE19-DAAB-E8EB-CBB4E2F1DA24}"/>
              </a:ext>
            </a:extLst>
          </p:cNvPr>
          <p:cNvSpPr/>
          <p:nvPr/>
        </p:nvSpPr>
        <p:spPr>
          <a:xfrm>
            <a:off x="7712149" y="1547037"/>
            <a:ext cx="3551275" cy="955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Image of the Actual Application with all of its dependencies e.g. Runtime, and other third party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48611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D819CE-7C47-5D0B-F2A1-4C540EB54095}"/>
              </a:ext>
            </a:extLst>
          </p:cNvPr>
          <p:cNvSpPr/>
          <p:nvPr/>
        </p:nvSpPr>
        <p:spPr>
          <a:xfrm>
            <a:off x="5209953" y="584790"/>
            <a:ext cx="3455582" cy="3338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EB9E3-E9CC-A72D-934C-73158FE34522}"/>
              </a:ext>
            </a:extLst>
          </p:cNvPr>
          <p:cNvSpPr txBox="1"/>
          <p:nvPr/>
        </p:nvSpPr>
        <p:spPr>
          <a:xfrm>
            <a:off x="5241851" y="659219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7F4CDC-0542-4D26-86CA-101E7046EC78}"/>
              </a:ext>
            </a:extLst>
          </p:cNvPr>
          <p:cNvSpPr/>
          <p:nvPr/>
        </p:nvSpPr>
        <p:spPr>
          <a:xfrm>
            <a:off x="5284381" y="1414130"/>
            <a:ext cx="3285460" cy="1871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 Microservice with Express API and Data Access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DAC76-A6A1-5AC7-1AFC-3A4B5221F623}"/>
              </a:ext>
            </a:extLst>
          </p:cNvPr>
          <p:cNvSpPr/>
          <p:nvPr/>
        </p:nvSpPr>
        <p:spPr>
          <a:xfrm>
            <a:off x="5284381" y="3429000"/>
            <a:ext cx="3285460" cy="409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C2307-F297-38CA-CC07-DE02DA7BEFD6}"/>
              </a:ext>
            </a:extLst>
          </p:cNvPr>
          <p:cNvSpPr/>
          <p:nvPr/>
        </p:nvSpPr>
        <p:spPr>
          <a:xfrm>
            <a:off x="9229061" y="926287"/>
            <a:ext cx="2668772" cy="270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8C3D9-E5DB-61C5-724E-CFA7CCED9C5F}"/>
              </a:ext>
            </a:extLst>
          </p:cNvPr>
          <p:cNvSpPr txBox="1"/>
          <p:nvPr/>
        </p:nvSpPr>
        <p:spPr>
          <a:xfrm>
            <a:off x="9324753" y="1028551"/>
            <a:ext cx="2392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 e.g., Publicly Accessible VM / Physical Server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96683953-5F3E-181F-BA68-BF2E3156FA05}"/>
              </a:ext>
            </a:extLst>
          </p:cNvPr>
          <p:cNvSpPr/>
          <p:nvPr/>
        </p:nvSpPr>
        <p:spPr>
          <a:xfrm>
            <a:off x="9399181" y="2158409"/>
            <a:ext cx="2286000" cy="11270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with Persisted Data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17212AC-3B72-6CC1-7A23-B9994B26088E}"/>
              </a:ext>
            </a:extLst>
          </p:cNvPr>
          <p:cNvCxnSpPr>
            <a:stCxn id="2" idx="3"/>
            <a:endCxn id="9" idx="2"/>
          </p:cNvCxnSpPr>
          <p:nvPr/>
        </p:nvCxnSpPr>
        <p:spPr>
          <a:xfrm>
            <a:off x="8665535" y="2254102"/>
            <a:ext cx="733646" cy="467833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81D16D-1297-3D37-018B-F3F525AC92C3}"/>
              </a:ext>
            </a:extLst>
          </p:cNvPr>
          <p:cNvSpPr txBox="1"/>
          <p:nvPr/>
        </p:nvSpPr>
        <p:spPr>
          <a:xfrm>
            <a:off x="5209953" y="4051005"/>
            <a:ext cx="680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network Configuration is required to access the Database from different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3EFCB-8843-7D90-96FD-3975908E8B1D}"/>
              </a:ext>
            </a:extLst>
          </p:cNvPr>
          <p:cNvSpPr txBox="1"/>
          <p:nvPr/>
        </p:nvSpPr>
        <p:spPr>
          <a:xfrm>
            <a:off x="138223" y="1490216"/>
            <a:ext cx="3955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Practices to Access Database from Microservices Running in Docker</a:t>
            </a:r>
          </a:p>
        </p:txBody>
      </p:sp>
    </p:spTree>
    <p:extLst>
      <p:ext uri="{BB962C8B-B14F-4D97-AF65-F5344CB8AC3E}">
        <p14:creationId xmlns:p14="http://schemas.microsoft.com/office/powerpoint/2010/main" val="2170092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D819CE-7C47-5D0B-F2A1-4C540EB54095}"/>
              </a:ext>
            </a:extLst>
          </p:cNvPr>
          <p:cNvSpPr/>
          <p:nvPr/>
        </p:nvSpPr>
        <p:spPr>
          <a:xfrm>
            <a:off x="4263655" y="606055"/>
            <a:ext cx="3455582" cy="3338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EB9E3-E9CC-A72D-934C-73158FE34522}"/>
              </a:ext>
            </a:extLst>
          </p:cNvPr>
          <p:cNvSpPr txBox="1"/>
          <p:nvPr/>
        </p:nvSpPr>
        <p:spPr>
          <a:xfrm>
            <a:off x="4295553" y="680484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7F4CDC-0542-4D26-86CA-101E7046EC78}"/>
              </a:ext>
            </a:extLst>
          </p:cNvPr>
          <p:cNvSpPr/>
          <p:nvPr/>
        </p:nvSpPr>
        <p:spPr>
          <a:xfrm>
            <a:off x="4338083" y="1435395"/>
            <a:ext cx="3285460" cy="1871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 Microservice with Express API and Data Access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DAC76-A6A1-5AC7-1AFC-3A4B5221F623}"/>
              </a:ext>
            </a:extLst>
          </p:cNvPr>
          <p:cNvSpPr/>
          <p:nvPr/>
        </p:nvSpPr>
        <p:spPr>
          <a:xfrm>
            <a:off x="4338083" y="3450265"/>
            <a:ext cx="3285460" cy="409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C2307-F297-38CA-CC07-DE02DA7BEFD6}"/>
              </a:ext>
            </a:extLst>
          </p:cNvPr>
          <p:cNvSpPr/>
          <p:nvPr/>
        </p:nvSpPr>
        <p:spPr>
          <a:xfrm>
            <a:off x="9229061" y="926287"/>
            <a:ext cx="2668772" cy="270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8C3D9-E5DB-61C5-724E-CFA7CCED9C5F}"/>
              </a:ext>
            </a:extLst>
          </p:cNvPr>
          <p:cNvSpPr txBox="1"/>
          <p:nvPr/>
        </p:nvSpPr>
        <p:spPr>
          <a:xfrm>
            <a:off x="9324753" y="1028551"/>
            <a:ext cx="239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Database Hosted on Cloud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96683953-5F3E-181F-BA68-BF2E3156FA05}"/>
              </a:ext>
            </a:extLst>
          </p:cNvPr>
          <p:cNvSpPr/>
          <p:nvPr/>
        </p:nvSpPr>
        <p:spPr>
          <a:xfrm>
            <a:off x="9399181" y="2158409"/>
            <a:ext cx="2286000" cy="11270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with Persisted Data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17212AC-3B72-6CC1-7A23-B9994B26088E}"/>
              </a:ext>
            </a:extLst>
          </p:cNvPr>
          <p:cNvCxnSpPr>
            <a:stCxn id="2" idx="3"/>
            <a:endCxn id="9" idx="2"/>
          </p:cNvCxnSpPr>
          <p:nvPr/>
        </p:nvCxnSpPr>
        <p:spPr>
          <a:xfrm>
            <a:off x="7719237" y="2275367"/>
            <a:ext cx="1679944" cy="446568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81D16D-1297-3D37-018B-F3F525AC92C3}"/>
              </a:ext>
            </a:extLst>
          </p:cNvPr>
          <p:cNvSpPr txBox="1"/>
          <p:nvPr/>
        </p:nvSpPr>
        <p:spPr>
          <a:xfrm>
            <a:off x="5209953" y="4051005"/>
            <a:ext cx="680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Microservice can directly access the database from the cloud</a:t>
            </a:r>
          </a:p>
          <a:p>
            <a:pPr algn="ctr"/>
            <a:r>
              <a:rPr lang="en-US" b="1" dirty="0"/>
              <a:t>This required minimum or </a:t>
            </a:r>
            <a:r>
              <a:rPr lang="en-US" b="1"/>
              <a:t>less time</a:t>
            </a:r>
            <a:r>
              <a:rPr lang="en-US" b="1" dirty="0"/>
              <a:t>-</a:t>
            </a:r>
            <a:r>
              <a:rPr lang="en-US" b="1"/>
              <a:t>consuming </a:t>
            </a:r>
            <a:r>
              <a:rPr lang="en-US" b="1" dirty="0"/>
              <a:t>configurations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3EFCB-8843-7D90-96FD-3975908E8B1D}"/>
              </a:ext>
            </a:extLst>
          </p:cNvPr>
          <p:cNvSpPr txBox="1"/>
          <p:nvPr/>
        </p:nvSpPr>
        <p:spPr>
          <a:xfrm>
            <a:off x="138223" y="1490216"/>
            <a:ext cx="3955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Practices to Access Database from Microservices Running in Docker</a:t>
            </a:r>
          </a:p>
        </p:txBody>
      </p:sp>
    </p:spTree>
    <p:extLst>
      <p:ext uri="{BB962C8B-B14F-4D97-AF65-F5344CB8AC3E}">
        <p14:creationId xmlns:p14="http://schemas.microsoft.com/office/powerpoint/2010/main" val="210014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CD4-51E5-EAC2-E151-DF207DF6F116}"/>
              </a:ext>
            </a:extLst>
          </p:cNvPr>
          <p:cNvSpPr txBox="1"/>
          <p:nvPr/>
        </p:nvSpPr>
        <p:spPr>
          <a:xfrm>
            <a:off x="337584" y="4396020"/>
            <a:ext cx="4096193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0FE267-92DA-67D2-6859-28E7701367B5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642877" y="2653215"/>
            <a:ext cx="2088755" cy="13968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C1D0-1D27-9EE8-2E7A-157CEEDF1591}"/>
              </a:ext>
            </a:extLst>
          </p:cNvPr>
          <p:cNvSpPr/>
          <p:nvPr/>
        </p:nvSpPr>
        <p:spPr>
          <a:xfrm>
            <a:off x="435935" y="510363"/>
            <a:ext cx="11206716" cy="6071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5FDC-4E55-AFE1-0CAF-8DEAAEF416DA}"/>
              </a:ext>
            </a:extLst>
          </p:cNvPr>
          <p:cNvSpPr txBox="1"/>
          <p:nvPr/>
        </p:nvSpPr>
        <p:spPr>
          <a:xfrm>
            <a:off x="265814" y="116958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CA38-ABEE-7706-7471-7EC5E65A9F35}"/>
              </a:ext>
            </a:extLst>
          </p:cNvPr>
          <p:cNvSpPr/>
          <p:nvPr/>
        </p:nvSpPr>
        <p:spPr>
          <a:xfrm>
            <a:off x="712381" y="606056"/>
            <a:ext cx="467833" cy="57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</a:t>
            </a:r>
          </a:p>
          <a:p>
            <a:pPr algn="ctr"/>
            <a:br>
              <a:rPr lang="en-US" dirty="0"/>
            </a:br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5B62-7EB5-8AF5-808E-C4D68DCBAB0B}"/>
              </a:ext>
            </a:extLst>
          </p:cNvPr>
          <p:cNvSpPr/>
          <p:nvPr/>
        </p:nvSpPr>
        <p:spPr>
          <a:xfrm>
            <a:off x="1871330" y="861237"/>
            <a:ext cx="8856921" cy="548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7DF2-F783-4EA1-1551-5B0C1035ECC0}"/>
              </a:ext>
            </a:extLst>
          </p:cNvPr>
          <p:cNvSpPr txBox="1"/>
          <p:nvPr/>
        </p:nvSpPr>
        <p:spPr>
          <a:xfrm>
            <a:off x="2094614" y="1116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HTML div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6AEB1-56DD-FE7F-029C-A60E3EE98481}"/>
              </a:ext>
            </a:extLst>
          </p:cNvPr>
          <p:cNvSpPr/>
          <p:nvPr/>
        </p:nvSpPr>
        <p:spPr>
          <a:xfrm>
            <a:off x="197765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5289-5392-89F2-A879-58A03D96294C}"/>
              </a:ext>
            </a:extLst>
          </p:cNvPr>
          <p:cNvSpPr/>
          <p:nvPr/>
        </p:nvSpPr>
        <p:spPr>
          <a:xfrm>
            <a:off x="322698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ECDF5-0F00-51D7-AAA7-63E2F7FD98C5}"/>
              </a:ext>
            </a:extLst>
          </p:cNvPr>
          <p:cNvSpPr/>
          <p:nvPr/>
        </p:nvSpPr>
        <p:spPr>
          <a:xfrm>
            <a:off x="447896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7C7010-9665-C226-5C10-90590B69E69F}"/>
              </a:ext>
            </a:extLst>
          </p:cNvPr>
          <p:cNvSpPr/>
          <p:nvPr/>
        </p:nvSpPr>
        <p:spPr>
          <a:xfrm>
            <a:off x="572829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8996-2F67-3733-941D-4550888EE0FA}"/>
              </a:ext>
            </a:extLst>
          </p:cNvPr>
          <p:cNvSpPr txBox="1"/>
          <p:nvPr/>
        </p:nvSpPr>
        <p:spPr>
          <a:xfrm>
            <a:off x="7187609" y="1648046"/>
            <a:ext cx="30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#b1 #b2 #b3……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253E-0454-9993-AF0D-089C7A4A05C9}"/>
              </a:ext>
            </a:extLst>
          </p:cNvPr>
          <p:cNvSpPr/>
          <p:nvPr/>
        </p:nvSpPr>
        <p:spPr>
          <a:xfrm>
            <a:off x="2199169" y="2828259"/>
            <a:ext cx="3123312" cy="3019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&lt;h1&gt;HEADER 1&lt;/h1&gt;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F3F1-9E69-C64F-304D-357214259079}"/>
              </a:ext>
            </a:extLst>
          </p:cNvPr>
          <p:cNvSpPr txBox="1"/>
          <p:nvPr/>
        </p:nvSpPr>
        <p:spPr>
          <a:xfrm>
            <a:off x="2296633" y="2828260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4F2B4-D665-2918-5115-1FDB53B1FC2A}"/>
              </a:ext>
            </a:extLst>
          </p:cNvPr>
          <p:cNvSpPr txBox="1"/>
          <p:nvPr/>
        </p:nvSpPr>
        <p:spPr>
          <a:xfrm>
            <a:off x="2296633" y="3372478"/>
            <a:ext cx="26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Dfb,adfb</a:t>
            </a:r>
            <a:endParaRPr lang="en-US" dirty="0"/>
          </a:p>
          <a:p>
            <a:r>
              <a:rPr lang="en-US" dirty="0" err="1"/>
              <a:t>Dfjvbadfj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jsdbvasd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324DA-7EDE-295E-7C57-E6A729B825AB}"/>
              </a:ext>
            </a:extLst>
          </p:cNvPr>
          <p:cNvSpPr txBox="1"/>
          <p:nvPr/>
        </p:nvSpPr>
        <p:spPr>
          <a:xfrm>
            <a:off x="2296633" y="5812097"/>
            <a:ext cx="28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&lt;h1&gt;HEADER 2&lt;/h1&gt;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FFEB-D104-B238-3A65-769920B5F471}"/>
              </a:ext>
            </a:extLst>
          </p:cNvPr>
          <p:cNvSpPr txBox="1"/>
          <p:nvPr/>
        </p:nvSpPr>
        <p:spPr>
          <a:xfrm>
            <a:off x="2325430" y="4691424"/>
            <a:ext cx="28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&lt;h1&gt;&lt;/h1&gt;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BD142D-4BC5-92D8-A3DC-CEF01D4DE666}"/>
              </a:ext>
            </a:extLst>
          </p:cNvPr>
          <p:cNvSpPr/>
          <p:nvPr/>
        </p:nvSpPr>
        <p:spPr>
          <a:xfrm>
            <a:off x="1180214" y="3372478"/>
            <a:ext cx="691116" cy="287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2D7C77-9425-F8DE-7DB0-4503490D657C}"/>
              </a:ext>
            </a:extLst>
          </p:cNvPr>
          <p:cNvCxnSpPr>
            <a:endCxn id="16" idx="1"/>
          </p:cNvCxnSpPr>
          <p:nvPr/>
        </p:nvCxnSpPr>
        <p:spPr>
          <a:xfrm>
            <a:off x="1180214" y="5209953"/>
            <a:ext cx="1116419" cy="78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8AD881-8182-661F-0A74-89A4D67DD455}"/>
              </a:ext>
            </a:extLst>
          </p:cNvPr>
          <p:cNvSpPr/>
          <p:nvPr/>
        </p:nvSpPr>
        <p:spPr>
          <a:xfrm>
            <a:off x="4401879" y="2711302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94E5D-582B-B5FE-FB1F-80189D0C36DA}"/>
              </a:ext>
            </a:extLst>
          </p:cNvPr>
          <p:cNvSpPr/>
          <p:nvPr/>
        </p:nvSpPr>
        <p:spPr>
          <a:xfrm>
            <a:off x="428846" y="439480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7715-6D6A-D9FC-B6F9-A9CB8E5054DA}"/>
              </a:ext>
            </a:extLst>
          </p:cNvPr>
          <p:cNvSpPr/>
          <p:nvPr/>
        </p:nvSpPr>
        <p:spPr>
          <a:xfrm>
            <a:off x="9236148" y="439479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Frameworks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993E-0CBD-94A5-DAD6-FEB288702DD3}"/>
              </a:ext>
            </a:extLst>
          </p:cNvPr>
          <p:cNvSpPr/>
          <p:nvPr/>
        </p:nvSpPr>
        <p:spPr>
          <a:xfrm>
            <a:off x="124046" y="4525927"/>
            <a:ext cx="2402958" cy="14353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UI Object Model with CSS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DC41E-C68C-9CE4-906D-46A711232D4C}"/>
              </a:ext>
            </a:extLst>
          </p:cNvPr>
          <p:cNvSpPr/>
          <p:nvPr/>
        </p:nvSpPr>
        <p:spPr>
          <a:xfrm>
            <a:off x="9236148" y="4525927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5D29-36B4-B2B7-7E7B-92156069B160}"/>
              </a:ext>
            </a:extLst>
          </p:cNvPr>
          <p:cNvSpPr txBox="1"/>
          <p:nvPr/>
        </p:nvSpPr>
        <p:spPr>
          <a:xfrm>
            <a:off x="233916" y="6071191"/>
            <a:ext cx="339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Libraries and Frameworks e.g. Bootstrap, Iota, </a:t>
            </a:r>
            <a:r>
              <a:rPr lang="en-US" dirty="0" err="1"/>
              <a:t>Tailswind</a:t>
            </a:r>
            <a:r>
              <a:rPr lang="en-US" dirty="0"/>
              <a:t>, etc.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BEE86AD-75E2-FAAD-CC64-6EF37EBFF5BB}"/>
              </a:ext>
            </a:extLst>
          </p:cNvPr>
          <p:cNvCxnSpPr>
            <a:stCxn id="2" idx="2"/>
            <a:endCxn id="5" idx="6"/>
          </p:cNvCxnSpPr>
          <p:nvPr/>
        </p:nvCxnSpPr>
        <p:spPr>
          <a:xfrm rot="10800000" flipV="1">
            <a:off x="2527005" y="3428999"/>
            <a:ext cx="1874875" cy="181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443E954-5A61-1500-E523-2E0BD2AAEC86}"/>
              </a:ext>
            </a:extLst>
          </p:cNvPr>
          <p:cNvCxnSpPr>
            <a:stCxn id="2" idx="6"/>
            <a:endCxn id="4" idx="4"/>
          </p:cNvCxnSpPr>
          <p:nvPr/>
        </p:nvCxnSpPr>
        <p:spPr>
          <a:xfrm flipV="1">
            <a:off x="6804837" y="1874874"/>
            <a:ext cx="3632790" cy="1554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6B8C-0598-1451-62C2-FA616CA37ACA}"/>
              </a:ext>
            </a:extLst>
          </p:cNvPr>
          <p:cNvSpPr/>
          <p:nvPr/>
        </p:nvSpPr>
        <p:spPr>
          <a:xfrm>
            <a:off x="520995" y="648586"/>
            <a:ext cx="11004698" cy="591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D091-D1A8-7ED5-EBC1-51FFE22064BA}"/>
              </a:ext>
            </a:extLst>
          </p:cNvPr>
          <p:cNvSpPr txBox="1"/>
          <p:nvPr/>
        </p:nvSpPr>
        <p:spPr>
          <a:xfrm>
            <a:off x="616688" y="116958"/>
            <a:ext cx="2817628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97443-48D1-B0F3-DB9A-A19F866584C8}"/>
              </a:ext>
            </a:extLst>
          </p:cNvPr>
          <p:cNvSpPr/>
          <p:nvPr/>
        </p:nvSpPr>
        <p:spPr>
          <a:xfrm>
            <a:off x="8612372" y="786810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Business Logic</a:t>
            </a:r>
          </a:p>
          <a:p>
            <a:pPr algn="ctr"/>
            <a:r>
              <a:rPr lang="en-US" dirty="0"/>
              <a:t>Aka</a:t>
            </a:r>
          </a:p>
          <a:p>
            <a:pPr algn="ctr"/>
            <a:r>
              <a:rPr lang="en-US" dirty="0"/>
              <a:t>Domain that will manipulate the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27D99-B104-2B24-AAB1-251BD71B43A1}"/>
              </a:ext>
            </a:extLst>
          </p:cNvPr>
          <p:cNvSpPr/>
          <p:nvPr/>
        </p:nvSpPr>
        <p:spPr>
          <a:xfrm>
            <a:off x="6096000" y="3721396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Set of ‘Reusable-Logical blocks’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E8C4A-B98D-5844-BB9A-18EE9DDB7DE6}"/>
              </a:ext>
            </a:extLst>
          </p:cNvPr>
          <p:cNvSpPr/>
          <p:nvPr/>
        </p:nvSpPr>
        <p:spPr>
          <a:xfrm>
            <a:off x="861237" y="967563"/>
            <a:ext cx="3115340" cy="48271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B211C-D66B-7F8C-90F7-A827A5EC7AE4}"/>
              </a:ext>
            </a:extLst>
          </p:cNvPr>
          <p:cNvSpPr/>
          <p:nvPr/>
        </p:nvSpPr>
        <p:spPr>
          <a:xfrm>
            <a:off x="1095153" y="1382233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9B555-7F84-E80B-4951-153BCB4DB0F4}"/>
              </a:ext>
            </a:extLst>
          </p:cNvPr>
          <p:cNvSpPr/>
          <p:nvPr/>
        </p:nvSpPr>
        <p:spPr>
          <a:xfrm>
            <a:off x="1095153" y="2613839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8AA4-7F54-18DA-7957-E2BB7DE559F7}"/>
              </a:ext>
            </a:extLst>
          </p:cNvPr>
          <p:cNvSpPr/>
          <p:nvPr/>
        </p:nvSpPr>
        <p:spPr>
          <a:xfrm>
            <a:off x="1095153" y="3980122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CBF9C3E-4158-07EA-61AA-941D9DBE81F9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18907" y="1733108"/>
            <a:ext cx="6193465" cy="691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0ABE48-F107-68D1-EC6E-0A4A93B5F93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418907" y="1733108"/>
            <a:ext cx="6193465" cy="13007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5B5C5F-888F-3CF3-6182-2676C8E699A0}"/>
              </a:ext>
            </a:extLst>
          </p:cNvPr>
          <p:cNvCxnSpPr/>
          <p:nvPr/>
        </p:nvCxnSpPr>
        <p:spPr>
          <a:xfrm flipV="1">
            <a:off x="2418907" y="1733107"/>
            <a:ext cx="6193465" cy="26670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B2F2B5F-0C18-3555-D959-8E30EDBDB463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 flipV="1">
            <a:off x="4767816" y="3265082"/>
            <a:ext cx="180753" cy="4878572"/>
          </a:xfrm>
          <a:prstGeom prst="bentConnector3">
            <a:avLst>
              <a:gd name="adj1" fmla="val -126471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67D151-4074-EAD9-716E-5AFCC6C522B4}"/>
              </a:ext>
            </a:extLst>
          </p:cNvPr>
          <p:cNvSpPr txBox="1"/>
          <p:nvPr/>
        </p:nvSpPr>
        <p:spPr>
          <a:xfrm>
            <a:off x="3976577" y="6071190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Reuse of the Utility Logic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682E0-0FBE-9BF6-1AF4-F92B41BBC3D8}"/>
              </a:ext>
            </a:extLst>
          </p:cNvPr>
          <p:cNvSpPr/>
          <p:nvPr/>
        </p:nvSpPr>
        <p:spPr>
          <a:xfrm>
            <a:off x="6379535" y="3429000"/>
            <a:ext cx="1881963" cy="551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491FC-301E-8D61-C058-2C63C880A67C}"/>
              </a:ext>
            </a:extLst>
          </p:cNvPr>
          <p:cNvSpPr/>
          <p:nvPr/>
        </p:nvSpPr>
        <p:spPr>
          <a:xfrm>
            <a:off x="5041604" y="4988441"/>
            <a:ext cx="1881963" cy="551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UI Effect Management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F1D044F-B4C0-9B4D-6EF0-4E1BF51C88F0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rot="10800000">
            <a:off x="1757030" y="1382234"/>
            <a:ext cx="3284574" cy="3881769"/>
          </a:xfrm>
          <a:prstGeom prst="bentConnector4">
            <a:avLst>
              <a:gd name="adj1" fmla="val 39924"/>
              <a:gd name="adj2" fmla="val 10588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34F06F1-0D6B-25ED-2676-BBA65489E349}"/>
              </a:ext>
            </a:extLst>
          </p:cNvPr>
          <p:cNvCxnSpPr>
            <a:stCxn id="20" idx="1"/>
            <a:endCxn id="8" idx="2"/>
          </p:cNvCxnSpPr>
          <p:nvPr/>
        </p:nvCxnSpPr>
        <p:spPr>
          <a:xfrm rot="10800000">
            <a:off x="1757030" y="3453812"/>
            <a:ext cx="3284574" cy="181019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61471-3746-F4E2-0E38-BAB4CDD40DEC}"/>
              </a:ext>
            </a:extLst>
          </p:cNvPr>
          <p:cNvSpPr/>
          <p:nvPr/>
        </p:nvSpPr>
        <p:spPr>
          <a:xfrm>
            <a:off x="6581553" y="1180214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4F506-86EF-12BE-CCF0-98FF4C445AEF}"/>
              </a:ext>
            </a:extLst>
          </p:cNvPr>
          <p:cNvSpPr/>
          <p:nvPr/>
        </p:nvSpPr>
        <p:spPr>
          <a:xfrm>
            <a:off x="8435162" y="40758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File1.css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5093307-BA44-DF00-8EFD-4983CD37CF63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V="1">
            <a:off x="7256722" y="880730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C617E0-587C-B792-9131-C62DBA22946B}"/>
              </a:ext>
            </a:extLst>
          </p:cNvPr>
          <p:cNvSpPr txBox="1"/>
          <p:nvPr/>
        </p:nvSpPr>
        <p:spPr>
          <a:xfrm>
            <a:off x="6581553" y="407581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File1.css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C1D20C2-8887-248E-A8E8-9902F3C0B9C7}"/>
              </a:ext>
            </a:extLst>
          </p:cNvPr>
          <p:cNvSpPr/>
          <p:nvPr/>
        </p:nvSpPr>
        <p:spPr>
          <a:xfrm>
            <a:off x="244549" y="1180214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44E08-522C-A053-0D3B-644EDB71E93F}"/>
              </a:ext>
            </a:extLst>
          </p:cNvPr>
          <p:cNvCxnSpPr>
            <a:stCxn id="7" idx="2"/>
            <a:endCxn id="2" idx="1"/>
          </p:cNvCxnSpPr>
          <p:nvPr/>
        </p:nvCxnSpPr>
        <p:spPr>
          <a:xfrm flipV="1">
            <a:off x="1911202" y="1653363"/>
            <a:ext cx="4670351" cy="26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21013-3064-EF01-3DA8-924F60185F53}"/>
              </a:ext>
            </a:extLst>
          </p:cNvPr>
          <p:cNvSpPr txBox="1"/>
          <p:nvPr/>
        </p:nvSpPr>
        <p:spPr>
          <a:xfrm>
            <a:off x="3179135" y="1653363"/>
            <a:ext cx="143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Load CSS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9028DE-3192-88A9-1ECA-ADCD648286C2}"/>
              </a:ext>
            </a:extLst>
          </p:cNvPr>
          <p:cNvCxnSpPr>
            <a:stCxn id="2" idx="2"/>
            <a:endCxn id="7" idx="3"/>
          </p:cNvCxnSpPr>
          <p:nvPr/>
        </p:nvCxnSpPr>
        <p:spPr>
          <a:xfrm rot="5400000">
            <a:off x="3860949" y="-748266"/>
            <a:ext cx="520995" cy="6270551"/>
          </a:xfrm>
          <a:prstGeom prst="bentConnector3">
            <a:avLst>
              <a:gd name="adj1" fmla="val 14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6A561-6218-CD05-965C-A2550B77F61D}"/>
              </a:ext>
            </a:extLst>
          </p:cNvPr>
          <p:cNvSpPr txBox="1"/>
          <p:nvPr/>
        </p:nvSpPr>
        <p:spPr>
          <a:xfrm>
            <a:off x="4401879" y="272596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71B3E-C01B-B701-EA02-A1ADBFD458B5}"/>
              </a:ext>
            </a:extLst>
          </p:cNvPr>
          <p:cNvSpPr txBox="1"/>
          <p:nvPr/>
        </p:nvSpPr>
        <p:spPr>
          <a:xfrm>
            <a:off x="446567" y="2126512"/>
            <a:ext cx="2057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2 import file 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FB594E6-FD9E-D5B7-E601-AF17FD88F87C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4845345" y="-3084770"/>
            <a:ext cx="772633" cy="7757337"/>
          </a:xfrm>
          <a:prstGeom prst="bentConnector3">
            <a:avLst>
              <a:gd name="adj1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E4D9C-C808-128A-9606-50E3ADF96116}"/>
              </a:ext>
            </a:extLst>
          </p:cNvPr>
          <p:cNvSpPr txBox="1"/>
          <p:nvPr/>
        </p:nvSpPr>
        <p:spPr>
          <a:xfrm>
            <a:off x="1911202" y="233917"/>
            <a:ext cx="3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to File1.css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8C6FCA5-D98B-02BD-A721-048FB90AFDDB}"/>
              </a:ext>
            </a:extLst>
          </p:cNvPr>
          <p:cNvCxnSpPr>
            <a:stCxn id="3" idx="2"/>
            <a:endCxn id="7" idx="3"/>
          </p:cNvCxnSpPr>
          <p:nvPr/>
        </p:nvCxnSpPr>
        <p:spPr>
          <a:xfrm rot="5400000">
            <a:off x="4401436" y="-2061387"/>
            <a:ext cx="1293628" cy="8124160"/>
          </a:xfrm>
          <a:prstGeom prst="bentConnector3">
            <a:avLst>
              <a:gd name="adj1" fmla="val 117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7AB43-0CD6-9D27-C05A-373279F81F0E}"/>
              </a:ext>
            </a:extLst>
          </p:cNvPr>
          <p:cNvSpPr txBox="1"/>
          <p:nvPr/>
        </p:nvSpPr>
        <p:spPr>
          <a:xfrm>
            <a:off x="8686800" y="1733107"/>
            <a:ext cx="1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for File1.css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4F865E8-D571-C18B-D0EB-BD8268EDCE42}"/>
              </a:ext>
            </a:extLst>
          </p:cNvPr>
          <p:cNvSpPr/>
          <p:nvPr/>
        </p:nvSpPr>
        <p:spPr>
          <a:xfrm>
            <a:off x="93035" y="4206949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CC3CD-AD06-36F1-32DD-698BE4AA1FC0}"/>
              </a:ext>
            </a:extLst>
          </p:cNvPr>
          <p:cNvSpPr/>
          <p:nvPr/>
        </p:nvSpPr>
        <p:spPr>
          <a:xfrm>
            <a:off x="7552660" y="453253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File2.scss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16F0F-D4E5-0638-A84F-53EE5DD0B200}"/>
              </a:ext>
            </a:extLst>
          </p:cNvPr>
          <p:cNvSpPr/>
          <p:nvPr/>
        </p:nvSpPr>
        <p:spPr>
          <a:xfrm>
            <a:off x="9406269" y="3759898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File1.scss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527143E-AE78-6BFF-590A-8A95ACCCDDD5}"/>
              </a:ext>
            </a:extLst>
          </p:cNvPr>
          <p:cNvCxnSpPr/>
          <p:nvPr/>
        </p:nvCxnSpPr>
        <p:spPr>
          <a:xfrm rot="10800000" flipV="1">
            <a:off x="8227829" y="4233047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E2325A-21CD-A460-D073-7F0033889D5F}"/>
              </a:ext>
            </a:extLst>
          </p:cNvPr>
          <p:cNvSpPr txBox="1"/>
          <p:nvPr/>
        </p:nvSpPr>
        <p:spPr>
          <a:xfrm>
            <a:off x="7552660" y="3759898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File1.scss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42B8152-1376-0BBD-75FE-8FA69712E02C}"/>
              </a:ext>
            </a:extLst>
          </p:cNvPr>
          <p:cNvSpPr/>
          <p:nvPr/>
        </p:nvSpPr>
        <p:spPr>
          <a:xfrm>
            <a:off x="6335234" y="4831853"/>
            <a:ext cx="1158948" cy="3727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SASS 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AF82E-B8C7-522A-C39F-DA5BA1F3E457}"/>
              </a:ext>
            </a:extLst>
          </p:cNvPr>
          <p:cNvSpPr/>
          <p:nvPr/>
        </p:nvSpPr>
        <p:spPr>
          <a:xfrm>
            <a:off x="4772692" y="4382789"/>
            <a:ext cx="1533303" cy="146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 includes File1.css as parsed output</a:t>
            </a:r>
          </a:p>
          <a:p>
            <a:pPr algn="ctr"/>
            <a:r>
              <a:rPr lang="en-US" dirty="0"/>
              <a:t>100kb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61EECE6-AF4A-E4CE-EFAD-18A50244C5AE}"/>
              </a:ext>
            </a:extLst>
          </p:cNvPr>
          <p:cNvCxnSpPr>
            <a:stCxn id="21" idx="1"/>
            <a:endCxn id="27" idx="1"/>
          </p:cNvCxnSpPr>
          <p:nvPr/>
        </p:nvCxnSpPr>
        <p:spPr>
          <a:xfrm rot="16200000" flipH="1">
            <a:off x="2532341" y="2876086"/>
            <a:ext cx="909487" cy="3571213"/>
          </a:xfrm>
          <a:prstGeom prst="bentConnector4">
            <a:avLst>
              <a:gd name="adj1" fmla="val -25135"/>
              <a:gd name="adj2" fmla="val 6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02D218-8BD1-EA82-C783-EEA6E723E4A4}"/>
              </a:ext>
            </a:extLst>
          </p:cNvPr>
          <p:cNvSpPr txBox="1"/>
          <p:nvPr/>
        </p:nvSpPr>
        <p:spPr>
          <a:xfrm>
            <a:off x="2860158" y="4311975"/>
            <a:ext cx="100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File2.css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2764D6-3A95-4499-060D-8EFD148A67ED}"/>
              </a:ext>
            </a:extLst>
          </p:cNvPr>
          <p:cNvCxnSpPr>
            <a:stCxn id="27" idx="2"/>
            <a:endCxn id="21" idx="4"/>
          </p:cNvCxnSpPr>
          <p:nvPr/>
        </p:nvCxnSpPr>
        <p:spPr>
          <a:xfrm rot="5400000" flipH="1">
            <a:off x="3190786" y="3501524"/>
            <a:ext cx="175840" cy="4521276"/>
          </a:xfrm>
          <a:prstGeom prst="bentConnector3">
            <a:avLst>
              <a:gd name="adj1" fmla="val -13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F955C3-A3E7-6B76-8697-8340BC6EDF6E}"/>
              </a:ext>
            </a:extLst>
          </p:cNvPr>
          <p:cNvSpPr txBox="1"/>
          <p:nvPr/>
        </p:nvSpPr>
        <p:spPr>
          <a:xfrm>
            <a:off x="1911202" y="5762162"/>
            <a:ext cx="249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 including File1.css</a:t>
            </a:r>
          </a:p>
        </p:txBody>
      </p:sp>
    </p:spTree>
    <p:extLst>
      <p:ext uri="{BB962C8B-B14F-4D97-AF65-F5344CB8AC3E}">
        <p14:creationId xmlns:p14="http://schemas.microsoft.com/office/powerpoint/2010/main" val="41384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B48E6-AFE4-AC07-7B79-8A91A2F1C9E3}"/>
              </a:ext>
            </a:extLst>
          </p:cNvPr>
          <p:cNvSpPr/>
          <p:nvPr/>
        </p:nvSpPr>
        <p:spPr>
          <a:xfrm>
            <a:off x="1467292" y="882502"/>
            <a:ext cx="5624624" cy="5560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FC840-4E3F-E369-B65F-FE5B3E82236A}"/>
              </a:ext>
            </a:extLst>
          </p:cNvPr>
          <p:cNvSpPr txBox="1"/>
          <p:nvPr/>
        </p:nvSpPr>
        <p:spPr>
          <a:xfrm>
            <a:off x="2381693" y="170121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85E01-B5DD-4734-A74D-DF58461C3D48}"/>
              </a:ext>
            </a:extLst>
          </p:cNvPr>
          <p:cNvSpPr/>
          <p:nvPr/>
        </p:nvSpPr>
        <p:spPr>
          <a:xfrm>
            <a:off x="1509823" y="1169581"/>
            <a:ext cx="5539563" cy="2658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EE5AB-A7DC-C9A7-6202-9A5DA27A447E}"/>
              </a:ext>
            </a:extLst>
          </p:cNvPr>
          <p:cNvSpPr/>
          <p:nvPr/>
        </p:nvSpPr>
        <p:spPr>
          <a:xfrm>
            <a:off x="1584251" y="4199860"/>
            <a:ext cx="5295014" cy="2052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Object Model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932D005-6050-1595-286E-E223D4E36C7F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5608674" y="3790507"/>
            <a:ext cx="2732568" cy="148856"/>
          </a:xfrm>
          <a:prstGeom prst="curvedConnector4">
            <a:avLst>
              <a:gd name="adj1" fmla="val -4280"/>
              <a:gd name="adj2" fmla="val 253571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2083F-3D42-E045-ABCB-9DE7625D50AD}"/>
              </a:ext>
            </a:extLst>
          </p:cNvPr>
          <p:cNvSpPr txBox="1"/>
          <p:nvPr/>
        </p:nvSpPr>
        <p:spPr>
          <a:xfrm>
            <a:off x="7410893" y="3327991"/>
            <a:ext cx="3498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Properties, Functions, and Events</a:t>
            </a:r>
          </a:p>
          <a:p>
            <a:endParaRPr lang="en-US" dirty="0"/>
          </a:p>
          <a:p>
            <a:r>
              <a:rPr lang="en-US" dirty="0"/>
              <a:t>DOM Manipulations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UI element based on id, name, tag,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Read/Write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UI Generation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Objects for Domain Logic e.g. Data Manipulation, Events, Domain Logic,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Server-Calls****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263A3CB-CFE9-847B-9ABB-FBCDFB1DC8B4}"/>
              </a:ext>
            </a:extLst>
          </p:cNvPr>
          <p:cNvSpPr/>
          <p:nvPr/>
        </p:nvSpPr>
        <p:spPr>
          <a:xfrm>
            <a:off x="2073349" y="2966484"/>
            <a:ext cx="372139" cy="17118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8BF80-60F9-4906-3F12-BF1A99E24285}"/>
              </a:ext>
            </a:extLst>
          </p:cNvPr>
          <p:cNvSpPr txBox="1"/>
          <p:nvPr/>
        </p:nvSpPr>
        <p:spPr>
          <a:xfrm>
            <a:off x="1669312" y="2498651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Request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E997E1ED-948F-C916-26A7-2EB449A5C646}"/>
              </a:ext>
            </a:extLst>
          </p:cNvPr>
          <p:cNvSpPr/>
          <p:nvPr/>
        </p:nvSpPr>
        <p:spPr>
          <a:xfrm>
            <a:off x="5635256" y="2966484"/>
            <a:ext cx="460744" cy="171184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CEBCA-A4E2-9306-BA14-D2090AEFFF55}"/>
              </a:ext>
            </a:extLst>
          </p:cNvPr>
          <p:cNvSpPr txBox="1"/>
          <p:nvPr/>
        </p:nvSpPr>
        <p:spPr>
          <a:xfrm>
            <a:off x="5124893" y="2307265"/>
            <a:ext cx="179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3368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4822</TotalTime>
  <Words>2552</Words>
  <Application>Microsoft Macintosh PowerPoint</Application>
  <PresentationFormat>Widescreen</PresentationFormat>
  <Paragraphs>639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192</cp:revision>
  <dcterms:created xsi:type="dcterms:W3CDTF">2023-07-04T03:51:15Z</dcterms:created>
  <dcterms:modified xsi:type="dcterms:W3CDTF">2023-07-19T06:36:03Z</dcterms:modified>
</cp:coreProperties>
</file>