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2AC7D-1C13-632B-EF4A-18B9514674FE}"/>
              </a:ext>
            </a:extLst>
          </p:cNvPr>
          <p:cNvSpPr/>
          <p:nvPr/>
        </p:nvSpPr>
        <p:spPr>
          <a:xfrm>
            <a:off x="7697972" y="887818"/>
            <a:ext cx="3572540" cy="426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7BE6-4273-6D5B-2A36-19CC1563D6A1}"/>
              </a:ext>
            </a:extLst>
          </p:cNvPr>
          <p:cNvSpPr txBox="1"/>
          <p:nvPr/>
        </p:nvSpPr>
        <p:spPr>
          <a:xfrm>
            <a:off x="7995684" y="1052623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00942-CBAA-B44C-219E-3E6738F8C782}"/>
              </a:ext>
            </a:extLst>
          </p:cNvPr>
          <p:cNvSpPr/>
          <p:nvPr/>
        </p:nvSpPr>
        <p:spPr>
          <a:xfrm>
            <a:off x="7868093" y="2041451"/>
            <a:ext cx="3040912" cy="2466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App Workflows were developed using the JavaScript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Node.js Modules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MVC Framework, Security, REST APIs, and Data-Access, written using 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32EB-69F3-C4DE-725A-4EFE8F2ADB95}"/>
              </a:ext>
            </a:extLst>
          </p:cNvPr>
          <p:cNvSpPr/>
          <p:nvPr/>
        </p:nvSpPr>
        <p:spPr>
          <a:xfrm>
            <a:off x="85060" y="483781"/>
            <a:ext cx="3817088" cy="292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JS Object Model</a:t>
            </a: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6610E-0995-9517-F895-94286CB95088}"/>
              </a:ext>
            </a:extLst>
          </p:cNvPr>
          <p:cNvSpPr/>
          <p:nvPr/>
        </p:nvSpPr>
        <p:spPr>
          <a:xfrm>
            <a:off x="4072269" y="3407735"/>
            <a:ext cx="2838893" cy="1743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 using jQuery, </a:t>
            </a:r>
            <a:r>
              <a:rPr lang="en-US" b="1" dirty="0" err="1"/>
              <a:t>Angular.js</a:t>
            </a:r>
            <a:r>
              <a:rPr lang="en-US" b="1" dirty="0"/>
              <a:t>, Angular, React, Vue, etc.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1B95B9-3AFE-901C-6063-0357799F8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97001" y="2804337"/>
            <a:ext cx="871870" cy="207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0E1485-BF93-655D-58C9-8E6A72B6035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3965944" y="1881963"/>
            <a:ext cx="1461977" cy="158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9C7-E6CE-35F0-B5E5-D4CBB1964B2A}"/>
              </a:ext>
            </a:extLst>
          </p:cNvPr>
          <p:cNvSpPr/>
          <p:nvPr/>
        </p:nvSpPr>
        <p:spPr>
          <a:xfrm>
            <a:off x="4072269" y="5422605"/>
            <a:ext cx="7198243" cy="606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Sharing e.g. Classes, Utilities, Data Structures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4037B-E191-58CE-58DD-190B86136723}"/>
              </a:ext>
            </a:extLst>
          </p:cNvPr>
          <p:cNvCxnSpPr>
            <a:endCxn id="4" idx="2"/>
          </p:cNvCxnSpPr>
          <p:nvPr/>
        </p:nvCxnSpPr>
        <p:spPr>
          <a:xfrm flipV="1">
            <a:off x="9388549" y="4508205"/>
            <a:ext cx="0" cy="9037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534CB-DFB6-A4ED-B9A8-CD2169A3FA4F}"/>
              </a:ext>
            </a:extLst>
          </p:cNvPr>
          <p:cNvCxnSpPr>
            <a:endCxn id="6" idx="2"/>
          </p:cNvCxnSpPr>
          <p:nvPr/>
        </p:nvCxnSpPr>
        <p:spPr>
          <a:xfrm flipV="1">
            <a:off x="5491715" y="5151474"/>
            <a:ext cx="1" cy="271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2B32BB-AB2D-02B4-A2CF-69AB6F56EF62}"/>
              </a:ext>
            </a:extLst>
          </p:cNvPr>
          <p:cNvSpPr txBox="1"/>
          <p:nvPr/>
        </p:nvSpPr>
        <p:spPr>
          <a:xfrm>
            <a:off x="4359349" y="202019"/>
            <a:ext cx="30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Isomorphic Apps aka JavaScript Full-Stack Apps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47F5744-3735-E854-BA2B-98B22227B40D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16200000" flipH="1">
            <a:off x="3576526" y="-1099141"/>
            <a:ext cx="2538524" cy="5704368"/>
          </a:xfrm>
          <a:prstGeom prst="bentConnector4">
            <a:avLst>
              <a:gd name="adj1" fmla="val -9005"/>
              <a:gd name="adj2" fmla="val 667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14B1E-1640-2C4D-F512-089E7D13064C}"/>
              </a:ext>
            </a:extLst>
          </p:cNvPr>
          <p:cNvSpPr/>
          <p:nvPr/>
        </p:nvSpPr>
        <p:spPr>
          <a:xfrm>
            <a:off x="8527311" y="1913860"/>
            <a:ext cx="2456121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Data Services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72A479E-03DF-2BE0-4956-D513A8964D9F}"/>
              </a:ext>
            </a:extLst>
          </p:cNvPr>
          <p:cNvSpPr/>
          <p:nvPr/>
        </p:nvSpPr>
        <p:spPr>
          <a:xfrm rot="16200000">
            <a:off x="6953693" y="1956389"/>
            <a:ext cx="956930" cy="219030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154A-FE33-5BFE-52ED-0E792610B368}"/>
              </a:ext>
            </a:extLst>
          </p:cNvPr>
          <p:cNvSpPr txBox="1"/>
          <p:nvPr/>
        </p:nvSpPr>
        <p:spPr>
          <a:xfrm>
            <a:off x="6741042" y="2806995"/>
            <a:ext cx="16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Public Endpoint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6C71D-E5C7-CBFB-F623-26BEFCF15A52}"/>
              </a:ext>
            </a:extLst>
          </p:cNvPr>
          <p:cNvSpPr/>
          <p:nvPr/>
        </p:nvSpPr>
        <p:spPr>
          <a:xfrm>
            <a:off x="372140" y="1669312"/>
            <a:ext cx="2849525" cy="3327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7C73-5973-881B-451D-162CB4137B65}"/>
              </a:ext>
            </a:extLst>
          </p:cNvPr>
          <p:cNvSpPr txBox="1"/>
          <p:nvPr/>
        </p:nvSpPr>
        <p:spPr>
          <a:xfrm>
            <a:off x="382772" y="1063256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3B799-249D-E70E-1A43-74A5A607709A}"/>
              </a:ext>
            </a:extLst>
          </p:cNvPr>
          <p:cNvSpPr/>
          <p:nvPr/>
        </p:nvSpPr>
        <p:spPr>
          <a:xfrm>
            <a:off x="382772" y="2806995"/>
            <a:ext cx="2838893" cy="871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OM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C7420E-3A3A-B326-AA07-83A3B7000CB3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221665" y="3051543"/>
            <a:ext cx="3115340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03CFC-8288-AC59-CD3D-AF7B5BF7981F}"/>
              </a:ext>
            </a:extLst>
          </p:cNvPr>
          <p:cNvSpPr txBox="1"/>
          <p:nvPr/>
        </p:nvSpPr>
        <p:spPr>
          <a:xfrm>
            <a:off x="3625703" y="2254102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 HTTP Call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5DA087-BF51-D6F0-B635-1A4E52F79C66}"/>
              </a:ext>
            </a:extLst>
          </p:cNvPr>
          <p:cNvCxnSpPr>
            <a:stCxn id="3" idx="0"/>
            <a:endCxn id="7" idx="3"/>
          </p:cNvCxnSpPr>
          <p:nvPr/>
        </p:nvCxnSpPr>
        <p:spPr>
          <a:xfrm rot="10800000" flipV="1">
            <a:off x="3221666" y="3051542"/>
            <a:ext cx="3354573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F6013-A679-C46A-38C8-BDF9643F088C}"/>
              </a:ext>
            </a:extLst>
          </p:cNvPr>
          <p:cNvSpPr txBox="1"/>
          <p:nvPr/>
        </p:nvSpPr>
        <p:spPr>
          <a:xfrm>
            <a:off x="3880884" y="35300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9BDD4-BAB8-0F0B-438E-F8BD19ED09F9}"/>
              </a:ext>
            </a:extLst>
          </p:cNvPr>
          <p:cNvSpPr txBox="1"/>
          <p:nvPr/>
        </p:nvSpPr>
        <p:spPr>
          <a:xfrm>
            <a:off x="5730949" y="460389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1. JSON / XML Data received from the Server.</a:t>
            </a:r>
          </a:p>
          <a:p>
            <a:r>
              <a:rPr lang="en-US" dirty="0"/>
              <a:t>2. Html received from the server, to generate the UI Dynamically in Browser</a:t>
            </a:r>
          </a:p>
          <a:p>
            <a:r>
              <a:rPr lang="en-US" dirty="0"/>
              <a:t>3. Images, Videos, etc.</a:t>
            </a:r>
          </a:p>
          <a:p>
            <a:r>
              <a:rPr lang="en-US" dirty="0"/>
              <a:t>4. Streamed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6DCF8-1167-4E22-6DD8-89B995640237}"/>
              </a:ext>
            </a:extLst>
          </p:cNvPr>
          <p:cNvSpPr txBox="1"/>
          <p:nvPr/>
        </p:nvSpPr>
        <p:spPr>
          <a:xfrm>
            <a:off x="265814" y="5316279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www.xyz.com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3938-EE5D-2692-E372-9B788357D270}"/>
              </a:ext>
            </a:extLst>
          </p:cNvPr>
          <p:cNvSpPr txBox="1"/>
          <p:nvPr/>
        </p:nvSpPr>
        <p:spPr>
          <a:xfrm>
            <a:off x="8410353" y="435684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err="1"/>
              <a:t>www</a:t>
            </a:r>
            <a:r>
              <a:rPr lang="en-US"/>
              <a:t>.pqr.</a:t>
            </a:r>
            <a:r>
              <a:rPr lang="en-US" dirty="0" err="1"/>
              <a:t>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0F957-44BD-6C56-8227-75B69B4E7821}"/>
              </a:ext>
            </a:extLst>
          </p:cNvPr>
          <p:cNvSpPr/>
          <p:nvPr/>
        </p:nvSpPr>
        <p:spPr>
          <a:xfrm>
            <a:off x="322521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26E5B-3524-7674-48F1-84DDD997EDC4}"/>
              </a:ext>
            </a:extLst>
          </p:cNvPr>
          <p:cNvSpPr/>
          <p:nvPr/>
        </p:nvSpPr>
        <p:spPr>
          <a:xfrm>
            <a:off x="2278912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78101B2-C7AD-98B0-9ABB-2B9E8B7EA942}"/>
              </a:ext>
            </a:extLst>
          </p:cNvPr>
          <p:cNvSpPr/>
          <p:nvPr/>
        </p:nvSpPr>
        <p:spPr>
          <a:xfrm flipV="1">
            <a:off x="2431311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A1B0D-015E-0C13-A53D-3C58159BCD99}"/>
              </a:ext>
            </a:extLst>
          </p:cNvPr>
          <p:cNvSpPr txBox="1"/>
          <p:nvPr/>
        </p:nvSpPr>
        <p:spPr>
          <a:xfrm>
            <a:off x="322521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C1BA-E02A-B26C-CA9F-600CE9CCCCB7}"/>
              </a:ext>
            </a:extLst>
          </p:cNvPr>
          <p:cNvSpPr/>
          <p:nvPr/>
        </p:nvSpPr>
        <p:spPr>
          <a:xfrm>
            <a:off x="3714307" y="1007585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937E-6206-A35D-4F8D-3F742BEB4F54}"/>
              </a:ext>
            </a:extLst>
          </p:cNvPr>
          <p:cNvSpPr/>
          <p:nvPr/>
        </p:nvSpPr>
        <p:spPr>
          <a:xfrm>
            <a:off x="5670698" y="986320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AC7988-6131-6176-BC19-7D1AE351C285}"/>
              </a:ext>
            </a:extLst>
          </p:cNvPr>
          <p:cNvSpPr/>
          <p:nvPr/>
        </p:nvSpPr>
        <p:spPr>
          <a:xfrm flipV="1">
            <a:off x="5823097" y="1119226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CCA-9A29-E341-DC83-94C7FD5EBB6A}"/>
              </a:ext>
            </a:extLst>
          </p:cNvPr>
          <p:cNvSpPr txBox="1"/>
          <p:nvPr/>
        </p:nvSpPr>
        <p:spPr>
          <a:xfrm>
            <a:off x="3714307" y="111922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A937E-02E1-9E2B-AF59-FAE07B24649A}"/>
              </a:ext>
            </a:extLst>
          </p:cNvPr>
          <p:cNvSpPr/>
          <p:nvPr/>
        </p:nvSpPr>
        <p:spPr>
          <a:xfrm>
            <a:off x="7286846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4C6AD-9DB7-6B6E-6A89-68C04CCD1C13}"/>
              </a:ext>
            </a:extLst>
          </p:cNvPr>
          <p:cNvSpPr/>
          <p:nvPr/>
        </p:nvSpPr>
        <p:spPr>
          <a:xfrm>
            <a:off x="9243237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AF13664-A2E3-6F98-9634-82308C9093F4}"/>
              </a:ext>
            </a:extLst>
          </p:cNvPr>
          <p:cNvSpPr/>
          <p:nvPr/>
        </p:nvSpPr>
        <p:spPr>
          <a:xfrm flipV="1">
            <a:off x="9395636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F632D-9BC9-3399-F30F-8F67BF7E231E}"/>
              </a:ext>
            </a:extLst>
          </p:cNvPr>
          <p:cNvSpPr txBox="1"/>
          <p:nvPr/>
        </p:nvSpPr>
        <p:spPr>
          <a:xfrm>
            <a:off x="7286846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D2F9A-350C-0631-18A6-03B44F86D743}"/>
              </a:ext>
            </a:extLst>
          </p:cNvPr>
          <p:cNvCxnSpPr/>
          <p:nvPr/>
        </p:nvCxnSpPr>
        <p:spPr>
          <a:xfrm flipV="1">
            <a:off x="691116" y="1592376"/>
            <a:ext cx="627321" cy="10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DDCC04-0017-6B2D-BEB9-6090A6B65D12}"/>
              </a:ext>
            </a:extLst>
          </p:cNvPr>
          <p:cNvSpPr txBox="1"/>
          <p:nvPr/>
        </p:nvSpPr>
        <p:spPr>
          <a:xfrm>
            <a:off x="223284" y="2679405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34E05E-9C1D-8BD9-02BE-CE2B32265591}"/>
              </a:ext>
            </a:extLst>
          </p:cNvPr>
          <p:cNvCxnSpPr>
            <a:endCxn id="6" idx="2"/>
          </p:cNvCxnSpPr>
          <p:nvPr/>
        </p:nvCxnSpPr>
        <p:spPr>
          <a:xfrm>
            <a:off x="1892595" y="1560478"/>
            <a:ext cx="3118884" cy="12700"/>
          </a:xfrm>
          <a:prstGeom prst="curvedConnector4">
            <a:avLst>
              <a:gd name="adj1" fmla="val 29205"/>
              <a:gd name="adj2" fmla="val 608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0B22B23-CD83-B767-D35B-825EA36BF4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 flipH="1" flipV="1">
            <a:off x="6531934" y="-491606"/>
            <a:ext cx="531628" cy="3572539"/>
          </a:xfrm>
          <a:prstGeom prst="curvedConnector5">
            <a:avLst>
              <a:gd name="adj1" fmla="val -43000"/>
              <a:gd name="adj2" fmla="val 50000"/>
              <a:gd name="adj3" fmla="val 14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F288C-979A-03FE-D542-950AB085DFC3}"/>
              </a:ext>
            </a:extLst>
          </p:cNvPr>
          <p:cNvSpPr txBox="1"/>
          <p:nvPr/>
        </p:nvSpPr>
        <p:spPr>
          <a:xfrm>
            <a:off x="2278912" y="2456121"/>
            <a:ext cx="753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only Countries and then based on selection of country fetch states, and then based on selection of state, fetch Cities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calls, load counties, states and cities at a time by making 3 HTTP Calls and then filter on server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call, based on the first value in each dropdown </a:t>
            </a:r>
          </a:p>
        </p:txBody>
      </p:sp>
    </p:spTree>
    <p:extLst>
      <p:ext uri="{BB962C8B-B14F-4D97-AF65-F5344CB8AC3E}">
        <p14:creationId xmlns:p14="http://schemas.microsoft.com/office/powerpoint/2010/main" val="40710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90DD-6A40-A4C9-257C-B1CEC743EABD}"/>
              </a:ext>
            </a:extLst>
          </p:cNvPr>
          <p:cNvSpPr txBox="1"/>
          <p:nvPr/>
        </p:nvSpPr>
        <p:spPr>
          <a:xfrm>
            <a:off x="3200400" y="233916"/>
            <a:ext cx="43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8F8B8-8DB7-8252-B0CD-41EF8F0B7961}"/>
              </a:ext>
            </a:extLst>
          </p:cNvPr>
          <p:cNvSpPr txBox="1"/>
          <p:nvPr/>
        </p:nvSpPr>
        <p:spPr>
          <a:xfrm>
            <a:off x="435935" y="2573079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 Seeker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63F3-ACEA-94CA-D9E5-B4E8089AEB03}"/>
              </a:ext>
            </a:extLst>
          </p:cNvPr>
          <p:cNvSpPr/>
          <p:nvPr/>
        </p:nvSpPr>
        <p:spPr>
          <a:xfrm>
            <a:off x="7006855" y="754912"/>
            <a:ext cx="4338084" cy="5380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A5538-A80F-6F2A-FC54-6AF30075E300}"/>
              </a:ext>
            </a:extLst>
          </p:cNvPr>
          <p:cNvSpPr txBox="1"/>
          <p:nvPr/>
        </p:nvSpPr>
        <p:spPr>
          <a:xfrm>
            <a:off x="7272670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1934-7609-2539-563C-521C2E5CF2F3}"/>
              </a:ext>
            </a:extLst>
          </p:cNvPr>
          <p:cNvSpPr txBox="1"/>
          <p:nvPr/>
        </p:nvSpPr>
        <p:spPr>
          <a:xfrm>
            <a:off x="7176977" y="1616149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Recruitment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DC2E7-D70D-1665-B82B-20D9EBEE4625}"/>
              </a:ext>
            </a:extLst>
          </p:cNvPr>
          <p:cNvSpPr/>
          <p:nvPr/>
        </p:nvSpPr>
        <p:spPr>
          <a:xfrm>
            <a:off x="7187609" y="2573078"/>
            <a:ext cx="113768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  <a:p>
            <a:pPr algn="ctr"/>
            <a:r>
              <a:rPr lang="en-US" dirty="0"/>
              <a:t>Resume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45904-AA08-078F-293C-4DA36CF8D77C}"/>
              </a:ext>
            </a:extLst>
          </p:cNvPr>
          <p:cNvSpPr/>
          <p:nvPr/>
        </p:nvSpPr>
        <p:spPr>
          <a:xfrm>
            <a:off x="8697432" y="2612801"/>
            <a:ext cx="150982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with</a:t>
            </a:r>
          </a:p>
          <a:p>
            <a:pPr algn="ctr"/>
            <a:r>
              <a:rPr lang="en-US" sz="1600" dirty="0"/>
              <a:t>JD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FD4839D-3C3C-3999-14D2-F68ED99DFD2A}"/>
              </a:ext>
            </a:extLst>
          </p:cNvPr>
          <p:cNvSpPr/>
          <p:nvPr/>
        </p:nvSpPr>
        <p:spPr>
          <a:xfrm>
            <a:off x="8984511" y="3459493"/>
            <a:ext cx="935665" cy="8293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81927-FA87-50AD-F743-1756102B008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452344" y="3272020"/>
            <a:ext cx="0" cy="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580617-9700-86E2-FD5B-287547FB6505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868093" y="3874163"/>
            <a:ext cx="1116418" cy="176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648A-9AF4-F43E-4E60-79DA058CB8EC}"/>
              </a:ext>
            </a:extLst>
          </p:cNvPr>
          <p:cNvSpPr/>
          <p:nvPr/>
        </p:nvSpPr>
        <p:spPr>
          <a:xfrm>
            <a:off x="7102549" y="3819894"/>
            <a:ext cx="765544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563A1-5A59-8882-CD2C-DA4121BC753E}"/>
              </a:ext>
            </a:extLst>
          </p:cNvPr>
          <p:cNvSpPr/>
          <p:nvPr/>
        </p:nvSpPr>
        <p:spPr>
          <a:xfrm>
            <a:off x="9069570" y="4772912"/>
            <a:ext cx="1286541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ACE8EA-02C9-B077-A169-D4709832574D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9340553" y="4400623"/>
            <a:ext cx="484079" cy="26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989D4-B5C9-D0BD-D667-61251DC7A7A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325293" y="2902688"/>
            <a:ext cx="372139" cy="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EF333-E789-2EE2-1804-4AA965468B93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4311502" y="37214"/>
            <a:ext cx="329609" cy="5401339"/>
          </a:xfrm>
          <a:prstGeom prst="bentConnector4">
            <a:avLst>
              <a:gd name="adj1" fmla="val -69355"/>
              <a:gd name="adj2" fmla="val 6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9E5C3-1EE9-AB14-0FC7-1CCA3EB25C42}"/>
              </a:ext>
            </a:extLst>
          </p:cNvPr>
          <p:cNvSpPr txBox="1"/>
          <p:nvPr/>
        </p:nvSpPr>
        <p:spPr>
          <a:xfrm>
            <a:off x="3572540" y="161614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the Resume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9D307A3-CE3A-DB7D-1777-28F3361A8B77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>
            <a:off x="4621102" y="96948"/>
            <a:ext cx="289886" cy="5980813"/>
          </a:xfrm>
          <a:prstGeom prst="bentConnector3">
            <a:avLst>
              <a:gd name="adj1" fmla="val -78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7858E-0D4C-2AA6-0CD9-C2F57C0B8554}"/>
              </a:ext>
            </a:extLst>
          </p:cNvPr>
          <p:cNvSpPr txBox="1"/>
          <p:nvPr/>
        </p:nvSpPr>
        <p:spPr>
          <a:xfrm>
            <a:off x="3147238" y="3274827"/>
            <a:ext cx="21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Acknowledgement</a:t>
            </a:r>
          </a:p>
          <a:p>
            <a:pPr algn="ctr"/>
            <a:r>
              <a:rPr lang="en-US" b="1" dirty="0"/>
              <a:t>PROMISE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ACED43-4B12-7082-0346-99FAC82CC327}"/>
              </a:ext>
            </a:extLst>
          </p:cNvPr>
          <p:cNvSpPr/>
          <p:nvPr/>
        </p:nvSpPr>
        <p:spPr>
          <a:xfrm>
            <a:off x="7006855" y="3561907"/>
            <a:ext cx="95694" cy="189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B29C73C-1BB3-BA0D-7BA6-B557E69DA54C}"/>
              </a:ext>
            </a:extLst>
          </p:cNvPr>
          <p:cNvSpPr/>
          <p:nvPr/>
        </p:nvSpPr>
        <p:spPr>
          <a:xfrm>
            <a:off x="10813310" y="3561907"/>
            <a:ext cx="473148" cy="1892595"/>
          </a:xfrm>
          <a:prstGeom prst="rightBrace">
            <a:avLst>
              <a:gd name="adj1" fmla="val 8333"/>
              <a:gd name="adj2" fmla="val 52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C8A2A0-34F1-F265-A0CB-EEE74EF8606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1775639" y="2942411"/>
            <a:ext cx="5231217" cy="15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F4F8E-5FF7-ECDA-02B1-84B6649F0FCF}"/>
              </a:ext>
            </a:extLst>
          </p:cNvPr>
          <p:cNvSpPr txBox="1"/>
          <p:nvPr/>
        </p:nvSpPr>
        <p:spPr>
          <a:xfrm>
            <a:off x="2838893" y="4051005"/>
            <a:ext cx="32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send back with to the Job Seeker based on the further process</a:t>
            </a:r>
          </a:p>
        </p:txBody>
      </p:sp>
    </p:spTree>
    <p:extLst>
      <p:ext uri="{BB962C8B-B14F-4D97-AF65-F5344CB8AC3E}">
        <p14:creationId xmlns:p14="http://schemas.microsoft.com/office/powerpoint/2010/main" val="2229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63830-F2B9-8F23-67F5-A47C5339E4CC}"/>
              </a:ext>
            </a:extLst>
          </p:cNvPr>
          <p:cNvSpPr/>
          <p:nvPr/>
        </p:nvSpPr>
        <p:spPr>
          <a:xfrm>
            <a:off x="9824484" y="276447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72D3-3ECA-70DF-BB4A-EAD4890D2AA5}"/>
              </a:ext>
            </a:extLst>
          </p:cNvPr>
          <p:cNvSpPr txBox="1"/>
          <p:nvPr/>
        </p:nvSpPr>
        <p:spPr>
          <a:xfrm>
            <a:off x="9920177" y="382772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2E663-4F21-7D7A-AF79-118998F48513}"/>
              </a:ext>
            </a:extLst>
          </p:cNvPr>
          <p:cNvSpPr/>
          <p:nvPr/>
        </p:nvSpPr>
        <p:spPr>
          <a:xfrm>
            <a:off x="272902" y="324294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B772-48AC-E903-5705-7958A13B083C}"/>
              </a:ext>
            </a:extLst>
          </p:cNvPr>
          <p:cNvSpPr txBox="1"/>
          <p:nvPr/>
        </p:nvSpPr>
        <p:spPr>
          <a:xfrm>
            <a:off x="372140" y="382772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 App in 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66ED4F-5F89-9AEF-DE59-7CA012854031}"/>
              </a:ext>
            </a:extLst>
          </p:cNvPr>
          <p:cNvSpPr/>
          <p:nvPr/>
        </p:nvSpPr>
        <p:spPr>
          <a:xfrm>
            <a:off x="2367516" y="467833"/>
            <a:ext cx="7456968" cy="5612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FF9B-8EE4-8091-2D95-7E0BA660F7E4}"/>
              </a:ext>
            </a:extLst>
          </p:cNvPr>
          <p:cNvSpPr txBox="1"/>
          <p:nvPr/>
        </p:nvSpPr>
        <p:spPr>
          <a:xfrm>
            <a:off x="9920177" y="748468"/>
            <a:ext cx="199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Request and Validate it. Then generate the Acknowledgement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395010-2EE4-A1E0-946C-91D93C5037BD}"/>
              </a:ext>
            </a:extLst>
          </p:cNvPr>
          <p:cNvSpPr/>
          <p:nvPr/>
        </p:nvSpPr>
        <p:spPr>
          <a:xfrm>
            <a:off x="5560828" y="1382233"/>
            <a:ext cx="4263656" cy="5612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Acknowledgement (PROMISE)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93C605-E2D2-225A-64DD-40238E7B918C}"/>
              </a:ext>
            </a:extLst>
          </p:cNvPr>
          <p:cNvSpPr/>
          <p:nvPr/>
        </p:nvSpPr>
        <p:spPr>
          <a:xfrm>
            <a:off x="2236382" y="1237267"/>
            <a:ext cx="3455581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Subscribe to the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2481-6C83-523A-457F-E1FA9A70D836}"/>
              </a:ext>
            </a:extLst>
          </p:cNvPr>
          <p:cNvSpPr txBox="1"/>
          <p:nvPr/>
        </p:nvSpPr>
        <p:spPr>
          <a:xfrm>
            <a:off x="9920177" y="2328530"/>
            <a:ext cx="17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Service Continue Processing the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29F4-1CA3-EFD0-E975-A7991F1D02E9}"/>
              </a:ext>
            </a:extLst>
          </p:cNvPr>
          <p:cNvSpPr txBox="1"/>
          <p:nvPr/>
        </p:nvSpPr>
        <p:spPr>
          <a:xfrm>
            <a:off x="372140" y="1943503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 the execution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26675563-2D4D-18F0-E800-59AD44807F00}"/>
              </a:ext>
            </a:extLst>
          </p:cNvPr>
          <p:cNvSpPr/>
          <p:nvPr/>
        </p:nvSpPr>
        <p:spPr>
          <a:xfrm rot="5400000">
            <a:off x="7345481" y="1348718"/>
            <a:ext cx="2012786" cy="29452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0EC2-F640-0099-FF92-DD775CA6B220}"/>
              </a:ext>
            </a:extLst>
          </p:cNvPr>
          <p:cNvSpPr txBox="1"/>
          <p:nvPr/>
        </p:nvSpPr>
        <p:spPr>
          <a:xfrm>
            <a:off x="7378996" y="181493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Promise Object keep on monitoring and waiting for the response from service. 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6A436BE7-6EC5-31F5-9835-E9AE3B799DDA}"/>
              </a:ext>
            </a:extLst>
          </p:cNvPr>
          <p:cNvSpPr/>
          <p:nvPr/>
        </p:nvSpPr>
        <p:spPr>
          <a:xfrm flipH="1">
            <a:off x="5736266" y="1804303"/>
            <a:ext cx="4183910" cy="3852218"/>
          </a:xfrm>
          <a:prstGeom prst="bentUpArrow">
            <a:avLst>
              <a:gd name="adj1" fmla="val 25000"/>
              <a:gd name="adj2" fmla="val 8715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59EA-B5B7-B823-B109-E5D34E02E184}"/>
              </a:ext>
            </a:extLst>
          </p:cNvPr>
          <p:cNvSpPr txBox="1"/>
          <p:nvPr/>
        </p:nvSpPr>
        <p:spPr>
          <a:xfrm>
            <a:off x="5830186" y="4666270"/>
            <a:ext cx="37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Response of execution from service will be delivered to promise.</a:t>
            </a:r>
          </a:p>
          <a:p>
            <a:r>
              <a:rPr lang="en-US" dirty="0"/>
              <a:t>This may be ‘Success’ or ‘Failed’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1D6287D-E8DB-5D0D-FFDB-426071A94280}"/>
              </a:ext>
            </a:extLst>
          </p:cNvPr>
          <p:cNvSpPr/>
          <p:nvPr/>
        </p:nvSpPr>
        <p:spPr>
          <a:xfrm>
            <a:off x="3895060" y="2314323"/>
            <a:ext cx="1467293" cy="1401882"/>
          </a:xfrm>
          <a:prstGeom prst="cube">
            <a:avLst>
              <a:gd name="adj" fmla="val 1817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7E39F9-7E61-25B8-9A0B-F58F8D6269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5113370" y="1586230"/>
            <a:ext cx="370820" cy="108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B6653C-35C3-7C5B-31BF-FAB003FD7A0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>
            <a:off x="3965751" y="1666306"/>
            <a:ext cx="1405656" cy="1547038"/>
          </a:xfrm>
          <a:prstGeom prst="curvedConnector4">
            <a:avLst>
              <a:gd name="adj1" fmla="val 20536"/>
              <a:gd name="adj2" fmla="val 1147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4E9549-F078-DF7E-2627-BDD15BA02EA0}"/>
              </a:ext>
            </a:extLst>
          </p:cNvPr>
          <p:cNvSpPr txBox="1"/>
          <p:nvPr/>
        </p:nvSpPr>
        <p:spPr>
          <a:xfrm>
            <a:off x="2542954" y="2041451"/>
            <a:ext cx="151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 the Subscriptions to read the response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8DE1E-A502-907B-E62C-5DBD1ED8623C}"/>
              </a:ext>
            </a:extLst>
          </p:cNvPr>
          <p:cNvSpPr/>
          <p:nvPr/>
        </p:nvSpPr>
        <p:spPr>
          <a:xfrm>
            <a:off x="2587255" y="4697403"/>
            <a:ext cx="1399952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</a:t>
            </a:r>
          </a:p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dirty="0"/>
              <a:t>Resolve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340DF36-06E0-9893-F964-3FA8A94F66C4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 rot="5400000">
            <a:off x="3403675" y="3599761"/>
            <a:ext cx="981198" cy="1214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75E53F-90B2-E615-096E-DDAE1AFC69DB}"/>
              </a:ext>
            </a:extLst>
          </p:cNvPr>
          <p:cNvSpPr/>
          <p:nvPr/>
        </p:nvSpPr>
        <p:spPr>
          <a:xfrm>
            <a:off x="4027968" y="5589600"/>
            <a:ext cx="1399952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Response</a:t>
            </a:r>
          </a:p>
          <a:p>
            <a:pPr algn="ctr"/>
            <a:r>
              <a:rPr lang="en-US" dirty="0"/>
              <a:t>Reject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E710F5C-EF8C-2DBD-6AA4-9E8D753248B5}"/>
              </a:ext>
            </a:extLst>
          </p:cNvPr>
          <p:cNvCxnSpPr>
            <a:stCxn id="16" idx="3"/>
          </p:cNvCxnSpPr>
          <p:nvPr/>
        </p:nvCxnSpPr>
        <p:spPr>
          <a:xfrm rot="16200000" flipH="1">
            <a:off x="3732976" y="4484545"/>
            <a:ext cx="1791460" cy="254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Arrow 30">
            <a:extLst>
              <a:ext uri="{FF2B5EF4-FFF2-40B4-BE49-F238E27FC236}">
                <a16:creationId xmlns:a16="http://schemas.microsoft.com/office/drawing/2014/main" id="{1647185B-E7B6-8665-B45D-56207788E2BE}"/>
              </a:ext>
            </a:extLst>
          </p:cNvPr>
          <p:cNvSpPr/>
          <p:nvPr/>
        </p:nvSpPr>
        <p:spPr>
          <a:xfrm>
            <a:off x="1435394" y="3429000"/>
            <a:ext cx="2363973" cy="9622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delivered to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DCB0D-8F3B-93A4-1D5D-2EFD6707DE14}"/>
              </a:ext>
            </a:extLst>
          </p:cNvPr>
          <p:cNvSpPr txBox="1"/>
          <p:nvPr/>
        </p:nvSpPr>
        <p:spPr>
          <a:xfrm>
            <a:off x="372140" y="4666270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now process the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693405-52CA-A863-5F31-80FC9D4B9DFD}"/>
              </a:ext>
            </a:extLst>
          </p:cNvPr>
          <p:cNvSpPr txBox="1"/>
          <p:nvPr/>
        </p:nvSpPr>
        <p:spPr>
          <a:xfrm>
            <a:off x="3987207" y="95693"/>
            <a:ext cx="3912784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Working</a:t>
            </a:r>
          </a:p>
        </p:txBody>
      </p:sp>
    </p:spTree>
    <p:extLst>
      <p:ext uri="{BB962C8B-B14F-4D97-AF65-F5344CB8AC3E}">
        <p14:creationId xmlns:p14="http://schemas.microsoft.com/office/powerpoint/2010/main" val="348161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9929B4-AD84-1C29-ADE3-27FFC4E1AD25}"/>
              </a:ext>
            </a:extLst>
          </p:cNvPr>
          <p:cNvSpPr/>
          <p:nvPr/>
        </p:nvSpPr>
        <p:spPr>
          <a:xfrm>
            <a:off x="4657060" y="297711"/>
            <a:ext cx="2264734" cy="1945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15DE9-CA46-3E0F-4CE6-7BD05CD8CE03}"/>
              </a:ext>
            </a:extLst>
          </p:cNvPr>
          <p:cNvSpPr/>
          <p:nvPr/>
        </p:nvSpPr>
        <p:spPr>
          <a:xfrm>
            <a:off x="184297" y="224346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fetch()</a:t>
            </a:r>
          </a:p>
          <a:p>
            <a:pPr algn="ctr"/>
            <a:r>
              <a:rPr lang="en-US" b="1" dirty="0"/>
              <a:t>ES Object for HTTP Calls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CE39E1-6129-E5D6-E5AF-4A80C1D315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1096926" y="1270589"/>
            <a:ext cx="3560135" cy="972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D4D26C-8994-34C4-0D76-0969026AC2CE}"/>
              </a:ext>
            </a:extLst>
          </p:cNvPr>
          <p:cNvSpPr/>
          <p:nvPr/>
        </p:nvSpPr>
        <p:spPr>
          <a:xfrm>
            <a:off x="804530" y="429023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$http()</a:t>
            </a:r>
          </a:p>
          <a:p>
            <a:pPr algn="ctr"/>
            <a:r>
              <a:rPr lang="en-US" b="1" dirty="0" err="1"/>
              <a:t>Angular.js</a:t>
            </a:r>
            <a:r>
              <a:rPr lang="en-US" b="1" dirty="0"/>
              <a:t> Object for HTTP Calls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E330F30-5412-3C5B-4FBF-6B3D70565A71}"/>
              </a:ext>
            </a:extLst>
          </p:cNvPr>
          <p:cNvCxnSpPr>
            <a:stCxn id="2" idx="3"/>
            <a:endCxn id="6" idx="0"/>
          </p:cNvCxnSpPr>
          <p:nvPr/>
        </p:nvCxnSpPr>
        <p:spPr>
          <a:xfrm rot="5400000">
            <a:off x="2187081" y="1488597"/>
            <a:ext cx="2331720" cy="327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E54861-E16A-1D11-E1FF-51F5708227AA}"/>
              </a:ext>
            </a:extLst>
          </p:cNvPr>
          <p:cNvSpPr/>
          <p:nvPr/>
        </p:nvSpPr>
        <p:spPr>
          <a:xfrm>
            <a:off x="3019646" y="510185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Axios</a:t>
            </a:r>
            <a:endParaRPr lang="en-US" b="1" dirty="0"/>
          </a:p>
          <a:p>
            <a:pPr algn="ctr"/>
            <a:r>
              <a:rPr lang="en-US" b="1" dirty="0"/>
              <a:t>ES object by JS Community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6F8856D-E3ED-6D00-AE8D-417D3ECF007D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5400000">
            <a:off x="3431657" y="2744087"/>
            <a:ext cx="2858389" cy="1857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61C791-21C1-5891-420F-91A8F5E4FD02}"/>
              </a:ext>
            </a:extLst>
          </p:cNvPr>
          <p:cNvSpPr/>
          <p:nvPr/>
        </p:nvSpPr>
        <p:spPr>
          <a:xfrm>
            <a:off x="6257260" y="5101857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$.ajax()</a:t>
            </a:r>
          </a:p>
          <a:p>
            <a:pPr algn="ctr"/>
            <a:r>
              <a:rPr lang="en-US" b="1" dirty="0"/>
              <a:t>object by jQuery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EE37FF1-D020-FF46-CB61-2337BBAC99DD}"/>
              </a:ext>
            </a:extLst>
          </p:cNvPr>
          <p:cNvCxnSpPr>
            <a:stCxn id="2" idx="5"/>
            <a:endCxn id="12" idx="0"/>
          </p:cNvCxnSpPr>
          <p:nvPr/>
        </p:nvCxnSpPr>
        <p:spPr>
          <a:xfrm rot="16200000" flipH="1">
            <a:off x="5308340" y="3240309"/>
            <a:ext cx="3143338" cy="579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F16818-14B4-F7E6-693C-B0692DC96B57}"/>
              </a:ext>
            </a:extLst>
          </p:cNvPr>
          <p:cNvSpPr/>
          <p:nvPr/>
        </p:nvSpPr>
        <p:spPr>
          <a:xfrm>
            <a:off x="8883218" y="429023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HttpCLient</a:t>
            </a:r>
            <a:endParaRPr lang="en-US" b="1" dirty="0"/>
          </a:p>
          <a:p>
            <a:pPr algn="ctr"/>
            <a:r>
              <a:rPr lang="en-US" b="1" dirty="0"/>
              <a:t>object by Angular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5579AB1-717D-C526-AA21-39BA74BF8A40}"/>
              </a:ext>
            </a:extLst>
          </p:cNvPr>
          <p:cNvCxnSpPr>
            <a:stCxn id="2" idx="6"/>
            <a:endCxn id="16" idx="0"/>
          </p:cNvCxnSpPr>
          <p:nvPr/>
        </p:nvCxnSpPr>
        <p:spPr>
          <a:xfrm>
            <a:off x="6921794" y="1270590"/>
            <a:ext cx="2874052" cy="301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9773C-2100-7E5B-90FB-02AF2FD2D0A9}"/>
              </a:ext>
            </a:extLst>
          </p:cNvPr>
          <p:cNvSpPr/>
          <p:nvPr/>
        </p:nvSpPr>
        <p:spPr>
          <a:xfrm>
            <a:off x="9090837" y="170121"/>
            <a:ext cx="2679405" cy="1743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C4C17-F4B1-0F3E-173E-662F83E9D37A}"/>
              </a:ext>
            </a:extLst>
          </p:cNvPr>
          <p:cNvSpPr/>
          <p:nvPr/>
        </p:nvSpPr>
        <p:spPr>
          <a:xfrm>
            <a:off x="9080205" y="1031358"/>
            <a:ext cx="2648711" cy="6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FDC-1117-ABCE-2BFD-19912693CC33}"/>
              </a:ext>
            </a:extLst>
          </p:cNvPr>
          <p:cNvSpPr txBox="1"/>
          <p:nvPr/>
        </p:nvSpPr>
        <p:spPr>
          <a:xfrm>
            <a:off x="9186530" y="297711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Resolved(),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EFB9E-9A16-E272-A88C-7906337BAF5C}"/>
              </a:ext>
            </a:extLst>
          </p:cNvPr>
          <p:cNvSpPr txBox="1"/>
          <p:nvPr/>
        </p:nvSpPr>
        <p:spPr>
          <a:xfrm>
            <a:off x="9229060" y="1180214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Rejected(), FAILED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6340B27-69B7-E7F0-18A3-1EB4020149E7}"/>
              </a:ext>
            </a:extLst>
          </p:cNvPr>
          <p:cNvCxnSpPr>
            <a:stCxn id="20" idx="1"/>
            <a:endCxn id="2" idx="0"/>
          </p:cNvCxnSpPr>
          <p:nvPr/>
        </p:nvCxnSpPr>
        <p:spPr>
          <a:xfrm rot="10800000">
            <a:off x="5789427" y="297712"/>
            <a:ext cx="3290778" cy="765545"/>
          </a:xfrm>
          <a:prstGeom prst="curvedConnector4">
            <a:avLst>
              <a:gd name="adj1" fmla="val 32795"/>
              <a:gd name="adj2" fmla="val 12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FFF37-4242-D647-2AE1-3DF9F85EF2C9}"/>
              </a:ext>
            </a:extLst>
          </p:cNvPr>
          <p:cNvSpPr/>
          <p:nvPr/>
        </p:nvSpPr>
        <p:spPr>
          <a:xfrm>
            <a:off x="265814" y="1286540"/>
            <a:ext cx="11717079" cy="861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2DDDB-7C74-7649-D5DC-2DD29A700D35}"/>
              </a:ext>
            </a:extLst>
          </p:cNvPr>
          <p:cNvSpPr txBox="1"/>
          <p:nvPr/>
        </p:nvSpPr>
        <p:spPr>
          <a:xfrm>
            <a:off x="3094074" y="202019"/>
            <a:ext cx="53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B24D0-9704-E681-2408-BD4A79BC71F5}"/>
              </a:ext>
            </a:extLst>
          </p:cNvPr>
          <p:cNvSpPr/>
          <p:nvPr/>
        </p:nvSpPr>
        <p:spPr>
          <a:xfrm>
            <a:off x="3710763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29CB-63C0-D1DF-52EC-C316A503F969}"/>
              </a:ext>
            </a:extLst>
          </p:cNvPr>
          <p:cNvSpPr/>
          <p:nvPr/>
        </p:nvSpPr>
        <p:spPr>
          <a:xfrm>
            <a:off x="7623544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48D4-F5BA-57E4-81E1-88F7A4BBF69B}"/>
              </a:ext>
            </a:extLst>
          </p:cNvPr>
          <p:cNvSpPr txBox="1"/>
          <p:nvPr/>
        </p:nvSpPr>
        <p:spPr>
          <a:xfrm>
            <a:off x="9034131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326C-F093-306B-21DA-5733EA3DA93B}"/>
              </a:ext>
            </a:extLst>
          </p:cNvPr>
          <p:cNvSpPr txBox="1"/>
          <p:nvPr/>
        </p:nvSpPr>
        <p:spPr>
          <a:xfrm>
            <a:off x="4724400" y="15098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5697F-0FB0-65B0-E8B3-79B05C967071}"/>
              </a:ext>
            </a:extLst>
          </p:cNvPr>
          <p:cNvSpPr txBox="1"/>
          <p:nvPr/>
        </p:nvSpPr>
        <p:spPr>
          <a:xfrm>
            <a:off x="662763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9805-813A-5D28-DFD7-70A5CAB97560}"/>
              </a:ext>
            </a:extLst>
          </p:cNvPr>
          <p:cNvSpPr/>
          <p:nvPr/>
        </p:nvSpPr>
        <p:spPr>
          <a:xfrm>
            <a:off x="191386" y="3429000"/>
            <a:ext cx="11841126" cy="214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6C395E8-A82D-C2A4-1966-6B93E35F79B8}"/>
              </a:ext>
            </a:extLst>
          </p:cNvPr>
          <p:cNvCxnSpPr>
            <a:endCxn id="9" idx="0"/>
          </p:cNvCxnSpPr>
          <p:nvPr/>
        </p:nvCxnSpPr>
        <p:spPr>
          <a:xfrm>
            <a:off x="1382233" y="2031555"/>
            <a:ext cx="4729716" cy="13974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3D47-332C-7484-9D9B-FB9D51A25640}"/>
              </a:ext>
            </a:extLst>
          </p:cNvPr>
          <p:cNvSpPr/>
          <p:nvPr/>
        </p:nvSpPr>
        <p:spPr>
          <a:xfrm>
            <a:off x="2062716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1311-2484-05FE-6E4E-81FA8C40F618}"/>
              </a:ext>
            </a:extLst>
          </p:cNvPr>
          <p:cNvSpPr txBox="1"/>
          <p:nvPr/>
        </p:nvSpPr>
        <p:spPr>
          <a:xfrm>
            <a:off x="265814" y="3721395"/>
            <a:ext cx="15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the Service</a:t>
            </a:r>
          </a:p>
          <a:p>
            <a:endParaRPr lang="en-US" dirty="0"/>
          </a:p>
          <a:p>
            <a:r>
              <a:rPr lang="en-US" dirty="0"/>
              <a:t>URL Optionally has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5920F-2FB2-63BF-E0CC-94E1B3E35ADD}"/>
              </a:ext>
            </a:extLst>
          </p:cNvPr>
          <p:cNvSpPr/>
          <p:nvPr/>
        </p:nvSpPr>
        <p:spPr>
          <a:xfrm>
            <a:off x="7517218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F2B92-626B-DF29-0C79-B6C16DE30F54}"/>
              </a:ext>
            </a:extLst>
          </p:cNvPr>
          <p:cNvSpPr txBox="1"/>
          <p:nvPr/>
        </p:nvSpPr>
        <p:spPr>
          <a:xfrm>
            <a:off x="2243470" y="3429000"/>
            <a:ext cx="518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Media Formatter aka MIME Type, the type of data send to the service for HTTP POST and PUT Requests</a:t>
            </a:r>
          </a:p>
          <a:p>
            <a:pPr marL="342900" indent="-342900">
              <a:buAutoNum type="arabicPeriod"/>
            </a:pPr>
            <a:r>
              <a:rPr lang="en-US" sz="1600" dirty="0"/>
              <a:t>AUTHROIZATION: Carry the Security /  Identity Information</a:t>
            </a:r>
          </a:p>
          <a:p>
            <a:pPr marL="342900" indent="-342900">
              <a:buAutoNum type="arabicPeriod"/>
            </a:pPr>
            <a:r>
              <a:rPr lang="en-US" sz="1600" dirty="0"/>
              <a:t>Datatype: The data expected to be received from server </a:t>
            </a:r>
          </a:p>
          <a:p>
            <a:pPr marL="342900" indent="-342900">
              <a:buAutoNum type="arabicPeriod"/>
            </a:pPr>
            <a:r>
              <a:rPr lang="en-US" sz="1600" dirty="0"/>
              <a:t>Method Type: GET (default), POST, PUT, and 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980CE-B070-6ACF-9252-D17A12678B04}"/>
              </a:ext>
            </a:extLst>
          </p:cNvPr>
          <p:cNvSpPr txBox="1"/>
          <p:nvPr/>
        </p:nvSpPr>
        <p:spPr>
          <a:xfrm>
            <a:off x="7722781" y="3429000"/>
            <a:ext cx="420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 Headers: Based on the service e.g. Version No of the service that will be called</a:t>
            </a:r>
          </a:p>
          <a:p>
            <a:endParaRPr lang="en-US" sz="1600" dirty="0"/>
          </a:p>
          <a:p>
            <a:r>
              <a:rPr lang="en-US" sz="1600" dirty="0"/>
              <a:t>Cross-Origin-Resource-Sharing Configuration (CORS). Mandatory in case of REST APIs. Generally, they are applied in configuration on server side</a:t>
            </a:r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1321</Words>
  <Application>Microsoft Macintosh PowerPoint</Application>
  <PresentationFormat>Widescreen</PresentationFormat>
  <Paragraphs>334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83</cp:revision>
  <dcterms:created xsi:type="dcterms:W3CDTF">2023-07-04T03:51:15Z</dcterms:created>
  <dcterms:modified xsi:type="dcterms:W3CDTF">2023-07-11T06:45:11Z</dcterms:modified>
</cp:coreProperties>
</file>