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04"/>
  </p:normalViewPr>
  <p:slideViewPr>
    <p:cSldViewPr snapToGrid="0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416-7179-23B5-756D-A66575AE8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E8BBC-F0FD-360F-32B8-897211E11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358C4-0AE6-9E73-A2F8-0092379D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A9A8-3E7E-AEDC-B3DB-C2B03782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8AE40-2DB4-5A99-89D7-94DFDFF2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6C0F-9D88-D679-C34A-78931B6D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4DE9A-84DB-F962-7E91-702699DA3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1338A-6D6F-9E63-FB20-0D05E484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9291-6057-3377-C702-1CA4D795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373E-7E9C-6C3E-8EA1-52075388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5943A-D112-D85F-C8EE-2001F25AA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AFAA8-14AE-D380-5D53-56B39C06E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EE61B-394D-81DE-9B4A-B7E2A597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4F8FC-CEF1-EB9A-C52F-E6C3794E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E69E-8EE9-F103-85FE-64895C66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7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A86-9F9D-EF9A-1996-561EAD35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6E38-874C-6594-DBD7-89372755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798C-50FD-8E45-FAE5-D8F57A51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F0E99-885E-8D3F-D826-9AF7C17B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CE36-AF27-EAB1-1480-6FC933EA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E79D-B42C-9BB8-F7A8-A77CEA74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CC04-C08E-BECF-6503-0E040616E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4D9FF-19A1-AC10-1804-AF6B6406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CBEB-2A86-EF5E-B37C-F61E8F29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3EE3-4B3D-8759-06B1-0C52C143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6343-EED7-4F63-D1B6-9FE55D28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C213-8067-8389-A74B-12AF70F9B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AFB91-EBC7-341F-DE16-203844B37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EAE1-4277-26CF-F2E4-E986D93B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4137D-76EA-6FDB-6281-539B1D89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4D40D-3E99-58BC-8315-63348DBD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2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C787-E983-D073-E958-302060C9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3BABE-DE4B-4E01-CB97-693822D23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F272F-868F-CE1F-9D6D-FAD9DF81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DC68F-293E-F828-1606-33D5CECE6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E4136-65B8-0516-58E1-161F5FF95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EE4D5-5516-2631-4BAB-85D04E47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E4EB0-A11D-A56C-34B5-A23983D2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7A29D-C4FD-CAA6-BCE0-3DC55ADA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6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12F7-914C-627D-AE6C-6C006074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CCA53-AB6A-E97C-FF86-B3B1BCBA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3DFC1-8D51-EF27-42A0-C5DA58E1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91610-4D9C-D6FA-B899-B2A5ED72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0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CDEEC-E147-A852-AB7E-6A44ED27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8F5B2-167D-0F04-B853-653E31E8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218BD-23D2-DE7A-F028-69AA6FC7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8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DB24-240A-AE3E-B661-D4E9B0AA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BB24-72A0-FC7C-627F-01D9828A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C617A-324E-6122-DD9C-322962A4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D4D10-9695-89D0-5111-3D022633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FA864-3A47-A947-9309-AD95A8B5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2EC10-3D2D-12FF-67C9-37F57AA8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ABB1-57F7-CB71-1F0E-F209AA3A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FC888-1647-65D2-ECD2-7B6DE7724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CFBF5-D410-9BC0-274D-46A6F48EB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248F9-1A06-22EB-9D6A-ACDE6F34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C76C4-3594-533C-E945-FB3247EA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3DFE-D84D-8F15-5E33-1B44D50D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1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F1AA2-F7A7-83E0-67B4-0FAAB5AF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22409-AF6F-26D3-F50D-A3ACE5190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B7FBE-13CF-0AEE-9A35-5E1B2D1A6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CDB6C-7DD4-3A4F-BB06-0EDDD917812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B2EB-46F3-B835-F690-14FB657E0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C1E0-CF1E-5D73-2E30-AACB740AF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frontendapp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04FA3-3F50-4759-0A20-9151C38A6265}"/>
              </a:ext>
            </a:extLst>
          </p:cNvPr>
          <p:cNvSpPr/>
          <p:nvPr/>
        </p:nvSpPr>
        <p:spPr>
          <a:xfrm>
            <a:off x="7878726" y="2541181"/>
            <a:ext cx="2519916" cy="467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 / Dynamic Pages</a:t>
            </a:r>
          </a:p>
          <a:p>
            <a:pPr algn="ctr"/>
            <a:r>
              <a:rPr lang="en-US" b="1" dirty="0"/>
              <a:t>HTML , CSS , JS, etc.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89358" y="3189767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84A5A51-C115-C184-D707-430841440CE5}"/>
              </a:ext>
            </a:extLst>
          </p:cNvPr>
          <p:cNvCxnSpPr>
            <a:cxnSpLocks/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BCCD7D0-0BC7-5363-8673-6879F780A1D7}"/>
              </a:ext>
            </a:extLst>
          </p:cNvPr>
          <p:cNvCxnSpPr>
            <a:cxnSpLocks/>
            <a:stCxn id="6" idx="1"/>
            <a:endCxn id="11" idx="2"/>
          </p:cNvCxnSpPr>
          <p:nvPr/>
        </p:nvCxnSpPr>
        <p:spPr>
          <a:xfrm rot="10800000" flipV="1">
            <a:off x="1541722" y="3620385"/>
            <a:ext cx="6220046" cy="675167"/>
          </a:xfrm>
          <a:prstGeom prst="bentConnector4">
            <a:avLst>
              <a:gd name="adj1" fmla="val 39658"/>
              <a:gd name="adj2" fmla="val 206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78525E-AFB0-247D-62A1-7758B80168B4}"/>
              </a:ext>
            </a:extLst>
          </p:cNvPr>
          <p:cNvSpPr txBox="1"/>
          <p:nvPr/>
        </p:nvSpPr>
        <p:spPr>
          <a:xfrm>
            <a:off x="4561367" y="935665"/>
            <a:ext cx="209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Page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8E60A5-E741-DE5D-4C93-C38F46557A50}"/>
              </a:ext>
            </a:extLst>
          </p:cNvPr>
          <p:cNvSpPr txBox="1"/>
          <p:nvPr/>
        </p:nvSpPr>
        <p:spPr>
          <a:xfrm>
            <a:off x="4373525" y="4213301"/>
            <a:ext cx="209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response with Data and 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6D2839-9E58-0AA1-6BCE-819414384F5A}"/>
              </a:ext>
            </a:extLst>
          </p:cNvPr>
          <p:cNvSpPr txBox="1"/>
          <p:nvPr/>
        </p:nvSpPr>
        <p:spPr>
          <a:xfrm>
            <a:off x="6762308" y="1626781"/>
            <a:ext cx="9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9090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B51DA2-F9C2-A3B7-FBFF-FD649E6F7FEC}"/>
              </a:ext>
            </a:extLst>
          </p:cNvPr>
          <p:cNvSpPr txBox="1"/>
          <p:nvPr/>
        </p:nvSpPr>
        <p:spPr>
          <a:xfrm>
            <a:off x="7659757" y="6039591"/>
            <a:ext cx="367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www.myapplication.com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65013B-C12B-0765-6EF4-A01E2AC8DAC7}"/>
              </a:ext>
            </a:extLst>
          </p:cNvPr>
          <p:cNvSpPr txBox="1"/>
          <p:nvPr/>
        </p:nvSpPr>
        <p:spPr>
          <a:xfrm>
            <a:off x="7889358" y="40989"/>
            <a:ext cx="250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10.30.120.67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0FD67-1218-4CD4-1D83-090A93A4D2B8}"/>
              </a:ext>
            </a:extLst>
          </p:cNvPr>
          <p:cNvSpPr txBox="1"/>
          <p:nvPr/>
        </p:nvSpPr>
        <p:spPr>
          <a:xfrm>
            <a:off x="3147237" y="274469"/>
            <a:ext cx="30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https://10.30.120.67:9090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C690B7-EE23-9F0B-3B25-2333B2E5425C}"/>
              </a:ext>
            </a:extLst>
          </p:cNvPr>
          <p:cNvSpPr txBox="1"/>
          <p:nvPr/>
        </p:nvSpPr>
        <p:spPr>
          <a:xfrm>
            <a:off x="2930271" y="1991625"/>
            <a:ext cx="383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www.myapplication.com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4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43EB82-24E1-490E-2AEB-566F4CC36C9C}"/>
              </a:ext>
            </a:extLst>
          </p:cNvPr>
          <p:cNvSpPr/>
          <p:nvPr/>
        </p:nvSpPr>
        <p:spPr>
          <a:xfrm>
            <a:off x="7230140" y="967563"/>
            <a:ext cx="3891516" cy="5582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AA362-FDCA-9AB7-9F68-0733DBF938BB}"/>
              </a:ext>
            </a:extLst>
          </p:cNvPr>
          <p:cNvSpPr txBox="1"/>
          <p:nvPr/>
        </p:nvSpPr>
        <p:spPr>
          <a:xfrm>
            <a:off x="7389628" y="1148316"/>
            <a:ext cx="353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3AD589E-1A06-10A4-2988-E22A7802017F}"/>
              </a:ext>
            </a:extLst>
          </p:cNvPr>
          <p:cNvSpPr/>
          <p:nvPr/>
        </p:nvSpPr>
        <p:spPr>
          <a:xfrm>
            <a:off x="0" y="2200940"/>
            <a:ext cx="2732568" cy="3476846"/>
          </a:xfrm>
          <a:prstGeom prst="parallelogram">
            <a:avLst>
              <a:gd name="adj" fmla="val 11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136DF4E-2A6F-96FA-2B26-A0658FD46DCB}"/>
              </a:ext>
            </a:extLst>
          </p:cNvPr>
          <p:cNvSpPr/>
          <p:nvPr/>
        </p:nvSpPr>
        <p:spPr>
          <a:xfrm>
            <a:off x="2600547" y="2509283"/>
            <a:ext cx="2229293" cy="8080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FA33EEEE-CA67-34F1-81C5-2CD792D27888}"/>
              </a:ext>
            </a:extLst>
          </p:cNvPr>
          <p:cNvSpPr/>
          <p:nvPr/>
        </p:nvSpPr>
        <p:spPr>
          <a:xfrm>
            <a:off x="7533168" y="2402958"/>
            <a:ext cx="3285460" cy="135565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3A11E054-F6B8-A174-387F-FAFC3061DF51}"/>
              </a:ext>
            </a:extLst>
          </p:cNvPr>
          <p:cNvSpPr/>
          <p:nvPr/>
        </p:nvSpPr>
        <p:spPr>
          <a:xfrm rot="10800000">
            <a:off x="7389628" y="4086447"/>
            <a:ext cx="3285460" cy="135565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86836-EF9A-3106-0574-0A8E57AE0FFE}"/>
              </a:ext>
            </a:extLst>
          </p:cNvPr>
          <p:cNvSpPr txBox="1"/>
          <p:nvPr/>
        </p:nvSpPr>
        <p:spPr>
          <a:xfrm>
            <a:off x="8240233" y="3429000"/>
            <a:ext cx="172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Request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B35CE02B-CFE7-9C3E-3D80-9092D3D98C37}"/>
              </a:ext>
            </a:extLst>
          </p:cNvPr>
          <p:cNvSpPr/>
          <p:nvPr/>
        </p:nvSpPr>
        <p:spPr>
          <a:xfrm>
            <a:off x="2509284" y="4137319"/>
            <a:ext cx="4641112" cy="80807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DOM + CSS + JS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1AFB81B-09AF-FDE9-387E-6456DA914A20}"/>
              </a:ext>
            </a:extLst>
          </p:cNvPr>
          <p:cNvSpPr/>
          <p:nvPr/>
        </p:nvSpPr>
        <p:spPr>
          <a:xfrm>
            <a:off x="4829840" y="2200940"/>
            <a:ext cx="1751713" cy="14127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 Object Model</a:t>
            </a:r>
          </a:p>
          <a:p>
            <a:pPr algn="ctr"/>
            <a:r>
              <a:rPr lang="en-US" dirty="0"/>
              <a:t>VBScript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7B52732-E195-0B5A-BC30-221A8452FA12}"/>
              </a:ext>
            </a:extLst>
          </p:cNvPr>
          <p:cNvCxnSpPr>
            <a:stCxn id="10" idx="3"/>
            <a:endCxn id="6" idx="0"/>
          </p:cNvCxnSpPr>
          <p:nvPr/>
        </p:nvCxnSpPr>
        <p:spPr>
          <a:xfrm flipV="1">
            <a:off x="6581553" y="2402958"/>
            <a:ext cx="2509617" cy="504345"/>
          </a:xfrm>
          <a:prstGeom prst="bentConnector4">
            <a:avLst>
              <a:gd name="adj1" fmla="val 18959"/>
              <a:gd name="adj2" fmla="val 18538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DD9570E-A383-D6D4-AFDF-E4C7047AE2CD}"/>
              </a:ext>
            </a:extLst>
          </p:cNvPr>
          <p:cNvCxnSpPr>
            <a:stCxn id="7" idx="0"/>
            <a:endCxn id="9" idx="3"/>
          </p:cNvCxnSpPr>
          <p:nvPr/>
        </p:nvCxnSpPr>
        <p:spPr>
          <a:xfrm rot="5400000" flipH="1">
            <a:off x="7683370" y="4008382"/>
            <a:ext cx="900742" cy="1966690"/>
          </a:xfrm>
          <a:prstGeom prst="bentConnector4">
            <a:avLst>
              <a:gd name="adj1" fmla="val -25379"/>
              <a:gd name="adj2" fmla="val 9391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1D8727-EAD8-AC44-36AF-2D0B8FD7AA89}"/>
              </a:ext>
            </a:extLst>
          </p:cNvPr>
          <p:cNvCxnSpPr/>
          <p:nvPr/>
        </p:nvCxnSpPr>
        <p:spPr>
          <a:xfrm>
            <a:off x="2509284" y="1148316"/>
            <a:ext cx="45015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78F10C-C9EE-6DFA-67D7-1B93B7525481}"/>
              </a:ext>
            </a:extLst>
          </p:cNvPr>
          <p:cNvSpPr txBox="1"/>
          <p:nvPr/>
        </p:nvSpPr>
        <p:spPr>
          <a:xfrm>
            <a:off x="3009014" y="967563"/>
            <a:ext cx="357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Post Back of the Page</a:t>
            </a:r>
          </a:p>
        </p:txBody>
      </p:sp>
    </p:spTree>
    <p:extLst>
      <p:ext uri="{BB962C8B-B14F-4D97-AF65-F5344CB8AC3E}">
        <p14:creationId xmlns:p14="http://schemas.microsoft.com/office/powerpoint/2010/main" val="99304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034C22-141C-73E8-5B4B-685ED33746E0}"/>
              </a:ext>
            </a:extLst>
          </p:cNvPr>
          <p:cNvSpPr txBox="1"/>
          <p:nvPr/>
        </p:nvSpPr>
        <p:spPr>
          <a:xfrm>
            <a:off x="3838353" y="159488"/>
            <a:ext cx="45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Browser’s Threading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5FD9C-1A04-49BB-7757-59DF7EBE7158}"/>
              </a:ext>
            </a:extLst>
          </p:cNvPr>
          <p:cNvSpPr/>
          <p:nvPr/>
        </p:nvSpPr>
        <p:spPr>
          <a:xfrm>
            <a:off x="691116" y="1169581"/>
            <a:ext cx="9569303" cy="51461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9C8E2-F3BE-07D7-EECF-7D519C21CBD6}"/>
              </a:ext>
            </a:extLst>
          </p:cNvPr>
          <p:cNvSpPr txBox="1"/>
          <p:nvPr/>
        </p:nvSpPr>
        <p:spPr>
          <a:xfrm>
            <a:off x="797442" y="637953"/>
            <a:ext cx="293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19E5B-AFD0-D2D5-8A9F-AC2327B7DB68}"/>
              </a:ext>
            </a:extLst>
          </p:cNvPr>
          <p:cNvSpPr/>
          <p:nvPr/>
        </p:nvSpPr>
        <p:spPr>
          <a:xfrm>
            <a:off x="691116" y="4221126"/>
            <a:ext cx="9569303" cy="74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A45371-F50F-80A1-F446-BCD9E9D746B4}"/>
              </a:ext>
            </a:extLst>
          </p:cNvPr>
          <p:cNvSpPr/>
          <p:nvPr/>
        </p:nvSpPr>
        <p:spPr>
          <a:xfrm>
            <a:off x="797442" y="1275907"/>
            <a:ext cx="9377916" cy="28282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1521C-2935-AF7A-E21E-79511F9FD9B0}"/>
              </a:ext>
            </a:extLst>
          </p:cNvPr>
          <p:cNvSpPr txBox="1"/>
          <p:nvPr/>
        </p:nvSpPr>
        <p:spPr>
          <a:xfrm>
            <a:off x="10515600" y="200955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Static DOM Section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FBF85F7B-9A2F-E533-D195-43F33B729326}"/>
              </a:ext>
            </a:extLst>
          </p:cNvPr>
          <p:cNvSpPr/>
          <p:nvPr/>
        </p:nvSpPr>
        <p:spPr>
          <a:xfrm>
            <a:off x="9792586" y="2243470"/>
            <a:ext cx="723014" cy="22328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C62DA6-19FD-D8A4-D5A6-82A2BAB04826}"/>
              </a:ext>
            </a:extLst>
          </p:cNvPr>
          <p:cNvSpPr/>
          <p:nvPr/>
        </p:nvSpPr>
        <p:spPr>
          <a:xfrm>
            <a:off x="797442" y="4455042"/>
            <a:ext cx="1945758" cy="1754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Model</a:t>
            </a:r>
          </a:p>
          <a:p>
            <a:pPr algn="ctr"/>
            <a:r>
              <a:rPr lang="en-US" dirty="0"/>
              <a:t>Storage, Media, Dynamic DOM (Computed).</a:t>
            </a:r>
          </a:p>
          <a:p>
            <a:pPr algn="ctr"/>
            <a:r>
              <a:rPr lang="en-US" dirty="0"/>
              <a:t>Worker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D16E5-1FF0-2216-4A4E-150FEC20D1FA}"/>
              </a:ext>
            </a:extLst>
          </p:cNvPr>
          <p:cNvSpPr/>
          <p:nvPr/>
        </p:nvSpPr>
        <p:spPr>
          <a:xfrm>
            <a:off x="3033823" y="4455042"/>
            <a:ext cx="1945758" cy="17543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 Based CSS Computations</a:t>
            </a:r>
          </a:p>
          <a:p>
            <a:pPr algn="ctr"/>
            <a:r>
              <a:rPr lang="en-US" dirty="0"/>
              <a:t>e.g. Graphics and Animations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70AB0-0718-1EA4-0370-C7AF5F4627A5}"/>
              </a:ext>
            </a:extLst>
          </p:cNvPr>
          <p:cNvSpPr/>
          <p:nvPr/>
        </p:nvSpPr>
        <p:spPr>
          <a:xfrm>
            <a:off x="5365897" y="4455042"/>
            <a:ext cx="1945758" cy="1754372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  <a:p>
            <a:pPr algn="ctr"/>
            <a:r>
              <a:rPr lang="en-US" dirty="0"/>
              <a:t>HTTP, Socket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EC10E2-519F-86F8-25A9-A2D1F28946E1}"/>
              </a:ext>
            </a:extLst>
          </p:cNvPr>
          <p:cNvSpPr/>
          <p:nvPr/>
        </p:nvSpPr>
        <p:spPr>
          <a:xfrm>
            <a:off x="7813158" y="4455042"/>
            <a:ext cx="1945758" cy="1754372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Browser’s Resources e.g. Events, Windows and Document Object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9732F521-AF29-12C8-E2F2-F1EC4F976CC6}"/>
              </a:ext>
            </a:extLst>
          </p:cNvPr>
          <p:cNvSpPr/>
          <p:nvPr/>
        </p:nvSpPr>
        <p:spPr>
          <a:xfrm>
            <a:off x="1392865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85353878-349E-F923-C496-8996A9728D97}"/>
              </a:ext>
            </a:extLst>
          </p:cNvPr>
          <p:cNvSpPr/>
          <p:nvPr/>
        </p:nvSpPr>
        <p:spPr>
          <a:xfrm>
            <a:off x="3649625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610451AD-078B-CC29-7E25-BCE1E0398C76}"/>
              </a:ext>
            </a:extLst>
          </p:cNvPr>
          <p:cNvSpPr/>
          <p:nvPr/>
        </p:nvSpPr>
        <p:spPr>
          <a:xfrm>
            <a:off x="6150048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E8F991F5-09A1-9B40-A64B-0135360CEEB1}"/>
              </a:ext>
            </a:extLst>
          </p:cNvPr>
          <p:cNvSpPr/>
          <p:nvPr/>
        </p:nvSpPr>
        <p:spPr>
          <a:xfrm>
            <a:off x="8597309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05BED4-89F7-7794-8417-64DA0FC4CD2F}"/>
              </a:ext>
            </a:extLst>
          </p:cNvPr>
          <p:cNvSpPr/>
          <p:nvPr/>
        </p:nvSpPr>
        <p:spPr>
          <a:xfrm>
            <a:off x="1127051" y="3285460"/>
            <a:ext cx="8123275" cy="3721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FF00"/>
                  </a:solidFill>
                </a:ln>
              </a:rPr>
              <a:t>The Rendering Thread aka UI Thread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2E3DEDB-AA52-8254-6B93-09AADAADAF2C}"/>
              </a:ext>
            </a:extLst>
          </p:cNvPr>
          <p:cNvSpPr/>
          <p:nvPr/>
        </p:nvSpPr>
        <p:spPr>
          <a:xfrm>
            <a:off x="1392865" y="1431033"/>
            <a:ext cx="2062716" cy="1549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Events with Sync Execution started blocking the Script and Hence Execution 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DC91580-8EBC-6AC2-6A8C-BC3D14647B18}"/>
              </a:ext>
            </a:extLst>
          </p:cNvPr>
          <p:cNvCxnSpPr>
            <a:stCxn id="18" idx="3"/>
            <a:endCxn id="17" idx="0"/>
          </p:cNvCxnSpPr>
          <p:nvPr/>
        </p:nvCxnSpPr>
        <p:spPr>
          <a:xfrm>
            <a:off x="3455581" y="2205956"/>
            <a:ext cx="1733108" cy="1079504"/>
          </a:xfrm>
          <a:prstGeom prst="bentConnector2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6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895AEB-826B-CB99-7406-B17C51EC774C}"/>
              </a:ext>
            </a:extLst>
          </p:cNvPr>
          <p:cNvSpPr/>
          <p:nvPr/>
        </p:nvSpPr>
        <p:spPr>
          <a:xfrm>
            <a:off x="318977" y="1403498"/>
            <a:ext cx="3859618" cy="3530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 Page Loaded in Browser from Server with</a:t>
            </a:r>
          </a:p>
          <a:p>
            <a:pPr algn="ctr"/>
            <a:r>
              <a:rPr lang="en-US" dirty="0"/>
              <a:t>HTML DOM + JS (Eventing, Data, UI Management, and Async Calls)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EA1CEC-744D-422F-2B92-8EFDF7E7B015}"/>
              </a:ext>
            </a:extLst>
          </p:cNvPr>
          <p:cNvSpPr/>
          <p:nvPr/>
        </p:nvSpPr>
        <p:spPr>
          <a:xfrm>
            <a:off x="8357191" y="478464"/>
            <a:ext cx="3306726" cy="53800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Server-Side Application Model</a:t>
            </a:r>
          </a:p>
          <a:p>
            <a:pPr algn="ctr"/>
            <a:r>
              <a:rPr lang="en-US" b="1" dirty="0"/>
              <a:t>MVC, JAVA Based Apps, Node.js, </a:t>
            </a:r>
            <a:r>
              <a:rPr lang="en-US" b="1" dirty="0" err="1"/>
              <a:t>php</a:t>
            </a:r>
            <a:r>
              <a:rPr lang="en-US" b="1" dirty="0"/>
              <a:t>, </a:t>
            </a:r>
            <a:r>
              <a:rPr lang="en-US" b="1" dirty="0" err="1"/>
              <a:t>etc</a:t>
            </a:r>
            <a:endParaRPr lang="en-US" b="1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F306F004-B74A-4ABA-C24A-D39F3F7B590E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16200000" flipH="1">
            <a:off x="4420486" y="-768202"/>
            <a:ext cx="1765004" cy="6108405"/>
          </a:xfrm>
          <a:prstGeom prst="bentConnector4">
            <a:avLst>
              <a:gd name="adj1" fmla="val -12952"/>
              <a:gd name="adj2" fmla="val 65796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EBB8722-BF94-2088-A7FC-7A9C54F1E66C}"/>
              </a:ext>
            </a:extLst>
          </p:cNvPr>
          <p:cNvCxnSpPr>
            <a:stCxn id="3" idx="1"/>
            <a:endCxn id="2" idx="2"/>
          </p:cNvCxnSpPr>
          <p:nvPr/>
        </p:nvCxnSpPr>
        <p:spPr>
          <a:xfrm rot="10800000" flipV="1">
            <a:off x="2248787" y="3168501"/>
            <a:ext cx="6108405" cy="1765005"/>
          </a:xfrm>
          <a:prstGeom prst="bentConnector4">
            <a:avLst>
              <a:gd name="adj1" fmla="val 34204"/>
              <a:gd name="adj2" fmla="val 118373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062BD1-F617-CE0E-F69A-42487FB4F038}"/>
              </a:ext>
            </a:extLst>
          </p:cNvPr>
          <p:cNvSpPr txBox="1"/>
          <p:nvPr/>
        </p:nvSpPr>
        <p:spPr>
          <a:xfrm>
            <a:off x="5443870" y="1722474"/>
            <a:ext cx="245612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Asynchronous Call for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4317D-2419-57C6-D657-CE1D13373969}"/>
              </a:ext>
            </a:extLst>
          </p:cNvPr>
          <p:cNvSpPr txBox="1"/>
          <p:nvPr/>
        </p:nvSpPr>
        <p:spPr>
          <a:xfrm>
            <a:off x="5092997" y="4287175"/>
            <a:ext cx="245612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Response with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413CF-61B6-A85A-6119-C979896C459C}"/>
              </a:ext>
            </a:extLst>
          </p:cNvPr>
          <p:cNvSpPr txBox="1"/>
          <p:nvPr/>
        </p:nvSpPr>
        <p:spPr>
          <a:xfrm>
            <a:off x="4029739" y="2767870"/>
            <a:ext cx="2041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Browser’s  Threading was evolved for Async Calls</a:t>
            </a:r>
          </a:p>
        </p:txBody>
      </p:sp>
    </p:spTree>
    <p:extLst>
      <p:ext uri="{BB962C8B-B14F-4D97-AF65-F5344CB8AC3E}">
        <p14:creationId xmlns:p14="http://schemas.microsoft.com/office/powerpoint/2010/main" val="224971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2E3BE69-64AE-4152-F456-BA87C39EAF62}"/>
              </a:ext>
            </a:extLst>
          </p:cNvPr>
          <p:cNvSpPr/>
          <p:nvPr/>
        </p:nvSpPr>
        <p:spPr>
          <a:xfrm>
            <a:off x="520995" y="1562986"/>
            <a:ext cx="6368903" cy="4061637"/>
          </a:xfrm>
          <a:prstGeom prst="roundRect">
            <a:avLst>
              <a:gd name="adj" fmla="val 90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536B0-D956-F0C8-F311-0DDA67BDEE00}"/>
              </a:ext>
            </a:extLst>
          </p:cNvPr>
          <p:cNvSpPr txBox="1"/>
          <p:nvPr/>
        </p:nvSpPr>
        <p:spPr>
          <a:xfrm>
            <a:off x="1903228" y="893135"/>
            <a:ext cx="372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HTML Page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0CDAB3-53B3-5D5B-C1CF-BEDC6D82264E}"/>
              </a:ext>
            </a:extLst>
          </p:cNvPr>
          <p:cNvSpPr/>
          <p:nvPr/>
        </p:nvSpPr>
        <p:spPr>
          <a:xfrm>
            <a:off x="4518837" y="2328530"/>
            <a:ext cx="2105247" cy="26475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Generator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A1B894-6FCB-2AA9-D8FC-24A263B14431}"/>
              </a:ext>
            </a:extLst>
          </p:cNvPr>
          <p:cNvSpPr/>
          <p:nvPr/>
        </p:nvSpPr>
        <p:spPr>
          <a:xfrm>
            <a:off x="765544" y="2658140"/>
            <a:ext cx="2275368" cy="193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Mark-UP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B2FC7A4-5801-2410-AA3F-D449813B4650}"/>
              </a:ext>
            </a:extLst>
          </p:cNvPr>
          <p:cNvCxnSpPr>
            <a:endCxn id="4" idx="0"/>
          </p:cNvCxnSpPr>
          <p:nvPr/>
        </p:nvCxnSpPr>
        <p:spPr>
          <a:xfrm flipV="1">
            <a:off x="1903228" y="2328530"/>
            <a:ext cx="3668233" cy="308344"/>
          </a:xfrm>
          <a:prstGeom prst="bentConnector4">
            <a:avLst>
              <a:gd name="adj1" fmla="val 35652"/>
              <a:gd name="adj2" fmla="val 174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38A5EB2-88FB-33B5-F37E-2F8016E474B9}"/>
              </a:ext>
            </a:extLst>
          </p:cNvPr>
          <p:cNvCxnSpPr>
            <a:stCxn id="4" idx="2"/>
            <a:endCxn id="5" idx="2"/>
          </p:cNvCxnSpPr>
          <p:nvPr/>
        </p:nvCxnSpPr>
        <p:spPr>
          <a:xfrm rot="5400000" flipH="1">
            <a:off x="3545959" y="2950535"/>
            <a:ext cx="382772" cy="3668233"/>
          </a:xfrm>
          <a:prstGeom prst="bentConnector3">
            <a:avLst>
              <a:gd name="adj1" fmla="val -59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ABA11C-8F51-0D30-1E8A-C0159E9A3294}"/>
              </a:ext>
            </a:extLst>
          </p:cNvPr>
          <p:cNvSpPr txBox="1"/>
          <p:nvPr/>
        </p:nvSpPr>
        <p:spPr>
          <a:xfrm>
            <a:off x="3476847" y="1850065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F8C0C9-4298-A479-4D37-CAB82A92BD70}"/>
              </a:ext>
            </a:extLst>
          </p:cNvPr>
          <p:cNvSpPr txBox="1"/>
          <p:nvPr/>
        </p:nvSpPr>
        <p:spPr>
          <a:xfrm>
            <a:off x="3554819" y="4930997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+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5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62AC7D-1C13-632B-EF4A-18B9514674FE}"/>
              </a:ext>
            </a:extLst>
          </p:cNvPr>
          <p:cNvSpPr/>
          <p:nvPr/>
        </p:nvSpPr>
        <p:spPr>
          <a:xfrm>
            <a:off x="7697972" y="887818"/>
            <a:ext cx="3572540" cy="42689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47BE6-4273-6D5B-2A36-19CC1563D6A1}"/>
              </a:ext>
            </a:extLst>
          </p:cNvPr>
          <p:cNvSpPr txBox="1"/>
          <p:nvPr/>
        </p:nvSpPr>
        <p:spPr>
          <a:xfrm>
            <a:off x="7995684" y="1052623"/>
            <a:ext cx="29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00942-CBAA-B44C-219E-3E6738F8C782}"/>
              </a:ext>
            </a:extLst>
          </p:cNvPr>
          <p:cNvSpPr/>
          <p:nvPr/>
        </p:nvSpPr>
        <p:spPr>
          <a:xfrm>
            <a:off x="7868093" y="2041451"/>
            <a:ext cx="3040912" cy="24667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App Workflows were developed using the JavaScript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Node.js Modules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MVC Framework, Security, REST APIs, and Data-Access, written using 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F32EB-69F3-C4DE-725A-4EFE8F2ADB95}"/>
              </a:ext>
            </a:extLst>
          </p:cNvPr>
          <p:cNvSpPr/>
          <p:nvPr/>
        </p:nvSpPr>
        <p:spPr>
          <a:xfrm>
            <a:off x="85060" y="483781"/>
            <a:ext cx="3817088" cy="2923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  <a:p>
            <a:pPr algn="ctr"/>
            <a:r>
              <a:rPr lang="en-US" b="1" dirty="0"/>
              <a:t>JS Object Model</a:t>
            </a:r>
          </a:p>
          <a:p>
            <a:pPr algn="ctr"/>
            <a:r>
              <a:rPr lang="en-US" b="1" dirty="0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6610E-0995-9517-F895-94286CB95088}"/>
              </a:ext>
            </a:extLst>
          </p:cNvPr>
          <p:cNvSpPr/>
          <p:nvPr/>
        </p:nvSpPr>
        <p:spPr>
          <a:xfrm>
            <a:off x="4072269" y="3407735"/>
            <a:ext cx="2838893" cy="17437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 using jQuery, </a:t>
            </a:r>
            <a:r>
              <a:rPr lang="en-US" b="1" dirty="0" err="1"/>
              <a:t>Angular.js</a:t>
            </a:r>
            <a:r>
              <a:rPr lang="en-US" b="1" dirty="0"/>
              <a:t>, Angular, React, Vue, etc.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61B95B9-3AFE-901C-6063-0357799F88FA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2597001" y="2804337"/>
            <a:ext cx="871870" cy="2078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30E1485-BF93-655D-58C9-8E6A72B60354}"/>
              </a:ext>
            </a:extLst>
          </p:cNvPr>
          <p:cNvCxnSpPr>
            <a:stCxn id="6" idx="0"/>
            <a:endCxn id="5" idx="3"/>
          </p:cNvCxnSpPr>
          <p:nvPr/>
        </p:nvCxnSpPr>
        <p:spPr>
          <a:xfrm rot="16200000" flipV="1">
            <a:off x="3965944" y="1881963"/>
            <a:ext cx="1461977" cy="1589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309C7-E6CE-35F0-B5E5-D4CBB1964B2A}"/>
              </a:ext>
            </a:extLst>
          </p:cNvPr>
          <p:cNvSpPr/>
          <p:nvPr/>
        </p:nvSpPr>
        <p:spPr>
          <a:xfrm>
            <a:off x="4072269" y="5422605"/>
            <a:ext cx="7198243" cy="6060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Code Sharing e.g. Classes, Utilities, Data Structures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14037B-E191-58CE-58DD-190B86136723}"/>
              </a:ext>
            </a:extLst>
          </p:cNvPr>
          <p:cNvCxnSpPr>
            <a:endCxn id="4" idx="2"/>
          </p:cNvCxnSpPr>
          <p:nvPr/>
        </p:nvCxnSpPr>
        <p:spPr>
          <a:xfrm flipV="1">
            <a:off x="9388549" y="4508205"/>
            <a:ext cx="0" cy="90376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5534CB-DFB6-A4ED-B9A8-CD2169A3FA4F}"/>
              </a:ext>
            </a:extLst>
          </p:cNvPr>
          <p:cNvCxnSpPr>
            <a:endCxn id="6" idx="2"/>
          </p:cNvCxnSpPr>
          <p:nvPr/>
        </p:nvCxnSpPr>
        <p:spPr>
          <a:xfrm flipV="1">
            <a:off x="5491715" y="5151474"/>
            <a:ext cx="1" cy="27113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2B32BB-AB2D-02B4-A2CF-69AB6F56EF62}"/>
              </a:ext>
            </a:extLst>
          </p:cNvPr>
          <p:cNvSpPr txBox="1"/>
          <p:nvPr/>
        </p:nvSpPr>
        <p:spPr>
          <a:xfrm>
            <a:off x="4359349" y="202019"/>
            <a:ext cx="30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Isomorphic Apps aka JavaScript Full-Stack Apps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47F5744-3735-E854-BA2B-98B22227B40D}"/>
              </a:ext>
            </a:extLst>
          </p:cNvPr>
          <p:cNvCxnSpPr>
            <a:stCxn id="5" idx="0"/>
            <a:endCxn id="2" idx="1"/>
          </p:cNvCxnSpPr>
          <p:nvPr/>
        </p:nvCxnSpPr>
        <p:spPr>
          <a:xfrm rot="16200000" flipH="1">
            <a:off x="3576526" y="-1099141"/>
            <a:ext cx="2538524" cy="5704368"/>
          </a:xfrm>
          <a:prstGeom prst="bentConnector4">
            <a:avLst>
              <a:gd name="adj1" fmla="val -9005"/>
              <a:gd name="adj2" fmla="val 6672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19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014B1E-1640-2C4D-F512-089E7D13064C}"/>
              </a:ext>
            </a:extLst>
          </p:cNvPr>
          <p:cNvSpPr/>
          <p:nvPr/>
        </p:nvSpPr>
        <p:spPr>
          <a:xfrm>
            <a:off x="8527311" y="1913860"/>
            <a:ext cx="2456121" cy="2275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Data Services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72A479E-03DF-2BE0-4956-D513A8964D9F}"/>
              </a:ext>
            </a:extLst>
          </p:cNvPr>
          <p:cNvSpPr/>
          <p:nvPr/>
        </p:nvSpPr>
        <p:spPr>
          <a:xfrm rot="16200000">
            <a:off x="6953693" y="1956389"/>
            <a:ext cx="956930" cy="2190307"/>
          </a:xfrm>
          <a:prstGeom prst="ca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E154A-FE33-5BFE-52ED-0E792610B368}"/>
              </a:ext>
            </a:extLst>
          </p:cNvPr>
          <p:cNvSpPr txBox="1"/>
          <p:nvPr/>
        </p:nvSpPr>
        <p:spPr>
          <a:xfrm>
            <a:off x="6741042" y="2806995"/>
            <a:ext cx="166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Public Endpoint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46C71D-E5C7-CBFB-F623-26BEFCF15A52}"/>
              </a:ext>
            </a:extLst>
          </p:cNvPr>
          <p:cNvSpPr/>
          <p:nvPr/>
        </p:nvSpPr>
        <p:spPr>
          <a:xfrm>
            <a:off x="372140" y="1669312"/>
            <a:ext cx="2849525" cy="33279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87C73-5973-881B-451D-162CB4137B65}"/>
              </a:ext>
            </a:extLst>
          </p:cNvPr>
          <p:cNvSpPr txBox="1"/>
          <p:nvPr/>
        </p:nvSpPr>
        <p:spPr>
          <a:xfrm>
            <a:off x="382772" y="1063256"/>
            <a:ext cx="281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3B799-249D-E70E-1A43-74A5A607709A}"/>
              </a:ext>
            </a:extLst>
          </p:cNvPr>
          <p:cNvSpPr/>
          <p:nvPr/>
        </p:nvSpPr>
        <p:spPr>
          <a:xfrm>
            <a:off x="382772" y="2806995"/>
            <a:ext cx="2838893" cy="871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 OM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AC7420E-3A3A-B326-AA07-83A3B7000CB3}"/>
              </a:ext>
            </a:extLst>
          </p:cNvPr>
          <p:cNvCxnSpPr>
            <a:stCxn id="7" idx="3"/>
            <a:endCxn id="3" idx="1"/>
          </p:cNvCxnSpPr>
          <p:nvPr/>
        </p:nvCxnSpPr>
        <p:spPr>
          <a:xfrm flipV="1">
            <a:off x="3221665" y="3051543"/>
            <a:ext cx="3115340" cy="19138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B03CFC-8288-AC59-CD3D-AF7B5BF7981F}"/>
              </a:ext>
            </a:extLst>
          </p:cNvPr>
          <p:cNvSpPr txBox="1"/>
          <p:nvPr/>
        </p:nvSpPr>
        <p:spPr>
          <a:xfrm>
            <a:off x="3625703" y="2254102"/>
            <a:ext cx="244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Async HTTP Call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A5DA087-BF51-D6F0-B635-1A4E52F79C66}"/>
              </a:ext>
            </a:extLst>
          </p:cNvPr>
          <p:cNvCxnSpPr>
            <a:stCxn id="3" idx="0"/>
            <a:endCxn id="7" idx="3"/>
          </p:cNvCxnSpPr>
          <p:nvPr/>
        </p:nvCxnSpPr>
        <p:spPr>
          <a:xfrm rot="10800000" flipV="1">
            <a:off x="3221666" y="3051542"/>
            <a:ext cx="3354573" cy="19138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AF6013-A679-C46A-38C8-BDF9643F088C}"/>
              </a:ext>
            </a:extLst>
          </p:cNvPr>
          <p:cNvSpPr txBox="1"/>
          <p:nvPr/>
        </p:nvSpPr>
        <p:spPr>
          <a:xfrm>
            <a:off x="3880884" y="3530008"/>
            <a:ext cx="21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19BDD4-BAB8-0F0B-438E-F8BD19ED09F9}"/>
              </a:ext>
            </a:extLst>
          </p:cNvPr>
          <p:cNvSpPr txBox="1"/>
          <p:nvPr/>
        </p:nvSpPr>
        <p:spPr>
          <a:xfrm>
            <a:off x="5730949" y="4603898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DATA?</a:t>
            </a:r>
          </a:p>
          <a:p>
            <a:r>
              <a:rPr lang="en-US" dirty="0"/>
              <a:t>1. JSON / XML Data received from the Server.</a:t>
            </a:r>
          </a:p>
          <a:p>
            <a:r>
              <a:rPr lang="en-US" dirty="0"/>
              <a:t>2. Html received from the server, to generate the UI Dynamically in Browser</a:t>
            </a:r>
          </a:p>
          <a:p>
            <a:r>
              <a:rPr lang="en-US" dirty="0"/>
              <a:t>3. Images, Videos, etc.</a:t>
            </a:r>
          </a:p>
          <a:p>
            <a:r>
              <a:rPr lang="en-US" dirty="0"/>
              <a:t>4. Streamed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6DCF8-1167-4E22-6DD8-89B995640237}"/>
              </a:ext>
            </a:extLst>
          </p:cNvPr>
          <p:cNvSpPr txBox="1"/>
          <p:nvPr/>
        </p:nvSpPr>
        <p:spPr>
          <a:xfrm>
            <a:off x="265814" y="5316279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www.xyz.com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A3938-EE5D-2692-E372-9B788357D270}"/>
              </a:ext>
            </a:extLst>
          </p:cNvPr>
          <p:cNvSpPr txBox="1"/>
          <p:nvPr/>
        </p:nvSpPr>
        <p:spPr>
          <a:xfrm>
            <a:off x="8410353" y="4356840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www.pqr.com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4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C0F957-44BD-6C56-8227-75B69B4E7821}"/>
              </a:ext>
            </a:extLst>
          </p:cNvPr>
          <p:cNvSpPr/>
          <p:nvPr/>
        </p:nvSpPr>
        <p:spPr>
          <a:xfrm>
            <a:off x="322521" y="1028850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426E5B-3524-7674-48F1-84DDD997EDC4}"/>
              </a:ext>
            </a:extLst>
          </p:cNvPr>
          <p:cNvSpPr/>
          <p:nvPr/>
        </p:nvSpPr>
        <p:spPr>
          <a:xfrm>
            <a:off x="2278912" y="1007585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178101B2-C7AD-98B0-9ABB-2B9E8B7EA942}"/>
              </a:ext>
            </a:extLst>
          </p:cNvPr>
          <p:cNvSpPr/>
          <p:nvPr/>
        </p:nvSpPr>
        <p:spPr>
          <a:xfrm flipV="1">
            <a:off x="2431311" y="1140491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A1B0D-015E-0C13-A53D-3C58159BCD99}"/>
              </a:ext>
            </a:extLst>
          </p:cNvPr>
          <p:cNvSpPr txBox="1"/>
          <p:nvPr/>
        </p:nvSpPr>
        <p:spPr>
          <a:xfrm>
            <a:off x="322521" y="1140491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AC1BA-E02A-B26C-CA9F-600CE9CCCCB7}"/>
              </a:ext>
            </a:extLst>
          </p:cNvPr>
          <p:cNvSpPr/>
          <p:nvPr/>
        </p:nvSpPr>
        <p:spPr>
          <a:xfrm>
            <a:off x="3714307" y="1007585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7937E-6206-A35D-4F8D-3F742BEB4F54}"/>
              </a:ext>
            </a:extLst>
          </p:cNvPr>
          <p:cNvSpPr/>
          <p:nvPr/>
        </p:nvSpPr>
        <p:spPr>
          <a:xfrm>
            <a:off x="5670698" y="986320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48AC7988-6131-6176-BC19-7D1AE351C285}"/>
              </a:ext>
            </a:extLst>
          </p:cNvPr>
          <p:cNvSpPr/>
          <p:nvPr/>
        </p:nvSpPr>
        <p:spPr>
          <a:xfrm flipV="1">
            <a:off x="5823097" y="1119226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5ECCA-9A29-E341-DC83-94C7FD5EBB6A}"/>
              </a:ext>
            </a:extLst>
          </p:cNvPr>
          <p:cNvSpPr txBox="1"/>
          <p:nvPr/>
        </p:nvSpPr>
        <p:spPr>
          <a:xfrm>
            <a:off x="3714307" y="1119226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5A937E-02E1-9E2B-AF59-FAE07B24649A}"/>
              </a:ext>
            </a:extLst>
          </p:cNvPr>
          <p:cNvSpPr/>
          <p:nvPr/>
        </p:nvSpPr>
        <p:spPr>
          <a:xfrm>
            <a:off x="7286846" y="1028850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4C6AD-9DB7-6B6E-6A89-68C04CCD1C13}"/>
              </a:ext>
            </a:extLst>
          </p:cNvPr>
          <p:cNvSpPr/>
          <p:nvPr/>
        </p:nvSpPr>
        <p:spPr>
          <a:xfrm>
            <a:off x="9243237" y="1007585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4AF13664-A2E3-6F98-9634-82308C9093F4}"/>
              </a:ext>
            </a:extLst>
          </p:cNvPr>
          <p:cNvSpPr/>
          <p:nvPr/>
        </p:nvSpPr>
        <p:spPr>
          <a:xfrm flipV="1">
            <a:off x="9395636" y="1140491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F632D-9BC9-3399-F30F-8F67BF7E231E}"/>
              </a:ext>
            </a:extLst>
          </p:cNvPr>
          <p:cNvSpPr txBox="1"/>
          <p:nvPr/>
        </p:nvSpPr>
        <p:spPr>
          <a:xfrm>
            <a:off x="7286846" y="1140491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Cities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1D2F9A-350C-0631-18A6-03B44F86D743}"/>
              </a:ext>
            </a:extLst>
          </p:cNvPr>
          <p:cNvCxnSpPr/>
          <p:nvPr/>
        </p:nvCxnSpPr>
        <p:spPr>
          <a:xfrm flipV="1">
            <a:off x="691116" y="1592376"/>
            <a:ext cx="627321" cy="102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DDCC04-0017-6B2D-BEB9-6090A6B65D12}"/>
              </a:ext>
            </a:extLst>
          </p:cNvPr>
          <p:cNvSpPr txBox="1"/>
          <p:nvPr/>
        </p:nvSpPr>
        <p:spPr>
          <a:xfrm>
            <a:off x="223284" y="2679405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C434E05E-9C1D-8BD9-02BE-CE2B32265591}"/>
              </a:ext>
            </a:extLst>
          </p:cNvPr>
          <p:cNvCxnSpPr>
            <a:endCxn id="6" idx="2"/>
          </p:cNvCxnSpPr>
          <p:nvPr/>
        </p:nvCxnSpPr>
        <p:spPr>
          <a:xfrm>
            <a:off x="1892595" y="1560478"/>
            <a:ext cx="3118884" cy="12700"/>
          </a:xfrm>
          <a:prstGeom prst="curvedConnector4">
            <a:avLst>
              <a:gd name="adj1" fmla="val 29205"/>
              <a:gd name="adj2" fmla="val 6086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30B22B23-CD83-B767-D35B-825EA36BF40D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5400000" flipH="1" flipV="1">
            <a:off x="6531934" y="-491606"/>
            <a:ext cx="531628" cy="3572539"/>
          </a:xfrm>
          <a:prstGeom prst="curvedConnector5">
            <a:avLst>
              <a:gd name="adj1" fmla="val -43000"/>
              <a:gd name="adj2" fmla="val 50000"/>
              <a:gd name="adj3" fmla="val 14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3F288C-979A-03FE-D542-950AB085DFC3}"/>
              </a:ext>
            </a:extLst>
          </p:cNvPr>
          <p:cNvSpPr txBox="1"/>
          <p:nvPr/>
        </p:nvSpPr>
        <p:spPr>
          <a:xfrm>
            <a:off x="2278912" y="2456121"/>
            <a:ext cx="7534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Load only Countries and then based on selection of country fetch states, and then based on selection of state, fetch Cities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Cascade calls, load counties, states and cities at a time by making 3 HTTP Calls and then filter on server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Cascade call, based on the first value in each dropdown </a:t>
            </a:r>
          </a:p>
        </p:txBody>
      </p:sp>
    </p:spTree>
    <p:extLst>
      <p:ext uri="{BB962C8B-B14F-4D97-AF65-F5344CB8AC3E}">
        <p14:creationId xmlns:p14="http://schemas.microsoft.com/office/powerpoint/2010/main" val="4071015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F90DD-6A40-A4C9-257C-B1CEC743EABD}"/>
              </a:ext>
            </a:extLst>
          </p:cNvPr>
          <p:cNvSpPr txBox="1"/>
          <p:nvPr/>
        </p:nvSpPr>
        <p:spPr>
          <a:xfrm>
            <a:off x="3200400" y="233916"/>
            <a:ext cx="438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Promise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8F8B8-8DB7-8252-B0CD-41EF8F0B7961}"/>
              </a:ext>
            </a:extLst>
          </p:cNvPr>
          <p:cNvSpPr txBox="1"/>
          <p:nvPr/>
        </p:nvSpPr>
        <p:spPr>
          <a:xfrm>
            <a:off x="435935" y="2573079"/>
            <a:ext cx="267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JOB Seeker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2163F3-ACEA-94CA-D9E5-B4E8089AEB03}"/>
              </a:ext>
            </a:extLst>
          </p:cNvPr>
          <p:cNvSpPr/>
          <p:nvPr/>
        </p:nvSpPr>
        <p:spPr>
          <a:xfrm>
            <a:off x="7006855" y="754912"/>
            <a:ext cx="4338084" cy="5380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A5538-A80F-6F2A-FC54-6AF30075E300}"/>
              </a:ext>
            </a:extLst>
          </p:cNvPr>
          <p:cNvSpPr txBox="1"/>
          <p:nvPr/>
        </p:nvSpPr>
        <p:spPr>
          <a:xfrm>
            <a:off x="7272670" y="893135"/>
            <a:ext cx="372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Organization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B1934-7609-2539-563C-521C2E5CF2F3}"/>
              </a:ext>
            </a:extLst>
          </p:cNvPr>
          <p:cNvSpPr txBox="1"/>
          <p:nvPr/>
        </p:nvSpPr>
        <p:spPr>
          <a:xfrm>
            <a:off x="7176977" y="1616149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Recruitment Process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EDC2E7-D70D-1665-B82B-20D9EBEE4625}"/>
              </a:ext>
            </a:extLst>
          </p:cNvPr>
          <p:cNvSpPr/>
          <p:nvPr/>
        </p:nvSpPr>
        <p:spPr>
          <a:xfrm>
            <a:off x="7187609" y="2573078"/>
            <a:ext cx="1137684" cy="659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</a:p>
          <a:p>
            <a:pPr algn="ctr"/>
            <a:r>
              <a:rPr lang="en-US" dirty="0"/>
              <a:t>Resume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C845904-AA08-078F-293C-4DA36CF8D77C}"/>
              </a:ext>
            </a:extLst>
          </p:cNvPr>
          <p:cNvSpPr/>
          <p:nvPr/>
        </p:nvSpPr>
        <p:spPr>
          <a:xfrm>
            <a:off x="8697432" y="2612801"/>
            <a:ext cx="1509824" cy="659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Match with</a:t>
            </a:r>
          </a:p>
          <a:p>
            <a:pPr algn="ctr"/>
            <a:r>
              <a:rPr lang="en-US" sz="1600" dirty="0"/>
              <a:t>JD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5FD4839D-3C3C-3999-14D2-F68ED99DFD2A}"/>
              </a:ext>
            </a:extLst>
          </p:cNvPr>
          <p:cNvSpPr/>
          <p:nvPr/>
        </p:nvSpPr>
        <p:spPr>
          <a:xfrm>
            <a:off x="8984511" y="3459493"/>
            <a:ext cx="935665" cy="82934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781927-FA87-50AD-F743-1756102B0088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9452344" y="3272020"/>
            <a:ext cx="0" cy="18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F580617-9700-86E2-FD5B-287547FB6505}"/>
              </a:ext>
            </a:extLst>
          </p:cNvPr>
          <p:cNvCxnSpPr>
            <a:stCxn id="18" idx="1"/>
          </p:cNvCxnSpPr>
          <p:nvPr/>
        </p:nvCxnSpPr>
        <p:spPr>
          <a:xfrm rot="10800000" flipV="1">
            <a:off x="7868093" y="3874163"/>
            <a:ext cx="1116418" cy="176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FFA648A-9AF4-F43E-4E60-79DA058CB8EC}"/>
              </a:ext>
            </a:extLst>
          </p:cNvPr>
          <p:cNvSpPr/>
          <p:nvPr/>
        </p:nvSpPr>
        <p:spPr>
          <a:xfrm>
            <a:off x="7102549" y="3819894"/>
            <a:ext cx="765544" cy="468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1563A1-5A59-8882-CD2C-DA4121BC753E}"/>
              </a:ext>
            </a:extLst>
          </p:cNvPr>
          <p:cNvSpPr/>
          <p:nvPr/>
        </p:nvSpPr>
        <p:spPr>
          <a:xfrm>
            <a:off x="9069570" y="4772912"/>
            <a:ext cx="1286541" cy="468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6DACE8EA-02C9-B077-A169-D4709832574D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 rot="16200000" flipH="1">
            <a:off x="9340553" y="4400623"/>
            <a:ext cx="484079" cy="260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7989D4-B5C9-D0BD-D667-61251DC7A7A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8325293" y="2902688"/>
            <a:ext cx="372139" cy="3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D6EF333-E789-2EE2-1804-4AA965468B93}"/>
              </a:ext>
            </a:extLst>
          </p:cNvPr>
          <p:cNvCxnSpPr>
            <a:stCxn id="11" idx="0"/>
          </p:cNvCxnSpPr>
          <p:nvPr/>
        </p:nvCxnSpPr>
        <p:spPr>
          <a:xfrm rot="16200000" flipH="1">
            <a:off x="4311502" y="37214"/>
            <a:ext cx="329609" cy="5401339"/>
          </a:xfrm>
          <a:prstGeom prst="bentConnector4">
            <a:avLst>
              <a:gd name="adj1" fmla="val -69355"/>
              <a:gd name="adj2" fmla="val 62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0A9E5C3-1EE9-AB14-0FC7-1CCA3EB25C42}"/>
              </a:ext>
            </a:extLst>
          </p:cNvPr>
          <p:cNvSpPr txBox="1"/>
          <p:nvPr/>
        </p:nvSpPr>
        <p:spPr>
          <a:xfrm>
            <a:off x="3572540" y="1616149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the Resume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69D307A3-CE3A-DB7D-1777-28F3361A8B77}"/>
              </a:ext>
            </a:extLst>
          </p:cNvPr>
          <p:cNvCxnSpPr>
            <a:stCxn id="15" idx="2"/>
            <a:endCxn id="11" idx="2"/>
          </p:cNvCxnSpPr>
          <p:nvPr/>
        </p:nvCxnSpPr>
        <p:spPr>
          <a:xfrm rot="5400000" flipH="1">
            <a:off x="4621102" y="96948"/>
            <a:ext cx="289886" cy="5980813"/>
          </a:xfrm>
          <a:prstGeom prst="bentConnector3">
            <a:avLst>
              <a:gd name="adj1" fmla="val -788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97858E-0D4C-2AA6-0CD9-C2F57C0B8554}"/>
              </a:ext>
            </a:extLst>
          </p:cNvPr>
          <p:cNvSpPr txBox="1"/>
          <p:nvPr/>
        </p:nvSpPr>
        <p:spPr>
          <a:xfrm>
            <a:off x="3147238" y="3274827"/>
            <a:ext cx="216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Acknowledgement</a:t>
            </a:r>
          </a:p>
          <a:p>
            <a:pPr algn="ctr"/>
            <a:r>
              <a:rPr lang="en-US" b="1" dirty="0"/>
              <a:t>PROMISE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B7ACED43-4B12-7082-0346-99FAC82CC327}"/>
              </a:ext>
            </a:extLst>
          </p:cNvPr>
          <p:cNvSpPr/>
          <p:nvPr/>
        </p:nvSpPr>
        <p:spPr>
          <a:xfrm>
            <a:off x="7006855" y="3561907"/>
            <a:ext cx="95694" cy="18925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AB29C73C-1BB3-BA0D-7BA6-B557E69DA54C}"/>
              </a:ext>
            </a:extLst>
          </p:cNvPr>
          <p:cNvSpPr/>
          <p:nvPr/>
        </p:nvSpPr>
        <p:spPr>
          <a:xfrm>
            <a:off x="10813310" y="3561907"/>
            <a:ext cx="473148" cy="1892595"/>
          </a:xfrm>
          <a:prstGeom prst="rightBrace">
            <a:avLst>
              <a:gd name="adj1" fmla="val 8333"/>
              <a:gd name="adj2" fmla="val 522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BC8A2A0-34F1-F265-A0CB-EEE74EF8606D}"/>
              </a:ext>
            </a:extLst>
          </p:cNvPr>
          <p:cNvCxnSpPr>
            <a:stCxn id="37" idx="1"/>
            <a:endCxn id="11" idx="2"/>
          </p:cNvCxnSpPr>
          <p:nvPr/>
        </p:nvCxnSpPr>
        <p:spPr>
          <a:xfrm rot="10800000">
            <a:off x="1775639" y="2942411"/>
            <a:ext cx="5231217" cy="1565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EF4F8E-5FF7-ECDA-02B1-84B6649F0FCF}"/>
              </a:ext>
            </a:extLst>
          </p:cNvPr>
          <p:cNvSpPr txBox="1"/>
          <p:nvPr/>
        </p:nvSpPr>
        <p:spPr>
          <a:xfrm>
            <a:off x="2838893" y="4051005"/>
            <a:ext cx="3274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Response send back with to the Job Seeker based on the further process</a:t>
            </a:r>
          </a:p>
        </p:txBody>
      </p:sp>
    </p:spTree>
    <p:extLst>
      <p:ext uri="{BB962C8B-B14F-4D97-AF65-F5344CB8AC3E}">
        <p14:creationId xmlns:p14="http://schemas.microsoft.com/office/powerpoint/2010/main" val="222998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F63830-F2B9-8F23-67F5-A47C5339E4CC}"/>
              </a:ext>
            </a:extLst>
          </p:cNvPr>
          <p:cNvSpPr/>
          <p:nvPr/>
        </p:nvSpPr>
        <p:spPr>
          <a:xfrm>
            <a:off x="9824484" y="276447"/>
            <a:ext cx="2094614" cy="6262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172D3-3ECA-70DF-BB4A-EAD4890D2AA5}"/>
              </a:ext>
            </a:extLst>
          </p:cNvPr>
          <p:cNvSpPr txBox="1"/>
          <p:nvPr/>
        </p:nvSpPr>
        <p:spPr>
          <a:xfrm>
            <a:off x="9920177" y="382772"/>
            <a:ext cx="178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02E663-4F21-7D7A-AF79-118998F48513}"/>
              </a:ext>
            </a:extLst>
          </p:cNvPr>
          <p:cNvSpPr/>
          <p:nvPr/>
        </p:nvSpPr>
        <p:spPr>
          <a:xfrm>
            <a:off x="272902" y="324294"/>
            <a:ext cx="2094614" cy="6262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6B772-48AC-E903-5705-7958A13B083C}"/>
              </a:ext>
            </a:extLst>
          </p:cNvPr>
          <p:cNvSpPr txBox="1"/>
          <p:nvPr/>
        </p:nvSpPr>
        <p:spPr>
          <a:xfrm>
            <a:off x="372140" y="382772"/>
            <a:ext cx="177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JS App in 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F66ED4F-5F89-9AEF-DE59-7CA012854031}"/>
              </a:ext>
            </a:extLst>
          </p:cNvPr>
          <p:cNvSpPr/>
          <p:nvPr/>
        </p:nvSpPr>
        <p:spPr>
          <a:xfrm>
            <a:off x="2367516" y="467833"/>
            <a:ext cx="7456968" cy="5612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HTTP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6FF9B-8EE4-8091-2D95-7E0BA660F7E4}"/>
              </a:ext>
            </a:extLst>
          </p:cNvPr>
          <p:cNvSpPr txBox="1"/>
          <p:nvPr/>
        </p:nvSpPr>
        <p:spPr>
          <a:xfrm>
            <a:off x="9920177" y="748468"/>
            <a:ext cx="1998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Service Accept Request and Validate it. Then generate the Acknowledgement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A5395010-2EE4-A1E0-946C-91D93C5037BD}"/>
              </a:ext>
            </a:extLst>
          </p:cNvPr>
          <p:cNvSpPr/>
          <p:nvPr/>
        </p:nvSpPr>
        <p:spPr>
          <a:xfrm>
            <a:off x="5560828" y="1382233"/>
            <a:ext cx="4263656" cy="56127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Acknowledgement (PROMISE)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E93C605-E2D2-225A-64DD-40238E7B918C}"/>
              </a:ext>
            </a:extLst>
          </p:cNvPr>
          <p:cNvSpPr/>
          <p:nvPr/>
        </p:nvSpPr>
        <p:spPr>
          <a:xfrm>
            <a:off x="2236382" y="1237267"/>
            <a:ext cx="3455581" cy="4997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Subscribe to the PROMISE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8E2481-6C83-523A-457F-E1FA9A70D836}"/>
              </a:ext>
            </a:extLst>
          </p:cNvPr>
          <p:cNvSpPr txBox="1"/>
          <p:nvPr/>
        </p:nvSpPr>
        <p:spPr>
          <a:xfrm>
            <a:off x="9920177" y="2328530"/>
            <a:ext cx="178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Service Continue Processing the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529F4-1CA3-EFD0-E975-A7991F1D02E9}"/>
              </a:ext>
            </a:extLst>
          </p:cNvPr>
          <p:cNvSpPr txBox="1"/>
          <p:nvPr/>
        </p:nvSpPr>
        <p:spPr>
          <a:xfrm>
            <a:off x="372140" y="1943503"/>
            <a:ext cx="177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Client Continue the execution</a:t>
            </a:r>
          </a:p>
        </p:txBody>
      </p:sp>
      <p:sp>
        <p:nvSpPr>
          <p:cNvPr id="12" name="Bent Up Arrow 11">
            <a:extLst>
              <a:ext uri="{FF2B5EF4-FFF2-40B4-BE49-F238E27FC236}">
                <a16:creationId xmlns:a16="http://schemas.microsoft.com/office/drawing/2014/main" id="{26675563-2D4D-18F0-E800-59AD44807F00}"/>
              </a:ext>
            </a:extLst>
          </p:cNvPr>
          <p:cNvSpPr/>
          <p:nvPr/>
        </p:nvSpPr>
        <p:spPr>
          <a:xfrm rot="5400000">
            <a:off x="7345481" y="1348718"/>
            <a:ext cx="2012786" cy="2945219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540EC2-F640-0099-FF92-DD775CA6B220}"/>
              </a:ext>
            </a:extLst>
          </p:cNvPr>
          <p:cNvSpPr txBox="1"/>
          <p:nvPr/>
        </p:nvSpPr>
        <p:spPr>
          <a:xfrm>
            <a:off x="7378996" y="1814935"/>
            <a:ext cx="2551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Promise Object keep on monitoring and waiting for the response from service. </a:t>
            </a:r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6A436BE7-6EC5-31F5-9835-E9AE3B799DDA}"/>
              </a:ext>
            </a:extLst>
          </p:cNvPr>
          <p:cNvSpPr/>
          <p:nvPr/>
        </p:nvSpPr>
        <p:spPr>
          <a:xfrm flipH="1">
            <a:off x="5736266" y="1804303"/>
            <a:ext cx="4183910" cy="3852218"/>
          </a:xfrm>
          <a:prstGeom prst="bentUpArrow">
            <a:avLst>
              <a:gd name="adj1" fmla="val 25000"/>
              <a:gd name="adj2" fmla="val 8715"/>
              <a:gd name="adj3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959EA-B5B7-B823-B109-E5D34E02E184}"/>
              </a:ext>
            </a:extLst>
          </p:cNvPr>
          <p:cNvSpPr txBox="1"/>
          <p:nvPr/>
        </p:nvSpPr>
        <p:spPr>
          <a:xfrm>
            <a:off x="5830186" y="4666270"/>
            <a:ext cx="3724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The Response of execution from service will be delivered to promise.</a:t>
            </a:r>
          </a:p>
          <a:p>
            <a:r>
              <a:rPr lang="en-US" dirty="0"/>
              <a:t>This may be ‘Success’ or ‘Failed’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71D6287D-E8DB-5D0D-FFDB-426071A94280}"/>
              </a:ext>
            </a:extLst>
          </p:cNvPr>
          <p:cNvSpPr/>
          <p:nvPr/>
        </p:nvSpPr>
        <p:spPr>
          <a:xfrm>
            <a:off x="3895060" y="2314323"/>
            <a:ext cx="1467293" cy="1401882"/>
          </a:xfrm>
          <a:prstGeom prst="cube">
            <a:avLst>
              <a:gd name="adj" fmla="val 1817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Response Object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A17E39F9-7E61-25B8-9A0B-F58F8D62690C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rot="5400000">
            <a:off x="5113370" y="1586230"/>
            <a:ext cx="370820" cy="10853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0AB6653C-35C3-7C5B-31BF-FAB003FD7A06}"/>
              </a:ext>
            </a:extLst>
          </p:cNvPr>
          <p:cNvCxnSpPr>
            <a:stCxn id="9" idx="2"/>
            <a:endCxn id="16" idx="2"/>
          </p:cNvCxnSpPr>
          <p:nvPr/>
        </p:nvCxnSpPr>
        <p:spPr>
          <a:xfrm rot="5400000">
            <a:off x="3965751" y="1666306"/>
            <a:ext cx="1405656" cy="1547038"/>
          </a:xfrm>
          <a:prstGeom prst="curvedConnector4">
            <a:avLst>
              <a:gd name="adj1" fmla="val 20536"/>
              <a:gd name="adj2" fmla="val 11477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4E9549-F078-DF7E-2627-BDD15BA02EA0}"/>
              </a:ext>
            </a:extLst>
          </p:cNvPr>
          <p:cNvSpPr txBox="1"/>
          <p:nvPr/>
        </p:nvSpPr>
        <p:spPr>
          <a:xfrm>
            <a:off x="2542954" y="2041451"/>
            <a:ext cx="1518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Use the Subscriptions to read the response object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08DE1E-A502-907B-E62C-5DBD1ED8623C}"/>
              </a:ext>
            </a:extLst>
          </p:cNvPr>
          <p:cNvSpPr/>
          <p:nvPr/>
        </p:nvSpPr>
        <p:spPr>
          <a:xfrm>
            <a:off x="2587255" y="4697403"/>
            <a:ext cx="1399952" cy="923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Data</a:t>
            </a:r>
          </a:p>
          <a:p>
            <a:pPr algn="ctr"/>
            <a:r>
              <a:rPr lang="en-US" dirty="0"/>
              <a:t>Success</a:t>
            </a:r>
          </a:p>
          <a:p>
            <a:pPr algn="ctr"/>
            <a:r>
              <a:rPr lang="en-US" dirty="0"/>
              <a:t>Resolve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6340DF36-06E0-9893-F964-3FA8A94F66C4}"/>
              </a:ext>
            </a:extLst>
          </p:cNvPr>
          <p:cNvCxnSpPr>
            <a:cxnSpLocks/>
            <a:stCxn id="16" idx="3"/>
            <a:endCxn id="23" idx="0"/>
          </p:cNvCxnSpPr>
          <p:nvPr/>
        </p:nvCxnSpPr>
        <p:spPr>
          <a:xfrm rot="5400000">
            <a:off x="3403675" y="3599761"/>
            <a:ext cx="981198" cy="12140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B75E53F-90B2-E615-096E-DDAE1AFC69DB}"/>
              </a:ext>
            </a:extLst>
          </p:cNvPr>
          <p:cNvSpPr/>
          <p:nvPr/>
        </p:nvSpPr>
        <p:spPr>
          <a:xfrm>
            <a:off x="4027968" y="5589600"/>
            <a:ext cx="1399952" cy="923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Response</a:t>
            </a:r>
          </a:p>
          <a:p>
            <a:pPr algn="ctr"/>
            <a:r>
              <a:rPr lang="en-US" dirty="0"/>
              <a:t>Reject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7E710F5C-EF8C-2DBD-6AA4-9E8D753248B5}"/>
              </a:ext>
            </a:extLst>
          </p:cNvPr>
          <p:cNvCxnSpPr>
            <a:stCxn id="16" idx="3"/>
          </p:cNvCxnSpPr>
          <p:nvPr/>
        </p:nvCxnSpPr>
        <p:spPr>
          <a:xfrm rot="16200000" flipH="1">
            <a:off x="3732976" y="4484545"/>
            <a:ext cx="1791460" cy="2547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Arrow 30">
            <a:extLst>
              <a:ext uri="{FF2B5EF4-FFF2-40B4-BE49-F238E27FC236}">
                <a16:creationId xmlns:a16="http://schemas.microsoft.com/office/drawing/2014/main" id="{1647185B-E7B6-8665-B45D-56207788E2BE}"/>
              </a:ext>
            </a:extLst>
          </p:cNvPr>
          <p:cNvSpPr/>
          <p:nvPr/>
        </p:nvSpPr>
        <p:spPr>
          <a:xfrm>
            <a:off x="1435394" y="3429000"/>
            <a:ext cx="2363973" cy="96224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 Response delivered to client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8DCB0D-8F3B-93A4-1D5D-2EFD6707DE14}"/>
              </a:ext>
            </a:extLst>
          </p:cNvPr>
          <p:cNvSpPr txBox="1"/>
          <p:nvPr/>
        </p:nvSpPr>
        <p:spPr>
          <a:xfrm>
            <a:off x="372140" y="4666270"/>
            <a:ext cx="177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Client now process the response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693405-52CA-A863-5F31-80FC9D4B9DFD}"/>
              </a:ext>
            </a:extLst>
          </p:cNvPr>
          <p:cNvSpPr txBox="1"/>
          <p:nvPr/>
        </p:nvSpPr>
        <p:spPr>
          <a:xfrm>
            <a:off x="3987207" y="95693"/>
            <a:ext cx="3912784" cy="37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Promise Working</a:t>
            </a:r>
          </a:p>
        </p:txBody>
      </p:sp>
    </p:spTree>
    <p:extLst>
      <p:ext uri="{BB962C8B-B14F-4D97-AF65-F5344CB8AC3E}">
        <p14:creationId xmlns:p14="http://schemas.microsoft.com/office/powerpoint/2010/main" val="348161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43F5A37-3CAB-A966-B22C-E91DED333DD5}"/>
              </a:ext>
            </a:extLst>
          </p:cNvPr>
          <p:cNvSpPr/>
          <p:nvPr/>
        </p:nvSpPr>
        <p:spPr>
          <a:xfrm>
            <a:off x="1297172" y="2402957"/>
            <a:ext cx="1488558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Initiated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1FEDD8-9A16-542F-CF77-99F774CEA589}"/>
              </a:ext>
            </a:extLst>
          </p:cNvPr>
          <p:cNvSpPr/>
          <p:nvPr/>
        </p:nvSpPr>
        <p:spPr>
          <a:xfrm>
            <a:off x="4043915" y="2317896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D58892-E74D-3455-6486-3F82C0F2F8A5}"/>
              </a:ext>
            </a:extLst>
          </p:cNvPr>
          <p:cNvSpPr/>
          <p:nvPr/>
        </p:nvSpPr>
        <p:spPr>
          <a:xfrm>
            <a:off x="7318741" y="770858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Resolved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B2FC7D-4833-E984-B316-93D01C630E83}"/>
              </a:ext>
            </a:extLst>
          </p:cNvPr>
          <p:cNvSpPr/>
          <p:nvPr/>
        </p:nvSpPr>
        <p:spPr>
          <a:xfrm>
            <a:off x="7318741" y="3836579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A9D64C-4F9F-4488-602D-C5B08FB88F11}"/>
              </a:ext>
            </a:extLst>
          </p:cNvPr>
          <p:cNvSpPr/>
          <p:nvPr/>
        </p:nvSpPr>
        <p:spPr>
          <a:xfrm>
            <a:off x="10022955" y="2317895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Completed</a:t>
            </a:r>
          </a:p>
          <a:p>
            <a:pPr algn="ctr"/>
            <a:r>
              <a:rPr lang="en-US" dirty="0"/>
              <a:t>Release the Async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BE77AA4-CF29-6297-A9EF-BC2B97D17927}"/>
              </a:ext>
            </a:extLst>
          </p:cNvPr>
          <p:cNvSpPr/>
          <p:nvPr/>
        </p:nvSpPr>
        <p:spPr>
          <a:xfrm>
            <a:off x="170121" y="2838891"/>
            <a:ext cx="1127051" cy="3721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039574D-0B23-FD48-7BDA-AA3133BFF020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2785730" y="2939901"/>
            <a:ext cx="1258185" cy="85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E53AC480-97BF-26AF-F541-8C7581CA88CF}"/>
              </a:ext>
            </a:extLst>
          </p:cNvPr>
          <p:cNvCxnSpPr>
            <a:stCxn id="3" idx="0"/>
            <a:endCxn id="4" idx="2"/>
          </p:cNvCxnSpPr>
          <p:nvPr/>
        </p:nvCxnSpPr>
        <p:spPr>
          <a:xfrm rot="5400000" flipH="1" flipV="1">
            <a:off x="5712340" y="711495"/>
            <a:ext cx="925033" cy="2287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F724116-D30A-30D0-BC85-B5D8CA7C22C5}"/>
              </a:ext>
            </a:extLst>
          </p:cNvPr>
          <p:cNvCxnSpPr>
            <a:stCxn id="3" idx="4"/>
            <a:endCxn id="5" idx="2"/>
          </p:cNvCxnSpPr>
          <p:nvPr/>
        </p:nvCxnSpPr>
        <p:spPr>
          <a:xfrm rot="16200000" flipH="1">
            <a:off x="5726517" y="2866359"/>
            <a:ext cx="896679" cy="2287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855045E-8B86-CEA2-A0DF-AB4CBAF512F9}"/>
              </a:ext>
            </a:extLst>
          </p:cNvPr>
          <p:cNvCxnSpPr>
            <a:stCxn id="4" idx="6"/>
            <a:endCxn id="6" idx="0"/>
          </p:cNvCxnSpPr>
          <p:nvPr/>
        </p:nvCxnSpPr>
        <p:spPr>
          <a:xfrm>
            <a:off x="9292852" y="1392863"/>
            <a:ext cx="1717159" cy="9250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FB449EA-E35D-D76E-D209-3B4C6676A9C6}"/>
              </a:ext>
            </a:extLst>
          </p:cNvPr>
          <p:cNvCxnSpPr>
            <a:stCxn id="5" idx="6"/>
            <a:endCxn id="6" idx="4"/>
          </p:cNvCxnSpPr>
          <p:nvPr/>
        </p:nvCxnSpPr>
        <p:spPr>
          <a:xfrm flipV="1">
            <a:off x="9292852" y="3561904"/>
            <a:ext cx="1717159" cy="8966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49ECE25-CF08-82A2-34A0-5F644E77A737}"/>
              </a:ext>
            </a:extLst>
          </p:cNvPr>
          <p:cNvSpPr/>
          <p:nvPr/>
        </p:nvSpPr>
        <p:spPr>
          <a:xfrm>
            <a:off x="3795823" y="4976037"/>
            <a:ext cx="53163" cy="107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8793C6-7C94-A8C5-1487-7076DFDE3139}"/>
              </a:ext>
            </a:extLst>
          </p:cNvPr>
          <p:cNvSpPr/>
          <p:nvPr/>
        </p:nvSpPr>
        <p:spPr>
          <a:xfrm>
            <a:off x="11943903" y="4976037"/>
            <a:ext cx="53163" cy="107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7459CD-97FD-4BA8-DFBE-347BEEE0053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3848986" y="5512982"/>
            <a:ext cx="8094917" cy="0"/>
          </a:xfrm>
          <a:prstGeom prst="line">
            <a:avLst/>
          </a:prstGeom>
          <a:ln w="762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F6AB02-D035-F4BE-C590-14E770E4837E}"/>
              </a:ext>
            </a:extLst>
          </p:cNvPr>
          <p:cNvSpPr txBox="1"/>
          <p:nvPr/>
        </p:nvSpPr>
        <p:spPr>
          <a:xfrm>
            <a:off x="5326912" y="5837274"/>
            <a:ext cx="543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Asynchronous Execution</a:t>
            </a:r>
          </a:p>
        </p:txBody>
      </p:sp>
    </p:spTree>
    <p:extLst>
      <p:ext uri="{BB962C8B-B14F-4D97-AF65-F5344CB8AC3E}">
        <p14:creationId xmlns:p14="http://schemas.microsoft.com/office/powerpoint/2010/main" val="268147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78726" y="2791045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AD26FC-EFA5-2648-D8F8-8A2A95E88D49}"/>
              </a:ext>
            </a:extLst>
          </p:cNvPr>
          <p:cNvSpPr/>
          <p:nvPr/>
        </p:nvSpPr>
        <p:spPr>
          <a:xfrm>
            <a:off x="3270668" y="4784651"/>
            <a:ext cx="2892056" cy="18925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</a:t>
            </a:r>
          </a:p>
          <a:p>
            <a:pPr algn="ctr"/>
            <a:r>
              <a:rPr lang="en-US" b="1" dirty="0"/>
              <a:t>HTML, CSS, JS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React, Angular, Vue, etc.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A1C8D61-331E-9FB0-1CDC-3A2AD7F1FE9B}"/>
              </a:ext>
            </a:extLst>
          </p:cNvPr>
          <p:cNvCxnSpPr>
            <a:stCxn id="11" idx="2"/>
            <a:endCxn id="2" idx="1"/>
          </p:cNvCxnSpPr>
          <p:nvPr/>
        </p:nvCxnSpPr>
        <p:spPr>
          <a:xfrm rot="16200000" flipH="1">
            <a:off x="1688497" y="4148778"/>
            <a:ext cx="1435396" cy="1728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35A3520-DF97-F4C3-EC35-07A47CB099D6}"/>
              </a:ext>
            </a:extLst>
          </p:cNvPr>
          <p:cNvCxnSpPr>
            <a:stCxn id="2" idx="0"/>
            <a:endCxn id="22" idx="3"/>
          </p:cNvCxnSpPr>
          <p:nvPr/>
        </p:nvCxnSpPr>
        <p:spPr>
          <a:xfrm rot="16200000" flipV="1">
            <a:off x="3255471" y="3323425"/>
            <a:ext cx="1034017" cy="1888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7DF36F9-24AB-1916-7946-47F6763C63FA}"/>
              </a:ext>
            </a:extLst>
          </p:cNvPr>
          <p:cNvSpPr/>
          <p:nvPr/>
        </p:nvSpPr>
        <p:spPr>
          <a:xfrm>
            <a:off x="361507" y="2317898"/>
            <a:ext cx="2349795" cy="9620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DOM UI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239595A4-2E35-329D-FD39-AA6E325F6FD4}"/>
              </a:ext>
            </a:extLst>
          </p:cNvPr>
          <p:cNvSpPr/>
          <p:nvPr/>
        </p:nvSpPr>
        <p:spPr>
          <a:xfrm>
            <a:off x="1275907" y="3205715"/>
            <a:ext cx="265814" cy="41467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563F75C-0DDD-AEDB-3C5B-B4769129507C}"/>
              </a:ext>
            </a:extLst>
          </p:cNvPr>
          <p:cNvCxnSpPr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51B66F-0F96-ED11-E755-980848B9F8B3}"/>
              </a:ext>
            </a:extLst>
          </p:cNvPr>
          <p:cNvSpPr txBox="1"/>
          <p:nvPr/>
        </p:nvSpPr>
        <p:spPr>
          <a:xfrm>
            <a:off x="4157330" y="882502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Read Data or Write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338AF2-1D44-B470-0357-31A0EF60FB10}"/>
              </a:ext>
            </a:extLst>
          </p:cNvPr>
          <p:cNvSpPr txBox="1"/>
          <p:nvPr/>
        </p:nvSpPr>
        <p:spPr>
          <a:xfrm>
            <a:off x="816628" y="5080338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Application 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B9D5C8-59CB-D319-09BC-855B625F67DC}"/>
              </a:ext>
            </a:extLst>
          </p:cNvPr>
          <p:cNvSpPr txBox="1"/>
          <p:nvPr/>
        </p:nvSpPr>
        <p:spPr>
          <a:xfrm>
            <a:off x="3651282" y="4086043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with UI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CF2BC40-5175-4A96-C490-94F73569D645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rot="10800000">
            <a:off x="2828262" y="3030280"/>
            <a:ext cx="5050465" cy="79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818E6A-F8BB-E9C7-6B1A-2929CD889A2C}"/>
              </a:ext>
            </a:extLst>
          </p:cNvPr>
          <p:cNvSpPr txBox="1"/>
          <p:nvPr/>
        </p:nvSpPr>
        <p:spPr>
          <a:xfrm>
            <a:off x="3955390" y="2567914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of the  Data</a:t>
            </a: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436E627A-7870-7CB7-2865-17973CA478FB}"/>
              </a:ext>
            </a:extLst>
          </p:cNvPr>
          <p:cNvSpPr/>
          <p:nvPr/>
        </p:nvSpPr>
        <p:spPr>
          <a:xfrm>
            <a:off x="10770781" y="2798905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B1FB5475-6211-BFAE-0406-7FEDBBE53509}"/>
              </a:ext>
            </a:extLst>
          </p:cNvPr>
          <p:cNvSpPr/>
          <p:nvPr/>
        </p:nvSpPr>
        <p:spPr>
          <a:xfrm>
            <a:off x="10770781" y="3841230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20B946-0A53-AA1B-819B-53E90952AAFD}"/>
              </a:ext>
            </a:extLst>
          </p:cNvPr>
          <p:cNvSpPr txBox="1"/>
          <p:nvPr/>
        </p:nvSpPr>
        <p:spPr>
          <a:xfrm>
            <a:off x="7272670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4931C8-6352-1162-2DDB-32E75DC7954E}"/>
              </a:ext>
            </a:extLst>
          </p:cNvPr>
          <p:cNvSpPr txBox="1"/>
          <p:nvPr/>
        </p:nvSpPr>
        <p:spPr>
          <a:xfrm>
            <a:off x="151168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www.myfrontednapp.com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2F868F-0AD6-1664-701F-CA5F0D980E9A}"/>
              </a:ext>
            </a:extLst>
          </p:cNvPr>
          <p:cNvSpPr txBox="1"/>
          <p:nvPr/>
        </p:nvSpPr>
        <p:spPr>
          <a:xfrm>
            <a:off x="0" y="148856"/>
            <a:ext cx="4933507" cy="3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FullStack</a:t>
            </a:r>
          </a:p>
        </p:txBody>
      </p:sp>
    </p:spTree>
    <p:extLst>
      <p:ext uri="{BB962C8B-B14F-4D97-AF65-F5344CB8AC3E}">
        <p14:creationId xmlns:p14="http://schemas.microsoft.com/office/powerpoint/2010/main" val="3996915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D9929B4-AD84-1C29-ADE3-27FFC4E1AD25}"/>
              </a:ext>
            </a:extLst>
          </p:cNvPr>
          <p:cNvSpPr/>
          <p:nvPr/>
        </p:nvSpPr>
        <p:spPr>
          <a:xfrm>
            <a:off x="4657060" y="297711"/>
            <a:ext cx="2264734" cy="19457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Promise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715DE9-CA46-3E0F-4CE6-7BD05CD8CE03}"/>
              </a:ext>
            </a:extLst>
          </p:cNvPr>
          <p:cNvSpPr/>
          <p:nvPr/>
        </p:nvSpPr>
        <p:spPr>
          <a:xfrm>
            <a:off x="184297" y="2243469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fetch()</a:t>
            </a:r>
          </a:p>
          <a:p>
            <a:pPr algn="ctr"/>
            <a:r>
              <a:rPr lang="en-US" b="1" dirty="0"/>
              <a:t>ES Object for HTTP Calls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BCE39E1-6129-E5D6-E5AF-4A80C1D315D9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10800000" flipV="1">
            <a:off x="1096926" y="1270589"/>
            <a:ext cx="3560135" cy="972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4D4D26C-8994-34C4-0D76-0969026AC2CE}"/>
              </a:ext>
            </a:extLst>
          </p:cNvPr>
          <p:cNvSpPr/>
          <p:nvPr/>
        </p:nvSpPr>
        <p:spPr>
          <a:xfrm>
            <a:off x="804530" y="4290239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$http()</a:t>
            </a:r>
          </a:p>
          <a:p>
            <a:pPr algn="ctr"/>
            <a:r>
              <a:rPr lang="en-US" b="1" dirty="0" err="1"/>
              <a:t>Angular.js</a:t>
            </a:r>
            <a:r>
              <a:rPr lang="en-US" b="1" dirty="0"/>
              <a:t> Object for HTTP Calls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0E330F30-5412-3C5B-4FBF-6B3D70565A71}"/>
              </a:ext>
            </a:extLst>
          </p:cNvPr>
          <p:cNvCxnSpPr>
            <a:stCxn id="2" idx="3"/>
            <a:endCxn id="6" idx="0"/>
          </p:cNvCxnSpPr>
          <p:nvPr/>
        </p:nvCxnSpPr>
        <p:spPr>
          <a:xfrm rot="5400000">
            <a:off x="2187081" y="1488597"/>
            <a:ext cx="2331720" cy="32715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0E54861-E16A-1D11-E1FF-51F5708227AA}"/>
              </a:ext>
            </a:extLst>
          </p:cNvPr>
          <p:cNvSpPr/>
          <p:nvPr/>
        </p:nvSpPr>
        <p:spPr>
          <a:xfrm>
            <a:off x="3019646" y="5101858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Axios</a:t>
            </a:r>
            <a:endParaRPr lang="en-US" b="1" dirty="0"/>
          </a:p>
          <a:p>
            <a:pPr algn="ctr"/>
            <a:r>
              <a:rPr lang="en-US" b="1" dirty="0"/>
              <a:t>ES object by JS Community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6F8856D-E3ED-6D00-AE8D-417D3ECF007D}"/>
              </a:ext>
            </a:extLst>
          </p:cNvPr>
          <p:cNvCxnSpPr>
            <a:stCxn id="2" idx="4"/>
            <a:endCxn id="9" idx="0"/>
          </p:cNvCxnSpPr>
          <p:nvPr/>
        </p:nvCxnSpPr>
        <p:spPr>
          <a:xfrm rot="5400000">
            <a:off x="3431657" y="2744087"/>
            <a:ext cx="2858389" cy="18571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A61C791-21C1-5891-420F-91A8F5E4FD02}"/>
              </a:ext>
            </a:extLst>
          </p:cNvPr>
          <p:cNvSpPr/>
          <p:nvPr/>
        </p:nvSpPr>
        <p:spPr>
          <a:xfrm>
            <a:off x="6257260" y="5101857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$.ajax()</a:t>
            </a:r>
          </a:p>
          <a:p>
            <a:pPr algn="ctr"/>
            <a:r>
              <a:rPr lang="en-US" b="1" dirty="0"/>
              <a:t>object by jQuery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EE37FF1-D020-FF46-CB61-2337BBAC99DD}"/>
              </a:ext>
            </a:extLst>
          </p:cNvPr>
          <p:cNvCxnSpPr>
            <a:stCxn id="2" idx="5"/>
            <a:endCxn id="12" idx="0"/>
          </p:cNvCxnSpPr>
          <p:nvPr/>
        </p:nvCxnSpPr>
        <p:spPr>
          <a:xfrm rot="16200000" flipH="1">
            <a:off x="5308340" y="3240309"/>
            <a:ext cx="3143338" cy="5797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BF16818-14B4-F7E6-693C-B0692DC96B57}"/>
              </a:ext>
            </a:extLst>
          </p:cNvPr>
          <p:cNvSpPr/>
          <p:nvPr/>
        </p:nvSpPr>
        <p:spPr>
          <a:xfrm>
            <a:off x="8883218" y="4290238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HttpCLient</a:t>
            </a:r>
            <a:endParaRPr lang="en-US" b="1" dirty="0"/>
          </a:p>
          <a:p>
            <a:pPr algn="ctr"/>
            <a:r>
              <a:rPr lang="en-US" b="1" dirty="0"/>
              <a:t>object by Angular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F5579AB1-717D-C526-AA21-39BA74BF8A40}"/>
              </a:ext>
            </a:extLst>
          </p:cNvPr>
          <p:cNvCxnSpPr>
            <a:stCxn id="2" idx="6"/>
            <a:endCxn id="16" idx="0"/>
          </p:cNvCxnSpPr>
          <p:nvPr/>
        </p:nvCxnSpPr>
        <p:spPr>
          <a:xfrm>
            <a:off x="6921794" y="1270590"/>
            <a:ext cx="2874052" cy="30196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9773C-2100-7E5B-90FB-02AF2FD2D0A9}"/>
              </a:ext>
            </a:extLst>
          </p:cNvPr>
          <p:cNvSpPr/>
          <p:nvPr/>
        </p:nvSpPr>
        <p:spPr>
          <a:xfrm>
            <a:off x="9090837" y="170121"/>
            <a:ext cx="2679405" cy="17437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BC4C17-F4B1-0F3E-173E-662F83E9D37A}"/>
              </a:ext>
            </a:extLst>
          </p:cNvPr>
          <p:cNvSpPr/>
          <p:nvPr/>
        </p:nvSpPr>
        <p:spPr>
          <a:xfrm>
            <a:off x="9080205" y="1031358"/>
            <a:ext cx="2648711" cy="63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83FDC-1117-ABCE-2BFD-19912693CC33}"/>
              </a:ext>
            </a:extLst>
          </p:cNvPr>
          <p:cNvSpPr txBox="1"/>
          <p:nvPr/>
        </p:nvSpPr>
        <p:spPr>
          <a:xfrm>
            <a:off x="9186530" y="297711"/>
            <a:ext cx="246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Resolved(), SUCCESS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1EFB9E-9A16-E272-A88C-7906337BAF5C}"/>
              </a:ext>
            </a:extLst>
          </p:cNvPr>
          <p:cNvSpPr txBox="1"/>
          <p:nvPr/>
        </p:nvSpPr>
        <p:spPr>
          <a:xfrm>
            <a:off x="9229060" y="1180214"/>
            <a:ext cx="223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Rejected(), FAILED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6340B27-69B7-E7F0-18A3-1EB4020149E7}"/>
              </a:ext>
            </a:extLst>
          </p:cNvPr>
          <p:cNvCxnSpPr>
            <a:stCxn id="20" idx="1"/>
            <a:endCxn id="2" idx="0"/>
          </p:cNvCxnSpPr>
          <p:nvPr/>
        </p:nvCxnSpPr>
        <p:spPr>
          <a:xfrm rot="10800000">
            <a:off x="5789427" y="297712"/>
            <a:ext cx="3290778" cy="765545"/>
          </a:xfrm>
          <a:prstGeom prst="curvedConnector4">
            <a:avLst>
              <a:gd name="adj1" fmla="val 32795"/>
              <a:gd name="adj2" fmla="val 129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60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EFFF37-4242-D647-2AE1-3DF9F85EF2C9}"/>
              </a:ext>
            </a:extLst>
          </p:cNvPr>
          <p:cNvSpPr/>
          <p:nvPr/>
        </p:nvSpPr>
        <p:spPr>
          <a:xfrm>
            <a:off x="265814" y="1286540"/>
            <a:ext cx="11717079" cy="8612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2DDDB-7C74-7649-D5DC-2DD29A700D35}"/>
              </a:ext>
            </a:extLst>
          </p:cNvPr>
          <p:cNvSpPr txBox="1"/>
          <p:nvPr/>
        </p:nvSpPr>
        <p:spPr>
          <a:xfrm>
            <a:off x="3094074" y="202019"/>
            <a:ext cx="531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HTTP Request Message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CB24D0-9704-E681-2408-BD4A79BC71F5}"/>
              </a:ext>
            </a:extLst>
          </p:cNvPr>
          <p:cNvSpPr/>
          <p:nvPr/>
        </p:nvSpPr>
        <p:spPr>
          <a:xfrm>
            <a:off x="3710763" y="1286540"/>
            <a:ext cx="467832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B29CB-63C0-D1DF-52EC-C316A503F969}"/>
              </a:ext>
            </a:extLst>
          </p:cNvPr>
          <p:cNvSpPr/>
          <p:nvPr/>
        </p:nvSpPr>
        <p:spPr>
          <a:xfrm>
            <a:off x="7623544" y="1286540"/>
            <a:ext cx="467832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E48D4-F5BA-57E4-81E1-88F7A4BBF69B}"/>
              </a:ext>
            </a:extLst>
          </p:cNvPr>
          <p:cNvSpPr txBox="1"/>
          <p:nvPr/>
        </p:nvSpPr>
        <p:spPr>
          <a:xfrm>
            <a:off x="9034131" y="1662223"/>
            <a:ext cx="29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9326C-F093-306B-21DA-5733EA3DA93B}"/>
              </a:ext>
            </a:extLst>
          </p:cNvPr>
          <p:cNvSpPr txBox="1"/>
          <p:nvPr/>
        </p:nvSpPr>
        <p:spPr>
          <a:xfrm>
            <a:off x="4724400" y="1509823"/>
            <a:ext cx="299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Body The data to be posted to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5697F-0FB0-65B0-E8B3-79B05C967071}"/>
              </a:ext>
            </a:extLst>
          </p:cNvPr>
          <p:cNvSpPr txBox="1"/>
          <p:nvPr/>
        </p:nvSpPr>
        <p:spPr>
          <a:xfrm>
            <a:off x="662763" y="1662223"/>
            <a:ext cx="29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2A9805-813A-5D28-DFD7-70A5CAB97560}"/>
              </a:ext>
            </a:extLst>
          </p:cNvPr>
          <p:cNvSpPr/>
          <p:nvPr/>
        </p:nvSpPr>
        <p:spPr>
          <a:xfrm>
            <a:off x="191386" y="3429000"/>
            <a:ext cx="11841126" cy="2142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46C395E8-A82D-C2A4-1966-6B93E35F79B8}"/>
              </a:ext>
            </a:extLst>
          </p:cNvPr>
          <p:cNvCxnSpPr>
            <a:endCxn id="9" idx="0"/>
          </p:cNvCxnSpPr>
          <p:nvPr/>
        </p:nvCxnSpPr>
        <p:spPr>
          <a:xfrm>
            <a:off x="1382233" y="2031555"/>
            <a:ext cx="4729716" cy="1397445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F93D47-332C-7484-9D9B-FB9D51A25640}"/>
              </a:ext>
            </a:extLst>
          </p:cNvPr>
          <p:cNvSpPr/>
          <p:nvPr/>
        </p:nvSpPr>
        <p:spPr>
          <a:xfrm>
            <a:off x="2062716" y="3429000"/>
            <a:ext cx="106326" cy="214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81311-2484-05FE-6E4E-81FA8C40F618}"/>
              </a:ext>
            </a:extLst>
          </p:cNvPr>
          <p:cNvSpPr txBox="1"/>
          <p:nvPr/>
        </p:nvSpPr>
        <p:spPr>
          <a:xfrm>
            <a:off x="265814" y="3721395"/>
            <a:ext cx="1531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of the Service</a:t>
            </a:r>
          </a:p>
          <a:p>
            <a:endParaRPr lang="en-US" dirty="0"/>
          </a:p>
          <a:p>
            <a:r>
              <a:rPr lang="en-US" dirty="0"/>
              <a:t>URL Optionally has Parameters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D5920F-2FB2-63BF-E0CC-94E1B3E35ADD}"/>
              </a:ext>
            </a:extLst>
          </p:cNvPr>
          <p:cNvSpPr/>
          <p:nvPr/>
        </p:nvSpPr>
        <p:spPr>
          <a:xfrm>
            <a:off x="7517218" y="3429000"/>
            <a:ext cx="106326" cy="214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F2B92-626B-DF29-0C79-B6C16DE30F54}"/>
              </a:ext>
            </a:extLst>
          </p:cNvPr>
          <p:cNvSpPr txBox="1"/>
          <p:nvPr/>
        </p:nvSpPr>
        <p:spPr>
          <a:xfrm>
            <a:off x="2243470" y="3429000"/>
            <a:ext cx="51886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Header Parameters</a:t>
            </a:r>
          </a:p>
          <a:p>
            <a:pPr marL="342900" indent="-342900">
              <a:buAutoNum type="arabicPeriod"/>
            </a:pPr>
            <a:r>
              <a:rPr lang="en-US" sz="1600" dirty="0"/>
              <a:t>Media Formatter aka MIME Type, the type of data send to the service for HTTP POST and PUT Requests</a:t>
            </a:r>
          </a:p>
          <a:p>
            <a:pPr marL="342900" indent="-342900">
              <a:buAutoNum type="arabicPeriod"/>
            </a:pPr>
            <a:r>
              <a:rPr lang="en-US" sz="1600" dirty="0"/>
              <a:t>AUTHROIZATION: Carry the Security /  Identity Information</a:t>
            </a:r>
          </a:p>
          <a:p>
            <a:pPr marL="342900" indent="-342900">
              <a:buAutoNum type="arabicPeriod"/>
            </a:pPr>
            <a:r>
              <a:rPr lang="en-US" sz="1600" dirty="0"/>
              <a:t>Datatype: The data expected to be received from server </a:t>
            </a:r>
          </a:p>
          <a:p>
            <a:pPr marL="342900" indent="-342900">
              <a:buAutoNum type="arabicPeriod"/>
            </a:pPr>
            <a:r>
              <a:rPr lang="en-US" sz="1600" dirty="0"/>
              <a:t>Method Type: GET (default), POST, PUT, and DELETE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980CE-B070-6ACF-9252-D17A12678B04}"/>
              </a:ext>
            </a:extLst>
          </p:cNvPr>
          <p:cNvSpPr txBox="1"/>
          <p:nvPr/>
        </p:nvSpPr>
        <p:spPr>
          <a:xfrm>
            <a:off x="7722781" y="3429000"/>
            <a:ext cx="42034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 Headers: Based on the service e.g. Version No of the service that will be called</a:t>
            </a:r>
          </a:p>
          <a:p>
            <a:endParaRPr lang="en-US" sz="1600" dirty="0"/>
          </a:p>
          <a:p>
            <a:r>
              <a:rPr lang="en-US" sz="1600" dirty="0"/>
              <a:t>Cross-Origin-Resource-Sharing Configuration (CORS). Mandatory in case of REST APIs. Generally, they are applied in configuration on server side</a:t>
            </a:r>
          </a:p>
        </p:txBody>
      </p:sp>
    </p:spTree>
    <p:extLst>
      <p:ext uri="{BB962C8B-B14F-4D97-AF65-F5344CB8AC3E}">
        <p14:creationId xmlns:p14="http://schemas.microsoft.com/office/powerpoint/2010/main" val="2190192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CF10AD-7636-DDFB-543C-ECD168572C8F}"/>
              </a:ext>
            </a:extLst>
          </p:cNvPr>
          <p:cNvSpPr/>
          <p:nvPr/>
        </p:nvSpPr>
        <p:spPr>
          <a:xfrm>
            <a:off x="7288618" y="446567"/>
            <a:ext cx="3987209" cy="56458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BC35A-3FB3-200F-E175-202AD90C7622}"/>
              </a:ext>
            </a:extLst>
          </p:cNvPr>
          <p:cNvSpPr txBox="1"/>
          <p:nvPr/>
        </p:nvSpPr>
        <p:spPr>
          <a:xfrm>
            <a:off x="7697971" y="446567"/>
            <a:ext cx="31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12E50-DDC9-F302-9F19-C698730CEC4D}"/>
              </a:ext>
            </a:extLst>
          </p:cNvPr>
          <p:cNvSpPr txBox="1"/>
          <p:nvPr/>
        </p:nvSpPr>
        <p:spPr>
          <a:xfrm>
            <a:off x="7155712" y="6230679"/>
            <a:ext cx="440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https://</a:t>
            </a:r>
            <a:r>
              <a:rPr lang="en-US" b="1" dirty="0" err="1"/>
              <a:t>www.myapp.com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5B8E0-C8E8-0F66-F77F-198492CE26F5}"/>
              </a:ext>
            </a:extLst>
          </p:cNvPr>
          <p:cNvSpPr/>
          <p:nvPr/>
        </p:nvSpPr>
        <p:spPr>
          <a:xfrm>
            <a:off x="7288617" y="1977655"/>
            <a:ext cx="3987209" cy="2902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AC559-8872-733F-3C0A-D38B6C326D8C}"/>
              </a:ext>
            </a:extLst>
          </p:cNvPr>
          <p:cNvSpPr/>
          <p:nvPr/>
        </p:nvSpPr>
        <p:spPr>
          <a:xfrm>
            <a:off x="7410890" y="2424222"/>
            <a:ext cx="3742661" cy="7761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 and Dynamic pages</a:t>
            </a:r>
          </a:p>
          <a:p>
            <a:pPr algn="ctr"/>
            <a:r>
              <a:rPr lang="en-US" b="1" dirty="0"/>
              <a:t>Html, JS,CSS, Server-Side Pages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A41A4-0539-C3B9-6253-1048CF6A4AB3}"/>
              </a:ext>
            </a:extLst>
          </p:cNvPr>
          <p:cNvSpPr/>
          <p:nvPr/>
        </p:nvSpPr>
        <p:spPr>
          <a:xfrm>
            <a:off x="7389628" y="3269511"/>
            <a:ext cx="3753293" cy="1472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Application</a:t>
            </a:r>
          </a:p>
          <a:p>
            <a:pPr algn="ctr"/>
            <a:r>
              <a:rPr lang="en-US" b="1" dirty="0"/>
              <a:t>ASP.NET Core, MVC , JSP, </a:t>
            </a:r>
            <a:r>
              <a:rPr lang="en-US" b="1" dirty="0" err="1"/>
              <a:t>php</a:t>
            </a:r>
            <a:r>
              <a:rPr lang="en-US" b="1" dirty="0"/>
              <a:t>, </a:t>
            </a:r>
            <a:r>
              <a:rPr lang="en-US" b="1" dirty="0" err="1"/>
              <a:t>etc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DA7E5-F9FD-0BAF-1730-2D211930EE11}"/>
              </a:ext>
            </a:extLst>
          </p:cNvPr>
          <p:cNvSpPr txBox="1"/>
          <p:nvPr/>
        </p:nvSpPr>
        <p:spPr>
          <a:xfrm>
            <a:off x="7527851" y="2057399"/>
            <a:ext cx="350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79D5EA70-61BC-BAAE-F720-AD3CD305C530}"/>
              </a:ext>
            </a:extLst>
          </p:cNvPr>
          <p:cNvSpPr/>
          <p:nvPr/>
        </p:nvSpPr>
        <p:spPr>
          <a:xfrm>
            <a:off x="180753" y="1850065"/>
            <a:ext cx="3572540" cy="3030279"/>
          </a:xfrm>
          <a:prstGeom prst="parallelogram">
            <a:avLst>
              <a:gd name="adj" fmla="val 15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is loaded with UI + JS +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11CC60-DF75-D705-A981-D244379447FE}"/>
              </a:ext>
            </a:extLst>
          </p:cNvPr>
          <p:cNvSpPr txBox="1"/>
          <p:nvPr/>
        </p:nvSpPr>
        <p:spPr>
          <a:xfrm>
            <a:off x="637954" y="1527683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535D34F-BE91-B511-79E0-05951C297E69}"/>
              </a:ext>
            </a:extLst>
          </p:cNvPr>
          <p:cNvSpPr/>
          <p:nvPr/>
        </p:nvSpPr>
        <p:spPr>
          <a:xfrm>
            <a:off x="3753293" y="2057399"/>
            <a:ext cx="3535324" cy="622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to </a:t>
            </a:r>
            <a:r>
              <a:rPr lang="en-US" dirty="0" err="1"/>
              <a:t>myapp.com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3213C788-398D-9108-C2C3-E6E88194A6DA}"/>
              </a:ext>
            </a:extLst>
          </p:cNvPr>
          <p:cNvSpPr/>
          <p:nvPr/>
        </p:nvSpPr>
        <p:spPr>
          <a:xfrm>
            <a:off x="3423684" y="3507848"/>
            <a:ext cx="3864931" cy="9684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 Response for UI </a:t>
            </a:r>
            <a:r>
              <a:rPr lang="en-US" sz="1600" dirty="0" err="1"/>
              <a:t>index.html</a:t>
            </a:r>
            <a:r>
              <a:rPr lang="en-US" sz="1600" dirty="0"/>
              <a:t> + JS + 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C5B95D-36D5-B706-2107-DC46B2FD94F3}"/>
              </a:ext>
            </a:extLst>
          </p:cNvPr>
          <p:cNvSpPr txBox="1"/>
          <p:nvPr/>
        </p:nvSpPr>
        <p:spPr>
          <a:xfrm>
            <a:off x="382772" y="5273749"/>
            <a:ext cx="5539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is loaded in HTML Page from the App </a:t>
            </a:r>
            <a:r>
              <a:rPr lang="en-US" dirty="0" err="1"/>
              <a:t>myapp.com</a:t>
            </a:r>
            <a:r>
              <a:rPr lang="en-US" dirty="0"/>
              <a:t> and all </a:t>
            </a:r>
            <a:r>
              <a:rPr lang="en-US" dirty="0" err="1"/>
              <a:t>postbacks</a:t>
            </a:r>
            <a:r>
              <a:rPr lang="en-US" dirty="0"/>
              <a:t> using JavaScript are taking place to same </a:t>
            </a:r>
            <a:r>
              <a:rPr lang="en-US" dirty="0" err="1"/>
              <a:t>myapp.com</a:t>
            </a:r>
            <a:r>
              <a:rPr lang="en-US" dirty="0"/>
              <a:t> server for execution. So its all same origin and execution takes place on the same 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DC713-8AD5-15CD-67D9-2CB881609788}"/>
              </a:ext>
            </a:extLst>
          </p:cNvPr>
          <p:cNvSpPr txBox="1"/>
          <p:nvPr/>
        </p:nvSpPr>
        <p:spPr>
          <a:xfrm>
            <a:off x="287079" y="233916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Single Server App Hosting with Front-End and Server-Side as a Single Application</a:t>
            </a:r>
          </a:p>
        </p:txBody>
      </p:sp>
    </p:spTree>
    <p:extLst>
      <p:ext uri="{BB962C8B-B14F-4D97-AF65-F5344CB8AC3E}">
        <p14:creationId xmlns:p14="http://schemas.microsoft.com/office/powerpoint/2010/main" val="3875689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D1152-C00B-033C-C379-C7D8B2207601}"/>
              </a:ext>
            </a:extLst>
          </p:cNvPr>
          <p:cNvSpPr txBox="1"/>
          <p:nvPr/>
        </p:nvSpPr>
        <p:spPr>
          <a:xfrm>
            <a:off x="85060" y="0"/>
            <a:ext cx="468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Hosting for Server-Side and Front-End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38EA4D-A52C-6B9B-7C13-668EB9B2FFED}"/>
              </a:ext>
            </a:extLst>
          </p:cNvPr>
          <p:cNvSpPr/>
          <p:nvPr/>
        </p:nvSpPr>
        <p:spPr>
          <a:xfrm>
            <a:off x="7910623" y="606056"/>
            <a:ext cx="3306726" cy="3785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7B71E-AB0F-DFE6-3107-5E263253E385}"/>
              </a:ext>
            </a:extLst>
          </p:cNvPr>
          <p:cNvSpPr txBox="1"/>
          <p:nvPr/>
        </p:nvSpPr>
        <p:spPr>
          <a:xfrm>
            <a:off x="7995684" y="669851"/>
            <a:ext cx="31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F7F94-EA57-F9C6-9F14-2F1DA49322B0}"/>
              </a:ext>
            </a:extLst>
          </p:cNvPr>
          <p:cNvSpPr/>
          <p:nvPr/>
        </p:nvSpPr>
        <p:spPr>
          <a:xfrm>
            <a:off x="8091377" y="1190848"/>
            <a:ext cx="2998381" cy="28388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5F664-2E99-85B7-60E0-7F7D73D9A50C}"/>
              </a:ext>
            </a:extLst>
          </p:cNvPr>
          <p:cNvSpPr txBox="1"/>
          <p:nvPr/>
        </p:nvSpPr>
        <p:spPr>
          <a:xfrm>
            <a:off x="8197702" y="1265274"/>
            <a:ext cx="277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Server-Side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8F9324-D608-CF35-7E0C-DBF58BFCB812}"/>
              </a:ext>
            </a:extLst>
          </p:cNvPr>
          <p:cNvSpPr/>
          <p:nvPr/>
        </p:nvSpPr>
        <p:spPr>
          <a:xfrm>
            <a:off x="8197702" y="1945758"/>
            <a:ext cx="467833" cy="1483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3D41EA-5EBB-B0F0-8C18-46BE2048F6C4}"/>
              </a:ext>
            </a:extLst>
          </p:cNvPr>
          <p:cNvSpPr/>
          <p:nvPr/>
        </p:nvSpPr>
        <p:spPr>
          <a:xfrm>
            <a:off x="8771860" y="2150435"/>
            <a:ext cx="935665" cy="1073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E35CC-74B3-E3DC-8D71-F4358DBB9B23}"/>
              </a:ext>
            </a:extLst>
          </p:cNvPr>
          <p:cNvSpPr/>
          <p:nvPr/>
        </p:nvSpPr>
        <p:spPr>
          <a:xfrm>
            <a:off x="9930809" y="2150435"/>
            <a:ext cx="935665" cy="1073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DAL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AA18A196-60C0-E78C-31B3-C705CCB0FE6A}"/>
              </a:ext>
            </a:extLst>
          </p:cNvPr>
          <p:cNvSpPr/>
          <p:nvPr/>
        </p:nvSpPr>
        <p:spPr>
          <a:xfrm>
            <a:off x="11334306" y="2219546"/>
            <a:ext cx="730103" cy="9356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123F1AE5-533F-632A-6085-D968D3398E8E}"/>
              </a:ext>
            </a:extLst>
          </p:cNvPr>
          <p:cNvSpPr/>
          <p:nvPr/>
        </p:nvSpPr>
        <p:spPr>
          <a:xfrm>
            <a:off x="11089758" y="2610294"/>
            <a:ext cx="395176" cy="16480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EA702-0F08-B0BE-3008-78FD07220BCD}"/>
              </a:ext>
            </a:extLst>
          </p:cNvPr>
          <p:cNvSpPr txBox="1"/>
          <p:nvPr/>
        </p:nvSpPr>
        <p:spPr>
          <a:xfrm>
            <a:off x="7995684" y="4529470"/>
            <a:ext cx="3168502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A97C0C-AB14-559E-67B3-0FBFCD980079}"/>
              </a:ext>
            </a:extLst>
          </p:cNvPr>
          <p:cNvSpPr/>
          <p:nvPr/>
        </p:nvSpPr>
        <p:spPr>
          <a:xfrm>
            <a:off x="3296093" y="3721397"/>
            <a:ext cx="3668233" cy="2530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90F19-6E59-C60A-7EB4-1BC22CD437C5}"/>
              </a:ext>
            </a:extLst>
          </p:cNvPr>
          <p:cNvSpPr txBox="1"/>
          <p:nvPr/>
        </p:nvSpPr>
        <p:spPr>
          <a:xfrm>
            <a:off x="3545958" y="3845074"/>
            <a:ext cx="31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33C1D-D0CC-3F37-F595-72845BD00FC2}"/>
              </a:ext>
            </a:extLst>
          </p:cNvPr>
          <p:cNvSpPr/>
          <p:nvPr/>
        </p:nvSpPr>
        <p:spPr>
          <a:xfrm>
            <a:off x="3306726" y="4391247"/>
            <a:ext cx="3636334" cy="14885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DF926-E8E2-7194-74CA-0F567446D81B}"/>
              </a:ext>
            </a:extLst>
          </p:cNvPr>
          <p:cNvSpPr txBox="1"/>
          <p:nvPr/>
        </p:nvSpPr>
        <p:spPr>
          <a:xfrm>
            <a:off x="3545958" y="4391247"/>
            <a:ext cx="324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Front-End 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451C61-40C6-2F59-E970-16C93D96AF62}"/>
              </a:ext>
            </a:extLst>
          </p:cNvPr>
          <p:cNvSpPr/>
          <p:nvPr/>
        </p:nvSpPr>
        <p:spPr>
          <a:xfrm>
            <a:off x="3490136" y="4774019"/>
            <a:ext cx="3359889" cy="723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 App with HTML UI and CSS</a:t>
            </a:r>
          </a:p>
          <a:p>
            <a:pPr algn="ctr"/>
            <a:r>
              <a:rPr lang="en-US" b="1" dirty="0"/>
              <a:t>Angular, React, Vue, jQuery, etc.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5DBDEE-8399-FD99-6CF9-4E3B1C0CE885}"/>
              </a:ext>
            </a:extLst>
          </p:cNvPr>
          <p:cNvSpPr txBox="1"/>
          <p:nvPr/>
        </p:nvSpPr>
        <p:spPr>
          <a:xfrm>
            <a:off x="3112681" y="6375622"/>
            <a:ext cx="402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www.myfrontendapp.com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843A4-EE17-3751-CBBE-CDDB3483A24B}"/>
              </a:ext>
            </a:extLst>
          </p:cNvPr>
          <p:cNvSpPr/>
          <p:nvPr/>
        </p:nvSpPr>
        <p:spPr>
          <a:xfrm>
            <a:off x="273788" y="915654"/>
            <a:ext cx="2838893" cy="23178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AF96F-6D74-571C-2911-88E2F09D9D4B}"/>
              </a:ext>
            </a:extLst>
          </p:cNvPr>
          <p:cNvSpPr txBox="1"/>
          <p:nvPr/>
        </p:nvSpPr>
        <p:spPr>
          <a:xfrm>
            <a:off x="329609" y="493009"/>
            <a:ext cx="2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B6CE4BE-D1AA-964B-4F99-FDC027DAF857}"/>
              </a:ext>
            </a:extLst>
          </p:cNvPr>
          <p:cNvCxnSpPr>
            <a:stCxn id="19" idx="2"/>
            <a:endCxn id="15" idx="1"/>
          </p:cNvCxnSpPr>
          <p:nvPr/>
        </p:nvCxnSpPr>
        <p:spPr>
          <a:xfrm rot="16200000" flipH="1">
            <a:off x="1548992" y="3377792"/>
            <a:ext cx="1901977" cy="161349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2C3873-A6D7-3E2D-D536-521C94290D80}"/>
              </a:ext>
            </a:extLst>
          </p:cNvPr>
          <p:cNvSpPr txBox="1"/>
          <p:nvPr/>
        </p:nvSpPr>
        <p:spPr>
          <a:xfrm>
            <a:off x="124933" y="4214406"/>
            <a:ext cx="298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www.myfrontendapp.com</a:t>
            </a:r>
            <a:endParaRPr lang="en-US" sz="1400" dirty="0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6D149ED-A3F7-3CF5-C987-4B877970B5FF}"/>
              </a:ext>
            </a:extLst>
          </p:cNvPr>
          <p:cNvCxnSpPr>
            <a:stCxn id="15" idx="3"/>
            <a:endCxn id="19" idx="3"/>
          </p:cNvCxnSpPr>
          <p:nvPr/>
        </p:nvCxnSpPr>
        <p:spPr>
          <a:xfrm flipH="1" flipV="1">
            <a:off x="3112681" y="2074602"/>
            <a:ext cx="3830379" cy="3060925"/>
          </a:xfrm>
          <a:prstGeom prst="bentConnector3">
            <a:avLst>
              <a:gd name="adj1" fmla="val -596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BED820-1F71-11E3-A60E-6BBE5664E1B2}"/>
              </a:ext>
            </a:extLst>
          </p:cNvPr>
          <p:cNvSpPr txBox="1"/>
          <p:nvPr/>
        </p:nvSpPr>
        <p:spPr>
          <a:xfrm>
            <a:off x="3545958" y="2219546"/>
            <a:ext cx="2993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UI + JS Script + CSS</a:t>
            </a:r>
          </a:p>
          <a:p>
            <a:r>
              <a:rPr lang="en-US" dirty="0"/>
              <a:t>Loaded from </a:t>
            </a:r>
            <a:r>
              <a:rPr lang="en-US" dirty="0">
                <a:hlinkClick r:id="rId2"/>
              </a:rPr>
              <a:t>www.myfrontendapp.com</a:t>
            </a:r>
            <a:r>
              <a:rPr lang="en-US" dirty="0"/>
              <a:t> on browser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2A49FE-EDF7-096A-984D-F66E594F4024}"/>
              </a:ext>
            </a:extLst>
          </p:cNvPr>
          <p:cNvSpPr txBox="1"/>
          <p:nvPr/>
        </p:nvSpPr>
        <p:spPr>
          <a:xfrm>
            <a:off x="486439" y="1733107"/>
            <a:ext cx="248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UI + JS + CSS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8BB267-CE1A-DFF2-2BB7-8A63AEE4BBD7}"/>
              </a:ext>
            </a:extLst>
          </p:cNvPr>
          <p:cNvSpPr/>
          <p:nvPr/>
        </p:nvSpPr>
        <p:spPr>
          <a:xfrm>
            <a:off x="3296093" y="5879806"/>
            <a:ext cx="3646967" cy="3721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337700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6F76BE-128F-73B9-03F9-A493819D1B0A}"/>
              </a:ext>
            </a:extLst>
          </p:cNvPr>
          <p:cNvSpPr/>
          <p:nvPr/>
        </p:nvSpPr>
        <p:spPr>
          <a:xfrm>
            <a:off x="180753" y="861236"/>
            <a:ext cx="11908466" cy="5837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81088-ECFB-694E-F56F-B570150069FC}"/>
              </a:ext>
            </a:extLst>
          </p:cNvPr>
          <p:cNvSpPr txBox="1"/>
          <p:nvPr/>
        </p:nvSpPr>
        <p:spPr>
          <a:xfrm>
            <a:off x="2519916" y="159488"/>
            <a:ext cx="650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Browser’s Object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AFEC88-B0B2-4073-077A-30C4B9BED532}"/>
              </a:ext>
            </a:extLst>
          </p:cNvPr>
          <p:cNvSpPr/>
          <p:nvPr/>
        </p:nvSpPr>
        <p:spPr>
          <a:xfrm>
            <a:off x="5863856" y="866553"/>
            <a:ext cx="464288" cy="58585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B9BDE-2459-B462-C164-573C9FA21E37}"/>
              </a:ext>
            </a:extLst>
          </p:cNvPr>
          <p:cNvSpPr/>
          <p:nvPr/>
        </p:nvSpPr>
        <p:spPr>
          <a:xfrm>
            <a:off x="180753" y="3429000"/>
            <a:ext cx="11908466" cy="446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51F8B-645C-11D4-8B7B-4114784504EE}"/>
              </a:ext>
            </a:extLst>
          </p:cNvPr>
          <p:cNvSpPr txBox="1"/>
          <p:nvPr/>
        </p:nvSpPr>
        <p:spPr>
          <a:xfrm>
            <a:off x="276447" y="1052623"/>
            <a:ext cx="5348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Static Document Object Model (DOM)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HTML Element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21C1B-7D1F-2E3C-D116-7A489D4DEE23}"/>
              </a:ext>
            </a:extLst>
          </p:cNvPr>
          <p:cNvSpPr txBox="1"/>
          <p:nvPr/>
        </p:nvSpPr>
        <p:spPr>
          <a:xfrm>
            <a:off x="6422065" y="1010093"/>
            <a:ext cx="5589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JavaScript Object Model (JSOM)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Object, type System of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Collections e.g.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CSS Object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56C8-53E8-9F39-A9E9-1996CC13C7F5}"/>
              </a:ext>
            </a:extLst>
          </p:cNvPr>
          <p:cNvSpPr txBox="1"/>
          <p:nvPr/>
        </p:nvSpPr>
        <p:spPr>
          <a:xfrm>
            <a:off x="276447" y="4019107"/>
            <a:ext cx="5443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HTML 5 API System (Enhancements in Browser after release of HTML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DragDrop</a:t>
            </a:r>
            <a:endParaRPr lang="en-US" sz="14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File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Network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Device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Media Services, Canvas, SVG, Audio,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WebWorker</a:t>
            </a:r>
            <a:r>
              <a:rPr lang="en-US" sz="1400" dirty="0">
                <a:solidFill>
                  <a:srgbClr val="FFFF00"/>
                </a:solidFill>
              </a:rPr>
              <a:t>, (Threading in Browser)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B9637-38C4-042A-C3ED-EC15FE007F5F}"/>
              </a:ext>
            </a:extLst>
          </p:cNvPr>
          <p:cNvSpPr txBox="1"/>
          <p:nvPr/>
        </p:nvSpPr>
        <p:spPr>
          <a:xfrm>
            <a:off x="6567377" y="3986150"/>
            <a:ext cx="5277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Network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Http,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BLOB, </a:t>
            </a:r>
            <a:r>
              <a:rPr lang="en-US" dirty="0" err="1">
                <a:solidFill>
                  <a:srgbClr val="FFFF00"/>
                </a:solidFill>
              </a:rPr>
              <a:t>ArrayBuffer</a:t>
            </a:r>
            <a:r>
              <a:rPr lang="en-US" dirty="0">
                <a:solidFill>
                  <a:srgbClr val="FFFF00"/>
                </a:solidFill>
              </a:rPr>
              <a:t>,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Socker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Accessing Server-Side Socket 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DCDB178-9795-1388-B44B-05CCA383F3B3}"/>
              </a:ext>
            </a:extLst>
          </p:cNvPr>
          <p:cNvSpPr/>
          <p:nvPr/>
        </p:nvSpPr>
        <p:spPr>
          <a:xfrm>
            <a:off x="4412512" y="2052084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6DB365F-DB96-1553-2E31-EE773FAEA8A0}"/>
              </a:ext>
            </a:extLst>
          </p:cNvPr>
          <p:cNvSpPr/>
          <p:nvPr/>
        </p:nvSpPr>
        <p:spPr>
          <a:xfrm rot="18530604">
            <a:off x="5018568" y="3526857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727BAD-F1A1-9838-53FE-5A2ECED0E362}"/>
              </a:ext>
            </a:extLst>
          </p:cNvPr>
          <p:cNvSpPr/>
          <p:nvPr/>
        </p:nvSpPr>
        <p:spPr>
          <a:xfrm rot="16200000">
            <a:off x="8308859" y="3127030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</p:spTree>
    <p:extLst>
      <p:ext uri="{BB962C8B-B14F-4D97-AF65-F5344CB8AC3E}">
        <p14:creationId xmlns:p14="http://schemas.microsoft.com/office/powerpoint/2010/main" val="67413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DD883-8B7B-930B-06EF-1C5A78990FD0}"/>
              </a:ext>
            </a:extLst>
          </p:cNvPr>
          <p:cNvSpPr txBox="1"/>
          <p:nvPr/>
        </p:nvSpPr>
        <p:spPr>
          <a:xfrm>
            <a:off x="159488" y="95693"/>
            <a:ext cx="544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3 Selector Mechanism on DOM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3BE080-B015-01F7-1A14-DF320FB7B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23373"/>
              </p:ext>
            </p:extLst>
          </p:nvPr>
        </p:nvGraphicFramePr>
        <p:xfrm>
          <a:off x="426484" y="1400150"/>
          <a:ext cx="4336902" cy="229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451">
                  <a:extLst>
                    <a:ext uri="{9D8B030D-6E8A-4147-A177-3AD203B41FA5}">
                      <a16:colId xmlns:a16="http://schemas.microsoft.com/office/drawing/2014/main" val="4222837613"/>
                    </a:ext>
                  </a:extLst>
                </a:gridCol>
                <a:gridCol w="2168451">
                  <a:extLst>
                    <a:ext uri="{9D8B030D-6E8A-4147-A177-3AD203B41FA5}">
                      <a16:colId xmlns:a16="http://schemas.microsoft.com/office/drawing/2014/main" val="297963386"/>
                    </a:ext>
                  </a:extLst>
                </a:gridCol>
              </a:tblGrid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48604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45310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13937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 </a:t>
                      </a:r>
                      <a:r>
                        <a:rPr lang="en-US" dirty="0" err="1"/>
                        <a:t>mathing</a:t>
                      </a:r>
                      <a:r>
                        <a:rPr lang="en-US" dirty="0"/>
                        <a:t> to 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98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641803-982C-8072-3BB0-433FB2F341EB}"/>
              </a:ext>
            </a:extLst>
          </p:cNvPr>
          <p:cNvSpPr txBox="1"/>
          <p:nvPr/>
        </p:nvSpPr>
        <p:spPr>
          <a:xfrm>
            <a:off x="5599518" y="937069"/>
            <a:ext cx="6097772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article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"article"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"arc2"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144340B-730E-6869-C2AB-77FB2BD3CAFD}"/>
              </a:ext>
            </a:extLst>
          </p:cNvPr>
          <p:cNvCxnSpPr>
            <a:endCxn id="5" idx="2"/>
          </p:cNvCxnSpPr>
          <p:nvPr/>
        </p:nvCxnSpPr>
        <p:spPr>
          <a:xfrm flipV="1">
            <a:off x="4433777" y="1306401"/>
            <a:ext cx="4214627" cy="6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1430A-2F7A-21AB-1D76-9CC8E5E7EC75}"/>
              </a:ext>
            </a:extLst>
          </p:cNvPr>
          <p:cNvSpPr txBox="1"/>
          <p:nvPr/>
        </p:nvSpPr>
        <p:spPr>
          <a:xfrm>
            <a:off x="9058940" y="1400150"/>
            <a:ext cx="237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#arc2{ /* ALL Style Properties */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C2093-CA02-F661-DEF8-10D341F58A54}"/>
              </a:ext>
            </a:extLst>
          </p:cNvPr>
          <p:cNvSpPr txBox="1"/>
          <p:nvPr/>
        </p:nvSpPr>
        <p:spPr>
          <a:xfrm>
            <a:off x="5090337" y="3429000"/>
            <a:ext cx="6097772" cy="286232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3"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3233DED-462A-C01C-770E-391785B1208F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4027868" y="3797692"/>
            <a:ext cx="1712926" cy="41201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A81CD4-51E5-EAC2-E151-DF207DF6F116}"/>
              </a:ext>
            </a:extLst>
          </p:cNvPr>
          <p:cNvSpPr txBox="1"/>
          <p:nvPr/>
        </p:nvSpPr>
        <p:spPr>
          <a:xfrm>
            <a:off x="337584" y="4396020"/>
            <a:ext cx="4096193" cy="2031325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C0FE267-92DA-67D2-6859-28E7701367B5}"/>
              </a:ext>
            </a:extLst>
          </p:cNvPr>
          <p:cNvCxnSpPr>
            <a:endCxn id="15" idx="0"/>
          </p:cNvCxnSpPr>
          <p:nvPr/>
        </p:nvCxnSpPr>
        <p:spPr>
          <a:xfrm rot="16200000" flipH="1">
            <a:off x="642877" y="2653215"/>
            <a:ext cx="2088755" cy="139685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46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B6C1D0-1D27-9EE8-2E7A-157CEEDF1591}"/>
              </a:ext>
            </a:extLst>
          </p:cNvPr>
          <p:cNvSpPr/>
          <p:nvPr/>
        </p:nvSpPr>
        <p:spPr>
          <a:xfrm>
            <a:off x="435935" y="510363"/>
            <a:ext cx="11206716" cy="6071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A5FDC-4E55-AFE1-0CAF-8DEAAEF416DA}"/>
              </a:ext>
            </a:extLst>
          </p:cNvPr>
          <p:cNvSpPr txBox="1"/>
          <p:nvPr/>
        </p:nvSpPr>
        <p:spPr>
          <a:xfrm>
            <a:off x="265814" y="116958"/>
            <a:ext cx="20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69CA38-ABEE-7706-7471-7EC5E65A9F35}"/>
              </a:ext>
            </a:extLst>
          </p:cNvPr>
          <p:cNvSpPr/>
          <p:nvPr/>
        </p:nvSpPr>
        <p:spPr>
          <a:xfrm>
            <a:off x="712381" y="606056"/>
            <a:ext cx="467833" cy="574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</a:t>
            </a:r>
          </a:p>
          <a:p>
            <a:pPr algn="ctr"/>
            <a:br>
              <a:rPr lang="en-US" dirty="0"/>
            </a:br>
            <a:r>
              <a:rPr lang="en-US" dirty="0"/>
              <a:t>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F5B62-7EB5-8AF5-808E-C4D68DCBAB0B}"/>
              </a:ext>
            </a:extLst>
          </p:cNvPr>
          <p:cNvSpPr/>
          <p:nvPr/>
        </p:nvSpPr>
        <p:spPr>
          <a:xfrm>
            <a:off x="1871330" y="861237"/>
            <a:ext cx="8856921" cy="5486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27DF2-F783-4EA1-1551-5B0C1035ECC0}"/>
              </a:ext>
            </a:extLst>
          </p:cNvPr>
          <p:cNvSpPr txBox="1"/>
          <p:nvPr/>
        </p:nvSpPr>
        <p:spPr>
          <a:xfrm>
            <a:off x="2094614" y="1116419"/>
            <a:ext cx="22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HTML div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D6AEB1-56DD-FE7F-029C-A60E3EE98481}"/>
              </a:ext>
            </a:extLst>
          </p:cNvPr>
          <p:cNvSpPr/>
          <p:nvPr/>
        </p:nvSpPr>
        <p:spPr>
          <a:xfrm>
            <a:off x="1977656" y="1648047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9D45289-5392-89F2-A879-58A03D96294C}"/>
              </a:ext>
            </a:extLst>
          </p:cNvPr>
          <p:cNvSpPr/>
          <p:nvPr/>
        </p:nvSpPr>
        <p:spPr>
          <a:xfrm>
            <a:off x="3226981" y="1648046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8BECDF5-0F00-51D7-AAA7-63E2F7FD98C5}"/>
              </a:ext>
            </a:extLst>
          </p:cNvPr>
          <p:cNvSpPr/>
          <p:nvPr/>
        </p:nvSpPr>
        <p:spPr>
          <a:xfrm>
            <a:off x="4478966" y="1648047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7C7010-9665-C226-5C10-90590B69E69F}"/>
              </a:ext>
            </a:extLst>
          </p:cNvPr>
          <p:cNvSpPr/>
          <p:nvPr/>
        </p:nvSpPr>
        <p:spPr>
          <a:xfrm>
            <a:off x="5728291" y="1648046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88996-2F67-3733-941D-4550888EE0FA}"/>
              </a:ext>
            </a:extLst>
          </p:cNvPr>
          <p:cNvSpPr txBox="1"/>
          <p:nvPr/>
        </p:nvSpPr>
        <p:spPr>
          <a:xfrm>
            <a:off x="7187609" y="1648046"/>
            <a:ext cx="302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#b1 #b2 #b3……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08253E-0454-9993-AF0D-089C7A4A05C9}"/>
              </a:ext>
            </a:extLst>
          </p:cNvPr>
          <p:cNvSpPr/>
          <p:nvPr/>
        </p:nvSpPr>
        <p:spPr>
          <a:xfrm>
            <a:off x="2199169" y="2828259"/>
            <a:ext cx="3123312" cy="3019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&lt;h1&gt;HEADER 1&lt;/h1&gt;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4F3F1-9E69-C64F-304D-357214259079}"/>
              </a:ext>
            </a:extLst>
          </p:cNvPr>
          <p:cNvSpPr txBox="1"/>
          <p:nvPr/>
        </p:nvSpPr>
        <p:spPr>
          <a:xfrm>
            <a:off x="2296633" y="2828260"/>
            <a:ext cx="157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article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54F2B4-D665-2918-5115-1FDB53B1FC2A}"/>
              </a:ext>
            </a:extLst>
          </p:cNvPr>
          <p:cNvSpPr txBox="1"/>
          <p:nvPr/>
        </p:nvSpPr>
        <p:spPr>
          <a:xfrm>
            <a:off x="2296633" y="3372478"/>
            <a:ext cx="263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Dfb,adfb</a:t>
            </a:r>
            <a:endParaRPr lang="en-US" dirty="0"/>
          </a:p>
          <a:p>
            <a:r>
              <a:rPr lang="en-US" dirty="0" err="1"/>
              <a:t>Dfjvbadfj</a:t>
            </a:r>
            <a:endParaRPr lang="en-US" dirty="0"/>
          </a:p>
          <a:p>
            <a:r>
              <a:rPr lang="en-US" dirty="0"/>
              <a:t>,</a:t>
            </a:r>
            <a:r>
              <a:rPr lang="en-US" dirty="0" err="1"/>
              <a:t>jsdbvasd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324DA-7EDE-295E-7C57-E6A729B825AB}"/>
              </a:ext>
            </a:extLst>
          </p:cNvPr>
          <p:cNvSpPr txBox="1"/>
          <p:nvPr/>
        </p:nvSpPr>
        <p:spPr>
          <a:xfrm>
            <a:off x="2296633" y="5812097"/>
            <a:ext cx="280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&lt;h1&gt;HEADER 2&lt;/h1&gt;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CCFFEB-D104-B238-3A65-769920B5F471}"/>
              </a:ext>
            </a:extLst>
          </p:cNvPr>
          <p:cNvSpPr txBox="1"/>
          <p:nvPr/>
        </p:nvSpPr>
        <p:spPr>
          <a:xfrm>
            <a:off x="2325430" y="4691424"/>
            <a:ext cx="28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&lt;div&gt;</a:t>
            </a:r>
          </a:p>
          <a:p>
            <a:r>
              <a:rPr lang="en-US" dirty="0"/>
              <a:t>  &lt;h1&gt;&lt;/h1&gt;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4BD142D-4BC5-92D8-A3DC-CEF01D4DE666}"/>
              </a:ext>
            </a:extLst>
          </p:cNvPr>
          <p:cNvSpPr/>
          <p:nvPr/>
        </p:nvSpPr>
        <p:spPr>
          <a:xfrm>
            <a:off x="1180214" y="3372478"/>
            <a:ext cx="691116" cy="2879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F2D7C77-9425-F8DE-7DB0-4503490D657C}"/>
              </a:ext>
            </a:extLst>
          </p:cNvPr>
          <p:cNvCxnSpPr>
            <a:endCxn id="16" idx="1"/>
          </p:cNvCxnSpPr>
          <p:nvPr/>
        </p:nvCxnSpPr>
        <p:spPr>
          <a:xfrm>
            <a:off x="1180214" y="5209953"/>
            <a:ext cx="1116419" cy="786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5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88AD881-8182-661F-0A74-89A4D67DD455}"/>
              </a:ext>
            </a:extLst>
          </p:cNvPr>
          <p:cNvSpPr/>
          <p:nvPr/>
        </p:nvSpPr>
        <p:spPr>
          <a:xfrm>
            <a:off x="4401879" y="2711302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World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F94E5D-582B-B5FE-FB1F-80189D0C36DA}"/>
              </a:ext>
            </a:extLst>
          </p:cNvPr>
          <p:cNvSpPr/>
          <p:nvPr/>
        </p:nvSpPr>
        <p:spPr>
          <a:xfrm>
            <a:off x="428846" y="439480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Libraries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457715-6D6A-D9FC-B6F9-A9CB8E5054DA}"/>
              </a:ext>
            </a:extLst>
          </p:cNvPr>
          <p:cNvSpPr/>
          <p:nvPr/>
        </p:nvSpPr>
        <p:spPr>
          <a:xfrm>
            <a:off x="9236148" y="439479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Frameworks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993E-0CBD-94A5-DAD6-FEB288702DD3}"/>
              </a:ext>
            </a:extLst>
          </p:cNvPr>
          <p:cNvSpPr/>
          <p:nvPr/>
        </p:nvSpPr>
        <p:spPr>
          <a:xfrm>
            <a:off x="124046" y="4525927"/>
            <a:ext cx="2402958" cy="143539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UI Object Model with CSS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BDC41E-C68C-9CE4-906D-46A711232D4C}"/>
              </a:ext>
            </a:extLst>
          </p:cNvPr>
          <p:cNvSpPr/>
          <p:nvPr/>
        </p:nvSpPr>
        <p:spPr>
          <a:xfrm>
            <a:off x="9236148" y="4525927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05D29-36B4-B2B7-7E7B-92156069B160}"/>
              </a:ext>
            </a:extLst>
          </p:cNvPr>
          <p:cNvSpPr txBox="1"/>
          <p:nvPr/>
        </p:nvSpPr>
        <p:spPr>
          <a:xfrm>
            <a:off x="233916" y="6071191"/>
            <a:ext cx="3391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Libraries and Frameworks e.g. Bootstrap, Iota, </a:t>
            </a:r>
            <a:r>
              <a:rPr lang="en-US" dirty="0" err="1"/>
              <a:t>Tailswind</a:t>
            </a:r>
            <a:r>
              <a:rPr lang="en-US" dirty="0"/>
              <a:t>, etc.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BEE86AD-75E2-FAAD-CC64-6EF37EBFF5BB}"/>
              </a:ext>
            </a:extLst>
          </p:cNvPr>
          <p:cNvCxnSpPr>
            <a:stCxn id="2" idx="2"/>
            <a:endCxn id="5" idx="6"/>
          </p:cNvCxnSpPr>
          <p:nvPr/>
        </p:nvCxnSpPr>
        <p:spPr>
          <a:xfrm rot="10800000" flipV="1">
            <a:off x="2527005" y="3428999"/>
            <a:ext cx="1874875" cy="1814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443E954-5A61-1500-E523-2E0BD2AAEC86}"/>
              </a:ext>
            </a:extLst>
          </p:cNvPr>
          <p:cNvCxnSpPr>
            <a:stCxn id="2" idx="6"/>
            <a:endCxn id="4" idx="4"/>
          </p:cNvCxnSpPr>
          <p:nvPr/>
        </p:nvCxnSpPr>
        <p:spPr>
          <a:xfrm flipV="1">
            <a:off x="6804837" y="1874874"/>
            <a:ext cx="3632790" cy="15541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3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8D6B8C-0598-1451-62C2-FA616CA37ACA}"/>
              </a:ext>
            </a:extLst>
          </p:cNvPr>
          <p:cNvSpPr/>
          <p:nvPr/>
        </p:nvSpPr>
        <p:spPr>
          <a:xfrm>
            <a:off x="520995" y="648586"/>
            <a:ext cx="11004698" cy="59117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0D091-D1A8-7ED5-EBC1-51FFE22064BA}"/>
              </a:ext>
            </a:extLst>
          </p:cNvPr>
          <p:cNvSpPr txBox="1"/>
          <p:nvPr/>
        </p:nvSpPr>
        <p:spPr>
          <a:xfrm>
            <a:off x="616688" y="116958"/>
            <a:ext cx="2817628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97443-48D1-B0F3-DB9A-A19F866584C8}"/>
              </a:ext>
            </a:extLst>
          </p:cNvPr>
          <p:cNvSpPr/>
          <p:nvPr/>
        </p:nvSpPr>
        <p:spPr>
          <a:xfrm>
            <a:off x="8612372" y="786810"/>
            <a:ext cx="2402958" cy="1892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Business Logic</a:t>
            </a:r>
          </a:p>
          <a:p>
            <a:pPr algn="ctr"/>
            <a:r>
              <a:rPr lang="en-US" dirty="0"/>
              <a:t>Aka</a:t>
            </a:r>
          </a:p>
          <a:p>
            <a:pPr algn="ctr"/>
            <a:r>
              <a:rPr lang="en-US" dirty="0"/>
              <a:t>Domain that will manipulate the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27D99-B104-2B24-AAB1-251BD71B43A1}"/>
              </a:ext>
            </a:extLst>
          </p:cNvPr>
          <p:cNvSpPr/>
          <p:nvPr/>
        </p:nvSpPr>
        <p:spPr>
          <a:xfrm>
            <a:off x="6096000" y="3721396"/>
            <a:ext cx="2402958" cy="1892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</a:t>
            </a:r>
          </a:p>
          <a:p>
            <a:pPr algn="ctr"/>
            <a:r>
              <a:rPr lang="en-US" dirty="0"/>
              <a:t>Set of ‘Reusable-Logical blocks’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BE8C4A-B98D-5844-BB9A-18EE9DDB7DE6}"/>
              </a:ext>
            </a:extLst>
          </p:cNvPr>
          <p:cNvSpPr/>
          <p:nvPr/>
        </p:nvSpPr>
        <p:spPr>
          <a:xfrm>
            <a:off x="861237" y="967563"/>
            <a:ext cx="3115340" cy="48271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B211C-D66B-7F8C-90F7-A827A5EC7AE4}"/>
              </a:ext>
            </a:extLst>
          </p:cNvPr>
          <p:cNvSpPr/>
          <p:nvPr/>
        </p:nvSpPr>
        <p:spPr>
          <a:xfrm>
            <a:off x="1095153" y="1382233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19B555-7F84-E80B-4951-153BCB4DB0F4}"/>
              </a:ext>
            </a:extLst>
          </p:cNvPr>
          <p:cNvSpPr/>
          <p:nvPr/>
        </p:nvSpPr>
        <p:spPr>
          <a:xfrm>
            <a:off x="1095153" y="2613839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28AA4-7F54-18DA-7957-E2BB7DE559F7}"/>
              </a:ext>
            </a:extLst>
          </p:cNvPr>
          <p:cNvSpPr/>
          <p:nvPr/>
        </p:nvSpPr>
        <p:spPr>
          <a:xfrm>
            <a:off x="1095153" y="3980122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3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CBF9C3E-4158-07EA-61AA-941D9DBE81F9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2418907" y="1733108"/>
            <a:ext cx="6193465" cy="691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A0ABE48-F107-68D1-EC6E-0A4A93B5F933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2418907" y="1733108"/>
            <a:ext cx="6193465" cy="130071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F5B5C5F-888F-3CF3-6182-2676C8E699A0}"/>
              </a:ext>
            </a:extLst>
          </p:cNvPr>
          <p:cNvCxnSpPr/>
          <p:nvPr/>
        </p:nvCxnSpPr>
        <p:spPr>
          <a:xfrm flipV="1">
            <a:off x="2418907" y="1733107"/>
            <a:ext cx="6193465" cy="266700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B2F2B5F-0C18-3555-D959-8E30EDBDB463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 flipH="1" flipV="1">
            <a:off x="4767816" y="3265082"/>
            <a:ext cx="180753" cy="4878572"/>
          </a:xfrm>
          <a:prstGeom prst="bentConnector3">
            <a:avLst>
              <a:gd name="adj1" fmla="val -126471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67D151-4074-EAD9-716E-5AFCC6C522B4}"/>
              </a:ext>
            </a:extLst>
          </p:cNvPr>
          <p:cNvSpPr txBox="1"/>
          <p:nvPr/>
        </p:nvSpPr>
        <p:spPr>
          <a:xfrm>
            <a:off x="3976577" y="6071190"/>
            <a:ext cx="405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Reuse of the Utility Logic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1682E0-0FBE-9BF6-1AF4-F92B41BBC3D8}"/>
              </a:ext>
            </a:extLst>
          </p:cNvPr>
          <p:cNvSpPr/>
          <p:nvPr/>
        </p:nvSpPr>
        <p:spPr>
          <a:xfrm>
            <a:off x="6379535" y="3429000"/>
            <a:ext cx="1881963" cy="5511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5491FC-301E-8D61-C058-2C63C880A67C}"/>
              </a:ext>
            </a:extLst>
          </p:cNvPr>
          <p:cNvSpPr/>
          <p:nvPr/>
        </p:nvSpPr>
        <p:spPr>
          <a:xfrm>
            <a:off x="5041604" y="4988441"/>
            <a:ext cx="1881963" cy="5511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C00000"/>
                  </a:solidFill>
                </a:ln>
              </a:rPr>
              <a:t>UI Effect Management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F1D044F-B4C0-9B4D-6EF0-4E1BF51C88F0}"/>
              </a:ext>
            </a:extLst>
          </p:cNvPr>
          <p:cNvCxnSpPr>
            <a:stCxn id="20" idx="1"/>
            <a:endCxn id="7" idx="0"/>
          </p:cNvCxnSpPr>
          <p:nvPr/>
        </p:nvCxnSpPr>
        <p:spPr>
          <a:xfrm rot="10800000">
            <a:off x="1757030" y="1382234"/>
            <a:ext cx="3284574" cy="3881769"/>
          </a:xfrm>
          <a:prstGeom prst="bentConnector4">
            <a:avLst>
              <a:gd name="adj1" fmla="val 39924"/>
              <a:gd name="adj2" fmla="val 10588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134F06F1-0D6B-25ED-2676-BBA65489E349}"/>
              </a:ext>
            </a:extLst>
          </p:cNvPr>
          <p:cNvCxnSpPr>
            <a:stCxn id="20" idx="1"/>
            <a:endCxn id="8" idx="2"/>
          </p:cNvCxnSpPr>
          <p:nvPr/>
        </p:nvCxnSpPr>
        <p:spPr>
          <a:xfrm rot="10800000">
            <a:off x="1757030" y="3453812"/>
            <a:ext cx="3284574" cy="181019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9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361471-3746-F4E2-0E38-BAB4CDD40DEC}"/>
              </a:ext>
            </a:extLst>
          </p:cNvPr>
          <p:cNvSpPr/>
          <p:nvPr/>
        </p:nvSpPr>
        <p:spPr>
          <a:xfrm>
            <a:off x="6581553" y="1180214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24F506-86EF-12BE-CCF0-98FF4C445AEF}"/>
              </a:ext>
            </a:extLst>
          </p:cNvPr>
          <p:cNvSpPr/>
          <p:nvPr/>
        </p:nvSpPr>
        <p:spPr>
          <a:xfrm>
            <a:off x="8435162" y="407581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File1.css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05093307-BA44-DF00-8EFD-4983CD37CF63}"/>
              </a:ext>
            </a:extLst>
          </p:cNvPr>
          <p:cNvCxnSpPr>
            <a:stCxn id="3" idx="1"/>
            <a:endCxn id="2" idx="0"/>
          </p:cNvCxnSpPr>
          <p:nvPr/>
        </p:nvCxnSpPr>
        <p:spPr>
          <a:xfrm rot="10800000" flipV="1">
            <a:off x="7256722" y="880730"/>
            <a:ext cx="1178441" cy="299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C617E0-587C-B792-9131-C62DBA22946B}"/>
              </a:ext>
            </a:extLst>
          </p:cNvPr>
          <p:cNvSpPr txBox="1"/>
          <p:nvPr/>
        </p:nvSpPr>
        <p:spPr>
          <a:xfrm>
            <a:off x="6581553" y="407581"/>
            <a:ext cx="120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@import File1.css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CC1D20C2-8887-248E-A8E8-9902F3C0B9C7}"/>
              </a:ext>
            </a:extLst>
          </p:cNvPr>
          <p:cNvSpPr/>
          <p:nvPr/>
        </p:nvSpPr>
        <p:spPr>
          <a:xfrm>
            <a:off x="244549" y="1180214"/>
            <a:ext cx="1850065" cy="14672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744E08-522C-A053-0D3B-644EDB71E93F}"/>
              </a:ext>
            </a:extLst>
          </p:cNvPr>
          <p:cNvCxnSpPr>
            <a:stCxn id="7" idx="2"/>
            <a:endCxn id="2" idx="1"/>
          </p:cNvCxnSpPr>
          <p:nvPr/>
        </p:nvCxnSpPr>
        <p:spPr>
          <a:xfrm flipV="1">
            <a:off x="1911202" y="1653363"/>
            <a:ext cx="4670351" cy="26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321013-3064-EF01-3DA8-924F60185F53}"/>
              </a:ext>
            </a:extLst>
          </p:cNvPr>
          <p:cNvSpPr txBox="1"/>
          <p:nvPr/>
        </p:nvSpPr>
        <p:spPr>
          <a:xfrm>
            <a:off x="3179135" y="1653363"/>
            <a:ext cx="1435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Load CSS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669028DE-3192-88A9-1ECA-ADCD648286C2}"/>
              </a:ext>
            </a:extLst>
          </p:cNvPr>
          <p:cNvCxnSpPr>
            <a:stCxn id="2" idx="2"/>
            <a:endCxn id="7" idx="3"/>
          </p:cNvCxnSpPr>
          <p:nvPr/>
        </p:nvCxnSpPr>
        <p:spPr>
          <a:xfrm rot="5400000">
            <a:off x="3860949" y="-748266"/>
            <a:ext cx="520995" cy="6270551"/>
          </a:xfrm>
          <a:prstGeom prst="bentConnector3">
            <a:avLst>
              <a:gd name="adj1" fmla="val 143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56A561-6218-CD05-965C-A2550B77F61D}"/>
              </a:ext>
            </a:extLst>
          </p:cNvPr>
          <p:cNvSpPr txBox="1"/>
          <p:nvPr/>
        </p:nvSpPr>
        <p:spPr>
          <a:xfrm>
            <a:off x="4401879" y="272596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File2.css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71B3E-C01B-B701-EA02-A1ADBFD458B5}"/>
              </a:ext>
            </a:extLst>
          </p:cNvPr>
          <p:cNvSpPr txBox="1"/>
          <p:nvPr/>
        </p:nvSpPr>
        <p:spPr>
          <a:xfrm>
            <a:off x="446567" y="2126512"/>
            <a:ext cx="2057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File 2 import file 1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FB594E6-FD9E-D5B7-E601-AF17FD88F87C}"/>
              </a:ext>
            </a:extLst>
          </p:cNvPr>
          <p:cNvCxnSpPr>
            <a:stCxn id="7" idx="1"/>
            <a:endCxn id="3" idx="0"/>
          </p:cNvCxnSpPr>
          <p:nvPr/>
        </p:nvCxnSpPr>
        <p:spPr>
          <a:xfrm rot="5400000" flipH="1" flipV="1">
            <a:off x="4845345" y="-3084770"/>
            <a:ext cx="772633" cy="7757337"/>
          </a:xfrm>
          <a:prstGeom prst="bentConnector3">
            <a:avLst>
              <a:gd name="adj1" fmla="val 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FE4D9C-C808-128A-9606-50E3ADF96116}"/>
              </a:ext>
            </a:extLst>
          </p:cNvPr>
          <p:cNvSpPr txBox="1"/>
          <p:nvPr/>
        </p:nvSpPr>
        <p:spPr>
          <a:xfrm>
            <a:off x="1911202" y="233917"/>
            <a:ext cx="339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to File1.css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8C6FCA5-D98B-02BD-A721-048FB90AFDDB}"/>
              </a:ext>
            </a:extLst>
          </p:cNvPr>
          <p:cNvCxnSpPr>
            <a:stCxn id="3" idx="2"/>
            <a:endCxn id="7" idx="3"/>
          </p:cNvCxnSpPr>
          <p:nvPr/>
        </p:nvCxnSpPr>
        <p:spPr>
          <a:xfrm rot="5400000">
            <a:off x="4401436" y="-2061387"/>
            <a:ext cx="1293628" cy="8124160"/>
          </a:xfrm>
          <a:prstGeom prst="bentConnector3">
            <a:avLst>
              <a:gd name="adj1" fmla="val 117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D7AB43-0CD6-9D27-C05A-373279F81F0E}"/>
              </a:ext>
            </a:extLst>
          </p:cNvPr>
          <p:cNvSpPr txBox="1"/>
          <p:nvPr/>
        </p:nvSpPr>
        <p:spPr>
          <a:xfrm>
            <a:off x="8686800" y="1733107"/>
            <a:ext cx="175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for File1.css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84F865E8-D571-C18B-D0EB-BD8268EDCE42}"/>
              </a:ext>
            </a:extLst>
          </p:cNvPr>
          <p:cNvSpPr/>
          <p:nvPr/>
        </p:nvSpPr>
        <p:spPr>
          <a:xfrm>
            <a:off x="93035" y="4206949"/>
            <a:ext cx="1850065" cy="14672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2CC3CD-AD06-36F1-32DD-698BE4AA1FC0}"/>
              </a:ext>
            </a:extLst>
          </p:cNvPr>
          <p:cNvSpPr/>
          <p:nvPr/>
        </p:nvSpPr>
        <p:spPr>
          <a:xfrm>
            <a:off x="7552660" y="4532531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File2.scss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C16F0F-D4E5-0638-A84F-53EE5DD0B200}"/>
              </a:ext>
            </a:extLst>
          </p:cNvPr>
          <p:cNvSpPr/>
          <p:nvPr/>
        </p:nvSpPr>
        <p:spPr>
          <a:xfrm>
            <a:off x="9406269" y="3759898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File1.scss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527143E-AE78-6BFF-590A-8A95ACCCDDD5}"/>
              </a:ext>
            </a:extLst>
          </p:cNvPr>
          <p:cNvCxnSpPr/>
          <p:nvPr/>
        </p:nvCxnSpPr>
        <p:spPr>
          <a:xfrm rot="10800000" flipV="1">
            <a:off x="8227829" y="4233047"/>
            <a:ext cx="1178441" cy="299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E2325A-21CD-A460-D073-7F0033889D5F}"/>
              </a:ext>
            </a:extLst>
          </p:cNvPr>
          <p:cNvSpPr txBox="1"/>
          <p:nvPr/>
        </p:nvSpPr>
        <p:spPr>
          <a:xfrm>
            <a:off x="7552660" y="3759898"/>
            <a:ext cx="120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@import File1.scss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E42B8152-1376-0BBD-75FE-8FA69712E02C}"/>
              </a:ext>
            </a:extLst>
          </p:cNvPr>
          <p:cNvSpPr/>
          <p:nvPr/>
        </p:nvSpPr>
        <p:spPr>
          <a:xfrm>
            <a:off x="6335234" y="4831853"/>
            <a:ext cx="1158948" cy="37278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SASS Parser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1AF82E-B8C7-522A-C39F-DA5BA1F3E457}"/>
              </a:ext>
            </a:extLst>
          </p:cNvPr>
          <p:cNvSpPr/>
          <p:nvPr/>
        </p:nvSpPr>
        <p:spPr>
          <a:xfrm>
            <a:off x="4772692" y="4382789"/>
            <a:ext cx="1533303" cy="1467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File2.css includes File1.css as parsed output</a:t>
            </a:r>
          </a:p>
          <a:p>
            <a:pPr algn="ctr"/>
            <a:r>
              <a:rPr lang="en-US" dirty="0"/>
              <a:t>100kb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61EECE6-AF4A-E4CE-EFAD-18A50244C5AE}"/>
              </a:ext>
            </a:extLst>
          </p:cNvPr>
          <p:cNvCxnSpPr>
            <a:stCxn id="21" idx="1"/>
            <a:endCxn id="27" idx="1"/>
          </p:cNvCxnSpPr>
          <p:nvPr/>
        </p:nvCxnSpPr>
        <p:spPr>
          <a:xfrm rot="16200000" flipH="1">
            <a:off x="2532341" y="2876086"/>
            <a:ext cx="909487" cy="3571213"/>
          </a:xfrm>
          <a:prstGeom prst="bentConnector4">
            <a:avLst>
              <a:gd name="adj1" fmla="val -25135"/>
              <a:gd name="adj2" fmla="val 60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02D218-8BD1-EA82-C783-EEA6E723E4A4}"/>
              </a:ext>
            </a:extLst>
          </p:cNvPr>
          <p:cNvSpPr txBox="1"/>
          <p:nvPr/>
        </p:nvSpPr>
        <p:spPr>
          <a:xfrm>
            <a:off x="2860158" y="4311975"/>
            <a:ext cx="100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File2.css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D2764D6-3A95-4499-060D-8EFD148A67ED}"/>
              </a:ext>
            </a:extLst>
          </p:cNvPr>
          <p:cNvCxnSpPr>
            <a:stCxn id="27" idx="2"/>
            <a:endCxn id="21" idx="4"/>
          </p:cNvCxnSpPr>
          <p:nvPr/>
        </p:nvCxnSpPr>
        <p:spPr>
          <a:xfrm rot="5400000" flipH="1">
            <a:off x="3190786" y="3501524"/>
            <a:ext cx="175840" cy="4521276"/>
          </a:xfrm>
          <a:prstGeom prst="bentConnector3">
            <a:avLst>
              <a:gd name="adj1" fmla="val -1300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F955C3-A3E7-6B76-8697-8340BC6EDF6E}"/>
              </a:ext>
            </a:extLst>
          </p:cNvPr>
          <p:cNvSpPr txBox="1"/>
          <p:nvPr/>
        </p:nvSpPr>
        <p:spPr>
          <a:xfrm>
            <a:off x="1911202" y="5762162"/>
            <a:ext cx="249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File2.css response including File1.css</a:t>
            </a:r>
          </a:p>
        </p:txBody>
      </p:sp>
    </p:spTree>
    <p:extLst>
      <p:ext uri="{BB962C8B-B14F-4D97-AF65-F5344CB8AC3E}">
        <p14:creationId xmlns:p14="http://schemas.microsoft.com/office/powerpoint/2010/main" val="413844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4B48E6-AFE4-AC07-7B79-8A91A2F1C9E3}"/>
              </a:ext>
            </a:extLst>
          </p:cNvPr>
          <p:cNvSpPr/>
          <p:nvPr/>
        </p:nvSpPr>
        <p:spPr>
          <a:xfrm>
            <a:off x="1467292" y="882502"/>
            <a:ext cx="5624624" cy="5560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FC840-4E3F-E369-B65F-FE5B3E82236A}"/>
              </a:ext>
            </a:extLst>
          </p:cNvPr>
          <p:cNvSpPr txBox="1"/>
          <p:nvPr/>
        </p:nvSpPr>
        <p:spPr>
          <a:xfrm>
            <a:off x="2381693" y="170121"/>
            <a:ext cx="345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185E01-B5DD-4734-A74D-DF58461C3D48}"/>
              </a:ext>
            </a:extLst>
          </p:cNvPr>
          <p:cNvSpPr/>
          <p:nvPr/>
        </p:nvSpPr>
        <p:spPr>
          <a:xfrm>
            <a:off x="1509823" y="1169581"/>
            <a:ext cx="5539563" cy="26581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EE5AB-A7DC-C9A7-6202-9A5DA27A447E}"/>
              </a:ext>
            </a:extLst>
          </p:cNvPr>
          <p:cNvSpPr/>
          <p:nvPr/>
        </p:nvSpPr>
        <p:spPr>
          <a:xfrm>
            <a:off x="1584251" y="4199860"/>
            <a:ext cx="5295014" cy="20520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Object Model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8932D005-6050-1595-286E-E223D4E36C7F}"/>
              </a:ext>
            </a:extLst>
          </p:cNvPr>
          <p:cNvCxnSpPr>
            <a:endCxn id="4" idx="3"/>
          </p:cNvCxnSpPr>
          <p:nvPr/>
        </p:nvCxnSpPr>
        <p:spPr>
          <a:xfrm rot="5400000" flipH="1" flipV="1">
            <a:off x="5608674" y="3790507"/>
            <a:ext cx="2732568" cy="148856"/>
          </a:xfrm>
          <a:prstGeom prst="curvedConnector4">
            <a:avLst>
              <a:gd name="adj1" fmla="val -4280"/>
              <a:gd name="adj2" fmla="val 253571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42083F-3D42-E045-ABCB-9DE7625D50AD}"/>
              </a:ext>
            </a:extLst>
          </p:cNvPr>
          <p:cNvSpPr txBox="1"/>
          <p:nvPr/>
        </p:nvSpPr>
        <p:spPr>
          <a:xfrm>
            <a:off x="7410893" y="3327991"/>
            <a:ext cx="3498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Data, Properties, Functions, and Events</a:t>
            </a:r>
          </a:p>
          <a:p>
            <a:endParaRPr lang="en-US" dirty="0"/>
          </a:p>
          <a:p>
            <a:r>
              <a:rPr lang="en-US" dirty="0"/>
              <a:t>DOM Manipulations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Extract UI element based on id, name, tag, class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Read/Write operations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Dynamic UI Generation </a:t>
            </a:r>
          </a:p>
          <a:p>
            <a:pPr marL="285750" indent="-285750">
              <a:buFontTx/>
              <a:buChar char="-"/>
            </a:pPr>
            <a:r>
              <a:rPr lang="en-US" dirty="0"/>
              <a:t>Function Objects for Domain Logic e.g. Data Manipulation, Events, Domain Logic, etc.</a:t>
            </a:r>
          </a:p>
          <a:p>
            <a:pPr marL="285750" indent="-285750">
              <a:buFontTx/>
              <a:buChar char="-"/>
            </a:pPr>
            <a:r>
              <a:rPr lang="en-US" dirty="0"/>
              <a:t>Server-Calls**** 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F263A3CB-CFE9-847B-9ABB-FBCDFB1DC8B4}"/>
              </a:ext>
            </a:extLst>
          </p:cNvPr>
          <p:cNvSpPr/>
          <p:nvPr/>
        </p:nvSpPr>
        <p:spPr>
          <a:xfrm>
            <a:off x="2073349" y="2966484"/>
            <a:ext cx="372139" cy="171184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8BF80-60F9-4906-3F12-BF1A99E24285}"/>
              </a:ext>
            </a:extLst>
          </p:cNvPr>
          <p:cNvSpPr txBox="1"/>
          <p:nvPr/>
        </p:nvSpPr>
        <p:spPr>
          <a:xfrm>
            <a:off x="1669312" y="2498651"/>
            <a:ext cx="141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Request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E997E1ED-948F-C916-26A7-2EB449A5C646}"/>
              </a:ext>
            </a:extLst>
          </p:cNvPr>
          <p:cNvSpPr/>
          <p:nvPr/>
        </p:nvSpPr>
        <p:spPr>
          <a:xfrm>
            <a:off x="5635256" y="2966484"/>
            <a:ext cx="460744" cy="171184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CEBCA-A4E2-9306-BA14-D2090AEFFF55}"/>
              </a:ext>
            </a:extLst>
          </p:cNvPr>
          <p:cNvSpPr txBox="1"/>
          <p:nvPr/>
        </p:nvSpPr>
        <p:spPr>
          <a:xfrm>
            <a:off x="5124893" y="2307265"/>
            <a:ext cx="179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Manipulated Data</a:t>
            </a:r>
          </a:p>
        </p:txBody>
      </p:sp>
    </p:spTree>
    <p:extLst>
      <p:ext uri="{BB962C8B-B14F-4D97-AF65-F5344CB8AC3E}">
        <p14:creationId xmlns:p14="http://schemas.microsoft.com/office/powerpoint/2010/main" val="336874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2434</TotalTime>
  <Words>1540</Words>
  <Application>Microsoft Macintosh PowerPoint</Application>
  <PresentationFormat>Widescreen</PresentationFormat>
  <Paragraphs>376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105</cp:revision>
  <dcterms:created xsi:type="dcterms:W3CDTF">2023-07-04T03:51:15Z</dcterms:created>
  <dcterms:modified xsi:type="dcterms:W3CDTF">2023-07-12T05:57:29Z</dcterms:modified>
</cp:coreProperties>
</file>