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1E98FD"/>
                    </a:gs>
                    <a:gs pos="100000">
                      <a:srgbClr val="FF00F7"/>
                    </a:gs>
                  </a:gsLst>
                  <a:lin ang="3960000"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10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 Medium"/>
                <a:ea typeface="Graphik Medium"/>
                <a:cs typeface="Graphik Medium"/>
                <a:sym typeface="Graphik Medium"/>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 Medium"/>
                <a:ea typeface="Graphik Medium"/>
                <a:cs typeface="Graphik Medium"/>
                <a:sym typeface="Graphik Medium"/>
              </a:defRPr>
            </a:lvl1pPr>
          </a:lstStyle>
          <a:p>
            <a:pPr/>
            <a:r>
              <a:t>Attribution</a:t>
            </a:r>
          </a:p>
        </p:txBody>
      </p:sp>
      <p:sp>
        <p:nvSpPr>
          <p:cNvPr id="136" name="Body Level One…"/>
          <p:cNvSpPr txBox="1"/>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Two jellyfish against a pink background"/>
          <p:cNvSpPr/>
          <p:nvPr>
            <p:ph type="pic" sz="half" idx="21"/>
          </p:nvPr>
        </p:nvSpPr>
        <p:spPr>
          <a:xfrm>
            <a:off x="12192000" y="4813300"/>
            <a:ext cx="12192000" cy="9207945"/>
          </a:xfrm>
          <a:prstGeom prst="rect">
            <a:avLst/>
          </a:prstGeom>
        </p:spPr>
        <p:txBody>
          <a:bodyPr lIns="91439" tIns="45719" rIns="91439" bIns="45719">
            <a:noAutofit/>
          </a:bodyPr>
          <a:lstStyle/>
          <a:p>
            <a:pPr/>
          </a:p>
        </p:txBody>
      </p:sp>
      <p:sp>
        <p:nvSpPr>
          <p:cNvPr id="145" name="Two jellyfish touching against a dark blue background"/>
          <p:cNvSpPr/>
          <p:nvPr>
            <p:ph type="pic" sz="half" idx="22"/>
          </p:nvPr>
        </p:nvSpPr>
        <p:spPr>
          <a:xfrm>
            <a:off x="12192000" y="-628650"/>
            <a:ext cx="12192000" cy="8128000"/>
          </a:xfrm>
          <a:prstGeom prst="rect">
            <a:avLst/>
          </a:prstGeom>
        </p:spPr>
        <p:txBody>
          <a:bodyPr lIns="91439" tIns="45719" rIns="91439" bIns="45719">
            <a:noAutofit/>
          </a:bodyPr>
          <a:lstStyle/>
          <a:p>
            <a:pPr/>
          </a:p>
        </p:txBody>
      </p:sp>
      <p:sp>
        <p:nvSpPr>
          <p:cNvPr id="146" name="Two jellyfish against a blue background"/>
          <p:cNvSpPr/>
          <p:nvPr>
            <p:ph type="pic" idx="23"/>
          </p:nvPr>
        </p:nvSpPr>
        <p:spPr>
          <a:xfrm>
            <a:off x="-4203700" y="0"/>
            <a:ext cx="20574000" cy="137160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solidFill>
                  <a:srgbClr val="FFFFFF"/>
                </a:solidFill>
              </a:defRPr>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spcBef>
                <a:spcPts val="0"/>
              </a:spcBef>
              <a:buClrTx/>
              <a:buSzTx/>
              <a:buNone/>
              <a:defRPr sz="6400">
                <a:solidFill>
                  <a:srgbClr val="FFFFFF"/>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Two jellyfish against a blue background"/>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vl2pPr marL="0" indent="457200" algn="ctr" defTabSz="825500">
              <a:spcBef>
                <a:spcPts val="0"/>
              </a:spcBef>
              <a:buClrTx/>
              <a:buSzTx/>
              <a:buNone/>
              <a:defRPr sz="5400">
                <a:latin typeface="Graphik Medium"/>
                <a:ea typeface="Graphik Medium"/>
                <a:cs typeface="Graphik Medium"/>
                <a:sym typeface="Graphik Medium"/>
              </a:defRPr>
            </a:lvl2pPr>
            <a:lvl3pPr marL="0" indent="914400" algn="ctr" defTabSz="825500">
              <a:spcBef>
                <a:spcPts val="0"/>
              </a:spcBef>
              <a:buClrTx/>
              <a:buSzTx/>
              <a:buNone/>
              <a:defRPr sz="5400">
                <a:latin typeface="Graphik Medium"/>
                <a:ea typeface="Graphik Medium"/>
                <a:cs typeface="Graphik Medium"/>
                <a:sym typeface="Graphik Medium"/>
              </a:defRPr>
            </a:lvl3pPr>
            <a:lvl4pPr marL="0" indent="1371600" algn="ctr" defTabSz="825500">
              <a:spcBef>
                <a:spcPts val="0"/>
              </a:spcBef>
              <a:buClrTx/>
              <a:buSzTx/>
              <a:buNone/>
              <a:defRPr sz="5400">
                <a:latin typeface="Graphik Medium"/>
                <a:ea typeface="Graphik Medium"/>
                <a:cs typeface="Graphik Medium"/>
                <a:sym typeface="Graphik Medium"/>
              </a:defRPr>
            </a:lvl4pPr>
            <a:lvl5pPr marL="0" indent="1828800" algn="ctr" defTabSz="825500">
              <a:spcBef>
                <a:spcPts val="0"/>
              </a:spcBef>
              <a:buClrTx/>
              <a:buSzTx/>
              <a:buNone/>
              <a:defRPr sz="5400">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Two jellyfish against a pink background"/>
          <p:cNvSpPr/>
          <p:nvPr>
            <p:ph type="pic" idx="21"/>
          </p:nvPr>
        </p:nvSpPr>
        <p:spPr>
          <a:xfrm>
            <a:off x="10185400" y="0"/>
            <a:ext cx="18161000" cy="137160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7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7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8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8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FF00D8"/>
                    </a:gs>
                    <a:gs pos="100000">
                      <a:srgbClr val="FF542E"/>
                    </a:gs>
                  </a:gsLst>
                  <a:lin ang="3960000" scaled="0"/>
                </a:gradFill>
              </a:defRPr>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jmcauley.ucsd.edu/data/amazon_v2/index.html"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opSmart"/>
          <p:cNvSpPr txBox="1"/>
          <p:nvPr>
            <p:ph type="ctrTitle"/>
          </p:nvPr>
        </p:nvSpPr>
        <p:spPr>
          <a:prstGeom prst="rect">
            <a:avLst/>
          </a:prstGeom>
        </p:spPr>
        <p:txBody>
          <a:bodyPr/>
          <a:lstStyle/>
          <a:p>
            <a:pPr/>
            <a:r>
              <a:t>ShopSmart</a:t>
            </a:r>
          </a:p>
        </p:txBody>
      </p:sp>
      <p:sp>
        <p:nvSpPr>
          <p:cNvPr id="172" name="Sai Durga Mahesh Bandaru - 07-16-2024"/>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Sai Durga Mahesh Bandaru - 07-16-2024</a:t>
            </a:r>
          </a:p>
        </p:txBody>
      </p:sp>
      <p:sp>
        <p:nvSpPr>
          <p:cNvPr id="173" name="Prompt Engineering - Final Project"/>
          <p:cNvSpPr txBox="1"/>
          <p:nvPr>
            <p:ph type="subTitle" sz="quarter" idx="1"/>
          </p:nvPr>
        </p:nvSpPr>
        <p:spPr>
          <a:prstGeom prst="rect">
            <a:avLst/>
          </a:prstGeom>
        </p:spPr>
        <p:txBody>
          <a:bodyPr/>
          <a:lstStyle/>
          <a:p>
            <a:pPr/>
            <a:r>
              <a:t>Prompt Engineering - Final Project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Architecture"/>
          <p:cNvSpPr txBox="1"/>
          <p:nvPr>
            <p:ph type="title"/>
          </p:nvPr>
        </p:nvSpPr>
        <p:spPr>
          <a:prstGeom prst="rect">
            <a:avLst/>
          </a:prstGeom>
        </p:spPr>
        <p:txBody>
          <a:bodyPr/>
          <a:lstStyle/>
          <a:p>
            <a:pPr/>
            <a:r>
              <a:t>Architecture</a:t>
            </a:r>
          </a:p>
        </p:txBody>
      </p:sp>
      <p:sp>
        <p:nvSpPr>
          <p:cNvPr id="205" name="Application Flow"/>
          <p:cNvSpPr txBox="1"/>
          <p:nvPr>
            <p:ph type="body" idx="21"/>
          </p:nvPr>
        </p:nvSpPr>
        <p:spPr>
          <a:xfrm>
            <a:off x="1269999" y="1052"/>
            <a:ext cx="21844001" cy="1016001"/>
          </a:xfrm>
          <a:prstGeom prst="rect">
            <a:avLst/>
          </a:prstGeom>
          <a:extLst>
            <a:ext uri="{C572A759-6A51-4108-AA02-DFA0A04FC94B}">
              <ma14:wrappingTextBoxFlag xmlns:ma14="http://schemas.microsoft.com/office/mac/drawingml/2011/main" val="1"/>
            </a:ext>
          </a:extLst>
        </p:spPr>
        <p:txBody>
          <a:bodyPr/>
          <a:lstStyle/>
          <a:p>
            <a:pPr/>
            <a:r>
              <a:t>Application Flow</a:t>
            </a:r>
          </a:p>
        </p:txBody>
      </p:sp>
      <p:pic>
        <p:nvPicPr>
          <p:cNvPr id="206" name="Screenshot 2024-07-15 at 12.53.28 PM.png" descr="Screenshot 2024-07-15 at 12.53.28 PM.png"/>
          <p:cNvPicPr>
            <a:picLocks noChangeAspect="1"/>
          </p:cNvPicPr>
          <p:nvPr/>
        </p:nvPicPr>
        <p:blipFill>
          <a:blip r:embed="rId2">
            <a:extLst/>
          </a:blip>
          <a:stretch>
            <a:fillRect/>
          </a:stretch>
        </p:blipFill>
        <p:spPr>
          <a:xfrm>
            <a:off x="5528655" y="2529104"/>
            <a:ext cx="12560924" cy="1138088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RAG Implementation"/>
          <p:cNvSpPr txBox="1"/>
          <p:nvPr>
            <p:ph type="title"/>
          </p:nvPr>
        </p:nvSpPr>
        <p:spPr>
          <a:prstGeom prst="rect">
            <a:avLst/>
          </a:prstGeom>
        </p:spPr>
        <p:txBody>
          <a:bodyPr/>
          <a:lstStyle/>
          <a:p>
            <a:pPr/>
            <a:r>
              <a:t>RAG Implementation</a:t>
            </a:r>
          </a:p>
        </p:txBody>
      </p:sp>
      <p:sp>
        <p:nvSpPr>
          <p:cNvPr id="209" name="Data process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Data processing</a:t>
            </a:r>
          </a:p>
        </p:txBody>
      </p:sp>
      <p:sp>
        <p:nvSpPr>
          <p:cNvPr id="210" name="Extract…"/>
          <p:cNvSpPr txBox="1"/>
          <p:nvPr>
            <p:ph type="body" idx="1"/>
          </p:nvPr>
        </p:nvSpPr>
        <p:spPr>
          <a:prstGeom prst="rect">
            <a:avLst/>
          </a:prstGeom>
        </p:spPr>
        <p:txBody>
          <a:bodyPr/>
          <a:lstStyle/>
          <a:p>
            <a:pPr marL="553212" indent="-553212" defTabSz="2414016">
              <a:spcBef>
                <a:spcPts val="2300"/>
              </a:spcBef>
              <a:defRPr b="1" sz="4752"/>
            </a:pPr>
            <a:r>
              <a:t>Extract</a:t>
            </a:r>
          </a:p>
          <a:p>
            <a:pPr lvl="1" marL="1106424" indent="-553212" defTabSz="2414016">
              <a:spcBef>
                <a:spcPts val="2300"/>
              </a:spcBef>
              <a:defRPr sz="4752"/>
            </a:pPr>
            <a:r>
              <a:t>Collect and clean information of product from 10 different categories in </a:t>
            </a:r>
            <a:r>
              <a:rPr u="sng">
                <a:hlinkClick r:id="rId2" invalidUrl="" action="" tgtFrame="" tooltip="" history="1" highlightClick="0" endSnd="0"/>
              </a:rPr>
              <a:t>amazon scrapped dataset</a:t>
            </a:r>
          </a:p>
          <a:p>
            <a:pPr marL="0" indent="0" defTabSz="452627">
              <a:spcBef>
                <a:spcPts val="0"/>
              </a:spcBef>
              <a:buClrTx/>
              <a:buSzTx/>
              <a:buNone/>
              <a:defRPr sz="1188">
                <a:latin typeface="Times Roman"/>
                <a:ea typeface="Times Roman"/>
                <a:cs typeface="Times Roman"/>
                <a:sym typeface="Times Roman"/>
              </a:defRPr>
            </a:pPr>
          </a:p>
          <a:p>
            <a:pPr lvl="1" marL="1106424" indent="-553212" defTabSz="2414016">
              <a:spcBef>
                <a:spcPts val="2300"/>
              </a:spcBef>
              <a:defRPr sz="4752"/>
            </a:pPr>
            <a:r>
              <a:t>Collect and clean user reviews of all the above products </a:t>
            </a:r>
          </a:p>
          <a:p>
            <a:pPr marL="553212" indent="-553212" defTabSz="2414016">
              <a:spcBef>
                <a:spcPts val="2300"/>
              </a:spcBef>
              <a:defRPr b="1" sz="4752"/>
            </a:pPr>
            <a:r>
              <a:t>Clean</a:t>
            </a:r>
          </a:p>
          <a:p>
            <a:pPr lvl="1" marL="1106424" indent="-553212" defTabSz="2414016">
              <a:spcBef>
                <a:spcPts val="2300"/>
              </a:spcBef>
              <a:defRPr sz="4752"/>
            </a:pPr>
            <a:r>
              <a:t>Preprocess the review and product info (tokenization, removing stop words, etc.)</a:t>
            </a:r>
          </a:p>
          <a:p>
            <a:pPr lvl="1" marL="1106424" indent="-553212" defTabSz="2414016">
              <a:spcBef>
                <a:spcPts val="2300"/>
              </a:spcBef>
              <a:defRPr sz="4752"/>
            </a:pPr>
            <a:r>
              <a:t>Clean the reviews to remove offensive words without losing context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RAG Implementation"/>
          <p:cNvSpPr txBox="1"/>
          <p:nvPr>
            <p:ph type="title"/>
          </p:nvPr>
        </p:nvSpPr>
        <p:spPr>
          <a:prstGeom prst="rect">
            <a:avLst/>
          </a:prstGeom>
        </p:spPr>
        <p:txBody>
          <a:bodyPr/>
          <a:lstStyle/>
          <a:p>
            <a:pPr/>
            <a:r>
              <a:t>RAG Implementation</a:t>
            </a:r>
          </a:p>
        </p:txBody>
      </p:sp>
      <p:sp>
        <p:nvSpPr>
          <p:cNvPr id="213" name="Embedding Generation and Index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Embedding Generation and Indexing</a:t>
            </a:r>
          </a:p>
        </p:txBody>
      </p:sp>
      <p:sp>
        <p:nvSpPr>
          <p:cNvPr id="214" name="Summarise…"/>
          <p:cNvSpPr txBox="1"/>
          <p:nvPr>
            <p:ph type="body" idx="1"/>
          </p:nvPr>
        </p:nvSpPr>
        <p:spPr>
          <a:prstGeom prst="rect">
            <a:avLst/>
          </a:prstGeom>
        </p:spPr>
        <p:txBody>
          <a:bodyPr/>
          <a:lstStyle/>
          <a:p>
            <a:pPr marL="491744" indent="-491744" defTabSz="2145791">
              <a:spcBef>
                <a:spcPts val="2100"/>
              </a:spcBef>
              <a:defRPr b="1" sz="4224"/>
            </a:pPr>
            <a:r>
              <a:t>Summarise</a:t>
            </a:r>
          </a:p>
          <a:p>
            <a:pPr lvl="1" marL="983488" indent="-491744" defTabSz="2145791">
              <a:spcBef>
                <a:spcPts val="2100"/>
              </a:spcBef>
              <a:defRPr sz="4224"/>
            </a:pPr>
            <a:r>
              <a:t>Summarise the product info of each product</a:t>
            </a:r>
          </a:p>
          <a:p>
            <a:pPr lvl="1" marL="983488" indent="-491744" defTabSz="2145791">
              <a:spcBef>
                <a:spcPts val="2100"/>
              </a:spcBef>
              <a:defRPr sz="4224"/>
            </a:pPr>
            <a:r>
              <a:t>Summarise the reviews in different chunks for each product</a:t>
            </a:r>
          </a:p>
          <a:p>
            <a:pPr marL="491744" indent="-491744" defTabSz="2145791">
              <a:spcBef>
                <a:spcPts val="2100"/>
              </a:spcBef>
              <a:defRPr b="1" sz="4224"/>
            </a:pPr>
            <a:r>
              <a:t>Embed and Upload to pinecone</a:t>
            </a:r>
          </a:p>
          <a:p>
            <a:pPr lvl="1" marL="983488" indent="-491744" defTabSz="2145791">
              <a:spcBef>
                <a:spcPts val="2100"/>
              </a:spcBef>
              <a:defRPr sz="4224"/>
            </a:pPr>
            <a:r>
              <a:t>Create dense vector representations (embeddings) for each product and review chunk</a:t>
            </a:r>
          </a:p>
          <a:p>
            <a:pPr marL="0" indent="0" defTabSz="402336">
              <a:spcBef>
                <a:spcPts val="0"/>
              </a:spcBef>
              <a:buClrTx/>
              <a:buSzTx/>
              <a:buNone/>
              <a:defRPr sz="1056">
                <a:latin typeface="Times Roman"/>
                <a:ea typeface="Times Roman"/>
                <a:cs typeface="Times Roman"/>
                <a:sym typeface="Times Roman"/>
              </a:defRPr>
            </a:pPr>
          </a:p>
          <a:p>
            <a:pPr lvl="1" marL="983488" indent="-491744" defTabSz="2145791">
              <a:spcBef>
                <a:spcPts val="2100"/>
              </a:spcBef>
              <a:defRPr sz="4224"/>
            </a:pPr>
            <a:r>
              <a:t>Use a pre-trained language model (e.g., BERT, RoBERTa) for embedding generation</a:t>
            </a:r>
          </a:p>
          <a:p>
            <a:pPr lvl="1" marL="983488" indent="-491744" defTabSz="2145791">
              <a:spcBef>
                <a:spcPts val="2100"/>
              </a:spcBef>
              <a:defRPr sz="4224"/>
            </a:pPr>
            <a:r>
              <a:t>Store embeddings alongside the metadata in pinecone</a:t>
            </a:r>
          </a:p>
          <a:p>
            <a:pPr marL="0" indent="0" defTabSz="402336">
              <a:spcBef>
                <a:spcPts val="0"/>
              </a:spcBef>
              <a:buClrTx/>
              <a:buSzTx/>
              <a:buNone/>
              <a:defRPr sz="1056">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RAG Implementation"/>
          <p:cNvSpPr txBox="1"/>
          <p:nvPr>
            <p:ph type="title"/>
          </p:nvPr>
        </p:nvSpPr>
        <p:spPr>
          <a:prstGeom prst="rect">
            <a:avLst/>
          </a:prstGeom>
        </p:spPr>
        <p:txBody>
          <a:bodyPr/>
          <a:lstStyle/>
          <a:p>
            <a:pPr/>
            <a:r>
              <a:t>RAG Implementation</a:t>
            </a:r>
          </a:p>
        </p:txBody>
      </p:sp>
      <p:sp>
        <p:nvSpPr>
          <p:cNvPr id="217" name="Query Process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Query Processing</a:t>
            </a:r>
          </a:p>
        </p:txBody>
      </p:sp>
      <p:sp>
        <p:nvSpPr>
          <p:cNvPr id="218" name="Search…"/>
          <p:cNvSpPr txBox="1"/>
          <p:nvPr>
            <p:ph type="body" idx="1"/>
          </p:nvPr>
        </p:nvSpPr>
        <p:spPr>
          <a:xfrm>
            <a:off x="1269999" y="3958541"/>
            <a:ext cx="21844001" cy="8432801"/>
          </a:xfrm>
          <a:prstGeom prst="rect">
            <a:avLst/>
          </a:prstGeom>
        </p:spPr>
        <p:txBody>
          <a:bodyPr/>
          <a:lstStyle/>
          <a:p>
            <a:pPr marL="0" indent="0" defTabSz="393192">
              <a:spcBef>
                <a:spcPts val="0"/>
              </a:spcBef>
              <a:buClrTx/>
              <a:buSzTx/>
              <a:buNone/>
              <a:defRPr sz="1032">
                <a:latin typeface="Times Roman"/>
                <a:ea typeface="Times Roman"/>
                <a:cs typeface="Times Roman"/>
                <a:sym typeface="Times Roman"/>
              </a:defRPr>
            </a:pPr>
          </a:p>
          <a:p>
            <a:pPr marL="480568" indent="-480568" defTabSz="2097023">
              <a:spcBef>
                <a:spcPts val="2000"/>
              </a:spcBef>
              <a:defRPr b="1" sz="4128"/>
            </a:pPr>
            <a:r>
              <a:t>Search</a:t>
            </a:r>
          </a:p>
          <a:p>
            <a:pPr lvl="1" marL="961136" indent="-480568" defTabSz="2097023">
              <a:spcBef>
                <a:spcPts val="2000"/>
              </a:spcBef>
              <a:defRPr sz="4128"/>
            </a:pPr>
            <a:r>
              <a:t>Identify Category user is referring to with Text Classification model</a:t>
            </a:r>
          </a:p>
          <a:p>
            <a:pPr lvl="1" marL="961136" indent="-480568" defTabSz="2097023">
              <a:spcBef>
                <a:spcPts val="2000"/>
              </a:spcBef>
              <a:defRPr sz="4128"/>
            </a:pPr>
            <a:r>
              <a:t>Develop a prompt to sequentially identify and analyze key query aspects (features, occasions, sub-queries) using a step-by-step reasoning process.</a:t>
            </a:r>
          </a:p>
          <a:p>
            <a:pPr lvl="1" marL="961136" indent="-480568" defTabSz="2097023">
              <a:spcBef>
                <a:spcPts val="2000"/>
              </a:spcBef>
              <a:defRPr sz="4128"/>
            </a:pPr>
            <a:r>
              <a:t>Embed each refined Sub-Query with same embedding model used in data processing</a:t>
            </a:r>
          </a:p>
          <a:p>
            <a:pPr marL="0" indent="0" defTabSz="393192">
              <a:spcBef>
                <a:spcPts val="0"/>
              </a:spcBef>
              <a:buClrTx/>
              <a:buSzTx/>
              <a:buNone/>
              <a:defRPr sz="1032">
                <a:latin typeface="Times Roman"/>
                <a:ea typeface="Times Roman"/>
                <a:cs typeface="Times Roman"/>
                <a:sym typeface="Times Roman"/>
              </a:defRPr>
            </a:pPr>
          </a:p>
          <a:p>
            <a:pPr marL="480568" indent="-480568" defTabSz="2097023">
              <a:spcBef>
                <a:spcPts val="2000"/>
              </a:spcBef>
              <a:defRPr b="1" sz="4128"/>
            </a:pPr>
            <a:r>
              <a:t>Cart-Bot</a:t>
            </a:r>
          </a:p>
          <a:p>
            <a:pPr lvl="1" marL="961136" indent="-480568" defTabSz="2097023">
              <a:spcBef>
                <a:spcPts val="2000"/>
              </a:spcBef>
              <a:defRPr sz="4128"/>
            </a:pPr>
            <a:r>
              <a:t>Develop a prompt to identify key aspects of the query (e.g., products user is referring to based on chat history, specific features, occasions)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RAG Implementation"/>
          <p:cNvSpPr txBox="1"/>
          <p:nvPr>
            <p:ph type="title"/>
          </p:nvPr>
        </p:nvSpPr>
        <p:spPr>
          <a:prstGeom prst="rect">
            <a:avLst/>
          </a:prstGeom>
        </p:spPr>
        <p:txBody>
          <a:bodyPr/>
          <a:lstStyle/>
          <a:p>
            <a:pPr/>
            <a:r>
              <a:t>RAG Implementation</a:t>
            </a:r>
          </a:p>
        </p:txBody>
      </p:sp>
      <p:sp>
        <p:nvSpPr>
          <p:cNvPr id="221" name="Retrieval Syste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Retrieval System</a:t>
            </a:r>
          </a:p>
        </p:txBody>
      </p:sp>
      <p:sp>
        <p:nvSpPr>
          <p:cNvPr id="222" name="Search…"/>
          <p:cNvSpPr txBox="1"/>
          <p:nvPr>
            <p:ph type="body" idx="1"/>
          </p:nvPr>
        </p:nvSpPr>
        <p:spPr>
          <a:prstGeom prst="rect">
            <a:avLst/>
          </a:prstGeom>
        </p:spPr>
        <p:txBody>
          <a:bodyPr/>
          <a:lstStyle/>
          <a:p>
            <a:pPr marL="0" indent="0" defTabSz="402336">
              <a:spcBef>
                <a:spcPts val="0"/>
              </a:spcBef>
              <a:buClrTx/>
              <a:buSzTx/>
              <a:buNone/>
              <a:defRPr sz="1056">
                <a:latin typeface="Times Roman"/>
                <a:ea typeface="Times Roman"/>
                <a:cs typeface="Times Roman"/>
                <a:sym typeface="Times Roman"/>
              </a:defRPr>
            </a:pPr>
          </a:p>
          <a:p>
            <a:pPr marL="491744" indent="-491744" defTabSz="2145791">
              <a:spcBef>
                <a:spcPts val="2100"/>
              </a:spcBef>
              <a:defRPr b="1" sz="4224"/>
            </a:pPr>
            <a:r>
              <a:t>Search</a:t>
            </a:r>
          </a:p>
          <a:p>
            <a:pPr lvl="1" marL="983488" indent="-491744" defTabSz="2145791">
              <a:spcBef>
                <a:spcPts val="2100"/>
              </a:spcBef>
              <a:defRPr sz="4224"/>
            </a:pPr>
            <a:r>
              <a:t>Use embedding of subqueries to retrieve products from pinecone.</a:t>
            </a:r>
          </a:p>
          <a:p>
            <a:pPr lvl="1" marL="983488" indent="-491744" defTabSz="2145791">
              <a:spcBef>
                <a:spcPts val="2100"/>
              </a:spcBef>
              <a:defRPr sz="4224"/>
            </a:pPr>
            <a:r>
              <a:t>Experiment with different similarity matching techniques to find balance between accuracy and latency</a:t>
            </a:r>
          </a:p>
          <a:p>
            <a:pPr lvl="1" marL="983488" indent="-491744" defTabSz="2145791">
              <a:spcBef>
                <a:spcPts val="2100"/>
              </a:spcBef>
              <a:defRPr sz="4224"/>
            </a:pPr>
            <a:r>
              <a:t>Return the retrieved products for each sub-query</a:t>
            </a:r>
          </a:p>
          <a:p>
            <a:pPr marL="491744" indent="-491744" defTabSz="2145791">
              <a:spcBef>
                <a:spcPts val="2100"/>
              </a:spcBef>
              <a:defRPr b="1" sz="4224"/>
            </a:pPr>
            <a:r>
              <a:t>CartBot</a:t>
            </a:r>
          </a:p>
          <a:p>
            <a:pPr lvl="1" marL="983488" indent="-491744" defTabSz="2145791">
              <a:spcBef>
                <a:spcPts val="2100"/>
              </a:spcBef>
              <a:defRPr sz="4224"/>
            </a:pPr>
            <a:r>
              <a:t>Extract summaries of reviews matching user question from Pinecone for each product in cart</a:t>
            </a:r>
          </a:p>
          <a:p>
            <a:pPr lvl="1" marL="983488" indent="-491744" defTabSz="2145791">
              <a:spcBef>
                <a:spcPts val="2100"/>
              </a:spcBef>
              <a:defRPr sz="4224"/>
            </a:pPr>
            <a:r>
              <a:t>Extract product summaries for each product in cart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RAG Implementation"/>
          <p:cNvSpPr txBox="1"/>
          <p:nvPr>
            <p:ph type="title"/>
          </p:nvPr>
        </p:nvSpPr>
        <p:spPr>
          <a:prstGeom prst="rect">
            <a:avLst/>
          </a:prstGeom>
        </p:spPr>
        <p:txBody>
          <a:bodyPr/>
          <a:lstStyle/>
          <a:p>
            <a:pPr/>
            <a:r>
              <a:t>RAG Implementation</a:t>
            </a:r>
          </a:p>
        </p:txBody>
      </p:sp>
      <p:sp>
        <p:nvSpPr>
          <p:cNvPr id="225" name="Context Prepa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Context Preparation</a:t>
            </a:r>
          </a:p>
        </p:txBody>
      </p:sp>
      <p:sp>
        <p:nvSpPr>
          <p:cNvPr id="226" name="Search…"/>
          <p:cNvSpPr txBox="1"/>
          <p:nvPr>
            <p:ph type="body" idx="1"/>
          </p:nvPr>
        </p:nvSpPr>
        <p:spPr>
          <a:prstGeom prst="rect">
            <a:avLst/>
          </a:prstGeom>
        </p:spPr>
        <p:txBody>
          <a:bodyPr/>
          <a:lstStyle/>
          <a:p>
            <a:pPr>
              <a:defRPr b="1"/>
            </a:pPr>
            <a:r>
              <a:t>Search</a:t>
            </a:r>
          </a:p>
          <a:p>
            <a:pPr lvl="1"/>
            <a:r>
              <a:t>Use product info/summary for all the products fetched in each subquery</a:t>
            </a:r>
          </a:p>
          <a:p>
            <a:pPr>
              <a:defRPr b="1"/>
            </a:pPr>
            <a:r>
              <a:t>Cart Bot</a:t>
            </a:r>
          </a:p>
          <a:p>
            <a:pPr lvl="1"/>
            <a:r>
              <a:t>Use product summaries and matched review chunks for each product in cart.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RAG Implementation"/>
          <p:cNvSpPr txBox="1"/>
          <p:nvPr>
            <p:ph type="title"/>
          </p:nvPr>
        </p:nvSpPr>
        <p:spPr>
          <a:prstGeom prst="rect">
            <a:avLst/>
          </a:prstGeom>
        </p:spPr>
        <p:txBody>
          <a:bodyPr/>
          <a:lstStyle/>
          <a:p>
            <a:pPr/>
            <a:r>
              <a:t>RAG Implementation</a:t>
            </a:r>
          </a:p>
        </p:txBody>
      </p:sp>
      <p:sp>
        <p:nvSpPr>
          <p:cNvPr id="229" name="Answer Gene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Answer Generation</a:t>
            </a:r>
          </a:p>
        </p:txBody>
      </p:sp>
      <p:sp>
        <p:nvSpPr>
          <p:cNvPr id="230" name="Search…"/>
          <p:cNvSpPr txBox="1"/>
          <p:nvPr>
            <p:ph type="body" idx="1"/>
          </p:nvPr>
        </p:nvSpPr>
        <p:spPr>
          <a:prstGeom prst="rect">
            <a:avLst/>
          </a:prstGeom>
        </p:spPr>
        <p:txBody>
          <a:bodyPr/>
          <a:lstStyle/>
          <a:p>
            <a:pPr>
              <a:defRPr b="1"/>
            </a:pPr>
            <a:r>
              <a:t>Search</a:t>
            </a:r>
          </a:p>
          <a:p>
            <a:pPr lvl="1"/>
            <a:r>
              <a:t>Develop prompts that effectively combine the query, retrieved context, and desired output format to present the retrieved products for each subquery and create sales text that convinces the user that the given products match their needs for the occasion</a:t>
            </a:r>
          </a:p>
          <a:p>
            <a:pPr>
              <a:defRPr b="1"/>
            </a:pPr>
            <a:r>
              <a:t>CartBot</a:t>
            </a:r>
          </a:p>
          <a:p>
            <a:pPr lvl="1"/>
            <a:r>
              <a:t>Develop prompts that effectively combine the query, retrieved context, and desired output format to answer user questions about products in cart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Testing"/>
          <p:cNvSpPr txBox="1"/>
          <p:nvPr>
            <p:ph type="title"/>
          </p:nvPr>
        </p:nvSpPr>
        <p:spPr>
          <a:prstGeom prst="rect">
            <a:avLst/>
          </a:prstGeom>
        </p:spPr>
        <p:txBody>
          <a:bodyPr/>
          <a:lstStyle>
            <a:lvl1pPr>
              <a:defRPr spc="-144" sz="4800"/>
            </a:lvl1pPr>
          </a:lstStyle>
          <a:p>
            <a:pPr/>
            <a:r>
              <a:t>Testing</a:t>
            </a:r>
          </a:p>
        </p:txBody>
      </p:sp>
      <p:sp>
        <p:nvSpPr>
          <p:cNvPr id="233" name="Review Relevance Precision:…"/>
          <p:cNvSpPr txBox="1"/>
          <p:nvPr>
            <p:ph type="body" idx="1"/>
          </p:nvPr>
        </p:nvSpPr>
        <p:spPr>
          <a:xfrm>
            <a:off x="1269999" y="3646923"/>
            <a:ext cx="21844001" cy="9053077"/>
          </a:xfrm>
          <a:prstGeom prst="rect">
            <a:avLst/>
          </a:prstGeom>
        </p:spPr>
        <p:txBody>
          <a:bodyPr/>
          <a:lstStyle/>
          <a:p>
            <a:pPr marL="0" indent="0" defTabSz="374904">
              <a:lnSpc>
                <a:spcPct val="150000"/>
              </a:lnSpc>
              <a:spcBef>
                <a:spcPts val="0"/>
              </a:spcBef>
              <a:buClrTx/>
              <a:buSzTx/>
              <a:buNone/>
              <a:defRPr b="1" sz="3936">
                <a:latin typeface="Times Roman"/>
                <a:ea typeface="Times Roman"/>
                <a:cs typeface="Times Roman"/>
                <a:sym typeface="Times Roman"/>
              </a:defRPr>
            </a:pPr>
            <a:r>
              <a:t>Review Relevance Precision</a:t>
            </a:r>
            <a:r>
              <a:rPr b="0"/>
              <a:t>:</a:t>
            </a:r>
            <a:endParaRPr b="0"/>
          </a:p>
          <a:p>
            <a:pPr marL="374903" indent="-260349" defTabSz="374904">
              <a:lnSpc>
                <a:spcPct val="150000"/>
              </a:lnSpc>
              <a:spcBef>
                <a:spcPts val="0"/>
              </a:spcBef>
              <a:buFont typeface="Times Roman"/>
              <a:defRPr sz="3936">
                <a:latin typeface="Times Roman"/>
                <a:ea typeface="Times Roman"/>
                <a:cs typeface="Times Roman"/>
                <a:sym typeface="Times Roman"/>
              </a:defRPr>
            </a:pPr>
            <a:r>
              <a:t>How accurately the retrieved reviews match the specific aspects of the user's product query.</a:t>
            </a:r>
          </a:p>
          <a:p>
            <a:pPr marL="0" indent="0" defTabSz="374904">
              <a:lnSpc>
                <a:spcPct val="150000"/>
              </a:lnSpc>
              <a:spcBef>
                <a:spcPts val="0"/>
              </a:spcBef>
              <a:buClrTx/>
              <a:buSzTx/>
              <a:buNone/>
              <a:defRPr b="1" sz="3936">
                <a:latin typeface="Times Roman"/>
                <a:ea typeface="Times Roman"/>
                <a:cs typeface="Times Roman"/>
                <a:sym typeface="Times Roman"/>
              </a:defRPr>
            </a:pPr>
            <a:r>
              <a:t>Review Coverage Recall</a:t>
            </a:r>
            <a:r>
              <a:rPr b="0"/>
              <a:t>:</a:t>
            </a:r>
            <a:endParaRPr b="0"/>
          </a:p>
          <a:p>
            <a:pPr marL="374903" indent="-260349" defTabSz="374904">
              <a:lnSpc>
                <a:spcPct val="150000"/>
              </a:lnSpc>
              <a:spcBef>
                <a:spcPts val="0"/>
              </a:spcBef>
              <a:buFont typeface="Times Roman"/>
              <a:defRPr sz="3936">
                <a:latin typeface="Times Roman"/>
                <a:ea typeface="Times Roman"/>
                <a:cs typeface="Times Roman"/>
                <a:sym typeface="Times Roman"/>
              </a:defRPr>
            </a:pPr>
            <a:r>
              <a:t> The ability to retrieve a comprehensive set of reviews that cover all aspects mentioned in the user's query.</a:t>
            </a:r>
          </a:p>
          <a:p>
            <a:pPr marL="0" indent="0" defTabSz="374904">
              <a:lnSpc>
                <a:spcPct val="150000"/>
              </a:lnSpc>
              <a:spcBef>
                <a:spcPts val="0"/>
              </a:spcBef>
              <a:buClrTx/>
              <a:buSzTx/>
              <a:buNone/>
              <a:defRPr b="1" sz="3936">
                <a:latin typeface="Times Roman"/>
                <a:ea typeface="Times Roman"/>
                <a:cs typeface="Times Roman"/>
                <a:sym typeface="Times Roman"/>
              </a:defRPr>
            </a:pPr>
            <a:r>
              <a:t>Answer Relevance</a:t>
            </a:r>
            <a:r>
              <a:rPr b="0"/>
              <a:t>:</a:t>
            </a:r>
            <a:endParaRPr b="0"/>
          </a:p>
          <a:p>
            <a:pPr marL="374903" indent="-260349" defTabSz="374904">
              <a:lnSpc>
                <a:spcPct val="150000"/>
              </a:lnSpc>
              <a:spcBef>
                <a:spcPts val="0"/>
              </a:spcBef>
              <a:buFont typeface="Times Roman"/>
              <a:defRPr sz="3936">
                <a:latin typeface="Times Roman"/>
                <a:ea typeface="Times Roman"/>
                <a:cs typeface="Times Roman"/>
                <a:sym typeface="Times Roman"/>
              </a:defRPr>
            </a:pPr>
            <a:r>
              <a:t> How well the generated answer addresses the user's specific question using the information from the retrieved reviews.</a:t>
            </a:r>
          </a:p>
          <a:p>
            <a:pPr marL="0" indent="0" defTabSz="374904">
              <a:lnSpc>
                <a:spcPct val="150000"/>
              </a:lnSpc>
              <a:spcBef>
                <a:spcPts val="0"/>
              </a:spcBef>
              <a:buClrTx/>
              <a:buSzTx/>
              <a:buNone/>
              <a:defRPr b="1" sz="3936">
                <a:latin typeface="Times Roman"/>
                <a:ea typeface="Times Roman"/>
                <a:cs typeface="Times Roman"/>
                <a:sym typeface="Times Roman"/>
              </a:defRPr>
            </a:pPr>
            <a:r>
              <a:t>Noise Robustness</a:t>
            </a:r>
            <a:r>
              <a:rPr b="0"/>
              <a:t>:</a:t>
            </a:r>
            <a:endParaRPr b="0"/>
          </a:p>
          <a:p>
            <a:pPr marL="374903" indent="-260349" defTabSz="374904">
              <a:lnSpc>
                <a:spcPct val="150000"/>
              </a:lnSpc>
              <a:spcBef>
                <a:spcPts val="0"/>
              </a:spcBef>
              <a:buFont typeface="Times Roman"/>
              <a:defRPr sz="3936">
                <a:latin typeface="Times Roman"/>
                <a:ea typeface="Times Roman"/>
                <a:cs typeface="Times Roman"/>
                <a:sym typeface="Times Roman"/>
              </a:defRPr>
            </a:pPr>
            <a:r>
              <a:t> The system's ability to handle unclear, poorly worded, or off-topic queries without a significant decrease in answer quality.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Testing"/>
          <p:cNvSpPr txBox="1"/>
          <p:nvPr>
            <p:ph type="title"/>
          </p:nvPr>
        </p:nvSpPr>
        <p:spPr>
          <a:prstGeom prst="rect">
            <a:avLst/>
          </a:prstGeom>
        </p:spPr>
        <p:txBody>
          <a:bodyPr/>
          <a:lstStyle>
            <a:lvl1pPr>
              <a:defRPr spc="-144" sz="4800"/>
            </a:lvl1pPr>
          </a:lstStyle>
          <a:p>
            <a:pPr/>
            <a:r>
              <a:t>Testing</a:t>
            </a:r>
          </a:p>
        </p:txBody>
      </p:sp>
      <p:sp>
        <p:nvSpPr>
          <p:cNvPr id="236" name="Answer Consistency:…"/>
          <p:cNvSpPr txBox="1"/>
          <p:nvPr>
            <p:ph type="body" idx="1"/>
          </p:nvPr>
        </p:nvSpPr>
        <p:spPr>
          <a:xfrm>
            <a:off x="1270000" y="3646923"/>
            <a:ext cx="21844000" cy="9053077"/>
          </a:xfrm>
          <a:prstGeom prst="rect">
            <a:avLst/>
          </a:prstGeom>
        </p:spPr>
        <p:txBody>
          <a:bodyPr/>
          <a:lstStyle/>
          <a:p>
            <a:pPr marL="0" indent="0" defTabSz="361188">
              <a:lnSpc>
                <a:spcPct val="150000"/>
              </a:lnSpc>
              <a:spcBef>
                <a:spcPts val="0"/>
              </a:spcBef>
              <a:buClrTx/>
              <a:buSzTx/>
              <a:buNone/>
              <a:defRPr b="1" sz="3792">
                <a:latin typeface="Times Roman"/>
                <a:ea typeface="Times Roman"/>
                <a:cs typeface="Times Roman"/>
                <a:sym typeface="Times Roman"/>
              </a:defRPr>
            </a:pPr>
            <a:r>
              <a:t>Answer Consistency</a:t>
            </a:r>
            <a:r>
              <a:rPr b="0"/>
              <a:t>:</a:t>
            </a:r>
            <a:endParaRPr b="0"/>
          </a:p>
          <a:p>
            <a:pPr marL="361188" indent="-250825" defTabSz="361188">
              <a:lnSpc>
                <a:spcPct val="150000"/>
              </a:lnSpc>
              <a:spcBef>
                <a:spcPts val="0"/>
              </a:spcBef>
              <a:buFont typeface="Times Roman"/>
              <a:defRPr sz="3792">
                <a:latin typeface="Times Roman"/>
                <a:ea typeface="Times Roman"/>
                <a:cs typeface="Times Roman"/>
                <a:sym typeface="Times Roman"/>
              </a:defRPr>
            </a:pPr>
            <a:r>
              <a:t>The degree to which ShopSmart provides consistent answers to similar queries across different sessions or users.</a:t>
            </a:r>
          </a:p>
          <a:p>
            <a:pPr marL="0" indent="0" defTabSz="361188">
              <a:lnSpc>
                <a:spcPct val="150000"/>
              </a:lnSpc>
              <a:spcBef>
                <a:spcPts val="0"/>
              </a:spcBef>
              <a:buClrTx/>
              <a:buSzTx/>
              <a:buNone/>
              <a:defRPr b="1" sz="3792">
                <a:latin typeface="Times Roman"/>
                <a:ea typeface="Times Roman"/>
                <a:cs typeface="Times Roman"/>
                <a:sym typeface="Times Roman"/>
              </a:defRPr>
            </a:pPr>
            <a:r>
              <a:t>Answer Completeness</a:t>
            </a:r>
            <a:r>
              <a:rPr b="0"/>
              <a:t>:</a:t>
            </a:r>
            <a:endParaRPr b="0"/>
          </a:p>
          <a:p>
            <a:pPr marL="361187" indent="-250824" defTabSz="361188">
              <a:lnSpc>
                <a:spcPct val="150000"/>
              </a:lnSpc>
              <a:spcBef>
                <a:spcPts val="0"/>
              </a:spcBef>
              <a:buFont typeface="Times Roman"/>
              <a:defRPr sz="3792">
                <a:latin typeface="Times Roman"/>
                <a:ea typeface="Times Roman"/>
                <a:cs typeface="Times Roman"/>
                <a:sym typeface="Times Roman"/>
              </a:defRPr>
            </a:pPr>
            <a:r>
              <a:t> The extent to which the generated answer provides all necessary information to fully address the user's query.</a:t>
            </a:r>
          </a:p>
          <a:p>
            <a:pPr marL="0" indent="0" defTabSz="361188">
              <a:lnSpc>
                <a:spcPct val="150000"/>
              </a:lnSpc>
              <a:spcBef>
                <a:spcPts val="0"/>
              </a:spcBef>
              <a:buClrTx/>
              <a:buSzTx/>
              <a:buNone/>
              <a:defRPr b="1" sz="3792">
                <a:latin typeface="Times Roman"/>
                <a:ea typeface="Times Roman"/>
                <a:cs typeface="Times Roman"/>
                <a:sym typeface="Times Roman"/>
              </a:defRPr>
            </a:pPr>
            <a:r>
              <a:t>Factual Accuracy</a:t>
            </a:r>
            <a:r>
              <a:rPr b="0"/>
              <a:t>:</a:t>
            </a:r>
            <a:endParaRPr b="0"/>
          </a:p>
          <a:p>
            <a:pPr marL="361188" indent="-250825" defTabSz="361188">
              <a:lnSpc>
                <a:spcPct val="150000"/>
              </a:lnSpc>
              <a:spcBef>
                <a:spcPts val="0"/>
              </a:spcBef>
              <a:buFont typeface="Times Roman"/>
              <a:defRPr sz="3792">
                <a:latin typeface="Times Roman"/>
                <a:ea typeface="Times Roman"/>
                <a:cs typeface="Times Roman"/>
                <a:sym typeface="Times Roman"/>
              </a:defRPr>
            </a:pPr>
            <a:r>
              <a:t>The correctness of factual information presented in the generated answers based on the available review data.</a:t>
            </a:r>
          </a:p>
          <a:p>
            <a:pPr marL="0" indent="0" defTabSz="361188">
              <a:lnSpc>
                <a:spcPct val="150000"/>
              </a:lnSpc>
              <a:spcBef>
                <a:spcPts val="0"/>
              </a:spcBef>
              <a:buClrTx/>
              <a:buSzTx/>
              <a:buNone/>
              <a:defRPr b="1" sz="3792">
                <a:latin typeface="Times Roman"/>
                <a:ea typeface="Times Roman"/>
                <a:cs typeface="Times Roman"/>
                <a:sym typeface="Times Roman"/>
              </a:defRPr>
            </a:pPr>
            <a:r>
              <a:t>Answer Coherence</a:t>
            </a:r>
            <a:r>
              <a:rPr b="0"/>
              <a:t>:</a:t>
            </a:r>
            <a:endParaRPr b="0"/>
          </a:p>
          <a:p>
            <a:pPr marL="361188" indent="-250825" defTabSz="361188">
              <a:lnSpc>
                <a:spcPct val="150000"/>
              </a:lnSpc>
              <a:spcBef>
                <a:spcPts val="0"/>
              </a:spcBef>
              <a:buFont typeface="Times Roman"/>
              <a:defRPr sz="3792">
                <a:latin typeface="Times Roman"/>
                <a:ea typeface="Times Roman"/>
                <a:cs typeface="Times Roman"/>
                <a:sym typeface="Times Roman"/>
              </a:defRPr>
            </a:pPr>
            <a:r>
              <a:t>The logical flow and overall readability of the generated answer, ensuring it's well-structured and easy to understand.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opSmart Evaluation Methodology"/>
          <p:cNvSpPr txBox="1"/>
          <p:nvPr>
            <p:ph type="title"/>
          </p:nvPr>
        </p:nvSpPr>
        <p:spPr>
          <a:prstGeom prst="rect">
            <a:avLst/>
          </a:prstGeom>
        </p:spPr>
        <p:txBody>
          <a:bodyPr/>
          <a:lstStyle>
            <a:lvl1pPr>
              <a:defRPr spc="-144" sz="4800"/>
            </a:lvl1pPr>
          </a:lstStyle>
          <a:p>
            <a:pPr/>
            <a:r>
              <a:t>ShopSmart Evaluation Methodology </a:t>
            </a:r>
          </a:p>
        </p:txBody>
      </p:sp>
      <p:sp>
        <p:nvSpPr>
          <p:cNvPr id="239" name="Test Set…"/>
          <p:cNvSpPr txBox="1"/>
          <p:nvPr>
            <p:ph type="body" sz="half" idx="1"/>
          </p:nvPr>
        </p:nvSpPr>
        <p:spPr>
          <a:xfrm>
            <a:off x="2841350" y="3141846"/>
            <a:ext cx="20905642" cy="3240868"/>
          </a:xfrm>
          <a:prstGeom prst="rect">
            <a:avLst/>
          </a:prstGeom>
        </p:spPr>
        <p:txBody>
          <a:bodyPr/>
          <a:lstStyle/>
          <a:p>
            <a:pPr marL="0" indent="0" defTabSz="457200">
              <a:lnSpc>
                <a:spcPct val="150000"/>
              </a:lnSpc>
              <a:spcBef>
                <a:spcPts val="1400"/>
              </a:spcBef>
              <a:buClrTx/>
              <a:buSzTx/>
              <a:buNone/>
              <a:defRPr b="1" sz="4400">
                <a:latin typeface="Times Roman"/>
                <a:ea typeface="Times Roman"/>
                <a:cs typeface="Times Roman"/>
                <a:sym typeface="Times Roman"/>
              </a:defRPr>
            </a:pPr>
            <a:r>
              <a:t>Test Set</a:t>
            </a:r>
          </a:p>
          <a:p>
            <a:pPr marL="457200" indent="-317500" defTabSz="457200">
              <a:lnSpc>
                <a:spcPct val="150000"/>
              </a:lnSpc>
              <a:spcBef>
                <a:spcPts val="0"/>
              </a:spcBef>
              <a:buFont typeface="Times Roman"/>
              <a:defRPr sz="4400">
                <a:latin typeface="Times Roman"/>
                <a:ea typeface="Times Roman"/>
                <a:cs typeface="Times Roman"/>
                <a:sym typeface="Times Roman"/>
              </a:defRPr>
            </a:pPr>
            <a:r>
              <a:t>1000 diverse product queries across 10 categories</a:t>
            </a:r>
          </a:p>
          <a:p>
            <a:pPr marL="457200" indent="-317500" defTabSz="457200">
              <a:lnSpc>
                <a:spcPct val="150000"/>
              </a:lnSpc>
              <a:spcBef>
                <a:spcPts val="0"/>
              </a:spcBef>
              <a:buFont typeface="Times Roman"/>
              <a:defRPr sz="4400">
                <a:latin typeface="Times Roman"/>
                <a:ea typeface="Times Roman"/>
                <a:cs typeface="Times Roman"/>
                <a:sym typeface="Times Roman"/>
              </a:defRPr>
            </a:pPr>
            <a:r>
              <a:t>10,000 associated user reviews (1000 per category)</a:t>
            </a:r>
          </a:p>
        </p:txBody>
      </p:sp>
      <p:graphicFrame>
        <p:nvGraphicFramePr>
          <p:cNvPr id="240" name="Table 1"/>
          <p:cNvGraphicFramePr/>
          <p:nvPr/>
        </p:nvGraphicFramePr>
        <p:xfrm>
          <a:off x="2899955" y="6733805"/>
          <a:ext cx="18398333" cy="572431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291847"/>
                <a:gridCol w="5081416"/>
                <a:gridCol w="2415961"/>
                <a:gridCol w="4596408"/>
              </a:tblGrid>
              <a:tr h="815945">
                <a:tc>
                  <a:txBody>
                    <a:bodyPr/>
                    <a:lstStyle/>
                    <a:p>
                      <a:pPr defTabSz="355600">
                        <a:defRPr sz="1800"/>
                      </a:pPr>
                      <a:r>
                        <a:rPr b="1" sz="2800">
                          <a:latin typeface="Helvetica Neue"/>
                          <a:ea typeface="Helvetica Neue"/>
                          <a:cs typeface="Helvetica Neue"/>
                          <a:sym typeface="Helvetica Neue"/>
                        </a:rPr>
                        <a:t>Metric</a:t>
                      </a:r>
                    </a:p>
                  </a:txBody>
                  <a:tcPr marL="63500" marR="63500" marT="12700" marB="12700" anchor="t" anchorCtr="0" horzOverflow="overflow"/>
                </a:tc>
                <a:tc>
                  <a:txBody>
                    <a:bodyPr/>
                    <a:lstStyle/>
                    <a:p>
                      <a:pPr defTabSz="355600">
                        <a:defRPr sz="1800"/>
                      </a:pPr>
                      <a:r>
                        <a:rPr b="1" sz="2800">
                          <a:latin typeface="Helvetica Neue"/>
                          <a:ea typeface="Helvetica Neue"/>
                          <a:cs typeface="Helvetica Neue"/>
                          <a:sym typeface="Helvetica Neue"/>
                        </a:rPr>
                        <a:t>Automated</a:t>
                      </a:r>
                    </a:p>
                  </a:txBody>
                  <a:tcPr marL="63500" marR="63500" marT="12700" marB="12700" anchor="t" anchorCtr="0" horzOverflow="overflow"/>
                </a:tc>
                <a:tc>
                  <a:txBody>
                    <a:bodyPr/>
                    <a:lstStyle/>
                    <a:p>
                      <a:pPr defTabSz="355600">
                        <a:defRPr sz="1800"/>
                      </a:pPr>
                      <a:r>
                        <a:rPr b="1" sz="2800">
                          <a:latin typeface="Helvetica Neue"/>
                          <a:ea typeface="Helvetica Neue"/>
                          <a:cs typeface="Helvetica Neue"/>
                          <a:sym typeface="Helvetica Neue"/>
                        </a:rPr>
                        <a:t>Manual</a:t>
                      </a:r>
                    </a:p>
                  </a:txBody>
                  <a:tcPr marL="63500" marR="63500" marT="12700" marB="12700" anchor="t" anchorCtr="0" horzOverflow="overflow"/>
                </a:tc>
                <a:tc>
                  <a:txBody>
                    <a:bodyPr/>
                    <a:lstStyle/>
                    <a:p>
                      <a:pPr defTabSz="355600">
                        <a:defRPr sz="1800"/>
                      </a:pPr>
                      <a:r>
                        <a:rPr b="1" sz="2800">
                          <a:latin typeface="Helvetica Neue"/>
                          <a:ea typeface="Helvetica Neue"/>
                          <a:cs typeface="Helvetica Neue"/>
                          <a:sym typeface="Helvetica Neue"/>
                        </a:rPr>
                        <a:t>Frequency</a:t>
                      </a:r>
                    </a:p>
                  </a:txBody>
                  <a:tcPr marL="63500" marR="63500" marT="12700" marB="12700" anchor="t" anchorCtr="0" horzOverflow="overflow"/>
                </a:tc>
              </a:tr>
              <a:tr h="815945">
                <a:tc>
                  <a:txBody>
                    <a:bodyPr/>
                    <a:lstStyle/>
                    <a:p>
                      <a:pPr algn="l" defTabSz="355600">
                        <a:defRPr sz="1800"/>
                      </a:pPr>
                      <a:r>
                        <a:rPr sz="2800">
                          <a:latin typeface="Helvetica Neue"/>
                          <a:ea typeface="Helvetica Neue"/>
                          <a:cs typeface="Helvetica Neue"/>
                          <a:sym typeface="Helvetica Neue"/>
                        </a:rPr>
                        <a:t>Review Relevance &amp; Coverage</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 (NLP model)</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All queries</a:t>
                      </a:r>
                    </a:p>
                  </a:txBody>
                  <a:tcPr marL="63500" marR="63500" marT="12700" marB="12700" anchor="t" anchorCtr="0" horzOverflow="overflow"/>
                </a:tc>
              </a:tr>
              <a:tr h="815945">
                <a:tc>
                  <a:txBody>
                    <a:bodyPr/>
                    <a:lstStyle/>
                    <a:p>
                      <a:pPr algn="l" defTabSz="355600">
                        <a:defRPr sz="1800"/>
                      </a:pPr>
                      <a:r>
                        <a:rPr sz="2800">
                          <a:latin typeface="Helvetica Neue"/>
                          <a:ea typeface="Helvetica Neue"/>
                          <a:cs typeface="Helvetica Neue"/>
                          <a:sym typeface="Helvetica Neue"/>
                        </a:rPr>
                        <a:t>Answer Relevance &amp; Completeness</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 (BERT-based)</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 </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20% of queries</a:t>
                      </a:r>
                    </a:p>
                  </a:txBody>
                  <a:tcPr marL="63500" marR="63500" marT="12700" marB="12700" anchor="t" anchorCtr="0" horzOverflow="overflow"/>
                </a:tc>
              </a:tr>
              <a:tr h="815945">
                <a:tc>
                  <a:txBody>
                    <a:bodyPr/>
                    <a:lstStyle/>
                    <a:p>
                      <a:pPr algn="l" defTabSz="355600">
                        <a:defRPr sz="1800"/>
                      </a:pPr>
                      <a:r>
                        <a:rPr sz="2800">
                          <a:latin typeface="Helvetica Neue"/>
                          <a:ea typeface="Helvetica Neue"/>
                          <a:cs typeface="Helvetica Neue"/>
                          <a:sym typeface="Helvetica Neue"/>
                        </a:rPr>
                        <a:t>Consistency &amp; Coherence</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 (Language model)</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 </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20% of queries</a:t>
                      </a:r>
                    </a:p>
                  </a:txBody>
                  <a:tcPr marL="63500" marR="63500" marT="12700" marB="12700" anchor="t" anchorCtr="0" horzOverflow="overflow"/>
                </a:tc>
              </a:tr>
              <a:tr h="815945">
                <a:tc>
                  <a:txBody>
                    <a:bodyPr/>
                    <a:lstStyle/>
                    <a:p>
                      <a:pPr algn="l" defTabSz="355600">
                        <a:defRPr sz="1800"/>
                      </a:pPr>
                      <a:r>
                        <a:rPr sz="2800">
                          <a:latin typeface="Helvetica Neue"/>
                          <a:ea typeface="Helvetica Neue"/>
                          <a:cs typeface="Helvetica Neue"/>
                          <a:sym typeface="Helvetica Neue"/>
                        </a:rPr>
                        <a:t>Factual Accuracy</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 (Cross-reference)</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 </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25% of queries</a:t>
                      </a:r>
                    </a:p>
                  </a:txBody>
                  <a:tcPr marL="63500" marR="63500" marT="12700" marB="12700" anchor="t" anchorCtr="0" horzOverflow="overflow"/>
                </a:tc>
              </a:tr>
              <a:tr h="815945">
                <a:tc>
                  <a:txBody>
                    <a:bodyPr/>
                    <a:lstStyle/>
                    <a:p>
                      <a:pPr algn="l" defTabSz="355600">
                        <a:defRPr sz="1800"/>
                      </a:pPr>
                      <a:r>
                        <a:rPr sz="2800">
                          <a:latin typeface="Helvetica Neue"/>
                          <a:ea typeface="Helvetica Neue"/>
                          <a:cs typeface="Helvetica Neue"/>
                          <a:sym typeface="Helvetica Neue"/>
                        </a:rPr>
                        <a:t>Noise Robustness</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 (Perturbed queries)</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25% of queries</a:t>
                      </a:r>
                    </a:p>
                  </a:txBody>
                  <a:tcPr marL="63500" marR="63500" marT="12700" marB="12700" anchor="t" anchorCtr="0" horzOverflow="overflow"/>
                </a:tc>
              </a:tr>
              <a:tr h="815945">
                <a:tc>
                  <a:txBody>
                    <a:bodyPr/>
                    <a:lstStyle/>
                    <a:p>
                      <a:pPr algn="l" defTabSz="355600">
                        <a:defRPr sz="1800"/>
                      </a:pPr>
                      <a:r>
                        <a:rPr sz="2800">
                          <a:latin typeface="Helvetica Neue"/>
                          <a:ea typeface="Helvetica Neue"/>
                          <a:cs typeface="Helvetica Neue"/>
                          <a:sym typeface="Helvetica Neue"/>
                        </a:rPr>
                        <a:t>Information Synthesis</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 (Experts)</a:t>
                      </a:r>
                    </a:p>
                  </a:txBody>
                  <a:tcPr marL="63500" marR="63500" marT="12700" marB="12700" anchor="t" anchorCtr="0" horzOverflow="overflow"/>
                </a:tc>
                <a:tc>
                  <a:txBody>
                    <a:bodyPr/>
                    <a:lstStyle/>
                    <a:p>
                      <a:pPr algn="l" defTabSz="355600">
                        <a:defRPr sz="1800"/>
                      </a:pPr>
                      <a:r>
                        <a:rPr sz="2800">
                          <a:latin typeface="Helvetica Neue"/>
                          <a:ea typeface="Helvetica Neue"/>
                          <a:cs typeface="Helvetica Neue"/>
                          <a:sym typeface="Helvetica Neue"/>
                        </a:rPr>
                        <a:t>10% of queries</a:t>
                      </a:r>
                    </a:p>
                  </a:txBody>
                  <a:tcPr marL="63500" marR="63500" marT="12700" marB="12700" anchor="t" anchorCtr="0" horzOverflow="overflow"/>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opSmart is an intelligent e-commerce platform designed to enhance users shopping experience using Generative AI"/>
          <p:cNvSpPr txBox="1"/>
          <p:nvPr>
            <p:ph type="title"/>
          </p:nvPr>
        </p:nvSpPr>
        <p:spPr>
          <a:xfrm>
            <a:off x="1270000" y="4243334"/>
            <a:ext cx="21844000" cy="3873501"/>
          </a:xfrm>
          <a:prstGeom prst="rect">
            <a:avLst/>
          </a:prstGeom>
        </p:spPr>
        <p:txBody>
          <a:bodyPr/>
          <a:lstStyle>
            <a:lvl1pPr defTabSz="454025">
              <a:defRPr spc="-191" sz="6380">
                <a:gradFill flip="none" rotWithShape="1">
                  <a:gsLst>
                    <a:gs pos="0">
                      <a:schemeClr val="accent1">
                        <a:lumOff val="13575"/>
                      </a:schemeClr>
                    </a:gs>
                    <a:gs pos="100000">
                      <a:schemeClr val="accent5">
                        <a:hueOff val="106044"/>
                        <a:satOff val="10158"/>
                        <a:lumOff val="16042"/>
                      </a:schemeClr>
                    </a:gs>
                  </a:gsLst>
                  <a:lin ang="3960000" scaled="0"/>
                </a:gradFill>
              </a:defRPr>
            </a:lvl1pPr>
          </a:lstStyle>
          <a:p>
            <a:pPr/>
            <a:r>
              <a:t>ShopSmart is an intelligent e-commerce platform designed to enhance users shopping experience using Generative AI</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Future Work"/>
          <p:cNvSpPr txBox="1"/>
          <p:nvPr>
            <p:ph type="title"/>
          </p:nvPr>
        </p:nvSpPr>
        <p:spPr>
          <a:prstGeom prst="rect">
            <a:avLst/>
          </a:prstGeom>
        </p:spPr>
        <p:txBody>
          <a:bodyPr/>
          <a:lstStyle>
            <a:lvl1pPr>
              <a:defRPr spc="-144" sz="4800"/>
            </a:lvl1pPr>
          </a:lstStyle>
          <a:p>
            <a:pPr/>
            <a:r>
              <a:t>Future Work</a:t>
            </a:r>
          </a:p>
        </p:txBody>
      </p:sp>
      <p:sp>
        <p:nvSpPr>
          <p:cNvPr id="243" name="Multi-modal Analysis:…"/>
          <p:cNvSpPr txBox="1"/>
          <p:nvPr>
            <p:ph type="body" idx="1"/>
          </p:nvPr>
        </p:nvSpPr>
        <p:spPr>
          <a:xfrm>
            <a:off x="1270000" y="3646923"/>
            <a:ext cx="21844000" cy="9053077"/>
          </a:xfrm>
          <a:prstGeom prst="rect">
            <a:avLst/>
          </a:prstGeom>
        </p:spPr>
        <p:txBody>
          <a:bodyPr/>
          <a:lstStyle/>
          <a:p>
            <a:pPr marL="0" indent="0" defTabSz="457200">
              <a:lnSpc>
                <a:spcPct val="150000"/>
              </a:lnSpc>
              <a:spcBef>
                <a:spcPts val="0"/>
              </a:spcBef>
              <a:buClrTx/>
              <a:buSzTx/>
              <a:buNone/>
              <a:defRPr b="1" sz="4400">
                <a:latin typeface="Times Roman"/>
                <a:ea typeface="Times Roman"/>
                <a:cs typeface="Times Roman"/>
                <a:sym typeface="Times Roman"/>
              </a:defRPr>
            </a:pPr>
            <a:r>
              <a:t>Multi-modal Analysis</a:t>
            </a:r>
            <a:r>
              <a:rPr b="0"/>
              <a:t>:</a:t>
            </a:r>
            <a:endParaRPr b="0"/>
          </a:p>
          <a:p>
            <a:pPr marL="457200" indent="-317500" defTabSz="457200">
              <a:lnSpc>
                <a:spcPct val="150000"/>
              </a:lnSpc>
              <a:spcBef>
                <a:spcPts val="0"/>
              </a:spcBef>
              <a:buFont typeface="Times Roman"/>
              <a:defRPr sz="4400">
                <a:latin typeface="Times Roman"/>
                <a:ea typeface="Times Roman"/>
                <a:cs typeface="Times Roman"/>
                <a:sym typeface="Times Roman"/>
              </a:defRPr>
            </a:pPr>
            <a:r>
              <a:t>Incorporate image and video review content alongside text</a:t>
            </a:r>
          </a:p>
          <a:p>
            <a:pPr marL="457200" indent="-317500" defTabSz="457200">
              <a:lnSpc>
                <a:spcPct val="150000"/>
              </a:lnSpc>
              <a:spcBef>
                <a:spcPts val="0"/>
              </a:spcBef>
              <a:buFont typeface="Times Roman"/>
              <a:defRPr sz="4400">
                <a:latin typeface="Times Roman"/>
                <a:ea typeface="Times Roman"/>
                <a:cs typeface="Times Roman"/>
                <a:sym typeface="Times Roman"/>
              </a:defRPr>
            </a:pPr>
            <a:r>
              <a:t>Develop AI models to extract insights from visual product reviews</a:t>
            </a:r>
          </a:p>
          <a:p>
            <a:pPr marL="0" indent="0" defTabSz="457200">
              <a:lnSpc>
                <a:spcPct val="150000"/>
              </a:lnSpc>
              <a:spcBef>
                <a:spcPts val="0"/>
              </a:spcBef>
              <a:buClrTx/>
              <a:buSzTx/>
              <a:buNone/>
              <a:defRPr b="1" sz="4400">
                <a:latin typeface="Times Roman"/>
                <a:ea typeface="Times Roman"/>
                <a:cs typeface="Times Roman"/>
                <a:sym typeface="Times Roman"/>
              </a:defRPr>
            </a:pPr>
            <a:r>
              <a:t>Voice Interface</a:t>
            </a:r>
            <a:r>
              <a:rPr b="0"/>
              <a:t>:</a:t>
            </a:r>
            <a:endParaRPr b="0"/>
          </a:p>
          <a:p>
            <a:pPr marL="457200" indent="-317500" defTabSz="457200">
              <a:lnSpc>
                <a:spcPct val="150000"/>
              </a:lnSpc>
              <a:spcBef>
                <a:spcPts val="0"/>
              </a:spcBef>
              <a:buFont typeface="Times Roman"/>
              <a:defRPr sz="4400">
                <a:latin typeface="Times Roman"/>
                <a:ea typeface="Times Roman"/>
                <a:cs typeface="Times Roman"/>
                <a:sym typeface="Times Roman"/>
              </a:defRPr>
            </a:pPr>
            <a:r>
              <a:t>Integrate speech recognition for voice-based queries</a:t>
            </a:r>
          </a:p>
          <a:p>
            <a:pPr marL="457200" indent="-317500" defTabSz="457200">
              <a:lnSpc>
                <a:spcPct val="150000"/>
              </a:lnSpc>
              <a:spcBef>
                <a:spcPts val="0"/>
              </a:spcBef>
              <a:buFont typeface="Times Roman"/>
              <a:defRPr sz="4400">
                <a:latin typeface="Times Roman"/>
                <a:ea typeface="Times Roman"/>
                <a:cs typeface="Times Roman"/>
                <a:sym typeface="Times Roman"/>
              </a:defRPr>
            </a:pPr>
            <a:r>
              <a:t>Develop a conversational AI interface for more natural interactions</a:t>
            </a:r>
          </a:p>
          <a:p>
            <a:pPr marL="0" indent="0" defTabSz="457200">
              <a:lnSpc>
                <a:spcPct val="150000"/>
              </a:lnSpc>
              <a:spcBef>
                <a:spcPts val="0"/>
              </a:spcBef>
              <a:buClrTx/>
              <a:buSzTx/>
              <a:buNone/>
              <a:defRPr b="1" sz="4400">
                <a:latin typeface="Times Roman"/>
                <a:ea typeface="Times Roman"/>
                <a:cs typeface="Times Roman"/>
                <a:sym typeface="Times Roman"/>
              </a:defRPr>
            </a:pPr>
            <a:r>
              <a:t>Comparative Analysis</a:t>
            </a:r>
            <a:r>
              <a:rPr b="0"/>
              <a:t>:</a:t>
            </a:r>
            <a:endParaRPr b="0"/>
          </a:p>
          <a:p>
            <a:pPr marL="457200" indent="-317500" defTabSz="457200">
              <a:lnSpc>
                <a:spcPct val="150000"/>
              </a:lnSpc>
              <a:spcBef>
                <a:spcPts val="0"/>
              </a:spcBef>
              <a:buFont typeface="Times Roman"/>
              <a:defRPr sz="4400">
                <a:latin typeface="Times Roman"/>
                <a:ea typeface="Times Roman"/>
                <a:cs typeface="Times Roman"/>
                <a:sym typeface="Times Roman"/>
              </a:defRPr>
            </a:pPr>
            <a:r>
              <a:t>Enhance the system to handle comparative queries between multiple products</a:t>
            </a:r>
          </a:p>
          <a:p>
            <a:pPr marL="457200" indent="-317500" defTabSz="457200">
              <a:lnSpc>
                <a:spcPct val="150000"/>
              </a:lnSpc>
              <a:spcBef>
                <a:spcPts val="0"/>
              </a:spcBef>
              <a:buFont typeface="Times Roman"/>
              <a:defRPr sz="4400">
                <a:latin typeface="Times Roman"/>
                <a:ea typeface="Times Roman"/>
                <a:cs typeface="Times Roman"/>
                <a:sym typeface="Times Roman"/>
              </a:defRPr>
            </a:pPr>
            <a:r>
              <a:t>Provide side-by-side feature comparisons based on user reviews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Key Takeaways"/>
          <p:cNvSpPr txBox="1"/>
          <p:nvPr>
            <p:ph type="title"/>
          </p:nvPr>
        </p:nvSpPr>
        <p:spPr>
          <a:prstGeom prst="rect">
            <a:avLst/>
          </a:prstGeom>
        </p:spPr>
        <p:txBody>
          <a:bodyPr/>
          <a:lstStyle/>
          <a:p>
            <a:pPr/>
            <a:r>
              <a:t>Key Takeaways</a:t>
            </a:r>
          </a:p>
        </p:txBody>
      </p:sp>
      <p:sp>
        <p:nvSpPr>
          <p:cNvPr id="246" name="There's vast potential for AI in simplifying complex e-commerce decisions…"/>
          <p:cNvSpPr txBox="1"/>
          <p:nvPr>
            <p:ph type="body" idx="1"/>
          </p:nvPr>
        </p:nvSpPr>
        <p:spPr>
          <a:prstGeom prst="rect">
            <a:avLst/>
          </a:prstGeom>
        </p:spPr>
        <p:txBody>
          <a:bodyPr/>
          <a:lstStyle/>
          <a:p>
            <a:pPr/>
            <a:r>
              <a:t>There's vast potential for AI in simplifying complex e-commerce decisions</a:t>
            </a:r>
          </a:p>
          <a:p>
            <a:pPr/>
            <a:r>
              <a:t>Leveraging AI to transform raw user reviews into valuable shopping guidance.</a:t>
            </a:r>
          </a:p>
          <a:p>
            <a:pPr/>
            <a:r>
              <a:t>Developing a robust RAG pipeline capable of handling diverse product categories and high query volumes.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Objectives"/>
          <p:cNvSpPr txBox="1"/>
          <p:nvPr>
            <p:ph type="title"/>
          </p:nvPr>
        </p:nvSpPr>
        <p:spPr>
          <a:prstGeom prst="rect">
            <a:avLst/>
          </a:prstGeom>
        </p:spPr>
        <p:txBody>
          <a:bodyPr/>
          <a:lstStyle/>
          <a:p>
            <a:pPr/>
            <a:r>
              <a:t>Objectives</a:t>
            </a:r>
          </a:p>
        </p:txBody>
      </p:sp>
      <p:sp>
        <p:nvSpPr>
          <p:cNvPr id="178" name="AI-powered product question answering system…"/>
          <p:cNvSpPr txBox="1"/>
          <p:nvPr>
            <p:ph type="body" idx="1"/>
          </p:nvPr>
        </p:nvSpPr>
        <p:spPr>
          <a:prstGeom prst="rect">
            <a:avLst/>
          </a:prstGeom>
        </p:spPr>
        <p:txBody>
          <a:bodyPr/>
          <a:lstStyle/>
          <a:p>
            <a:pPr/>
            <a:r>
              <a:t>AI-powered product question answering system</a:t>
            </a:r>
          </a:p>
          <a:p>
            <a:pPr/>
            <a:r>
              <a:t>Leverages user reviews to provide insights</a:t>
            </a:r>
          </a:p>
          <a:p>
            <a:pPr/>
            <a:r>
              <a:t>Enhancing product research and buying decisions</a:t>
            </a:r>
          </a:p>
          <a:p>
            <a:pPr/>
            <a:r>
              <a:t>Simplify product research process for online shoppers</a:t>
            </a:r>
          </a:p>
          <a:p>
            <a:pPr/>
            <a:r>
              <a:t>Provide accurate answers to product questions using real user experiences</a:t>
            </a:r>
          </a:p>
          <a:p>
            <a:pPr/>
            <a:r>
              <a:t>Improve shopping decisions through aggregated user knowledge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How ShopSmart Works"/>
          <p:cNvSpPr txBox="1"/>
          <p:nvPr>
            <p:ph type="title"/>
          </p:nvPr>
        </p:nvSpPr>
        <p:spPr>
          <a:prstGeom prst="rect">
            <a:avLst/>
          </a:prstGeom>
        </p:spPr>
        <p:txBody>
          <a:bodyPr/>
          <a:lstStyle/>
          <a:p>
            <a:pPr/>
            <a:r>
              <a:t>How ShopSmart Works</a:t>
            </a:r>
          </a:p>
        </p:txBody>
      </p:sp>
      <p:sp>
        <p:nvSpPr>
          <p:cNvPr id="181" name="Search in ShopSmar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Search in ShopSmart</a:t>
            </a:r>
          </a:p>
        </p:txBody>
      </p:sp>
      <p:sp>
        <p:nvSpPr>
          <p:cNvPr id="182" name="User can ask what he needs .System analyses the query to understand the information need…"/>
          <p:cNvSpPr txBox="1"/>
          <p:nvPr>
            <p:ph type="body" idx="1"/>
          </p:nvPr>
        </p:nvSpPr>
        <p:spPr>
          <a:xfrm>
            <a:off x="1269999" y="3723650"/>
            <a:ext cx="21844001" cy="8976350"/>
          </a:xfrm>
          <a:prstGeom prst="rect">
            <a:avLst/>
          </a:prstGeom>
        </p:spPr>
        <p:txBody>
          <a:bodyPr/>
          <a:lstStyle/>
          <a:p>
            <a:pPr marL="0" indent="0" defTabSz="457200">
              <a:spcBef>
                <a:spcPts val="0"/>
              </a:spcBef>
              <a:buClrTx/>
              <a:buSzTx/>
              <a:buNone/>
              <a:defRPr sz="1200">
                <a:latin typeface="Times Roman"/>
                <a:ea typeface="Times Roman"/>
                <a:cs typeface="Times Roman"/>
                <a:sym typeface="Times Roman"/>
              </a:defRPr>
            </a:pPr>
          </a:p>
          <a:p>
            <a:pPr/>
            <a:r>
              <a:t>User can ask what he needs .System analyses the query to understand the information need</a:t>
            </a:r>
          </a:p>
          <a:p>
            <a:pPr/>
          </a:p>
          <a:p>
            <a:pPr/>
          </a:p>
          <a:p>
            <a:pPr/>
          </a:p>
          <a:p>
            <a:pPr/>
          </a:p>
          <a:p>
            <a:pPr/>
          </a:p>
          <a:p>
            <a:pPr/>
            <a:r>
              <a:t>User Can add products that he liked into cart</a:t>
            </a:r>
          </a:p>
        </p:txBody>
      </p:sp>
      <p:pic>
        <p:nvPicPr>
          <p:cNvPr id="183" name="Screenshot 2024-07-14 at 2.32.45 PM.png" descr="Screenshot 2024-07-14 at 2.32.45 PM.png"/>
          <p:cNvPicPr>
            <a:picLocks noChangeAspect="1"/>
          </p:cNvPicPr>
          <p:nvPr/>
        </p:nvPicPr>
        <p:blipFill>
          <a:blip r:embed="rId2">
            <a:extLst/>
          </a:blip>
          <a:stretch>
            <a:fillRect/>
          </a:stretch>
        </p:blipFill>
        <p:spPr>
          <a:xfrm>
            <a:off x="3722276" y="5936853"/>
            <a:ext cx="15565588" cy="564808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How ShopSmart Works"/>
          <p:cNvSpPr txBox="1"/>
          <p:nvPr>
            <p:ph type="title"/>
          </p:nvPr>
        </p:nvSpPr>
        <p:spPr>
          <a:prstGeom prst="rect">
            <a:avLst/>
          </a:prstGeom>
        </p:spPr>
        <p:txBody>
          <a:bodyPr/>
          <a:lstStyle/>
          <a:p>
            <a:pPr/>
            <a:r>
              <a:t>How ShopSmart Works</a:t>
            </a:r>
          </a:p>
        </p:txBody>
      </p:sp>
      <p:sp>
        <p:nvSpPr>
          <p:cNvPr id="186" name="Cart in ShopSmar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Cart in ShopSmart</a:t>
            </a:r>
          </a:p>
        </p:txBody>
      </p:sp>
      <p:sp>
        <p:nvSpPr>
          <p:cNvPr id="187" name="User can ask questions about products in cart before buying. All relevant user reviews are retrieved and added into context for answering user queries."/>
          <p:cNvSpPr txBox="1"/>
          <p:nvPr>
            <p:ph type="body" idx="1"/>
          </p:nvPr>
        </p:nvSpPr>
        <p:spPr>
          <a:prstGeom prst="rect">
            <a:avLst/>
          </a:prstGeom>
        </p:spPr>
        <p:txBody>
          <a:bodyPr/>
          <a:lstStyle/>
          <a:p>
            <a:pPr marL="0" indent="0" defTabSz="457200">
              <a:spcBef>
                <a:spcPts val="0"/>
              </a:spcBef>
              <a:buClrTx/>
              <a:buSzTx/>
              <a:buNone/>
              <a:defRPr sz="1200">
                <a:latin typeface="Times Roman"/>
                <a:ea typeface="Times Roman"/>
                <a:cs typeface="Times Roman"/>
                <a:sym typeface="Times Roman"/>
              </a:defRPr>
            </a:pPr>
          </a:p>
          <a:p>
            <a:pPr/>
            <a:r>
              <a:t>User can ask questions about products in cart before buying. All relevant user reviews are retrieved and added into context for answering user queries.</a:t>
            </a:r>
          </a:p>
        </p:txBody>
      </p:sp>
      <p:pic>
        <p:nvPicPr>
          <p:cNvPr id="188" name="Screenshot 2024-07-14 at 2.39.50 PM.png" descr="Screenshot 2024-07-14 at 2.39.50 PM.png"/>
          <p:cNvPicPr>
            <a:picLocks noChangeAspect="1"/>
          </p:cNvPicPr>
          <p:nvPr/>
        </p:nvPicPr>
        <p:blipFill>
          <a:blip r:embed="rId2">
            <a:extLst/>
          </a:blip>
          <a:stretch>
            <a:fillRect/>
          </a:stretch>
        </p:blipFill>
        <p:spPr>
          <a:xfrm>
            <a:off x="3249961" y="7993028"/>
            <a:ext cx="17884078" cy="473766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Project Description"/>
          <p:cNvSpPr txBox="1"/>
          <p:nvPr>
            <p:ph type="title"/>
          </p:nvPr>
        </p:nvSpPr>
        <p:spPr>
          <a:prstGeom prst="rect">
            <a:avLst/>
          </a:prstGeom>
        </p:spPr>
        <p:txBody>
          <a:bodyPr/>
          <a:lstStyle/>
          <a:p>
            <a:pPr/>
            <a:r>
              <a:t>Project Description</a:t>
            </a:r>
          </a:p>
        </p:txBody>
      </p:sp>
      <p:sp>
        <p:nvSpPr>
          <p:cNvPr id="191" name="ShopSmart is an innovative AI-powered system designed to revolutionize the online shopping experience by providing intelligent answers to product-related questions using real user reviews. The system integrates advanced natural language processing techni"/>
          <p:cNvSpPr txBox="1"/>
          <p:nvPr>
            <p:ph type="body" idx="1"/>
          </p:nvPr>
        </p:nvSpPr>
        <p:spPr>
          <a:xfrm>
            <a:off x="1270000" y="3649883"/>
            <a:ext cx="21844000" cy="8432801"/>
          </a:xfrm>
          <a:prstGeom prst="rect">
            <a:avLst/>
          </a:prstGeom>
        </p:spPr>
        <p:txBody>
          <a:bodyPr/>
          <a:lstStyle>
            <a:lvl1pPr marL="0" indent="0" algn="just">
              <a:buClrTx/>
              <a:buSzTx/>
              <a:buNone/>
            </a:lvl1pPr>
          </a:lstStyle>
          <a:p>
            <a:pPr/>
            <a:r>
              <a:t>ShopSmart is an innovative AI-powered system designed to revolutionize the online shopping experience by providing intelligent answers to product-related questions using real user reviews. The system integrates advanced natural language processing techniques with a vast database of user-generated content to offer shoppers quick, accurate, and relevant information about products they're interested in purchasing.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Benefits for Shoppers"/>
          <p:cNvSpPr txBox="1"/>
          <p:nvPr>
            <p:ph type="title"/>
          </p:nvPr>
        </p:nvSpPr>
        <p:spPr>
          <a:prstGeom prst="rect">
            <a:avLst/>
          </a:prstGeom>
        </p:spPr>
        <p:txBody>
          <a:bodyPr/>
          <a:lstStyle/>
          <a:p>
            <a:pPr/>
            <a:r>
              <a:t>Benefits for Shoppers</a:t>
            </a:r>
          </a:p>
        </p:txBody>
      </p:sp>
      <p:sp>
        <p:nvSpPr>
          <p:cNvPr id="194" name="Access to real user experiences and opinions…"/>
          <p:cNvSpPr txBox="1"/>
          <p:nvPr>
            <p:ph type="body" idx="1"/>
          </p:nvPr>
        </p:nvSpPr>
        <p:spPr>
          <a:prstGeom prst="rect">
            <a:avLst/>
          </a:prstGeom>
        </p:spPr>
        <p:txBody>
          <a:bodyPr/>
          <a:lstStyle/>
          <a:p>
            <a:pPr/>
            <a:r>
              <a:t>Access to real user experiences and opinions</a:t>
            </a:r>
          </a:p>
          <a:p>
            <a:pPr/>
            <a:r>
              <a:t>Quick answers to specific product questions</a:t>
            </a:r>
          </a:p>
          <a:p>
            <a:pPr/>
            <a:r>
              <a:t>Reduced time spent reading through numerous reviews</a:t>
            </a:r>
          </a:p>
          <a:p>
            <a:pPr marL="0" indent="0" defTabSz="457200">
              <a:spcBef>
                <a:spcPts val="0"/>
              </a:spcBef>
              <a:buClrTx/>
              <a:buSzTx/>
              <a:buNone/>
              <a:defRPr sz="1200">
                <a:latin typeface="Times Roman"/>
                <a:ea typeface="Times Roman"/>
                <a:cs typeface="Times Roman"/>
                <a:sym typeface="Times Roman"/>
              </a:defRPr>
            </a:pPr>
          </a:p>
          <a:p>
            <a:pPr/>
            <a:r>
              <a:t>More informed purchasing decisions</a:t>
            </a:r>
          </a:p>
          <a:p>
            <a:pPr marL="0" indent="0" defTabSz="457200">
              <a:spcBef>
                <a:spcPts val="0"/>
              </a:spcBef>
              <a:buClrTx/>
              <a:buSzTx/>
              <a:buNone/>
              <a:defRPr sz="1200">
                <a:latin typeface="Times Roman"/>
                <a:ea typeface="Times Roman"/>
                <a:cs typeface="Times Roman"/>
                <a:sym typeface="Times Roman"/>
              </a:defRPr>
            </a:pPr>
          </a:p>
          <a:p>
            <a:pPr/>
            <a:r>
              <a:t>Increased confidence in product selection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Architecture Overview"/>
          <p:cNvSpPr txBox="1"/>
          <p:nvPr>
            <p:ph type="title"/>
          </p:nvPr>
        </p:nvSpPr>
        <p:spPr>
          <a:prstGeom prst="rect">
            <a:avLst/>
          </a:prstGeom>
        </p:spPr>
        <p:txBody>
          <a:bodyPr/>
          <a:lstStyle/>
          <a:p>
            <a:pPr/>
            <a:r>
              <a:t>Architecture Overview</a:t>
            </a:r>
          </a:p>
        </p:txBody>
      </p:sp>
      <p:sp>
        <p:nvSpPr>
          <p:cNvPr id="197" name="Key Components"/>
          <p:cNvSpPr txBox="1"/>
          <p:nvPr>
            <p:ph type="body" idx="21"/>
          </p:nvPr>
        </p:nvSpPr>
        <p:spPr>
          <a:xfrm>
            <a:off x="1270000" y="2554497"/>
            <a:ext cx="21844000" cy="1016001"/>
          </a:xfrm>
          <a:prstGeom prst="rect">
            <a:avLst/>
          </a:prstGeom>
          <a:extLst>
            <a:ext uri="{C572A759-6A51-4108-AA02-DFA0A04FC94B}">
              <ma14:wrappingTextBoxFlag xmlns:ma14="http://schemas.microsoft.com/office/mac/drawingml/2011/main" val="1"/>
            </a:ext>
          </a:extLst>
        </p:spPr>
        <p:txBody>
          <a:bodyPr/>
          <a:lstStyle/>
          <a:p>
            <a:pPr/>
            <a:r>
              <a:t>Key Components </a:t>
            </a:r>
          </a:p>
        </p:txBody>
      </p:sp>
      <p:sp>
        <p:nvSpPr>
          <p:cNvPr id="198" name="Frontend: Streamlit for user-friendly interface…"/>
          <p:cNvSpPr txBox="1"/>
          <p:nvPr>
            <p:ph type="body" idx="1"/>
          </p:nvPr>
        </p:nvSpPr>
        <p:spPr>
          <a:prstGeom prst="rect">
            <a:avLst/>
          </a:prstGeom>
        </p:spPr>
        <p:txBody>
          <a:bodyPr/>
          <a:lstStyle/>
          <a:p>
            <a:pPr marL="457200" indent="-317500" defTabSz="457200">
              <a:lnSpc>
                <a:spcPct val="150000"/>
              </a:lnSpc>
              <a:spcBef>
                <a:spcPts val="0"/>
              </a:spcBef>
              <a:buFont typeface="Times Roman"/>
              <a:defRPr sz="5200">
                <a:latin typeface="Times Roman"/>
                <a:ea typeface="Times Roman"/>
                <a:cs typeface="Times Roman"/>
                <a:sym typeface="Times Roman"/>
              </a:defRPr>
            </a:pPr>
            <a:r>
              <a:t>Frontend: Streamlit for user-friendly interface</a:t>
            </a:r>
          </a:p>
          <a:p>
            <a:pPr marL="457200" indent="-317500" defTabSz="457200">
              <a:lnSpc>
                <a:spcPct val="150000"/>
              </a:lnSpc>
              <a:spcBef>
                <a:spcPts val="0"/>
              </a:spcBef>
              <a:buFont typeface="Times Roman"/>
              <a:defRPr sz="5200">
                <a:latin typeface="Times Roman"/>
                <a:ea typeface="Times Roman"/>
                <a:cs typeface="Times Roman"/>
                <a:sym typeface="Times Roman"/>
              </a:defRPr>
            </a:pPr>
            <a:r>
              <a:t>Backend: FastAPI for efficient query processing</a:t>
            </a:r>
          </a:p>
          <a:p>
            <a:pPr marL="457200" indent="-317500" defTabSz="457200">
              <a:lnSpc>
                <a:spcPct val="150000"/>
              </a:lnSpc>
              <a:spcBef>
                <a:spcPts val="0"/>
              </a:spcBef>
              <a:buFont typeface="Times Roman"/>
              <a:defRPr sz="5200">
                <a:latin typeface="Times Roman"/>
                <a:ea typeface="Times Roman"/>
                <a:cs typeface="Times Roman"/>
                <a:sym typeface="Times Roman"/>
              </a:defRPr>
            </a:pPr>
            <a:r>
              <a:t>Database: Snowflake for storing and accessing review data</a:t>
            </a:r>
          </a:p>
          <a:p>
            <a:pPr marL="457200" indent="-317500" defTabSz="457200">
              <a:lnSpc>
                <a:spcPct val="150000"/>
              </a:lnSpc>
              <a:spcBef>
                <a:spcPts val="0"/>
              </a:spcBef>
              <a:buFont typeface="Times Roman"/>
              <a:defRPr sz="5200">
                <a:latin typeface="Times Roman"/>
                <a:ea typeface="Times Roman"/>
                <a:cs typeface="Times Roman"/>
                <a:sym typeface="Times Roman"/>
              </a:defRPr>
            </a:pPr>
            <a:r>
              <a:t>AI Integration: OpenAI for natural language understanding and response generation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Architecture"/>
          <p:cNvSpPr txBox="1"/>
          <p:nvPr>
            <p:ph type="title"/>
          </p:nvPr>
        </p:nvSpPr>
        <p:spPr>
          <a:prstGeom prst="rect">
            <a:avLst/>
          </a:prstGeom>
        </p:spPr>
        <p:txBody>
          <a:bodyPr/>
          <a:lstStyle/>
          <a:p>
            <a:pPr/>
            <a:r>
              <a:t>Architecture</a:t>
            </a:r>
          </a:p>
        </p:txBody>
      </p:sp>
      <p:sp>
        <p:nvSpPr>
          <p:cNvPr id="201" name="Data Processing"/>
          <p:cNvSpPr txBox="1"/>
          <p:nvPr>
            <p:ph type="body" idx="21"/>
          </p:nvPr>
        </p:nvSpPr>
        <p:spPr>
          <a:xfrm>
            <a:off x="1270000" y="2386138"/>
            <a:ext cx="21844000" cy="1016001"/>
          </a:xfrm>
          <a:prstGeom prst="rect">
            <a:avLst/>
          </a:prstGeom>
          <a:extLst>
            <a:ext uri="{C572A759-6A51-4108-AA02-DFA0A04FC94B}">
              <ma14:wrappingTextBoxFlag xmlns:ma14="http://schemas.microsoft.com/office/mac/drawingml/2011/main" val="1"/>
            </a:ext>
          </a:extLst>
        </p:spPr>
        <p:txBody>
          <a:bodyPr/>
          <a:lstStyle/>
          <a:p>
            <a:pPr/>
            <a:r>
              <a:t>Data Processing</a:t>
            </a:r>
          </a:p>
        </p:txBody>
      </p:sp>
      <p:pic>
        <p:nvPicPr>
          <p:cNvPr id="202" name="data_processing_layer (1).png" descr="data_processing_layer (1).png"/>
          <p:cNvPicPr>
            <a:picLocks noChangeAspect="1"/>
          </p:cNvPicPr>
          <p:nvPr/>
        </p:nvPicPr>
        <p:blipFill>
          <a:blip r:embed="rId2">
            <a:extLst/>
          </a:blip>
          <a:stretch>
            <a:fillRect/>
          </a:stretch>
        </p:blipFill>
        <p:spPr>
          <a:xfrm>
            <a:off x="207950" y="3361920"/>
            <a:ext cx="24356773" cy="126838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