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7" r:id="rId20"/>
    <p:sldId id="264" r:id="rId21"/>
    <p:sldId id="265" r:id="rId22"/>
    <p:sldId id="278" r:id="rId23"/>
    <p:sldId id="266" r:id="rId24"/>
    <p:sldId id="279" r:id="rId25"/>
    <p:sldId id="282" r:id="rId26"/>
    <p:sldId id="283" r:id="rId27"/>
    <p:sldId id="286" r:id="rId28"/>
    <p:sldId id="280" r:id="rId29"/>
    <p:sldId id="281" r:id="rId30"/>
    <p:sldId id="284" r:id="rId31"/>
    <p:sldId id="285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1C58-8A18-47DC-B949-31D17BCEE316}" type="datetimeFigureOut">
              <a:rPr lang="en-US" smtClean="0"/>
              <a:t>11-Aug-16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FE48-F823-43A5-8A84-6D2F98CE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487D-AFB4-492C-A21A-11C551EC8A31}" type="datetime1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A01B-A631-436F-BB8C-266FA08BC4D3}" type="datetime1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8354-93DA-4DA2-9F19-92D13543F7AC}" type="datetime1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1B57-B745-49B7-8DF0-E48F91A0A2F5}" type="datetime1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EB13-86A5-405F-A535-26F58A4790D2}" type="datetime1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9A8D-F392-4831-8CBD-F9A5B7D9F59A}" type="datetime1">
              <a:rPr lang="en-US" smtClean="0"/>
              <a:t>11-Aug-16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BDCB-6093-4DAC-A81C-57EFA9E0D3E7}" type="datetime1">
              <a:rPr lang="en-US" smtClean="0"/>
              <a:t>11-Aug-16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FD20-2275-4142-B128-4B9470DB4F77}" type="datetime1">
              <a:rPr lang="en-US" smtClean="0"/>
              <a:t>11-Aug-16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3360-1413-45FB-A28B-4050863002B3}" type="datetime1">
              <a:rPr lang="en-US" smtClean="0"/>
              <a:t>11-Aug-16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BF69-3FAE-43D2-9D96-9DCC014C95A2}" type="datetime1">
              <a:rPr lang="en-US" smtClean="0"/>
              <a:t>11-Aug-16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63D5-5ACB-43DD-8E63-D3D0CB656F60}" type="datetime1">
              <a:rPr lang="en-US" smtClean="0"/>
              <a:t>11-Aug-16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8946-B8EA-4507-8818-ECAA1CA30998}" type="datetime1">
              <a:rPr lang="en-US" smtClean="0"/>
              <a:t>11-Aug-16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dacity%20Developing%20android%20app%20Videos\Lesson%203-%20New%20Activities%20and%20Intents%20Videos\11%20-%20Intents%20as%20Envelopes.mp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 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b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MoAD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Mahesh 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 DEVELOPMENT CHALLENGES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1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 smtClean="0"/>
              <a:t>b) </a:t>
            </a:r>
            <a:r>
              <a:rPr lang="en-US" b="1" dirty="0"/>
              <a:t>Security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994" y="1752601"/>
            <a:ext cx="8229600" cy="205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b="1" dirty="0"/>
              <a:t>Authentication</a:t>
            </a:r>
            <a:r>
              <a:rPr lang="en-US" dirty="0"/>
              <a:t> 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b="1" dirty="0"/>
              <a:t>Server-side validation</a:t>
            </a:r>
            <a:r>
              <a:rPr lang="en-US" dirty="0" smtClean="0"/>
              <a:t> 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/>
              <a:t>Encrypting </a:t>
            </a:r>
            <a:r>
              <a:rPr lang="en-US" b="1" dirty="0" smtClean="0"/>
              <a:t>data</a:t>
            </a:r>
            <a:r>
              <a:rPr lang="en-US" dirty="0"/>
              <a:t> 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962400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- secure </a:t>
            </a:r>
            <a:r>
              <a:rPr lang="en-US" dirty="0"/>
              <a:t>authentication routine </a:t>
            </a:r>
            <a:r>
              <a:rPr lang="en-US" dirty="0" smtClean="0"/>
              <a:t>: build from - scratch?</a:t>
            </a:r>
          </a:p>
          <a:p>
            <a:pPr marL="574675" indent="0">
              <a:buNone/>
            </a:pPr>
            <a:r>
              <a:rPr lang="en-US" dirty="0" smtClean="0"/>
              <a:t>- LDAP directory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4257368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ii    - Validations </a:t>
            </a:r>
            <a:r>
              <a:rPr lang="en-US" dirty="0"/>
              <a:t>on the </a:t>
            </a:r>
            <a:r>
              <a:rPr lang="en-US" dirty="0" smtClean="0"/>
              <a:t>server is easy</a:t>
            </a:r>
          </a:p>
          <a:p>
            <a:pPr marL="515938" indent="0">
              <a:buNone/>
            </a:pPr>
            <a:r>
              <a:rPr lang="en-US" dirty="0" smtClean="0"/>
              <a:t>- It also reduces app complexity</a:t>
            </a:r>
          </a:p>
          <a:p>
            <a:pPr marL="515938" indent="0">
              <a:buNone/>
            </a:pPr>
            <a:r>
              <a:rPr lang="en-US" dirty="0" smtClean="0"/>
              <a:t>- It improves app performance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9148" y="4572000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iii   - keep </a:t>
            </a:r>
            <a:r>
              <a:rPr lang="en-US" dirty="0"/>
              <a:t>all sensitive data </a:t>
            </a:r>
            <a:r>
              <a:rPr lang="en-US" dirty="0" smtClean="0"/>
              <a:t>encrypted</a:t>
            </a:r>
          </a:p>
          <a:p>
            <a:pPr marL="574675" indent="0">
              <a:buNone/>
            </a:pPr>
            <a:r>
              <a:rPr lang="en-US" dirty="0" smtClean="0"/>
              <a:t>- It protects </a:t>
            </a:r>
            <a:r>
              <a:rPr lang="en-US" dirty="0"/>
              <a:t>the enterprise apps in cases where devices are lost or compromised.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3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Which one of the challenge is most important to be addressed 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are about to build app- “Learning through interactive animation” . What will be the answers to the questions that you ask to yourself before you build such app.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916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Big Picture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5" y="914400"/>
            <a:ext cx="76771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8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5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provides basic system </a:t>
            </a:r>
            <a:r>
              <a:rPr lang="en-US" dirty="0" smtClean="0"/>
              <a:t>functionality</a:t>
            </a:r>
          </a:p>
          <a:p>
            <a:r>
              <a:rPr lang="en-US" dirty="0"/>
              <a:t>process </a:t>
            </a:r>
            <a:r>
              <a:rPr lang="en-US" dirty="0" smtClean="0"/>
              <a:t>management</a:t>
            </a:r>
          </a:p>
          <a:p>
            <a:r>
              <a:rPr lang="en-US" dirty="0"/>
              <a:t>memory </a:t>
            </a:r>
            <a:r>
              <a:rPr lang="en-US" dirty="0" smtClean="0"/>
              <a:t>management</a:t>
            </a:r>
          </a:p>
          <a:p>
            <a:r>
              <a:rPr lang="en-US" dirty="0"/>
              <a:t>device </a:t>
            </a:r>
            <a:r>
              <a:rPr lang="en-US" dirty="0" smtClean="0"/>
              <a:t>management </a:t>
            </a:r>
            <a:r>
              <a:rPr lang="en-US" dirty="0" err="1" smtClean="0"/>
              <a:t>ex:</a:t>
            </a:r>
            <a:r>
              <a:rPr lang="en-US" dirty="0" err="1"/>
              <a:t>camera</a:t>
            </a:r>
            <a:r>
              <a:rPr lang="en-US" dirty="0"/>
              <a:t>, keypad, </a:t>
            </a:r>
            <a:r>
              <a:rPr lang="en-US" dirty="0" smtClean="0"/>
              <a:t>display</a:t>
            </a:r>
          </a:p>
          <a:p>
            <a:pPr marL="0" indent="0">
              <a:buNone/>
            </a:pPr>
            <a:r>
              <a:rPr lang="en-US" dirty="0"/>
              <a:t>kernel handles </a:t>
            </a:r>
            <a:r>
              <a:rPr lang="en-US" dirty="0" smtClean="0"/>
              <a:t>all networking and </a:t>
            </a:r>
            <a:r>
              <a:rPr lang="en-US" dirty="0"/>
              <a:t>device drivers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7974"/>
            <a:ext cx="7658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91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shared libraries are all written in C or C++, compiled for the particular hardware architecture used by the </a:t>
            </a:r>
            <a:r>
              <a:rPr lang="en-US" sz="2400" dirty="0" smtClean="0"/>
              <a:t>phone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24400"/>
            <a:ext cx="47244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057400"/>
            <a:ext cx="2590800" cy="2893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Surface Manager</a:t>
            </a:r>
            <a:r>
              <a:rPr lang="en-US" sz="2000" b="1" dirty="0" smtClean="0"/>
              <a:t>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drawing is on </a:t>
            </a:r>
            <a:r>
              <a:rPr lang="en-US" dirty="0"/>
              <a:t>off-screen bitmaps that are then combined with other bitmaps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system create all sorts of interesting </a:t>
            </a:r>
            <a:r>
              <a:rPr lang="en-US" dirty="0" smtClean="0"/>
              <a:t>effects. Ex: </a:t>
            </a:r>
            <a:r>
              <a:rPr lang="en-US" dirty="0"/>
              <a:t>see-through windows </a:t>
            </a:r>
            <a:r>
              <a:rPr lang="en-US" dirty="0" smtClean="0"/>
              <a:t>, </a:t>
            </a:r>
            <a:r>
              <a:rPr lang="en-US" dirty="0"/>
              <a:t>fancy transitions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057400"/>
            <a:ext cx="2590800" cy="2339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2D and 3D graphics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Two- and three-dimensional elements can be combined in a single user interface with Android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Uses </a:t>
            </a:r>
            <a:r>
              <a:rPr lang="en-US" dirty="0"/>
              <a:t>3D </a:t>
            </a:r>
            <a:r>
              <a:rPr lang="en-US" dirty="0" smtClean="0"/>
              <a:t>hardware or </a:t>
            </a:r>
            <a:r>
              <a:rPr lang="en-US" dirty="0"/>
              <a:t>fast software renderer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040194"/>
            <a:ext cx="2590800" cy="2339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Media codecs</a:t>
            </a:r>
            <a:r>
              <a:rPr lang="en-US" sz="2000" b="1" dirty="0" smtClean="0"/>
              <a:t>:</a:t>
            </a:r>
          </a:p>
          <a:p>
            <a:r>
              <a:rPr lang="en-US" dirty="0"/>
              <a:t>play video and record and play back </a:t>
            </a:r>
            <a:r>
              <a:rPr lang="en-US" dirty="0" smtClean="0"/>
              <a:t>audio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AVC (H.264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H.263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MP3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MPEG-4… </a:t>
            </a:r>
            <a:r>
              <a:rPr lang="en-US" b="1" dirty="0" err="1" smtClean="0"/>
              <a:t>etc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Native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71" y="3178277"/>
            <a:ext cx="82296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shared libraries . They exist only to be called by higher-level programs. </a:t>
            </a:r>
            <a:endParaRPr lang="en-US" sz="2400" dirty="0" smtClean="0"/>
          </a:p>
          <a:p>
            <a:pPr algn="just"/>
            <a:r>
              <a:rPr lang="en-US" sz="2400" dirty="0"/>
              <a:t>you can write and deploy your own native libraries using the Native Development Toolkit (NDK). 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24400"/>
            <a:ext cx="47244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143000"/>
            <a:ext cx="2590800" cy="1785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SQL database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lightweight SQLite database </a:t>
            </a:r>
            <a:r>
              <a:rPr lang="en-US" dirty="0" smtClean="0"/>
              <a:t>engine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use this for persistent storage in your application.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1151418"/>
            <a:ext cx="2590800" cy="6771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Browser engine: </a:t>
            </a:r>
            <a:endParaRPr lang="en-US" sz="2000" b="1" dirty="0" smtClean="0"/>
          </a:p>
          <a:p>
            <a:r>
              <a:rPr lang="en-US" dirty="0" err="1"/>
              <a:t>WebKit</a:t>
            </a:r>
            <a:r>
              <a:rPr lang="en-US" dirty="0"/>
              <a:t> library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6629400" y="4578450"/>
            <a:ext cx="2819400" cy="200086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Compiled to specific hardware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036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includes the </a:t>
            </a:r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/>
              <a:t>virtual machine and the core Java libraries</a:t>
            </a:r>
            <a:r>
              <a:rPr lang="en-US" dirty="0" smtClean="0"/>
              <a:t>.</a:t>
            </a:r>
          </a:p>
          <a:p>
            <a:pPr marL="636588" algn="just">
              <a:buNone/>
            </a:pPr>
            <a:r>
              <a:rPr lang="en-US" b="1" dirty="0" err="1"/>
              <a:t>Dalvik</a:t>
            </a:r>
            <a:r>
              <a:rPr lang="en-US" b="1" dirty="0"/>
              <a:t> </a:t>
            </a:r>
            <a:r>
              <a:rPr lang="en-US" b="1" dirty="0" smtClean="0"/>
              <a:t>VM</a:t>
            </a:r>
          </a:p>
          <a:p>
            <a:pPr marL="750888" indent="-457200" algn="just">
              <a:buFont typeface="Wingdings" pitchFamily="2" charset="2"/>
              <a:buChar char="ü"/>
            </a:pPr>
            <a:r>
              <a:rPr lang="en-US" dirty="0"/>
              <a:t>optimized </a:t>
            </a:r>
            <a:r>
              <a:rPr lang="en-US" dirty="0" err="1" smtClean="0"/>
              <a:t>Bytecode</a:t>
            </a:r>
            <a:r>
              <a:rPr lang="en-US" dirty="0" smtClean="0"/>
              <a:t> in terms of low memory and battery.</a:t>
            </a:r>
          </a:p>
          <a:p>
            <a:pPr marL="750888" indent="-457200" algn="just">
              <a:buFont typeface="Wingdings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Dalvik</a:t>
            </a:r>
            <a:r>
              <a:rPr lang="en-US" dirty="0"/>
              <a:t> VM enables every Android application to run in its own process, with its own instance of the </a:t>
            </a:r>
            <a:r>
              <a:rPr lang="en-US" dirty="0" err="1"/>
              <a:t>Dalvik</a:t>
            </a:r>
            <a:r>
              <a:rPr lang="en-US" dirty="0"/>
              <a:t> virtual machine. </a:t>
            </a:r>
            <a:endParaRPr lang="en-US" dirty="0" smtClean="0"/>
          </a:p>
          <a:p>
            <a:pPr marL="750888" indent="-457200" algn="just">
              <a:buFont typeface="Wingdings" pitchFamily="2" charset="2"/>
              <a:buChar char="ü"/>
            </a:pPr>
            <a:r>
              <a:rPr lang="en-US" dirty="0"/>
              <a:t>The </a:t>
            </a:r>
            <a:r>
              <a:rPr lang="en-US" dirty="0" err="1"/>
              <a:t>Dalvik</a:t>
            </a:r>
            <a:r>
              <a:rPr lang="en-US" dirty="0"/>
              <a:t> VM runs .</a:t>
            </a:r>
            <a:r>
              <a:rPr lang="en-US" dirty="0" err="1"/>
              <a:t>dex</a:t>
            </a:r>
            <a:r>
              <a:rPr lang="en-US" dirty="0"/>
              <a:t> files</a:t>
            </a:r>
            <a:r>
              <a:rPr lang="en-US" dirty="0" smtClean="0"/>
              <a:t>,</a:t>
            </a:r>
            <a:r>
              <a:rPr lang="en-US" dirty="0"/>
              <a:t> which are </a:t>
            </a:r>
            <a:r>
              <a:rPr lang="en-US" dirty="0" smtClean="0"/>
              <a:t>converted </a:t>
            </a:r>
            <a:r>
              <a:rPr lang="en-US" dirty="0"/>
              <a:t>at compile </a:t>
            </a:r>
            <a:r>
              <a:rPr lang="en-US" dirty="0" smtClean="0"/>
              <a:t>time from </a:t>
            </a:r>
            <a:r>
              <a:rPr lang="en-US" dirty="0"/>
              <a:t>standard .class and .jar files</a:t>
            </a:r>
            <a:r>
              <a:rPr lang="en-US" dirty="0" smtClean="0"/>
              <a:t>.</a:t>
            </a:r>
          </a:p>
          <a:p>
            <a:pPr marL="750888" indent="-457200" algn="just">
              <a:buFont typeface="Wingdings" pitchFamily="2" charset="2"/>
              <a:buChar char="ü"/>
            </a:pPr>
            <a:r>
              <a:rPr lang="en-US" dirty="0"/>
              <a:t>Java libraries that come with Android are different </a:t>
            </a:r>
            <a:r>
              <a:rPr lang="en-US" dirty="0" smtClean="0"/>
              <a:t>from both </a:t>
            </a:r>
            <a:r>
              <a:rPr lang="en-US" dirty="0"/>
              <a:t>the Java Standard Edition (Java SE) libraries and the </a:t>
            </a:r>
            <a:r>
              <a:rPr lang="en-US" dirty="0" smtClean="0"/>
              <a:t>Java Mobile </a:t>
            </a:r>
            <a:r>
              <a:rPr lang="en-US" dirty="0"/>
              <a:t>Edition (Java ME) libraries.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4370"/>
            <a:ext cx="30003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 algn="just"/>
            <a:r>
              <a:rPr lang="en-US" dirty="0"/>
              <a:t>This layer provides the high-level building </a:t>
            </a:r>
            <a:r>
              <a:rPr lang="en-US" dirty="0" smtClean="0"/>
              <a:t>blocks you </a:t>
            </a:r>
            <a:r>
              <a:rPr lang="en-US" dirty="0"/>
              <a:t>will use to create your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2667000"/>
            <a:ext cx="3581400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Activity Manager</a:t>
            </a:r>
            <a:r>
              <a:rPr lang="en-US" sz="2000" b="1" dirty="0" smtClean="0"/>
              <a:t>:</a:t>
            </a:r>
          </a:p>
          <a:p>
            <a:pPr marL="176213"/>
            <a:r>
              <a:rPr lang="en-US" dirty="0"/>
              <a:t>This controls the life cycle of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2667000"/>
            <a:ext cx="3962400" cy="1231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Content providers</a:t>
            </a:r>
            <a:r>
              <a:rPr lang="en-US" sz="2000" b="1" dirty="0" smtClean="0"/>
              <a:t>:</a:t>
            </a:r>
          </a:p>
          <a:p>
            <a:pPr marL="236538" algn="just"/>
            <a:r>
              <a:rPr lang="en-US" dirty="0"/>
              <a:t>These objects encapsulate data that needs to </a:t>
            </a:r>
            <a:r>
              <a:rPr lang="en-US" dirty="0" smtClean="0"/>
              <a:t>be shared </a:t>
            </a:r>
            <a:r>
              <a:rPr lang="en-US" dirty="0"/>
              <a:t>between applications, such as contacts.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854440"/>
            <a:ext cx="3581400" cy="1231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Resource manager</a:t>
            </a:r>
            <a:r>
              <a:rPr lang="en-US" sz="2000" b="1" dirty="0" smtClean="0"/>
              <a:t>:</a:t>
            </a:r>
          </a:p>
          <a:p>
            <a:pPr marL="176213" algn="just"/>
            <a:r>
              <a:rPr lang="en-US" dirty="0"/>
              <a:t>Resources are anything that goes with </a:t>
            </a:r>
            <a:r>
              <a:rPr lang="en-US" dirty="0" smtClean="0"/>
              <a:t>your program </a:t>
            </a:r>
            <a:r>
              <a:rPr lang="en-US" dirty="0"/>
              <a:t>that is not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916" y="5362545"/>
            <a:ext cx="357648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Location manager</a:t>
            </a:r>
            <a:r>
              <a:rPr lang="en-US" sz="2000" b="1" dirty="0" smtClean="0"/>
              <a:t>:</a:t>
            </a:r>
          </a:p>
          <a:p>
            <a:pPr marL="176213"/>
            <a:r>
              <a:rPr lang="en-US" dirty="0"/>
              <a:t>An Android phone always knows where it is.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5085546"/>
            <a:ext cx="4038600" cy="1231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Notification manager</a:t>
            </a:r>
            <a:r>
              <a:rPr lang="en-US" sz="2000" b="1" dirty="0" smtClean="0"/>
              <a:t>:</a:t>
            </a:r>
          </a:p>
          <a:p>
            <a:pPr marL="236538" algn="just"/>
            <a:r>
              <a:rPr lang="en-US" dirty="0"/>
              <a:t>Events such as arriving messages, appointments</a:t>
            </a:r>
            <a:r>
              <a:rPr lang="en-US" dirty="0" smtClean="0"/>
              <a:t>, </a:t>
            </a:r>
            <a:r>
              <a:rPr lang="en-US" dirty="0"/>
              <a:t>can be </a:t>
            </a:r>
            <a:r>
              <a:rPr lang="en-US" dirty="0" smtClean="0"/>
              <a:t>presented in </a:t>
            </a:r>
            <a:r>
              <a:rPr lang="en-US" dirty="0"/>
              <a:t>an unobtrusive fashion to the user.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2" y="152400"/>
            <a:ext cx="76581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41" y="-182665"/>
            <a:ext cx="8229600" cy="1143000"/>
          </a:xfrm>
        </p:spPr>
        <p:txBody>
          <a:bodyPr/>
          <a:lstStyle/>
          <a:p>
            <a:r>
              <a:rPr lang="en-US" dirty="0"/>
              <a:t>Applications and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users will </a:t>
            </a:r>
            <a:r>
              <a:rPr lang="en-US" dirty="0" smtClean="0"/>
              <a:t>see </a:t>
            </a:r>
            <a:r>
              <a:rPr lang="en-US" dirty="0"/>
              <a:t>these </a:t>
            </a:r>
            <a:r>
              <a:rPr lang="en-US" dirty="0" smtClean="0"/>
              <a:t>programs</a:t>
            </a:r>
          </a:p>
          <a:p>
            <a:r>
              <a:rPr lang="en-US" dirty="0"/>
              <a:t>Applications are programs that can take over the whole screen </a:t>
            </a:r>
            <a:r>
              <a:rPr lang="en-US" dirty="0" smtClean="0"/>
              <a:t>and interact </a:t>
            </a:r>
            <a:r>
              <a:rPr lang="en-US" dirty="0"/>
              <a:t>with the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Widgets </a:t>
            </a:r>
            <a:r>
              <a:rPr lang="en-US" dirty="0"/>
              <a:t>operate only in a small rectangle of the </a:t>
            </a:r>
            <a:r>
              <a:rPr lang="en-US" dirty="0" smtClean="0"/>
              <a:t>Home screen </a:t>
            </a:r>
            <a:r>
              <a:rPr lang="en-US" dirty="0"/>
              <a:t>application.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7" y="736651"/>
            <a:ext cx="76676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Y DVM?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is NDK? What are the disadvantage of providing NDK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Text Books (List of books as mentioned in the approved syllabus) </a:t>
            </a:r>
            <a:endParaRPr lang="en-US" dirty="0"/>
          </a:p>
          <a:p>
            <a:pPr marL="852488" lvl="0" indent="-571500">
              <a:buFont typeface="+mj-lt"/>
              <a:buAutoNum type="romanLcPeriod"/>
            </a:pPr>
            <a:r>
              <a:rPr lang="en-IN" dirty="0"/>
              <a:t>Ed </a:t>
            </a:r>
            <a:r>
              <a:rPr lang="en-IN" dirty="0" err="1"/>
              <a:t>burnette</a:t>
            </a:r>
            <a:r>
              <a:rPr lang="en-IN" dirty="0"/>
              <a:t>, 1. Hello, Android: Introducing Google's Mobile Development Platform, 3</a:t>
            </a:r>
            <a:r>
              <a:rPr lang="en-IN" baseline="30000" dirty="0"/>
              <a:t>rd</a:t>
            </a:r>
            <a:r>
              <a:rPr lang="en-IN" dirty="0"/>
              <a:t> Edition, The Pragmatic Bookshelf , 2010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References</a:t>
            </a:r>
            <a:endParaRPr lang="en-US" dirty="0"/>
          </a:p>
          <a:p>
            <a:pPr marL="911225" lvl="0" indent="-571500">
              <a:buFont typeface="+mj-lt"/>
              <a:buAutoNum type="romanLcPeriod"/>
            </a:pPr>
            <a:r>
              <a:rPr lang="en-IN" dirty="0"/>
              <a:t>Dave Smith and Jeff Friesen, 1. Android Recipes - A Problem-Solution Approach, 2</a:t>
            </a:r>
            <a:r>
              <a:rPr lang="en-IN" baseline="30000" dirty="0"/>
              <a:t>nd</a:t>
            </a:r>
            <a:r>
              <a:rPr lang="en-IN" dirty="0"/>
              <a:t> Edition, </a:t>
            </a:r>
            <a:r>
              <a:rPr lang="en-IN" dirty="0" err="1"/>
              <a:t>Apress</a:t>
            </a:r>
            <a:r>
              <a:rPr lang="en-IN" dirty="0"/>
              <a:t>, 2011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It’s Alive!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one foreground application, which typically </a:t>
            </a:r>
            <a:r>
              <a:rPr lang="en-US" dirty="0" smtClean="0"/>
              <a:t>takes over </a:t>
            </a:r>
            <a:r>
              <a:rPr lang="en-US" dirty="0"/>
              <a:t>the whole display except for the status line</a:t>
            </a:r>
            <a:r>
              <a:rPr lang="en-US" dirty="0" smtClean="0"/>
              <a:t>.</a:t>
            </a:r>
          </a:p>
          <a:p>
            <a:r>
              <a:rPr lang="en-US" dirty="0"/>
              <a:t>first application </a:t>
            </a:r>
            <a:r>
              <a:rPr lang="en-US" dirty="0" smtClean="0"/>
              <a:t>seen is </a:t>
            </a:r>
            <a:r>
              <a:rPr lang="en-US" dirty="0"/>
              <a:t>the Home </a:t>
            </a:r>
            <a:r>
              <a:rPr lang="en-US" dirty="0" smtClean="0"/>
              <a:t>application</a:t>
            </a:r>
          </a:p>
          <a:p>
            <a:r>
              <a:rPr lang="en-US" dirty="0"/>
              <a:t>All </a:t>
            </a:r>
            <a:r>
              <a:rPr lang="en-US" dirty="0" smtClean="0"/>
              <a:t>the opened </a:t>
            </a:r>
            <a:r>
              <a:rPr lang="en-US" dirty="0"/>
              <a:t>programs and screens are recorded on the </a:t>
            </a:r>
            <a:r>
              <a:rPr lang="en-US" dirty="0" smtClean="0"/>
              <a:t>application stack </a:t>
            </a:r>
            <a:r>
              <a:rPr lang="en-US" dirty="0"/>
              <a:t>by the system’s Activity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!=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is one or more activities plus a Linux process </a:t>
            </a:r>
            <a:r>
              <a:rPr lang="en-US" dirty="0" smtClean="0"/>
              <a:t>to contain </a:t>
            </a:r>
            <a:r>
              <a:rPr lang="en-US" dirty="0"/>
              <a:t>them</a:t>
            </a:r>
            <a:r>
              <a:rPr lang="en-US" dirty="0" smtClean="0"/>
              <a:t>.</a:t>
            </a:r>
          </a:p>
          <a:p>
            <a:r>
              <a:rPr lang="en-US" dirty="0"/>
              <a:t>an application can be “alive” even if its process has </a:t>
            </a:r>
            <a:r>
              <a:rPr lang="en-US" dirty="0" smtClean="0"/>
              <a:t>been killed.</a:t>
            </a:r>
          </a:p>
          <a:p>
            <a:r>
              <a:rPr lang="en-US" dirty="0"/>
              <a:t>activity life cycle is not tied to </a:t>
            </a:r>
            <a:r>
              <a:rPr lang="en-US"/>
              <a:t>the </a:t>
            </a:r>
            <a:r>
              <a:rPr lang="en-US" smtClean="0"/>
              <a:t>process life </a:t>
            </a:r>
            <a:r>
              <a:rPr lang="en-US" dirty="0"/>
              <a:t>cycle.</a:t>
            </a:r>
            <a:endParaRPr lang="en-US" dirty="0" smtClean="0"/>
          </a:p>
          <a:p>
            <a:r>
              <a:rPr lang="en-US" dirty="0"/>
              <a:t>Processes are just disposable containers for activities.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life cycle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onStart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onRestoreInstanceState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</a:p>
          <a:p>
            <a:r>
              <a:rPr lang="en-US" dirty="0" err="1"/>
              <a:t>onSaveInstanceState</a:t>
            </a:r>
            <a:r>
              <a:rPr lang="en-US" dirty="0"/>
              <a:t>()</a:t>
            </a:r>
          </a:p>
          <a:p>
            <a:r>
              <a:rPr lang="en-US" dirty="0" err="1"/>
              <a:t>onPause</a:t>
            </a:r>
            <a:r>
              <a:rPr lang="en-US" dirty="0"/>
              <a:t>()</a:t>
            </a:r>
          </a:p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onDestroy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324168" y="1143000"/>
            <a:ext cx="3276600" cy="3657600"/>
          </a:xfrm>
          <a:prstGeom prst="wedgeRoundRectCallout">
            <a:avLst>
              <a:gd name="adj1" fmla="val -75296"/>
              <a:gd name="adj2" fmla="val 1765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sz="2400" b="1" dirty="0"/>
              <a:t>An activity represents a single screen with a user interface. </a:t>
            </a:r>
            <a:endParaRPr lang="en-US" sz="2400" b="1" dirty="0" smtClean="0"/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400" b="1" dirty="0"/>
              <a:t>An activity is implemented as a subclass of </a:t>
            </a:r>
            <a:r>
              <a:rPr lang="en-US" sz="2400" b="1" dirty="0" smtClean="0"/>
              <a:t>Activity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400" b="1" dirty="0" smtClean="0"/>
              <a:t>Its Methods</a:t>
            </a:r>
          </a:p>
          <a:p>
            <a:pPr algn="just"/>
            <a:endParaRPr lang="en-US" sz="24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4648200"/>
            <a:ext cx="5638800" cy="167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MainActivity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extends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Activity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28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}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84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Cycles of the Rich and Famous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219200"/>
            <a:ext cx="2371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2562225"/>
            <a:ext cx="11144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25" y="2657475"/>
            <a:ext cx="21717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25" y="4010025"/>
            <a:ext cx="1104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75" y="2847975"/>
            <a:ext cx="17145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033376"/>
            <a:ext cx="20669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011253"/>
            <a:ext cx="11049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51" y="2573593"/>
            <a:ext cx="20002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335103"/>
            <a:ext cx="19240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973893"/>
            <a:ext cx="1114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25" y="4314825"/>
            <a:ext cx="20288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9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life cycle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Hands-on : Create an activity and over-raid all method with a Log cat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23"/>
            <a:ext cx="8229600" cy="1143000"/>
          </a:xfrm>
        </p:spPr>
        <p:txBody>
          <a:bodyPr/>
          <a:lstStyle/>
          <a:p>
            <a:r>
              <a:rPr lang="en-US" dirty="0" smtClean="0"/>
              <a:t>Log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228600"/>
            <a:ext cx="32480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447800"/>
            <a:ext cx="24765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1295400"/>
            <a:ext cx="6172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5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Directory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Resource can be text, bitmap or any non code information</a:t>
            </a:r>
          </a:p>
          <a:p>
            <a:pPr>
              <a:buFontTx/>
              <a:buChar char="-"/>
            </a:pPr>
            <a:r>
              <a:rPr lang="en-US" dirty="0"/>
              <a:t>Android resource compiler (</a:t>
            </a:r>
            <a:r>
              <a:rPr lang="en-US" dirty="0" err="1"/>
              <a:t>aapt</a:t>
            </a:r>
            <a:r>
              <a:rPr lang="en-US" dirty="0" smtClean="0"/>
              <a:t>) packs them into </a:t>
            </a:r>
            <a:r>
              <a:rPr lang="en-US" dirty="0" err="1" smtClean="0"/>
              <a:t>apk</a:t>
            </a:r>
            <a:r>
              <a:rPr lang="en-US" dirty="0" smtClean="0"/>
              <a:t> and generates a class R</a:t>
            </a:r>
          </a:p>
          <a:p>
            <a:pPr>
              <a:buFontTx/>
              <a:buChar char="-"/>
            </a:pPr>
            <a:r>
              <a:rPr lang="en-US" dirty="0" smtClean="0"/>
              <a:t>Each resource is identified by an assigned </a:t>
            </a:r>
            <a:r>
              <a:rPr lang="en-US" b="1" dirty="0" smtClean="0"/>
              <a:t>id</a:t>
            </a:r>
          </a:p>
          <a:p>
            <a:pPr>
              <a:buFontTx/>
              <a:buChar char="-"/>
            </a:pPr>
            <a:r>
              <a:rPr lang="en-US" dirty="0" smtClean="0"/>
              <a:t>Never modify class 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Video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Intent are also used perform actions like</a:t>
            </a:r>
          </a:p>
          <a:p>
            <a:pPr marL="800100">
              <a:buFontTx/>
              <a:buChar char="-"/>
            </a:pPr>
            <a:r>
              <a:rPr lang="en-US" dirty="0" smtClean="0"/>
              <a:t>View a link browser</a:t>
            </a:r>
          </a:p>
          <a:p>
            <a:pPr marL="800100">
              <a:buFontTx/>
              <a:buChar char="-"/>
            </a:pPr>
            <a:r>
              <a:rPr lang="en-US" dirty="0" smtClean="0"/>
              <a:t>Pick a photo</a:t>
            </a:r>
          </a:p>
          <a:p>
            <a:pPr marL="800100">
              <a:buFontTx/>
              <a:buChar char="-"/>
            </a:pPr>
            <a:r>
              <a:rPr lang="en-US" dirty="0" smtClean="0"/>
              <a:t>Pick a phone</a:t>
            </a:r>
          </a:p>
          <a:p>
            <a:pPr marL="800100">
              <a:buFontTx/>
              <a:buChar char="-"/>
            </a:pPr>
            <a:r>
              <a:rPr lang="en-US" dirty="0" smtClean="0"/>
              <a:t>Send an email</a:t>
            </a:r>
          </a:p>
          <a:p>
            <a:pPr marL="0" indent="0">
              <a:buNone/>
            </a:pPr>
            <a:r>
              <a:rPr lang="en-US" dirty="0" smtClean="0"/>
              <a:t>An activity can also receive an intent and get triggered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Hands-on : create another activity. Then launch the it form main activity using Intent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CIE+SEE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38158"/>
              </p:ext>
            </p:extLst>
          </p:nvPr>
        </p:nvGraphicFramePr>
        <p:xfrm>
          <a:off x="1371600" y="2209800"/>
          <a:ext cx="5638800" cy="2667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/>
                <a:gridCol w="34290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Assessment</a:t>
                      </a:r>
                      <a:endParaRPr lang="en-US" sz="24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Weightage in Marks</a:t>
                      </a:r>
                      <a:endParaRPr lang="en-US" sz="24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Minor 1</a:t>
                      </a:r>
                      <a:endParaRPr lang="en-US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15</a:t>
                      </a:r>
                      <a:endParaRPr lang="en-US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Minor 2</a:t>
                      </a:r>
                      <a:endParaRPr lang="en-US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Course Project</a:t>
                      </a:r>
                      <a:endParaRPr lang="en-US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 Total </a:t>
                      </a:r>
                      <a:endParaRPr lang="en-US" sz="24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50</a:t>
                      </a:r>
                      <a:endParaRPr lang="en-US" sz="24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019800" y="3025877"/>
            <a:ext cx="2895600" cy="1981200"/>
          </a:xfrm>
          <a:prstGeom prst="wedgeRoundRectCallout">
            <a:avLst>
              <a:gd name="adj1" fmla="val -63108"/>
              <a:gd name="adj2" fmla="val 29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Evaluated for 20 marks in two Phases with </a:t>
            </a:r>
            <a:r>
              <a:rPr lang="en-US" sz="2400" b="1" i="1" u="sng" dirty="0" smtClean="0"/>
              <a:t>Peer </a:t>
            </a:r>
            <a:r>
              <a:rPr lang="en-US" sz="2400" b="1" i="1" u="sng" dirty="0"/>
              <a:t>R</a:t>
            </a:r>
            <a:r>
              <a:rPr lang="en-US" sz="2400" b="1" i="1" u="sng" dirty="0" smtClean="0"/>
              <a:t>eview</a:t>
            </a:r>
            <a:endParaRPr lang="en-US" sz="2400" b="1" i="1" u="sn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service is a component that runs in the background to perform long-running operations. </a:t>
            </a:r>
            <a:endParaRPr lang="en-US" dirty="0" smtClean="0"/>
          </a:p>
          <a:p>
            <a:pPr algn="just"/>
            <a:r>
              <a:rPr lang="en-US" dirty="0"/>
              <a:t>For example, a service might play music in the background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 service is implemented as a subclass of </a:t>
            </a:r>
            <a:r>
              <a:rPr lang="en-US" b="1" dirty="0"/>
              <a:t>Service </a:t>
            </a:r>
            <a:r>
              <a:rPr lang="en-US" dirty="0"/>
              <a:t>class as follows: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MyService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extends Service </a:t>
            </a:r>
            <a:endParaRPr lang="en-US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take-up this later, after you are introduced to </a:t>
            </a:r>
            <a:r>
              <a:rPr lang="en-US" dirty="0" smtClean="0"/>
              <a:t>programming with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Safe and Secure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every application runs in its own Linux </a:t>
            </a:r>
            <a:r>
              <a:rPr lang="en-US" dirty="0" smtClean="0"/>
              <a:t>process</a:t>
            </a:r>
          </a:p>
          <a:p>
            <a:r>
              <a:rPr lang="en-US" dirty="0"/>
              <a:t>The hardware forbids one process from accessing another </a:t>
            </a:r>
            <a:r>
              <a:rPr lang="en-US" dirty="0" smtClean="0"/>
              <a:t>process’s </a:t>
            </a:r>
            <a:r>
              <a:rPr lang="en-US" dirty="0"/>
              <a:t>memory</a:t>
            </a:r>
            <a:r>
              <a:rPr lang="en-US" dirty="0" smtClean="0"/>
              <a:t>.</a:t>
            </a:r>
          </a:p>
          <a:p>
            <a:r>
              <a:rPr lang="en-US" dirty="0"/>
              <a:t>every application is assigned a specific user 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must </a:t>
            </a:r>
            <a:r>
              <a:rPr lang="en-US" dirty="0"/>
              <a:t>specifically ask for permission to use </a:t>
            </a:r>
            <a:r>
              <a:rPr lang="en-US" dirty="0" smtClean="0"/>
              <a:t>them </a:t>
            </a:r>
            <a:r>
              <a:rPr lang="en-US" dirty="0"/>
              <a:t>in a file </a:t>
            </a:r>
            <a:r>
              <a:rPr lang="en-US" dirty="0" smtClean="0"/>
              <a:t>named Android-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Manifest.xml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LucidaSansTypewriter"/>
              </a:rPr>
              <a:t>Ex: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A"/>
                </a:solidFill>
                <a:latin typeface="LucidaSansTypewriter"/>
              </a:rPr>
              <a:t>&lt;</a:t>
            </a:r>
            <a:r>
              <a:rPr lang="en-US" dirty="0">
                <a:solidFill>
                  <a:srgbClr val="00009A"/>
                </a:solidFill>
                <a:latin typeface="LucidaSansTypewriter"/>
              </a:rPr>
              <a:t>manifest </a:t>
            </a:r>
            <a:r>
              <a:rPr lang="en-US" dirty="0" err="1">
                <a:solidFill>
                  <a:srgbClr val="00009A"/>
                </a:solidFill>
                <a:latin typeface="LucidaSansTypewriter"/>
              </a:rPr>
              <a:t>xmlns:android</a:t>
            </a:r>
            <a:r>
              <a:rPr lang="en-US" dirty="0">
                <a:solidFill>
                  <a:srgbClr val="00009A"/>
                </a:solidFill>
                <a:latin typeface="LucidaSansTypewriter"/>
              </a:rPr>
              <a:t>="http://schemas.android.com/</a:t>
            </a:r>
            <a:r>
              <a:rPr lang="en-US" dirty="0" err="1">
                <a:solidFill>
                  <a:srgbClr val="00009A"/>
                </a:solidFill>
                <a:latin typeface="LucidaSansTypewriter"/>
              </a:rPr>
              <a:t>apk</a:t>
            </a:r>
            <a:r>
              <a:rPr lang="en-US" dirty="0">
                <a:solidFill>
                  <a:srgbClr val="00009A"/>
                </a:solidFill>
                <a:latin typeface="LucidaSansTypewriter"/>
              </a:rPr>
              <a:t>/res/android"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latin typeface="LucidaSansTypewriter"/>
              </a:rPr>
              <a:t>package="</a:t>
            </a:r>
            <a:r>
              <a:rPr lang="en-US" dirty="0" err="1">
                <a:solidFill>
                  <a:srgbClr val="00009A"/>
                </a:solidFill>
                <a:latin typeface="LucidaSansTypewriter"/>
              </a:rPr>
              <a:t>com.google.android.app.myapp</a:t>
            </a:r>
            <a:r>
              <a:rPr lang="en-US" dirty="0">
                <a:solidFill>
                  <a:srgbClr val="00009A"/>
                </a:solidFill>
                <a:latin typeface="LucidaSansTypewriter"/>
              </a:rPr>
              <a:t>" 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latin typeface="LucidaSansTypewriter"/>
              </a:rPr>
              <a:t>&lt;uses-permission </a:t>
            </a:r>
            <a:r>
              <a:rPr lang="en-US" dirty="0" err="1">
                <a:solidFill>
                  <a:srgbClr val="00009A"/>
                </a:solidFill>
                <a:latin typeface="LucidaSansTypewriter"/>
              </a:rPr>
              <a:t>android:name</a:t>
            </a:r>
            <a:r>
              <a:rPr lang="en-US" dirty="0">
                <a:solidFill>
                  <a:srgbClr val="00009A"/>
                </a:solidFill>
                <a:latin typeface="LucidaSansTypewriter"/>
              </a:rPr>
              <a:t>="</a:t>
            </a:r>
            <a:r>
              <a:rPr lang="en-US" dirty="0" err="1">
                <a:solidFill>
                  <a:srgbClr val="00009A"/>
                </a:solidFill>
                <a:latin typeface="LucidaSansTypewriter"/>
              </a:rPr>
              <a:t>android.permission.RECEIVE_SMS</a:t>
            </a:r>
            <a:r>
              <a:rPr lang="en-US" dirty="0">
                <a:solidFill>
                  <a:srgbClr val="00009A"/>
                </a:solidFill>
                <a:latin typeface="LucidaSansTypewriter"/>
              </a:rPr>
              <a:t>"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latin typeface="LucidaSansTypewriter"/>
              </a:rPr>
              <a:t>&lt;/manifest&gt;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Following topics will not be included in minors, SEE</a:t>
            </a:r>
          </a:p>
          <a:p>
            <a:pPr marL="800100"/>
            <a:r>
              <a:rPr lang="en-IN" dirty="0" smtClean="0"/>
              <a:t>Protocols</a:t>
            </a:r>
          </a:p>
          <a:p>
            <a:pPr marL="800100"/>
            <a:r>
              <a:rPr lang="en-IN" dirty="0" smtClean="0"/>
              <a:t>The </a:t>
            </a:r>
            <a:r>
              <a:rPr lang="en-IN" dirty="0"/>
              <a:t>operating systems for mobile applications</a:t>
            </a:r>
            <a:r>
              <a:rPr lang="en-IN" dirty="0" smtClean="0"/>
              <a:t>.</a:t>
            </a:r>
          </a:p>
          <a:p>
            <a:pPr marL="800100"/>
            <a:r>
              <a:rPr lang="en-IN" dirty="0" smtClean="0"/>
              <a:t>Introduction </a:t>
            </a:r>
            <a:r>
              <a:rPr lang="en-IN" dirty="0"/>
              <a:t>to development </a:t>
            </a:r>
            <a:r>
              <a:rPr lang="en-IN" dirty="0" smtClean="0"/>
              <a:t>environment.</a:t>
            </a:r>
          </a:p>
          <a:p>
            <a:pPr marL="0" indent="0">
              <a:buNone/>
            </a:pPr>
            <a:r>
              <a:rPr lang="en-IN" b="1" dirty="0"/>
              <a:t>I</a:t>
            </a:r>
            <a:r>
              <a:rPr lang="en-IN" b="1" dirty="0" smtClean="0"/>
              <a:t>ssues </a:t>
            </a:r>
            <a:r>
              <a:rPr lang="en-IN" b="1" dirty="0"/>
              <a:t>of power management </a:t>
            </a:r>
            <a:r>
              <a:rPr lang="en-IN" b="1" dirty="0" smtClean="0"/>
              <a:t>will included as part of 3</a:t>
            </a:r>
            <a:r>
              <a:rPr lang="en-IN" b="1" baseline="30000" dirty="0" smtClean="0"/>
              <a:t>rd</a:t>
            </a:r>
            <a:r>
              <a:rPr lang="en-IN" b="1" dirty="0" smtClean="0"/>
              <a:t> 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END OF CHAPTER 1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Dates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478157"/>
              </p:ext>
            </p:extLst>
          </p:nvPr>
        </p:nvGraphicFramePr>
        <p:xfrm>
          <a:off x="457200" y="1600200"/>
          <a:ext cx="8077199" cy="389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17"/>
                <a:gridCol w="2131398"/>
                <a:gridCol w="1864885"/>
                <a:gridCol w="1981200"/>
                <a:gridCol w="1371599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Sl.No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Review Date/Week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Course </a:t>
                      </a:r>
                      <a:r>
                        <a:rPr lang="en-US" dirty="0" err="1" smtClean="0"/>
                        <a:t>Incharge</a:t>
                      </a:r>
                      <a:r>
                        <a:rPr lang="en-US" baseline="0" dirty="0" smtClean="0"/>
                        <a:t> Present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9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Presentation on the problem identified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marks(CC)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MoAD,CC</a:t>
                      </a:r>
                      <a:endParaRPr lang="en-US" dirty="0"/>
                    </a:p>
                  </a:txBody>
                  <a:tcPr/>
                </a:tc>
              </a:tr>
              <a:tr h="89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Intermediate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05 marks(CC)+8 marks(</a:t>
                      </a:r>
                      <a:r>
                        <a:rPr lang="en-US" dirty="0" err="1" smtClean="0"/>
                        <a:t>MoAD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MoAD,CC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8942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 Assessment of the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marks(CC)</a:t>
                      </a:r>
                    </a:p>
                    <a:p>
                      <a:pPr algn="ctr"/>
                      <a:r>
                        <a:rPr lang="en-US" dirty="0" smtClean="0"/>
                        <a:t>+ 12 marks(</a:t>
                      </a:r>
                      <a:r>
                        <a:rPr lang="en-US" dirty="0" err="1" smtClean="0"/>
                        <a:t>MoAD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MoAD,CC</a:t>
                      </a:r>
                      <a:r>
                        <a:rPr lang="en-US" dirty="0" smtClean="0"/>
                        <a:t> ,IS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CIE+SEE question pattern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15014"/>
              </p:ext>
            </p:extLst>
          </p:nvPr>
        </p:nvGraphicFramePr>
        <p:xfrm>
          <a:off x="381000" y="1676400"/>
          <a:ext cx="7924799" cy="45652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9031"/>
                <a:gridCol w="4677006"/>
                <a:gridCol w="730181"/>
                <a:gridCol w="624822"/>
                <a:gridCol w="516715"/>
                <a:gridCol w="677044"/>
              </a:tblGrid>
              <a:tr h="4173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1a</a:t>
                      </a:r>
                      <a:endParaRPr lang="en-US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List the API’s to access the file system in android.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3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CO3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L2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1.4.1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  <a:tr h="4173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1b</a:t>
                      </a:r>
                      <a:endParaRPr lang="en-US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Compare between android and Windows8 phone mobile OS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5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CO1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L4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1.4.1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  <a:tr h="3127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1c</a:t>
                      </a:r>
                      <a:endParaRPr lang="en-US" sz="1800" b="1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Consider the course information of a student.</a:t>
                      </a:r>
                      <a:endParaRPr lang="en-US" sz="18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IN" sz="1800" dirty="0">
                          <a:effectLst/>
                        </a:rPr>
                        <a:t>Design a UI to accept CIE, SEE, and credits information for several courses one by one. Draw the snap shots</a:t>
                      </a:r>
                      <a:endParaRPr lang="en-US" sz="28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IN" sz="1800" dirty="0">
                          <a:effectLst/>
                        </a:rPr>
                        <a:t>Design the data structure to store the information obtained from UI</a:t>
                      </a:r>
                      <a:endParaRPr lang="en-US" sz="2800" dirty="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IN" sz="1800" dirty="0">
                          <a:effectLst/>
                        </a:rPr>
                        <a:t>The UI should display the SGP at the end. Also appropriate message to be flashed when user enters incorrect information for SEE and </a:t>
                      </a:r>
                      <a:r>
                        <a:rPr lang="en-IN" sz="1800" dirty="0" err="1">
                          <a:effectLst/>
                        </a:rPr>
                        <a:t>cie</a:t>
                      </a:r>
                      <a:r>
                        <a:rPr lang="en-IN" sz="1800" dirty="0">
                          <a:effectLst/>
                        </a:rPr>
                        <a:t> marks(Max 50 Marks)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Write android programs performing above points.</a:t>
                      </a:r>
                      <a:endParaRPr lang="en-US" sz="18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12 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 CO2</a:t>
                      </a:r>
                      <a:endParaRPr lang="en-US" sz="180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L3</a:t>
                      </a:r>
                      <a:endParaRPr lang="en-US" sz="18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 3.2.2 </a:t>
                      </a:r>
                      <a:endParaRPr lang="en-US" sz="18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50800" marR="50800" marT="5080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943896"/>
            <a:ext cx="5410200" cy="1981200"/>
          </a:xfrm>
          <a:prstGeom prst="wedgeRoundRectCallout">
            <a:avLst>
              <a:gd name="adj1" fmla="val -73278"/>
              <a:gd name="adj2" fmla="val 815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Conceptual Question total marks= 8M.</a:t>
            </a:r>
          </a:p>
          <a:p>
            <a:pPr algn="ctr"/>
            <a:r>
              <a:rPr lang="en-US" sz="2400" b="1" dirty="0" smtClean="0"/>
              <a:t>Questions will be based on topics covered in , notes apart from syllabus.</a:t>
            </a:r>
            <a:endParaRPr lang="en-US" sz="24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124200" y="3124200"/>
            <a:ext cx="5715000" cy="2133600"/>
          </a:xfrm>
          <a:prstGeom prst="wedgeRoundRectCallout">
            <a:avLst>
              <a:gd name="adj1" fmla="val -70006"/>
              <a:gd name="adj2" fmla="val -300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Single Programming Question with  marks 12M.</a:t>
            </a:r>
          </a:p>
          <a:p>
            <a:pPr algn="ctr"/>
            <a:r>
              <a:rPr lang="en-US" sz="2400" b="1" dirty="0" smtClean="0"/>
              <a:t>It can be </a:t>
            </a:r>
            <a:r>
              <a:rPr lang="en-US" sz="2400" b="1" u="sng" dirty="0" smtClean="0"/>
              <a:t>Exercise</a:t>
            </a:r>
            <a:r>
              <a:rPr lang="en-US" sz="2400" b="1" dirty="0" smtClean="0"/>
              <a:t> or </a:t>
            </a:r>
            <a:r>
              <a:rPr lang="en-US" sz="2400" b="1" u="sng" dirty="0" smtClean="0"/>
              <a:t>Structured enquiry </a:t>
            </a:r>
            <a:r>
              <a:rPr lang="en-US" sz="2400" b="1" dirty="0" smtClean="0"/>
              <a:t>type questions demanding the usage of android programming concepts along with  problem logic</a:t>
            </a:r>
            <a:endParaRPr lang="en-US" sz="2400" b="1" dirty="0"/>
          </a:p>
        </p:txBody>
      </p:sp>
      <p:sp>
        <p:nvSpPr>
          <p:cNvPr id="9" name="Explosion 1 8"/>
          <p:cNvSpPr/>
          <p:nvPr/>
        </p:nvSpPr>
        <p:spPr>
          <a:xfrm>
            <a:off x="228600" y="4171334"/>
            <a:ext cx="5181600" cy="2686665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Questions shall be similar to LP but not same as questions from 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43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 Rules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Attend Classes if you are not attending campus placement activities</a:t>
            </a:r>
          </a:p>
          <a:p>
            <a:pPr algn="just"/>
            <a:r>
              <a:rPr lang="en-US" dirty="0" smtClean="0"/>
              <a:t>Participate in course project and help your self to score better in minor1, minor2 and SEE</a:t>
            </a:r>
          </a:p>
          <a:p>
            <a:pPr algn="just"/>
            <a:r>
              <a:rPr lang="en-US" dirty="0" smtClean="0"/>
              <a:t>Complete course project task within the given schedule. </a:t>
            </a:r>
            <a:r>
              <a:rPr lang="en-US" dirty="0"/>
              <a:t> </a:t>
            </a:r>
            <a:r>
              <a:rPr lang="en-US" dirty="0" smtClean="0"/>
              <a:t>Delayed completion of work shall not be entertained.</a:t>
            </a:r>
          </a:p>
          <a:p>
            <a:pPr algn="just"/>
            <a:r>
              <a:rPr lang="en-US" u="sng" dirty="0" smtClean="0"/>
              <a:t>Bring Your Own Device(BYOD): laptop, android device to class for Hands-on learning:  </a:t>
            </a:r>
            <a:r>
              <a:rPr lang="en-US" b="1" i="1" u="sng" dirty="0" smtClean="0"/>
              <a:t>Compulsory </a:t>
            </a:r>
          </a:p>
          <a:p>
            <a:pPr algn="just"/>
            <a:r>
              <a:rPr lang="en-US" dirty="0" smtClean="0"/>
              <a:t>Fell free to Discuss with me and your friends in class and outside class. But try your self programming before you come up with doubts.</a:t>
            </a:r>
          </a:p>
          <a:p>
            <a:pPr algn="just"/>
            <a:r>
              <a:rPr lang="en-US" dirty="0" smtClean="0"/>
              <a:t>Keep checking the posts in Group over the internet and have update information's</a:t>
            </a:r>
          </a:p>
          <a:p>
            <a:endParaRPr lang="en-US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 DEVELOPMENT CHALLENGES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a) Creating </a:t>
            </a:r>
            <a:r>
              <a:rPr lang="en-US" b="1" dirty="0"/>
              <a:t>Apps which Get Noticed: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914400" y="1600200"/>
            <a:ext cx="7315200" cy="44196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What are the questions you  will think about before jumping in to building a mobile app?</a:t>
            </a:r>
            <a:endParaRPr lang="en-US" sz="28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33600"/>
            <a:ext cx="8229600" cy="44195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Who is my target group?</a:t>
            </a:r>
          </a:p>
          <a:p>
            <a:pPr lvl="0"/>
            <a:r>
              <a:rPr lang="en-US" dirty="0"/>
              <a:t>What is the aim of the app?</a:t>
            </a:r>
          </a:p>
          <a:p>
            <a:pPr lvl="0"/>
            <a:r>
              <a:rPr lang="en-US" dirty="0"/>
              <a:t>Which function does the app have?</a:t>
            </a:r>
          </a:p>
          <a:p>
            <a:pPr lvl="0"/>
            <a:r>
              <a:rPr lang="en-US" dirty="0"/>
              <a:t>Is the app absolutely new or does it improve an existing one or is it an add-on etc.? (Analyze the innovation level, do some research!)</a:t>
            </a:r>
          </a:p>
          <a:p>
            <a:pPr lvl="0"/>
            <a:r>
              <a:rPr lang="en-US" dirty="0"/>
              <a:t>Is there a market for the app? (Do a competitor and/or benchmark analysis or user survey!)</a:t>
            </a:r>
          </a:p>
          <a:p>
            <a:pPr lvl="0"/>
            <a:r>
              <a:rPr lang="en-US" dirty="0"/>
              <a:t>What will be the price of the app? (Analyze the profitability!)</a:t>
            </a:r>
          </a:p>
          <a:p>
            <a:pPr lvl="0"/>
            <a:r>
              <a:rPr lang="en-US" dirty="0"/>
              <a:t>Where will the app be sold? (Selling via the most popular app stores or via extra channels and other/own websites?)</a:t>
            </a:r>
          </a:p>
          <a:p>
            <a:pPr lvl="0"/>
            <a:r>
              <a:rPr lang="en-US" dirty="0"/>
              <a:t>What is it that I am offering and no one has offered before?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 DEVELOPMENT CHALLENGES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1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b) Building </a:t>
            </a:r>
            <a:r>
              <a:rPr lang="en-US" b="1" dirty="0"/>
              <a:t>App with good User </a:t>
            </a:r>
            <a:r>
              <a:rPr lang="en-US" b="1" dirty="0" err="1" smtClean="0"/>
              <a:t>eXperience</a:t>
            </a:r>
            <a:r>
              <a:rPr lang="en-US" b="1" dirty="0" smtClean="0"/>
              <a:t> </a:t>
            </a:r>
            <a:r>
              <a:rPr lang="en-US" b="1" dirty="0"/>
              <a:t>Design: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994" y="1752601"/>
            <a:ext cx="8229600" cy="205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b="1" dirty="0"/>
              <a:t>Dealing with the Screen Real Estate:</a:t>
            </a:r>
            <a:r>
              <a:rPr lang="en-US" dirty="0"/>
              <a:t> 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b="1" dirty="0"/>
              <a:t>Making the App Interactive:</a:t>
            </a:r>
            <a:r>
              <a:rPr lang="en-US" dirty="0"/>
              <a:t> 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b="1" dirty="0"/>
              <a:t>Keeping it Simple and Clear:</a:t>
            </a:r>
            <a:r>
              <a:rPr lang="en-US" dirty="0"/>
              <a:t> 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9994" y="3962400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    - Phones, tabs</a:t>
            </a:r>
          </a:p>
          <a:p>
            <a:pPr marL="973138" indent="-457200">
              <a:buFontTx/>
              <a:buChar char="-"/>
            </a:pPr>
            <a:r>
              <a:rPr lang="en-US" dirty="0" smtClean="0"/>
              <a:t>Pixels- resolution</a:t>
            </a:r>
          </a:p>
          <a:p>
            <a:pPr marL="973138" indent="-457200">
              <a:buFontTx/>
              <a:buChar char="-"/>
            </a:pPr>
            <a:r>
              <a:rPr lang="en-US" dirty="0" smtClean="0"/>
              <a:t>OS versions and </a:t>
            </a:r>
            <a:r>
              <a:rPr lang="en-US" dirty="0" err="1" smtClean="0"/>
              <a:t>Hardwares</a:t>
            </a:r>
            <a:endParaRPr lang="en-US" dirty="0" smtClean="0"/>
          </a:p>
          <a:p>
            <a:pPr marL="515938" indent="0">
              <a:buNone/>
            </a:pPr>
            <a:r>
              <a:rPr lang="en-US" b="1" dirty="0" smtClean="0"/>
              <a:t>- Responsive design</a:t>
            </a:r>
            <a:endParaRPr lang="en-US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4191000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ii    - Make use sensors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4419600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iii   - Recognizable </a:t>
            </a:r>
            <a:r>
              <a:rPr lang="en-US" dirty="0"/>
              <a:t>design, colors and logos etched in their memories, or typical fonts</a:t>
            </a:r>
            <a:r>
              <a:rPr lang="en-US" dirty="0" smtClean="0"/>
              <a:t>.</a:t>
            </a:r>
          </a:p>
          <a:p>
            <a:pPr marL="574675" indent="0">
              <a:buNone/>
            </a:pPr>
            <a:r>
              <a:rPr lang="en-US" dirty="0" smtClean="0"/>
              <a:t>- Pay </a:t>
            </a:r>
            <a:r>
              <a:rPr lang="en-US" dirty="0"/>
              <a:t>attention to the smallest issues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7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 DEVELOPMENT CHALLENGES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1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) </a:t>
            </a:r>
            <a:r>
              <a:rPr lang="en-US" b="1" dirty="0"/>
              <a:t>It’s Performance </a:t>
            </a:r>
            <a:r>
              <a:rPr lang="en-US" b="1" dirty="0" smtClean="0"/>
              <a:t>VS </a:t>
            </a:r>
            <a:r>
              <a:rPr lang="en-US" b="1" dirty="0"/>
              <a:t>Battery Life: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MoAD 7th sem 2016-17 BVBCET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9994" y="1905000"/>
            <a:ext cx="82296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limited battery life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Bug-free app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Performance on latest device VS old devices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Include development team while prototyping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b="1" dirty="0" smtClean="0"/>
              <a:t>Perform beta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1823</Words>
  <Application>Microsoft Office PowerPoint</Application>
  <PresentationFormat>On-screen Show (4:3)</PresentationFormat>
  <Paragraphs>279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Mobile Application Development (MoAD)</vt:lpstr>
      <vt:lpstr>Books</vt:lpstr>
      <vt:lpstr>CIE+SEE</vt:lpstr>
      <vt:lpstr>Assessment Dates</vt:lpstr>
      <vt:lpstr>CIE+SEE question pattern</vt:lpstr>
      <vt:lpstr>Ground Rules</vt:lpstr>
      <vt:lpstr>MOBILE APPLICATION DEVELOPMENT CHALLENGES </vt:lpstr>
      <vt:lpstr>MOBILE APPLICATION DEVELOPMENT CHALLENGES </vt:lpstr>
      <vt:lpstr>MOBILE APPLICATION DEVELOPMENT CHALLENGES </vt:lpstr>
      <vt:lpstr>MOBILE APPLICATION DEVELOPMENT CHALLENGES </vt:lpstr>
      <vt:lpstr>Reflect</vt:lpstr>
      <vt:lpstr>2.1 The Big Picture</vt:lpstr>
      <vt:lpstr>Linux Kernel</vt:lpstr>
      <vt:lpstr>Native Libraries</vt:lpstr>
      <vt:lpstr>Native Libraries</vt:lpstr>
      <vt:lpstr>Android Runtime</vt:lpstr>
      <vt:lpstr>Application Framework</vt:lpstr>
      <vt:lpstr>Applications and Widgets</vt:lpstr>
      <vt:lpstr>Reflect</vt:lpstr>
      <vt:lpstr>2.2 It’s Alive!</vt:lpstr>
      <vt:lpstr>Process != Application</vt:lpstr>
      <vt:lpstr>Activity life cycle</vt:lpstr>
      <vt:lpstr>Life Cycles of the Rich and Famous</vt:lpstr>
      <vt:lpstr>Activity life cycle</vt:lpstr>
      <vt:lpstr>Log cat</vt:lpstr>
      <vt:lpstr>Project Directory</vt:lpstr>
      <vt:lpstr>R</vt:lpstr>
      <vt:lpstr>Intents</vt:lpstr>
      <vt:lpstr>Intents</vt:lpstr>
      <vt:lpstr>Services</vt:lpstr>
      <vt:lpstr>Content Providers</vt:lpstr>
      <vt:lpstr>2.5 Safe and Secure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(MoAD)</dc:title>
  <dc:creator>msp</dc:creator>
  <cp:lastModifiedBy>msp</cp:lastModifiedBy>
  <cp:revision>59</cp:revision>
  <dcterms:created xsi:type="dcterms:W3CDTF">2006-08-16T00:00:00Z</dcterms:created>
  <dcterms:modified xsi:type="dcterms:W3CDTF">2016-08-11T08:06:14Z</dcterms:modified>
</cp:coreProperties>
</file>