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34" r:id="rId5"/>
    <p:sldId id="335" r:id="rId6"/>
    <p:sldId id="336" r:id="rId7"/>
    <p:sldId id="337" r:id="rId8"/>
    <p:sldId id="338" r:id="rId9"/>
    <p:sldId id="268" r:id="rId10"/>
    <p:sldId id="269" r:id="rId11"/>
    <p:sldId id="258" r:id="rId12"/>
    <p:sldId id="259" r:id="rId13"/>
    <p:sldId id="270" r:id="rId14"/>
    <p:sldId id="261" r:id="rId15"/>
    <p:sldId id="262" r:id="rId16"/>
    <p:sldId id="263" r:id="rId17"/>
    <p:sldId id="264" r:id="rId18"/>
    <p:sldId id="265" r:id="rId19"/>
    <p:sldId id="266" r:id="rId20"/>
    <p:sldId id="271" r:id="rId21"/>
    <p:sldId id="272" r:id="rId22"/>
    <p:sldId id="267" r:id="rId23"/>
    <p:sldId id="273" r:id="rId24"/>
    <p:sldId id="274" r:id="rId25"/>
    <p:sldId id="275" r:id="rId26"/>
    <p:sldId id="347" r:id="rId27"/>
    <p:sldId id="348" r:id="rId28"/>
    <p:sldId id="349" r:id="rId29"/>
    <p:sldId id="350" r:id="rId30"/>
    <p:sldId id="351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339" r:id="rId46"/>
    <p:sldId id="290" r:id="rId47"/>
    <p:sldId id="291" r:id="rId48"/>
    <p:sldId id="292" r:id="rId49"/>
    <p:sldId id="293" r:id="rId50"/>
    <p:sldId id="294" r:id="rId51"/>
    <p:sldId id="295" r:id="rId52"/>
    <p:sldId id="340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1" r:id="rId68"/>
    <p:sldId id="310" r:id="rId69"/>
    <p:sldId id="312" r:id="rId70"/>
    <p:sldId id="313" r:id="rId71"/>
    <p:sldId id="314" r:id="rId72"/>
    <p:sldId id="315" r:id="rId73"/>
    <p:sldId id="321" r:id="rId74"/>
    <p:sldId id="322" r:id="rId75"/>
    <p:sldId id="316" r:id="rId76"/>
    <p:sldId id="317" r:id="rId77"/>
    <p:sldId id="318" r:id="rId78"/>
    <p:sldId id="343" r:id="rId79"/>
    <p:sldId id="344" r:id="rId80"/>
    <p:sldId id="346" r:id="rId81"/>
    <p:sldId id="345" r:id="rId82"/>
    <p:sldId id="319" r:id="rId83"/>
    <p:sldId id="320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41" r:id="rId92"/>
    <p:sldId id="330" r:id="rId93"/>
    <p:sldId id="331" r:id="rId94"/>
    <p:sldId id="332" r:id="rId95"/>
    <p:sldId id="333" r:id="rId96"/>
    <p:sldId id="342" r:id="rId97"/>
    <p:sldId id="353" r:id="rId98"/>
    <p:sldId id="352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forecast/city?id=524901&amp;APPID=1111111111" TargetMode="External"/><Relationship Id="rId2" Type="http://schemas.openxmlformats.org/officeDocument/2006/relationships/hyperlink" Target="http://api.openweathermap.org/data/2.5/forecast/city?id=524901&amp;APPID=%7bAPIKEY%7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weathermap.org/data/2.5/weather?q=London,uk&amp;appid=b1b15e88fa797225412429c1c50c122a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Handler.html" TargetMode="External"/><Relationship Id="rId2" Type="http://schemas.openxmlformats.org/officeDocument/2006/relationships/hyperlink" Target="https://developer.android.com/reference/java/lang/Thread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AsyncTask.html#doInBackground(Params...)" TargetMode="External"/><Relationship Id="rId2" Type="http://schemas.openxmlformats.org/officeDocument/2006/relationships/hyperlink" Target="https://developer.android.com/reference/android/os/AsyncTask.html#onPreExecute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os/AsyncTask.html#onPostExecute(Result)" TargetMode="External"/><Relationship Id="rId5" Type="http://schemas.openxmlformats.org/officeDocument/2006/relationships/hyperlink" Target="https://developer.android.com/reference/android/os/AsyncTask.html#publishProgress(Progress...)" TargetMode="External"/><Relationship Id="rId4" Type="http://schemas.openxmlformats.org/officeDocument/2006/relationships/hyperlink" Target="https://developer.android.com/reference/android/os/AsyncTask.html#onProgressUpdate(Progress...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json2.docx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bvbcet.com/Students/marks?sem=7&amp;div=A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Putting SQL to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MoAD</a:t>
            </a:r>
            <a:endParaRPr lang="en-US" dirty="0" smtClean="0"/>
          </a:p>
          <a:p>
            <a:r>
              <a:rPr lang="en-US" dirty="0" smtClean="0"/>
              <a:t>Mahesh S </a:t>
            </a:r>
            <a:r>
              <a:rPr lang="en-US" dirty="0" err="1" smtClean="0"/>
              <a:t>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sp\Desktop\myDesk\d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60589"/>
            <a:ext cx="6291961" cy="392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i="1" dirty="0" err="1"/>
              <a:t>android.provider.BaseColumns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Used for creating constants that describes database</a:t>
            </a:r>
          </a:p>
          <a:p>
            <a:r>
              <a:rPr lang="en-US" dirty="0"/>
              <a:t>Ex:</a:t>
            </a:r>
          </a:p>
          <a:p>
            <a:pPr marL="280988" indent="0">
              <a:buNone/>
            </a:pPr>
            <a:r>
              <a:rPr lang="en-US" dirty="0">
                <a:solidFill>
                  <a:srgbClr val="CC7832"/>
                </a:solidFill>
              </a:rPr>
              <a:t>public static final class </a:t>
            </a:r>
            <a:r>
              <a:rPr lang="en-US" dirty="0" err="1"/>
              <a:t>WeatherEntry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implements </a:t>
            </a:r>
            <a:r>
              <a:rPr lang="en-US" dirty="0" err="1"/>
              <a:t>BaseColumns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public static final </a:t>
            </a:r>
            <a:r>
              <a:rPr lang="en-US" dirty="0"/>
              <a:t>String </a:t>
            </a:r>
            <a:r>
              <a:rPr lang="en-US" i="1" dirty="0">
                <a:solidFill>
                  <a:srgbClr val="9876AA"/>
                </a:solidFill>
              </a:rPr>
              <a:t>TABLE_NAME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"weather"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Column with the foreign key into the location table.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public static final </a:t>
            </a:r>
            <a:r>
              <a:rPr lang="en-US" dirty="0"/>
              <a:t>String </a:t>
            </a:r>
            <a:r>
              <a:rPr lang="en-US" i="1" dirty="0">
                <a:solidFill>
                  <a:srgbClr val="9876AA"/>
                </a:solidFill>
              </a:rPr>
              <a:t>COLUMN_LOC_KEY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location_id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Date, stored as long in milliseconds since the epoch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public static final </a:t>
            </a:r>
            <a:r>
              <a:rPr lang="en-US" dirty="0"/>
              <a:t>String </a:t>
            </a:r>
            <a:r>
              <a:rPr lang="en-US" i="1" dirty="0">
                <a:solidFill>
                  <a:srgbClr val="9876AA"/>
                </a:solidFill>
              </a:rPr>
              <a:t>COLUMN_DATE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"date"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Weather id as returned by API, to identify the icon to be used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public static final </a:t>
            </a:r>
            <a:r>
              <a:rPr lang="en-US" dirty="0"/>
              <a:t>String </a:t>
            </a:r>
            <a:r>
              <a:rPr lang="en-US" i="1" dirty="0">
                <a:solidFill>
                  <a:srgbClr val="9876AA"/>
                </a:solidFill>
              </a:rPr>
              <a:t>COLUMN_WEATHER_ID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weather_id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Short description and long description of the weather, as provided by API.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// </a:t>
            </a:r>
            <a:r>
              <a:rPr lang="en-US" dirty="0" err="1">
                <a:solidFill>
                  <a:srgbClr val="808080"/>
                </a:solidFill>
              </a:rPr>
              <a:t>e.g</a:t>
            </a:r>
            <a:r>
              <a:rPr lang="en-US" dirty="0">
                <a:solidFill>
                  <a:srgbClr val="808080"/>
                </a:solidFill>
              </a:rPr>
              <a:t> "clear" </a:t>
            </a:r>
            <a:r>
              <a:rPr lang="en-US" dirty="0" err="1">
                <a:solidFill>
                  <a:srgbClr val="808080"/>
                </a:solidFill>
              </a:rPr>
              <a:t>vs</a:t>
            </a:r>
            <a:r>
              <a:rPr lang="en-US" dirty="0">
                <a:solidFill>
                  <a:srgbClr val="808080"/>
                </a:solidFill>
              </a:rPr>
              <a:t> "sky is clear".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public static final </a:t>
            </a:r>
            <a:r>
              <a:rPr lang="en-US" dirty="0"/>
              <a:t>String </a:t>
            </a:r>
            <a:r>
              <a:rPr lang="en-US" i="1" dirty="0">
                <a:solidFill>
                  <a:srgbClr val="9876AA"/>
                </a:solidFill>
              </a:rPr>
              <a:t>COLUMN_SHORT_DESC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short_desc</a:t>
            </a:r>
            <a:r>
              <a:rPr lang="en-US" dirty="0" smtClean="0">
                <a:solidFill>
                  <a:srgbClr val="6A8759"/>
                </a:solidFill>
              </a:rPr>
              <a:t>"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</a:p>
          <a:p>
            <a:pPr marL="280988" indent="0">
              <a:buNone/>
            </a:pPr>
            <a:r>
              <a:rPr lang="en-US" dirty="0">
                <a:solidFill>
                  <a:srgbClr val="CC7832"/>
                </a:solidFill>
              </a:rPr>
              <a:t>	</a:t>
            </a:r>
            <a:r>
              <a:rPr lang="en-US" dirty="0" smtClean="0">
                <a:solidFill>
                  <a:srgbClr val="CC7832"/>
                </a:solidFill>
              </a:rPr>
              <a:t>:</a:t>
            </a:r>
          </a:p>
          <a:p>
            <a:pPr marL="280988" indent="0">
              <a:buNone/>
            </a:pPr>
            <a:r>
              <a:rPr lang="en-US" dirty="0">
                <a:solidFill>
                  <a:srgbClr val="CC7832"/>
                </a:solidFill>
              </a:rPr>
              <a:t>	</a:t>
            </a:r>
            <a:r>
              <a:rPr lang="en-US" dirty="0" smtClean="0">
                <a:solidFill>
                  <a:srgbClr val="CC7832"/>
                </a:solidFill>
              </a:rPr>
              <a:t>:</a:t>
            </a: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endParaRPr lang="en-US" dirty="0" smtClean="0"/>
          </a:p>
          <a:p>
            <a:r>
              <a:rPr lang="en-US" dirty="0" smtClean="0"/>
              <a:t>Column name ending with </a:t>
            </a:r>
            <a:r>
              <a:rPr lang="en-US" dirty="0"/>
              <a:t>_id is the primary </a:t>
            </a:r>
            <a:r>
              <a:rPr lang="en-US" dirty="0" smtClean="0"/>
              <a:t>key. This is help for content provider</a:t>
            </a:r>
          </a:p>
        </p:txBody>
      </p:sp>
    </p:spTree>
    <p:extLst>
      <p:ext uri="{BB962C8B-B14F-4D97-AF65-F5344CB8AC3E}">
        <p14:creationId xmlns:p14="http://schemas.microsoft.com/office/powerpoint/2010/main" val="6777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SQLiteOpenHelper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Its helper class used to represent the database</a:t>
            </a:r>
          </a:p>
          <a:p>
            <a:pPr algn="just"/>
            <a:r>
              <a:rPr lang="en-US" dirty="0" smtClean="0"/>
              <a:t>Extend this class, add constructor  and override two methods </a:t>
            </a:r>
          </a:p>
          <a:p>
            <a:pPr lvl="1" algn="just"/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lvl="1" algn="just"/>
            <a:r>
              <a:rPr lang="en-US" dirty="0" err="1" smtClean="0"/>
              <a:t>onUpgrade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 smtClean="0"/>
              <a:t>Oncreate</a:t>
            </a:r>
            <a:r>
              <a:rPr lang="en-US" dirty="0" smtClean="0"/>
              <a:t>() will be run when database is accessed and it finds database </a:t>
            </a:r>
            <a:r>
              <a:rPr lang="en-US" dirty="0"/>
              <a:t>doesn’t </a:t>
            </a:r>
            <a:r>
              <a:rPr lang="en-US" dirty="0" smtClean="0"/>
              <a:t>exist.</a:t>
            </a:r>
          </a:p>
          <a:p>
            <a:pPr algn="just"/>
            <a:r>
              <a:rPr lang="en-US" dirty="0" err="1" smtClean="0"/>
              <a:t>onUpgrade</a:t>
            </a:r>
            <a:r>
              <a:rPr lang="en-US" dirty="0" smtClean="0"/>
              <a:t>() runs when you change to new version of database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msp\Desktop\myDesk\d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447800"/>
            <a:ext cx="8893377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0099"/>
              </p:ext>
            </p:extLst>
          </p:nvPr>
        </p:nvGraphicFramePr>
        <p:xfrm>
          <a:off x="457200" y="1371600"/>
          <a:ext cx="830580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Instructions</a:t>
                      </a:r>
                      <a:endParaRPr lang="en-IN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package “data”</a:t>
                      </a:r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class  </a:t>
                      </a:r>
                      <a:r>
                        <a:rPr lang="en-IN" i="1" dirty="0" smtClean="0">
                          <a:effectLst/>
                        </a:rPr>
                        <a:t>WeatherContract.java</a:t>
                      </a:r>
                      <a:r>
                        <a:rPr lang="en-IN" dirty="0" smtClean="0">
                          <a:effectLst/>
                        </a:rPr>
                        <a:t>  in </a:t>
                      </a:r>
                      <a:r>
                        <a:rPr lang="en-IN" i="1" dirty="0" smtClean="0">
                          <a:effectLst/>
                        </a:rPr>
                        <a:t>data</a:t>
                      </a:r>
                      <a:r>
                        <a:rPr lang="en-IN" dirty="0" smtClean="0">
                          <a:effectLst/>
                        </a:rPr>
                        <a:t> package. </a:t>
                      </a:r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Then create two inner</a:t>
                      </a:r>
                      <a:r>
                        <a:rPr lang="en-US" baseline="0" dirty="0" smtClean="0"/>
                        <a:t> subclasses of </a:t>
                      </a:r>
                      <a:r>
                        <a:rPr lang="en-IN" dirty="0" err="1" smtClean="0">
                          <a:effectLst/>
                        </a:rPr>
                        <a:t>BaseColumns</a:t>
                      </a:r>
                      <a:r>
                        <a:rPr lang="en-IN" dirty="0" smtClean="0">
                          <a:effectLst/>
                        </a:rPr>
                        <a:t>.</a:t>
                      </a:r>
                      <a:r>
                        <a:rPr lang="en-IN" baseline="0" dirty="0" smtClean="0">
                          <a:effectLst/>
                        </a:rPr>
                        <a:t> </a:t>
                      </a:r>
                      <a:r>
                        <a:rPr lang="en-IN" baseline="0" dirty="0" err="1" smtClean="0">
                          <a:effectLst/>
                        </a:rPr>
                        <a:t>i.e</a:t>
                      </a:r>
                      <a:r>
                        <a:rPr lang="en-IN" baseline="0" dirty="0" smtClean="0">
                          <a:effectLst/>
                        </a:rPr>
                        <a:t> </a:t>
                      </a:r>
                      <a:r>
                        <a:rPr lang="en-IN" dirty="0" err="1" smtClean="0">
                          <a:effectLst/>
                        </a:rPr>
                        <a:t>LocationEntry</a:t>
                      </a:r>
                      <a:r>
                        <a:rPr lang="en-IN" dirty="0" smtClean="0">
                          <a:effectLst/>
                        </a:rPr>
                        <a:t> and </a:t>
                      </a:r>
                      <a:r>
                        <a:rPr lang="en-IN" dirty="0" err="1" smtClean="0">
                          <a:effectLst/>
                        </a:rPr>
                        <a:t>WeatherEntry</a:t>
                      </a:r>
                      <a:r>
                        <a:rPr lang="en-IN" dirty="0" smtClean="0">
                          <a:effectLst/>
                        </a:rPr>
                        <a:t>.</a:t>
                      </a:r>
                    </a:p>
                    <a:p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class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LocationEntry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implements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BaseColumns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{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Table name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TABLE_NAME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"location"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The location setting string is what will be sent to </a:t>
                      </a:r>
                      <a:r>
                        <a:rPr lang="en-IN" sz="1400" i="1" dirty="0" err="1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openweathermap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// as the location query.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COLUMN_LOCATION_SETTING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location_setting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Human readable location string, provided by the API.  Because for styling,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// "Mountain View" is more recognizable than 94043.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COLUMN_CITY_NAME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city_name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In order to uniquely pinpoint the location on the map when we launch the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// map intent, we store the latitude and longitude as returned by </a:t>
                      </a:r>
                      <a:r>
                        <a:rPr lang="en-IN" sz="1400" i="1" dirty="0" err="1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openweathermap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COLUMN_COORD_LAT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coord_lat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COLUMN_COORD_LONG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coord_long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27293"/>
              </p:ext>
            </p:extLst>
          </p:nvPr>
        </p:nvGraphicFramePr>
        <p:xfrm>
          <a:off x="533400" y="662940"/>
          <a:ext cx="8305800" cy="5814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Instructions</a:t>
                      </a:r>
                      <a:endParaRPr lang="en-IN" b="1" dirty="0"/>
                    </a:p>
                  </a:txBody>
                  <a:tcPr/>
                </a:tc>
              </a:tr>
              <a:tr h="54330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class </a:t>
                      </a:r>
                      <a:r>
                        <a:rPr lang="en-IN" sz="1050" dirty="0" err="1" smtClean="0">
                          <a:latin typeface="Arial" pitchFamily="34" charset="0"/>
                          <a:cs typeface="Arial" pitchFamily="34" charset="0"/>
                        </a:rPr>
                        <a:t>WeatherEntry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implements </a:t>
                      </a:r>
                      <a:r>
                        <a:rPr lang="en-IN" sz="1050" dirty="0" err="1" smtClean="0">
                          <a:latin typeface="Arial" pitchFamily="34" charset="0"/>
                          <a:cs typeface="Arial" pitchFamily="34" charset="0"/>
                        </a:rPr>
                        <a:t>BaseColumns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{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TABLE_NAME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"weather"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Column with the foreign key into the location table.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COLUMN_LOC_KEY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05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location_id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Date, stored as long in milliseconds since the epoch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COLUMN_DATE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"date"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Weather id as returned by API, to identify the icon to be used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COLUMN_WEATHER_ID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05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weather_id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Short description and long description of the weather, as provided by API.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// </a:t>
                      </a:r>
                      <a:r>
                        <a:rPr lang="en-IN" sz="1050" i="1" dirty="0" err="1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"clear" </a:t>
                      </a:r>
                      <a:r>
                        <a:rPr lang="en-IN" sz="1050" i="1" dirty="0" err="1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vs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"sky is clear".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COLUMN_SHORT_DESC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05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short_desc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Min and max temperatures for the day (stored as floats)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COLUMN_MIN_TEMP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"min"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COLUMN_MAX_TEMP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"max"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Humidity is stored as a float representing percentage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COLUMN_HUMIDITY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"humidity"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Humidity is stored as a float representing percentage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COLUMN_PRESSURE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"pressure"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</a:t>
                      </a:r>
                      <a:r>
                        <a:rPr lang="en-IN" sz="1050" i="1" dirty="0" err="1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Windspeed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is stored as a float representing </a:t>
                      </a:r>
                      <a:r>
                        <a:rPr lang="en-IN" sz="1050" i="1" dirty="0" err="1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windspeed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mph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COLUMN_WIND_SPEED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"wind"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Degrees are meteorological degrees (</a:t>
                      </a:r>
                      <a:r>
                        <a:rPr lang="en-IN" sz="1050" i="1" dirty="0" err="1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0 is north, 180 is south).  Stored as floats.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COLUMN_DEGREES 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"degrees"</a:t>
                      </a: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050" dirty="0" smtClean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en-IN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35567"/>
              </p:ext>
            </p:extLst>
          </p:nvPr>
        </p:nvGraphicFramePr>
        <p:xfrm>
          <a:off x="457200" y="685800"/>
          <a:ext cx="8305800" cy="586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Instructions</a:t>
                      </a:r>
                      <a:endParaRPr lang="en-IN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 create subclass of </a:t>
                      </a:r>
                      <a:r>
                        <a:rPr lang="en-IN" dirty="0" err="1" smtClean="0">
                          <a:effectLst/>
                        </a:rPr>
                        <a:t>SQLiteOpenHelper</a:t>
                      </a:r>
                      <a:r>
                        <a:rPr lang="en-IN" dirty="0" smtClean="0">
                          <a:effectLst/>
                        </a:rPr>
                        <a:t>,  </a:t>
                      </a:r>
                      <a:r>
                        <a:rPr lang="en-IN" i="1" dirty="0" err="1" smtClean="0">
                          <a:effectLst/>
                        </a:rPr>
                        <a:t>WeatherDbHelper</a:t>
                      </a:r>
                      <a:r>
                        <a:rPr lang="en-IN" i="1" dirty="0" smtClean="0">
                          <a:effectLst/>
                        </a:rPr>
                        <a:t>.</a:t>
                      </a:r>
                      <a:r>
                        <a:rPr lang="en-IN" sz="1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dirty="0" smtClean="0">
                          <a:effectLst/>
                        </a:rPr>
                        <a:t>Here you need to import  </a:t>
                      </a:r>
                      <a:r>
                        <a:rPr lang="en-IN" i="1" dirty="0" err="1" smtClean="0"/>
                        <a:t>WeatherContract.</a:t>
                      </a:r>
                      <a:r>
                        <a:rPr lang="en-IN" i="1" dirty="0" err="1" smtClean="0">
                          <a:effectLst/>
                        </a:rPr>
                        <a:t>LocationEntry</a:t>
                      </a:r>
                      <a:r>
                        <a:rPr lang="en-IN" i="1" dirty="0" smtClean="0">
                          <a:effectLst/>
                        </a:rPr>
                        <a:t> and </a:t>
                      </a:r>
                      <a:r>
                        <a:rPr lang="en-IN" i="1" dirty="0" err="1" smtClean="0"/>
                        <a:t>WeatherContract.</a:t>
                      </a:r>
                      <a:r>
                        <a:rPr lang="en-IN" i="1" dirty="0" err="1" smtClean="0">
                          <a:effectLst/>
                        </a:rPr>
                        <a:t>WeatherEntry</a:t>
                      </a:r>
                      <a:endParaRPr lang="en-IN" sz="1800" i="1" dirty="0" smtClean="0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Declare members and Add constructor in </a:t>
                      </a:r>
                      <a:r>
                        <a:rPr lang="en-IN" i="1" dirty="0" err="1" smtClean="0">
                          <a:effectLst/>
                        </a:rPr>
                        <a:t>WeatherDbHelper</a:t>
                      </a:r>
                      <a:r>
                        <a:rPr lang="en-IN" i="1" dirty="0" smtClean="0">
                          <a:effectLst/>
                        </a:rPr>
                        <a:t>.</a:t>
                      </a:r>
                      <a:endParaRPr lang="en-US" dirty="0" smtClean="0"/>
                    </a:p>
                    <a:p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private static final 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DATABASE_VERSION 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static final 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6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DATABASE_NAME 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60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weather.db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lang="en-IN" sz="1600" dirty="0" err="1" smtClean="0">
                          <a:latin typeface="Arial" pitchFamily="34" charset="0"/>
                          <a:cs typeface="Arial" pitchFamily="34" charset="0"/>
                        </a:rPr>
                        <a:t>WeatherDbHelper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(Context context){</a:t>
                      </a:r>
                      <a:b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super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(context, </a:t>
                      </a:r>
                      <a:r>
                        <a:rPr lang="en-IN" sz="16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DATABASE_NAME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6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DATABASE_VERSION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b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Override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onCreate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and 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onUpgrade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(). Next in the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onCreate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method create tables as shown in below code. </a:t>
                      </a:r>
                    </a:p>
                    <a:p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void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onCreate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SQLiteDatabase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sqLiteDatabase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) {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Create a table to hold locations.  A location consists of the string supplied in the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// location setting, the city name, and the latitude and longitude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final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String SQL_CREATE_LOCATION_TABLE =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"CREATE TABLE "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TABLE_NAME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 ("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    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LocationEntry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_ID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 INTEGER PRIMARY KEY,"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    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COLUMN_LOCATION_SETTING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 TEXT UNIQUE NOT NULL, "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    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COLUMN_CITY_NAME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 TEXT NOT NULL, "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    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COLUMN_COORD_LAT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 REAL NOT NULL, "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    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COLUMN_COORD_LONG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 REAL NOT NULL "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       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 );"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24697"/>
              </p:ext>
            </p:extLst>
          </p:nvPr>
        </p:nvGraphicFramePr>
        <p:xfrm>
          <a:off x="457200" y="685800"/>
          <a:ext cx="8305800" cy="683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Instructions</a:t>
                      </a:r>
                      <a:endParaRPr lang="en-IN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 </a:t>
                      </a:r>
                      <a:r>
                        <a:rPr lang="en-IN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IN" sz="1050" dirty="0" smtClean="0"/>
                        <a:t>String SQL_CREATE_WEATHER_TABLE =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"CREATE TABLE "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dirty="0" err="1" smtClean="0"/>
                        <a:t>WeatherContract.WeatherEntry.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("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// Why </a:t>
                      </a:r>
                      <a:r>
                        <a:rPr lang="en-IN" sz="1050" i="1" dirty="0" err="1" smtClean="0">
                          <a:solidFill>
                            <a:srgbClr val="808080"/>
                          </a:solidFill>
                          <a:effectLst/>
                        </a:rPr>
                        <a:t>AutoIncrement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here, and not above?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// Unique keys will be auto-generated in either case.  But for weather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// forecasting, it's reasonable to assume the user will want information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// for a certain date and all dates *following*, so the forecast data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// should be sorted accordingly.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050" dirty="0" smtClean="0"/>
                        <a:t>WeatherContract.</a:t>
                      </a:r>
                      <a:r>
                        <a:rPr lang="en-IN" sz="1050" dirty="0" err="1" smtClean="0"/>
                        <a:t>WeatherEntry</a:t>
                      </a:r>
                      <a:r>
                        <a:rPr lang="en-IN" sz="1050" dirty="0" smtClean="0"/>
                        <a:t>.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_ID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INTEGER PRIMARY KEY AUTOINCREMENT,"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/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// the ID of the location entry associated with this weather data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COLUMN_LOC_KEY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INTEGER NOT NULL,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COLUMN_DATE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INTEGER NOT NULL,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COLUMN_SHORT_DESC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TEXT NOT NULL,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COLUMN_WEATHER_ID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INTEGER NOT NULL,"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/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COLUMN_MIN_TEMP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REAL NOT NULL,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COLUMN_MAX_TEMP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REAL NOT NULL,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/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COLUMN_HUMIDITY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REAL NOT NULL,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COLUMN_PRESSURE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REAL NOT NULL,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COLUMN_WIND_SPEED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REAL NOT NULL,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COLUMN_DEGREES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REAL NOT NULL,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/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// Set up the location column as a foreign key to location table.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FOREIGN KEY ("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COLUMN_LOC_KEY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") REFERENCES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LocationEntry.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("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dirty="0" err="1" smtClean="0"/>
                        <a:t>LocationEntry</a:t>
                      </a:r>
                      <a:r>
                        <a:rPr lang="en-IN" sz="1050" dirty="0" smtClean="0"/>
                        <a:t>.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_ID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"),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/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// To assure the application have just one weather entry per day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// per location, it's created a UNIQUE constraint with REPLACE strategy</a:t>
                      </a:r>
                      <a:b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05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 UNIQUE ("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dirty="0" err="1" smtClean="0"/>
                        <a:t>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COLUMN_DATE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", " </a:t>
                      </a:r>
                      <a:r>
                        <a:rPr lang="en-IN" sz="1050" dirty="0" smtClean="0"/>
                        <a:t>+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        </a:t>
                      </a:r>
                      <a:r>
                        <a:rPr lang="en-IN" sz="1050" dirty="0" err="1" smtClean="0"/>
                        <a:t>WeatherContract.WeatherEntry.</a:t>
                      </a:r>
                      <a:r>
                        <a:rPr lang="en-IN" sz="105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COLUMN_LOC_KEY</a:t>
                      </a:r>
                      <a:r>
                        <a:rPr lang="en-IN" sz="105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IN" sz="1050" dirty="0" smtClean="0"/>
                        <a:t>+ </a:t>
                      </a:r>
                      <a:r>
                        <a:rPr lang="en-IN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") ON CONFLICT REPLACE);"</a:t>
                      </a:r>
                      <a:r>
                        <a:rPr lang="en-IN" sz="1050" dirty="0" smtClean="0"/>
                        <a:t>;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/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</a:t>
                      </a:r>
                      <a:r>
                        <a:rPr lang="en-IN" sz="1050" dirty="0" err="1" smtClean="0"/>
                        <a:t>sqLiteDatabase.execSQL</a:t>
                      </a:r>
                      <a:r>
                        <a:rPr lang="en-IN" sz="1050" dirty="0" smtClean="0"/>
                        <a:t>(SQL_CREATE_LOCATION_TABLE);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    </a:t>
                      </a:r>
                      <a:r>
                        <a:rPr lang="en-IN" sz="1050" dirty="0" err="1" smtClean="0"/>
                        <a:t>sqLiteDatabase.execSQL</a:t>
                      </a:r>
                      <a:r>
                        <a:rPr lang="en-IN" sz="1050" dirty="0" smtClean="0"/>
                        <a:t>(SQL_CREATE_WEATHER_TABLE);</a:t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/>
                      </a:r>
                      <a:br>
                        <a:rPr lang="en-IN" sz="1050" dirty="0" smtClean="0"/>
                      </a:br>
                      <a:r>
                        <a:rPr lang="en-IN" sz="1050" dirty="0" smtClean="0"/>
                        <a:t>}</a:t>
                      </a:r>
                      <a:endParaRPr lang="en-IN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72551"/>
              </p:ext>
            </p:extLst>
          </p:nvPr>
        </p:nvGraphicFramePr>
        <p:xfrm>
          <a:off x="457200" y="685800"/>
          <a:ext cx="8305800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Instructions</a:t>
                      </a:r>
                      <a:endParaRPr lang="en-IN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</a:rPr>
                        <a:t>Now create Activity </a:t>
                      </a:r>
                      <a:r>
                        <a:rPr lang="en-IN" i="1" dirty="0" smtClean="0">
                          <a:effectLst/>
                        </a:rPr>
                        <a:t>DbTest1Activity.java</a:t>
                      </a:r>
                      <a:r>
                        <a:rPr lang="en-IN" dirty="0" smtClean="0">
                          <a:effectLst/>
                        </a:rPr>
                        <a:t> . Include following members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final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400" b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LOG_CAT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=DbTest1Activity.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.getSimpleName();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SQLiteDatabase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b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static final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TEST_LOCATION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"99705"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lang="en-IN" sz="1400" i="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Now test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if database can be opened. Add following try block in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onCreate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() method. In this demo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everytime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database tables are deleted. Check the code here</a:t>
                      </a:r>
                    </a:p>
                    <a:p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try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//DELETE EXISTING DATABASE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getApplicationContext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().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deleteDatabase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WeatherDbHelper.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DATABASE_NAME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Log.</a:t>
                      </a:r>
                      <a:r>
                        <a:rPr lang="en-IN" sz="1400" i="1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b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LOG_CAT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"yet to create 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b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r>
                        <a:rPr lang="en-IN" sz="1400" b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WeatherDbHelper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getApplicationContext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()).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getWritableDatabase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();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//check </a:t>
                      </a:r>
                      <a:r>
                        <a:rPr lang="en-IN" sz="1400" i="1" dirty="0" err="1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exists or created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if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b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.isOpen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())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Log.</a:t>
                      </a:r>
                      <a:r>
                        <a:rPr lang="en-IN" sz="1400" i="1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b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LOG_CAT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is open"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</a:p>
                    <a:p>
                      <a:endParaRPr lang="en-US" sz="14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catch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(Exception e){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Log.</a:t>
                      </a:r>
                      <a:r>
                        <a:rPr lang="en-IN" sz="1400" i="1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b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LOG_CAT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e.getMessage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());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2400" b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r>
                        <a:rPr lang="en-IN" sz="2400" b="1" dirty="0" err="1" smtClean="0">
                          <a:latin typeface="Arial" pitchFamily="34" charset="0"/>
                          <a:cs typeface="Arial" pitchFamily="34" charset="0"/>
                        </a:rPr>
                        <a:t>.close</a:t>
                      </a:r>
                      <a:r>
                        <a:rPr lang="en-IN" sz="2400" b="1" dirty="0" smtClean="0">
                          <a:latin typeface="Arial" pitchFamily="34" charset="0"/>
                          <a:cs typeface="Arial" pitchFamily="34" charset="0"/>
                        </a:rPr>
                        <a:t>();</a:t>
                      </a:r>
                      <a:endParaRPr lang="en-US" sz="1400" b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Now run the app check the log. You should see the message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is open“.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7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90598"/>
              </p:ext>
            </p:extLst>
          </p:nvPr>
        </p:nvGraphicFramePr>
        <p:xfrm>
          <a:off x="457200" y="685800"/>
          <a:ext cx="8305800" cy="632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Instructions</a:t>
                      </a:r>
                      <a:endParaRPr lang="en-IN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Once</a:t>
                      </a:r>
                      <a:r>
                        <a:rPr lang="en-US" sz="1400" i="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the DB is open, further add code to check tables created. Use following code and include it in the try{} block. Then run app and check log for </a:t>
                      </a:r>
                      <a:r>
                        <a:rPr lang="en-US" sz="1400" i="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mesaages</a:t>
                      </a:r>
                      <a:r>
                        <a:rPr lang="en-US" sz="1400" i="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IN" sz="1400" dirty="0" smtClean="0"/>
                        <a:t/>
                      </a:r>
                      <a:br>
                        <a:rPr lang="en-IN" sz="1400" dirty="0" smtClean="0"/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//check table is created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Cursor c = </a:t>
                      </a:r>
                      <a:r>
                        <a:rPr lang="en-IN" sz="1400" b="1" dirty="0" err="1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.rawQuery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"SELECT name FROM 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sqlite_master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WHERE type='table'"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if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c.moveToFirst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()) {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Log.</a:t>
                      </a:r>
                      <a:r>
                        <a:rPr lang="en-IN" sz="1400" i="1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b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LOG_CAT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"tables created= "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c.getString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));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Log.</a:t>
                      </a:r>
                      <a:r>
                        <a:rPr lang="en-IN" sz="1400" i="1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b="1" dirty="0" smtClean="0">
                          <a:solidFill>
                            <a:srgbClr val="660E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LOG_CAT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"table = "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c.getString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));</a:t>
                      </a:r>
                      <a:b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}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while 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400" dirty="0" err="1" smtClean="0">
                          <a:latin typeface="Arial" pitchFamily="34" charset="0"/>
                          <a:cs typeface="Arial" pitchFamily="34" charset="0"/>
                        </a:rPr>
                        <a:t>c.moveToNext</a:t>
                      </a:r>
                      <a:r>
                        <a:rPr lang="en-IN" sz="1400" dirty="0" smtClean="0">
                          <a:latin typeface="Arial" pitchFamily="34" charset="0"/>
                          <a:cs typeface="Arial" pitchFamily="34" charset="0"/>
                        </a:rPr>
                        <a:t>());</a:t>
                      </a:r>
                      <a:endParaRPr lang="en-IN" sz="1400" i="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Next create two methods in activity </a:t>
                      </a:r>
                      <a:r>
                        <a:rPr lang="en-IN" sz="1400" i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DbTest1Activity</a:t>
                      </a:r>
                      <a:r>
                        <a:rPr lang="en-IN" sz="140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to insert a row and query the table </a:t>
                      </a:r>
                      <a:r>
                        <a:rPr lang="en-IN" sz="1400" i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location</a:t>
                      </a:r>
                    </a:p>
                    <a:p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void </a:t>
                      </a:r>
                      <a:r>
                        <a:rPr lang="en-IN" sz="1400" dirty="0" err="1" smtClean="0"/>
                        <a:t>addRow</a:t>
                      </a:r>
                      <a:r>
                        <a:rPr lang="en-IN" sz="1400" dirty="0" smtClean="0"/>
                        <a:t>(){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dirty="0" err="1" smtClean="0"/>
                        <a:t>ContentValues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testValues</a:t>
                      </a:r>
                      <a:r>
                        <a:rPr lang="en-IN" sz="1400" dirty="0" smtClean="0"/>
                        <a:t> =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IN" sz="1400" dirty="0" err="1" smtClean="0"/>
                        <a:t>ContentValues</a:t>
                      </a:r>
                      <a:r>
                        <a:rPr lang="en-IN" sz="1400" dirty="0" smtClean="0"/>
                        <a:t>();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dirty="0" err="1" smtClean="0"/>
                        <a:t>testValues.put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dirty="0" err="1" smtClean="0"/>
                        <a:t>WeatherContract.LocationEntry.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COLUMN_LOCATION_SETTING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TEST_LOCATION</a:t>
                      </a:r>
                      <a:r>
                        <a:rPr lang="en-IN" sz="1400" dirty="0" smtClean="0"/>
                        <a:t>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dirty="0" err="1" smtClean="0"/>
                        <a:t>testValues.put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dirty="0" err="1" smtClean="0"/>
                        <a:t>WeatherContract.LocationEntry.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COLUMN_CITY_NAME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"North Pole"</a:t>
                      </a:r>
                      <a:r>
                        <a:rPr lang="en-IN" sz="1400" dirty="0" smtClean="0"/>
                        <a:t>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dirty="0" err="1" smtClean="0"/>
                        <a:t>testValues.put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dirty="0" err="1" smtClean="0"/>
                        <a:t>WeatherContract.LocationEntry.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COLUMN_COORD_LAT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</a:rPr>
                        <a:t>64.7488</a:t>
                      </a:r>
                      <a:r>
                        <a:rPr lang="en-IN" sz="1400" dirty="0" smtClean="0"/>
                        <a:t>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dirty="0" err="1" smtClean="0"/>
                        <a:t>testValues.put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dirty="0" err="1" smtClean="0"/>
                        <a:t>WeatherContract.LocationEntry.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COLUMN_COORD_LONG</a:t>
                      </a:r>
                      <a:r>
                        <a:rPr lang="en-IN" sz="1400" dirty="0" smtClean="0"/>
                        <a:t>, -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</a:rPr>
                        <a:t>147.353</a:t>
                      </a:r>
                      <a:r>
                        <a:rPr lang="en-IN" sz="1400" dirty="0" smtClean="0"/>
                        <a:t>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//Insert </a:t>
                      </a:r>
                      <a:r>
                        <a:rPr lang="en-IN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ContentValues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into database and get a row ID back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IN" sz="1400" dirty="0" err="1" smtClean="0"/>
                        <a:t>locationRowId</a:t>
                      </a:r>
                      <a:r>
                        <a:rPr lang="en-IN" sz="1400" dirty="0" smtClean="0"/>
                        <a:t>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dirty="0" err="1" smtClean="0"/>
                        <a:t>locationRowId</a:t>
                      </a:r>
                      <a:r>
                        <a:rPr lang="en-IN" sz="1400" dirty="0" smtClean="0"/>
                        <a:t> = </a:t>
                      </a:r>
                      <a:r>
                        <a:rPr lang="en-IN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db</a:t>
                      </a:r>
                      <a:r>
                        <a:rPr lang="en-IN" sz="1400" dirty="0" err="1" smtClean="0"/>
                        <a:t>.insert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dirty="0" err="1" smtClean="0"/>
                        <a:t>WeatherContract.LocationEntry.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testValues</a:t>
                      </a:r>
                      <a:r>
                        <a:rPr lang="en-IN" sz="1400" dirty="0" smtClean="0"/>
                        <a:t>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Verify we got a row back.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if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dirty="0" err="1" smtClean="0"/>
                        <a:t>locationRowId</a:t>
                      </a:r>
                      <a:r>
                        <a:rPr lang="en-IN" sz="1400" dirty="0" smtClean="0"/>
                        <a:t> != -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IN" sz="1400" dirty="0" smtClean="0"/>
                        <a:t>) </a:t>
                      </a:r>
                      <a:r>
                        <a:rPr lang="en-IN" sz="1400" dirty="0" err="1" smtClean="0"/>
                        <a:t>Log.</a:t>
                      </a:r>
                      <a:r>
                        <a:rPr lang="en-IN" sz="1400" i="1" dirty="0" err="1" smtClean="0">
                          <a:effectLst/>
                        </a:rPr>
                        <a:t>i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IN" sz="1400" dirty="0" err="1" smtClean="0"/>
                        <a:t>,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"location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table row added"</a:t>
                      </a:r>
                      <a:r>
                        <a:rPr lang="en-IN" sz="1400" dirty="0" smtClean="0"/>
                        <a:t>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else </a:t>
                      </a:r>
                      <a:r>
                        <a:rPr lang="en-IN" sz="1400" dirty="0" err="1" smtClean="0"/>
                        <a:t>Log.</a:t>
                      </a:r>
                      <a:r>
                        <a:rPr lang="en-IN" sz="1400" i="1" dirty="0" err="1" smtClean="0">
                          <a:effectLst/>
                        </a:rPr>
                        <a:t>i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IN" sz="1400" dirty="0" err="1" smtClean="0"/>
                        <a:t>,</a:t>
                      </a:r>
                      <a:r>
                        <a:rPr lang="en-IN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"adding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row failed location table"</a:t>
                      </a:r>
                      <a:r>
                        <a:rPr lang="en-IN" sz="1400" dirty="0" smtClean="0"/>
                        <a:t>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}</a:t>
                      </a: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1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SQLite1 is a tiny yet powerful database engine created by Dr. </a:t>
            </a:r>
            <a:r>
              <a:rPr lang="en-US" dirty="0" smtClean="0"/>
              <a:t>Richard </a:t>
            </a:r>
            <a:r>
              <a:rPr lang="en-US" dirty="0" err="1" smtClean="0"/>
              <a:t>Hipp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2000.</a:t>
            </a:r>
          </a:p>
          <a:p>
            <a:r>
              <a:rPr lang="en-US" dirty="0"/>
              <a:t>small </a:t>
            </a:r>
            <a:r>
              <a:rPr lang="en-US" dirty="0" smtClean="0"/>
              <a:t>embedded engines included </a:t>
            </a:r>
            <a:r>
              <a:rPr lang="en-US" dirty="0"/>
              <a:t>with the Android </a:t>
            </a:r>
            <a:r>
              <a:rPr lang="en-US" dirty="0" smtClean="0"/>
              <a:t>platform.</a:t>
            </a:r>
          </a:p>
          <a:p>
            <a:r>
              <a:rPr lang="en-US" dirty="0"/>
              <a:t>It’s </a:t>
            </a:r>
            <a:r>
              <a:rPr lang="en-US" dirty="0" smtClean="0"/>
              <a:t>free, small(150KB) and </a:t>
            </a:r>
            <a:r>
              <a:rPr lang="en-US" dirty="0"/>
              <a:t>requires no setup or administration. There is no server, no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r>
              <a:rPr lang="en-US" dirty="0"/>
              <a:t>, and no need for a database </a:t>
            </a:r>
            <a:r>
              <a:rPr lang="en-US" dirty="0" smtClean="0"/>
              <a:t>administrator</a:t>
            </a:r>
          </a:p>
          <a:p>
            <a:r>
              <a:rPr lang="en-US" dirty="0"/>
              <a:t>A SQLite database is just a file</a:t>
            </a:r>
          </a:p>
        </p:txBody>
      </p:sp>
    </p:spTree>
    <p:extLst>
      <p:ext uri="{BB962C8B-B14F-4D97-AF65-F5344CB8AC3E}">
        <p14:creationId xmlns:p14="http://schemas.microsoft.com/office/powerpoint/2010/main" val="22031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msp\Desktop\myDesk\d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662"/>
            <a:ext cx="7962900" cy="19907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sp\Desktop\myDesk\db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1" y="2209800"/>
            <a:ext cx="8743950" cy="40481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msp\Desktop\myDesk\db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4134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74425"/>
              </p:ext>
            </p:extLst>
          </p:nvPr>
        </p:nvGraphicFramePr>
        <p:xfrm>
          <a:off x="457200" y="685800"/>
          <a:ext cx="8305800" cy="611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Instructions</a:t>
                      </a:r>
                      <a:endParaRPr lang="en-IN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Cursor </a:t>
                      </a:r>
                      <a:r>
                        <a:rPr lang="en-IN" sz="1400" dirty="0" err="1" smtClean="0"/>
                        <a:t>getAllRowsOfLocationTable</a:t>
                      </a:r>
                      <a:r>
                        <a:rPr lang="en-IN" sz="1400" dirty="0" smtClean="0"/>
                        <a:t>(){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Query the database and receive a Cursor back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// A cursor is your primary interface to the query results.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400" dirty="0" smtClean="0"/>
                        <a:t>Cursor </a:t>
                      </a:r>
                      <a:r>
                        <a:rPr lang="en-IN" sz="1400" dirty="0" err="1" smtClean="0"/>
                        <a:t>cursor</a:t>
                      </a:r>
                      <a:r>
                        <a:rPr lang="en-IN" sz="1400" dirty="0" smtClean="0"/>
                        <a:t> = </a:t>
                      </a:r>
                      <a:r>
                        <a:rPr lang="en-IN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db</a:t>
                      </a:r>
                      <a:r>
                        <a:rPr lang="en-IN" sz="1400" dirty="0" err="1" smtClean="0"/>
                        <a:t>.query</a:t>
                      </a:r>
                      <a:r>
                        <a:rPr lang="en-IN" sz="1400" dirty="0" smtClean="0"/>
                        <a:t>(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        </a:t>
                      </a:r>
                      <a:r>
                        <a:rPr lang="en-IN" sz="1400" dirty="0" err="1" smtClean="0"/>
                        <a:t>WeatherContract.LocationEntry.</a:t>
                      </a:r>
                      <a:r>
                        <a:rPr lang="en-IN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IN" sz="1400" dirty="0" smtClean="0"/>
                        <a:t>, 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Table to Query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all columns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Columns for the "where" clause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Values for the "where" clause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columns to group by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columns to filter by row groups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 </a:t>
                      </a: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sort order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400" dirty="0" smtClean="0"/>
                        <a:t>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 </a:t>
                      </a:r>
                      <a:r>
                        <a:rPr lang="en-IN" sz="1400" dirty="0" smtClean="0"/>
                        <a:t>cursor;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}</a:t>
                      </a:r>
                      <a:endParaRPr lang="en-IN" sz="1400" i="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Then include following code in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try{} as you did in previously. Run the app and check log.</a:t>
                      </a:r>
                    </a:p>
                    <a:p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//now adding a row through user defined method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dirty="0" err="1" smtClean="0"/>
                        <a:t>addRow</a:t>
                      </a:r>
                      <a:r>
                        <a:rPr lang="en-IN" sz="1400" dirty="0" smtClean="0"/>
                        <a:t>();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/>
                      </a:r>
                      <a:br>
                        <a:rPr lang="en-IN" sz="1400" dirty="0" smtClean="0"/>
                      </a:br>
                      <a: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//query location table through user defined method</a:t>
                      </a:r>
                      <a:br>
                        <a:rPr lang="en-IN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400" dirty="0" smtClean="0"/>
                        <a:t>Cursor c2=</a:t>
                      </a:r>
                      <a:r>
                        <a:rPr lang="en-IN" sz="1400" dirty="0" err="1" smtClean="0"/>
                        <a:t>getAllRowsOfLocationTable</a:t>
                      </a:r>
                      <a:r>
                        <a:rPr lang="en-IN" sz="1400" dirty="0" smtClean="0"/>
                        <a:t>();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c2.moveToFirst();</a:t>
                      </a:r>
                      <a:br>
                        <a:rPr lang="en-IN" sz="1400" dirty="0" smtClean="0"/>
                      </a:br>
                      <a:r>
                        <a:rPr lang="en-IN" sz="1400" dirty="0" err="1" smtClean="0"/>
                        <a:t>Log.</a:t>
                      </a:r>
                      <a:r>
                        <a:rPr lang="en-IN" sz="1400" i="1" dirty="0" err="1" smtClean="0">
                          <a:effectLst/>
                        </a:rPr>
                        <a:t>i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"table = Location rows as follows"</a:t>
                      </a:r>
                      <a:r>
                        <a:rPr lang="en-IN" sz="1400" dirty="0" smtClean="0"/>
                        <a:t>);</a:t>
                      </a:r>
                      <a:br>
                        <a:rPr lang="en-IN" sz="1400" dirty="0" smtClean="0"/>
                      </a:b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do </a:t>
                      </a:r>
                      <a:r>
                        <a:rPr lang="en-IN" sz="1400" dirty="0" smtClean="0"/>
                        <a:t>{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r>
                        <a:rPr lang="en-IN" sz="1400" dirty="0" err="1" smtClean="0"/>
                        <a:t>Log.</a:t>
                      </a:r>
                      <a:r>
                        <a:rPr lang="en-IN" sz="1400" i="1" dirty="0" err="1" smtClean="0">
                          <a:effectLst/>
                        </a:rPr>
                        <a:t>i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"id="</a:t>
                      </a:r>
                      <a:r>
                        <a:rPr lang="en-IN" sz="1400" dirty="0" smtClean="0"/>
                        <a:t>+c2.getInt(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IN" sz="1400" dirty="0" smtClean="0"/>
                        <a:t>)+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"setting= "</a:t>
                      </a:r>
                      <a:r>
                        <a:rPr lang="en-IN" sz="1400" dirty="0" smtClean="0"/>
                        <a:t>+c2.getString(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IN" sz="1400" dirty="0" smtClean="0"/>
                        <a:t>)+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 city name="</a:t>
                      </a:r>
                      <a:r>
                        <a:rPr lang="en-IN" sz="1400" dirty="0" smtClean="0"/>
                        <a:t>+c2.getString(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IN" sz="1400" dirty="0" smtClean="0"/>
                        <a:t>)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        +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 latitude="</a:t>
                      </a:r>
                      <a:r>
                        <a:rPr lang="en-IN" sz="1400" dirty="0" smtClean="0"/>
                        <a:t>+c2.getDouble(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</a:rPr>
                        <a:t>3</a:t>
                      </a:r>
                      <a:r>
                        <a:rPr lang="en-IN" sz="1400" dirty="0" smtClean="0"/>
                        <a:t>)+</a:t>
                      </a:r>
                      <a:r>
                        <a:rPr lang="en-IN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 longitude="</a:t>
                      </a:r>
                      <a:r>
                        <a:rPr lang="en-IN" sz="1400" dirty="0" smtClean="0"/>
                        <a:t>+c2.getDouble(</a:t>
                      </a:r>
                      <a:r>
                        <a:rPr lang="en-IN" sz="1400" dirty="0" smtClean="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r>
                        <a:rPr lang="en-IN" sz="1400" dirty="0" smtClean="0"/>
                        <a:t>));</a:t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} </a:t>
                      </a:r>
                      <a:r>
                        <a:rPr lang="en-IN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while </a:t>
                      </a:r>
                      <a:r>
                        <a:rPr lang="en-IN" sz="1400" dirty="0" smtClean="0"/>
                        <a:t>(</a:t>
                      </a:r>
                      <a:r>
                        <a:rPr lang="en-IN" sz="1400" dirty="0" err="1" smtClean="0"/>
                        <a:t>c.moveToNext</a:t>
                      </a:r>
                      <a:r>
                        <a:rPr lang="en-IN" sz="1400" dirty="0" smtClean="0"/>
                        <a:t>());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msp\Desktop\myDesk\d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80038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msp\Desktop\myDesk\d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" y="1315065"/>
            <a:ext cx="8855012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msp\Desktop\myDesk\d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5349" cy="4421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4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connect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Android lets your application connect to the internet or any other local network and allows you to perform network operations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Checking Network Connection</a:t>
            </a:r>
          </a:p>
          <a:p>
            <a:pPr algn="just"/>
            <a:r>
              <a:rPr lang="en-IN" dirty="0"/>
              <a:t>Before you perform any network operations, you must first check that are you connected to that network or </a:t>
            </a:r>
            <a:r>
              <a:rPr lang="en-IN" dirty="0" smtClean="0"/>
              <a:t>internet</a:t>
            </a:r>
          </a:p>
          <a:p>
            <a:pPr marL="0" indent="0">
              <a:buNone/>
            </a:pPr>
            <a:r>
              <a:rPr lang="en-IN" sz="30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IN" sz="3000" dirty="0">
                <a:latin typeface="Courier New" pitchFamily="49" charset="0"/>
                <a:cs typeface="Courier New" pitchFamily="49" charset="0"/>
              </a:rPr>
              <a:t> check </a:t>
            </a:r>
            <a:r>
              <a:rPr lang="en-IN" sz="3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30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IN" sz="3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IN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0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IN" sz="30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IN" sz="30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IN" sz="30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IN" sz="3000" dirty="0" err="1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IN" sz="3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30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IN" sz="30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IN" sz="3000" dirty="0" err="1">
                <a:latin typeface="Courier New" pitchFamily="49" charset="0"/>
                <a:cs typeface="Courier New" pitchFamily="49" charset="0"/>
              </a:rPr>
              <a:t>CONNECTIVITY_SERVICE</a:t>
            </a:r>
            <a:r>
              <a:rPr lang="en-IN" sz="3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IN" sz="30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3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814541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Checking Network </a:t>
            </a:r>
            <a:r>
              <a:rPr lang="en-IN" b="1" dirty="0" smtClean="0"/>
              <a:t>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Once you instantiate the object of </a:t>
            </a:r>
            <a:r>
              <a:rPr lang="en-IN" dirty="0" err="1"/>
              <a:t>ConnectivityManager</a:t>
            </a:r>
            <a:r>
              <a:rPr lang="en-IN" dirty="0"/>
              <a:t> class, you can use </a:t>
            </a:r>
            <a:r>
              <a:rPr lang="en-IN" b="1" dirty="0" err="1"/>
              <a:t>getAllNetworkInfo</a:t>
            </a:r>
            <a:r>
              <a:rPr lang="en-IN" dirty="0"/>
              <a:t> method to get the information of all the networks. 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NetworkInfo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info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check</a:t>
            </a:r>
            <a:r>
              <a:rPr lang="en-IN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getAllNetworkInfo</a:t>
            </a:r>
            <a:r>
              <a:rPr lang="en-IN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algn="just">
              <a:buNone/>
            </a:pPr>
            <a:endParaRPr lang="en-IN" dirty="0" smtClean="0">
              <a:solidFill>
                <a:srgbClr val="66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IN" dirty="0"/>
              <a:t>The last thing you need to do is to check </a:t>
            </a:r>
            <a:r>
              <a:rPr lang="en-IN" b="1" dirty="0"/>
              <a:t>Connected State</a:t>
            </a:r>
            <a:r>
              <a:rPr lang="en-IN" dirty="0"/>
              <a:t> of the network. Its syntax is given below </a:t>
            </a:r>
            <a:r>
              <a:rPr lang="en-IN" dirty="0" smtClean="0"/>
              <a:t>−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744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Performing Network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Android provides </a:t>
            </a:r>
            <a:r>
              <a:rPr lang="en-IN" b="1" dirty="0" err="1"/>
              <a:t>HttpURLConnection</a:t>
            </a:r>
            <a:r>
              <a:rPr lang="en-IN" dirty="0"/>
              <a:t> and </a:t>
            </a:r>
            <a:r>
              <a:rPr lang="en-IN" b="1" dirty="0"/>
              <a:t>URL</a:t>
            </a:r>
            <a:r>
              <a:rPr lang="en-IN" dirty="0"/>
              <a:t> class to </a:t>
            </a:r>
            <a:r>
              <a:rPr lang="en-IN" dirty="0" smtClean="0"/>
              <a:t>fetch responses.</a:t>
            </a:r>
            <a:r>
              <a:rPr lang="en-IN" dirty="0"/>
              <a:t> Here we are fetching the html of a website from a </a:t>
            </a:r>
            <a:r>
              <a:rPr lang="en-IN" dirty="0" err="1"/>
              <a:t>url</a:t>
            </a:r>
            <a:r>
              <a:rPr lang="en-IN" dirty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link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"http://www.google.com"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URL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dirty="0"/>
              <a:t>After that you need to call </a:t>
            </a:r>
            <a:r>
              <a:rPr lang="en-IN" b="1" dirty="0" err="1"/>
              <a:t>openConnection</a:t>
            </a:r>
            <a:r>
              <a:rPr lang="en-IN" dirty="0"/>
              <a:t> method of </a:t>
            </a:r>
            <a:r>
              <a:rPr lang="en-IN" dirty="0" err="1"/>
              <a:t>url</a:t>
            </a:r>
            <a:r>
              <a:rPr lang="en-IN" dirty="0"/>
              <a:t> class and receive it in a </a:t>
            </a:r>
            <a:r>
              <a:rPr lang="en-IN" dirty="0" err="1"/>
              <a:t>HttpURLConnection</a:t>
            </a:r>
            <a:r>
              <a:rPr lang="en-IN" dirty="0"/>
              <a:t> object. After that you need to call the </a:t>
            </a:r>
            <a:r>
              <a:rPr lang="en-IN" b="1" dirty="0"/>
              <a:t>connect</a:t>
            </a:r>
            <a:r>
              <a:rPr lang="en-IN" dirty="0"/>
              <a:t> method of </a:t>
            </a:r>
            <a:r>
              <a:rPr lang="en-IN" dirty="0" err="1"/>
              <a:t>HttpURLConnection</a:t>
            </a:r>
            <a:r>
              <a:rPr lang="en-IN" dirty="0"/>
              <a:t> class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conn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openConnection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IN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5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Performing Network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And the last thing you need to do is to fetch the HTML from the website. For this you will use </a:t>
            </a:r>
            <a:r>
              <a:rPr lang="en-IN" b="1" dirty="0" err="1"/>
              <a:t>InputStream</a:t>
            </a:r>
            <a:r>
              <a:rPr lang="en-IN" dirty="0"/>
              <a:t> and </a:t>
            </a:r>
            <a:r>
              <a:rPr lang="en-IN" b="1" dirty="0" err="1"/>
              <a:t>BufferedReader</a:t>
            </a:r>
            <a:r>
              <a:rPr lang="en-IN" dirty="0"/>
              <a:t> class. Its syntax is given below </a:t>
            </a:r>
            <a:r>
              <a:rPr lang="en-IN" dirty="0" smtClean="0"/>
              <a:t>−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conn</a:t>
            </a:r>
            <a:r>
              <a:rPr lang="en-IN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getInputStream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reader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"UTF-8"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webPage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reader</a:t>
            </a:r>
            <a:r>
              <a:rPr lang="en-IN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webPage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"\n"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for demo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82447"/>
              </p:ext>
            </p:extLst>
          </p:nvPr>
        </p:nvGraphicFramePr>
        <p:xfrm>
          <a:off x="381000" y="1447800"/>
          <a:ext cx="27432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</a:p>
                    <a:p>
                      <a:r>
                        <a:rPr lang="en-IN" sz="18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location_id</a:t>
                      </a:r>
                      <a:endParaRPr lang="en-IN" sz="1800" b="1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  <a:p>
                      <a:r>
                        <a:rPr lang="en-IN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weather_id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short_desc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humidity</a:t>
                      </a: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pressure</a:t>
                      </a: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Degrees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7432"/>
              </p:ext>
            </p:extLst>
          </p:nvPr>
        </p:nvGraphicFramePr>
        <p:xfrm>
          <a:off x="5257800" y="1524000"/>
          <a:ext cx="213360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</a:p>
                    <a:p>
                      <a:r>
                        <a:rPr lang="en-IN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location_setting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city_name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coord_lat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coord_long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00200" y="2057400"/>
            <a:ext cx="3810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HttpURLConnection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031"/>
              </p:ext>
            </p:extLst>
          </p:nvPr>
        </p:nvGraphicFramePr>
        <p:xfrm>
          <a:off x="533400" y="1447800"/>
          <a:ext cx="807720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7696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 &amp; description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disconnect()</a:t>
                      </a:r>
                      <a:endParaRPr lang="en-I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releases this connection so that its resources may be either reused or closed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getRequestMethod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returns the request method which will be used to make the request to the remote HTTP server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getResponseCode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returns response code returned by the remote HTTP server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setRequestMethod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method)</a:t>
                      </a:r>
                      <a:endParaRPr lang="en-I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Sets the request command which will be sent to the remote HTTP server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usingProxy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returns whether this connection uses a proxy server or not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6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connect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open weather API and try it in the browser to see the </a:t>
            </a:r>
            <a:r>
              <a:rPr lang="en-US" dirty="0" err="1" smtClean="0"/>
              <a:t>json</a:t>
            </a:r>
            <a:r>
              <a:rPr lang="en-US" dirty="0" smtClean="0"/>
              <a:t> string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Sample API</a:t>
            </a:r>
          </a:p>
          <a:p>
            <a:pPr marL="398463" indent="0">
              <a:buNone/>
            </a:pPr>
            <a:r>
              <a:rPr lang="en-US" dirty="0"/>
              <a:t>api.openweathermap.org/data/2.5/</a:t>
            </a:r>
            <a:r>
              <a:rPr lang="en-US" dirty="0" err="1"/>
              <a:t>weather?q</a:t>
            </a:r>
            <a:r>
              <a:rPr lang="en-US" dirty="0"/>
              <a:t>={city name},{country code}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API with </a:t>
            </a:r>
            <a:r>
              <a:rPr lang="en-US" b="1" dirty="0" err="1" smtClean="0"/>
              <a:t>param</a:t>
            </a:r>
            <a:endParaRPr lang="en-US" b="1" dirty="0" smtClean="0"/>
          </a:p>
          <a:p>
            <a:pPr marL="339725" indent="0">
              <a:buNone/>
            </a:pPr>
            <a:r>
              <a:rPr lang="en-US" dirty="0"/>
              <a:t>http://api.openweathermap.org/data/2.5/weather?q={Hubli},{IN}&amp;</a:t>
            </a:r>
            <a:r>
              <a:rPr lang="en-US" dirty="0" smtClean="0"/>
              <a:t>APPID=11111111111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How to use API key in API call</a:t>
            </a:r>
          </a:p>
          <a:p>
            <a:pPr marL="0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Description: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To get access to weather API you need an API key whatever account you chose from Free to Enterprise.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We keep right to not to process API requests without API key.</a:t>
            </a:r>
          </a:p>
          <a:p>
            <a:pPr marL="0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API call: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hlinkClick r:id="rId2"/>
              </a:rPr>
              <a:t>http://api.openweathermap.org/data/2.5/forecast/city?id=524901&amp;APPID={APIKEY}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Parameters: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05050"/>
                </a:solidFill>
              </a:rPr>
              <a:t>APPID</a:t>
            </a:r>
            <a:r>
              <a:rPr lang="en-US" sz="3600" dirty="0">
                <a:solidFill>
                  <a:srgbClr val="000000"/>
                </a:solidFill>
              </a:rPr>
              <a:t> {APIKEY} is your unique API key </a:t>
            </a:r>
          </a:p>
          <a:p>
            <a:pPr marL="0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Example of API call: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linkClick r:id="rId3"/>
              </a:rPr>
              <a:t>api.openweathermap.org/data/2.5/forecast/</a:t>
            </a:r>
            <a:r>
              <a:rPr lang="en-US" dirty="0" err="1">
                <a:solidFill>
                  <a:srgbClr val="000000"/>
                </a:solidFill>
                <a:hlinkClick r:id="rId3"/>
              </a:rPr>
              <a:t>city?id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=524901&amp;APPID=1111111111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3276600" cy="5291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C00000"/>
                </a:solidFill>
              </a:rPr>
              <a:t>Sample API's</a:t>
            </a:r>
            <a:endParaRPr lang="en-US" sz="6000" dirty="0">
              <a:solidFill>
                <a:srgbClr val="C00000"/>
              </a:solidFill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000000"/>
                </a:solidFill>
              </a:rPr>
              <a:t>Call current weather data for one location</a:t>
            </a:r>
            <a:endParaRPr lang="en-US" sz="5400" dirty="0">
              <a:solidFill>
                <a:srgbClr val="000000"/>
              </a:solidFill>
            </a:endParaRPr>
          </a:p>
          <a:p>
            <a:pPr marL="0" indent="0">
              <a:spcBef>
                <a:spcPts val="1500"/>
              </a:spcBef>
              <a:spcAft>
                <a:spcPts val="700"/>
              </a:spcAft>
              <a:buNone/>
            </a:pPr>
            <a:r>
              <a:rPr lang="en-US" sz="5400" dirty="0">
                <a:solidFill>
                  <a:srgbClr val="505050"/>
                </a:solidFill>
              </a:rPr>
              <a:t>By city name</a:t>
            </a:r>
          </a:p>
          <a:p>
            <a:pPr marL="0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Description: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</a:rPr>
              <a:t>You can call by city name or city name and country code. API responds with a list of results that match a searching word.</a:t>
            </a:r>
          </a:p>
          <a:p>
            <a:pPr marL="0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API call: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api.openweathermap.org/data/2.5/</a:t>
            </a:r>
            <a:r>
              <a:rPr lang="en-US" dirty="0" err="1">
                <a:solidFill>
                  <a:srgbClr val="505050"/>
                </a:solidFill>
              </a:rPr>
              <a:t>weather?q</a:t>
            </a:r>
            <a:r>
              <a:rPr lang="en-US" dirty="0">
                <a:solidFill>
                  <a:srgbClr val="505050"/>
                </a:solidFill>
              </a:rPr>
              <a:t>={city name}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api.openweathermap.org/data/2.5/</a:t>
            </a:r>
            <a:r>
              <a:rPr lang="en-US" dirty="0" err="1">
                <a:solidFill>
                  <a:srgbClr val="505050"/>
                </a:solidFill>
              </a:rPr>
              <a:t>weather?q</a:t>
            </a:r>
            <a:r>
              <a:rPr lang="en-US" dirty="0">
                <a:solidFill>
                  <a:srgbClr val="505050"/>
                </a:solidFill>
              </a:rPr>
              <a:t>={city name},{country code}</a:t>
            </a:r>
          </a:p>
          <a:p>
            <a:pPr marL="0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Parameters: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b="1" dirty="0">
                <a:solidFill>
                  <a:srgbClr val="505050"/>
                </a:solidFill>
              </a:rPr>
              <a:t>q</a:t>
            </a:r>
            <a:r>
              <a:rPr lang="en-US" dirty="0">
                <a:solidFill>
                  <a:srgbClr val="505050"/>
                </a:solidFill>
              </a:rPr>
              <a:t> city name and country code divided by comma, use ISO 3166 country codes</a:t>
            </a:r>
          </a:p>
          <a:p>
            <a:pPr marL="0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505050"/>
                </a:solidFill>
              </a:rPr>
              <a:t>Examples of API calls: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000000"/>
                </a:solidFill>
                <a:hlinkClick r:id="rId2"/>
              </a:rPr>
              <a:t>api.openweathermap.org/data/2.5/</a:t>
            </a:r>
            <a:r>
              <a:rPr lang="en-US" dirty="0" err="1">
                <a:solidFill>
                  <a:srgbClr val="000000"/>
                </a:solidFill>
                <a:hlinkClick r:id="rId2"/>
              </a:rPr>
              <a:t>weather?q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=London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lnSpc>
                <a:spcPts val="15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>
                <a:solidFill>
                  <a:srgbClr val="000000"/>
                </a:solidFill>
                <a:hlinkClick r:id="rId2"/>
              </a:rPr>
              <a:t>api.openweathermap.org/data/2.5/</a:t>
            </a:r>
            <a:r>
              <a:rPr lang="en-US" dirty="0" err="1">
                <a:solidFill>
                  <a:srgbClr val="000000"/>
                </a:solidFill>
                <a:hlinkClick r:id="rId2"/>
              </a:rPr>
              <a:t>weather?q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=</a:t>
            </a:r>
            <a:r>
              <a:rPr lang="en-US" dirty="0" err="1">
                <a:solidFill>
                  <a:srgbClr val="000000"/>
                </a:solidFill>
                <a:hlinkClick r:id="rId2"/>
              </a:rPr>
              <a:t>London,uk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2"/>
            <a:ext cx="8670185" cy="4495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3264"/>
            <a:ext cx="8908627" cy="4652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35373" y="5098026"/>
            <a:ext cx="2736427" cy="1676400"/>
          </a:xfrm>
          <a:prstGeom prst="wedgeRoundRectCallout">
            <a:avLst>
              <a:gd name="adj1" fmla="val -23528"/>
              <a:gd name="adj2" fmla="val -791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General purpose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Lightweight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Optimized for </a:t>
            </a:r>
            <a:r>
              <a:rPr lang="en-US" b="1" dirty="0"/>
              <a:t>most </a:t>
            </a:r>
            <a:r>
              <a:rPr lang="en-US" b="1" dirty="0" smtClean="0"/>
              <a:t> Android Apps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40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47725"/>
          </a:xfrm>
        </p:spPr>
        <p:txBody>
          <a:bodyPr/>
          <a:lstStyle/>
          <a:p>
            <a:r>
              <a:rPr lang="en-US" dirty="0" smtClean="0"/>
              <a:t>Permission in Android manifest.xml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8" y="2447925"/>
            <a:ext cx="8916972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94" y="4343400"/>
            <a:ext cx="56864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206" y="5638800"/>
            <a:ext cx="868019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b="1" dirty="0"/>
              <a:t>uses-permission </a:t>
            </a:r>
            <a:r>
              <a:rPr lang="en-US" sz="2400" b="1" dirty="0" err="1"/>
              <a:t>android:name</a:t>
            </a:r>
            <a:r>
              <a:rPr lang="en-US" sz="2400" b="1" dirty="0"/>
              <a:t>="</a:t>
            </a:r>
            <a:r>
              <a:rPr lang="en-US" sz="2400" b="1" dirty="0" err="1"/>
              <a:t>android.permission.INTERNET</a:t>
            </a:r>
            <a:r>
              <a:rPr lang="en-US" sz="2400" b="1" dirty="0"/>
              <a:t>" </a:t>
            </a:r>
            <a:r>
              <a:rPr lang="en-US" sz="2400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464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connect: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This class allows to perform background operations and publish results on the UI thread without having to manipulate threads and/or handlers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/>
              <a:t>AsyncTask</a:t>
            </a:r>
            <a:r>
              <a:rPr lang="en-US" dirty="0"/>
              <a:t> is designed to be a helper class around </a:t>
            </a:r>
            <a:r>
              <a:rPr lang="en-US" dirty="0">
                <a:hlinkClick r:id="rId2"/>
              </a:rPr>
              <a:t>Thread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Handler</a:t>
            </a:r>
            <a:r>
              <a:rPr lang="en-US" dirty="0"/>
              <a:t> and does not constitute a generic threading framework.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/>
              <a:t>AsyncTasks</a:t>
            </a:r>
            <a:r>
              <a:rPr lang="en-US" dirty="0"/>
              <a:t> should ideally be used for short operations</a:t>
            </a:r>
          </a:p>
        </p:txBody>
      </p:sp>
    </p:spTree>
    <p:extLst>
      <p:ext uri="{BB962C8B-B14F-4D97-AF65-F5344CB8AC3E}">
        <p14:creationId xmlns:p14="http://schemas.microsoft.com/office/powerpoint/2010/main" val="25192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connect: </a:t>
            </a:r>
            <a:r>
              <a:rPr lang="en-US" dirty="0" err="1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4 </a:t>
            </a:r>
            <a:r>
              <a:rPr lang="en-US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linkClick r:id="rId2"/>
              </a:rPr>
              <a:t>onPreExecute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, invoked on the UI thread before the task is executed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linkClick r:id="rId3"/>
              </a:rPr>
              <a:t>doInBackground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Params</a:t>
            </a:r>
            <a:r>
              <a:rPr lang="en-US" dirty="0">
                <a:hlinkClick r:id="rId3"/>
              </a:rPr>
              <a:t>...)</a:t>
            </a:r>
            <a:r>
              <a:rPr lang="en-US" dirty="0"/>
              <a:t>, invoked on the background thread immediately after </a:t>
            </a:r>
            <a:r>
              <a:rPr lang="en-US" dirty="0" err="1">
                <a:hlinkClick r:id="rId2"/>
              </a:rPr>
              <a:t>onPreExecute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finishes executing. 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linkClick r:id="rId4"/>
              </a:rPr>
              <a:t>onProgressUpdate</a:t>
            </a:r>
            <a:r>
              <a:rPr lang="en-US" dirty="0">
                <a:hlinkClick r:id="rId4"/>
              </a:rPr>
              <a:t>(Progress...)</a:t>
            </a:r>
            <a:r>
              <a:rPr lang="en-US" dirty="0"/>
              <a:t>, invoked on the UI thread after a call to </a:t>
            </a:r>
            <a:r>
              <a:rPr lang="en-US" dirty="0" err="1">
                <a:hlinkClick r:id="rId5"/>
              </a:rPr>
              <a:t>publishProgress</a:t>
            </a:r>
            <a:r>
              <a:rPr lang="en-US" dirty="0">
                <a:hlinkClick r:id="rId5"/>
              </a:rPr>
              <a:t>(Progress...)</a:t>
            </a:r>
            <a:r>
              <a:rPr lang="en-US" dirty="0"/>
              <a:t>. 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linkClick r:id="rId6"/>
              </a:rPr>
              <a:t>onPostExecute</a:t>
            </a:r>
            <a:r>
              <a:rPr lang="en-US" dirty="0">
                <a:hlinkClick r:id="rId6"/>
              </a:rPr>
              <a:t>(Result)</a:t>
            </a:r>
            <a:r>
              <a:rPr lang="en-US" dirty="0"/>
              <a:t>, invoked on the UI thread after the background computation finishes. </a:t>
            </a:r>
          </a:p>
        </p:txBody>
      </p:sp>
    </p:spTree>
    <p:extLst>
      <p:ext uri="{BB962C8B-B14F-4D97-AF65-F5344CB8AC3E}">
        <p14:creationId xmlns:p14="http://schemas.microsoft.com/office/powerpoint/2010/main" val="18863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Database </a:t>
            </a:r>
            <a:r>
              <a:rPr lang="en-IN" dirty="0" smtClean="0"/>
              <a:t>– Package</a:t>
            </a:r>
          </a:p>
          <a:p>
            <a:r>
              <a:rPr lang="en-IN" dirty="0"/>
              <a:t>The main package is </a:t>
            </a:r>
            <a:r>
              <a:rPr lang="en-IN" i="1" dirty="0" err="1"/>
              <a:t>android.database.sqlite</a:t>
            </a:r>
            <a:r>
              <a:rPr lang="en-IN" i="1" dirty="0"/>
              <a:t> </a:t>
            </a:r>
            <a:r>
              <a:rPr lang="en-IN" dirty="0"/>
              <a:t>that contains the classes to manage your own databases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Database - Creation </a:t>
            </a:r>
            <a:endParaRPr lang="en-IN" dirty="0" smtClean="0"/>
          </a:p>
          <a:p>
            <a:r>
              <a:rPr lang="en-IN" dirty="0"/>
              <a:t>In order to create a database you just need to call this method </a:t>
            </a:r>
            <a:r>
              <a:rPr lang="en-IN" dirty="0" err="1"/>
              <a:t>openOrCreateDatabase</a:t>
            </a:r>
            <a:r>
              <a:rPr lang="en-IN" dirty="0"/>
              <a:t> with your database name and mode as a parameter. It returns an instance of SQLite database which you have to </a:t>
            </a:r>
            <a:r>
              <a:rPr lang="en-IN" dirty="0" err="1"/>
              <a:t>recieve</a:t>
            </a:r>
            <a:r>
              <a:rPr lang="en-IN" dirty="0"/>
              <a:t> in your own </a:t>
            </a:r>
            <a:r>
              <a:rPr lang="en-IN" dirty="0" err="1"/>
              <a:t>object.Its</a:t>
            </a:r>
            <a:r>
              <a:rPr lang="en-IN" dirty="0"/>
              <a:t> syntax is given below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>
                <a:solidFill>
                  <a:srgbClr val="000000"/>
                </a:solidFill>
                <a:latin typeface="Courier New"/>
              </a:rPr>
              <a:t>SQLiteDatabse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mydatabase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openOrCreateDatabase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("your database name",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MODE_PRIVATE,null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0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HTTP Demo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78859"/>
              </p:ext>
            </p:extLst>
          </p:nvPr>
        </p:nvGraphicFramePr>
        <p:xfrm>
          <a:off x="381000" y="724637"/>
          <a:ext cx="8305800" cy="702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</a:t>
                      </a:r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Add following permission in manifeast.xml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uses-permission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android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:name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android.permission.INTERNET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</a:t>
                      </a:r>
                      <a:r>
                        <a:rPr lang="en-US" sz="1400" dirty="0" smtClean="0"/>
                        <a:t>/&gt;</a:t>
                      </a:r>
                      <a:endParaRPr lang="en-IN" sz="1400" i="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Create an activity </a:t>
                      </a:r>
                      <a:r>
                        <a:rPr lang="en-US" sz="1600" dirty="0" smtClean="0">
                          <a:effectLst/>
                        </a:rPr>
                        <a:t>httpRequestActivity.java with following members. Its corresponding layout</a:t>
                      </a:r>
                      <a:r>
                        <a:rPr lang="en-US" sz="1600" baseline="0" dirty="0" smtClean="0">
                          <a:effectLst/>
                        </a:rPr>
                        <a:t> would be  </a:t>
                      </a:r>
                      <a:r>
                        <a:rPr lang="en-US" sz="1400" dirty="0" smtClean="0">
                          <a:effectLst/>
                        </a:rPr>
                        <a:t>activity_http_request.xml</a:t>
                      </a:r>
                    </a:p>
                    <a:p>
                      <a:pPr marL="341313" indent="0"/>
                      <a:r>
                        <a:rPr lang="en-US" sz="1400" dirty="0" smtClean="0"/>
                        <a:t>URL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err="1" smtClean="0"/>
                        <a:t>HttpURLConnection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urlConnection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err="1" smtClean="0"/>
                        <a:t>BufferedReader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reader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String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forecastJsonStr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json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String 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String 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"nothing"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err="1" smtClean="0"/>
                        <a:t>TextView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weatherDataTextView_ref</a:t>
                      </a:r>
                      <a:r>
                        <a:rPr lang="en-US" sz="1400" dirty="0" smtClean="0"/>
                        <a:t>;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</a:t>
                      </a:r>
                      <a:r>
                        <a:rPr lang="en-US" sz="1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TextView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with id: 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weatherDataTV_</a:t>
                      </a:r>
                      <a:r>
                        <a:rPr lang="en-US" sz="1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into the layout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Create a inner class </a:t>
                      </a:r>
                      <a:r>
                        <a:rPr lang="en-US" sz="1600" dirty="0" err="1" smtClean="0">
                          <a:effectLst/>
                        </a:rPr>
                        <a:t>featchWeatherAsynch</a:t>
                      </a:r>
                      <a:r>
                        <a:rPr lang="en-US" sz="16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httpRequestActivity</a:t>
                      </a:r>
                      <a:r>
                        <a:rPr lang="en-US" sz="1600" dirty="0" smtClean="0">
                          <a:effectLst/>
                        </a:rPr>
                        <a:t> class .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class </a:t>
                      </a:r>
                      <a:r>
                        <a:rPr lang="en-US" sz="1600" dirty="0" err="1" smtClean="0"/>
                        <a:t>featchWeatherAsynch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extends </a:t>
                      </a:r>
                      <a:r>
                        <a:rPr lang="en-US" sz="1600" dirty="0" err="1" smtClean="0"/>
                        <a:t>AsyncTask</a:t>
                      </a: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Void,Void,Void</a:t>
                      </a:r>
                      <a:r>
                        <a:rPr lang="en-US" sz="1600" dirty="0" smtClean="0"/>
                        <a:t>&gt;{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    </a:t>
                      </a:r>
                      <a:r>
                        <a:rPr lang="en-US" sz="16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6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6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</a:t>
                      </a:r>
                      <a:r>
                        <a:rPr lang="en-US" sz="1600" dirty="0" smtClean="0"/>
                        <a:t>Void </a:t>
                      </a:r>
                      <a:r>
                        <a:rPr lang="en-US" sz="1600" dirty="0" err="1" smtClean="0"/>
                        <a:t>doInBackground</a:t>
                      </a:r>
                      <a:r>
                        <a:rPr lang="en-US" sz="1600" dirty="0" smtClean="0"/>
                        <a:t>(Void... </a:t>
                      </a:r>
                      <a:r>
                        <a:rPr lang="en-US" sz="1600" dirty="0" err="1" smtClean="0"/>
                        <a:t>params</a:t>
                      </a:r>
                      <a:r>
                        <a:rPr lang="en-US" sz="1600" dirty="0" smtClean="0"/>
                        <a:t>) {</a:t>
                      </a:r>
                    </a:p>
                    <a:p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</a:p>
                    <a:p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lang="en-US" sz="1600" dirty="0" smtClean="0"/>
                        <a:t>}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    </a:t>
                      </a:r>
                      <a:r>
                        <a:rPr lang="en-US" sz="16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6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6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void </a:t>
                      </a:r>
                      <a:r>
                        <a:rPr lang="en-US" sz="1600" dirty="0" err="1" smtClean="0"/>
                        <a:t>onPostExecute</a:t>
                      </a:r>
                      <a:r>
                        <a:rPr lang="en-US" sz="1600" dirty="0" smtClean="0"/>
                        <a:t>(Void </a:t>
                      </a:r>
                      <a:r>
                        <a:rPr lang="en-US" sz="1600" dirty="0" err="1" smtClean="0"/>
                        <a:t>aVoid</a:t>
                      </a:r>
                      <a:r>
                        <a:rPr lang="en-US" sz="1600" dirty="0" smtClean="0"/>
                        <a:t>) {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        </a:t>
                      </a:r>
                      <a:r>
                        <a:rPr lang="en-US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super</a:t>
                      </a:r>
                      <a:r>
                        <a:rPr lang="en-US" sz="1600" dirty="0" err="1" smtClean="0"/>
                        <a:t>.onPostExecute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aVoid</a:t>
                      </a:r>
                      <a:r>
                        <a:rPr lang="en-US" sz="1600" dirty="0" smtClean="0"/>
                        <a:t>);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        </a:t>
                      </a:r>
                      <a:r>
                        <a:rPr lang="en-US" sz="16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weatherDataTextView_ref</a:t>
                      </a:r>
                      <a:r>
                        <a:rPr lang="en-US" sz="1600" dirty="0" err="1" smtClean="0"/>
                        <a:t>.setText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forecastJsonStr</a:t>
                      </a:r>
                      <a:r>
                        <a:rPr lang="en-US" sz="1600" dirty="0" smtClean="0"/>
                        <a:t>);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    }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}</a:t>
                      </a:r>
                      <a:endParaRPr lang="en-US" sz="16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Demo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84793"/>
              </p:ext>
            </p:extLst>
          </p:nvPr>
        </p:nvGraphicFramePr>
        <p:xfrm>
          <a:off x="381000" y="724637"/>
          <a:ext cx="8305800" cy="644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</a:t>
                      </a:r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Create a inner class </a:t>
                      </a:r>
                      <a:r>
                        <a:rPr lang="en-US" sz="1600" dirty="0" err="1" smtClean="0">
                          <a:effectLst/>
                        </a:rPr>
                        <a:t>featchWeatherAsynch</a:t>
                      </a:r>
                      <a:r>
                        <a:rPr lang="en-US" sz="16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httpRequestActivity</a:t>
                      </a:r>
                      <a:r>
                        <a:rPr lang="en-US" sz="1600" dirty="0" smtClean="0">
                          <a:effectLst/>
                        </a:rPr>
                        <a:t> class .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class </a:t>
                      </a:r>
                      <a:r>
                        <a:rPr lang="en-US" sz="1400" dirty="0" err="1" smtClean="0"/>
                        <a:t>featchWeatherAsynch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extends </a:t>
                      </a:r>
                      <a:r>
                        <a:rPr lang="en-US" sz="1400" dirty="0" err="1" smtClean="0"/>
                        <a:t>AsyncTask</a:t>
                      </a: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Void,Void,Void</a:t>
                      </a:r>
                      <a:r>
                        <a:rPr lang="en-US" sz="1400" dirty="0" smtClean="0"/>
                        <a:t>&gt;{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</a:t>
                      </a:r>
                      <a:r>
                        <a:rPr lang="en-US" sz="1400" dirty="0" smtClean="0"/>
                        <a:t>Void </a:t>
                      </a:r>
                      <a:r>
                        <a:rPr lang="en-US" sz="1400" dirty="0" err="1" smtClean="0"/>
                        <a:t>doInBackground</a:t>
                      </a:r>
                      <a:r>
                        <a:rPr lang="en-US" sz="1400" dirty="0" smtClean="0"/>
                        <a:t>(Void... </a:t>
                      </a:r>
                      <a:r>
                        <a:rPr lang="en-US" sz="1400" dirty="0" err="1" smtClean="0"/>
                        <a:t>params</a:t>
                      </a:r>
                      <a:r>
                        <a:rPr lang="en-US" sz="1400" dirty="0" smtClean="0"/>
                        <a:t>) {</a:t>
                      </a:r>
                    </a:p>
                    <a:p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</a:p>
                    <a:p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void </a:t>
                      </a:r>
                      <a:r>
                        <a:rPr lang="en-US" sz="1400" dirty="0" err="1" smtClean="0"/>
                        <a:t>onPostExecute</a:t>
                      </a:r>
                      <a:r>
                        <a:rPr lang="en-US" sz="1400" dirty="0" smtClean="0"/>
                        <a:t>(Void </a:t>
                      </a:r>
                      <a:r>
                        <a:rPr lang="en-US" sz="1400" dirty="0" err="1" smtClean="0"/>
                        <a:t>aVoid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super</a:t>
                      </a:r>
                      <a:r>
                        <a:rPr lang="en-US" sz="1400" dirty="0" err="1" smtClean="0"/>
                        <a:t>.onPostExecute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aVoid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weatherDataTextView_ref</a:t>
                      </a:r>
                      <a:r>
                        <a:rPr lang="en-US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.setText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forecastJsonStr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US" sz="14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</a:t>
                      </a:r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pdate </a:t>
                      </a:r>
                      <a:r>
                        <a:rPr lang="en-US" sz="16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onCreate</a:t>
                      </a:r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 method with following code.</a:t>
                      </a:r>
                    </a:p>
                    <a:p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httpRequestActivity.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class</a:t>
                      </a:r>
                      <a:r>
                        <a:rPr lang="en-US" sz="1400" dirty="0" err="1" smtClean="0"/>
                        <a:t>.getSimpleName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weatherDataTextView_ref</a:t>
                      </a:r>
                      <a:r>
                        <a:rPr lang="en-US" sz="1400" dirty="0" smtClean="0"/>
                        <a:t>=(</a:t>
                      </a:r>
                      <a:r>
                        <a:rPr lang="en-US" sz="1400" dirty="0" err="1" smtClean="0"/>
                        <a:t>TextView</a:t>
                      </a:r>
                      <a:r>
                        <a:rPr lang="en-US" sz="1400" dirty="0" smtClean="0"/>
                        <a:t>) </a:t>
                      </a:r>
                      <a:r>
                        <a:rPr lang="en-US" sz="1400" dirty="0" err="1" smtClean="0"/>
                        <a:t>findViewById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R.id.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weatherDataTV_id</a:t>
                      </a:r>
                      <a:r>
                        <a:rPr lang="en-US" sz="1400" dirty="0" smtClean="0"/>
                        <a:t>);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Override </a:t>
                      </a:r>
                      <a:r>
                        <a:rPr lang="en-US" sz="160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onStart</a:t>
                      </a:r>
                      <a:r>
                        <a:rPr lang="en-US" sz="160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 method and add following code to it. Then run the app and for errors if any.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featchWeatherAsynch</a:t>
                      </a:r>
                      <a:r>
                        <a:rPr lang="en-US" sz="1400" dirty="0" smtClean="0"/>
                        <a:t> background 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err="1" smtClean="0"/>
                        <a:t>featchWeatherAsynch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err="1" smtClean="0"/>
                        <a:t>background.execute</a:t>
                      </a:r>
                      <a:r>
                        <a:rPr lang="en-US" sz="1400" dirty="0" smtClean="0"/>
                        <a:t>();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US" sz="14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Demo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04314"/>
              </p:ext>
            </p:extLst>
          </p:nvPr>
        </p:nvGraphicFramePr>
        <p:xfrm>
          <a:off x="381000" y="724637"/>
          <a:ext cx="8305800" cy="541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</a:t>
                      </a:r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Now add following try{ } block into </a:t>
                      </a:r>
                      <a:r>
                        <a:rPr lang="en-US" sz="1600" dirty="0" err="1" smtClean="0">
                          <a:effectLst/>
                        </a:rPr>
                        <a:t>doInBackground</a:t>
                      </a:r>
                      <a:r>
                        <a:rPr lang="en-US" sz="1600" dirty="0" smtClean="0">
                          <a:effectLst/>
                        </a:rPr>
                        <a:t>() Method.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try </a:t>
                      </a:r>
                      <a:r>
                        <a:rPr lang="en-US" sz="1400" dirty="0" smtClean="0"/>
                        <a:t>{</a:t>
                      </a:r>
                    </a:p>
                    <a:p>
                      <a:endParaRPr lang="en-US" sz="14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catch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MalformedURLException</a:t>
                      </a:r>
                      <a:r>
                        <a:rPr lang="en-US" sz="1400" dirty="0" smtClean="0"/>
                        <a:t> e){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url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exception"</a:t>
                      </a:r>
                      <a:r>
                        <a:rPr lang="en-US" sz="1400" dirty="0" smtClean="0"/>
                        <a:t>);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e.toString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catch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IOException</a:t>
                      </a:r>
                      <a:r>
                        <a:rPr lang="en-US" sz="1400" dirty="0" smtClean="0"/>
                        <a:t> e)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"Error "</a:t>
                      </a:r>
                      <a:r>
                        <a:rPr lang="en-US" sz="1400" dirty="0" smtClean="0"/>
                        <a:t>, e);    </a:t>
                      </a:r>
                      <a:r>
                        <a:rPr lang="en-US" sz="1400" dirty="0" err="1" smtClean="0"/>
                        <a:t>e.printStackTrace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If the code didn't successfully get the weather data, there's no point in 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attemping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/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// to parse it.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"code didn't successfully get the weather data"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//return data;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dirty="0" smtClean="0"/>
                        <a:t>}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finally</a:t>
                      </a:r>
                      <a:r>
                        <a:rPr lang="en-US" sz="1400" dirty="0" smtClean="0"/>
                        <a:t>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if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urlConnection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!=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) {       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urlConnection</a:t>
                      </a:r>
                      <a:r>
                        <a:rPr lang="en-US" sz="1400" dirty="0" err="1" smtClean="0"/>
                        <a:t>.disconnect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if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reader </a:t>
                      </a:r>
                      <a:r>
                        <a:rPr lang="en-US" sz="1400" dirty="0" smtClean="0"/>
                        <a:t>!=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try </a:t>
                      </a:r>
                      <a:r>
                        <a:rPr lang="en-US" sz="1400" dirty="0" smtClean="0"/>
                        <a:t>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reader</a:t>
                      </a:r>
                      <a:r>
                        <a:rPr lang="en-US" sz="1400" dirty="0" err="1" smtClean="0"/>
                        <a:t>.close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}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catch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US" sz="1400" dirty="0" err="1" smtClean="0"/>
                        <a:t>IOException</a:t>
                      </a:r>
                      <a:r>
                        <a:rPr lang="en-US" sz="1400" dirty="0" smtClean="0"/>
                        <a:t> e)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LOG_CAT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"Error closing stream"</a:t>
                      </a:r>
                      <a:r>
                        <a:rPr lang="en-US" sz="1400" dirty="0" smtClean="0"/>
                        <a:t>, e);            </a:t>
                      </a:r>
                      <a:r>
                        <a:rPr lang="en-US" sz="1400" dirty="0" err="1" smtClean="0"/>
                        <a:t>e.printStackTrace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} }</a:t>
                      </a:r>
                      <a:endParaRPr lang="en-US" sz="14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Demo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67017"/>
              </p:ext>
            </p:extLst>
          </p:nvPr>
        </p:nvGraphicFramePr>
        <p:xfrm>
          <a:off x="381000" y="724637"/>
          <a:ext cx="8305800" cy="486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</a:t>
                      </a:r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 following code to try{ } block and run the app. Check for errors if any.</a:t>
                      </a:r>
                    </a:p>
                    <a:p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//Replace the API key 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i.e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&amp;APPID=?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smtClean="0"/>
                        <a:t>URL(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"http://api.openweathermap.org/data/2.5/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weather?q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=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hubli,IN&amp;APPID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=111111111111111111111111"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urlConnection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= (</a:t>
                      </a:r>
                      <a:r>
                        <a:rPr lang="en-US" sz="1400" dirty="0" err="1" smtClean="0"/>
                        <a:t>HttpURLConnection</a:t>
                      </a:r>
                      <a:r>
                        <a:rPr lang="en-US" sz="1400" dirty="0" smtClean="0"/>
                        <a:t>)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</a:t>
                      </a:r>
                      <a:r>
                        <a:rPr lang="en-US" sz="1400" dirty="0" err="1" smtClean="0"/>
                        <a:t>.openConnection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urlConnection</a:t>
                      </a:r>
                      <a:r>
                        <a:rPr lang="en-US" sz="1400" dirty="0" err="1" smtClean="0"/>
                        <a:t>.setRequestMethod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"GET"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urlConnection</a:t>
                      </a:r>
                      <a:r>
                        <a:rPr lang="en-US" sz="1400" dirty="0" err="1" smtClean="0"/>
                        <a:t>.connect</a:t>
                      </a:r>
                      <a:r>
                        <a:rPr lang="en-US" sz="1400" dirty="0" smtClean="0"/>
                        <a:t>();</a:t>
                      </a:r>
                      <a:endParaRPr lang="en-US" sz="14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Further update the try{ } block with following code.</a:t>
                      </a:r>
                    </a:p>
                    <a:p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Read the input stream into a String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dirty="0" err="1" smtClean="0"/>
                        <a:t>InputStream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inputStream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urlConnection</a:t>
                      </a:r>
                      <a:r>
                        <a:rPr lang="en-US" sz="1400" dirty="0" err="1" smtClean="0"/>
                        <a:t>.getInputStream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err="1" smtClean="0"/>
                        <a:t>StringBuffer</a:t>
                      </a:r>
                      <a:r>
                        <a:rPr lang="en-US" sz="1400" dirty="0" smtClean="0"/>
                        <a:t> buffer 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err="1" smtClean="0"/>
                        <a:t>StringBuffer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if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inputStream</a:t>
                      </a:r>
                      <a:r>
                        <a:rPr lang="en-US" sz="1400" dirty="0" smtClean="0"/>
                        <a:t> ==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Nothing to do.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"input stream null"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//return data;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reader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err="1" smtClean="0"/>
                        <a:t>BufferedReader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err="1" smtClean="0"/>
                        <a:t>InputStreamReader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inputStream</a:t>
                      </a:r>
                      <a:r>
                        <a:rPr lang="en-US" sz="1400" dirty="0" smtClean="0"/>
                        <a:t>));</a:t>
                      </a:r>
                    </a:p>
                    <a:p>
                      <a:endParaRPr lang="en-US" sz="14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US" sz="14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2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Demo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61091"/>
              </p:ext>
            </p:extLst>
          </p:nvPr>
        </p:nvGraphicFramePr>
        <p:xfrm>
          <a:off x="381000" y="724637"/>
          <a:ext cx="83058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</a:t>
                      </a:r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 line;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while </a:t>
                      </a:r>
                      <a:r>
                        <a:rPr lang="en-US" sz="1400" dirty="0" smtClean="0"/>
                        <a:t>((line =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reader</a:t>
                      </a:r>
                      <a:r>
                        <a:rPr lang="en-US" sz="1400" dirty="0" err="1" smtClean="0"/>
                        <a:t>.readLine</a:t>
                      </a:r>
                      <a:r>
                        <a:rPr lang="en-US" sz="1400" dirty="0" smtClean="0"/>
                        <a:t>()) !=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Since it's JSON, adding a newline isn't necessary (it won't affect parsing)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// But it does make debugging a *lot* easier if you print out the completed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// buffer for debugging.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dirty="0" err="1" smtClean="0"/>
                        <a:t>buffer.append</a:t>
                      </a:r>
                      <a:r>
                        <a:rPr lang="en-US" sz="1400" dirty="0" smtClean="0"/>
                        <a:t>(line 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\n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if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buffer.length</a:t>
                      </a:r>
                      <a:r>
                        <a:rPr lang="en-US" sz="1400" dirty="0" smtClean="0"/>
                        <a:t>() ==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Stream was empty.  No point in parsing.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"Stream was empty.  No point in parsing"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//return data;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forecastJsonStr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dirty="0" err="1" smtClean="0"/>
                        <a:t>buffer.toString</a:t>
                      </a:r>
                      <a:r>
                        <a:rPr lang="en-US" sz="1400" dirty="0" smtClean="0"/>
                        <a:t>();</a:t>
                      </a:r>
                      <a:endParaRPr lang="en-US" sz="14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i="0" kern="120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 content provider component supplies data from one application to others on request. Such requests are handled by the methods of the </a:t>
            </a:r>
            <a:r>
              <a:rPr lang="en-US" i="1" dirty="0" err="1"/>
              <a:t>ContentResolver</a:t>
            </a:r>
            <a:r>
              <a:rPr lang="en-US" i="1" dirty="0"/>
              <a:t> </a:t>
            </a:r>
            <a:r>
              <a:rPr lang="en-US" dirty="0"/>
              <a:t>class. </a:t>
            </a:r>
            <a:endParaRPr lang="en-US" dirty="0" smtClean="0"/>
          </a:p>
          <a:p>
            <a:pPr algn="just"/>
            <a:r>
              <a:rPr lang="en-US" dirty="0"/>
              <a:t>The data may be stored in the file system, the database or somewhere else entirely. </a:t>
            </a:r>
            <a:endParaRPr lang="en-US" dirty="0" smtClean="0"/>
          </a:p>
          <a:p>
            <a:pPr algn="just"/>
            <a:r>
              <a:rPr lang="en-US" dirty="0"/>
              <a:t>sometimes it is required to share data across applications. This is where content providers become very useful. </a:t>
            </a:r>
            <a:endParaRPr lang="en-US" dirty="0" smtClean="0"/>
          </a:p>
          <a:p>
            <a:pPr algn="just"/>
            <a:r>
              <a:rPr lang="en-US" dirty="0"/>
              <a:t>Content providers let you centralize content in one place and have many different applications access it as needed. </a:t>
            </a:r>
            <a:endParaRPr lang="en-US" dirty="0" smtClean="0"/>
          </a:p>
          <a:p>
            <a:pPr algn="just"/>
            <a:r>
              <a:rPr lang="en-US" dirty="0"/>
              <a:t>A content provider is implemented as a subclass of </a:t>
            </a:r>
            <a:r>
              <a:rPr lang="en-US" b="1" dirty="0" err="1"/>
              <a:t>ContentProvider</a:t>
            </a:r>
            <a:r>
              <a:rPr lang="en-US" b="1" dirty="0"/>
              <a:t> </a:t>
            </a:r>
            <a:r>
              <a:rPr lang="en-US" dirty="0"/>
              <a:t>class and must implement a standard set of APIs that enable other applications to perform transactions.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MyContentProvider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ContentProvider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{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G:\mypendrivebackup\2016-17 odd\MoAD\ppt\fig\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2762250" cy="406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3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:\mypendrivebackup\2016-17 odd\MoAD\ppt\fig\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469402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G:\mypendrivebackup\2016-17 odd\MoAD\ppt\fig\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" y="1295400"/>
            <a:ext cx="90392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6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G:\mypendrivebackup\2016-17 odd\MoAD\ppt\fig\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748588" cy="2676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- Creation </a:t>
            </a:r>
            <a:r>
              <a:rPr lang="en-IN" dirty="0" smtClean="0"/>
              <a:t>Methods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83406"/>
              </p:ext>
            </p:extLst>
          </p:nvPr>
        </p:nvGraphicFramePr>
        <p:xfrm>
          <a:off x="304800" y="1371600"/>
          <a:ext cx="8153400" cy="4972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782"/>
                <a:gridCol w="7404618"/>
              </a:tblGrid>
              <a:tr h="4507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 &amp; Description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177835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openDatabase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path,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SQLiteDatabase.CursorFactory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factory,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flags,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DatabaseErrorHandler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errorHandler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only opens the existing database with the appropriate flag mode. The common flags mode could be OPEN_READWRITE OPEN_READONLY 	</a:t>
                      </a:r>
                    </a:p>
                  </a:txBody>
                  <a:tcPr/>
                </a:tc>
              </a:tr>
              <a:tr h="4507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openDatabase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path,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SQLiteDatabase.CursorFactory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factory,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flags)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similar to the above method as it also opens the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exisiting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database but it does not define any handler to handle the errors of databases 	</a:t>
                      </a:r>
                    </a:p>
                  </a:txBody>
                  <a:tcPr/>
                </a:tc>
              </a:tr>
              <a:tr h="4507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openOrCreateDatabase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path,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SQLiteDatabase.CursorFactory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factory)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not only opens but create the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datbase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if it not exists. This method is equivalent to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openDatabase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method 	</a:t>
                      </a:r>
                    </a:p>
                  </a:txBody>
                  <a:tcPr/>
                </a:tc>
              </a:tr>
              <a:tr h="4507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openOrCreateDatabase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SQLiteDatabase.CursorFactory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factory)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similar to above method but it takes the File object as a path rather then a string. It is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equavilent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file.getPath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5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G:\mypendrivebackup\2016-17 odd\MoAD\ppt\fig\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53151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G:\mypendrivebackup\2016-17 odd\MoAD\ppt\fig\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7948613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G:\mypendrivebackup\2016-17 odd\MoAD\ppt\fig\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47131"/>
            <a:ext cx="6553200" cy="3357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86"/>
            <a:ext cx="8229600" cy="1143000"/>
          </a:xfrm>
        </p:spPr>
        <p:txBody>
          <a:bodyPr/>
          <a:lstStyle/>
          <a:p>
            <a:r>
              <a:rPr lang="en-US" b="1" dirty="0"/>
              <a:t>Content URIs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90499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dirty="0"/>
              <a:t>To query a content provider, you specify the query string in the form of a URI which has following format: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&lt;prefix&gt;://&lt;authority&gt;/&lt;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data_type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&gt;/&lt;id&gt;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dirty="0"/>
              <a:t>Here is the </a:t>
            </a:r>
            <a:r>
              <a:rPr lang="en-US" sz="2800" dirty="0" err="1"/>
              <a:t>detaial</a:t>
            </a:r>
            <a:r>
              <a:rPr lang="en-US" sz="2800" dirty="0"/>
              <a:t> of various parts of the URI: 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8524"/>
              </p:ext>
            </p:extLst>
          </p:nvPr>
        </p:nvGraphicFramePr>
        <p:xfrm>
          <a:off x="304800" y="2667000"/>
          <a:ext cx="8153400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7010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always set to content://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authority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specifies the name of the content provider, for example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contacts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browser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etc. For third-party content providers, this could be the fully qualified name, such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com.tutorialspoint.statusprovider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data_type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indicates the type of data that this particular provider provides. For example, if you are getting all the contacts from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Contacts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 provider, then the data path would be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people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URI would look like this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content://contacts/people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specifies the specific record requested. For example, if you are looking for contact number 5 in the Contacts content provider then URI would look like this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content://contacts/people/5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5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G:\mypendrivebackup\2016-17 odd\MoAD\ppt\fig\c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" y="678378"/>
            <a:ext cx="7939088" cy="2300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G:\mypendrivebackup\2016-17 odd\MoAD\ppt\fig\c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50" y="1828800"/>
            <a:ext cx="7842998" cy="1721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:\mypendrivebackup\2016-17 odd\MoAD\ppt\fig\c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73743"/>
            <a:ext cx="6666541" cy="1750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G:\mypendrivebackup\2016-17 odd\MoAD\ppt\fig\c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474" y="5029200"/>
            <a:ext cx="5695950" cy="1632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 descr="G:\mypendrivebackup\2016-17 odd\MoAD\ppt\fig\c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2984"/>
            <a:ext cx="6562725" cy="4752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 descr="G:\mypendrivebackup\2016-17 odd\MoAD\ppt\fig\c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654950"/>
            <a:ext cx="6848475" cy="5391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:\mypendrivebackup\2016-17 odd\MoAD\ppt\fig\c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5681662" cy="4503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 descr="G:\mypendrivebackup\2016-17 odd\MoAD\ppt\fig\c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6686550" cy="2657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6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 descr="G:\mypendrivebackup\2016-17 odd\MoAD\ppt\fig\c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8546"/>
            <a:ext cx="7877175" cy="5057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9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 descr="G:\mypendrivebackup\2016-17 odd\MoAD\ppt\fig\c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952500"/>
            <a:ext cx="71247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1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61008"/>
              </p:ext>
            </p:extLst>
          </p:nvPr>
        </p:nvGraphicFramePr>
        <p:xfrm>
          <a:off x="457200" y="685800"/>
          <a:ext cx="8305800" cy="647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0" dirty="0" smtClean="0">
                          <a:effectLst/>
                        </a:rPr>
                        <a:t>Create a new</a:t>
                      </a:r>
                      <a:r>
                        <a:rPr lang="en-IN" sz="1800" i="0" baseline="0" dirty="0" smtClean="0">
                          <a:effectLst/>
                        </a:rPr>
                        <a:t> content provider class in the data package and override all inherited methods as shown below: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class </a:t>
                      </a:r>
                      <a:r>
                        <a:rPr lang="en-US" sz="1400" dirty="0" err="1" smtClean="0"/>
                        <a:t>WeatherProvider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extends </a:t>
                      </a:r>
                      <a:r>
                        <a:rPr lang="en-US" sz="1400" dirty="0" err="1" smtClean="0"/>
                        <a:t>ContentProvider</a:t>
                      </a:r>
                      <a:r>
                        <a:rPr lang="en-US" sz="1400" dirty="0" smtClean="0"/>
                        <a:t>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 smtClean="0"/>
                        <a:t>onCreate</a:t>
                      </a:r>
                      <a:r>
                        <a:rPr lang="en-US" sz="1400" dirty="0" smtClean="0"/>
                        <a:t>() {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false</a:t>
                      </a:r>
                      <a:r>
                        <a:rPr lang="en-US" sz="1400" dirty="0" smtClean="0"/>
                        <a:t>;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</a:t>
                      </a:r>
                      <a:r>
                        <a:rPr lang="en-US" sz="1400" dirty="0" err="1" smtClean="0">
                          <a:solidFill>
                            <a:srgbClr val="808000"/>
                          </a:solidFill>
                          <a:effectLst/>
                        </a:rPr>
                        <a:t>Nullable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/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sz="1400" dirty="0" smtClean="0"/>
                        <a:t>Cursor query(Uri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, String[] projection, String selection, String[] </a:t>
                      </a:r>
                      <a:r>
                        <a:rPr lang="en-US" sz="1400" dirty="0" err="1" smtClean="0"/>
                        <a:t>selectionArgs</a:t>
                      </a:r>
                      <a:r>
                        <a:rPr lang="en-US" sz="1400" dirty="0" smtClean="0"/>
                        <a:t>, String </a:t>
                      </a:r>
                      <a:r>
                        <a:rPr lang="en-US" sz="1400" dirty="0" err="1" smtClean="0"/>
                        <a:t>sortOrder</a:t>
                      </a:r>
                      <a:r>
                        <a:rPr lang="en-US" sz="1400" dirty="0" smtClean="0"/>
                        <a:t>) {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null</a:t>
                      </a:r>
                      <a:r>
                        <a:rPr lang="en-US" sz="1400" dirty="0" smtClean="0"/>
                        <a:t>;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</a:t>
                      </a:r>
                      <a:r>
                        <a:rPr lang="en-US" sz="1400" dirty="0" err="1" smtClean="0">
                          <a:solidFill>
                            <a:srgbClr val="808000"/>
                          </a:solidFill>
                          <a:effectLst/>
                        </a:rPr>
                        <a:t>Nullable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/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dirty="0" err="1" smtClean="0"/>
                        <a:t>getType</a:t>
                      </a:r>
                      <a:r>
                        <a:rPr lang="en-US" sz="1400" dirty="0" smtClean="0"/>
                        <a:t>(Uri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) {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null</a:t>
                      </a:r>
                      <a:r>
                        <a:rPr lang="en-US" sz="1400" dirty="0" smtClean="0"/>
                        <a:t>;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</a:t>
                      </a:r>
                      <a:r>
                        <a:rPr lang="en-US" sz="1400" dirty="0" err="1" smtClean="0">
                          <a:solidFill>
                            <a:srgbClr val="808000"/>
                          </a:solidFill>
                          <a:effectLst/>
                        </a:rPr>
                        <a:t>Nullable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/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sz="1400" dirty="0" smtClean="0"/>
                        <a:t>Uri insert(Uri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ContentValues</a:t>
                      </a:r>
                      <a:r>
                        <a:rPr lang="en-US" sz="1400" dirty="0" smtClean="0"/>
                        <a:t> values) {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null</a:t>
                      </a:r>
                      <a:r>
                        <a:rPr lang="en-US" sz="1400" dirty="0" smtClean="0"/>
                        <a:t>;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delete(Uri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, String selection, String[] </a:t>
                      </a:r>
                      <a:r>
                        <a:rPr lang="en-US" sz="1400" dirty="0" err="1" smtClean="0"/>
                        <a:t>selectionArgs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update(Uri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ContentValues</a:t>
                      </a:r>
                      <a:r>
                        <a:rPr lang="en-US" sz="1400" dirty="0" smtClean="0"/>
                        <a:t> values, String selection, String[] </a:t>
                      </a:r>
                      <a:r>
                        <a:rPr lang="en-US" sz="1400" dirty="0" err="1" smtClean="0"/>
                        <a:t>selectionArgs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IN" sz="1400" i="0" dirty="0" smtClean="0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2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- Insertion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We can create table or insert data into table using </a:t>
            </a:r>
            <a:r>
              <a:rPr lang="en-IN" dirty="0" err="1"/>
              <a:t>execSQL</a:t>
            </a:r>
            <a:r>
              <a:rPr lang="en-IN" dirty="0"/>
              <a:t> method defined in </a:t>
            </a:r>
            <a:r>
              <a:rPr lang="en-IN" dirty="0" err="1"/>
              <a:t>SQLiteDatabase</a:t>
            </a:r>
            <a:r>
              <a:rPr lang="en-IN" dirty="0"/>
              <a:t> class. Its syntax is given below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>
                <a:solidFill>
                  <a:srgbClr val="000000"/>
                </a:solidFill>
                <a:latin typeface="Courier New"/>
              </a:rPr>
              <a:t>mydatabase.execSQL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("CREATE TABLE IF NOT EXISTS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TutorialsPoint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(Username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VARCHAR,Password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 VARCHAR);"); </a:t>
            </a:r>
            <a:endParaRPr lang="en-IN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rgbClr val="000000"/>
                </a:solidFill>
                <a:latin typeface="Courier New"/>
              </a:rPr>
              <a:t>mydatabase.execSQL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("INSERT INTO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TutorialsPoint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 VALUES('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admin','admin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');"); </a:t>
            </a:r>
            <a:endParaRPr lang="en-IN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IN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IN" dirty="0"/>
              <a:t>This will insert some values into our table in our database. Another method that also does the same job but take some additional parameter is given below </a:t>
            </a:r>
            <a:endParaRPr lang="en-IN" dirty="0" smtClean="0"/>
          </a:p>
          <a:p>
            <a:pPr algn="just"/>
            <a:endParaRPr lang="en-IN" dirty="0" smtClean="0"/>
          </a:p>
          <a:p>
            <a:pPr marL="0" indent="0">
              <a:buNone/>
            </a:pPr>
            <a:r>
              <a:rPr lang="en-IN" sz="3100" dirty="0" err="1">
                <a:solidFill>
                  <a:srgbClr val="000000"/>
                </a:solidFill>
                <a:latin typeface="Courier New"/>
              </a:rPr>
              <a:t>execSQL</a:t>
            </a:r>
            <a:r>
              <a:rPr lang="en-IN" sz="3100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IN" sz="3100" dirty="0" err="1">
                <a:solidFill>
                  <a:srgbClr val="000000"/>
                </a:solidFill>
                <a:latin typeface="Courier New"/>
              </a:rPr>
              <a:t>sql</a:t>
            </a:r>
            <a:r>
              <a:rPr lang="en-IN" sz="3100" dirty="0">
                <a:solidFill>
                  <a:srgbClr val="000000"/>
                </a:solidFill>
                <a:latin typeface="Courier New"/>
              </a:rPr>
              <a:t>, Object[] </a:t>
            </a:r>
            <a:r>
              <a:rPr lang="en-IN" sz="3100" dirty="0" err="1">
                <a:solidFill>
                  <a:srgbClr val="000000"/>
                </a:solidFill>
                <a:latin typeface="Courier New"/>
              </a:rPr>
              <a:t>bindArgs</a:t>
            </a:r>
            <a:r>
              <a:rPr lang="en-IN" sz="3100" dirty="0">
                <a:solidFill>
                  <a:srgbClr val="000000"/>
                </a:solidFill>
                <a:latin typeface="Courier New"/>
              </a:rPr>
              <a:t>) </a:t>
            </a:r>
            <a:endParaRPr lang="en-IN" sz="3100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IN" sz="3100" dirty="0"/>
              <a:t>This method not only insert data , but also used to update or modify already existing data in database using bind arguments 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2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1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26502"/>
              </p:ext>
            </p:extLst>
          </p:nvPr>
        </p:nvGraphicFramePr>
        <p:xfrm>
          <a:off x="457200" y="685800"/>
          <a:ext cx="83058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0" dirty="0" smtClean="0">
                          <a:effectLst/>
                        </a:rPr>
                        <a:t>Add following member to </a:t>
                      </a:r>
                      <a:r>
                        <a:rPr lang="en-US" sz="1800" dirty="0" err="1" smtClean="0"/>
                        <a:t>WeatherProvider</a:t>
                      </a:r>
                      <a:r>
                        <a:rPr lang="en-US" sz="1800" dirty="0" smtClean="0"/>
                        <a:t> class</a:t>
                      </a:r>
                      <a:endParaRPr lang="en-IN" sz="1800" i="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final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final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WEATHER_WITH_LOCATION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final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WEATHER_WITH_LOCATION_AND_DATE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final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en-US" sz="1400" dirty="0" smtClean="0"/>
                        <a:t>;</a:t>
                      </a:r>
                      <a:endParaRPr lang="en-IN" sz="1400" i="0" dirty="0" smtClean="0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Now go to </a:t>
                      </a:r>
                      <a:r>
                        <a:rPr lang="en-US" sz="1600" dirty="0" err="1" smtClean="0">
                          <a:effectLst/>
                        </a:rPr>
                        <a:t>WeatherContract</a:t>
                      </a:r>
                      <a:r>
                        <a:rPr lang="en-US" sz="1600" dirty="0" smtClean="0">
                          <a:effectLst/>
                        </a:rPr>
                        <a:t> class and add following members</a:t>
                      </a:r>
                    </a:p>
                    <a:p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The "Content authority" is a name for the entire content provider, similar to the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relationship between a domain name and its website.  A convenient string to use for the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content authority is the package name for the app, which is guaranteed to be unique on the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device.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CONTENT_AUTHORITY </a:t>
                      </a:r>
                      <a:r>
                        <a:rPr lang="en-US" sz="1400" dirty="0" smtClean="0"/>
                        <a:t>=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"bvb.android.example.com.practice2016_17"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Use CONTENT_AUTHORITY to create the base of all URI's which apps will use to contact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the content provider.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Uri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BASE_CONTENT_URI </a:t>
                      </a:r>
                      <a:r>
                        <a:rPr lang="en-US" sz="1400" dirty="0" smtClean="0"/>
                        <a:t>=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Uri.</a:t>
                      </a:r>
                      <a:r>
                        <a:rPr lang="en-US" sz="1400" i="1" dirty="0" err="1" smtClean="0">
                          <a:effectLst/>
                        </a:rPr>
                        <a:t>parse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"content://"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CONTENT_AUTHORITY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Possible paths (appended to base content URI for possible URI's)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For instance, content://com.example.android.sunshine.app/weather/ is a valid path for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looking at weather data. content://com.example.android.sunshine.app/givemeroot/ will fail,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as the 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ContentProvider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hasn't been given any information on what to do with "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givemeroot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".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At least, let's hope not.  Don't be that 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dev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, reader.  Don't be that dev.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PATH_WEATHER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"weather"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PATH_LOCATION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"location"</a:t>
                      </a:r>
                      <a:r>
                        <a:rPr lang="en-US" sz="1400" dirty="0" smtClean="0"/>
                        <a:t>;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6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1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85478"/>
              </p:ext>
            </p:extLst>
          </p:nvPr>
        </p:nvGraphicFramePr>
        <p:xfrm>
          <a:off x="457200" y="685800"/>
          <a:ext cx="8305800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0" dirty="0" smtClean="0">
                          <a:effectLst/>
                        </a:rPr>
                        <a:t>In the inner class  </a:t>
                      </a:r>
                      <a:r>
                        <a:rPr lang="en-US" sz="1800" dirty="0" err="1" smtClean="0">
                          <a:effectLst/>
                        </a:rPr>
                        <a:t>LocationEntry</a:t>
                      </a:r>
                      <a:r>
                        <a:rPr lang="en-US" sz="1800" dirty="0" smtClean="0">
                          <a:effectLst/>
                        </a:rPr>
                        <a:t> , add following members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Uri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CONTENT_URI </a:t>
                      </a:r>
                      <a:r>
                        <a:rPr lang="en-US" sz="1400" dirty="0" smtClean="0"/>
                        <a:t>=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BASE_CONTENT_URI</a:t>
                      </a:r>
                      <a:r>
                        <a:rPr lang="en-US" sz="1400" dirty="0" err="1" smtClean="0"/>
                        <a:t>.buildUpon</a:t>
                      </a:r>
                      <a:r>
                        <a:rPr lang="en-US" sz="1400" dirty="0" smtClean="0"/>
                        <a:t>().</a:t>
                      </a:r>
                      <a:r>
                        <a:rPr lang="en-US" sz="1400" dirty="0" err="1" smtClean="0"/>
                        <a:t>appendPath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PATH_LOCATION</a:t>
                      </a:r>
                      <a:r>
                        <a:rPr lang="en-US" sz="1400" dirty="0" smtClean="0"/>
                        <a:t>).build();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CONTENT_TYPE </a:t>
                      </a:r>
                      <a:r>
                        <a:rPr lang="en-US" sz="1400" dirty="0" smtClean="0"/>
                        <a:t>=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ContentResolver.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CURSOR_DIR_BASE_TYPE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CONTENT_AUTHORITY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"/" </a:t>
                      </a:r>
                      <a:r>
                        <a:rPr lang="en-US" sz="1400" dirty="0" smtClean="0"/>
                        <a:t>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   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PATH_LOCATION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CONTENT_ITEM_TYPE </a:t>
                      </a:r>
                      <a:r>
                        <a:rPr lang="en-US" sz="1400" dirty="0" smtClean="0"/>
                        <a:t>=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ContentResolver.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CURSOR_ITEM_BASE_TYPE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CONTENT_AUTHORITY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"/" </a:t>
                      </a:r>
                      <a:r>
                        <a:rPr lang="en-US" sz="1400" dirty="0" smtClean="0"/>
                        <a:t>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   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PATH_LOCATION</a:t>
                      </a:r>
                      <a:r>
                        <a:rPr lang="en-US" sz="1400" dirty="0" smtClean="0"/>
                        <a:t>;</a:t>
                      </a:r>
                      <a:endParaRPr lang="en-IN" sz="1400" i="0" dirty="0" smtClean="0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Add following methods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800" i="0" baseline="0" dirty="0" smtClean="0">
                          <a:effectLst/>
                          <a:latin typeface="+mn-lt"/>
                          <a:cs typeface="+mn-cs"/>
                        </a:rPr>
                        <a:t>i</a:t>
                      </a:r>
                      <a:r>
                        <a:rPr lang="en-IN" sz="1800" i="0" dirty="0" smtClean="0">
                          <a:effectLst/>
                        </a:rPr>
                        <a:t>n the inner class  </a:t>
                      </a:r>
                      <a:r>
                        <a:rPr lang="en-US" sz="1800" dirty="0" err="1" smtClean="0">
                          <a:effectLst/>
                        </a:rPr>
                        <a:t>LocationEntry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</a:t>
                      </a:r>
                      <a:r>
                        <a:rPr lang="en-US" sz="1400" dirty="0" smtClean="0"/>
                        <a:t>Uri </a:t>
                      </a:r>
                      <a:r>
                        <a:rPr lang="en-US" sz="1400" dirty="0" err="1" smtClean="0"/>
                        <a:t>buildLocationUri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US" sz="1400" dirty="0" smtClean="0"/>
                        <a:t>id)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err="1" smtClean="0"/>
                        <a:t>ContentUris.</a:t>
                      </a:r>
                      <a:r>
                        <a:rPr lang="en-US" sz="1400" i="1" dirty="0" err="1" smtClean="0">
                          <a:effectLst/>
                        </a:rPr>
                        <a:t>withAppendedId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CONTENT_URI</a:t>
                      </a:r>
                      <a:r>
                        <a:rPr lang="en-US" sz="1400" dirty="0" smtClean="0"/>
                        <a:t>, id);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void </a:t>
                      </a:r>
                      <a:r>
                        <a:rPr lang="en-US" sz="1400" dirty="0" err="1" smtClean="0"/>
                        <a:t>logAllMembersAndFunctionsValues</a:t>
                      </a:r>
                      <a:r>
                        <a:rPr lang="en-US" sz="1400" dirty="0" smtClean="0"/>
                        <a:t>(){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LocationEntry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class---------"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"CONTENT_URI"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CONTENT_URI</a:t>
                      </a:r>
                      <a:r>
                        <a:rPr lang="en-US" sz="1400" dirty="0" err="1" smtClean="0"/>
                        <a:t>.toString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buildLocationUri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()="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i="1" dirty="0" err="1" smtClean="0">
                          <a:effectLst/>
                        </a:rPr>
                        <a:t>buildLocationUri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123456</a:t>
                      </a:r>
                      <a:r>
                        <a:rPr lang="en-US" sz="1400" dirty="0" smtClean="0"/>
                        <a:t>).</a:t>
                      </a:r>
                      <a:r>
                        <a:rPr lang="en-US" sz="1400" dirty="0" err="1" smtClean="0"/>
                        <a:t>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8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1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73425"/>
              </p:ext>
            </p:extLst>
          </p:nvPr>
        </p:nvGraphicFramePr>
        <p:xfrm>
          <a:off x="457200" y="685800"/>
          <a:ext cx="8305800" cy="682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0" dirty="0" smtClean="0">
                          <a:effectLst/>
                        </a:rPr>
                        <a:t>Similarly add following members to the inner class  </a:t>
                      </a:r>
                      <a:r>
                        <a:rPr lang="en-US" sz="1800" dirty="0" err="1" smtClean="0">
                          <a:effectLst/>
                        </a:rPr>
                        <a:t>WeatherEntry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Uri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CONTENT_URI </a:t>
                      </a:r>
                      <a:r>
                        <a:rPr lang="en-US" sz="1400" dirty="0" smtClean="0"/>
                        <a:t>=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BASE_CONTENT_URI</a:t>
                      </a:r>
                      <a:r>
                        <a:rPr lang="en-US" sz="1400" dirty="0" err="1" smtClean="0"/>
                        <a:t>.buildUpon</a:t>
                      </a:r>
                      <a:r>
                        <a:rPr lang="en-US" sz="1400" dirty="0" smtClean="0"/>
                        <a:t>().</a:t>
                      </a:r>
                      <a:r>
                        <a:rPr lang="en-US" sz="1400" dirty="0" err="1" smtClean="0"/>
                        <a:t>appendPath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PATH_WEATHER</a:t>
                      </a:r>
                      <a:r>
                        <a:rPr lang="en-US" sz="1400" dirty="0" smtClean="0"/>
                        <a:t>).build();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CONTENT_TYPE </a:t>
                      </a:r>
                      <a:r>
                        <a:rPr lang="en-US" sz="1400" dirty="0" smtClean="0"/>
                        <a:t>=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ContentResolver.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CURSOR_DIR_BASE_TYPE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CONTENT_AUTHORITY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PATH_WEATHER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CONTENT_ITEM_TYPE </a:t>
                      </a:r>
                      <a:r>
                        <a:rPr lang="en-US" sz="1400" dirty="0" smtClean="0"/>
                        <a:t>=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ContentResolver.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CURSOR_ITEM_BASE_TYPE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CONTENT_AUTHORITY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PATH_WEATHER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endParaRPr lang="en-IN" sz="1400" i="0" dirty="0" smtClean="0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Also add following method to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800" i="0" dirty="0" smtClean="0">
                          <a:effectLst/>
                        </a:rPr>
                        <a:t>the inner class  </a:t>
                      </a:r>
                      <a:r>
                        <a:rPr lang="en-US" sz="1800" dirty="0" err="1" smtClean="0">
                          <a:effectLst/>
                        </a:rPr>
                        <a:t>WeatherEntry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</a:t>
                      </a:r>
                      <a:r>
                        <a:rPr lang="en-US" sz="1400" dirty="0" smtClean="0"/>
                        <a:t>Uri </a:t>
                      </a:r>
                      <a:r>
                        <a:rPr lang="en-US" sz="1400" dirty="0" err="1" smtClean="0"/>
                        <a:t>buildWeatherLocation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locationSetting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CONTENT_URI</a:t>
                      </a:r>
                      <a:r>
                        <a:rPr lang="en-US" sz="1400" dirty="0" err="1" smtClean="0"/>
                        <a:t>.buildUpon</a:t>
                      </a:r>
                      <a:r>
                        <a:rPr lang="en-US" sz="1400" dirty="0" smtClean="0"/>
                        <a:t>().</a:t>
                      </a:r>
                      <a:r>
                        <a:rPr lang="en-US" sz="1400" dirty="0" err="1" smtClean="0"/>
                        <a:t>appendPath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locationSetting</a:t>
                      </a:r>
                      <a:r>
                        <a:rPr lang="en-US" sz="1400" dirty="0" smtClean="0"/>
                        <a:t>).build();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</a:t>
                      </a:r>
                      <a:r>
                        <a:rPr lang="en-US" sz="1400" dirty="0" smtClean="0"/>
                        <a:t>Uri </a:t>
                      </a:r>
                      <a:r>
                        <a:rPr lang="en-US" sz="1400" dirty="0" err="1" smtClean="0"/>
                        <a:t>buildWeatherLocationWithStartDate</a:t>
                      </a:r>
                      <a:r>
                        <a:rPr lang="en-US" sz="1400" dirty="0" smtClean="0"/>
                        <a:t>(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String </a:t>
                      </a:r>
                      <a:r>
                        <a:rPr lang="en-US" sz="1400" dirty="0" err="1" smtClean="0"/>
                        <a:t>locationSetting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US" sz="1400" dirty="0" err="1" smtClean="0"/>
                        <a:t>startDate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US" sz="1400" dirty="0" err="1" smtClean="0"/>
                        <a:t>normalizedDate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i="1" dirty="0" err="1" smtClean="0">
                          <a:effectLst/>
                        </a:rPr>
                        <a:t>normalizeDate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startDate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CONTENT_URI</a:t>
                      </a:r>
                      <a:r>
                        <a:rPr lang="en-US" sz="1400" dirty="0" err="1" smtClean="0"/>
                        <a:t>.buildUpon</a:t>
                      </a:r>
                      <a:r>
                        <a:rPr lang="en-US" sz="1400" dirty="0" smtClean="0"/>
                        <a:t>().</a:t>
                      </a:r>
                      <a:r>
                        <a:rPr lang="en-US" sz="1400" dirty="0" err="1" smtClean="0"/>
                        <a:t>appendPath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locationSetting</a:t>
                      </a:r>
                      <a:r>
                        <a:rPr lang="en-US" sz="1400" dirty="0" smtClean="0"/>
                        <a:t>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.</a:t>
                      </a:r>
                      <a:r>
                        <a:rPr lang="en-US" sz="1400" dirty="0" err="1" smtClean="0"/>
                        <a:t>appendQueryParameter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COLUMN_DATE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Long.</a:t>
                      </a:r>
                      <a:r>
                        <a:rPr lang="en-US" sz="1400" i="1" dirty="0" err="1" smtClean="0">
                          <a:effectLst/>
                        </a:rPr>
                        <a:t>toString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normalizedDate</a:t>
                      </a:r>
                      <a:r>
                        <a:rPr lang="en-US" sz="1400" dirty="0" smtClean="0"/>
                        <a:t>)).build();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</a:t>
                      </a:r>
                      <a:r>
                        <a:rPr lang="en-US" sz="1400" dirty="0" smtClean="0"/>
                        <a:t>Uri </a:t>
                      </a:r>
                      <a:r>
                        <a:rPr lang="en-US" sz="1400" dirty="0" err="1" smtClean="0"/>
                        <a:t>buildWeatherLocationWithDate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locationSetting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US" sz="1400" dirty="0" smtClean="0"/>
                        <a:t>date)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CONTENT_URI</a:t>
                      </a:r>
                      <a:r>
                        <a:rPr lang="en-US" sz="1400" dirty="0" err="1" smtClean="0"/>
                        <a:t>.buildUpon</a:t>
                      </a:r>
                      <a:r>
                        <a:rPr lang="en-US" sz="1400" dirty="0" smtClean="0"/>
                        <a:t>().</a:t>
                      </a:r>
                      <a:r>
                        <a:rPr lang="en-US" sz="1400" dirty="0" err="1" smtClean="0"/>
                        <a:t>appendPath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locationSetting</a:t>
                      </a:r>
                      <a:r>
                        <a:rPr lang="en-US" sz="1400" dirty="0" smtClean="0"/>
                        <a:t>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.</a:t>
                      </a:r>
                      <a:r>
                        <a:rPr lang="en-US" sz="1400" dirty="0" err="1" smtClean="0"/>
                        <a:t>appendPath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Long.</a:t>
                      </a:r>
                      <a:r>
                        <a:rPr lang="en-US" sz="1400" i="1" dirty="0" err="1" smtClean="0">
                          <a:effectLst/>
                        </a:rPr>
                        <a:t>toString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i="1" dirty="0" err="1" smtClean="0">
                          <a:effectLst/>
                        </a:rPr>
                        <a:t>normalizeDate</a:t>
                      </a:r>
                      <a:r>
                        <a:rPr lang="en-US" sz="1400" dirty="0" smtClean="0"/>
                        <a:t>(date))).build();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endParaRPr lang="en-US" sz="1400" dirty="0" smtClean="0">
                        <a:effectLst/>
                      </a:endParaRP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1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00908"/>
              </p:ext>
            </p:extLst>
          </p:nvPr>
        </p:nvGraphicFramePr>
        <p:xfrm>
          <a:off x="457200" y="685800"/>
          <a:ext cx="8305800" cy="646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void </a:t>
                      </a:r>
                      <a:r>
                        <a:rPr lang="en-US" sz="1400" dirty="0" err="1" smtClean="0"/>
                        <a:t>logAllMembersAndFunctionsValues</a:t>
                      </a:r>
                      <a:r>
                        <a:rPr lang="en-US" sz="1400" dirty="0" smtClean="0"/>
                        <a:t>(){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weatherEntry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class---------"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"CONTENT_URI 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CONTENT_URI</a:t>
                      </a:r>
                      <a:r>
                        <a:rPr lang="en-US" sz="1400" dirty="0" err="1" smtClean="0"/>
                        <a:t>.toString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"CONTENT_TYPE 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CONTENT_TYPE</a:t>
                      </a:r>
                      <a:r>
                        <a:rPr lang="en-US" sz="1400" dirty="0" err="1" smtClean="0"/>
                        <a:t>.toString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"CONTENT_ITEM_TYPE 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CONTENT_ITEM_TYPE</a:t>
                      </a:r>
                      <a:r>
                        <a:rPr lang="en-US" sz="1400" dirty="0" err="1" smtClean="0"/>
                        <a:t>.toString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buildWeatherUri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() 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i="1" dirty="0" err="1" smtClean="0">
                          <a:effectLst/>
                        </a:rPr>
                        <a:t>buildWeatherUri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94043</a:t>
                      </a:r>
                      <a:r>
                        <a:rPr lang="en-US" sz="1400" dirty="0" smtClean="0"/>
                        <a:t>).</a:t>
                      </a:r>
                      <a:r>
                        <a:rPr lang="en-US" sz="1400" dirty="0" err="1" smtClean="0"/>
                        <a:t>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buildWeatherLocation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()="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i="1" dirty="0" err="1" smtClean="0">
                          <a:effectLst/>
                        </a:rPr>
                        <a:t>buildWeatherLocation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"64111" </a:t>
                      </a:r>
                      <a:r>
                        <a:rPr lang="en-US" sz="1400" dirty="0" smtClean="0"/>
                        <a:t>).</a:t>
                      </a:r>
                      <a:r>
                        <a:rPr lang="en-US" sz="1400" dirty="0" err="1" smtClean="0"/>
                        <a:t>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"build We Lo 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st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date()="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i="1" dirty="0" err="1" smtClean="0">
                          <a:effectLst/>
                        </a:rPr>
                        <a:t>buildWeatherLocationWithStartDate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"64111"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14351040000L </a:t>
                      </a:r>
                      <a:r>
                        <a:rPr lang="en-US" sz="1400" dirty="0" smtClean="0"/>
                        <a:t>).</a:t>
                      </a:r>
                      <a:r>
                        <a:rPr lang="en-US" sz="1400" dirty="0" err="1" smtClean="0"/>
                        <a:t>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"build We Lo date()="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i="1" dirty="0" err="1" smtClean="0">
                          <a:effectLst/>
                        </a:rPr>
                        <a:t>buildWeatherLocationWithDate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"64111"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14351040000L </a:t>
                      </a:r>
                      <a:r>
                        <a:rPr lang="en-US" sz="1400" dirty="0" smtClean="0"/>
                        <a:t>).</a:t>
                      </a:r>
                      <a:r>
                        <a:rPr lang="en-US" sz="1400" dirty="0" err="1" smtClean="0"/>
                        <a:t>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IN" sz="1400" i="0" dirty="0" smtClean="0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Now add following method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to outer class </a:t>
                      </a:r>
                      <a:r>
                        <a:rPr lang="en-US" sz="1800" dirty="0" err="1" smtClean="0">
                          <a:effectLst/>
                        </a:rPr>
                        <a:t>WeatherContract</a:t>
                      </a:r>
                      <a:r>
                        <a:rPr lang="en-US" sz="1800" dirty="0" smtClean="0">
                          <a:effectLst/>
                        </a:rPr>
                        <a:t>.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Note:</a:t>
                      </a:r>
                      <a:r>
                        <a:rPr lang="en-US" sz="1800" dirty="0" smtClean="0">
                          <a:effectLst/>
                        </a:rPr>
                        <a:t> here use  </a:t>
                      </a:r>
                      <a:r>
                        <a:rPr lang="en-US" sz="1800" b="1" i="1" dirty="0" smtClean="0">
                          <a:solidFill>
                            <a:srgbClr val="000080"/>
                          </a:solidFill>
                          <a:effectLst/>
                        </a:rPr>
                        <a:t>import </a:t>
                      </a:r>
                      <a:r>
                        <a:rPr lang="en-US" sz="1800" i="1" dirty="0" err="1" smtClean="0"/>
                        <a:t>android.text.format.Time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dirty="0" smtClean="0">
                          <a:effectLst/>
                        </a:rPr>
                        <a:t>for Time</a:t>
                      </a:r>
                      <a:r>
                        <a:rPr lang="en-US" sz="1800" baseline="0" dirty="0" smtClean="0">
                          <a:effectLst/>
                        </a:rPr>
                        <a:t>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To make it easy to query for the exact date, we normalize all dates that go into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the database to the start of the 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the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Julian day at UTC.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long </a:t>
                      </a:r>
                      <a:r>
                        <a:rPr lang="en-US" sz="1400" dirty="0" err="1" smtClean="0"/>
                        <a:t>normalizeDate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US" sz="1400" dirty="0" err="1" smtClean="0"/>
                        <a:t>startDate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normalize the start date to the beginning of the (UTC) day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dirty="0" smtClean="0"/>
                        <a:t>Time </a:t>
                      </a:r>
                      <a:r>
                        <a:rPr lang="en-US" sz="1400" dirty="0" err="1" smtClean="0"/>
                        <a:t>time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smtClean="0"/>
                        <a:t>Time();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time.set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startDate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 smtClean="0"/>
                        <a:t>julianDay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Time.</a:t>
                      </a:r>
                      <a:r>
                        <a:rPr lang="en-US" sz="1400" i="1" dirty="0" err="1" smtClean="0">
                          <a:effectLst/>
                        </a:rPr>
                        <a:t>getJulianDay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startDate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time.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gmtoff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err="1" smtClean="0"/>
                        <a:t>time.setJulianDay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julianDay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1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8531"/>
              </p:ext>
            </p:extLst>
          </p:nvPr>
        </p:nvGraphicFramePr>
        <p:xfrm>
          <a:off x="457200" y="685800"/>
          <a:ext cx="83058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void </a:t>
                      </a:r>
                      <a:r>
                        <a:rPr lang="en-US" sz="1400" dirty="0" err="1" smtClean="0"/>
                        <a:t>logAllMembersAndFunctionsValues</a:t>
                      </a:r>
                      <a:r>
                        <a:rPr lang="en-US" sz="1400" dirty="0" smtClean="0"/>
                        <a:t>(){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WeatherContract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class******"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"CONTENT_AUTHORITY="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CONTENT_AUTHORITY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"BASE_CONTENT_URI="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BASE_CONTENT_URI</a:t>
                      </a:r>
                      <a:r>
                        <a:rPr lang="en-US" sz="1400" dirty="0" err="1" smtClean="0"/>
                        <a:t>.toString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LocationEntry.</a:t>
                      </a:r>
                      <a:r>
                        <a:rPr lang="en-US" sz="1400" i="1" dirty="0" err="1" smtClean="0">
                          <a:effectLst/>
                        </a:rPr>
                        <a:t>logAllMembersAndFunctionsValues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WeatherEntry.</a:t>
                      </a:r>
                      <a:r>
                        <a:rPr lang="en-US" sz="1400" i="1" dirty="0" err="1" smtClean="0">
                          <a:effectLst/>
                        </a:rPr>
                        <a:t>logAllMembersAndFunctionsValues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an activity </a:t>
                      </a:r>
                      <a:r>
                        <a:rPr lang="en-US" dirty="0" smtClean="0">
                          <a:effectLst/>
                        </a:rPr>
                        <a:t>contentProviderTest1Activity and add following code to on create method.</a:t>
                      </a:r>
                      <a:r>
                        <a:rPr lang="en-US" baseline="0" dirty="0" smtClean="0">
                          <a:effectLst/>
                        </a:rPr>
                        <a:t> Then run app and check log</a:t>
                      </a:r>
                    </a:p>
                    <a:p>
                      <a:endParaRPr lang="en-US" sz="1400" i="1" dirty="0" smtClean="0">
                        <a:solidFill>
                          <a:srgbClr val="808080"/>
                        </a:solidFill>
                        <a:effectLst/>
                      </a:endParaRPr>
                    </a:p>
                    <a:p>
                      <a:r>
                        <a:rPr lang="en-US" sz="1400" dirty="0" err="1" smtClean="0"/>
                        <a:t>WeatherContract.</a:t>
                      </a:r>
                      <a:r>
                        <a:rPr lang="en-US" sz="1400" i="1" dirty="0" err="1" smtClean="0">
                          <a:effectLst/>
                        </a:rPr>
                        <a:t>logAllMembersAndFunctionsValues</a:t>
                      </a:r>
                      <a:r>
                        <a:rPr lang="en-US" sz="1400" dirty="0" smtClean="0"/>
                        <a:t>();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records insertion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shall create methods that will help us in inserting records in to </a:t>
            </a:r>
            <a:r>
              <a:rPr lang="en-US" dirty="0" err="1" smtClean="0"/>
              <a:t>Db</a:t>
            </a:r>
            <a:r>
              <a:rPr lang="en-US" dirty="0" smtClean="0"/>
              <a:t> Tables. These can be used for further demo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74169"/>
              </p:ext>
            </p:extLst>
          </p:nvPr>
        </p:nvGraphicFramePr>
        <p:xfrm>
          <a:off x="457200" y="685800"/>
          <a:ext cx="8305800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Copy the code from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Github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. Go to </a:t>
                      </a:r>
                      <a:r>
                        <a:rPr lang="en-US" sz="1800" dirty="0" err="1" smtClean="0">
                          <a:effectLst/>
                        </a:rPr>
                        <a:t>WeatherContract</a:t>
                      </a:r>
                      <a:r>
                        <a:rPr lang="en-US" sz="1800" dirty="0" smtClean="0">
                          <a:effectLst/>
                        </a:rPr>
                        <a:t> class and copy –paste</a:t>
                      </a:r>
                      <a:r>
                        <a:rPr lang="en-US" sz="1800" baseline="0" dirty="0" smtClean="0">
                          <a:effectLst/>
                        </a:rPr>
                        <a:t> following methods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void </a:t>
                      </a:r>
                      <a:r>
                        <a:rPr lang="en-US" sz="1400" dirty="0" err="1" smtClean="0"/>
                        <a:t>rawInsertTestRows</a:t>
                      </a:r>
                      <a:r>
                        <a:rPr lang="en-US" sz="1400" dirty="0" smtClean="0"/>
                        <a:t>(Context context)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void </a:t>
                      </a:r>
                      <a:r>
                        <a:rPr lang="en-US" sz="1400" dirty="0" err="1" smtClean="0"/>
                        <a:t>rawInsertTestLocationRows</a:t>
                      </a:r>
                      <a:r>
                        <a:rPr lang="en-US" sz="1400" dirty="0" smtClean="0"/>
                        <a:t>(Context </a:t>
                      </a:r>
                      <a:r>
                        <a:rPr lang="en-US" sz="1400" dirty="0" err="1" smtClean="0"/>
                        <a:t>context,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column1,String column2,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US" sz="1400" dirty="0" smtClean="0"/>
                        <a:t>column3,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US" sz="1400" dirty="0" smtClean="0"/>
                        <a:t>column4)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void </a:t>
                      </a:r>
                      <a:r>
                        <a:rPr lang="en-US" sz="1400" dirty="0" err="1" smtClean="0"/>
                        <a:t>rawInsertTestWeatherRows</a:t>
                      </a:r>
                      <a:r>
                        <a:rPr lang="en-US" sz="1400" dirty="0" smtClean="0"/>
                        <a:t>(Context </a:t>
                      </a:r>
                      <a:r>
                        <a:rPr lang="en-US" sz="1400" dirty="0" err="1" smtClean="0"/>
                        <a:t>context,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column1,Long column2,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US" sz="1400" dirty="0" smtClean="0"/>
                        <a:t>column3,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US" sz="1400" dirty="0" smtClean="0"/>
                        <a:t>column4,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US" sz="1400" dirty="0" smtClean="0"/>
                        <a:t>column5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,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column6,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int </a:t>
                      </a:r>
                      <a:r>
                        <a:rPr lang="en-US" sz="1400" dirty="0" smtClean="0"/>
                        <a:t>column7,String column8,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US" sz="1400" dirty="0" smtClean="0"/>
                        <a:t>column9,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int </a:t>
                      </a:r>
                      <a:r>
                        <a:rPr lang="en-US" sz="1400" dirty="0" smtClean="0"/>
                        <a:t>column10)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 void </a:t>
                      </a:r>
                      <a:r>
                        <a:rPr lang="en-US" sz="1400" dirty="0" err="1" smtClean="0"/>
                        <a:t>logAllTableRows</a:t>
                      </a:r>
                      <a:r>
                        <a:rPr lang="en-US" sz="1400" dirty="0" smtClean="0"/>
                        <a:t>(Context context)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 back to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>
                          <a:effectLst/>
                        </a:rPr>
                        <a:t>contentProviderTest1Activity, and update </a:t>
                      </a:r>
                      <a:r>
                        <a:rPr lang="en-US" sz="1800" dirty="0" err="1" smtClean="0">
                          <a:effectLst/>
                        </a:rPr>
                        <a:t>onCreate</a:t>
                      </a:r>
                      <a:r>
                        <a:rPr lang="en-US" sz="1800" dirty="0" smtClean="0">
                          <a:effectLst/>
                        </a:rPr>
                        <a:t>() with following code</a:t>
                      </a:r>
                    </a:p>
                    <a:p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//DELETE EXISTING DATABASE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dirty="0" err="1" smtClean="0"/>
                        <a:t>getApplicationContext</a:t>
                      </a:r>
                      <a:r>
                        <a:rPr lang="en-US" sz="1400" dirty="0" smtClean="0"/>
                        <a:t>().</a:t>
                      </a:r>
                      <a:r>
                        <a:rPr lang="en-US" sz="1400" dirty="0" err="1" smtClean="0"/>
                        <a:t>deleteDatabase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WeatherDbHelper.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DATABASE_NAME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err="1" smtClean="0"/>
                        <a:t>WeatherContract.</a:t>
                      </a:r>
                      <a:r>
                        <a:rPr lang="en-US" sz="1400" i="1" dirty="0" err="1" smtClean="0">
                          <a:effectLst/>
                        </a:rPr>
                        <a:t>rawInsertTestRows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getApplicationContext</a:t>
                      </a:r>
                      <a:r>
                        <a:rPr lang="en-US" sz="1400" dirty="0" smtClean="0"/>
                        <a:t>());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0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Steps are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mypendrivebackup\2016-17 odd\MoAD\ppt\fig\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9" y="1524000"/>
            <a:ext cx="8853151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\Desktop\r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80" y="2743200"/>
            <a:ext cx="666750" cy="66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\Desktop\r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90800"/>
            <a:ext cx="666750" cy="66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\Desktop\w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0130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\Desktop\w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9094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97545"/>
              </p:ext>
            </p:extLst>
          </p:nvPr>
        </p:nvGraphicFramePr>
        <p:xfrm>
          <a:off x="381000" y="457200"/>
          <a:ext cx="8305800" cy="723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Once data contract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classes are updated with necessary field that help in composing Uri’s, next the URI matcher shall be included. This will help in matching the URI that content provider </a:t>
                      </a:r>
                      <a:r>
                        <a:rPr lang="en-US" sz="1800" baseline="0" dirty="0" err="1" smtClean="0">
                          <a:latin typeface="Arial" pitchFamily="34" charset="0"/>
                          <a:cs typeface="Arial" pitchFamily="34" charset="0"/>
                        </a:rPr>
                        <a:t>recieves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. Add following field and method to </a:t>
                      </a:r>
                      <a:r>
                        <a:rPr lang="en-US" sz="1800" dirty="0" err="1" smtClean="0">
                          <a:effectLst/>
                        </a:rPr>
                        <a:t>WeatherProvider</a:t>
                      </a:r>
                      <a:r>
                        <a:rPr lang="en-US" sz="1800" dirty="0" smtClean="0">
                          <a:effectLst/>
                        </a:rPr>
                        <a:t>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The URI Matcher used by this content provider.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private static final </a:t>
                      </a:r>
                      <a:r>
                        <a:rPr lang="en-US" sz="1400" dirty="0" err="1" smtClean="0"/>
                        <a:t>UriMatcher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sUriMatcher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i="1" dirty="0" err="1" smtClean="0">
                          <a:effectLst/>
                        </a:rPr>
                        <a:t>buildUriMatcher</a:t>
                      </a:r>
                      <a:r>
                        <a:rPr lang="en-US" sz="1400" dirty="0" smtClean="0"/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static </a:t>
                      </a:r>
                      <a:r>
                        <a:rPr lang="en-US" sz="1400" dirty="0" err="1" smtClean="0"/>
                        <a:t>UriMatcher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buildUriMatcher</a:t>
                      </a:r>
                      <a:r>
                        <a:rPr lang="en-US" sz="1400" dirty="0" smtClean="0"/>
                        <a:t>()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I know what you're thinking.  Why create a 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UriMatcher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when you can use regular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// expressions instead?  Because you're not crazy, that's why.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// All paths added to the 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UriMatcher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have a corresponding code to return when a match is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// found.  The code passed into the constructor represents the code to return for the root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// URI.  It's common to use NO_MATCH as the code for this case.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US" sz="1400" dirty="0" err="1" smtClean="0"/>
                        <a:t>UriMatcher</a:t>
                      </a:r>
                      <a:r>
                        <a:rPr lang="en-US" sz="1400" dirty="0" smtClean="0"/>
                        <a:t> matcher 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err="1" smtClean="0"/>
                        <a:t>UriMatcher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UriMatcher.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NO_MATCH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US" sz="1400" dirty="0" smtClean="0"/>
                        <a:t>String authority = </a:t>
                      </a:r>
                      <a:r>
                        <a:rPr lang="en-US" sz="1400" dirty="0" err="1" smtClean="0"/>
                        <a:t>WeatherContract.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CONTENT_AUTHORITY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For each type of URI you want to add, create a corresponding code.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dirty="0" err="1" smtClean="0"/>
                        <a:t>matcher.addURI</a:t>
                      </a:r>
                      <a:r>
                        <a:rPr lang="en-US" sz="1400" dirty="0" smtClean="0"/>
                        <a:t>(authority,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dirty="0" err="1" smtClean="0"/>
                        <a:t>WeatherContract.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PATH_WEATHER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WEATHER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matcher.addURI</a:t>
                      </a:r>
                      <a:r>
                        <a:rPr lang="en-US" sz="1400" dirty="0" smtClean="0"/>
                        <a:t>(authority,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dirty="0" err="1" smtClean="0"/>
                        <a:t>WeatherContract.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PATH_WEATHER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"/*"</a:t>
                      </a:r>
                      <a:r>
                        <a:rPr lang="en-US" sz="1400" dirty="0" smtClean="0"/>
                        <a:t>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WEATHER_WITH_LOCATION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matcher.addURI</a:t>
                      </a:r>
                      <a:r>
                        <a:rPr lang="en-US" sz="1400" dirty="0" smtClean="0"/>
                        <a:t>(authority,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dirty="0" err="1" smtClean="0"/>
                        <a:t>WeatherContract.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PATH_WEATHER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"/*/#"</a:t>
                      </a:r>
                      <a:r>
                        <a:rPr lang="en-US" sz="1400" dirty="0" smtClean="0"/>
                        <a:t>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WEATHER_WITH_LOCATION_AND_DATE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matcher.addURI</a:t>
                      </a:r>
                      <a:r>
                        <a:rPr lang="en-US" sz="1400" dirty="0" smtClean="0"/>
                        <a:t>(authority, </a:t>
                      </a:r>
                      <a:r>
                        <a:rPr lang="en-US" sz="1400" dirty="0" err="1" smtClean="0"/>
                        <a:t>WeatherContract.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PATH_LOCATION</a:t>
                      </a:r>
                      <a:r>
                        <a:rPr lang="en-US" sz="1400" dirty="0" smtClean="0"/>
                        <a:t>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LOCATION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smtClean="0"/>
                        <a:t>matcher;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15903"/>
              </p:ext>
            </p:extLst>
          </p:nvPr>
        </p:nvGraphicFramePr>
        <p:xfrm>
          <a:off x="381000" y="609600"/>
          <a:ext cx="8305800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Content provider shall query on virtual table formed by inner join. 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Add following field and method to </a:t>
                      </a:r>
                      <a:r>
                        <a:rPr lang="en-US" sz="1800" dirty="0" err="1" smtClean="0">
                          <a:effectLst/>
                        </a:rPr>
                        <a:t>WeatherProvider</a:t>
                      </a:r>
                      <a:r>
                        <a:rPr lang="en-US" sz="1800" dirty="0" smtClean="0">
                          <a:effectLst/>
                        </a:rPr>
                        <a:t> class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private </a:t>
                      </a:r>
                      <a:r>
                        <a:rPr lang="en-US" sz="1400" dirty="0" err="1" smtClean="0"/>
                        <a:t>WeatherDbHelper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mOpenHelper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private static final </a:t>
                      </a:r>
                      <a:r>
                        <a:rPr lang="en-US" sz="1400" dirty="0" err="1" smtClean="0"/>
                        <a:t>SQLiteQueryBuilder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sWeatherByLocationSettingQueryBuilder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static</a:t>
                      </a:r>
                      <a:r>
                        <a:rPr lang="en-US" sz="1400" dirty="0" smtClean="0"/>
                        <a:t>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sWeatherByLocationSettingQueryBuilder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=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err="1" smtClean="0"/>
                        <a:t>SQLiteQueryBuilder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//This is an inner join which looks like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//weather INNER JOIN location ON 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weather.location_id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= 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location._id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/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sWeatherByLocationSettingQueryBuilder</a:t>
                      </a:r>
                      <a:r>
                        <a:rPr lang="en-US" sz="1400" dirty="0" err="1" smtClean="0"/>
                        <a:t>.setTables</a:t>
                      </a:r>
                      <a:r>
                        <a:rPr lang="en-US" sz="1400" dirty="0" smtClean="0"/>
                        <a:t>(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dirty="0" err="1" smtClean="0"/>
                        <a:t>WeatherContract.WeatherEntry.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INNER JOIN " </a:t>
                      </a:r>
                      <a:r>
                        <a:rPr lang="en-US" sz="1400" dirty="0" smtClean="0"/>
                        <a:t>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        </a:t>
                      </a:r>
                      <a:r>
                        <a:rPr lang="en-US" sz="1400" dirty="0" err="1" smtClean="0"/>
                        <a:t>WeatherContract.LocationEntry.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       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ON 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WeatherContract.WeatherEntry.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       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"."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WeatherContract.WeatherEntry.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COLUMN_LOC_KEY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       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= 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WeatherContract.LocationEntry.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       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"." </a:t>
                      </a:r>
                      <a:r>
                        <a:rPr lang="en-US" sz="1400" dirty="0" smtClean="0"/>
                        <a:t>+ WeatherContract.</a:t>
                      </a:r>
                      <a:r>
                        <a:rPr lang="en-US" sz="1400" dirty="0" err="1" smtClean="0"/>
                        <a:t>LocationEntry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_ID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Before we update query and insert methods of  content provider, we shall methods to be used </a:t>
                      </a:r>
                      <a:r>
                        <a:rPr lang="en-US" sz="1800" baseline="0" dirty="0" smtClean="0"/>
                        <a:t> in these methods. That would make it modular. Add following  methods to  </a:t>
                      </a:r>
                      <a:r>
                        <a:rPr lang="en-US" sz="1800" dirty="0" err="1" smtClean="0">
                          <a:effectLst/>
                        </a:rPr>
                        <a:t>WeatherProvider</a:t>
                      </a:r>
                      <a:r>
                        <a:rPr lang="en-US" sz="1800" dirty="0" smtClean="0">
                          <a:effectLst/>
                        </a:rPr>
                        <a:t> class. You also need to complete</a:t>
                      </a:r>
                      <a:r>
                        <a:rPr lang="en-US" sz="1800" baseline="0" dirty="0" smtClean="0">
                          <a:effectLst/>
                        </a:rPr>
                        <a:t> next step in order fix errors with missing methods</a:t>
                      </a:r>
                      <a:endParaRPr lang="en-US" sz="1800" dirty="0" smtClean="0">
                        <a:effectLst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6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- Fetching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We can retrieve anything from </a:t>
            </a:r>
            <a:r>
              <a:rPr lang="en-US" dirty="0" err="1"/>
              <a:t>datbase</a:t>
            </a:r>
            <a:r>
              <a:rPr lang="en-US" dirty="0"/>
              <a:t> using an object of the Cursor class. We will call a method of this class called </a:t>
            </a:r>
            <a:r>
              <a:rPr lang="en-US" dirty="0" err="1"/>
              <a:t>rawQuery</a:t>
            </a:r>
            <a:r>
              <a:rPr lang="en-US" dirty="0"/>
              <a:t> and it will return a </a:t>
            </a:r>
            <a:r>
              <a:rPr lang="en-US" dirty="0" err="1"/>
              <a:t>resultset</a:t>
            </a:r>
            <a:r>
              <a:rPr lang="en-US" dirty="0"/>
              <a:t> with the cursor pointing to the table. We can move the cursor forward and retrieve the data.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Cursor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mydatbase.rawQuery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("Select * from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TutorialsPoint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",null);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resultSet.moveToFirst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();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username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resultSet.getString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(1);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password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resultSet.getString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(2);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07199"/>
              </p:ext>
            </p:extLst>
          </p:nvPr>
        </p:nvGraphicFramePr>
        <p:xfrm>
          <a:off x="381000" y="609600"/>
          <a:ext cx="8305800" cy="486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</a:p>
                    <a:p>
                      <a:r>
                        <a:rPr lang="en-IN" dirty="0" err="1" smtClean="0"/>
                        <a:t>ctnd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private </a:t>
                      </a:r>
                      <a:r>
                        <a:rPr lang="en-US" sz="1400" dirty="0" smtClean="0"/>
                        <a:t>Cursor </a:t>
                      </a:r>
                      <a:r>
                        <a:rPr lang="en-US" sz="1400" dirty="0" err="1" smtClean="0"/>
                        <a:t>getWeatherByLocationSettingAndDate</a:t>
                      </a:r>
                      <a:r>
                        <a:rPr lang="en-US" sz="1400" dirty="0" smtClean="0"/>
                        <a:t>(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, String[] projection, String </a:t>
                      </a:r>
                      <a:r>
                        <a:rPr lang="en-US" sz="1400" dirty="0" err="1" smtClean="0"/>
                        <a:t>sortOrder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cp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getWeatherByLocationSettingAndDate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() "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String </a:t>
                      </a:r>
                      <a:r>
                        <a:rPr lang="en-US" sz="1400" dirty="0" err="1" smtClean="0"/>
                        <a:t>locationSetting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WeatherContract.WeatherEntry.</a:t>
                      </a:r>
                      <a:r>
                        <a:rPr lang="en-US" sz="1400" i="1" dirty="0" err="1" smtClean="0">
                          <a:effectLst/>
                        </a:rPr>
                        <a:t>getLocationSettingFromUri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US" sz="1400" dirty="0" smtClean="0"/>
                        <a:t>date = </a:t>
                      </a:r>
                      <a:r>
                        <a:rPr lang="en-US" sz="1400" dirty="0" err="1" smtClean="0"/>
                        <a:t>WeatherContract.WeatherEntry.</a:t>
                      </a:r>
                      <a:r>
                        <a:rPr lang="en-US" sz="1400" i="1" dirty="0" err="1" smtClean="0">
                          <a:effectLst/>
                        </a:rPr>
                        <a:t>getDateFromUri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cp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 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dirty="0" err="1" smtClean="0"/>
                        <a:t>locationSetting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"</a:t>
                      </a:r>
                      <a:r>
                        <a:rPr lang="en-US" sz="1400" dirty="0" smtClean="0"/>
                        <a:t>+date);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sWeatherByLocationSettingQueryBuilder</a:t>
                      </a:r>
                      <a:r>
                        <a:rPr lang="en-US" sz="1400" dirty="0" err="1" smtClean="0"/>
                        <a:t>.query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mOpenHelper</a:t>
                      </a:r>
                      <a:r>
                        <a:rPr lang="en-US" sz="1400" dirty="0" err="1" smtClean="0"/>
                        <a:t>.getReadableDatabase</a:t>
                      </a:r>
                      <a:r>
                        <a:rPr lang="en-US" sz="1400" dirty="0" smtClean="0"/>
                        <a:t>(),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projection,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sLocationSettingAndDaySelection</a:t>
                      </a:r>
                      <a:r>
                        <a:rPr lang="en-US" sz="1400" dirty="0" smtClean="0"/>
                        <a:t>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smtClean="0"/>
                        <a:t>String[]{</a:t>
                      </a:r>
                      <a:r>
                        <a:rPr lang="en-US" sz="1400" dirty="0" err="1" smtClean="0"/>
                        <a:t>locationSetting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Long.</a:t>
                      </a:r>
                      <a:r>
                        <a:rPr lang="en-US" sz="1400" i="1" dirty="0" err="1" smtClean="0">
                          <a:effectLst/>
                        </a:rPr>
                        <a:t>toString</a:t>
                      </a:r>
                      <a:r>
                        <a:rPr lang="en-US" sz="1400" dirty="0" smtClean="0"/>
                        <a:t>(date)},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,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dirty="0" err="1" smtClean="0"/>
                        <a:t>sortOrder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8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19674"/>
              </p:ext>
            </p:extLst>
          </p:nvPr>
        </p:nvGraphicFramePr>
        <p:xfrm>
          <a:off x="381000" y="609600"/>
          <a:ext cx="8305800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Now replace </a:t>
                      </a:r>
                      <a:r>
                        <a:rPr lang="en-US" sz="1800" dirty="0" err="1" smtClean="0"/>
                        <a:t>getType</a:t>
                      </a:r>
                      <a:r>
                        <a:rPr lang="en-US" sz="1800" dirty="0" smtClean="0"/>
                        <a:t> method.</a:t>
                      </a:r>
                    </a:p>
                    <a:p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dirty="0" err="1" smtClean="0"/>
                        <a:t>getType</a:t>
                      </a:r>
                      <a:r>
                        <a:rPr lang="en-US" sz="1400" dirty="0" smtClean="0"/>
                        <a:t>(Uri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Use the Uri Matcher to determine what kind of URI this is.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match = 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sUriMatcher</a:t>
                      </a:r>
                      <a:r>
                        <a:rPr lang="en-US" sz="1400" dirty="0" err="1" smtClean="0"/>
                        <a:t>.match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switch </a:t>
                      </a:r>
                      <a:r>
                        <a:rPr lang="en-US" sz="1400" dirty="0" smtClean="0"/>
                        <a:t>(match)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Student: Uncomment and fill out these two cases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case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WEATHER_WITH_LOCATION_AND_DATE</a:t>
                      </a:r>
                      <a:r>
                        <a:rPr lang="en-US" sz="1400" dirty="0" smtClean="0"/>
                        <a:t>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err="1" smtClean="0"/>
                        <a:t>WeatherContract.WeatherEntry.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CONTENT_ITEM_TYPE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case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WEATHER_WITH_LOCATION</a:t>
                      </a:r>
                      <a:r>
                        <a:rPr lang="en-US" sz="1400" dirty="0" smtClean="0"/>
                        <a:t>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err="1" smtClean="0"/>
                        <a:t>WeatherContract.WeatherEntry.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CONTENT_TYPE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case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WEATHER</a:t>
                      </a:r>
                      <a:r>
                        <a:rPr lang="en-US" sz="1400" dirty="0" smtClean="0"/>
                        <a:t>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err="1" smtClean="0"/>
                        <a:t>WeatherContract.WeatherEntry.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CONTENT_TYPE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case 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LOCATION</a:t>
                      </a:r>
                      <a:r>
                        <a:rPr lang="en-US" sz="1400" dirty="0" smtClean="0"/>
                        <a:t>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err="1" smtClean="0"/>
                        <a:t>WeatherContract.LocationEntry.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CONTENT_TYPE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default</a:t>
                      </a:r>
                      <a:r>
                        <a:rPr lang="en-US" sz="1400" dirty="0" smtClean="0"/>
                        <a:t>: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throw new </a:t>
                      </a:r>
                      <a:r>
                        <a:rPr lang="en-US" sz="1400" dirty="0" err="1" smtClean="0"/>
                        <a:t>UnsupportedOperationException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"Unknown 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uri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: "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9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17392"/>
              </p:ext>
            </p:extLst>
          </p:nvPr>
        </p:nvGraphicFramePr>
        <p:xfrm>
          <a:off x="381000" y="609600"/>
          <a:ext cx="8305800" cy="394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Now go to inner class </a:t>
                      </a:r>
                      <a:r>
                        <a:rPr lang="en-US" sz="1800" dirty="0" err="1" smtClean="0"/>
                        <a:t>WeatherContract.</a:t>
                      </a:r>
                      <a:r>
                        <a:rPr lang="en-US" sz="1800" dirty="0" err="1" smtClean="0">
                          <a:effectLst/>
                        </a:rPr>
                        <a:t>WeatherEntry</a:t>
                      </a:r>
                      <a:r>
                        <a:rPr lang="en-US" sz="1800" dirty="0" smtClean="0">
                          <a:effectLst/>
                        </a:rPr>
                        <a:t> and add following methods</a:t>
                      </a:r>
                      <a:endParaRPr lang="en-US" sz="1800" dirty="0" smtClean="0"/>
                    </a:p>
                    <a:p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dirty="0" err="1" smtClean="0"/>
                        <a:t>getLocationSettingFromUri</a:t>
                      </a:r>
                      <a:r>
                        <a:rPr lang="en-US" sz="1400" dirty="0" smtClean="0"/>
                        <a:t>(Uri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err="1" smtClean="0"/>
                        <a:t>uri.getPathSegments</a:t>
                      </a:r>
                      <a:r>
                        <a:rPr lang="en-US" sz="1400" dirty="0" smtClean="0"/>
                        <a:t>().get(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static long </a:t>
                      </a:r>
                      <a:r>
                        <a:rPr lang="en-US" sz="1400" dirty="0" err="1" smtClean="0"/>
                        <a:t>getDateFromUri</a:t>
                      </a:r>
                      <a:r>
                        <a:rPr lang="en-US" sz="1400" dirty="0" smtClean="0"/>
                        <a:t>(Uri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US" sz="1400" dirty="0" err="1" smtClean="0"/>
                        <a:t>Long.</a:t>
                      </a:r>
                      <a:r>
                        <a:rPr lang="en-US" sz="1400" i="1" dirty="0" err="1" smtClean="0">
                          <a:effectLst/>
                        </a:rPr>
                        <a:t>parseLong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uri.getPathSegments</a:t>
                      </a:r>
                      <a:r>
                        <a:rPr lang="en-US" sz="1400" dirty="0" smtClean="0"/>
                        <a:t>().get(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sz="1400" dirty="0" smtClean="0"/>
                        <a:t>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Now go back to </a:t>
                      </a:r>
                      <a:r>
                        <a:rPr lang="en-US" sz="1800" dirty="0" err="1" smtClean="0">
                          <a:effectLst/>
                        </a:rPr>
                        <a:t>WeatherProvider</a:t>
                      </a:r>
                      <a:r>
                        <a:rPr lang="en-US" sz="1800" dirty="0" smtClean="0">
                          <a:effectLst/>
                        </a:rPr>
                        <a:t> class and replace</a:t>
                      </a:r>
                      <a:r>
                        <a:rPr lang="en-US" sz="1800" baseline="0" dirty="0" smtClean="0">
                          <a:effectLst/>
                        </a:rPr>
                        <a:t> the </a:t>
                      </a:r>
                      <a:r>
                        <a:rPr lang="en-US" sz="1800" baseline="0" dirty="0" err="1" smtClean="0">
                          <a:effectLst/>
                        </a:rPr>
                        <a:t>onCreate</a:t>
                      </a:r>
                      <a:r>
                        <a:rPr lang="en-US" sz="1800" baseline="0" dirty="0" smtClean="0">
                          <a:effectLst/>
                        </a:rPr>
                        <a:t>() method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 smtClean="0"/>
                        <a:t>onCreate</a:t>
                      </a:r>
                      <a:r>
                        <a:rPr lang="en-US" sz="1400" dirty="0" smtClean="0"/>
                        <a:t>()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mOpenHelper</a:t>
                      </a:r>
                      <a:r>
                        <a:rPr lang="en-US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=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err="1" smtClean="0"/>
                        <a:t>WeatherDbHelper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getContext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return true</a:t>
                      </a:r>
                      <a:r>
                        <a:rPr lang="en-US" sz="1400" dirty="0" smtClean="0"/>
                        <a:t>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1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21114"/>
              </p:ext>
            </p:extLst>
          </p:nvPr>
        </p:nvGraphicFramePr>
        <p:xfrm>
          <a:off x="381000" y="609600"/>
          <a:ext cx="8305800" cy="62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Further update query() method in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WeatherProvider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class  as  follows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public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Cursor </a:t>
                      </a:r>
                      <a:r>
                        <a:rPr lang="en-IN" sz="1200" dirty="0" smtClean="0">
                          <a:solidFill>
                            <a:srgbClr val="795DA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query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(Uri </a:t>
                      </a:r>
                      <a:r>
                        <a:rPr lang="en-IN" sz="1200" dirty="0" err="1" smtClean="0">
                          <a:solidFill>
                            <a:srgbClr val="ED6A4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uri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[] </a:t>
                      </a:r>
                      <a:r>
                        <a:rPr lang="en-IN" sz="1200" dirty="0" smtClean="0">
                          <a:solidFill>
                            <a:srgbClr val="ED6A4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projection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, String </a:t>
                      </a:r>
                      <a:r>
                        <a:rPr lang="en-IN" sz="1200" dirty="0" smtClean="0">
                          <a:solidFill>
                            <a:srgbClr val="ED6A4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selection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[] </a:t>
                      </a:r>
                      <a:r>
                        <a:rPr lang="en-IN" sz="1200" dirty="0" err="1" smtClean="0">
                          <a:solidFill>
                            <a:srgbClr val="ED6A4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selectionArgs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,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            String </a:t>
                      </a:r>
                      <a:r>
                        <a:rPr lang="en-IN" sz="1200" dirty="0" err="1" smtClean="0">
                          <a:solidFill>
                            <a:srgbClr val="ED6A4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sortOrder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) {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// Here's the switch statement that, given a URI, will determine what kind of request it is,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// and query the database accordingly.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Log</a:t>
                      </a:r>
                      <a:r>
                        <a:rPr lang="en-IN" sz="1200" dirty="0" err="1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IN" sz="1200" dirty="0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"</a:t>
                      </a:r>
                      <a:r>
                        <a:rPr lang="en-IN" sz="1200" dirty="0" err="1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cp</a:t>
                      </a:r>
                      <a:r>
                        <a:rPr lang="en-IN" sz="1200" dirty="0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"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IN" sz="1200" dirty="0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"content provider query method"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);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Cursor 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retCursor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IN" sz="1200" dirty="0" smtClean="0">
                          <a:solidFill>
                            <a:srgbClr val="0086B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null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switch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sUriMatcher</a:t>
                      </a:r>
                      <a:r>
                        <a:rPr lang="en-IN" sz="1200" dirty="0" err="1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match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uri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)) {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// "weather/*/*"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case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solidFill>
                            <a:srgbClr val="0086B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WEATHER_WITH_LOCATION_AND_DATE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: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{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Log</a:t>
                      </a:r>
                      <a:r>
                        <a:rPr lang="en-IN" sz="1200" dirty="0" err="1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IN" sz="1200" dirty="0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"</a:t>
                      </a:r>
                      <a:r>
                        <a:rPr lang="en-IN" sz="1200" dirty="0" err="1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cp</a:t>
                      </a:r>
                      <a:r>
                        <a:rPr lang="en-IN" sz="1200" dirty="0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"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IN" sz="1200" dirty="0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"content provider query matched "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uri</a:t>
                      </a:r>
                      <a:r>
                        <a:rPr lang="en-IN" sz="1200" dirty="0" err="1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toString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());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retCursor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getWeatherByLocationSettingAndDate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uri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, projection, 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sortOrder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);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break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}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// "weather/*"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case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solidFill>
                            <a:srgbClr val="0086B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WEATHER_WITH_LOCATION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{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//</a:t>
                      </a:r>
                      <a:r>
                        <a:rPr lang="en-IN" sz="1200" dirty="0" err="1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retCursor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IN" sz="1200" dirty="0" err="1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getWeatherByLocationSetting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IN" sz="1200" dirty="0" err="1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uri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, projection, </a:t>
                      </a:r>
                      <a:r>
                        <a:rPr lang="en-IN" sz="1200" dirty="0" err="1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sortOrder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);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break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}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// "weather"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case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solidFill>
                            <a:srgbClr val="0086B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WEATHER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{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break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}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70358"/>
              </p:ext>
            </p:extLst>
          </p:nvPr>
        </p:nvGraphicFramePr>
        <p:xfrm>
          <a:off x="381000" y="609600"/>
          <a:ext cx="8305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7 </a:t>
                      </a:r>
                      <a:r>
                        <a:rPr lang="en-US" dirty="0" err="1" smtClean="0"/>
                        <a:t>cntd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// "location"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case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solidFill>
                            <a:srgbClr val="0086B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LOCATION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{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break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}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default: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throw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new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UnsupportedOperationException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IN" sz="1200" dirty="0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"Unknown </a:t>
                      </a:r>
                      <a:r>
                        <a:rPr lang="en-IN" sz="1200" dirty="0" err="1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uri</a:t>
                      </a:r>
                      <a:r>
                        <a:rPr lang="en-IN" sz="1200" dirty="0" smtClean="0">
                          <a:solidFill>
                            <a:srgbClr val="183691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: "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uri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);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}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//</a:t>
                      </a:r>
                      <a:r>
                        <a:rPr lang="en-IN" sz="1200" dirty="0" err="1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retCursor.setNotificationUri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IN" sz="1200" dirty="0" err="1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getContext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().</a:t>
                      </a:r>
                      <a:r>
                        <a:rPr lang="en-IN" sz="1200" dirty="0" err="1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getContentResolver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(), </a:t>
                      </a:r>
                      <a:r>
                        <a:rPr lang="en-IN" sz="1200" dirty="0" err="1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uri</a:t>
                      </a:r>
                      <a:r>
                        <a:rPr lang="en-IN" sz="1200" dirty="0" smtClean="0">
                          <a:solidFill>
                            <a:srgbClr val="969896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);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IN" sz="1200" dirty="0" smtClean="0">
                          <a:solidFill>
                            <a:srgbClr val="A71D5D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err="1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retCursor</a:t>
                      </a:r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  <a:cs typeface="Times New Roman"/>
                        </a:rPr>
                        <a:t>;</a:t>
                      </a:r>
                      <a:endParaRPr lang="en-IN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en-IN" sz="12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Times New Roman"/>
                        </a:rPr>
                        <a:t>    }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54899"/>
              </p:ext>
            </p:extLst>
          </p:nvPr>
        </p:nvGraphicFramePr>
        <p:xfrm>
          <a:off x="381000" y="609600"/>
          <a:ext cx="8305800" cy="661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 go back to </a:t>
                      </a:r>
                      <a:r>
                        <a:rPr lang="en-US" sz="1400" dirty="0" smtClean="0">
                          <a:effectLst/>
                        </a:rPr>
                        <a:t>contentProviderTest1Activity and replace the </a:t>
                      </a:r>
                      <a:r>
                        <a:rPr lang="en-US" sz="1400" dirty="0" err="1" smtClean="0">
                          <a:effectLst/>
                        </a:rPr>
                        <a:t>onCreate</a:t>
                      </a:r>
                      <a:r>
                        <a:rPr lang="en-US" sz="1400" dirty="0" smtClean="0">
                          <a:effectLst/>
                        </a:rPr>
                        <a:t>() method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void </a:t>
                      </a:r>
                      <a:r>
                        <a:rPr lang="en-US" sz="1400" dirty="0" err="1" smtClean="0"/>
                        <a:t>onCreate</a:t>
                      </a:r>
                      <a:r>
                        <a:rPr lang="en-US" sz="1400" dirty="0" smtClean="0"/>
                        <a:t>(Bundle </a:t>
                      </a:r>
                      <a:r>
                        <a:rPr lang="en-US" sz="1400" dirty="0" err="1" smtClean="0"/>
                        <a:t>savedInstanceState</a:t>
                      </a:r>
                      <a:r>
                        <a:rPr lang="en-US" sz="1400" dirty="0" smtClean="0"/>
                        <a:t>) {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super</a:t>
                      </a:r>
                      <a:r>
                        <a:rPr lang="en-US" sz="1400" dirty="0" err="1" smtClean="0"/>
                        <a:t>.onCreate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savedInstanceState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setContentView</a:t>
                      </a:r>
                      <a:r>
                        <a:rPr lang="en-US" sz="1400" dirty="0" smtClean="0"/>
                        <a:t>(R.layout.</a:t>
                      </a:r>
                      <a:r>
                        <a:rPr lang="en-US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activity_content_provider_test1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//DELETE EXISTING DATABASE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dirty="0" err="1" smtClean="0"/>
                        <a:t>getApplicationContext</a:t>
                      </a:r>
                      <a:r>
                        <a:rPr lang="en-US" sz="1400" dirty="0" smtClean="0"/>
                        <a:t>().</a:t>
                      </a:r>
                      <a:r>
                        <a:rPr lang="en-US" sz="1400" dirty="0" err="1" smtClean="0"/>
                        <a:t>deleteDatabase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WeatherDbHelper.</a:t>
                      </a:r>
                      <a:r>
                        <a:rPr lang="en-US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DATABASE_NAME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WeatherContract.logAllMembersAndFunctionsValues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();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dirty="0" err="1" smtClean="0"/>
                        <a:t>WeatherContract.</a:t>
                      </a:r>
                      <a:r>
                        <a:rPr lang="en-US" sz="1400" i="1" dirty="0" err="1" smtClean="0">
                          <a:effectLst/>
                        </a:rPr>
                        <a:t>rawInsertTestRows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getApplicationContext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Uri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WeatherContract.WeatherEntry.</a:t>
                      </a:r>
                      <a:r>
                        <a:rPr lang="en-US" sz="1400" i="1" dirty="0" err="1" smtClean="0">
                          <a:effectLst/>
                        </a:rPr>
                        <a:t>buildWeatherLocationWithDate</a:t>
                      </a:r>
                      <a:r>
                        <a:rPr lang="en-US" sz="1400" dirty="0" smtClean="0"/>
                        <a:t>(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"6411"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smtClean="0"/>
                        <a:t>Date(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2014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12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20</a:t>
                      </a:r>
                      <a:r>
                        <a:rPr lang="en-US" sz="1400" dirty="0" smtClean="0"/>
                        <a:t>).</a:t>
                      </a:r>
                      <a:r>
                        <a:rPr lang="en-US" sz="1400" dirty="0" err="1" smtClean="0"/>
                        <a:t>getTime</a:t>
                      </a:r>
                      <a:r>
                        <a:rPr lang="en-US" sz="1400" dirty="0" smtClean="0"/>
                        <a:t>());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 December 20th, 2014 is 1419033600L new Date(2014,12,20)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contentActivity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dirty="0" err="1" smtClean="0"/>
                        <a:t>uri.toString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Cursor c=</a:t>
                      </a:r>
                      <a:r>
                        <a:rPr lang="en-US" sz="1400" dirty="0" err="1" smtClean="0"/>
                        <a:t>getContentResolver</a:t>
                      </a:r>
                      <a:r>
                        <a:rPr lang="en-US" sz="1400" dirty="0" smtClean="0"/>
                        <a:t>().query(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,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,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//"</a:t>
                      </a:r>
                      <a:r>
                        <a:rPr lang="en-US" sz="14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location.location_setting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= ? AND date = ?" will be supplied in content provider,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//new String[]{"6411","1419033600"} will be supplied from URI within content provider ,</a:t>
                      </a:r>
                      <a:b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US" sz="14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StringBuffer</a:t>
                      </a:r>
                      <a:r>
                        <a:rPr lang="en-US" sz="1400" dirty="0" smtClean="0"/>
                        <a:t> temp;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if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c.moveToFirst</a:t>
                      </a:r>
                      <a:r>
                        <a:rPr lang="en-US" sz="1400" dirty="0" smtClean="0"/>
                        <a:t>()) {     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"content provider row obtained"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do </a:t>
                      </a:r>
                      <a:r>
                        <a:rPr lang="en-US" sz="1400" dirty="0" smtClean="0"/>
                        <a:t>{             temp=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sz="1400" dirty="0" err="1" smtClean="0"/>
                        <a:t>StringBuffer</a:t>
                      </a:r>
                      <a:r>
                        <a:rPr lang="en-US" sz="1400" dirty="0" smtClean="0"/>
                        <a:t>();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for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/>
                        <a:t>i=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400" dirty="0" smtClean="0"/>
                        <a:t>;i&lt;</a:t>
                      </a:r>
                      <a:r>
                        <a:rPr lang="en-US" sz="1400" dirty="0" err="1" smtClean="0"/>
                        <a:t>c.getColumnCount</a:t>
                      </a:r>
                      <a:r>
                        <a:rPr lang="en-US" sz="1400" dirty="0" smtClean="0"/>
                        <a:t>();i++)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    </a:t>
                      </a:r>
                      <a:r>
                        <a:rPr lang="en-US" sz="1400" dirty="0" err="1" smtClean="0"/>
                        <a:t>temp.append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 "</a:t>
                      </a:r>
                      <a:r>
                        <a:rPr lang="en-US" sz="1400" dirty="0" smtClean="0"/>
                        <a:t>+</a:t>
                      </a:r>
                      <a:r>
                        <a:rPr lang="en-US" sz="1400" dirty="0" err="1" smtClean="0"/>
                        <a:t>c.getString</a:t>
                      </a:r>
                      <a:r>
                        <a:rPr lang="en-US" sz="1400" dirty="0" smtClean="0"/>
                        <a:t>(i));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temp.toString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    } 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while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c.moveToNext</a:t>
                      </a:r>
                      <a:r>
                        <a:rPr lang="en-US" sz="1400" dirty="0" smtClean="0"/>
                        <a:t>());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   }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else        </a:t>
                      </a:r>
                      <a:r>
                        <a:rPr lang="en-US" sz="1400" dirty="0" err="1" smtClean="0"/>
                        <a:t>Log.</a:t>
                      </a:r>
                      <a:r>
                        <a:rPr lang="en-US" sz="1400" i="1" dirty="0" err="1" smtClean="0">
                          <a:effectLst/>
                        </a:rPr>
                        <a:t>i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Db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"content provider failed"</a:t>
                      </a:r>
                      <a:r>
                        <a:rPr lang="en-US" sz="1400" dirty="0" smtClean="0"/>
                        <a:t>);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Content Provider: Demo-part 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78390"/>
              </p:ext>
            </p:extLst>
          </p:nvPr>
        </p:nvGraphicFramePr>
        <p:xfrm>
          <a:off x="381000" y="609600"/>
          <a:ext cx="83058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Further update</a:t>
                      </a:r>
                      <a:r>
                        <a:rPr lang="en-US" sz="1800" baseline="0" dirty="0" smtClean="0"/>
                        <a:t> insert() method of content provider to add rows in to tables: weather and location in </a:t>
                      </a:r>
                      <a:r>
                        <a:rPr lang="en-US" sz="1800" baseline="0" dirty="0" err="1" smtClean="0"/>
                        <a:t>sqlite</a:t>
                      </a:r>
                      <a:r>
                        <a:rPr lang="en-US" sz="1800" baseline="0" dirty="0" smtClean="0"/>
                        <a:t>.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problem statement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Consider  students marks for </a:t>
            </a:r>
            <a:r>
              <a:rPr lang="en-US" dirty="0" err="1" smtClean="0"/>
              <a:t>MoAD</a:t>
            </a:r>
            <a:r>
              <a:rPr lang="en-US" dirty="0" smtClean="0"/>
              <a:t> course. The student data is stored as single in </a:t>
            </a:r>
            <a:r>
              <a:rPr lang="en-US" dirty="0" err="1" smtClean="0"/>
              <a:t>sqlite</a:t>
            </a:r>
            <a:r>
              <a:rPr lang="en-US" dirty="0" smtClean="0"/>
              <a:t> table. Create data contract and content provider for accessing the students marks of</a:t>
            </a:r>
          </a:p>
          <a:p>
            <a:r>
              <a:rPr lang="en-US" dirty="0" smtClean="0"/>
              <a:t>One student with particular </a:t>
            </a:r>
            <a:r>
              <a:rPr lang="en-US" dirty="0" err="1" smtClean="0"/>
              <a:t>rollnumber</a:t>
            </a:r>
            <a:endParaRPr lang="en-US" dirty="0" smtClean="0"/>
          </a:p>
          <a:p>
            <a:r>
              <a:rPr lang="en-US" dirty="0" smtClean="0"/>
              <a:t>Particular division and batch</a:t>
            </a:r>
          </a:p>
          <a:p>
            <a:pPr marL="0" indent="0">
              <a:buNone/>
            </a:pPr>
            <a:r>
              <a:rPr lang="en-US" dirty="0" smtClean="0"/>
              <a:t>Then test the content provider through an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JSON stands for JavaScript Object </a:t>
            </a:r>
            <a:r>
              <a:rPr lang="en-US" dirty="0" err="1"/>
              <a:t>Notation.It</a:t>
            </a:r>
            <a:r>
              <a:rPr lang="en-US" dirty="0"/>
              <a:t> is an independent data exchange format and is the best alternative for XML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Android provides four </a:t>
            </a:r>
            <a:r>
              <a:rPr lang="en-US" dirty="0" err="1"/>
              <a:t>differnet</a:t>
            </a:r>
            <a:r>
              <a:rPr lang="en-US" dirty="0"/>
              <a:t> classes to manipulate JSON data. These classes </a:t>
            </a:r>
            <a:r>
              <a:rPr lang="en-US" dirty="0" err="1"/>
              <a:t>are</a:t>
            </a:r>
            <a:r>
              <a:rPr lang="en-US" b="1" dirty="0" err="1"/>
              <a:t>JSONArray,JSONObject,JSONStringer</a:t>
            </a:r>
            <a:r>
              <a:rPr lang="en-US" b="1" dirty="0"/>
              <a:t> and </a:t>
            </a:r>
            <a:r>
              <a:rPr lang="en-US" b="1" dirty="0" err="1"/>
              <a:t>JSONTokenizer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-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JSON file consist of many components.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79049"/>
              </p:ext>
            </p:extLst>
          </p:nvPr>
        </p:nvGraphicFramePr>
        <p:xfrm>
          <a:off x="609600" y="2209800"/>
          <a:ext cx="80010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2390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&amp; description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Array([)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a JSON file , square bracket ([) represents a JSON array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Objects({)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a JSON file, curly bracket ({) represents a JSON object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JSON object contains a key that is just a string. Pairs of key/value make up a JSON object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key has a value that could be string , integer or double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e.t.c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2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</a:t>
            </a:r>
            <a:r>
              <a:rPr lang="en-US" dirty="0" smtClean="0"/>
              <a:t>Methods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92282"/>
              </p:ext>
            </p:extLst>
          </p:nvPr>
        </p:nvGraphicFramePr>
        <p:xfrm>
          <a:off x="304800" y="1371600"/>
          <a:ext cx="8534400" cy="489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782"/>
                <a:gridCol w="7785618"/>
              </a:tblGrid>
              <a:tr h="4507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 &amp; Description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69223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getColumnCount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 the total number of columns of the table. 	</a:t>
                      </a:r>
                    </a:p>
                  </a:txBody>
                  <a:tcPr/>
                </a:tc>
              </a:tr>
              <a:tr h="4507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getColumnIndex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index number of a column by specifying the name of the column 	</a:t>
                      </a:r>
                    </a:p>
                  </a:txBody>
                  <a:tcPr/>
                </a:tc>
              </a:tr>
              <a:tr h="4507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getColumnName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columnIndex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name of the column by specifying the index of the column 	</a:t>
                      </a:r>
                    </a:p>
                  </a:txBody>
                  <a:tcPr/>
                </a:tc>
              </a:tr>
              <a:tr h="4507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getColumnNames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array of all the column names of the table. 	</a:t>
                      </a:r>
                    </a:p>
                  </a:txBody>
                  <a:tcPr/>
                </a:tc>
              </a:tr>
              <a:tr h="4507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getCount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total number of rows in the cursor 	</a:t>
                      </a:r>
                    </a:p>
                  </a:txBody>
                  <a:tcPr/>
                </a:tc>
              </a:tr>
              <a:tr h="4507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getPosition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current position of the cursor in the table 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Methods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85595"/>
              </p:ext>
            </p:extLst>
          </p:nvPr>
        </p:nvGraphicFramePr>
        <p:xfrm>
          <a:off x="381000" y="1219200"/>
          <a:ext cx="8305800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543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Sr.No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 &amp; description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get(String name)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just Returns the value but in the form of Object type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getBoolean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name)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specified by the key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getDouble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name)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double value specified by the key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getInt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name)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integer value specified by the key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getLong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name)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long value specified by the key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length()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number of name/value mappings in this object..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names()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an array containing the string names in this object. 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7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-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For parsing a JSON object, we will create an object of class </a:t>
            </a:r>
            <a:r>
              <a:rPr lang="en-US" dirty="0" err="1"/>
              <a:t>JSONObject</a:t>
            </a:r>
            <a:r>
              <a:rPr lang="en-US" dirty="0"/>
              <a:t> and specify a string containing JSON data to it. Its syntax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String in;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JSONObject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reader = new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JSONObject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(in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just"/>
            <a:r>
              <a:rPr lang="en-US" dirty="0"/>
              <a:t>The last step is to parse the JSON. An JSON file consist of different object with different key/value pair </a:t>
            </a:r>
            <a:r>
              <a:rPr lang="en-US" dirty="0" err="1"/>
              <a:t>e.t.c</a:t>
            </a:r>
            <a:r>
              <a:rPr lang="en-US" dirty="0" smtClean="0"/>
              <a:t>. </a:t>
            </a:r>
            <a:r>
              <a:rPr lang="en-US" dirty="0"/>
              <a:t>So </a:t>
            </a:r>
            <a:r>
              <a:rPr lang="en-US" dirty="0" err="1"/>
              <a:t>JSONObject</a:t>
            </a:r>
            <a:r>
              <a:rPr lang="en-US" dirty="0"/>
              <a:t> has a </a:t>
            </a:r>
            <a:r>
              <a:rPr lang="en-US" dirty="0" err="1"/>
              <a:t>seperate</a:t>
            </a:r>
            <a:r>
              <a:rPr lang="en-US" dirty="0"/>
              <a:t> function for parsing each of the component of JSON file. Its syntax is given below: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/>
              </a:rPr>
              <a:t>JSONObject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sys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reader.getJSONObject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("sys"); country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sys.getString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("country");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JSONObject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main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reader.getJSONObject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("main"); temperature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main.getString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("temp");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 parsing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Your application needs to parse responses from an API or other source that </a:t>
            </a:r>
            <a:r>
              <a:rPr lang="en-US" dirty="0" smtClean="0"/>
              <a:t>are formatted </a:t>
            </a:r>
            <a:r>
              <a:rPr lang="en-US" dirty="0"/>
              <a:t>in JavaScript Object Notation (JSON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Use the </a:t>
            </a:r>
            <a:r>
              <a:rPr lang="en-US" dirty="0" err="1"/>
              <a:t>org.json</a:t>
            </a:r>
            <a:r>
              <a:rPr lang="en-US" dirty="0"/>
              <a:t> parser classes that are baked into Android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Simply create a new </a:t>
            </a:r>
            <a:r>
              <a:rPr lang="en-US" dirty="0" err="1"/>
              <a:t>JSONObject</a:t>
            </a:r>
            <a:r>
              <a:rPr lang="en-US" dirty="0"/>
              <a:t> or </a:t>
            </a:r>
            <a:r>
              <a:rPr lang="en-US" dirty="0" err="1"/>
              <a:t>JSONArray</a:t>
            </a:r>
            <a:r>
              <a:rPr lang="en-US" dirty="0"/>
              <a:t> from the formatted string </a:t>
            </a:r>
            <a:r>
              <a:rPr lang="en-US" dirty="0" smtClean="0"/>
              <a:t>data</a:t>
            </a:r>
          </a:p>
          <a:p>
            <a:pPr algn="just"/>
            <a:r>
              <a:rPr lang="en-US" dirty="0"/>
              <a:t>This JSON parser is strict by default, meaning that it will halt with an Exception </a:t>
            </a:r>
            <a:r>
              <a:rPr lang="en-US" dirty="0" smtClean="0"/>
              <a:t>when encountering </a:t>
            </a:r>
            <a:r>
              <a:rPr lang="en-US" dirty="0"/>
              <a:t>invalid JSON data or an invalid key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Accessor</a:t>
            </a:r>
            <a:r>
              <a:rPr lang="en-US" dirty="0"/>
              <a:t> methods that prefix </a:t>
            </a:r>
            <a:r>
              <a:rPr lang="en-US" dirty="0" smtClean="0"/>
              <a:t>with ”get</a:t>
            </a:r>
            <a:r>
              <a:rPr lang="en-US" dirty="0"/>
              <a:t>” will throw a </a:t>
            </a:r>
            <a:r>
              <a:rPr lang="en-US" dirty="0" err="1"/>
              <a:t>JSONException</a:t>
            </a:r>
            <a:r>
              <a:rPr lang="en-US" dirty="0"/>
              <a:t> if the requested value is not found.</a:t>
            </a:r>
          </a:p>
        </p:txBody>
      </p:sp>
    </p:spTree>
    <p:extLst>
      <p:ext uri="{BB962C8B-B14F-4D97-AF65-F5344CB8AC3E}">
        <p14:creationId xmlns:p14="http://schemas.microsoft.com/office/powerpoint/2010/main" val="33204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API</a:t>
            </a:r>
          </a:p>
          <a:p>
            <a:pPr marL="0" indent="0">
              <a:buNone/>
            </a:pPr>
            <a:r>
              <a:rPr lang="en-US" b="1" dirty="0"/>
              <a:t>http://api.openweathermap.org/data/2.5/forecast/daily?q=Hubli&amp;mode=json&amp;units=metric&amp;cnt=14&amp;APPID=1111111111111111111111111111111111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Click to view JSON String obtained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copy paste JSON string in following website to view it in indented/tree format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https</a:t>
            </a:r>
            <a:r>
              <a:rPr lang="en-US" dirty="0">
                <a:solidFill>
                  <a:schemeClr val="accent2"/>
                </a:solidFill>
              </a:rPr>
              <a:t>://jsonformatter.curiousconcept.com/</a:t>
            </a:r>
          </a:p>
        </p:txBody>
      </p:sp>
    </p:spTree>
    <p:extLst>
      <p:ext uri="{BB962C8B-B14F-4D97-AF65-F5344CB8AC3E}">
        <p14:creationId xmlns:p14="http://schemas.microsoft.com/office/powerpoint/2010/main" val="34624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JSON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97199"/>
              </p:ext>
            </p:extLst>
          </p:nvPr>
        </p:nvGraphicFramePr>
        <p:xfrm>
          <a:off x="381000" y="762000"/>
          <a:ext cx="8305800" cy="615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</a:t>
                      </a:r>
                      <a:r>
                        <a:rPr lang="en-US" sz="1800" baseline="0" dirty="0" smtClean="0"/>
                        <a:t> back to </a:t>
                      </a:r>
                      <a:r>
                        <a:rPr lang="en-IN" dirty="0" err="1" smtClean="0">
                          <a:effectLst/>
                        </a:rPr>
                        <a:t>httpRequestActivity</a:t>
                      </a:r>
                      <a:r>
                        <a:rPr lang="en-IN" dirty="0" smtClean="0">
                          <a:effectLst/>
                        </a:rPr>
                        <a:t> class  written in earlier Demo</a:t>
                      </a:r>
                      <a:r>
                        <a:rPr lang="en-IN" baseline="0" dirty="0" smtClean="0">
                          <a:effectLst/>
                        </a:rPr>
                        <a:t> of cloud. Now go to the </a:t>
                      </a:r>
                      <a:r>
                        <a:rPr lang="en-IN" dirty="0" err="1" smtClean="0">
                          <a:effectLst/>
                        </a:rPr>
                        <a:t>doInBackground</a:t>
                      </a:r>
                      <a:r>
                        <a:rPr lang="en-IN" dirty="0" smtClean="0">
                          <a:effectLst/>
                        </a:rPr>
                        <a:t>() method inner class </a:t>
                      </a:r>
                      <a:r>
                        <a:rPr lang="en-IN" dirty="0" err="1" smtClean="0">
                          <a:effectLst/>
                        </a:rPr>
                        <a:t>featchWeatherAsynch</a:t>
                      </a:r>
                      <a:r>
                        <a:rPr lang="en-IN" dirty="0" smtClean="0">
                          <a:effectLst/>
                        </a:rPr>
                        <a:t> and replace  following</a:t>
                      </a:r>
                      <a:r>
                        <a:rPr lang="en-IN" baseline="0" dirty="0" smtClean="0">
                          <a:effectLst/>
                        </a:rPr>
                        <a:t> code </a:t>
                      </a:r>
                    </a:p>
                    <a:p>
                      <a:r>
                        <a:rPr lang="en-IN" sz="1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url</a:t>
                      </a:r>
                      <a:r>
                        <a:rPr lang="en-I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en-I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new 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URL (</a:t>
                      </a:r>
                      <a:r>
                        <a:rPr lang="en-I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"http://api.openweathermap.org/data/2.5/</a:t>
                      </a:r>
                      <a:r>
                        <a:rPr lang="en-IN" sz="1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weather?q</a:t>
                      </a:r>
                      <a:r>
                        <a:rPr lang="en-I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=</a:t>
                      </a:r>
                      <a:r>
                        <a:rPr lang="en-IN" sz="1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hubli,IN&amp;APPID</a:t>
                      </a:r>
                      <a:r>
                        <a:rPr lang="en-I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=11111111111111111111111"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);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sz="1800" dirty="0" smtClean="0">
                          <a:effectLst/>
                        </a:rPr>
                        <a:t> With </a:t>
                      </a:r>
                    </a:p>
                    <a:p>
                      <a:endParaRPr lang="en-US" sz="1800" dirty="0" smtClean="0">
                        <a:effectLst/>
                      </a:endParaRPr>
                    </a:p>
                    <a:p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//building Uri: http://api.openweathermap.org/data/2.5/forecast/daily?q=Hubli&amp;mode=json&amp;units=metric&amp;cnt=14&amp;APPID=1111111111111111111111111111111111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dirty="0" smtClean="0"/>
                        <a:t>Uri </a:t>
                      </a:r>
                      <a:r>
                        <a:rPr lang="en-IN" sz="1600" dirty="0" err="1" smtClean="0"/>
                        <a:t>builtUri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Uri.</a:t>
                      </a:r>
                      <a:r>
                        <a:rPr lang="en-IN" sz="1600" i="1" dirty="0" err="1" smtClean="0">
                          <a:effectLst/>
                        </a:rPr>
                        <a:t>parse</a:t>
                      </a:r>
                      <a:r>
                        <a:rPr lang="en-IN" sz="1600" dirty="0" smtClean="0"/>
                        <a:t>(FORECAST_BASE_URL).</a:t>
                      </a:r>
                      <a:r>
                        <a:rPr lang="en-IN" sz="1600" dirty="0" err="1" smtClean="0"/>
                        <a:t>buildUpon</a:t>
                      </a:r>
                      <a:r>
                        <a:rPr lang="en-IN" sz="1600" dirty="0" smtClean="0"/>
                        <a:t>()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.</a:t>
                      </a:r>
                      <a:r>
                        <a:rPr lang="en-IN" sz="1600" dirty="0" err="1" smtClean="0"/>
                        <a:t>appendQueryParameter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"q"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Hubli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dirty="0" smtClean="0"/>
                        <a:t>)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.</a:t>
                      </a:r>
                      <a:r>
                        <a:rPr lang="en-IN" sz="1600" dirty="0" err="1" smtClean="0"/>
                        <a:t>appendQueryParameter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"mode"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json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dirty="0" smtClean="0"/>
                        <a:t>)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.</a:t>
                      </a:r>
                      <a:r>
                        <a:rPr lang="en-IN" sz="1600" dirty="0" err="1" smtClean="0"/>
                        <a:t>appendQueryParameter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"units"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"metric"</a:t>
                      </a:r>
                      <a:r>
                        <a:rPr lang="en-IN" sz="1600" dirty="0" smtClean="0"/>
                        <a:t>)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.</a:t>
                      </a:r>
                      <a:r>
                        <a:rPr lang="en-IN" sz="1600" dirty="0" err="1" smtClean="0"/>
                        <a:t>appendQueryParameter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cnt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"14"</a:t>
                      </a:r>
                      <a:r>
                        <a:rPr lang="en-IN" sz="1600" dirty="0" smtClean="0"/>
                        <a:t>)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.</a:t>
                      </a:r>
                      <a:r>
                        <a:rPr lang="en-IN" sz="1600" dirty="0" err="1" smtClean="0"/>
                        <a:t>appendQueryParameter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"APPID"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"111111111111111111111111111111"</a:t>
                      </a:r>
                      <a:r>
                        <a:rPr lang="en-IN" sz="1600" dirty="0" smtClean="0"/>
                        <a:t>)</a:t>
                      </a:r>
                      <a:r>
                        <a:rPr lang="en-IN" sz="2400" b="1" i="1" dirty="0" smtClean="0">
                          <a:solidFill>
                            <a:srgbClr val="808080"/>
                          </a:solidFill>
                          <a:effectLst/>
                        </a:rPr>
                        <a:t>//replace your API key here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/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</a:t>
                      </a:r>
                      <a:r>
                        <a:rPr lang="en-IN" sz="1600" dirty="0" smtClean="0"/>
                        <a:t>.build();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URL </a:t>
                      </a:r>
                      <a:r>
                        <a:rPr lang="en-IN" sz="1600" dirty="0" err="1" smtClean="0"/>
                        <a:t>url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IN" sz="1600" dirty="0" smtClean="0"/>
                        <a:t>URL(</a:t>
                      </a:r>
                      <a:r>
                        <a:rPr lang="en-IN" sz="1600" dirty="0" err="1" smtClean="0"/>
                        <a:t>builtUri.toString</a:t>
                      </a:r>
                      <a:r>
                        <a:rPr lang="en-IN" sz="1600" dirty="0" smtClean="0"/>
                        <a:t>());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JSON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29535"/>
              </p:ext>
            </p:extLst>
          </p:nvPr>
        </p:nvGraphicFramePr>
        <p:xfrm>
          <a:off x="381000" y="762000"/>
          <a:ext cx="8305800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Now add following method to outer class</a:t>
                      </a:r>
                    </a:p>
                    <a:p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private </a:t>
                      </a:r>
                      <a:r>
                        <a:rPr lang="en-IN" sz="1600" dirty="0" smtClean="0"/>
                        <a:t>String </a:t>
                      </a:r>
                      <a:r>
                        <a:rPr lang="en-IN" sz="1600" dirty="0" err="1" smtClean="0"/>
                        <a:t>getReadableDateString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IN" sz="1600" dirty="0" smtClean="0"/>
                        <a:t>time){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Because the API returns a </a:t>
                      </a:r>
                      <a:r>
                        <a:rPr lang="en-IN" sz="16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unix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timestamp (measured in seconds),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// it must be converted to milliseconds in order to be converted to valid date.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600" dirty="0" smtClean="0"/>
                        <a:t>Date </a:t>
                      </a:r>
                      <a:r>
                        <a:rPr lang="en-IN" sz="1600" dirty="0" err="1" smtClean="0"/>
                        <a:t>date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IN" sz="1600" dirty="0" smtClean="0"/>
                        <a:t>Date(time * </a:t>
                      </a: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</a:rPr>
                        <a:t>1000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dirty="0" err="1" smtClean="0"/>
                        <a:t>SimpleDateFormat</a:t>
                      </a:r>
                      <a:r>
                        <a:rPr lang="en-IN" sz="1600" dirty="0" smtClean="0"/>
                        <a:t> format =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IN" sz="1600" dirty="0" err="1" smtClean="0"/>
                        <a:t>SimpleDateFormat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"E, MMM d"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IN" sz="1600" dirty="0" err="1" smtClean="0"/>
                        <a:t>format.format</a:t>
                      </a:r>
                      <a:r>
                        <a:rPr lang="en-IN" sz="1600" dirty="0" smtClean="0"/>
                        <a:t>(date).</a:t>
                      </a:r>
                      <a:r>
                        <a:rPr lang="en-IN" sz="1600" dirty="0" err="1" smtClean="0"/>
                        <a:t>toString</a:t>
                      </a:r>
                      <a:r>
                        <a:rPr lang="en-IN" sz="1600" dirty="0" smtClean="0"/>
                        <a:t>();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}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/**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* Prepare the weather high/lows for presentation.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*/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private </a:t>
                      </a:r>
                      <a:r>
                        <a:rPr lang="en-IN" sz="1600" dirty="0" smtClean="0"/>
                        <a:t>String </a:t>
                      </a:r>
                      <a:r>
                        <a:rPr lang="en-IN" sz="1600" dirty="0" err="1" smtClean="0"/>
                        <a:t>formatHighLows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IN" sz="1600" dirty="0" smtClean="0"/>
                        <a:t>high,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IN" sz="1600" dirty="0" smtClean="0"/>
                        <a:t>low) {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For presentation, assume the user doesn't care about tenths of a degree.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IN" sz="1600" dirty="0" err="1" smtClean="0"/>
                        <a:t>roundedHigh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Math.</a:t>
                      </a:r>
                      <a:r>
                        <a:rPr lang="en-IN" sz="1600" i="1" dirty="0" err="1" smtClean="0">
                          <a:effectLst/>
                        </a:rPr>
                        <a:t>round</a:t>
                      </a:r>
                      <a:r>
                        <a:rPr lang="en-IN" sz="1600" dirty="0" smtClean="0"/>
                        <a:t>(high);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IN" sz="1600" dirty="0" err="1" smtClean="0"/>
                        <a:t>roundedLow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Math.</a:t>
                      </a:r>
                      <a:r>
                        <a:rPr lang="en-IN" sz="1600" i="1" dirty="0" err="1" smtClean="0">
                          <a:effectLst/>
                        </a:rPr>
                        <a:t>round</a:t>
                      </a:r>
                      <a:r>
                        <a:rPr lang="en-IN" sz="1600" dirty="0" smtClean="0"/>
                        <a:t>(low);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String </a:t>
                      </a:r>
                      <a:r>
                        <a:rPr lang="en-IN" sz="1600" dirty="0" err="1" smtClean="0"/>
                        <a:t>highLowStr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roundedHigh</a:t>
                      </a:r>
                      <a:r>
                        <a:rPr lang="en-IN" sz="1600" dirty="0" smtClean="0"/>
                        <a:t> +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"/" </a:t>
                      </a:r>
                      <a:r>
                        <a:rPr lang="en-IN" sz="1600" dirty="0" smtClean="0"/>
                        <a:t>+ </a:t>
                      </a:r>
                      <a:r>
                        <a:rPr lang="en-IN" sz="1600" dirty="0" err="1" smtClean="0"/>
                        <a:t>roundedLow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IN" sz="1600" dirty="0" err="1" smtClean="0"/>
                        <a:t>highLowStr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}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5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JSON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95855"/>
              </p:ext>
            </p:extLst>
          </p:nvPr>
        </p:nvGraphicFramePr>
        <p:xfrm>
          <a:off x="381000" y="762000"/>
          <a:ext cx="8305800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Then add following method</a:t>
                      </a:r>
                    </a:p>
                    <a:p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private </a:t>
                      </a:r>
                      <a:r>
                        <a:rPr lang="en-IN" sz="1600" dirty="0" smtClean="0"/>
                        <a:t>String[] </a:t>
                      </a:r>
                      <a:r>
                        <a:rPr lang="en-IN" sz="1600" dirty="0" err="1" smtClean="0"/>
                        <a:t>getWeatherDataFromJson</a:t>
                      </a:r>
                      <a:r>
                        <a:rPr lang="en-IN" sz="1600" dirty="0" smtClean="0"/>
                        <a:t>(String </a:t>
                      </a:r>
                      <a:r>
                        <a:rPr lang="en-IN" sz="1600" dirty="0" err="1" smtClean="0"/>
                        <a:t>forecastJsonStr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IN" sz="1600" dirty="0" err="1" smtClean="0"/>
                        <a:t>numDays</a:t>
                      </a:r>
                      <a:r>
                        <a:rPr lang="en-IN" sz="1600" dirty="0" smtClean="0"/>
                        <a:t>)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throws </a:t>
                      </a:r>
                      <a:r>
                        <a:rPr lang="en-IN" sz="1600" dirty="0" err="1" smtClean="0"/>
                        <a:t>JSONException</a:t>
                      </a:r>
                      <a:r>
                        <a:rPr lang="en-IN" sz="1600" dirty="0" smtClean="0"/>
                        <a:t> {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These are the names of the JSON objects that need to be extracted.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IN" sz="1600" dirty="0" smtClean="0"/>
                        <a:t>String OWM_LIST =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"list"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IN" sz="1600" dirty="0" smtClean="0"/>
                        <a:t>String OWM_WEATHER =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"weather"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IN" sz="1600" dirty="0" smtClean="0"/>
                        <a:t>String OWM_TEMPERATURE =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"temp"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IN" sz="1600" dirty="0" smtClean="0"/>
                        <a:t>String OWM_MAX =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"max"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IN" sz="1600" dirty="0" smtClean="0"/>
                        <a:t>String OWM_MIN =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"min"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final </a:t>
                      </a:r>
                      <a:r>
                        <a:rPr lang="en-IN" sz="1600" dirty="0" smtClean="0"/>
                        <a:t>String OWM_DESCRIPTION =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"main"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dirty="0" err="1" smtClean="0"/>
                        <a:t>JSONObject</a:t>
                      </a:r>
                      <a:r>
                        <a:rPr lang="en-IN" sz="1600" dirty="0" smtClean="0"/>
                        <a:t> </a:t>
                      </a:r>
                      <a:r>
                        <a:rPr lang="en-IN" sz="1600" dirty="0" err="1" smtClean="0"/>
                        <a:t>forecastJson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IN" sz="1600" dirty="0" err="1" smtClean="0"/>
                        <a:t>JSONObject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err="1" smtClean="0"/>
                        <a:t>forecastJsonStr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dirty="0" err="1" smtClean="0"/>
                        <a:t>JSONArray</a:t>
                      </a:r>
                      <a:r>
                        <a:rPr lang="en-IN" sz="1600" dirty="0" smtClean="0"/>
                        <a:t> </a:t>
                      </a:r>
                      <a:r>
                        <a:rPr lang="en-IN" sz="1600" dirty="0" err="1" smtClean="0"/>
                        <a:t>weatherArray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forecastJson.getJSONArray</a:t>
                      </a:r>
                      <a:r>
                        <a:rPr lang="en-IN" sz="1600" dirty="0" smtClean="0"/>
                        <a:t>(OWM_LIST);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OWM returns daily forecasts based upon the local time of the city that is being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// asked for, which means that we need to know the GMT offset to translate this data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// properly.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// Since this data is also sent in-order and the first day is always the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// current day, we're going to take advantage of that to get a nice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// normalized UTC date for all of our weather.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600" dirty="0" smtClean="0"/>
                        <a:t>Time </a:t>
                      </a:r>
                      <a:r>
                        <a:rPr lang="en-IN" sz="1600" dirty="0" err="1" smtClean="0"/>
                        <a:t>dayTime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IN" sz="1600" dirty="0" smtClean="0"/>
                        <a:t>Time();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dirty="0" err="1" smtClean="0"/>
                        <a:t>dayTime.setToNow</a:t>
                      </a:r>
                      <a:r>
                        <a:rPr lang="en-IN" sz="1600" dirty="0" smtClean="0"/>
                        <a:t>();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we start at the day returned by local time. Otherwise this is a mess.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IN" sz="1600" dirty="0" err="1" smtClean="0"/>
                        <a:t>julianStartDay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Time.</a:t>
                      </a:r>
                      <a:r>
                        <a:rPr lang="en-IN" sz="1600" i="1" dirty="0" err="1" smtClean="0">
                          <a:effectLst/>
                        </a:rPr>
                        <a:t>getJulianDay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err="1" smtClean="0"/>
                        <a:t>System.</a:t>
                      </a:r>
                      <a:r>
                        <a:rPr lang="en-IN" sz="1600" i="1" dirty="0" err="1" smtClean="0">
                          <a:effectLst/>
                        </a:rPr>
                        <a:t>currentTimeMillis</a:t>
                      </a:r>
                      <a:r>
                        <a:rPr lang="en-IN" sz="1600" dirty="0" smtClean="0"/>
                        <a:t>(), </a:t>
                      </a:r>
                      <a:r>
                        <a:rPr lang="en-IN" sz="1600" dirty="0" err="1" smtClean="0"/>
                        <a:t>dayTime.</a:t>
                      </a:r>
                      <a:r>
                        <a:rPr lang="en-IN" sz="16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gmtoff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JSON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31792"/>
              </p:ext>
            </p:extLst>
          </p:nvPr>
        </p:nvGraphicFramePr>
        <p:xfrm>
          <a:off x="381000" y="762000"/>
          <a:ext cx="830580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cntd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now we work exclusively in UTC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600" dirty="0" err="1" smtClean="0"/>
                        <a:t>dayTime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IN" sz="1600" dirty="0" smtClean="0"/>
                        <a:t>Time();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String[] </a:t>
                      </a:r>
                      <a:r>
                        <a:rPr lang="en-IN" sz="1600" dirty="0" err="1" smtClean="0"/>
                        <a:t>resultStrs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IN" sz="1600" dirty="0" smtClean="0"/>
                        <a:t>String[</a:t>
                      </a:r>
                      <a:r>
                        <a:rPr lang="en-IN" sz="1600" dirty="0" err="1" smtClean="0"/>
                        <a:t>numDays</a:t>
                      </a:r>
                      <a:r>
                        <a:rPr lang="en-IN" sz="1600" dirty="0" smtClean="0"/>
                        <a:t>];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for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IN" sz="1600" dirty="0" smtClean="0"/>
                        <a:t>i = </a:t>
                      </a: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IN" sz="1600" dirty="0" smtClean="0"/>
                        <a:t>; i &lt; </a:t>
                      </a:r>
                      <a:r>
                        <a:rPr lang="en-IN" sz="1600" dirty="0" err="1" smtClean="0"/>
                        <a:t>weatherArray.length</a:t>
                      </a:r>
                      <a:r>
                        <a:rPr lang="en-IN" sz="1600" dirty="0" smtClean="0"/>
                        <a:t>(); i++) {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For now, using the format "Day, description, hi/low"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//COLUMN_LOC_KEY, COLUMN_DATE, COLUMN_DEGREES, COLUMN_HUMIDITY, COLUMN_PRESSURE, COLUMN_MAX_TEMP,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// COLUMN_MIN_TEMP, COLUMN_SHORT, WIND_SPED, WEATHER_ID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long </a:t>
                      </a:r>
                      <a:r>
                        <a:rPr lang="en-IN" sz="1600" dirty="0" err="1" smtClean="0"/>
                        <a:t>dateTime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IN" sz="1600" dirty="0" smtClean="0"/>
                        <a:t>degree;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IN" sz="1600" dirty="0" smtClean="0"/>
                        <a:t>humidity;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IN" sz="1600" dirty="0" smtClean="0"/>
                        <a:t>pressure;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IN" sz="1600" dirty="0" err="1" smtClean="0"/>
                        <a:t>maxTemperature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IN" sz="1600" dirty="0" err="1" smtClean="0"/>
                        <a:t>minTemperature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String description;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IN" sz="1600" dirty="0" err="1" smtClean="0"/>
                        <a:t>windSpeed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IN" sz="1600" dirty="0" err="1" smtClean="0"/>
                        <a:t>weather_id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String day;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String </a:t>
                      </a:r>
                      <a:r>
                        <a:rPr lang="en-IN" sz="1600" dirty="0" err="1" smtClean="0"/>
                        <a:t>highAndLow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Get the JSON object representing the day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</a:t>
                      </a:r>
                      <a:r>
                        <a:rPr lang="en-IN" sz="1600" dirty="0" err="1" smtClean="0"/>
                        <a:t>JSONObject</a:t>
                      </a:r>
                      <a:r>
                        <a:rPr lang="en-IN" sz="1600" dirty="0" smtClean="0"/>
                        <a:t> </a:t>
                      </a:r>
                      <a:r>
                        <a:rPr lang="en-IN" sz="1600" dirty="0" err="1" smtClean="0"/>
                        <a:t>dayForecast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weatherArray.getJSONObject</a:t>
                      </a:r>
                      <a:r>
                        <a:rPr lang="en-IN" sz="1600" dirty="0" smtClean="0"/>
                        <a:t>(i);</a:t>
                      </a:r>
                      <a:br>
                        <a:rPr lang="en-IN" sz="1600" dirty="0" smtClean="0"/>
                      </a:b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JSON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51334"/>
              </p:ext>
            </p:extLst>
          </p:nvPr>
        </p:nvGraphicFramePr>
        <p:xfrm>
          <a:off x="381000" y="762000"/>
          <a:ext cx="8305800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cntd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The date/time is returned as a long.  We need to convert that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// into something human-readable, since most people won't read "1400356800" as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// "this </a:t>
                      </a:r>
                      <a:r>
                        <a:rPr lang="en-IN" sz="16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saturday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".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</a:t>
                      </a:r>
                      <a:r>
                        <a:rPr lang="en-IN" sz="1600" dirty="0" smtClean="0"/>
                        <a:t>degree=</a:t>
                      </a:r>
                      <a:r>
                        <a:rPr lang="en-IN" sz="1600" dirty="0" err="1" smtClean="0"/>
                        <a:t>dayForecast.getInt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deg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humidity=</a:t>
                      </a:r>
                      <a:r>
                        <a:rPr lang="en-IN" sz="1600" dirty="0" err="1" smtClean="0"/>
                        <a:t>dayForecast.getInt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"humidity"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pressure=</a:t>
                      </a:r>
                      <a:r>
                        <a:rPr lang="en-IN" sz="1600" dirty="0" err="1" smtClean="0"/>
                        <a:t>dayForecast.getDouble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"pressure"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dirty="0" err="1" smtClean="0"/>
                        <a:t>windSpeed</a:t>
                      </a:r>
                      <a:r>
                        <a:rPr lang="en-IN" sz="1600" dirty="0" smtClean="0"/>
                        <a:t>=</a:t>
                      </a:r>
                      <a:r>
                        <a:rPr lang="en-IN" sz="1600" dirty="0" err="1" smtClean="0"/>
                        <a:t>dayForecast.getDouble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"speed"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dirty="0" err="1" smtClean="0"/>
                        <a:t>dateTime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dayForecast.getLong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dt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day = </a:t>
                      </a:r>
                      <a:r>
                        <a:rPr lang="en-IN" sz="1600" dirty="0" err="1" smtClean="0"/>
                        <a:t>getReadableDateString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err="1" smtClean="0"/>
                        <a:t>dateTime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//day =</a:t>
                      </a:r>
                      <a:r>
                        <a:rPr lang="en-IN" sz="16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dayTime.toString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();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// description is in a child array called "weather", which is 1 element long.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</a:t>
                      </a:r>
                      <a:r>
                        <a:rPr lang="en-IN" sz="1600" dirty="0" err="1" smtClean="0"/>
                        <a:t>JSONObject</a:t>
                      </a:r>
                      <a:r>
                        <a:rPr lang="en-IN" sz="1600" dirty="0" smtClean="0"/>
                        <a:t> </a:t>
                      </a:r>
                      <a:r>
                        <a:rPr lang="en-IN" sz="1600" dirty="0" err="1" smtClean="0"/>
                        <a:t>weatherObject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dayForecast.getJSONArray</a:t>
                      </a:r>
                      <a:r>
                        <a:rPr lang="en-IN" sz="1600" dirty="0" smtClean="0"/>
                        <a:t>(OWM_WEATHER).</a:t>
                      </a:r>
                      <a:r>
                        <a:rPr lang="en-IN" sz="1600" dirty="0" err="1" smtClean="0"/>
                        <a:t>getJSONObject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description = </a:t>
                      </a:r>
                      <a:r>
                        <a:rPr lang="en-IN" sz="1600" dirty="0" err="1" smtClean="0"/>
                        <a:t>weatherObject.getString</a:t>
                      </a:r>
                      <a:r>
                        <a:rPr lang="en-IN" sz="1600" dirty="0" smtClean="0"/>
                        <a:t>(OWM_DESCRIPTION);</a:t>
                      </a:r>
                      <a:br>
                        <a:rPr lang="en-IN" sz="1600" dirty="0" smtClean="0"/>
                      </a:b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JSON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64098"/>
              </p:ext>
            </p:extLst>
          </p:nvPr>
        </p:nvGraphicFramePr>
        <p:xfrm>
          <a:off x="381000" y="762000"/>
          <a:ext cx="83058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cntd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 Temperatures are in a child object called "temp".  Try not to name variables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// "temp" when working with temperature.  It confuses everybody.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</a:t>
                      </a:r>
                      <a:r>
                        <a:rPr lang="en-IN" sz="1600" dirty="0" err="1" smtClean="0"/>
                        <a:t>JSONObject</a:t>
                      </a:r>
                      <a:r>
                        <a:rPr lang="en-IN" sz="1600" dirty="0" smtClean="0"/>
                        <a:t> </a:t>
                      </a:r>
                      <a:r>
                        <a:rPr lang="en-IN" sz="1600" dirty="0" err="1" smtClean="0"/>
                        <a:t>temperatureObject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dayForecast.getJSONObject</a:t>
                      </a:r>
                      <a:r>
                        <a:rPr lang="en-IN" sz="1600" dirty="0" smtClean="0"/>
                        <a:t>(OWM_TEMPERATURE);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IN" sz="1600" dirty="0" smtClean="0"/>
                        <a:t>high = </a:t>
                      </a:r>
                      <a:r>
                        <a:rPr lang="en-IN" sz="1600" dirty="0" err="1" smtClean="0"/>
                        <a:t>temperatureObject.getDouble</a:t>
                      </a:r>
                      <a:r>
                        <a:rPr lang="en-IN" sz="1600" dirty="0" smtClean="0"/>
                        <a:t>(OWM_MAX);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double </a:t>
                      </a:r>
                      <a:r>
                        <a:rPr lang="en-IN" sz="1600" dirty="0" smtClean="0"/>
                        <a:t>low = </a:t>
                      </a:r>
                      <a:r>
                        <a:rPr lang="en-IN" sz="1600" dirty="0" err="1" smtClean="0"/>
                        <a:t>temperatureObject.getDouble</a:t>
                      </a:r>
                      <a:r>
                        <a:rPr lang="en-IN" sz="1600" dirty="0" smtClean="0"/>
                        <a:t>(OWM_MIN);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dirty="0" err="1" smtClean="0"/>
                        <a:t>weather_id</a:t>
                      </a:r>
                      <a:r>
                        <a:rPr lang="en-IN" sz="1600" dirty="0" smtClean="0"/>
                        <a:t>=</a:t>
                      </a:r>
                      <a:r>
                        <a:rPr lang="en-IN" sz="1600" dirty="0" err="1" smtClean="0"/>
                        <a:t>dayForecast.getJSONArray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"weather"</a:t>
                      </a:r>
                      <a:r>
                        <a:rPr lang="en-IN" sz="1600" dirty="0" smtClean="0"/>
                        <a:t>).</a:t>
                      </a:r>
                      <a:r>
                        <a:rPr lang="en-IN" sz="1600" dirty="0" err="1" smtClean="0"/>
                        <a:t>getJSONObject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IN" sz="1600" dirty="0" smtClean="0"/>
                        <a:t>).</a:t>
                      </a:r>
                      <a:r>
                        <a:rPr lang="en-IN" sz="1600" dirty="0" err="1" smtClean="0"/>
                        <a:t>getInt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"id"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dirty="0" err="1" smtClean="0"/>
                        <a:t>highAndLow</a:t>
                      </a:r>
                      <a:r>
                        <a:rPr lang="en-IN" sz="1600" dirty="0" smtClean="0"/>
                        <a:t> = </a:t>
                      </a:r>
                      <a:r>
                        <a:rPr lang="en-IN" sz="1600" dirty="0" err="1" smtClean="0"/>
                        <a:t>formatHighLows</a:t>
                      </a:r>
                      <a:r>
                        <a:rPr lang="en-IN" sz="1600" dirty="0" smtClean="0"/>
                        <a:t>(high, low);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dirty="0" err="1" smtClean="0"/>
                        <a:t>maxTemperature</a:t>
                      </a:r>
                      <a:r>
                        <a:rPr lang="en-IN" sz="1600" dirty="0" smtClean="0"/>
                        <a:t>=high;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dirty="0" err="1" smtClean="0"/>
                        <a:t>minTemperature</a:t>
                      </a:r>
                      <a:r>
                        <a:rPr lang="en-IN" sz="1600" dirty="0" smtClean="0"/>
                        <a:t>=low;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</a:t>
                      </a:r>
                      <a:r>
                        <a:rPr lang="en-IN" sz="16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highAndLow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= high+"/"+low;</a:t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    </a:t>
                      </a:r>
                      <a:r>
                        <a:rPr lang="en-IN" sz="1600" dirty="0" err="1" smtClean="0"/>
                        <a:t>resultStrs</a:t>
                      </a:r>
                      <a:r>
                        <a:rPr lang="en-IN" sz="1600" dirty="0" smtClean="0"/>
                        <a:t>[i] = day +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 - " </a:t>
                      </a:r>
                      <a:r>
                        <a:rPr lang="en-IN" sz="1600" dirty="0" smtClean="0"/>
                        <a:t>+ degree + 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 - " </a:t>
                      </a:r>
                      <a:r>
                        <a:rPr lang="en-IN" sz="1600" dirty="0" smtClean="0"/>
                        <a:t>+ humidity+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 - "</a:t>
                      </a:r>
                      <a:r>
                        <a:rPr lang="en-IN" sz="1600" dirty="0" smtClean="0"/>
                        <a:t>+pressure+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 - "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dirty="0" err="1" smtClean="0"/>
                        <a:t>maxTemperature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 - "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dirty="0" err="1" smtClean="0"/>
                        <a:t>minTemperature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 - "</a:t>
                      </a:r>
                      <a:r>
                        <a:rPr lang="en-IN" sz="1600" dirty="0" smtClean="0"/>
                        <a:t>+description+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 - "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dirty="0" err="1" smtClean="0"/>
                        <a:t>windSpeed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 - "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dirty="0" err="1" smtClean="0"/>
                        <a:t>weather_id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}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return </a:t>
                      </a:r>
                      <a:r>
                        <a:rPr lang="en-IN" sz="1600" dirty="0" err="1" smtClean="0"/>
                        <a:t>resultStrs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}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sp\Desktop\myDesk\d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97024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JSON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81167"/>
              </p:ext>
            </p:extLst>
          </p:nvPr>
        </p:nvGraphicFramePr>
        <p:xfrm>
          <a:off x="381000" y="762000"/>
          <a:ext cx="8305800" cy="601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Now go to </a:t>
                      </a:r>
                      <a:r>
                        <a:rPr lang="en-IN" sz="1600" dirty="0" err="1" smtClean="0">
                          <a:effectLst/>
                        </a:rPr>
                        <a:t>onPostExecute</a:t>
                      </a:r>
                      <a:r>
                        <a:rPr lang="en-IN" sz="1600" dirty="0" smtClean="0">
                          <a:effectLst/>
                        </a:rPr>
                        <a:t>() method of inner class and replace it with following code</a:t>
                      </a:r>
                    </a:p>
                    <a:p>
                      <a:r>
                        <a:rPr lang="en-IN" sz="1600" dirty="0" smtClean="0"/>
                        <a:t/>
                      </a:r>
                      <a:br>
                        <a:rPr lang="en-IN" sz="1600" dirty="0" smtClean="0"/>
                      </a:br>
                      <a:r>
                        <a:rPr lang="en-IN" sz="16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IN" sz="16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void </a:t>
                      </a:r>
                      <a:r>
                        <a:rPr lang="en-IN" sz="1600" dirty="0" err="1" smtClean="0"/>
                        <a:t>onPostExecute</a:t>
                      </a:r>
                      <a:r>
                        <a:rPr lang="en-IN" sz="1600" dirty="0" smtClean="0"/>
                        <a:t>(Void </a:t>
                      </a:r>
                      <a:r>
                        <a:rPr lang="en-IN" sz="1600" dirty="0" err="1" smtClean="0"/>
                        <a:t>aVoid</a:t>
                      </a:r>
                      <a:r>
                        <a:rPr lang="en-IN" sz="1600" dirty="0" smtClean="0"/>
                        <a:t>) {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super</a:t>
                      </a:r>
                      <a:r>
                        <a:rPr lang="en-IN" sz="1600" dirty="0" err="1" smtClean="0"/>
                        <a:t>.onPostExecute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err="1" smtClean="0"/>
                        <a:t>aVoid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String[] </a:t>
                      </a:r>
                      <a:r>
                        <a:rPr lang="en-IN" sz="1600" dirty="0" err="1" smtClean="0"/>
                        <a:t>weatherDisplayTextArray</a:t>
                      </a:r>
                      <a:r>
                        <a:rPr lang="en-IN" sz="1600" dirty="0" smtClean="0"/>
                        <a:t>=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600" dirty="0" smtClean="0"/>
                        <a:t>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try </a:t>
                      </a:r>
                      <a:r>
                        <a:rPr lang="en-IN" sz="1600" dirty="0" smtClean="0"/>
                        <a:t>{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dirty="0" err="1" smtClean="0"/>
                        <a:t>weatherDisplayTextArray</a:t>
                      </a:r>
                      <a:r>
                        <a:rPr lang="en-IN" sz="1600" dirty="0" smtClean="0"/>
                        <a:t>=</a:t>
                      </a:r>
                      <a:r>
                        <a:rPr lang="en-IN" sz="1600" dirty="0" err="1" smtClean="0"/>
                        <a:t>getWeatherDataFromJson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660E7A"/>
                          </a:solidFill>
                          <a:effectLst/>
                        </a:rPr>
                        <a:t>forecastJsonStr</a:t>
                      </a:r>
                      <a:r>
                        <a:rPr lang="en-IN" sz="1600" dirty="0" smtClean="0"/>
                        <a:t>,</a:t>
                      </a: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</a:rPr>
                        <a:t>14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}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catch 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err="1" smtClean="0"/>
                        <a:t>JSONException</a:t>
                      </a:r>
                      <a:r>
                        <a:rPr lang="en-IN" sz="1600" dirty="0" smtClean="0"/>
                        <a:t> e) {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dirty="0" err="1" smtClean="0"/>
                        <a:t>e.printStackTrace</a:t>
                      </a:r>
                      <a:r>
                        <a:rPr lang="en-IN" sz="1600" dirty="0" smtClean="0"/>
                        <a:t>();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} </a:t>
                      </a:r>
                      <a:r>
                        <a:rPr lang="en-IN" sz="16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weatherDataTextView_ref</a:t>
                      </a:r>
                      <a:r>
                        <a:rPr lang="en-IN" sz="1600" dirty="0" err="1" smtClean="0"/>
                        <a:t>.setText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err="1" smtClean="0"/>
                        <a:t>weatherDisplayTextArray</a:t>
                      </a:r>
                      <a:r>
                        <a:rPr lang="en-IN" sz="1600" dirty="0" smtClean="0"/>
                        <a:t>[</a:t>
                      </a: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IN" sz="1600" dirty="0" smtClean="0"/>
                        <a:t>]+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"/n"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dirty="0" err="1" smtClean="0"/>
                        <a:t>weatherDisplayTextArray</a:t>
                      </a:r>
                      <a:r>
                        <a:rPr lang="en-IN" sz="1600" dirty="0" smtClean="0"/>
                        <a:t>[</a:t>
                      </a: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IN" sz="1600" dirty="0" smtClean="0"/>
                        <a:t>]);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dirty="0" err="1" smtClean="0"/>
                        <a:t>Log.</a:t>
                      </a:r>
                      <a:r>
                        <a:rPr lang="en-IN" sz="1600" i="1" dirty="0" err="1" smtClean="0">
                          <a:effectLst/>
                        </a:rPr>
                        <a:t>i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forecast"</a:t>
                      </a:r>
                      <a:r>
                        <a:rPr lang="en-IN" sz="1600" dirty="0" err="1" smtClean="0"/>
                        <a:t>,</a:t>
                      </a:r>
                      <a:r>
                        <a:rPr lang="en-IN" sz="16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"LOC_KEY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, DATE, DEGREES, HUMIDITY, PRESSURE, MAX_TEMP, MIN_TEMP, SHORT_DESC, WINDSPED, WETH_ID"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for</a:t>
                      </a:r>
                      <a:r>
                        <a:rPr lang="en-IN" sz="1600" dirty="0" smtClean="0"/>
                        <a:t>(String s:weatherDisplayTextArray){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</a:t>
                      </a:r>
                      <a:r>
                        <a:rPr lang="en-IN" sz="1600" dirty="0" err="1" smtClean="0"/>
                        <a:t>Log.</a:t>
                      </a:r>
                      <a:r>
                        <a:rPr lang="en-IN" sz="1600" i="1" dirty="0" err="1" smtClean="0">
                          <a:effectLst/>
                        </a:rPr>
                        <a:t>i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IN" sz="16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forecast"</a:t>
                      </a:r>
                      <a:r>
                        <a:rPr lang="en-IN" sz="1600" dirty="0" err="1" smtClean="0"/>
                        <a:t>,s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}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}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Now Run the activity and check the log.</a:t>
                      </a:r>
                    </a:p>
                    <a:p>
                      <a:r>
                        <a:rPr lang="en-US" sz="1800" b="1" dirty="0" smtClean="0"/>
                        <a:t>Further update the </a:t>
                      </a:r>
                      <a:r>
                        <a:rPr lang="en-US" sz="1800" b="1" dirty="0" err="1" smtClean="0"/>
                        <a:t>weatherContract</a:t>
                      </a:r>
                      <a:r>
                        <a:rPr lang="en-US" sz="1800" b="1" baseline="0" dirty="0" smtClean="0"/>
                        <a:t> and </a:t>
                      </a:r>
                      <a:r>
                        <a:rPr lang="en-US" sz="1800" b="1" baseline="0" dirty="0" err="1" smtClean="0"/>
                        <a:t>weatherProvider</a:t>
                      </a:r>
                      <a:r>
                        <a:rPr lang="en-US" sz="1800" b="1" baseline="0" dirty="0" smtClean="0"/>
                        <a:t> class with all the codes updated in the </a:t>
                      </a:r>
                      <a:r>
                        <a:rPr lang="en-US" sz="1800" b="1" baseline="0" dirty="0" err="1" smtClean="0"/>
                        <a:t>GIThub</a:t>
                      </a:r>
                      <a:r>
                        <a:rPr lang="en-US" sz="1800" b="1" baseline="0" dirty="0" smtClean="0"/>
                        <a:t>.</a:t>
                      </a:r>
                      <a:endParaRPr lang="en-US" sz="18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program(Cloud)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Write a android program considering </a:t>
            </a:r>
            <a:r>
              <a:rPr lang="en-IN" dirty="0" smtClean="0"/>
              <a:t>followings assumptions.</a:t>
            </a:r>
            <a:endParaRPr lang="en-US" dirty="0"/>
          </a:p>
          <a:p>
            <a:pPr algn="just"/>
            <a:r>
              <a:rPr lang="en-US" dirty="0" smtClean="0"/>
              <a:t>Assume </a:t>
            </a:r>
            <a:r>
              <a:rPr lang="en-US" dirty="0" smtClean="0"/>
              <a:t>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i="1" dirty="0" smtClean="0">
                <a:hlinkClick r:id="rId2"/>
              </a:rPr>
              <a:t>http://BVBCET.com/Students/marks?sem=7&amp;div=A</a:t>
            </a:r>
            <a:r>
              <a:rPr lang="en-US" i="1" dirty="0" smtClean="0"/>
              <a:t> </a:t>
            </a:r>
            <a:r>
              <a:rPr lang="en-US" dirty="0" smtClean="0"/>
              <a:t>returns a </a:t>
            </a:r>
            <a:r>
              <a:rPr lang="en-US" dirty="0" err="1" smtClean="0"/>
              <a:t>json</a:t>
            </a:r>
            <a:r>
              <a:rPr lang="en-US" dirty="0" smtClean="0"/>
              <a:t> string containing marks(CIE,SEE) of all the students of particular semester and division.</a:t>
            </a:r>
          </a:p>
          <a:p>
            <a:r>
              <a:rPr lang="en-US" dirty="0" smtClean="0"/>
              <a:t>Write the sample </a:t>
            </a:r>
            <a:r>
              <a:rPr lang="en-US" dirty="0" err="1" smtClean="0"/>
              <a:t>json</a:t>
            </a:r>
            <a:r>
              <a:rPr lang="en-US" dirty="0" smtClean="0"/>
              <a:t> string you would assume to be parsed</a:t>
            </a:r>
          </a:p>
          <a:p>
            <a:r>
              <a:rPr lang="en-US" dirty="0" smtClean="0"/>
              <a:t>Assume  that a content provider URI:   </a:t>
            </a:r>
            <a:r>
              <a:rPr lang="en-US" i="1" dirty="0" smtClean="0"/>
              <a:t>content://com.bvbcet/studentmarks </a:t>
            </a:r>
            <a:r>
              <a:rPr lang="en-US" dirty="0" smtClean="0"/>
              <a:t>is used to insert data in to local storage.  </a:t>
            </a:r>
            <a:endParaRPr lang="en-US" dirty="0"/>
          </a:p>
          <a:p>
            <a:pPr algn="just"/>
            <a:r>
              <a:rPr lang="en-IN" dirty="0"/>
              <a:t> </a:t>
            </a:r>
            <a:r>
              <a:rPr lang="en-IN" dirty="0" smtClean="0"/>
              <a:t>Each </a:t>
            </a:r>
            <a:r>
              <a:rPr lang="en-IN" dirty="0"/>
              <a:t>student’s information present in cloud is synched with local storage.</a:t>
            </a:r>
            <a:endParaRPr lang="en-US" dirty="0"/>
          </a:p>
          <a:p>
            <a:pPr algn="just"/>
            <a:r>
              <a:rPr lang="en-IN" dirty="0"/>
              <a:t>Then write an android program that fetches student’s information </a:t>
            </a:r>
            <a:r>
              <a:rPr lang="en-IN" dirty="0" smtClean="0"/>
              <a:t>from the cloud and stores it into  </a:t>
            </a:r>
            <a:r>
              <a:rPr lang="en-IN" dirty="0"/>
              <a:t>local </a:t>
            </a:r>
            <a:r>
              <a:rPr lang="en-IN" dirty="0" smtClean="0"/>
              <a:t>storage using content provider.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Data binding allows you to connect your model (data) to your view </a:t>
            </a:r>
            <a:r>
              <a:rPr lang="en-IN" dirty="0" smtClean="0"/>
              <a:t>with just </a:t>
            </a:r>
            <a:r>
              <a:rPr lang="en-IN" dirty="0"/>
              <a:t>a few lines of code</a:t>
            </a:r>
            <a:r>
              <a:rPr lang="en-IN" dirty="0" smtClean="0"/>
              <a:t>. For example </a:t>
            </a:r>
            <a:r>
              <a:rPr lang="en-IN" i="1" dirty="0" err="1"/>
              <a:t>SimpleCursorAdapter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b="1" dirty="0" err="1"/>
              <a:t>SimpleCursorAdapter</a:t>
            </a:r>
            <a:r>
              <a:rPr lang="en-IN" b="1" dirty="0"/>
              <a:t> </a:t>
            </a:r>
            <a:endParaRPr lang="en-IN" b="1" dirty="0" smtClean="0"/>
          </a:p>
          <a:p>
            <a:pPr algn="just"/>
            <a:r>
              <a:rPr lang="en-IN" dirty="0" smtClean="0"/>
              <a:t>Here you </a:t>
            </a:r>
            <a:r>
              <a:rPr lang="en-IN" dirty="0"/>
              <a:t>must specify a layout to use for each row in the </a:t>
            </a:r>
            <a:r>
              <a:rPr lang="en-IN" b="1" dirty="0"/>
              <a:t>Cursor </a:t>
            </a:r>
            <a:r>
              <a:rPr lang="en-IN" dirty="0"/>
              <a:t>and which columns in the Cursor should be inserted into which views of the layout.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Example code snippet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urier New"/>
              </a:rPr>
              <a:t>String[]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fromColumns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ContactsContract.Data.DISPLAY_NAME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ContactsContract.CommonDataKinds.Phone.NUMBER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};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toViews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R.id.display_name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R.id.phone_number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}; </a:t>
            </a:r>
            <a:endParaRPr lang="en-IN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000000"/>
                </a:solidFill>
                <a:latin typeface="Courier New"/>
              </a:rPr>
              <a:t>SimpleCursorAdapter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 adapter = new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SimpleCursorAdapter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(this,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R.layout.person_name_and_number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, cursor,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fromColumns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toViews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, 0); </a:t>
            </a:r>
            <a:endParaRPr lang="en-IN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rgbClr val="000000"/>
                </a:solidFill>
                <a:latin typeface="Courier New"/>
              </a:rPr>
              <a:t>ListView</a:t>
            </a:r>
            <a:r>
              <a:rPr lang="en-IN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listView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getListView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IN" dirty="0" err="1">
                <a:solidFill>
                  <a:srgbClr val="000000"/>
                </a:solidFill>
                <a:latin typeface="Courier New"/>
              </a:rPr>
              <a:t>listView.setAdapter</a:t>
            </a:r>
            <a:r>
              <a:rPr lang="en-IN" dirty="0">
                <a:solidFill>
                  <a:srgbClr val="000000"/>
                </a:solidFill>
                <a:latin typeface="Courier New"/>
              </a:rPr>
              <a:t>(adapter);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626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Data Binding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16573"/>
              </p:ext>
            </p:extLst>
          </p:nvPr>
        </p:nvGraphicFramePr>
        <p:xfrm>
          <a:off x="381000" y="762000"/>
          <a:ext cx="8305800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Here</a:t>
                      </a:r>
                      <a:r>
                        <a:rPr lang="en-US" sz="1600" baseline="0" dirty="0" smtClean="0"/>
                        <a:t> we need a </a:t>
                      </a:r>
                      <a:r>
                        <a:rPr lang="en-US" sz="1600" baseline="0" dirty="0" err="1" smtClean="0"/>
                        <a:t>listVIew</a:t>
                      </a:r>
                      <a:r>
                        <a:rPr lang="en-US" sz="1600" baseline="0" dirty="0" smtClean="0"/>
                        <a:t>. Therefore create a </a:t>
                      </a:r>
                      <a:r>
                        <a:rPr lang="en-US" sz="1600" baseline="0" dirty="0" err="1" smtClean="0"/>
                        <a:t>listItem</a:t>
                      </a:r>
                      <a:r>
                        <a:rPr lang="en-US" sz="1600" baseline="0" dirty="0" smtClean="0"/>
                        <a:t> layout first. </a:t>
                      </a:r>
                      <a:r>
                        <a:rPr lang="en-US" sz="1600" baseline="0" dirty="0" err="1" smtClean="0"/>
                        <a:t>i.e</a:t>
                      </a:r>
                      <a:r>
                        <a:rPr lang="en-US" sz="1600" baseline="0" dirty="0" smtClean="0"/>
                        <a:t> res/layout/listview_item_data_binding.xml</a:t>
                      </a:r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admin\Desktop\WP_20161108_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5715000" cy="37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Data Binding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7463"/>
              </p:ext>
            </p:extLst>
          </p:nvPr>
        </p:nvGraphicFramePr>
        <p:xfrm>
          <a:off x="381000" y="762000"/>
          <a:ext cx="8305800" cy="455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Now create a new Activity </a:t>
                      </a:r>
                      <a:r>
                        <a:rPr lang="en-IN" sz="1800" dirty="0" smtClean="0">
                          <a:effectLst/>
                        </a:rPr>
                        <a:t>DataBinding1Activity.class and add a list view its respective layout.</a:t>
                      </a:r>
                      <a:endParaRPr lang="en-US" sz="1800" baseline="0" dirty="0" smtClean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 following code in to </a:t>
                      </a:r>
                      <a:r>
                        <a:rPr lang="en-US" sz="1800" dirty="0" err="1" smtClean="0"/>
                        <a:t>onCreate</a:t>
                      </a:r>
                      <a:r>
                        <a:rPr lang="en-US" sz="1800" dirty="0" smtClean="0"/>
                        <a:t>() method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void </a:t>
                      </a:r>
                      <a:r>
                        <a:rPr lang="en-IN" sz="1600" dirty="0" err="1" smtClean="0"/>
                        <a:t>onCreate</a:t>
                      </a:r>
                      <a:r>
                        <a:rPr lang="en-IN" sz="1600" dirty="0" smtClean="0"/>
                        <a:t>(Bundle </a:t>
                      </a:r>
                      <a:r>
                        <a:rPr lang="en-IN" sz="1600" dirty="0" err="1" smtClean="0"/>
                        <a:t>savedInstanceState</a:t>
                      </a:r>
                      <a:r>
                        <a:rPr lang="en-IN" sz="1600" dirty="0" smtClean="0"/>
                        <a:t>) {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super</a:t>
                      </a:r>
                      <a:r>
                        <a:rPr lang="en-IN" sz="1600" dirty="0" err="1" smtClean="0"/>
                        <a:t>.onCreate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err="1" smtClean="0"/>
                        <a:t>savedInstanceState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dirty="0" err="1" smtClean="0"/>
                        <a:t>setContentView</a:t>
                      </a:r>
                      <a:r>
                        <a:rPr lang="en-IN" sz="1600" dirty="0" smtClean="0"/>
                        <a:t>(R.layout.</a:t>
                      </a:r>
                      <a:r>
                        <a:rPr lang="en-IN" sz="1600" b="1" i="1" dirty="0" smtClean="0">
                          <a:solidFill>
                            <a:srgbClr val="660E7A"/>
                          </a:solidFill>
                          <a:effectLst/>
                        </a:rPr>
                        <a:t>activity_data_binding1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listView</a:t>
                      </a:r>
                      <a:r>
                        <a:rPr lang="en-IN" sz="1600" dirty="0" smtClean="0"/>
                        <a:t>=(</a:t>
                      </a:r>
                      <a:r>
                        <a:rPr lang="en-IN" sz="1600" dirty="0" err="1" smtClean="0"/>
                        <a:t>ListView</a:t>
                      </a:r>
                      <a:r>
                        <a:rPr lang="en-IN" sz="1600" dirty="0" smtClean="0"/>
                        <a:t>)</a:t>
                      </a:r>
                      <a:r>
                        <a:rPr lang="en-IN" sz="1600" dirty="0" err="1" smtClean="0"/>
                        <a:t>findViewById</a:t>
                      </a:r>
                      <a:r>
                        <a:rPr lang="en-IN" sz="1600" dirty="0" smtClean="0"/>
                        <a:t>(R.id.</a:t>
                      </a:r>
                      <a:r>
                        <a:rPr lang="en-IN" sz="1600" b="1" i="1" dirty="0" smtClean="0">
                          <a:solidFill>
                            <a:srgbClr val="660E7A"/>
                          </a:solidFill>
                          <a:effectLst/>
                        </a:rPr>
                        <a:t>listViewDataBinding1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Uri </a:t>
                      </a:r>
                      <a:r>
                        <a:rPr lang="en-IN" sz="1600" dirty="0" err="1" smtClean="0"/>
                        <a:t>uri</a:t>
                      </a:r>
                      <a:r>
                        <a:rPr lang="en-IN" sz="1600" dirty="0" smtClean="0"/>
                        <a:t>= </a:t>
                      </a:r>
                      <a:r>
                        <a:rPr lang="en-IN" sz="1600" dirty="0" err="1" smtClean="0"/>
                        <a:t>WeatherContract.WeatherEntry.</a:t>
                      </a:r>
                      <a:r>
                        <a:rPr lang="en-IN" sz="1600" i="1" dirty="0" err="1" smtClean="0">
                          <a:effectLst/>
                        </a:rPr>
                        <a:t>buildWeatherLocation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"6411"</a:t>
                      </a:r>
                      <a:r>
                        <a:rPr lang="en-IN" sz="1600" dirty="0" smtClean="0"/>
                        <a:t>);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//</a:t>
                      </a:r>
                      <a:r>
                        <a:rPr lang="en-IN" sz="1600" i="1" dirty="0" err="1" smtClean="0">
                          <a:solidFill>
                            <a:srgbClr val="808080"/>
                          </a:solidFill>
                          <a:effectLst/>
                        </a:rPr>
                        <a:t>hubli</a:t>
                      </a: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/>
                      </a:r>
                      <a:b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en-IN" sz="16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IN" sz="1600" dirty="0" smtClean="0"/>
                        <a:t>Cursor cursor=</a:t>
                      </a:r>
                      <a:r>
                        <a:rPr lang="en-IN" sz="1600" dirty="0" err="1" smtClean="0"/>
                        <a:t>getContentResolver</a:t>
                      </a:r>
                      <a:r>
                        <a:rPr lang="en-IN" sz="1600" dirty="0" smtClean="0"/>
                        <a:t>().query(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    </a:t>
                      </a:r>
                      <a:r>
                        <a:rPr lang="en-IN" sz="1600" dirty="0" err="1" smtClean="0"/>
                        <a:t>uri</a:t>
                      </a:r>
                      <a:r>
                        <a:rPr lang="en-IN" sz="1600" dirty="0" smtClean="0"/>
                        <a:t>,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600" dirty="0" smtClean="0"/>
                        <a:t>,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600" dirty="0" smtClean="0"/>
                        <a:t>,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600" dirty="0" smtClean="0"/>
                        <a:t>,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   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null</a:t>
                      </a:r>
                      <a:r>
                        <a:rPr lang="en-IN" sz="1600" dirty="0" smtClean="0"/>
                        <a:t>);</a:t>
                      </a:r>
                      <a:r>
                        <a:rPr lang="en-IN" sz="1400" dirty="0" smtClean="0"/>
                        <a:t/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    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Data Binding Demo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49317"/>
              </p:ext>
            </p:extLst>
          </p:nvPr>
        </p:nvGraphicFramePr>
        <p:xfrm>
          <a:off x="381000" y="762000"/>
          <a:ext cx="8305800" cy="568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467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Instructions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String[] </a:t>
                      </a:r>
                      <a:r>
                        <a:rPr lang="en-IN" sz="1600" dirty="0" err="1" smtClean="0"/>
                        <a:t>fromColumns</a:t>
                      </a:r>
                      <a:r>
                        <a:rPr lang="en-IN" sz="1600" dirty="0" smtClean="0"/>
                        <a:t> =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    {</a:t>
                      </a:r>
                      <a:r>
                        <a:rPr lang="en-IN" sz="1600" dirty="0" err="1" smtClean="0"/>
                        <a:t>WeatherContract.WeatherEntry.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"."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dirty="0" err="1" smtClean="0"/>
                        <a:t>WeatherContract.WeatherEntry.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COLUMN_DATE</a:t>
                      </a:r>
                      <a:r>
                        <a:rPr lang="en-IN" sz="1600" dirty="0" smtClean="0"/>
                        <a:t>,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     </a:t>
                      </a:r>
                      <a:r>
                        <a:rPr lang="en-IN" sz="1600" dirty="0" err="1" smtClean="0"/>
                        <a:t>WeatherContract.WeatherEntry.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"."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dirty="0" err="1" smtClean="0"/>
                        <a:t>WeatherContract.WeatherEntry.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COLUMN_SHORT_DESC</a:t>
                      </a:r>
                      <a:r>
                        <a:rPr lang="en-IN" sz="1600" dirty="0" smtClean="0"/>
                        <a:t>,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     </a:t>
                      </a:r>
                      <a:r>
                        <a:rPr lang="en-IN" sz="1600" dirty="0" err="1" smtClean="0"/>
                        <a:t>WeatherContract.WeatherEntry.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"."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dirty="0" err="1" smtClean="0"/>
                        <a:t>WeatherContract.WeatherEntry.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COLUMN_MAX_TEMP</a:t>
                      </a:r>
                      <a:r>
                        <a:rPr lang="en-IN" sz="1600" dirty="0" smtClean="0"/>
                        <a:t>,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         </a:t>
                      </a:r>
                      <a:r>
                        <a:rPr lang="en-IN" sz="1600" dirty="0" err="1" smtClean="0"/>
                        <a:t>WeatherContract.WeatherEntry.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TABLE_NAME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b="1" dirty="0" smtClean="0">
                          <a:solidFill>
                            <a:srgbClr val="008000"/>
                          </a:solidFill>
                          <a:effectLst/>
                        </a:rPr>
                        <a:t>"."</a:t>
                      </a:r>
                      <a:r>
                        <a:rPr lang="en-IN" sz="1600" dirty="0" smtClean="0"/>
                        <a:t>+</a:t>
                      </a:r>
                      <a:r>
                        <a:rPr lang="en-IN" sz="1600" dirty="0" err="1" smtClean="0"/>
                        <a:t>WeatherContract.WeatherEntry.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COLUMN_MIN_TEMP</a:t>
                      </a:r>
                      <a:r>
                        <a:rPr lang="en-IN" sz="1600" b="1" i="1" dirty="0" smtClean="0">
                          <a:solidFill>
                            <a:srgbClr val="660E7A"/>
                          </a:solidFill>
                          <a:effectLst/>
                        </a:rPr>
                        <a:t/>
                      </a:r>
                      <a:br>
                        <a:rPr lang="en-IN" sz="1600" b="1" i="1" dirty="0" smtClean="0">
                          <a:solidFill>
                            <a:srgbClr val="660E7A"/>
                          </a:solidFill>
                          <a:effectLst/>
                        </a:rPr>
                      </a:br>
                      <a:r>
                        <a:rPr lang="en-IN" sz="1600" b="1" i="1" dirty="0" smtClean="0">
                          <a:solidFill>
                            <a:srgbClr val="660E7A"/>
                          </a:solidFill>
                          <a:effectLst/>
                        </a:rPr>
                        <a:t>            </a:t>
                      </a:r>
                      <a:r>
                        <a:rPr lang="en-IN" sz="1600" dirty="0" smtClean="0"/>
                        <a:t>};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IN" sz="1600" dirty="0" smtClean="0"/>
                        <a:t>[] </a:t>
                      </a:r>
                      <a:r>
                        <a:rPr lang="en-IN" sz="1600" dirty="0" err="1" smtClean="0"/>
                        <a:t>toViews</a:t>
                      </a:r>
                      <a:r>
                        <a:rPr lang="en-IN" sz="1600" dirty="0" smtClean="0"/>
                        <a:t> = {</a:t>
                      </a:r>
                      <a:r>
                        <a:rPr lang="en-IN" sz="1600" dirty="0" err="1" smtClean="0"/>
                        <a:t>R.id.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dateId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dirty="0" err="1" smtClean="0"/>
                        <a:t>R.id.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descriptionId</a:t>
                      </a:r>
                      <a:r>
                        <a:rPr lang="en-IN" sz="1600" dirty="0" err="1" smtClean="0"/>
                        <a:t>,R.id.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maxId</a:t>
                      </a:r>
                      <a:r>
                        <a:rPr lang="en-IN" sz="1600" dirty="0" err="1" smtClean="0"/>
                        <a:t>,R.id.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minId</a:t>
                      </a:r>
                      <a:r>
                        <a:rPr lang="en-IN" sz="1600" dirty="0" smtClean="0"/>
                        <a:t>};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dirty="0" err="1" smtClean="0"/>
                        <a:t>SimpleCursorAdapter</a:t>
                      </a:r>
                      <a:r>
                        <a:rPr lang="en-IN" sz="1600" dirty="0" smtClean="0"/>
                        <a:t> adapter = 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IN" sz="1600" dirty="0" err="1" smtClean="0"/>
                        <a:t>SimpleCursorAdapter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this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dirty="0" err="1" smtClean="0"/>
                        <a:t>R.layout.</a:t>
                      </a:r>
                      <a:r>
                        <a:rPr lang="en-IN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listview_item_data_binding</a:t>
                      </a:r>
                      <a:r>
                        <a:rPr lang="en-IN" sz="1600" dirty="0" smtClean="0"/>
                        <a:t>, cursor, </a:t>
                      </a:r>
                      <a:r>
                        <a:rPr lang="en-IN" sz="1600" dirty="0" err="1" smtClean="0"/>
                        <a:t>fromColumns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dirty="0" err="1" smtClean="0"/>
                        <a:t>toViews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IN" sz="1600" dirty="0" smtClean="0"/>
                        <a:t>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    </a:t>
                      </a:r>
                      <a:r>
                        <a:rPr lang="en-IN" sz="16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listView</a:t>
                      </a:r>
                      <a:r>
                        <a:rPr lang="en-IN" sz="1600" dirty="0" err="1" smtClean="0"/>
                        <a:t>.setAdapter</a:t>
                      </a:r>
                      <a:r>
                        <a:rPr lang="en-IN" sz="1600" dirty="0" smtClean="0"/>
                        <a:t>(adapter);</a:t>
                      </a:r>
                      <a:br>
                        <a:rPr lang="en-IN" sz="1600" dirty="0" smtClean="0"/>
                      </a:br>
                      <a:r>
                        <a:rPr lang="en-IN" sz="1600" dirty="0" smtClean="0"/>
                        <a:t>}</a:t>
                      </a:r>
                      <a:endParaRPr lang="en-US" sz="1600" dirty="0" smtClean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Before you run this activity, ensure that </a:t>
                      </a:r>
                      <a:r>
                        <a:rPr lang="en-US" sz="1600" dirty="0" err="1" smtClean="0"/>
                        <a:t>WeatherProvider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dirty="0" err="1" smtClean="0"/>
                        <a:t>WeatherContaract</a:t>
                      </a:r>
                      <a:r>
                        <a:rPr lang="en-US" sz="1600" dirty="0" smtClean="0"/>
                        <a:t> classes are updated with code(refer </a:t>
                      </a:r>
                      <a:r>
                        <a:rPr lang="en-US" sz="1600" dirty="0" err="1" smtClean="0"/>
                        <a:t>GitHub</a:t>
                      </a:r>
                      <a:r>
                        <a:rPr lang="en-US" sz="1600" dirty="0" smtClean="0"/>
                        <a:t>). Then</a:t>
                      </a:r>
                      <a:r>
                        <a:rPr lang="en-US" sz="1600" baseline="0" dirty="0" smtClean="0"/>
                        <a:t> Run the activity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Problem- Data Binding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An activity displays students results as a list where each list item contains students photo, name, </a:t>
            </a:r>
            <a:r>
              <a:rPr lang="en-US" dirty="0" err="1" smtClean="0"/>
              <a:t>usn</a:t>
            </a:r>
            <a:r>
              <a:rPr lang="en-US" dirty="0" smtClean="0"/>
              <a:t>, semester, and SGP.</a:t>
            </a:r>
          </a:p>
          <a:p>
            <a:pPr algn="just"/>
            <a:r>
              <a:rPr lang="en-US" dirty="0" smtClean="0"/>
              <a:t>Draw the wireframes of list Item layout and activity layout</a:t>
            </a:r>
          </a:p>
          <a:p>
            <a:r>
              <a:rPr lang="en-US" dirty="0" smtClean="0"/>
              <a:t>A content provider URI: </a:t>
            </a:r>
            <a:r>
              <a:rPr lang="en-US" dirty="0"/>
              <a:t>content://</a:t>
            </a:r>
            <a:r>
              <a:rPr lang="en-US" dirty="0" smtClean="0"/>
              <a:t>com.bvbcet/studentmarks/#/* is used to fetch required data. </a:t>
            </a:r>
          </a:p>
          <a:p>
            <a:pPr algn="just"/>
            <a:r>
              <a:rPr lang="en-US" dirty="0" smtClean="0"/>
              <a:t>Populate the </a:t>
            </a:r>
            <a:r>
              <a:rPr lang="en-US" dirty="0" err="1" smtClean="0"/>
              <a:t>listview</a:t>
            </a:r>
            <a:r>
              <a:rPr lang="en-US" dirty="0" smtClean="0"/>
              <a:t> with the data provided by the content provider</a:t>
            </a:r>
          </a:p>
          <a:p>
            <a:pPr algn="just"/>
            <a:r>
              <a:rPr lang="en-US" dirty="0" smtClean="0"/>
              <a:t>Write the necessary 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259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 Problem- Data </a:t>
            </a:r>
            <a:r>
              <a:rPr lang="en-US" b="1" dirty="0" smtClean="0"/>
              <a:t>Contract(</a:t>
            </a:r>
            <a:r>
              <a:rPr lang="en-US" b="1" dirty="0" err="1" smtClean="0"/>
              <a:t>sqlite</a:t>
            </a:r>
            <a:r>
              <a:rPr lang="en-US" b="1" dirty="0" smtClean="0"/>
              <a:t>)-chap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dirty="0" smtClean="0"/>
              <a:t>Consider Faculty </a:t>
            </a:r>
            <a:r>
              <a:rPr lang="en-IN" dirty="0" smtClean="0"/>
              <a:t>A</a:t>
            </a:r>
            <a:r>
              <a:rPr lang="en-IN" dirty="0" smtClean="0"/>
              <a:t>dvisors(FA) and students assigned to them. FA name, </a:t>
            </a:r>
            <a:r>
              <a:rPr lang="en-IN" dirty="0" err="1" smtClean="0"/>
              <a:t>emailid</a:t>
            </a:r>
            <a:r>
              <a:rPr lang="en-IN" dirty="0" smtClean="0"/>
              <a:t> and </a:t>
            </a:r>
            <a:r>
              <a:rPr lang="en-IN" dirty="0" err="1" smtClean="0"/>
              <a:t>cellnum</a:t>
            </a:r>
            <a:r>
              <a:rPr lang="en-IN" dirty="0" smtClean="0"/>
              <a:t> are stored in </a:t>
            </a:r>
            <a:r>
              <a:rPr lang="en-IN" dirty="0" err="1" smtClean="0"/>
              <a:t>sqlite</a:t>
            </a:r>
            <a:r>
              <a:rPr lang="en-IN" dirty="0" smtClean="0"/>
              <a:t> database as a table. Also Students name, </a:t>
            </a:r>
            <a:r>
              <a:rPr lang="en-IN" dirty="0" err="1" smtClean="0"/>
              <a:t>usn</a:t>
            </a:r>
            <a:r>
              <a:rPr lang="en-IN" dirty="0" smtClean="0"/>
              <a:t>, CGP are stored in an another table with FA </a:t>
            </a:r>
            <a:r>
              <a:rPr lang="en-IN" dirty="0" err="1" smtClean="0"/>
              <a:t>emailid</a:t>
            </a:r>
            <a:r>
              <a:rPr lang="en-IN" dirty="0" smtClean="0"/>
              <a:t> as foreign key.</a:t>
            </a:r>
          </a:p>
          <a:p>
            <a:r>
              <a:rPr lang="en-IN" dirty="0" smtClean="0"/>
              <a:t>Provide the schema of the tables.</a:t>
            </a:r>
          </a:p>
          <a:p>
            <a:r>
              <a:rPr lang="en-IN" dirty="0" smtClean="0"/>
              <a:t>Design and write  Data contract classes.</a:t>
            </a:r>
          </a:p>
          <a:p>
            <a:r>
              <a:rPr lang="en-IN" dirty="0" smtClean="0"/>
              <a:t>Create your own URI(not content provider class) to </a:t>
            </a:r>
          </a:p>
          <a:p>
            <a:pPr lvl="1"/>
            <a:r>
              <a:rPr lang="en-IN" dirty="0" smtClean="0"/>
              <a:t>fetch list of students under one FA</a:t>
            </a:r>
          </a:p>
          <a:p>
            <a:pPr lvl="1"/>
            <a:r>
              <a:rPr lang="en-IN" dirty="0" smtClean="0"/>
              <a:t>details </a:t>
            </a:r>
            <a:r>
              <a:rPr lang="en-IN" dirty="0" smtClean="0"/>
              <a:t> of particular students with </a:t>
            </a:r>
            <a:r>
              <a:rPr lang="en-IN" dirty="0" err="1" smtClean="0"/>
              <a:t>usn</a:t>
            </a:r>
            <a:endParaRPr lang="en-IN" dirty="0" smtClean="0"/>
          </a:p>
          <a:p>
            <a:r>
              <a:rPr lang="en-IN" dirty="0" smtClean="0"/>
              <a:t>Write methods in data contract class to build above URI’s by accepting required parameters.</a:t>
            </a:r>
          </a:p>
          <a:p>
            <a:r>
              <a:rPr lang="en-IN" dirty="0" smtClean="0"/>
              <a:t>Include other required static/non-static, constant fields and static/non static methods.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9301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No. 6. Multi-Touch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 lesson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3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3915</Words>
  <Application>Microsoft Office PowerPoint</Application>
  <PresentationFormat>On-screen Show (4:3)</PresentationFormat>
  <Paragraphs>660</Paragraphs>
  <Slides>98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Office Theme</vt:lpstr>
      <vt:lpstr>Putting SQL to Work</vt:lpstr>
      <vt:lpstr>SQLite</vt:lpstr>
      <vt:lpstr>Tables for demo</vt:lpstr>
      <vt:lpstr>SQLite</vt:lpstr>
      <vt:lpstr>Database - Creation Methods</vt:lpstr>
      <vt:lpstr>Database - Insertion </vt:lpstr>
      <vt:lpstr>Database - Fetching </vt:lpstr>
      <vt:lpstr>Cursor Methods</vt:lpstr>
      <vt:lpstr>Classes and interfaces</vt:lpstr>
      <vt:lpstr>DB versions</vt:lpstr>
      <vt:lpstr>android.provider.BaseColumns</vt:lpstr>
      <vt:lpstr>Using SQLiteOpenHelper</vt:lpstr>
      <vt:lpstr>PowerPoint Presentation</vt:lpstr>
      <vt:lpstr>Demo</vt:lpstr>
      <vt:lpstr>Demo</vt:lpstr>
      <vt:lpstr>Demo</vt:lpstr>
      <vt:lpstr>Demo</vt:lpstr>
      <vt:lpstr>Demo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Cloud connect</vt:lpstr>
      <vt:lpstr>Checking Network Connection</vt:lpstr>
      <vt:lpstr>Performing Network Operations</vt:lpstr>
      <vt:lpstr>Performing Network Operations</vt:lpstr>
      <vt:lpstr>HttpURLConnection Method </vt:lpstr>
      <vt:lpstr>Cloud connect</vt:lpstr>
      <vt:lpstr>Cloud connect</vt:lpstr>
      <vt:lpstr>Cloud connect</vt:lpstr>
      <vt:lpstr>Cloud connect</vt:lpstr>
      <vt:lpstr>Cloud connect</vt:lpstr>
      <vt:lpstr>Cloud connect</vt:lpstr>
      <vt:lpstr>Cloud connect</vt:lpstr>
      <vt:lpstr>Cloud connect: AsyncTask</vt:lpstr>
      <vt:lpstr>Cloud connect: AsyncTask</vt:lpstr>
      <vt:lpstr>HTTP Demo</vt:lpstr>
      <vt:lpstr>HTTP Demo</vt:lpstr>
      <vt:lpstr>HTTP Demo</vt:lpstr>
      <vt:lpstr>HTTP Demo</vt:lpstr>
      <vt:lpstr>HTTP Demo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URIs 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Provider: Demo-part 1</vt:lpstr>
      <vt:lpstr>Content Provider: Demo-part 1</vt:lpstr>
      <vt:lpstr>Content Provider: Demo-part 1</vt:lpstr>
      <vt:lpstr>Content Provider: Demo-part 1</vt:lpstr>
      <vt:lpstr>Content Provider: Demo-part 1</vt:lpstr>
      <vt:lpstr>Content Provider: Demo-part 1</vt:lpstr>
      <vt:lpstr>Sample records insertion methods</vt:lpstr>
      <vt:lpstr>Demo</vt:lpstr>
      <vt:lpstr>Following Steps are completed</vt:lpstr>
      <vt:lpstr>Content Provider: Demo-part 2</vt:lpstr>
      <vt:lpstr>Content Provider: Demo-part 2</vt:lpstr>
      <vt:lpstr>Content Provider: Demo-part 2</vt:lpstr>
      <vt:lpstr>Content Provider: Demo-part 2</vt:lpstr>
      <vt:lpstr>Content Provider: Demo-part 2</vt:lpstr>
      <vt:lpstr>Content Provider: Demo-part 2</vt:lpstr>
      <vt:lpstr>Content Provider: Demo-part 2</vt:lpstr>
      <vt:lpstr>Content Provider: Demo-part 2</vt:lpstr>
      <vt:lpstr>Content Provider: Demo-part 2</vt:lpstr>
      <vt:lpstr>Sample problem statement</vt:lpstr>
      <vt:lpstr>JSON</vt:lpstr>
      <vt:lpstr>JSON - Elements</vt:lpstr>
      <vt:lpstr>JSON Methods</vt:lpstr>
      <vt:lpstr>JSON - Parsing</vt:lpstr>
      <vt:lpstr>JSON parsing</vt:lpstr>
      <vt:lpstr>JSON parsing</vt:lpstr>
      <vt:lpstr>JSON Demo</vt:lpstr>
      <vt:lpstr>JSON Demo</vt:lpstr>
      <vt:lpstr>JSON Demo</vt:lpstr>
      <vt:lpstr>JSON Demo</vt:lpstr>
      <vt:lpstr>JSON Demo</vt:lpstr>
      <vt:lpstr>JSON Demo</vt:lpstr>
      <vt:lpstr>JSON Demo</vt:lpstr>
      <vt:lpstr>Sample program(Cloud)</vt:lpstr>
      <vt:lpstr>Data Binding</vt:lpstr>
      <vt:lpstr>Data Binding Demo</vt:lpstr>
      <vt:lpstr>Data Binding Demo</vt:lpstr>
      <vt:lpstr>Data Binding Demo</vt:lpstr>
      <vt:lpstr>Sample Problem- Data Binding</vt:lpstr>
      <vt:lpstr>Sample Problem- Data Contract(sqlite)-chap 4</vt:lpstr>
      <vt:lpstr>Chapter No. 6. Multi-Touch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SQL to Work</dc:title>
  <dc:creator>msp</dc:creator>
  <cp:lastModifiedBy>msp</cp:lastModifiedBy>
  <cp:revision>90</cp:revision>
  <dcterms:created xsi:type="dcterms:W3CDTF">2006-08-16T00:00:00Z</dcterms:created>
  <dcterms:modified xsi:type="dcterms:W3CDTF">2016-11-09T14:46:15Z</dcterms:modified>
</cp:coreProperties>
</file>