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jrA/0R7QaBxm8Rr9sEqyzvVLny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6A7D44-0B83-4DD5-BC97-FD837509C52E}">
  <a:tblStyle styleId="{7C6A7D44-0B83-4DD5-BC97-FD837509C52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a6462076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3a646207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13a6462076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4" name="Google Shape;94;g13a64620762_0_0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13a64620762_0_0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10-11-2020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9654b1aba4_0_473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228" name="Google Shape;228;g19654b1aba4_0_4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9654b1aba4_0_562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242" name="Google Shape;242;g19654b1aba4_0_5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397cd1dcb_0_73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255" name="Google Shape;255;g13397cd1dcb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535c68ba0_0_0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03" name="Google Shape;103;g14535c68ba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535c68ba0_0_86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15" name="Google Shape;115;g14535c68ba0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654b1aba4_0_1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27" name="Google Shape;127;g19654b1aba4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654b1aba4_0_12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39" name="Google Shape;139;g19654b1aba4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654b1aba4_0_101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54" name="Google Shape;154;g19654b1aba4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9654b1aba4_0_207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86" name="Google Shape;186;g19654b1aba4_0_2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654b1aba4_0_297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202" name="Google Shape;202;g19654b1aba4_0_2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9654b1aba4_0_385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215" name="Google Shape;215;g19654b1aba4_0_3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3a64620762_0_9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g13a64620762_0_9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g13a64620762_0_9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g13a64620762_0_9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g13a64620762_0_9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2308949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14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5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15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5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18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a64620762_0_0"/>
          <p:cNvSpPr txBox="1"/>
          <p:nvPr>
            <p:ph type="ctrTitle"/>
          </p:nvPr>
        </p:nvSpPr>
        <p:spPr>
          <a:xfrm>
            <a:off x="410560" y="1902902"/>
            <a:ext cx="8259000" cy="17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IIHC-2022: International Interdisciplinary Humanitarian Confe	rence for Sustainability</a:t>
            </a:r>
            <a:b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Sri Venkateshwara College of Engineering Bengaluru, India, November 18-19, 2022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g13a64620762_0_0"/>
          <p:cNvSpPr txBox="1"/>
          <p:nvPr>
            <p:ph idx="1" type="subTitle"/>
          </p:nvPr>
        </p:nvSpPr>
        <p:spPr>
          <a:xfrm>
            <a:off x="425250" y="3625200"/>
            <a:ext cx="8229600" cy="3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SzPts val="1760"/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Of Paper: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</a:pPr>
            <a:r>
              <a:rPr lang="en-I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b="1" lang="en-I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Urban Sound Classification using ANN</a:t>
            </a:r>
            <a:endParaRPr b="1" sz="3000"/>
          </a:p>
          <a:p>
            <a:pPr indent="0" lvl="0" marL="0" rtl="0" algn="ctr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by,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en-I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Mahesh SP</a:t>
            </a:r>
            <a:r>
              <a:rPr b="1" lang="en-I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      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en-I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KS Harshavardhan                    </a:t>
            </a:r>
            <a:endParaRPr sz="1760"/>
          </a:p>
        </p:txBody>
      </p:sp>
      <p:pic>
        <p:nvPicPr>
          <p:cNvPr id="99" name="Google Shape;99;g13a6462076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686175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3a64620762_0_0"/>
          <p:cNvSpPr txBox="1"/>
          <p:nvPr>
            <p:ph idx="4294967295" type="title"/>
          </p:nvPr>
        </p:nvSpPr>
        <p:spPr>
          <a:xfrm>
            <a:off x="6689825" y="247400"/>
            <a:ext cx="199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Arial"/>
              <a:buNone/>
            </a:pPr>
            <a:r>
              <a:rPr b="1" i="1" lang="en-IN" sz="2100">
                <a:solidFill>
                  <a:srgbClr val="422C75"/>
                </a:solidFill>
                <a:latin typeface="Arial"/>
                <a:ea typeface="Arial"/>
                <a:cs typeface="Arial"/>
                <a:sym typeface="Arial"/>
              </a:rPr>
              <a:t>IIHC:2022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9654b1aba4_0_473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19654b1aba4_0_473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9654b1aba4_0_473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9654b1aba4_0_473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19654b1aba4_0_473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9654b1aba4_0_473"/>
          <p:cNvSpPr txBox="1"/>
          <p:nvPr/>
        </p:nvSpPr>
        <p:spPr>
          <a:xfrm>
            <a:off x="669870" y="850371"/>
            <a:ext cx="55578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500"/>
              <a:buFont typeface="Arial"/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</a:t>
            </a:r>
            <a:r>
              <a:rPr b="1" lang="en-IN" sz="3000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etailed results</a:t>
            </a:r>
            <a:endParaRPr b="1" i="0" sz="3000" u="none" cap="none" strike="noStrike">
              <a:solidFill>
                <a:srgbClr val="00589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36" name="Google Shape;236;g19654b1aba4_0_47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37" name="Google Shape;237;g19654b1aba4_0_473"/>
          <p:cNvSpPr txBox="1"/>
          <p:nvPr/>
        </p:nvSpPr>
        <p:spPr>
          <a:xfrm>
            <a:off x="458500" y="1618025"/>
            <a:ext cx="7985700" cy="41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➢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was validated using k-fold cross validation technique.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➢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Again the model was validated using a sample of various copyright free sounds that were not part of either our test or training data.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38" name="Google Shape;238;g19654b1aba4_0_473"/>
          <p:cNvGraphicFramePr/>
          <p:nvPr/>
        </p:nvGraphicFramePr>
        <p:xfrm>
          <a:off x="1807888" y="423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{7C6A7D44-0B83-4DD5-BC97-FD837509C52E}</a:tableStyleId>
              </a:tblPr>
              <a:tblGrid>
                <a:gridCol w="2865600"/>
                <a:gridCol w="2865600"/>
              </a:tblGrid>
              <a:tr h="33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b="1" lang="en-IN" sz="2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Algorithms</a:t>
                      </a:r>
                      <a:endParaRPr b="1"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b="1" lang="en-IN" sz="2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3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IN" sz="2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</a:t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IN" sz="2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68%</a:t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3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IN" sz="2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IN" sz="2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66%</a:t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3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IN" sz="2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Proposed model</a:t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IN" sz="25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89%</a:t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39" name="Google Shape;239;g19654b1aba4_0_473"/>
          <p:cNvSpPr txBox="1"/>
          <p:nvPr>
            <p:ph type="title"/>
          </p:nvPr>
        </p:nvSpPr>
        <p:spPr>
          <a:xfrm>
            <a:off x="6689825" y="247400"/>
            <a:ext cx="199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Arial"/>
              <a:buNone/>
            </a:pPr>
            <a:r>
              <a:rPr b="1" i="1" lang="en-IN" sz="2100">
                <a:solidFill>
                  <a:srgbClr val="422C75"/>
                </a:solidFill>
                <a:latin typeface="Arial"/>
                <a:ea typeface="Arial"/>
                <a:cs typeface="Arial"/>
                <a:sym typeface="Arial"/>
              </a:rPr>
              <a:t>IIHC:2022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9654b1aba4_0_562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9654b1aba4_0_562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9654b1aba4_0_562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9654b1aba4_0_562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9654b1aba4_0_562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19654b1aba4_0_562"/>
          <p:cNvSpPr txBox="1"/>
          <p:nvPr/>
        </p:nvSpPr>
        <p:spPr>
          <a:xfrm>
            <a:off x="706248" y="882000"/>
            <a:ext cx="55578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500"/>
              <a:buFont typeface="Arial"/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</a:t>
            </a:r>
            <a:r>
              <a:rPr b="1" lang="en-IN" sz="3000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onclusion</a:t>
            </a:r>
            <a:endParaRPr b="1" i="0" sz="3000" u="none" cap="none" strike="noStrike">
              <a:solidFill>
                <a:srgbClr val="00589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50" name="Google Shape;250;g19654b1aba4_0_56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1" name="Google Shape;251;g19654b1aba4_0_562"/>
          <p:cNvSpPr txBox="1"/>
          <p:nvPr/>
        </p:nvSpPr>
        <p:spPr>
          <a:xfrm>
            <a:off x="530850" y="1671700"/>
            <a:ext cx="8082300" cy="48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➢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efficient and robust model was built using deep  learning techniques.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➢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overcame many of the limitations in the existing systems.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➢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final model performs well when presented with a new .wav file with a duration of a few seconds and returns a reliable classification.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still scope for improvement in our model</a:t>
            </a: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differentiating slightly similar sounds like “</a:t>
            </a: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Drilling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Jackhammer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g19654b1aba4_0_562"/>
          <p:cNvSpPr txBox="1"/>
          <p:nvPr>
            <p:ph type="title"/>
          </p:nvPr>
        </p:nvSpPr>
        <p:spPr>
          <a:xfrm>
            <a:off x="6689825" y="247400"/>
            <a:ext cx="199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Arial"/>
              <a:buNone/>
            </a:pPr>
            <a:r>
              <a:rPr b="1" i="1" lang="en-IN" sz="2100">
                <a:solidFill>
                  <a:srgbClr val="422C75"/>
                </a:solidFill>
                <a:latin typeface="Arial"/>
                <a:ea typeface="Arial"/>
                <a:cs typeface="Arial"/>
                <a:sym typeface="Arial"/>
              </a:rPr>
              <a:t>IIHC:2022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g13397cd1dcb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52400"/>
            <a:ext cx="6553201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535c68ba0_0_0"/>
          <p:cNvSpPr txBox="1"/>
          <p:nvPr/>
        </p:nvSpPr>
        <p:spPr>
          <a:xfrm>
            <a:off x="641119" y="1598981"/>
            <a:ext cx="7094400" cy="41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details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Novelty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results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Poster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g14535c68ba0_0_0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4535c68ba0_0_0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14535c68ba0_0_0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4535c68ba0_0_0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4535c68ba0_0_0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4535c68ba0_0_0"/>
          <p:cNvSpPr txBox="1"/>
          <p:nvPr/>
        </p:nvSpPr>
        <p:spPr>
          <a:xfrm>
            <a:off x="604484" y="915281"/>
            <a:ext cx="46587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500"/>
              <a:buFont typeface="Playfair Display"/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Agenda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4535c68ba0_0_0"/>
          <p:cNvSpPr txBox="1"/>
          <p:nvPr>
            <p:ph type="title"/>
          </p:nvPr>
        </p:nvSpPr>
        <p:spPr>
          <a:xfrm>
            <a:off x="6689825" y="247400"/>
            <a:ext cx="199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Arial"/>
              <a:buNone/>
            </a:pPr>
            <a:r>
              <a:rPr b="1" i="1" lang="en-IN" sz="2100">
                <a:solidFill>
                  <a:srgbClr val="422C75"/>
                </a:solidFill>
                <a:latin typeface="Arial"/>
                <a:ea typeface="Arial"/>
                <a:cs typeface="Arial"/>
                <a:sym typeface="Arial"/>
              </a:rPr>
              <a:t>IIHC:2022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535c68ba0_0_86"/>
          <p:cNvSpPr txBox="1"/>
          <p:nvPr/>
        </p:nvSpPr>
        <p:spPr>
          <a:xfrm>
            <a:off x="511425" y="1516375"/>
            <a:ext cx="8324100" cy="53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Char char="⮚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good amount of research in related audio fields such as speech and music but work on Urban sound classification is scarce.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Char char="⮚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plethora of real world applications for this research,   such as: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• Smart home use cases such as 360-degree safety and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security capabilities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• Automotive where recognizing sounds both inside  outside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of the car can improve safety.          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• Industrial uses such as predictive maintenance.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• Assisting deaf individuals in their daily activities.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g14535c68ba0_0_86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535c68ba0_0_86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535c68ba0_0_86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4535c68ba0_0_86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535c68ba0_0_86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4535c68ba0_0_86"/>
          <p:cNvSpPr txBox="1"/>
          <p:nvPr/>
        </p:nvSpPr>
        <p:spPr>
          <a:xfrm>
            <a:off x="409940" y="832663"/>
            <a:ext cx="83241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Introduction</a:t>
            </a:r>
            <a:endParaRPr b="1" i="0" sz="3000" u="none" cap="none" strike="noStrike">
              <a:solidFill>
                <a:srgbClr val="00589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4" name="Google Shape;124;g14535c68ba0_0_86"/>
          <p:cNvSpPr txBox="1"/>
          <p:nvPr>
            <p:ph type="title"/>
          </p:nvPr>
        </p:nvSpPr>
        <p:spPr>
          <a:xfrm>
            <a:off x="6689825" y="247400"/>
            <a:ext cx="199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Arial"/>
              <a:buNone/>
            </a:pPr>
            <a:r>
              <a:rPr b="1" i="1" lang="en-IN" sz="2100">
                <a:solidFill>
                  <a:srgbClr val="422C75"/>
                </a:solidFill>
                <a:latin typeface="Arial"/>
                <a:ea typeface="Arial"/>
                <a:cs typeface="Arial"/>
                <a:sym typeface="Arial"/>
              </a:rPr>
              <a:t>IIHC:2022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654b1aba4_0_1"/>
          <p:cNvSpPr txBox="1"/>
          <p:nvPr/>
        </p:nvSpPr>
        <p:spPr>
          <a:xfrm>
            <a:off x="511438" y="1662750"/>
            <a:ext cx="8324100" cy="53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2857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use Deep neural network model to classify  the given urban sounds correctly.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24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compare with Existing systems made out of Machine learning Algorithms such as Random Forest and SVM.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train the model to classify any random urban sound file correctly.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provide an efficient model which classifies the given urban sound accurately.</a:t>
            </a:r>
            <a:endParaRPr>
              <a:solidFill>
                <a:schemeClr val="dk1"/>
              </a:solidFill>
            </a:endParaRPr>
          </a:p>
          <a:p>
            <a:pPr indent="-1714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190500" lvl="0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g19654b1aba4_0_1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9654b1aba4_0_1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9654b1aba4_0_1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9654b1aba4_0_1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9654b1aba4_0_1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9654b1aba4_0_1"/>
          <p:cNvSpPr txBox="1"/>
          <p:nvPr/>
        </p:nvSpPr>
        <p:spPr>
          <a:xfrm>
            <a:off x="458490" y="850988"/>
            <a:ext cx="83241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b="1" lang="en-IN" sz="3000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Objectives</a:t>
            </a:r>
            <a:endParaRPr b="1" i="0" sz="3000" u="none" cap="none" strike="noStrike">
              <a:solidFill>
                <a:srgbClr val="00589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6" name="Google Shape;136;g19654b1aba4_0_1"/>
          <p:cNvSpPr txBox="1"/>
          <p:nvPr>
            <p:ph type="title"/>
          </p:nvPr>
        </p:nvSpPr>
        <p:spPr>
          <a:xfrm>
            <a:off x="6689825" y="247400"/>
            <a:ext cx="199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Arial"/>
              <a:buNone/>
            </a:pPr>
            <a:r>
              <a:rPr b="1" i="1" lang="en-IN" sz="2100">
                <a:solidFill>
                  <a:srgbClr val="422C75"/>
                </a:solidFill>
                <a:latin typeface="Arial"/>
                <a:ea typeface="Arial"/>
                <a:cs typeface="Arial"/>
                <a:sym typeface="Arial"/>
              </a:rPr>
              <a:t>IIHC:2022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9654b1aba4_0_12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9654b1aba4_0_12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9654b1aba4_0_12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9654b1aba4_0_12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9654b1aba4_0_12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19654b1aba4_0_12"/>
          <p:cNvSpPr txBox="1"/>
          <p:nvPr/>
        </p:nvSpPr>
        <p:spPr>
          <a:xfrm>
            <a:off x="537790" y="808583"/>
            <a:ext cx="55578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500"/>
              <a:buFont typeface="Arial"/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</a:t>
            </a:r>
            <a:r>
              <a:rPr b="1" lang="en-IN" sz="3000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ataset</a:t>
            </a:r>
            <a:r>
              <a:rPr b="1" i="0" lang="en-IN" sz="3000" u="none" cap="none" strike="noStrike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</a:t>
            </a:r>
            <a:r>
              <a:rPr b="1" lang="en-IN" sz="3000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etails</a:t>
            </a:r>
            <a:endParaRPr b="1" i="0" sz="3000" u="none" cap="none" strike="noStrike">
              <a:solidFill>
                <a:srgbClr val="00589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7" name="Google Shape;147;g19654b1aba4_0_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AI&amp;ML</a:t>
            </a:r>
            <a:endParaRPr/>
          </a:p>
        </p:txBody>
      </p:sp>
      <p:sp>
        <p:nvSpPr>
          <p:cNvPr id="148" name="Google Shape;148;g19654b1aba4_0_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9" name="Google Shape;149;g19654b1aba4_0_12"/>
          <p:cNvSpPr txBox="1"/>
          <p:nvPr/>
        </p:nvSpPr>
        <p:spPr>
          <a:xfrm>
            <a:off x="537790" y="1421611"/>
            <a:ext cx="7094400" cy="41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this we will use a dataset called Urbansound8K. The dataset contains 8732 sound excerpts (&lt;=4s) of urban sounds from 10 classes, which are: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Air Conditioner</a:t>
            </a:r>
            <a:br>
              <a:rPr b="0" i="0" lang="en-IN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IN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Car Horn</a:t>
            </a:r>
            <a:br>
              <a:rPr b="0" i="0" lang="en-IN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IN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Children Playing</a:t>
            </a:r>
            <a:br>
              <a:rPr b="0" i="0" lang="en-IN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IN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Dog bark</a:t>
            </a:r>
            <a:br>
              <a:rPr b="0" i="0" lang="en-IN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IN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Drilling</a:t>
            </a:r>
            <a:br>
              <a:rPr b="0" i="0" lang="en-IN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IN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Engine Idling</a:t>
            </a:r>
            <a:br>
              <a:rPr b="0" i="0" lang="en-IN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IN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Gun Shot</a:t>
            </a:r>
            <a:br>
              <a:rPr b="0" i="0" lang="en-IN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IN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Jackhammer</a:t>
            </a:r>
            <a:br>
              <a:rPr b="0" i="0" lang="en-IN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IN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Siren</a:t>
            </a:r>
            <a:br>
              <a:rPr b="0" i="0" lang="en-IN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IN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Street Music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g19654b1aba4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6644" y="2571704"/>
            <a:ext cx="5680156" cy="358928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9654b1aba4_0_12"/>
          <p:cNvSpPr txBox="1"/>
          <p:nvPr>
            <p:ph type="title"/>
          </p:nvPr>
        </p:nvSpPr>
        <p:spPr>
          <a:xfrm>
            <a:off x="6689825" y="247400"/>
            <a:ext cx="199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Arial"/>
              <a:buNone/>
            </a:pPr>
            <a:r>
              <a:rPr b="1" i="1" lang="en-IN" sz="2100">
                <a:solidFill>
                  <a:srgbClr val="422C75"/>
                </a:solidFill>
                <a:latin typeface="Arial"/>
                <a:ea typeface="Arial"/>
                <a:cs typeface="Arial"/>
                <a:sym typeface="Arial"/>
              </a:rPr>
              <a:t>IIHC:2022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654b1aba4_0_101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9654b1aba4_0_101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9654b1aba4_0_101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9654b1aba4_0_101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9654b1aba4_0_101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9654b1aba4_0_101"/>
          <p:cNvSpPr txBox="1"/>
          <p:nvPr/>
        </p:nvSpPr>
        <p:spPr>
          <a:xfrm>
            <a:off x="604473" y="915275"/>
            <a:ext cx="55578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500"/>
              <a:buFont typeface="Arial"/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</a:t>
            </a:r>
            <a:r>
              <a:rPr b="1" lang="en-IN" sz="3000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ethodology</a:t>
            </a:r>
            <a:endParaRPr b="1" i="0" sz="3000" u="none" cap="none" strike="noStrike">
              <a:solidFill>
                <a:srgbClr val="00589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2" name="Google Shape;162;g19654b1aba4_0_10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AI&amp;ML</a:t>
            </a:r>
            <a:endParaRPr/>
          </a:p>
        </p:txBody>
      </p:sp>
      <p:sp>
        <p:nvSpPr>
          <p:cNvPr id="163" name="Google Shape;163;g19654b1aba4_0_10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164" name="Google Shape;164;g19654b1aba4_0_101"/>
          <p:cNvGrpSpPr/>
          <p:nvPr/>
        </p:nvGrpSpPr>
        <p:grpSpPr>
          <a:xfrm>
            <a:off x="457200" y="2061048"/>
            <a:ext cx="8222289" cy="3473683"/>
            <a:chOff x="0" y="543352"/>
            <a:chExt cx="8222289" cy="3473683"/>
          </a:xfrm>
        </p:grpSpPr>
        <p:sp>
          <p:nvSpPr>
            <p:cNvPr id="165" name="Google Shape;165;g19654b1aba4_0_101"/>
            <p:cNvSpPr/>
            <p:nvPr/>
          </p:nvSpPr>
          <p:spPr>
            <a:xfrm>
              <a:off x="0" y="543352"/>
              <a:ext cx="2161800" cy="1297200"/>
            </a:xfrm>
            <a:prstGeom prst="roundRect">
              <a:avLst>
                <a:gd fmla="val 10000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19654b1aba4_0_101"/>
            <p:cNvSpPr txBox="1"/>
            <p:nvPr/>
          </p:nvSpPr>
          <p:spPr>
            <a:xfrm>
              <a:off x="37992" y="581344"/>
              <a:ext cx="2085900" cy="12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I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Input Audio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19654b1aba4_0_101"/>
            <p:cNvSpPr/>
            <p:nvPr/>
          </p:nvSpPr>
          <p:spPr>
            <a:xfrm rot="15616">
              <a:off x="2353652" y="931019"/>
              <a:ext cx="462305" cy="53610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19654b1aba4_0_101"/>
            <p:cNvSpPr txBox="1"/>
            <p:nvPr/>
          </p:nvSpPr>
          <p:spPr>
            <a:xfrm rot="15945">
              <a:off x="2353736" y="1037948"/>
              <a:ext cx="323403" cy="321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19654b1aba4_0_101"/>
            <p:cNvSpPr/>
            <p:nvPr/>
          </p:nvSpPr>
          <p:spPr>
            <a:xfrm>
              <a:off x="3033861" y="557958"/>
              <a:ext cx="2161800" cy="129720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19654b1aba4_0_101"/>
            <p:cNvSpPr txBox="1"/>
            <p:nvPr/>
          </p:nvSpPr>
          <p:spPr>
            <a:xfrm>
              <a:off x="3071853" y="595950"/>
              <a:ext cx="2085900" cy="12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I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Pre-processing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19654b1aba4_0_101"/>
            <p:cNvSpPr/>
            <p:nvPr/>
          </p:nvSpPr>
          <p:spPr>
            <a:xfrm>
              <a:off x="5385983" y="938448"/>
              <a:ext cx="458400" cy="5361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19654b1aba4_0_101"/>
            <p:cNvSpPr txBox="1"/>
            <p:nvPr/>
          </p:nvSpPr>
          <p:spPr>
            <a:xfrm>
              <a:off x="5385983" y="1045677"/>
              <a:ext cx="320700" cy="32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19654b1aba4_0_101"/>
            <p:cNvSpPr/>
            <p:nvPr/>
          </p:nvSpPr>
          <p:spPr>
            <a:xfrm>
              <a:off x="6060489" y="557958"/>
              <a:ext cx="2161800" cy="1297200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19654b1aba4_0_101"/>
            <p:cNvSpPr txBox="1"/>
            <p:nvPr/>
          </p:nvSpPr>
          <p:spPr>
            <a:xfrm>
              <a:off x="6098481" y="595950"/>
              <a:ext cx="2085900" cy="12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I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Extract Features(MFCC)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19654b1aba4_0_101"/>
            <p:cNvSpPr/>
            <p:nvPr/>
          </p:nvSpPr>
          <p:spPr>
            <a:xfrm rot="5400000">
              <a:off x="6912250" y="2006479"/>
              <a:ext cx="458400" cy="5361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19654b1aba4_0_101"/>
            <p:cNvSpPr txBox="1"/>
            <p:nvPr/>
          </p:nvSpPr>
          <p:spPr>
            <a:xfrm>
              <a:off x="6980585" y="2045329"/>
              <a:ext cx="321600" cy="3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19654b1aba4_0_101"/>
            <p:cNvSpPr/>
            <p:nvPr/>
          </p:nvSpPr>
          <p:spPr>
            <a:xfrm>
              <a:off x="6060489" y="2719835"/>
              <a:ext cx="2161800" cy="1297200"/>
            </a:xfrm>
            <a:prstGeom prst="roundRect">
              <a:avLst>
                <a:gd fmla="val 10000" name="adj"/>
              </a:avLst>
            </a:prstGeom>
            <a:solidFill>
              <a:srgbClr val="49AC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19654b1aba4_0_101"/>
            <p:cNvSpPr txBox="1"/>
            <p:nvPr/>
          </p:nvSpPr>
          <p:spPr>
            <a:xfrm>
              <a:off x="6098481" y="2757827"/>
              <a:ext cx="2085900" cy="12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I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Building ANN model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19654b1aba4_0_101"/>
            <p:cNvSpPr/>
            <p:nvPr/>
          </p:nvSpPr>
          <p:spPr>
            <a:xfrm rot="-10739976">
              <a:off x="5331118" y="3073347"/>
              <a:ext cx="515479" cy="53618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49AC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19654b1aba4_0_101"/>
            <p:cNvSpPr txBox="1"/>
            <p:nvPr/>
          </p:nvSpPr>
          <p:spPr>
            <a:xfrm rot="60004">
              <a:off x="5485690" y="3182007"/>
              <a:ext cx="360955" cy="3216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19654b1aba4_0_101"/>
            <p:cNvSpPr/>
            <p:nvPr/>
          </p:nvSpPr>
          <p:spPr>
            <a:xfrm>
              <a:off x="2926178" y="2665511"/>
              <a:ext cx="2161800" cy="1297200"/>
            </a:xfrm>
            <a:prstGeom prst="roundRect">
              <a:avLst>
                <a:gd fmla="val 10000" name="adj"/>
              </a:avLst>
            </a:prstGeom>
            <a:solidFill>
              <a:srgbClr val="F7954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19654b1aba4_0_101"/>
            <p:cNvSpPr txBox="1"/>
            <p:nvPr/>
          </p:nvSpPr>
          <p:spPr>
            <a:xfrm>
              <a:off x="2964170" y="2703503"/>
              <a:ext cx="2085900" cy="12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I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Evaluating the model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g19654b1aba4_0_101"/>
          <p:cNvSpPr txBox="1"/>
          <p:nvPr>
            <p:ph type="title"/>
          </p:nvPr>
        </p:nvSpPr>
        <p:spPr>
          <a:xfrm>
            <a:off x="6689825" y="247400"/>
            <a:ext cx="199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Arial"/>
              <a:buNone/>
            </a:pPr>
            <a:r>
              <a:rPr b="1" i="1" lang="en-IN" sz="2100">
                <a:solidFill>
                  <a:srgbClr val="422C75"/>
                </a:solidFill>
                <a:latin typeface="Arial"/>
                <a:ea typeface="Arial"/>
                <a:cs typeface="Arial"/>
                <a:sym typeface="Arial"/>
              </a:rPr>
              <a:t>IIHC:2022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654b1aba4_0_207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9654b1aba4_0_207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9654b1aba4_0_207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9654b1aba4_0_207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9654b1aba4_0_207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9654b1aba4_0_207"/>
          <p:cNvSpPr txBox="1"/>
          <p:nvPr/>
        </p:nvSpPr>
        <p:spPr>
          <a:xfrm>
            <a:off x="669870" y="850371"/>
            <a:ext cx="55578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500"/>
              <a:buFont typeface="Arial"/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ARCHITECTURE</a:t>
            </a:r>
            <a:endParaRPr b="1" i="0" sz="3000" u="none" cap="none" strike="noStrike">
              <a:solidFill>
                <a:srgbClr val="00589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4" name="Google Shape;194;g19654b1aba4_0_20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AI&amp;ML</a:t>
            </a:r>
            <a:endParaRPr/>
          </a:p>
        </p:txBody>
      </p:sp>
      <p:sp>
        <p:nvSpPr>
          <p:cNvPr id="195" name="Google Shape;195;g19654b1aba4_0_20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6" name="Google Shape;196;g19654b1aba4_0_207"/>
          <p:cNvSpPr txBox="1"/>
          <p:nvPr/>
        </p:nvSpPr>
        <p:spPr>
          <a:xfrm>
            <a:off x="0" y="1618029"/>
            <a:ext cx="8127900" cy="41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g19654b1aba4_0_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975" y="1502617"/>
            <a:ext cx="7964012" cy="465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19654b1aba4_0_207"/>
          <p:cNvSpPr txBox="1"/>
          <p:nvPr/>
        </p:nvSpPr>
        <p:spPr>
          <a:xfrm>
            <a:off x="1828799" y="5653686"/>
            <a:ext cx="57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1: Detailed architecture of the  proposed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19654b1aba4_0_207"/>
          <p:cNvSpPr txBox="1"/>
          <p:nvPr>
            <p:ph type="title"/>
          </p:nvPr>
        </p:nvSpPr>
        <p:spPr>
          <a:xfrm>
            <a:off x="6689825" y="247400"/>
            <a:ext cx="199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Arial"/>
              <a:buNone/>
            </a:pPr>
            <a:r>
              <a:rPr b="1" i="1" lang="en-IN" sz="2100">
                <a:solidFill>
                  <a:srgbClr val="422C75"/>
                </a:solidFill>
                <a:latin typeface="Arial"/>
                <a:ea typeface="Arial"/>
                <a:cs typeface="Arial"/>
                <a:sym typeface="Arial"/>
              </a:rPr>
              <a:t>IIHC:2022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9654b1aba4_0_297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9654b1aba4_0_297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9654b1aba4_0_297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19654b1aba4_0_297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9654b1aba4_0_297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19654b1aba4_0_297"/>
          <p:cNvSpPr txBox="1"/>
          <p:nvPr/>
        </p:nvSpPr>
        <p:spPr>
          <a:xfrm>
            <a:off x="669870" y="850371"/>
            <a:ext cx="55578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500"/>
              <a:buFont typeface="Arial"/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</a:t>
            </a:r>
            <a:r>
              <a:rPr b="1" lang="en-IN" sz="3000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ovelty in the project</a:t>
            </a:r>
            <a:endParaRPr b="1" i="0" sz="3000" u="none" cap="none" strike="noStrike">
              <a:solidFill>
                <a:srgbClr val="00589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0" name="Google Shape;210;g19654b1aba4_0_297"/>
          <p:cNvSpPr txBox="1"/>
          <p:nvPr>
            <p:ph type="title"/>
          </p:nvPr>
        </p:nvSpPr>
        <p:spPr>
          <a:xfrm>
            <a:off x="6689825" y="247400"/>
            <a:ext cx="199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Arial"/>
              <a:buNone/>
            </a:pPr>
            <a:r>
              <a:rPr b="1" i="1" lang="en-IN" sz="2100">
                <a:solidFill>
                  <a:srgbClr val="422C75"/>
                </a:solidFill>
                <a:latin typeface="Arial"/>
                <a:ea typeface="Arial"/>
                <a:cs typeface="Arial"/>
                <a:sym typeface="Arial"/>
              </a:rPr>
              <a:t>IIHC:2022</a:t>
            </a:r>
            <a:endParaRPr/>
          </a:p>
        </p:txBody>
      </p:sp>
      <p:sp>
        <p:nvSpPr>
          <p:cNvPr id="211" name="Google Shape;211;g19654b1aba4_0_29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2" name="Google Shape;212;g19654b1aba4_0_297"/>
          <p:cNvSpPr txBox="1"/>
          <p:nvPr/>
        </p:nvSpPr>
        <p:spPr>
          <a:xfrm>
            <a:off x="458500" y="1609513"/>
            <a:ext cx="7829100" cy="4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➢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MFCC technique was used for feature extraction.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➢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was built using Deep neural network(ANN)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➢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was previously observed, that it is difficult to classify the difference between some of the classes. In particular, the following sub-groups which are similar in shape.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Repetitive sounds for air conditioner, drilling.     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Sharp peaks for dog barking and gun shot.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• Similar pattern for children playing and street music.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➢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classifier performs well with new audio data.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9654b1aba4_0_385"/>
          <p:cNvSpPr/>
          <p:nvPr/>
        </p:nvSpPr>
        <p:spPr>
          <a:xfrm>
            <a:off x="458499" y="722958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19654b1aba4_0_385"/>
          <p:cNvSpPr txBox="1"/>
          <p:nvPr/>
        </p:nvSpPr>
        <p:spPr>
          <a:xfrm>
            <a:off x="298975" y="141325"/>
            <a:ext cx="480000" cy="4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19654b1aba4_0_385"/>
          <p:cNvSpPr/>
          <p:nvPr/>
        </p:nvSpPr>
        <p:spPr>
          <a:xfrm>
            <a:off x="1356726" y="432235"/>
            <a:ext cx="25996" cy="34615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19654b1aba4_0_385"/>
          <p:cNvSpPr/>
          <p:nvPr/>
        </p:nvSpPr>
        <p:spPr>
          <a:xfrm>
            <a:off x="1363946" y="439936"/>
            <a:ext cx="11557" cy="19288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19654b1aba4_0_385"/>
          <p:cNvSpPr txBox="1"/>
          <p:nvPr/>
        </p:nvSpPr>
        <p:spPr>
          <a:xfrm>
            <a:off x="828895" y="265700"/>
            <a:ext cx="927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800"/>
              <a:buFont typeface="Helvetica Neue"/>
              <a:buNone/>
            </a:pPr>
            <a:r>
              <a:rPr b="1" i="0" lang="en-IN" sz="8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9654b1aba4_0_385"/>
          <p:cNvSpPr txBox="1"/>
          <p:nvPr/>
        </p:nvSpPr>
        <p:spPr>
          <a:xfrm>
            <a:off x="669870" y="850371"/>
            <a:ext cx="55578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500"/>
              <a:buFont typeface="Arial"/>
              <a:buNone/>
            </a:pPr>
            <a:r>
              <a:rPr b="1" i="0" lang="en-IN" sz="3000" u="none" cap="none" strike="noStrike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</a:t>
            </a:r>
            <a:r>
              <a:rPr b="1" lang="en-IN" sz="3000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etailed results</a:t>
            </a:r>
            <a:endParaRPr b="1" i="0" sz="3000" u="none" cap="none" strike="noStrike">
              <a:solidFill>
                <a:srgbClr val="00589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3" name="Google Shape;223;g19654b1aba4_0_38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24" name="Google Shape;224;g19654b1aba4_0_385"/>
          <p:cNvSpPr txBox="1"/>
          <p:nvPr/>
        </p:nvSpPr>
        <p:spPr>
          <a:xfrm>
            <a:off x="458498" y="1618029"/>
            <a:ext cx="7669500" cy="41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➢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our initial attempt, we were able to achieve a Classification Accuracy score of: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Training data Accuracy: 75.3%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Testing data Accuracy: 73%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➢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Later accuracy improved on doing Hyperparameter tuning.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➢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Many evaluation metrics were used like classification accuracy, confusion matrix, classification report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19654b1aba4_0_385"/>
          <p:cNvSpPr txBox="1"/>
          <p:nvPr>
            <p:ph type="title"/>
          </p:nvPr>
        </p:nvSpPr>
        <p:spPr>
          <a:xfrm>
            <a:off x="6689825" y="247400"/>
            <a:ext cx="199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500"/>
              <a:buFont typeface="Arial"/>
              <a:buNone/>
            </a:pPr>
            <a:r>
              <a:rPr b="1" i="1" lang="en-IN" sz="2100">
                <a:solidFill>
                  <a:srgbClr val="422C75"/>
                </a:solidFill>
                <a:latin typeface="Arial"/>
                <a:ea typeface="Arial"/>
                <a:cs typeface="Arial"/>
                <a:sym typeface="Arial"/>
              </a:rPr>
              <a:t>IIHC:2022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Padmashree Prasad</dc:creator>
</cp:coreProperties>
</file>