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474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34835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41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80351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617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39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3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9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9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2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3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1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4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7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5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1D83-DF40-D565-6393-4924D3B6D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Retail Sales Report (SQL)</a:t>
            </a:r>
            <a:br>
              <a:rPr lang="en-US" dirty="0"/>
            </a:br>
            <a:r>
              <a:rPr lang="en-US" i="1" dirty="0"/>
              <a:t>Analyzing monthly &amp; regional sales trends using SQL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48E64-D34F-9478-0F8B-B278D674C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project for data analytics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74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78741F-704B-AB53-C325-BD9A10C9A868}"/>
              </a:ext>
            </a:extLst>
          </p:cNvPr>
          <p:cNvSpPr txBox="1"/>
          <p:nvPr/>
        </p:nvSpPr>
        <p:spPr>
          <a:xfrm>
            <a:off x="254000" y="274320"/>
            <a:ext cx="88976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Query 2: Top Category Overall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p.category</a:t>
            </a:r>
            <a:r>
              <a:rPr lang="en-US" dirty="0"/>
              <a:t>,</a:t>
            </a:r>
          </a:p>
          <a:p>
            <a:r>
              <a:rPr lang="en-US" dirty="0"/>
              <a:t>       SUM(</a:t>
            </a:r>
            <a:r>
              <a:rPr lang="en-US" dirty="0" err="1"/>
              <a:t>s.quantity</a:t>
            </a:r>
            <a:r>
              <a:rPr lang="en-US" dirty="0"/>
              <a:t> * </a:t>
            </a:r>
            <a:r>
              <a:rPr lang="en-US" dirty="0" err="1"/>
              <a:t>p.price</a:t>
            </a:r>
            <a:r>
              <a:rPr lang="en-US" dirty="0"/>
              <a:t>) AS </a:t>
            </a:r>
            <a:r>
              <a:rPr lang="en-US" dirty="0" err="1"/>
              <a:t>total_sales</a:t>
            </a:r>
            <a:endParaRPr lang="en-US" dirty="0"/>
          </a:p>
          <a:p>
            <a:r>
              <a:rPr lang="en-US" dirty="0"/>
              <a:t>FROM sales s</a:t>
            </a:r>
          </a:p>
          <a:p>
            <a:r>
              <a:rPr lang="en-US" dirty="0"/>
              <a:t>JOIN products p ON </a:t>
            </a:r>
            <a:r>
              <a:rPr lang="en-US" dirty="0" err="1"/>
              <a:t>s.product_id</a:t>
            </a:r>
            <a:r>
              <a:rPr lang="en-US" dirty="0"/>
              <a:t> = </a:t>
            </a:r>
            <a:r>
              <a:rPr lang="en-US" dirty="0" err="1"/>
              <a:t>p.product_id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p.category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total_sales</a:t>
            </a:r>
            <a:r>
              <a:rPr lang="en-US" dirty="0"/>
              <a:t> DESC</a:t>
            </a:r>
          </a:p>
          <a:p>
            <a:r>
              <a:rPr lang="en-US" dirty="0"/>
              <a:t>LIMIT 1;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3BC6E-5F8C-A370-68B7-68A3863CF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80" y="2854960"/>
            <a:ext cx="855472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05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CDB99A-80AD-80C3-B8C6-BFB3888584BE}"/>
              </a:ext>
            </a:extLst>
          </p:cNvPr>
          <p:cNvSpPr txBox="1"/>
          <p:nvPr/>
        </p:nvSpPr>
        <p:spPr>
          <a:xfrm>
            <a:off x="203200" y="243840"/>
            <a:ext cx="89484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Query 3: Monthly Sales Trends</a:t>
            </a:r>
          </a:p>
          <a:p>
            <a:endParaRPr lang="en-US" dirty="0"/>
          </a:p>
          <a:p>
            <a:r>
              <a:rPr lang="en-IN" dirty="0"/>
              <a:t>SELECT DATE_FORMAT(</a:t>
            </a:r>
            <a:r>
              <a:rPr lang="en-IN" dirty="0" err="1"/>
              <a:t>s.sale_date</a:t>
            </a:r>
            <a:r>
              <a:rPr lang="en-IN" dirty="0"/>
              <a:t>, '%Y-%m') AS month,</a:t>
            </a:r>
          </a:p>
          <a:p>
            <a:r>
              <a:rPr lang="en-IN" dirty="0"/>
              <a:t>       SUM(</a:t>
            </a:r>
            <a:r>
              <a:rPr lang="en-IN" dirty="0" err="1"/>
              <a:t>s.quantity</a:t>
            </a:r>
            <a:r>
              <a:rPr lang="en-IN" dirty="0"/>
              <a:t> * </a:t>
            </a:r>
            <a:r>
              <a:rPr lang="en-IN" dirty="0" err="1"/>
              <a:t>p.price</a:t>
            </a:r>
            <a:r>
              <a:rPr lang="en-IN" dirty="0"/>
              <a:t>) AS </a:t>
            </a:r>
            <a:r>
              <a:rPr lang="en-IN" dirty="0" err="1"/>
              <a:t>total_sales</a:t>
            </a:r>
            <a:endParaRPr lang="en-IN" dirty="0"/>
          </a:p>
          <a:p>
            <a:r>
              <a:rPr lang="en-IN" dirty="0"/>
              <a:t>FROM sales s</a:t>
            </a:r>
          </a:p>
          <a:p>
            <a:r>
              <a:rPr lang="en-IN" dirty="0"/>
              <a:t>JOIN products p ON </a:t>
            </a:r>
            <a:r>
              <a:rPr lang="en-IN" dirty="0" err="1"/>
              <a:t>s.product_id</a:t>
            </a:r>
            <a:r>
              <a:rPr lang="en-IN" dirty="0"/>
              <a:t> = </a:t>
            </a:r>
            <a:r>
              <a:rPr lang="en-IN" dirty="0" err="1"/>
              <a:t>p.product_id</a:t>
            </a:r>
            <a:endParaRPr lang="en-IN" dirty="0"/>
          </a:p>
          <a:p>
            <a:r>
              <a:rPr lang="en-IN" dirty="0"/>
              <a:t>GROUP BY DATE_FORMAT(</a:t>
            </a:r>
            <a:r>
              <a:rPr lang="en-IN" dirty="0" err="1"/>
              <a:t>s.sale_date</a:t>
            </a:r>
            <a:r>
              <a:rPr lang="en-IN" dirty="0"/>
              <a:t>, '%Y-%m')</a:t>
            </a:r>
          </a:p>
          <a:p>
            <a:r>
              <a:rPr lang="en-IN" dirty="0"/>
              <a:t>ORDER BY DATE_FORMAT(</a:t>
            </a:r>
            <a:r>
              <a:rPr lang="en-IN" dirty="0" err="1"/>
              <a:t>s.sale_date</a:t>
            </a:r>
            <a:r>
              <a:rPr lang="en-IN" dirty="0"/>
              <a:t>, '%Y-</a:t>
            </a:r>
            <a:r>
              <a:rPr lang="en-IN"/>
              <a:t>%m’);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EE017-B62C-422F-9468-CBAE84F37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2905760"/>
            <a:ext cx="9418320" cy="388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5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0DD5D7-3578-0E76-E618-26C7FBAAC08B}"/>
              </a:ext>
            </a:extLst>
          </p:cNvPr>
          <p:cNvSpPr txBox="1"/>
          <p:nvPr/>
        </p:nvSpPr>
        <p:spPr>
          <a:xfrm>
            <a:off x="406400" y="599440"/>
            <a:ext cx="87452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Key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 Region:</a:t>
            </a:r>
            <a:r>
              <a:rPr lang="en-US" dirty="0"/>
              <a:t> North (INR 1800 revenue in Electronics)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Best Category:</a:t>
            </a:r>
            <a:r>
              <a:rPr lang="en-US" dirty="0"/>
              <a:t> Electronics dominates overall sales share.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Monthly Trend:</a:t>
            </a:r>
            <a:r>
              <a:rPr lang="en-US" dirty="0"/>
              <a:t> Sales peak during July &amp; November → Seasonal promotions.</a:t>
            </a:r>
          </a:p>
        </p:txBody>
      </p:sp>
    </p:spTree>
    <p:extLst>
      <p:ext uri="{BB962C8B-B14F-4D97-AF65-F5344CB8AC3E}">
        <p14:creationId xmlns:p14="http://schemas.microsoft.com/office/powerpoint/2010/main" val="2451809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CB85F8-A8D4-866B-7366-81388DA9B7AE}"/>
              </a:ext>
            </a:extLst>
          </p:cNvPr>
          <p:cNvSpPr txBox="1"/>
          <p:nvPr/>
        </p:nvSpPr>
        <p:spPr>
          <a:xfrm>
            <a:off x="152400" y="365760"/>
            <a:ext cx="89992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SQL helped uncover sales performance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Insights can guide inventory planning, promotions, and regional targeting.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Future scope: Predictive sales modeling &amp; automated dashboards.</a:t>
            </a:r>
          </a:p>
        </p:txBody>
      </p:sp>
    </p:spTree>
    <p:extLst>
      <p:ext uri="{BB962C8B-B14F-4D97-AF65-F5344CB8AC3E}">
        <p14:creationId xmlns:p14="http://schemas.microsoft.com/office/powerpoint/2010/main" val="597964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B20FC9-F5F6-411F-D276-A522DC43AF78}"/>
              </a:ext>
            </a:extLst>
          </p:cNvPr>
          <p:cNvSpPr txBox="1"/>
          <p:nvPr/>
        </p:nvSpPr>
        <p:spPr>
          <a:xfrm>
            <a:off x="243840" y="1259840"/>
            <a:ext cx="100457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en-IN" sz="9600" dirty="0"/>
              <a:t> </a:t>
            </a:r>
          </a:p>
          <a:p>
            <a:pPr algn="ctr"/>
            <a:r>
              <a:rPr lang="en-IN" sz="9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4708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A7D37A-C200-9E7D-A377-938F38C93AEB}"/>
              </a:ext>
            </a:extLst>
          </p:cNvPr>
          <p:cNvSpPr txBox="1"/>
          <p:nvPr/>
        </p:nvSpPr>
        <p:spPr>
          <a:xfrm>
            <a:off x="653142" y="1121229"/>
            <a:ext cx="852079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Slide 2 – Project Overview</a:t>
            </a:r>
          </a:p>
          <a:p>
            <a:pPr algn="ctr"/>
            <a:r>
              <a:rPr lang="en-US" sz="2000" b="1" dirty="0"/>
              <a:t>Objective:</a:t>
            </a:r>
            <a:endParaRPr lang="en-US" sz="2000" dirty="0"/>
          </a:p>
          <a:p>
            <a:pPr algn="ctr"/>
            <a:r>
              <a:rPr lang="en-US" sz="2000" dirty="0"/>
              <a:t>Analyze retail sales data to identify top-performing regions, categories, and monthly trends.</a:t>
            </a:r>
          </a:p>
          <a:p>
            <a:pPr algn="ctr"/>
            <a:r>
              <a:rPr lang="en-US" sz="2000" dirty="0"/>
              <a:t>Support business strategy with data-driven insights.</a:t>
            </a:r>
          </a:p>
          <a:p>
            <a:pPr algn="ctr"/>
            <a:r>
              <a:rPr lang="en-US" sz="2000" b="1" dirty="0"/>
              <a:t>Tools Used:</a:t>
            </a:r>
            <a:endParaRPr lang="en-US" sz="2000" dirty="0"/>
          </a:p>
          <a:p>
            <a:pPr algn="ctr"/>
            <a:r>
              <a:rPr lang="en-US" sz="2000" dirty="0"/>
              <a:t>MySQL Workbench – SQL Queries</a:t>
            </a:r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515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114A1F-1BCB-030B-B0C4-AEC492873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23" y="1008922"/>
            <a:ext cx="420624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Description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retail_sales_db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Customer details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Product details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Region mapping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Sales transactions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DE00D8-BCDD-85EB-BA20-FD837A1CA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0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596368-63D0-8698-F667-FCCA27D4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7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C96EBB-EEE9-3345-6C5A-08064B1D2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9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F2E2DC-5653-08BE-D801-D87CD00A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BDFB18-F25F-EFE1-55DD-EEF8FA4D8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2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96437B-2F93-2050-8C3E-C3AFA49B02AA}"/>
              </a:ext>
            </a:extLst>
          </p:cNvPr>
          <p:cNvSpPr txBox="1"/>
          <p:nvPr/>
        </p:nvSpPr>
        <p:spPr>
          <a:xfrm>
            <a:off x="280201" y="0"/>
            <a:ext cx="791891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Query 1: Sales by Region &amp; Category</a:t>
            </a:r>
          </a:p>
          <a:p>
            <a:endParaRPr lang="en-US" dirty="0"/>
          </a:p>
          <a:p>
            <a:r>
              <a:rPr lang="en-IN" dirty="0"/>
              <a:t>SELECT </a:t>
            </a:r>
            <a:r>
              <a:rPr lang="en-IN" dirty="0" err="1"/>
              <a:t>r.region_name</a:t>
            </a:r>
            <a:r>
              <a:rPr lang="en-IN" dirty="0"/>
              <a:t>,</a:t>
            </a:r>
          </a:p>
          <a:p>
            <a:r>
              <a:rPr lang="en-IN" dirty="0"/>
              <a:t>       </a:t>
            </a:r>
            <a:r>
              <a:rPr lang="en-IN" dirty="0" err="1"/>
              <a:t>p.category</a:t>
            </a:r>
            <a:r>
              <a:rPr lang="en-IN" dirty="0"/>
              <a:t>,</a:t>
            </a:r>
          </a:p>
          <a:p>
            <a:r>
              <a:rPr lang="en-IN" dirty="0"/>
              <a:t>       SUM(</a:t>
            </a:r>
            <a:r>
              <a:rPr lang="en-IN" dirty="0" err="1"/>
              <a:t>s.quantity</a:t>
            </a:r>
            <a:r>
              <a:rPr lang="en-IN" dirty="0"/>
              <a:t> * </a:t>
            </a:r>
            <a:r>
              <a:rPr lang="en-IN" dirty="0" err="1"/>
              <a:t>p.price</a:t>
            </a:r>
            <a:r>
              <a:rPr lang="en-IN" dirty="0"/>
              <a:t>) AS </a:t>
            </a:r>
            <a:r>
              <a:rPr lang="en-IN" dirty="0" err="1"/>
              <a:t>total_sales</a:t>
            </a:r>
            <a:endParaRPr lang="en-IN" dirty="0"/>
          </a:p>
          <a:p>
            <a:r>
              <a:rPr lang="en-IN" dirty="0"/>
              <a:t>FROM sales s</a:t>
            </a:r>
          </a:p>
          <a:p>
            <a:r>
              <a:rPr lang="en-IN" dirty="0"/>
              <a:t>JOIN products p ON </a:t>
            </a:r>
            <a:r>
              <a:rPr lang="en-IN" dirty="0" err="1"/>
              <a:t>s.product_id</a:t>
            </a:r>
            <a:r>
              <a:rPr lang="en-IN" dirty="0"/>
              <a:t> = </a:t>
            </a:r>
            <a:r>
              <a:rPr lang="en-IN" dirty="0" err="1"/>
              <a:t>p.product_id</a:t>
            </a:r>
            <a:endParaRPr lang="en-IN" dirty="0"/>
          </a:p>
          <a:p>
            <a:r>
              <a:rPr lang="en-IN" dirty="0"/>
              <a:t>JOIN customers c ON </a:t>
            </a:r>
            <a:r>
              <a:rPr lang="en-IN" dirty="0" err="1"/>
              <a:t>s.customer_id</a:t>
            </a:r>
            <a:r>
              <a:rPr lang="en-IN" dirty="0"/>
              <a:t> = </a:t>
            </a:r>
            <a:r>
              <a:rPr lang="en-IN" dirty="0" err="1"/>
              <a:t>c.customer_id</a:t>
            </a:r>
            <a:endParaRPr lang="en-IN" dirty="0"/>
          </a:p>
          <a:p>
            <a:r>
              <a:rPr lang="en-IN" dirty="0"/>
              <a:t>JOIN regions r ON </a:t>
            </a:r>
            <a:r>
              <a:rPr lang="en-IN" dirty="0" err="1"/>
              <a:t>c.region_id</a:t>
            </a:r>
            <a:r>
              <a:rPr lang="en-IN" dirty="0"/>
              <a:t> = </a:t>
            </a:r>
            <a:r>
              <a:rPr lang="en-IN" dirty="0" err="1"/>
              <a:t>r.region_id</a:t>
            </a:r>
            <a:endParaRPr lang="en-IN" dirty="0"/>
          </a:p>
          <a:p>
            <a:r>
              <a:rPr lang="en-IN" dirty="0"/>
              <a:t>GROUP BY </a:t>
            </a:r>
            <a:r>
              <a:rPr lang="en-IN" dirty="0" err="1"/>
              <a:t>r.region_name</a:t>
            </a:r>
            <a:r>
              <a:rPr lang="en-IN" dirty="0"/>
              <a:t>, </a:t>
            </a:r>
            <a:r>
              <a:rPr lang="en-IN" dirty="0" err="1"/>
              <a:t>p.category</a:t>
            </a:r>
            <a:r>
              <a:rPr lang="en-IN" dirty="0"/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3068BD-C957-C200-7724-90ACFC455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680" y="2862322"/>
            <a:ext cx="7498080" cy="39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068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396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Trebuchet MS</vt:lpstr>
      <vt:lpstr>Wingdings 3</vt:lpstr>
      <vt:lpstr>Facet</vt:lpstr>
      <vt:lpstr>Retail Sales Report (SQL) Analyzing monthly &amp; regional sales trends using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Mahesh vadlapudi</dc:creator>
  <cp:lastModifiedBy>Mahesh vadlapudi</cp:lastModifiedBy>
  <cp:revision>2</cp:revision>
  <dcterms:created xsi:type="dcterms:W3CDTF">2025-08-11T19:24:36Z</dcterms:created>
  <dcterms:modified xsi:type="dcterms:W3CDTF">2025-08-11T20:35:34Z</dcterms:modified>
</cp:coreProperties>
</file>