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04" r:id="rId2"/>
    <p:sldId id="257" r:id="rId3"/>
    <p:sldId id="271" r:id="rId4"/>
    <p:sldId id="258" r:id="rId5"/>
    <p:sldId id="259" r:id="rId6"/>
    <p:sldId id="261" r:id="rId7"/>
    <p:sldId id="274" r:id="rId8"/>
    <p:sldId id="275" r:id="rId9"/>
    <p:sldId id="276" r:id="rId10"/>
    <p:sldId id="277" r:id="rId11"/>
    <p:sldId id="278" r:id="rId12"/>
    <p:sldId id="279" r:id="rId13"/>
    <p:sldId id="281" r:id="rId14"/>
    <p:sldId id="282" r:id="rId15"/>
    <p:sldId id="283" r:id="rId16"/>
    <p:sldId id="290" r:id="rId17"/>
    <p:sldId id="291" r:id="rId18"/>
    <p:sldId id="292" r:id="rId19"/>
    <p:sldId id="284" r:id="rId20"/>
    <p:sldId id="287" r:id="rId21"/>
    <p:sldId id="288" r:id="rId22"/>
    <p:sldId id="293" r:id="rId23"/>
    <p:sldId id="294" r:id="rId24"/>
    <p:sldId id="295" r:id="rId25"/>
    <p:sldId id="296" r:id="rId26"/>
    <p:sldId id="297" r:id="rId27"/>
    <p:sldId id="298" r:id="rId28"/>
    <p:sldId id="299" r:id="rId29"/>
    <p:sldId id="300" r:id="rId30"/>
    <p:sldId id="301" r:id="rId31"/>
    <p:sldId id="302" r:id="rId32"/>
    <p:sldId id="303" r:id="rId33"/>
    <p:sldId id="286" r:id="rId34"/>
    <p:sldId id="30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702BAB-CC0B-4E42-9DAE-DDA1850F2AD7}" type="datetimeFigureOut">
              <a:rPr lang="en-US" smtClean="0"/>
              <a:pPr/>
              <a:t>1/27/2020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8C59E7-3E41-4186-B36E-F34AE5DDA82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D8C59E7-3E41-4186-B36E-F34AE5DDA82D}"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D8C59E7-3E41-4186-B36E-F34AE5DDA82D}" type="slidenum">
              <a:rPr lang="en-US" smtClean="0"/>
              <a:pPr/>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AE2A091-84C6-4402-8BB5-FCC6E5FF7DFA}"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ne-NP" dirty="0" smtClean="0"/>
              <a:t>नेपालमा जग्गा प्रशासन सम्बन्धी कानुनी व्यवस्थाहरु</a:t>
            </a:r>
            <a:br>
              <a:rPr lang="ne-NP" dirty="0" smtClean="0"/>
            </a:br>
            <a:endParaRPr lang="en-US" dirty="0"/>
          </a:p>
        </p:txBody>
      </p:sp>
      <p:sp>
        <p:nvSpPr>
          <p:cNvPr id="3" name="Subtitle 2"/>
          <p:cNvSpPr>
            <a:spLocks noGrp="1"/>
          </p:cNvSpPr>
          <p:nvPr>
            <p:ph type="subTitle" idx="1"/>
          </p:nvPr>
        </p:nvSpPr>
        <p:spPr>
          <a:xfrm>
            <a:off x="1371600" y="4495800"/>
            <a:ext cx="6400800" cy="1143000"/>
          </a:xfrm>
        </p:spPr>
        <p:txBody>
          <a:bodyPr>
            <a:normAutofit fontScale="70000" lnSpcReduction="20000"/>
          </a:bodyPr>
          <a:lstStyle/>
          <a:p>
            <a:r>
              <a:rPr lang="ne-NP" dirty="0" smtClean="0">
                <a:solidFill>
                  <a:schemeClr val="tx1"/>
                </a:solidFill>
              </a:rPr>
              <a:t>अनिल मरासिनी</a:t>
            </a:r>
          </a:p>
          <a:p>
            <a:r>
              <a:rPr lang="ne-NP" dirty="0" smtClean="0">
                <a:solidFill>
                  <a:schemeClr val="tx1"/>
                </a:solidFill>
              </a:rPr>
              <a:t>उपसचिव</a:t>
            </a:r>
          </a:p>
          <a:p>
            <a:r>
              <a:rPr lang="ne-NP" dirty="0" smtClean="0">
                <a:solidFill>
                  <a:schemeClr val="tx1"/>
                </a:solidFill>
              </a:rPr>
              <a:t>भूमिव्यवस्था, सहकारी तथा गरिवी निवारण मन्त्रालय</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z="3600" b="1" dirty="0" smtClean="0">
                <a:solidFill>
                  <a:srgbClr val="00B0F0"/>
                </a:solidFill>
                <a:latin typeface="Preeti" pitchFamily="2" charset="0"/>
                <a:cs typeface="Kalimati" pitchFamily="2"/>
              </a:rPr>
              <a:t/>
            </a:r>
            <a:br>
              <a:rPr lang="en-US" sz="3600" b="1" dirty="0" smtClean="0">
                <a:solidFill>
                  <a:srgbClr val="00B0F0"/>
                </a:solidFill>
                <a:latin typeface="Preeti" pitchFamily="2" charset="0"/>
                <a:cs typeface="Kalimati" pitchFamily="2"/>
              </a:rPr>
            </a:br>
            <a:r>
              <a:rPr lang="ne-NP" sz="3600" b="1" dirty="0" smtClean="0">
                <a:solidFill>
                  <a:srgbClr val="00B0F0"/>
                </a:solidFill>
                <a:latin typeface="Preeti" pitchFamily="2" charset="0"/>
                <a:cs typeface="Kalimati" pitchFamily="2"/>
              </a:rPr>
              <a:t>जग्गा नाप जाँच ऐन, २०१९का सबल पक्षहरु</a:t>
            </a:r>
            <a:r>
              <a:rPr lang="en-US" dirty="0" smtClean="0">
                <a:cs typeface="Kalimati" pitchFamily="2"/>
              </a:rPr>
              <a:t/>
            </a:r>
            <a:br>
              <a:rPr lang="en-US" dirty="0" smtClean="0">
                <a:cs typeface="Kalimati" pitchFamily="2"/>
              </a:rPr>
            </a:br>
            <a:endParaRPr lang="en-US" dirty="0"/>
          </a:p>
        </p:txBody>
      </p:sp>
      <p:sp>
        <p:nvSpPr>
          <p:cNvPr id="3" name="Content Placeholder 2"/>
          <p:cNvSpPr>
            <a:spLocks noGrp="1"/>
          </p:cNvSpPr>
          <p:nvPr>
            <p:ph idx="1"/>
          </p:nvPr>
        </p:nvSpPr>
        <p:spPr>
          <a:xfrm>
            <a:off x="457200" y="990600"/>
            <a:ext cx="8229600" cy="5486400"/>
          </a:xfrm>
        </p:spPr>
        <p:txBody>
          <a:bodyPr>
            <a:normAutofit fontScale="77500" lnSpcReduction="20000"/>
          </a:bodyPr>
          <a:lstStyle/>
          <a:p>
            <a:pPr algn="just">
              <a:lnSpc>
                <a:spcPct val="120000"/>
              </a:lnSpc>
            </a:pPr>
            <a:r>
              <a:rPr lang="ne-NP" sz="3100" dirty="0" smtClean="0">
                <a:cs typeface="Kalimati" pitchFamily="2"/>
              </a:rPr>
              <a:t>साविकको वाटो वा कुलो परिवर्तन भएमा वा सम्वन्धित व्यक्तिले आफ्नो जग्गा छोडी वाटो वा कुलो विस्तार गरेको कारणले साविक वाटो वा कुलो प्रयोगमा नआउने अवस्था परेमा दर्ता श्रेस्ता मिलाउन सक्ने व्यवस्था । </a:t>
            </a:r>
          </a:p>
          <a:p>
            <a:pPr algn="just">
              <a:lnSpc>
                <a:spcPct val="120000"/>
              </a:lnSpc>
            </a:pPr>
            <a:r>
              <a:rPr lang="ne-NP" sz="3100" dirty="0" smtClean="0">
                <a:cs typeface="Kalimati" pitchFamily="2"/>
              </a:rPr>
              <a:t>जग्गा नाप जाँच हुँदा साविकको क्षेत्रफल भन्दा घटी वा वढी हुन आएमा सोही वमोजिमको जग्गाको क्षेत्रफल सम्वन्धित जग्गाधनीको नाउँमा कायम गर्ने व्यवस्था</a:t>
            </a:r>
            <a:r>
              <a:rPr lang="en-US" sz="3100" dirty="0" smtClean="0">
                <a:cs typeface="Kalimati" pitchFamily="2"/>
              </a:rPr>
              <a:t> </a:t>
            </a:r>
            <a:r>
              <a:rPr lang="ne-NP" sz="3100" dirty="0" smtClean="0">
                <a:cs typeface="Kalimati" pitchFamily="2"/>
              </a:rPr>
              <a:t>।</a:t>
            </a:r>
            <a:endParaRPr lang="en-US" sz="3100" dirty="0" smtClean="0">
              <a:cs typeface="Kalimati" pitchFamily="2"/>
            </a:endParaRPr>
          </a:p>
          <a:p>
            <a:pPr algn="just">
              <a:lnSpc>
                <a:spcPct val="120000"/>
              </a:lnSpc>
            </a:pPr>
            <a:r>
              <a:rPr lang="ne-NP" sz="3100" dirty="0" smtClean="0">
                <a:cs typeface="Kalimati" pitchFamily="2"/>
              </a:rPr>
              <a:t>जग्गाधनी दर्ता प्रमाणपूर्जा वितरण भएको मितिले एक सय वीस दिनभित्र नाप जाँच सम्वन्धी विवरण सम्वन्धित मालपोत कार्यालयमा वुझाउनु पर्नेछ र त्यस्तो विवरण प्राप्त भएपछि साविकको नाप जाँच सम्वन्धी दर्ता श्रेस्ता स्वतः खारेज हुने व्यवस्था ।</a:t>
            </a:r>
          </a:p>
          <a:p>
            <a:pPr algn="just">
              <a:lnSpc>
                <a:spcPct val="120000"/>
              </a:lnSpc>
            </a:pPr>
            <a:r>
              <a:rPr lang="ne-NP" sz="3100" dirty="0" smtClean="0">
                <a:cs typeface="Kalimati" pitchFamily="2"/>
              </a:rPr>
              <a:t>कुनै जग्गामा नियन्त्रण विन्दु स्थान खडा गरिएमा सो जग्गाको जग्गावाला र मोहीलाई तोकिए वमोजिम क्षतिपूर्ति दिने व्यवस्था।</a:t>
            </a:r>
          </a:p>
          <a:p>
            <a:pPr algn="just">
              <a:lnSpc>
                <a:spcPct val="90000"/>
              </a:lnSpc>
            </a:pPr>
            <a:endParaRPr lang="ne-NP" sz="3100" dirty="0" smtClean="0">
              <a:cs typeface="Kalimati" pitchFamily="2"/>
            </a:endParaRP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ne-NP" sz="3200" b="1" dirty="0" smtClean="0">
                <a:solidFill>
                  <a:srgbClr val="00B0F0"/>
                </a:solidFill>
                <a:latin typeface="Preeti" pitchFamily="2" charset="0"/>
                <a:cs typeface="Kalimati" pitchFamily="2"/>
              </a:rPr>
              <a:t>जग्गा नाप जाँच ऐन, २०१९का सबल पक्षहरु</a:t>
            </a:r>
            <a:endParaRPr lang="en-US" sz="3200" dirty="0"/>
          </a:p>
        </p:txBody>
      </p:sp>
      <p:sp>
        <p:nvSpPr>
          <p:cNvPr id="3" name="Content Placeholder 2"/>
          <p:cNvSpPr>
            <a:spLocks noGrp="1"/>
          </p:cNvSpPr>
          <p:nvPr>
            <p:ph idx="1"/>
          </p:nvPr>
        </p:nvSpPr>
        <p:spPr>
          <a:xfrm>
            <a:off x="457200" y="1066800"/>
            <a:ext cx="8229600" cy="5486400"/>
          </a:xfrm>
        </p:spPr>
        <p:txBody>
          <a:bodyPr>
            <a:normAutofit fontScale="85000" lnSpcReduction="10000"/>
          </a:bodyPr>
          <a:lstStyle/>
          <a:p>
            <a:pPr algn="just">
              <a:lnSpc>
                <a:spcPct val="110000"/>
              </a:lnSpc>
            </a:pPr>
            <a:r>
              <a:rPr lang="ne-NP" dirty="0" smtClean="0">
                <a:cs typeface="Kalimati" pitchFamily="2"/>
              </a:rPr>
              <a:t>नापी अधिकृत वा तोकिएको अधिकारीवाट यो ऐन वा यस ऐन अन्तर्गत वनेको नियमको वर्खिलाप कुनै काम कारवाई भएको देखिएमा वा वन सीमाना</a:t>
            </a:r>
            <a:r>
              <a:rPr lang="en-US" dirty="0" smtClean="0">
                <a:cs typeface="Kalimati" pitchFamily="2"/>
              </a:rPr>
              <a:t>, </a:t>
            </a:r>
            <a:r>
              <a:rPr lang="ne-NP" dirty="0" smtClean="0">
                <a:cs typeface="Kalimati" pitchFamily="2"/>
              </a:rPr>
              <a:t>सरकारी जग्गा</a:t>
            </a:r>
            <a:r>
              <a:rPr lang="en-US" dirty="0" smtClean="0">
                <a:cs typeface="Kalimati" pitchFamily="2"/>
              </a:rPr>
              <a:t>, </a:t>
            </a:r>
            <a:r>
              <a:rPr lang="ne-NP" dirty="0" smtClean="0">
                <a:cs typeface="Kalimati" pitchFamily="2"/>
              </a:rPr>
              <a:t>सार्वजनिक जग्गा वा गुठी अधिनस्थ जग्गा मिची दर्ता गरे गराएको देखिएमा सो सुधार गराउन वा नाप नक्सागरी दर्ता गर्ने सम्वन्धमा कुनै क्षेत्रमा सामान्य समस्या उठेको देखिएमा सो सुल्झाउन नेपाल सरकारले समिति गठन गर्न सक्ने व्यवस्था ।</a:t>
            </a:r>
            <a:endParaRPr lang="en-US" dirty="0" smtClean="0">
              <a:cs typeface="Kalimati" pitchFamily="2"/>
            </a:endParaRPr>
          </a:p>
          <a:p>
            <a:pPr algn="just">
              <a:lnSpc>
                <a:spcPct val="110000"/>
              </a:lnSpc>
            </a:pPr>
            <a:r>
              <a:rPr lang="ne-NP" dirty="0" smtClean="0">
                <a:cs typeface="Kalimati" pitchFamily="2"/>
              </a:rPr>
              <a:t>नेपाल सरकारले कुनै निजी</a:t>
            </a:r>
            <a:r>
              <a:rPr lang="en-US" dirty="0" smtClean="0">
                <a:cs typeface="Kalimati" pitchFamily="2"/>
              </a:rPr>
              <a:t>, </a:t>
            </a:r>
            <a:r>
              <a:rPr lang="ne-NP" dirty="0" smtClean="0">
                <a:cs typeface="Kalimati" pitchFamily="2"/>
              </a:rPr>
              <a:t>सरकारी वा सार्वजनिक जग्गाको चक्लावन्दी वा एकिकृत विकास गर्नको लागि नाप जाँच गर्न गराउन सक्ने व्यवस्था ।</a:t>
            </a:r>
          </a:p>
          <a:p>
            <a:pPr algn="just">
              <a:lnSpc>
                <a:spcPct val="110000"/>
              </a:lnSpc>
            </a:pPr>
            <a:r>
              <a:rPr lang="ne-NP" dirty="0" smtClean="0">
                <a:cs typeface="Kalimati" pitchFamily="2"/>
              </a:rPr>
              <a:t>बैज्ञानिक आधारमा जग्गाको किसिम छुट्टाउने व्यवस्था ।</a:t>
            </a:r>
            <a:endParaRPr lang="en-US" dirty="0" smtClean="0">
              <a:cs typeface="Kalimati" pitchFamily="2"/>
            </a:endParaRPr>
          </a:p>
          <a:p>
            <a:pPr algn="just"/>
            <a:endParaRPr lang="en-US" sz="3000" dirty="0" smtClean="0">
              <a:cs typeface="Kalimati" pitchFamily="2"/>
            </a:endParaRP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ne-NP" sz="3200" b="1" dirty="0" smtClean="0">
                <a:solidFill>
                  <a:srgbClr val="00B0F0"/>
                </a:solidFill>
                <a:latin typeface="Preeti" pitchFamily="2" charset="0"/>
                <a:cs typeface="Kalimati" pitchFamily="2"/>
              </a:rPr>
              <a:t>जग्गा नाप जाँच ऐन, २०१९का सबल पक्षहरु</a:t>
            </a:r>
            <a:endParaRPr lang="en-US" sz="3200" b="1" dirty="0">
              <a:solidFill>
                <a:srgbClr val="00B0F0"/>
              </a:solidFill>
              <a:latin typeface="Preeti" pitchFamily="2" charset="0"/>
              <a:cs typeface="Kalimati" pitchFamily="2"/>
            </a:endParaRPr>
          </a:p>
        </p:txBody>
      </p:sp>
      <p:sp>
        <p:nvSpPr>
          <p:cNvPr id="3" name="Content Placeholder 2"/>
          <p:cNvSpPr>
            <a:spLocks noGrp="1"/>
          </p:cNvSpPr>
          <p:nvPr>
            <p:ph idx="1"/>
          </p:nvPr>
        </p:nvSpPr>
        <p:spPr>
          <a:xfrm>
            <a:off x="457200" y="990600"/>
            <a:ext cx="8229600" cy="5135563"/>
          </a:xfrm>
        </p:spPr>
        <p:txBody>
          <a:bodyPr>
            <a:normAutofit lnSpcReduction="10000"/>
          </a:bodyPr>
          <a:lstStyle/>
          <a:p>
            <a:pPr algn="just"/>
            <a:r>
              <a:rPr lang="ne-NP" sz="2800" dirty="0" smtClean="0">
                <a:cs typeface="Kalimati" pitchFamily="2"/>
              </a:rPr>
              <a:t>तोकिएको अधिकारी वाहेकअरु कसैले हवाई सर्वेक्षण</a:t>
            </a:r>
            <a:r>
              <a:rPr lang="en-US" sz="2800" dirty="0" smtClean="0">
                <a:cs typeface="Kalimati" pitchFamily="2"/>
              </a:rPr>
              <a:t>, </a:t>
            </a:r>
            <a:r>
              <a:rPr lang="ne-NP" sz="2800" dirty="0" smtClean="0">
                <a:cs typeface="Kalimati" pitchFamily="2"/>
              </a:rPr>
              <a:t>नक्सा प्रकाशन आदि गर्न स्वीकृति लिनु पर्ने र तोकिएका शर्तहरु पालना गर्नु पर्ने व्यवस्था</a:t>
            </a:r>
          </a:p>
          <a:p>
            <a:pPr algn="just"/>
            <a:r>
              <a:rPr lang="ne-NP" sz="2800" dirty="0" smtClean="0">
                <a:cs typeface="Kalimati" pitchFamily="2"/>
              </a:rPr>
              <a:t>नाप नक्सा गर्ने अनुमतिपत्र दिन सक्ने व्यवस्था</a:t>
            </a:r>
          </a:p>
          <a:p>
            <a:pPr algn="just"/>
            <a:r>
              <a:rPr lang="ne-NP" sz="2800" dirty="0" smtClean="0">
                <a:cs typeface="Kalimati" pitchFamily="2"/>
              </a:rPr>
              <a:t>दण्ड सजाय सम्बन्धी व्यवस्था</a:t>
            </a:r>
          </a:p>
          <a:p>
            <a:pPr algn="just">
              <a:buNone/>
            </a:pPr>
            <a:r>
              <a:rPr lang="ne-NP" sz="2800" dirty="0" smtClean="0">
                <a:cs typeface="Kalimati" pitchFamily="2"/>
              </a:rPr>
              <a:t> - नाप जाँचमा हुल गरेमा</a:t>
            </a:r>
          </a:p>
          <a:p>
            <a:pPr algn="just">
              <a:buNone/>
            </a:pPr>
            <a:r>
              <a:rPr lang="ne-NP" sz="2800" dirty="0" smtClean="0">
                <a:cs typeface="Kalimati" pitchFamily="2"/>
              </a:rPr>
              <a:t> - नियन्त्रण विन्दु विगारेमा</a:t>
            </a:r>
          </a:p>
          <a:p>
            <a:pPr algn="just">
              <a:buNone/>
            </a:pPr>
            <a:r>
              <a:rPr lang="ne-NP" sz="2800" dirty="0" smtClean="0">
                <a:cs typeface="Kalimati" pitchFamily="2"/>
              </a:rPr>
              <a:t> - झुँटा उजुरी गरेमा</a:t>
            </a:r>
          </a:p>
          <a:p>
            <a:pPr algn="just">
              <a:buNone/>
            </a:pPr>
            <a:r>
              <a:rPr lang="ne-NP" sz="2800" dirty="0" smtClean="0">
                <a:cs typeface="Kalimati" pitchFamily="2"/>
              </a:rPr>
              <a:t> - जिमिदारी, पटवारी उपस्थित नभएमा</a:t>
            </a:r>
          </a:p>
          <a:p>
            <a:pPr algn="just">
              <a:buNone/>
            </a:pPr>
            <a:r>
              <a:rPr lang="ne-NP" sz="2800" dirty="0" smtClean="0">
                <a:cs typeface="Kalimati" pitchFamily="2"/>
              </a:rPr>
              <a:t> - अनुमती विना हवाई सर्भेक्षण लगाएतको कार्य गरेमा</a:t>
            </a:r>
          </a:p>
          <a:p>
            <a:pPr algn="just">
              <a:buNone/>
            </a:pPr>
            <a:r>
              <a:rPr lang="ne-NP" sz="2800" dirty="0" smtClean="0">
                <a:cs typeface="Kalimati" pitchFamily="2"/>
              </a:rPr>
              <a:t> - ऐन विपरित कार्य गरेमा </a:t>
            </a:r>
            <a:endParaRPr lang="en-US" sz="2800" dirty="0" smtClean="0">
              <a:cs typeface="Kalimati" pitchFamily="2"/>
            </a:endParaRPr>
          </a:p>
          <a:p>
            <a:pPr algn="just"/>
            <a:endParaRPr lang="en-US" sz="3500" dirty="0" smtClean="0">
              <a:cs typeface="Kalimati" pitchFamily="2"/>
            </a:endParaRP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ne-NP" sz="3200" b="1" dirty="0" smtClean="0">
                <a:solidFill>
                  <a:srgbClr val="00B0F0"/>
                </a:solidFill>
                <a:latin typeface="Preeti" pitchFamily="2" charset="0"/>
                <a:cs typeface="Kalimati" pitchFamily="2"/>
              </a:rPr>
              <a:t>कमजोर पक्ष</a:t>
            </a:r>
            <a:endParaRPr lang="en-US" sz="3200" b="1" dirty="0">
              <a:solidFill>
                <a:srgbClr val="00B0F0"/>
              </a:solidFill>
              <a:latin typeface="Preeti" pitchFamily="2" charset="0"/>
              <a:cs typeface="Kalimati" pitchFamily="2"/>
            </a:endParaRPr>
          </a:p>
        </p:txBody>
      </p:sp>
      <p:sp>
        <p:nvSpPr>
          <p:cNvPr id="3" name="Content Placeholder 2"/>
          <p:cNvSpPr>
            <a:spLocks noGrp="1"/>
          </p:cNvSpPr>
          <p:nvPr>
            <p:ph idx="1"/>
          </p:nvPr>
        </p:nvSpPr>
        <p:spPr>
          <a:xfrm>
            <a:off x="457200" y="990600"/>
            <a:ext cx="8229600" cy="5562600"/>
          </a:xfrm>
        </p:spPr>
        <p:txBody>
          <a:bodyPr>
            <a:normAutofit fontScale="85000" lnSpcReduction="10000"/>
          </a:bodyPr>
          <a:lstStyle/>
          <a:p>
            <a:r>
              <a:rPr lang="ne-NP" dirty="0" smtClean="0">
                <a:cs typeface="Kalimati" pitchFamily="2"/>
              </a:rPr>
              <a:t>कित्ता नापीमा मात्र केन्द्रित</a:t>
            </a:r>
          </a:p>
          <a:p>
            <a:r>
              <a:rPr lang="ne-NP" dirty="0" smtClean="0">
                <a:cs typeface="Kalimati" pitchFamily="2"/>
              </a:rPr>
              <a:t>नक्शा अद्यावधिकको प्रकृया स्पष्टताको कमी</a:t>
            </a:r>
          </a:p>
          <a:p>
            <a:r>
              <a:rPr lang="ne-NP" dirty="0" smtClean="0">
                <a:cs typeface="Kalimati" pitchFamily="2"/>
              </a:rPr>
              <a:t>दोहोरो मापदण्ड</a:t>
            </a:r>
          </a:p>
          <a:p>
            <a:r>
              <a:rPr lang="ne-NP" dirty="0" smtClean="0">
                <a:cs typeface="Kalimati" pitchFamily="2"/>
              </a:rPr>
              <a:t>अव्यवहारीक व्यवस्था </a:t>
            </a:r>
          </a:p>
          <a:p>
            <a:r>
              <a:rPr lang="ne-NP" dirty="0" smtClean="0">
                <a:cs typeface="Kalimati" pitchFamily="2"/>
              </a:rPr>
              <a:t>कार्यान्वयन पक्ष कमजोर</a:t>
            </a:r>
          </a:p>
          <a:p>
            <a:r>
              <a:rPr lang="ne-NP" dirty="0" smtClean="0">
                <a:cs typeface="Kalimati" pitchFamily="2"/>
              </a:rPr>
              <a:t>पुरानो दृष्ट्रिकोणमा आधारित</a:t>
            </a:r>
          </a:p>
          <a:p>
            <a:r>
              <a:rPr lang="ne-NP" dirty="0" smtClean="0">
                <a:cs typeface="Kalimati" pitchFamily="2"/>
              </a:rPr>
              <a:t>बदनियत रोक्ने क्षमता नराक्ने</a:t>
            </a:r>
          </a:p>
          <a:p>
            <a:r>
              <a:rPr lang="ne-NP" dirty="0" smtClean="0">
                <a:cs typeface="Kalimati" pitchFamily="2"/>
              </a:rPr>
              <a:t>कार्यान्वयन संयन्त्र कमजोर</a:t>
            </a:r>
          </a:p>
          <a:p>
            <a:r>
              <a:rPr lang="ne-NP" dirty="0" smtClean="0">
                <a:cs typeface="Kalimati" pitchFamily="2"/>
              </a:rPr>
              <a:t>समय सापेक्ष परिमार्जन हुन नसकेको</a:t>
            </a:r>
          </a:p>
          <a:p>
            <a:r>
              <a:rPr lang="ne-NP" dirty="0" smtClean="0">
                <a:cs typeface="Kalimati" pitchFamily="2"/>
              </a:rPr>
              <a:t>मालपोत ऐन लगाएत अन्य ऐन बाट थिचिएको</a:t>
            </a:r>
          </a:p>
          <a:p>
            <a:r>
              <a:rPr lang="ne-NP" dirty="0" smtClean="0">
                <a:cs typeface="Kalimati" pitchFamily="2"/>
              </a:rPr>
              <a:t>कार्यान्वयनको लागी स्पष्ट नियम र कार्यविधीको अभाव</a:t>
            </a:r>
          </a:p>
          <a:p>
            <a:r>
              <a:rPr lang="ne-NP" dirty="0" smtClean="0">
                <a:cs typeface="Kalimati" pitchFamily="2"/>
              </a:rPr>
              <a:t>अर्धन्यायिक अधिकार स्थापित नगरेको </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e-NP" sz="3200" b="1" dirty="0" smtClean="0">
                <a:solidFill>
                  <a:srgbClr val="00B0F0"/>
                </a:solidFill>
                <a:latin typeface="Preeti" pitchFamily="2" charset="0"/>
                <a:cs typeface="Kalimati" pitchFamily="2"/>
              </a:rPr>
              <a:t>जग्गा नाप जाँच नियमावली २०५८, निर्देशिका र कार्यविधी</a:t>
            </a:r>
            <a:endParaRPr lang="en-US" sz="3200" b="1" dirty="0">
              <a:solidFill>
                <a:srgbClr val="00B0F0"/>
              </a:solidFill>
              <a:latin typeface="Preeti" pitchFamily="2" charset="0"/>
              <a:cs typeface="Kalimati" pitchFamily="2"/>
            </a:endParaRPr>
          </a:p>
        </p:txBody>
      </p:sp>
      <p:sp>
        <p:nvSpPr>
          <p:cNvPr id="3" name="Content Placeholder 2"/>
          <p:cNvSpPr>
            <a:spLocks noGrp="1"/>
          </p:cNvSpPr>
          <p:nvPr>
            <p:ph idx="1"/>
          </p:nvPr>
        </p:nvSpPr>
        <p:spPr>
          <a:xfrm>
            <a:off x="457200" y="1371600"/>
            <a:ext cx="8229600" cy="5181600"/>
          </a:xfrm>
        </p:spPr>
        <p:txBody>
          <a:bodyPr>
            <a:noAutofit/>
          </a:bodyPr>
          <a:lstStyle/>
          <a:p>
            <a:r>
              <a:rPr lang="ne-NP" sz="2400" dirty="0" smtClean="0">
                <a:cs typeface="Kalimati" pitchFamily="2"/>
              </a:rPr>
              <a:t>नियमावली अपुर्ण भएको अनुभूती</a:t>
            </a:r>
          </a:p>
          <a:p>
            <a:r>
              <a:rPr lang="ne-NP" sz="2400" dirty="0" smtClean="0">
                <a:cs typeface="Kalimati" pitchFamily="2"/>
              </a:rPr>
              <a:t>नियम १७(२) को व्यवस्था</a:t>
            </a:r>
          </a:p>
          <a:p>
            <a:r>
              <a:rPr lang="ne-NP" sz="2400" dirty="0" smtClean="0">
                <a:cs typeface="Kalimati" pitchFamily="2"/>
              </a:rPr>
              <a:t>साविक खोलाले बाटो परिवर्तन गरेमा सो सम्बन्धी व्यवस्था</a:t>
            </a:r>
          </a:p>
          <a:p>
            <a:r>
              <a:rPr lang="ne-NP" sz="2400" dirty="0" smtClean="0">
                <a:cs typeface="Kalimati" pitchFamily="2"/>
              </a:rPr>
              <a:t>जग्गाको किसिम वर्गीकरण </a:t>
            </a:r>
          </a:p>
          <a:p>
            <a:r>
              <a:rPr lang="ne-NP" sz="2400" dirty="0" smtClean="0">
                <a:cs typeface="Kalimati" pitchFamily="2"/>
              </a:rPr>
              <a:t>जग्गाको नक्शा श्रेष्ता अद्यावधिक गर्ने विधी</a:t>
            </a:r>
          </a:p>
          <a:p>
            <a:r>
              <a:rPr lang="ne-NP" sz="2400" dirty="0" smtClean="0">
                <a:cs typeface="Kalimati" pitchFamily="2"/>
              </a:rPr>
              <a:t>नाप नक्शा समिती सम्बन्धी व्यवस्था</a:t>
            </a:r>
          </a:p>
          <a:p>
            <a:r>
              <a:rPr lang="ne-NP" sz="2400" dirty="0" smtClean="0">
                <a:cs typeface="Kalimati" pitchFamily="2"/>
              </a:rPr>
              <a:t>प्रविधी रुपान्तरणलाई आत्मसाथ गर्न नसकेको </a:t>
            </a:r>
          </a:p>
          <a:p>
            <a:r>
              <a:rPr lang="ne-NP" sz="2400" dirty="0" smtClean="0">
                <a:cs typeface="Kalimati" pitchFamily="2"/>
              </a:rPr>
              <a:t>निर्देशिका बनाउन सक्ने व्यवस्था</a:t>
            </a:r>
            <a:r>
              <a:rPr lang="ne-NP" sz="2400" dirty="0" smtClean="0">
                <a:cs typeface="Kalimati"/>
              </a:rPr>
              <a:t>/</a:t>
            </a:r>
            <a:r>
              <a:rPr lang="ne-NP" sz="2400" dirty="0" smtClean="0">
                <a:cs typeface="Kalimati" pitchFamily="2"/>
              </a:rPr>
              <a:t>विभिन्न निर्देशिकाहरु तयार </a:t>
            </a:r>
          </a:p>
          <a:p>
            <a:r>
              <a:rPr lang="ne-NP" sz="2400" dirty="0" smtClean="0">
                <a:cs typeface="Kalimati" pitchFamily="2"/>
              </a:rPr>
              <a:t>निर्देशिकाले परम्परागत कार्य शैलीलाई नियन्त्रण गर्ने प्रयास</a:t>
            </a:r>
          </a:p>
          <a:p>
            <a:r>
              <a:rPr lang="ne-NP" sz="2400" dirty="0" smtClean="0">
                <a:cs typeface="Kalimati" pitchFamily="2"/>
              </a:rPr>
              <a:t>निर्देशिका कार्यान्वयनमा उदासिनता</a:t>
            </a:r>
          </a:p>
          <a:p>
            <a:r>
              <a:rPr lang="ne-NP" sz="2400" dirty="0" smtClean="0">
                <a:cs typeface="Kalimati" pitchFamily="2"/>
              </a:rPr>
              <a:t>साविक कार्यविधी कमजोर </a:t>
            </a:r>
          </a:p>
          <a:p>
            <a:r>
              <a:rPr lang="ne-NP" sz="2400" dirty="0" smtClean="0">
                <a:cs typeface="Kalimati" pitchFamily="2"/>
              </a:rPr>
              <a:t>अनियन्त्रित परिपत्रहरु</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ne-NP" sz="3200" b="1" dirty="0" smtClean="0">
                <a:solidFill>
                  <a:srgbClr val="00B0F0"/>
                </a:solidFill>
                <a:latin typeface="Preeti" pitchFamily="2" charset="0"/>
                <a:cs typeface="Kalimati" pitchFamily="2"/>
              </a:rPr>
              <a:t>मालपोत ऐन २०३४ का विशेषताहरु</a:t>
            </a:r>
            <a:endParaRPr lang="en-US" sz="3200" b="1" dirty="0">
              <a:solidFill>
                <a:srgbClr val="00B0F0"/>
              </a:solidFill>
              <a:latin typeface="Preeti" pitchFamily="2" charset="0"/>
              <a:cs typeface="Kalimati" pitchFamily="2"/>
            </a:endParaRPr>
          </a:p>
        </p:txBody>
      </p:sp>
      <p:sp>
        <p:nvSpPr>
          <p:cNvPr id="3" name="Content Placeholder 2"/>
          <p:cNvSpPr>
            <a:spLocks noGrp="1"/>
          </p:cNvSpPr>
          <p:nvPr>
            <p:ph idx="1"/>
          </p:nvPr>
        </p:nvSpPr>
        <p:spPr>
          <a:xfrm>
            <a:off x="457200" y="914400"/>
            <a:ext cx="8229600" cy="5486400"/>
          </a:xfrm>
        </p:spPr>
        <p:txBody>
          <a:bodyPr>
            <a:normAutofit lnSpcReduction="10000"/>
          </a:bodyPr>
          <a:lstStyle/>
          <a:p>
            <a:pPr algn="just">
              <a:lnSpc>
                <a:spcPct val="110000"/>
              </a:lnSpc>
            </a:pPr>
            <a:r>
              <a:rPr lang="ne-NP" sz="2600" dirty="0" smtClean="0">
                <a:cs typeface="Kalimati" pitchFamily="2"/>
              </a:rPr>
              <a:t>मालपोत कार्यालयको स्थापना (दफा ३)</a:t>
            </a:r>
          </a:p>
          <a:p>
            <a:pPr algn="just">
              <a:lnSpc>
                <a:spcPct val="110000"/>
              </a:lnSpc>
            </a:pPr>
            <a:r>
              <a:rPr lang="ne-NP" sz="2600" dirty="0" smtClean="0">
                <a:cs typeface="Kalimati" pitchFamily="2"/>
              </a:rPr>
              <a:t>मालपोत कार्यालयले जिल्ला भित्रको प्रत्येक जग्गा तोकिए बमोजिम दर्ता गरी राक्नु पर्ने (दफा ६)</a:t>
            </a:r>
          </a:p>
          <a:p>
            <a:pPr algn="just">
              <a:lnSpc>
                <a:spcPct val="110000"/>
              </a:lnSpc>
            </a:pPr>
            <a:r>
              <a:rPr lang="ne-NP" sz="2600" dirty="0" smtClean="0">
                <a:cs typeface="Kalimati" pitchFamily="2"/>
              </a:rPr>
              <a:t>दर्ता किताब खडा गर्दा नापी हुन छुट जग्गा जग्गा दर्ता समितीको सिफारिसमा नापी गराई दर्ता गर्न सक्ने (दफा ७ को उपदफा १)</a:t>
            </a:r>
          </a:p>
          <a:p>
            <a:pPr algn="just">
              <a:lnSpc>
                <a:spcPct val="110000"/>
              </a:lnSpc>
            </a:pPr>
            <a:r>
              <a:rPr lang="ne-NP" sz="2600" dirty="0" smtClean="0">
                <a:cs typeface="Kalimati" pitchFamily="2"/>
              </a:rPr>
              <a:t>जग्गा दर्ता सम्बन्धी समस्या समाधान गर्न समिती गठन गर्न सक्ने (दफा ७ को उपदफा १क)</a:t>
            </a:r>
          </a:p>
          <a:p>
            <a:pPr algn="just">
              <a:lnSpc>
                <a:spcPct val="110000"/>
              </a:lnSpc>
            </a:pPr>
            <a:r>
              <a:rPr lang="ne-NP" sz="2600" dirty="0" smtClean="0">
                <a:cs typeface="Kalimati" pitchFamily="2"/>
              </a:rPr>
              <a:t>निवेदन परेका छुट जग्गा दर्ताको टुङ्गो २ वर्ष भित्र लगाउनु पर्ने (दफा ७ को उपदफा २)</a:t>
            </a:r>
          </a:p>
          <a:p>
            <a:pPr algn="just">
              <a:lnSpc>
                <a:spcPct val="110000"/>
              </a:lnSpc>
            </a:pPr>
            <a:r>
              <a:rPr lang="ne-NP" sz="2600" dirty="0" smtClean="0">
                <a:cs typeface="Kalimati" pitchFamily="2"/>
              </a:rPr>
              <a:t>विवरण फरक परेमा वा दोहोरो दर्ता जाँचबुझ गरी सच्चाउने (दफा ७ को उपदफा २)</a:t>
            </a:r>
          </a:p>
          <a:p>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ne-NP" sz="3200" b="1" dirty="0" smtClean="0">
                <a:solidFill>
                  <a:srgbClr val="00B0F0"/>
                </a:solidFill>
                <a:latin typeface="Preeti" pitchFamily="2" charset="0"/>
                <a:cs typeface="Kalimati" pitchFamily="2"/>
              </a:rPr>
              <a:t>मालपोत ऐन २०३४ का विशेषताहरु</a:t>
            </a:r>
            <a:endParaRPr lang="en-US" sz="3200" dirty="0"/>
          </a:p>
        </p:txBody>
      </p:sp>
      <p:sp>
        <p:nvSpPr>
          <p:cNvPr id="3" name="Content Placeholder 2"/>
          <p:cNvSpPr>
            <a:spLocks noGrp="1"/>
          </p:cNvSpPr>
          <p:nvPr>
            <p:ph idx="1"/>
          </p:nvPr>
        </p:nvSpPr>
        <p:spPr>
          <a:xfrm>
            <a:off x="457200" y="990600"/>
            <a:ext cx="8382000" cy="5135563"/>
          </a:xfrm>
        </p:spPr>
        <p:txBody>
          <a:bodyPr>
            <a:normAutofit lnSpcReduction="10000"/>
          </a:bodyPr>
          <a:lstStyle/>
          <a:p>
            <a:r>
              <a:rPr lang="ne-NP" sz="2400" dirty="0" smtClean="0">
                <a:cs typeface="Kalimati" pitchFamily="2"/>
              </a:rPr>
              <a:t>एउटै जग्गाधनी सङ्केत नम्बर दिने (दफा ७क)</a:t>
            </a:r>
          </a:p>
          <a:p>
            <a:r>
              <a:rPr lang="ne-NP" sz="2400" dirty="0" smtClean="0">
                <a:cs typeface="Kalimati" pitchFamily="2"/>
              </a:rPr>
              <a:t>रजिष्ट्रेशन, नामसारी, दाखिल खारेज र लगत कट्टा गर्ने (दफा ८)</a:t>
            </a:r>
          </a:p>
          <a:p>
            <a:r>
              <a:rPr lang="ne-NP" sz="2400" dirty="0" smtClean="0">
                <a:cs typeface="Kalimati" pitchFamily="2"/>
              </a:rPr>
              <a:t>नापी नक्शा अद्यावधिक गर्ने (दफा ८क को उपदफा १)</a:t>
            </a:r>
          </a:p>
          <a:p>
            <a:r>
              <a:rPr lang="ne-NP" sz="2400" dirty="0" smtClean="0">
                <a:cs typeface="Kalimati" pitchFamily="2"/>
              </a:rPr>
              <a:t>भोग बमोजिमको नक्शा (दफा ८क को उपदफा २)</a:t>
            </a:r>
          </a:p>
          <a:p>
            <a:r>
              <a:rPr lang="ne-NP" sz="2400" dirty="0" smtClean="0">
                <a:cs typeface="Kalimati" pitchFamily="2"/>
              </a:rPr>
              <a:t>घर जग्गा रोक्का फुकुवा (दफा ८ख)</a:t>
            </a:r>
          </a:p>
          <a:p>
            <a:r>
              <a:rPr lang="ne-NP" sz="2400" dirty="0" smtClean="0">
                <a:cs typeface="Kalimati" pitchFamily="2"/>
              </a:rPr>
              <a:t>मालपोत असुली</a:t>
            </a:r>
          </a:p>
          <a:p>
            <a:r>
              <a:rPr lang="ne-NP" sz="2400" dirty="0" smtClean="0">
                <a:cs typeface="Kalimati" pitchFamily="2"/>
              </a:rPr>
              <a:t>सरकारी, सार्वजनिक जग्गा दर्ता गर्न वा आवाद गर्न नहुने (दफा २४)</a:t>
            </a:r>
          </a:p>
          <a:p>
            <a:r>
              <a:rPr lang="ne-NP" sz="2400" dirty="0" smtClean="0">
                <a:cs typeface="Kalimati" pitchFamily="2"/>
              </a:rPr>
              <a:t>सरकारी, सार्वजनिक जग्गा दर्ता गरेमा स्वत बदर (दफा २४ को उपदफा २)</a:t>
            </a:r>
          </a:p>
          <a:p>
            <a:r>
              <a:rPr lang="ne-NP" sz="2400" dirty="0" smtClean="0">
                <a:cs typeface="Kalimati" pitchFamily="2"/>
              </a:rPr>
              <a:t>सरकारी, सार्वजनिक जग्गाको लगत राख्नु पर्ने (दफा २४ को उपदफा ३)</a:t>
            </a:r>
          </a:p>
          <a:p>
            <a:r>
              <a:rPr lang="ne-NP" sz="2400" dirty="0" smtClean="0">
                <a:cs typeface="Kalimati" pitchFamily="2"/>
              </a:rPr>
              <a:t>स्विकृती नलिई दर्ता नभएको जग्गा आवाद गर्न नहुने (दफा २५)</a:t>
            </a:r>
          </a:p>
          <a:p>
            <a:endParaRPr lang="en-US" sz="24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ne-NP" sz="3200" b="1" dirty="0" smtClean="0">
                <a:solidFill>
                  <a:srgbClr val="00B0F0"/>
                </a:solidFill>
                <a:latin typeface="Preeti" pitchFamily="2" charset="0"/>
                <a:cs typeface="Kalimati" pitchFamily="2"/>
              </a:rPr>
              <a:t>मालपोत ऐन २०३४ का विशेषताहरु</a:t>
            </a:r>
            <a:endParaRPr lang="en-US" sz="3200" dirty="0"/>
          </a:p>
        </p:txBody>
      </p:sp>
      <p:sp>
        <p:nvSpPr>
          <p:cNvPr id="3" name="Content Placeholder 2"/>
          <p:cNvSpPr>
            <a:spLocks noGrp="1"/>
          </p:cNvSpPr>
          <p:nvPr>
            <p:ph idx="1"/>
          </p:nvPr>
        </p:nvSpPr>
        <p:spPr>
          <a:xfrm>
            <a:off x="457200" y="990600"/>
            <a:ext cx="8229600" cy="5486400"/>
          </a:xfrm>
        </p:spPr>
        <p:txBody>
          <a:bodyPr>
            <a:normAutofit/>
          </a:bodyPr>
          <a:lstStyle/>
          <a:p>
            <a:pPr algn="just"/>
            <a:r>
              <a:rPr lang="ne-NP" sz="2500" dirty="0" smtClean="0">
                <a:cs typeface="Kalimati" pitchFamily="2"/>
              </a:rPr>
              <a:t>सरकारी, सार्वजनिक जग्गा दर्ता वा आवाद गरेमा मालपोत कार्यालयले १ देखी १० हजार सम्म जरिवाना गरी त्यस्तो जग्गा बँझ्याई दिनु पर्ने (दफा २९)</a:t>
            </a:r>
          </a:p>
          <a:p>
            <a:pPr algn="just"/>
            <a:r>
              <a:rPr lang="ne-NP" sz="2500" dirty="0" smtClean="0">
                <a:cs typeface="Kalimati" pitchFamily="2"/>
              </a:rPr>
              <a:t>कार्य सम्पादनको क्रममा झुटा विवरण पेश गरेमा मालपोत कार्यालयले  १० हजार सम्म जरिवाना गर्न सक्ने (दफा २९क)</a:t>
            </a:r>
          </a:p>
          <a:p>
            <a:pPr algn="just"/>
            <a:r>
              <a:rPr lang="ne-NP" sz="2500" dirty="0" smtClean="0">
                <a:cs typeface="Kalimati" pitchFamily="2"/>
              </a:rPr>
              <a:t>स्विकृती विना जग्गा आवाद गर्ने लाई मालपोत बिगोको दश दोब्बर जरिवाना गरी मालपोत कार्यालयको प्रमुखले जग्गा जफत गर्नु पर्ने (दफा ३०)</a:t>
            </a:r>
          </a:p>
          <a:p>
            <a:pPr algn="just"/>
            <a:r>
              <a:rPr lang="ne-NP" sz="2500" dirty="0" smtClean="0">
                <a:cs typeface="Kalimati" pitchFamily="2"/>
              </a:rPr>
              <a:t>अदालतलाई भए सरहको अधिकार हुने (दफा ३२)</a:t>
            </a:r>
          </a:p>
          <a:p>
            <a:pPr algn="just"/>
            <a:r>
              <a:rPr lang="ne-NP" sz="2500" dirty="0" smtClean="0">
                <a:cs typeface="Kalimati" pitchFamily="2"/>
              </a:rPr>
              <a:t>विभागिय कारवाही हुने (दफा ३२क)</a:t>
            </a:r>
          </a:p>
          <a:p>
            <a:pPr algn="just"/>
            <a:r>
              <a:rPr lang="ne-NP" sz="2500" dirty="0" smtClean="0">
                <a:cs typeface="Kalimati" pitchFamily="2"/>
              </a:rPr>
              <a:t>काम कारवाही बदर गर्न सक्ने (दफा ३२ख)</a:t>
            </a:r>
            <a:endParaRPr lang="en-US" sz="2500" dirty="0" smtClean="0">
              <a:cs typeface="Kalimati" pitchFamily="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ne-NP" sz="3200" b="1" dirty="0" smtClean="0">
                <a:solidFill>
                  <a:srgbClr val="00B0F0"/>
                </a:solidFill>
                <a:latin typeface="Preeti" pitchFamily="2" charset="0"/>
                <a:cs typeface="Kalimati" pitchFamily="2"/>
              </a:rPr>
              <a:t>मालपोत ऐन कार्यान्वयनमा देखापरेका सवालहरु</a:t>
            </a:r>
            <a:endParaRPr lang="en-US" sz="3200" b="1" dirty="0" smtClean="0">
              <a:solidFill>
                <a:srgbClr val="00B0F0"/>
              </a:solidFill>
              <a:latin typeface="Preeti" pitchFamily="2" charset="0"/>
              <a:cs typeface="Kalimati" pitchFamily="2"/>
            </a:endParaRPr>
          </a:p>
        </p:txBody>
      </p:sp>
      <p:sp>
        <p:nvSpPr>
          <p:cNvPr id="3" name="Content Placeholder 2"/>
          <p:cNvSpPr>
            <a:spLocks noGrp="1"/>
          </p:cNvSpPr>
          <p:nvPr>
            <p:ph idx="1"/>
          </p:nvPr>
        </p:nvSpPr>
        <p:spPr>
          <a:xfrm>
            <a:off x="457200" y="1066800"/>
            <a:ext cx="8229600" cy="5059363"/>
          </a:xfrm>
        </p:spPr>
        <p:txBody>
          <a:bodyPr>
            <a:normAutofit fontScale="85000" lnSpcReduction="10000"/>
          </a:bodyPr>
          <a:lstStyle/>
          <a:p>
            <a:pPr algn="just"/>
            <a:r>
              <a:rPr lang="ne-NP" dirty="0" smtClean="0">
                <a:cs typeface="Kalimati" pitchFamily="2"/>
              </a:rPr>
              <a:t>ऐन प्रावधानहरू प्रभावकारी रुपमा लागु नभएको</a:t>
            </a:r>
          </a:p>
          <a:p>
            <a:pPr algn="just"/>
            <a:r>
              <a:rPr lang="ne-NP" dirty="0" smtClean="0">
                <a:cs typeface="Kalimati" pitchFamily="2"/>
              </a:rPr>
              <a:t>ऐन नियम भन्दा निर्देशिका, कार्यविधीको आधारमा कार्यसम्पादन गर्ने परिपाटी</a:t>
            </a:r>
          </a:p>
          <a:p>
            <a:pPr algn="just"/>
            <a:r>
              <a:rPr lang="ne-NP" dirty="0" smtClean="0">
                <a:cs typeface="Kalimati" pitchFamily="2"/>
              </a:rPr>
              <a:t>ऐन नियमको आधारमा भन्दा परम्परागत कार्य शैलीमा काम </a:t>
            </a:r>
          </a:p>
          <a:p>
            <a:pPr algn="just"/>
            <a:r>
              <a:rPr lang="ne-NP" dirty="0" smtClean="0">
                <a:cs typeface="Kalimati" pitchFamily="2"/>
              </a:rPr>
              <a:t>पुन नापीको विषय मालपोत ऐन नियमले नछोएको</a:t>
            </a:r>
          </a:p>
          <a:p>
            <a:pPr algn="just"/>
            <a:r>
              <a:rPr lang="ne-NP" dirty="0" smtClean="0">
                <a:cs typeface="Kalimati" pitchFamily="2"/>
              </a:rPr>
              <a:t>प्रविधी रुपान्तरणलाई  ऐनले आत्मसाथ नगरेको </a:t>
            </a:r>
          </a:p>
          <a:p>
            <a:pPr algn="just"/>
            <a:r>
              <a:rPr lang="ne-NP" dirty="0" smtClean="0">
                <a:cs typeface="Kalimati" pitchFamily="2"/>
              </a:rPr>
              <a:t>नक्शालाई भन्दा लगतलाई बढी महत्व दिने परिपाटी</a:t>
            </a:r>
          </a:p>
          <a:p>
            <a:pPr algn="just"/>
            <a:r>
              <a:rPr lang="ne-NP" dirty="0" smtClean="0">
                <a:cs typeface="Kalimati" pitchFamily="2"/>
              </a:rPr>
              <a:t>सेवा प्रवाह परम्परागत ढर्रा बाट रुपान्तरण हुन नसकेको</a:t>
            </a:r>
          </a:p>
          <a:p>
            <a:pPr algn="just"/>
            <a:r>
              <a:rPr lang="ne-NP" dirty="0" smtClean="0">
                <a:cs typeface="Kalimati" pitchFamily="2"/>
              </a:rPr>
              <a:t>सेवा प्रवाहको स्थिती सन्तोषजनक हुन नसकेको </a:t>
            </a:r>
          </a:p>
          <a:p>
            <a:pPr algn="just"/>
            <a:r>
              <a:rPr lang="ne-NP" dirty="0" smtClean="0">
                <a:cs typeface="Kalimati" pitchFamily="2"/>
              </a:rPr>
              <a:t>लगत संरक्षणमा ऐनको कुनै भुमिका नदेखिएको </a:t>
            </a:r>
          </a:p>
          <a:p>
            <a:pPr>
              <a:buNone/>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ne-NP" sz="3200" b="1" dirty="0" smtClean="0">
                <a:solidFill>
                  <a:srgbClr val="00B0F0"/>
                </a:solidFill>
                <a:latin typeface="Preeti" pitchFamily="2" charset="0"/>
                <a:cs typeface="Kalimati" pitchFamily="2"/>
              </a:rPr>
              <a:t>भूमि सम्बन्धी ऐन, २०२१ का मुख्य प्रावधानहरु</a:t>
            </a:r>
            <a:endParaRPr lang="en-US" sz="3200" b="1" dirty="0">
              <a:solidFill>
                <a:srgbClr val="00B0F0"/>
              </a:solidFill>
              <a:latin typeface="Preeti" pitchFamily="2" charset="0"/>
              <a:cs typeface="Kalimati" pitchFamily="2"/>
            </a:endParaRPr>
          </a:p>
        </p:txBody>
      </p:sp>
      <p:sp>
        <p:nvSpPr>
          <p:cNvPr id="3" name="Content Placeholder 2"/>
          <p:cNvSpPr>
            <a:spLocks noGrp="1"/>
          </p:cNvSpPr>
          <p:nvPr>
            <p:ph idx="1"/>
          </p:nvPr>
        </p:nvSpPr>
        <p:spPr>
          <a:xfrm>
            <a:off x="457200" y="1143000"/>
            <a:ext cx="8229600" cy="5334000"/>
          </a:xfrm>
        </p:spPr>
        <p:txBody>
          <a:bodyPr>
            <a:normAutofit fontScale="77500" lnSpcReduction="20000"/>
          </a:bodyPr>
          <a:lstStyle/>
          <a:p>
            <a:pPr algn="just">
              <a:lnSpc>
                <a:spcPct val="120000"/>
              </a:lnSpc>
            </a:pPr>
            <a:r>
              <a:rPr lang="ne-NP" dirty="0" smtClean="0">
                <a:cs typeface="Kalimati" pitchFamily="2"/>
              </a:rPr>
              <a:t>जमिनदारी प्रथाको उन्मुलन</a:t>
            </a:r>
          </a:p>
          <a:p>
            <a:pPr algn="just">
              <a:lnSpc>
                <a:spcPct val="120000"/>
              </a:lnSpc>
            </a:pPr>
            <a:r>
              <a:rPr lang="ne-NP" dirty="0" smtClean="0">
                <a:cs typeface="Kalimati" pitchFamily="2"/>
              </a:rPr>
              <a:t>हदबन्दी सम्बन्धी व्यवस्था</a:t>
            </a:r>
          </a:p>
          <a:p>
            <a:pPr algn="just">
              <a:lnSpc>
                <a:spcPct val="120000"/>
              </a:lnSpc>
            </a:pPr>
            <a:r>
              <a:rPr lang="ne-NP" dirty="0" smtClean="0">
                <a:cs typeface="Kalimati" pitchFamily="2"/>
              </a:rPr>
              <a:t>हदबन्दी बढीको जग्गा प्राप्त गर्ने व्यवस्था</a:t>
            </a:r>
          </a:p>
          <a:p>
            <a:pPr algn="just">
              <a:lnSpc>
                <a:spcPct val="120000"/>
              </a:lnSpc>
            </a:pPr>
            <a:r>
              <a:rPr lang="ne-NP" dirty="0" smtClean="0">
                <a:cs typeface="Kalimati" pitchFamily="2"/>
              </a:rPr>
              <a:t>हदबन्दी भन्दा बढीको जग्गा व्यवस्थापन</a:t>
            </a:r>
          </a:p>
          <a:p>
            <a:pPr algn="just">
              <a:lnSpc>
                <a:spcPct val="120000"/>
              </a:lnSpc>
            </a:pPr>
            <a:r>
              <a:rPr lang="ne-NP" dirty="0" smtClean="0">
                <a:cs typeface="Kalimati" pitchFamily="2"/>
              </a:rPr>
              <a:t>मोही सम्बन्धी व्यवस्था</a:t>
            </a:r>
          </a:p>
          <a:p>
            <a:pPr algn="just">
              <a:lnSpc>
                <a:spcPct val="120000"/>
              </a:lnSpc>
            </a:pPr>
            <a:r>
              <a:rPr lang="ne-NP" dirty="0" smtClean="0">
                <a:cs typeface="Kalimati" pitchFamily="2"/>
              </a:rPr>
              <a:t>कुतको व्यवस्था </a:t>
            </a:r>
          </a:p>
          <a:p>
            <a:pPr algn="just">
              <a:lnSpc>
                <a:spcPct val="120000"/>
              </a:lnSpc>
            </a:pPr>
            <a:r>
              <a:rPr lang="ne-NP" dirty="0" smtClean="0">
                <a:cs typeface="Kalimati" pitchFamily="2"/>
              </a:rPr>
              <a:t>अनिवार्य बचत र ऋणको व्यवस्था</a:t>
            </a:r>
          </a:p>
          <a:p>
            <a:pPr algn="just">
              <a:lnSpc>
                <a:spcPct val="120000"/>
              </a:lnSpc>
            </a:pPr>
            <a:r>
              <a:rPr lang="ne-NP" dirty="0" smtClean="0">
                <a:cs typeface="Kalimati" pitchFamily="2"/>
              </a:rPr>
              <a:t>भू उपयोग व्यवस्थापन</a:t>
            </a:r>
          </a:p>
          <a:p>
            <a:pPr algn="just">
              <a:lnSpc>
                <a:spcPct val="120000"/>
              </a:lnSpc>
            </a:pPr>
            <a:r>
              <a:rPr lang="ne-NP" dirty="0" smtClean="0">
                <a:cs typeface="Kalimati" pitchFamily="2"/>
              </a:rPr>
              <a:t>मौलिक हक कार्यान्वयन सम्बन्धी व्यवस्था</a:t>
            </a:r>
          </a:p>
          <a:p>
            <a:pPr algn="just">
              <a:lnSpc>
                <a:spcPct val="120000"/>
              </a:lnSpc>
            </a:pPr>
            <a:r>
              <a:rPr lang="ne-NP" dirty="0" smtClean="0">
                <a:cs typeface="Kalimati" pitchFamily="2"/>
              </a:rPr>
              <a:t>सुकुम्वासी र अव्यवस्थित बसोबास सम्बन्धी स्पष्ट व्यवस्थाको अभाव</a:t>
            </a:r>
            <a:endParaRPr lang="en-US" dirty="0">
              <a:cs typeface="Kalimati" pitchFamily="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10600" cy="487362"/>
          </a:xfrm>
        </p:spPr>
        <p:txBody>
          <a:bodyPr>
            <a:normAutofit fontScale="90000"/>
          </a:bodyPr>
          <a:lstStyle/>
          <a:p>
            <a:r>
              <a:rPr lang="ne-NP" sz="3600" b="1" dirty="0" smtClean="0">
                <a:solidFill>
                  <a:srgbClr val="00B0F0"/>
                </a:solidFill>
                <a:latin typeface="Preeti" pitchFamily="2" charset="0"/>
                <a:cs typeface="Kalimati" pitchFamily="2"/>
              </a:rPr>
              <a:t>नक्शामा आधारित भूमि लगत प्रणालीको आवश्यकता</a:t>
            </a:r>
            <a:r>
              <a:rPr lang="en-US" dirty="0" smtClean="0"/>
              <a:t> </a:t>
            </a:r>
            <a:endParaRPr lang="en-US" dirty="0"/>
          </a:p>
        </p:txBody>
      </p:sp>
      <p:sp>
        <p:nvSpPr>
          <p:cNvPr id="3" name="Content Placeholder 2"/>
          <p:cNvSpPr>
            <a:spLocks noGrp="1"/>
          </p:cNvSpPr>
          <p:nvPr>
            <p:ph idx="1"/>
          </p:nvPr>
        </p:nvSpPr>
        <p:spPr>
          <a:xfrm>
            <a:off x="457200" y="990600"/>
            <a:ext cx="8229600" cy="5135563"/>
          </a:xfrm>
        </p:spPr>
        <p:txBody>
          <a:bodyPr>
            <a:normAutofit lnSpcReduction="10000"/>
          </a:bodyPr>
          <a:lstStyle/>
          <a:p>
            <a:pPr algn="just"/>
            <a:r>
              <a:rPr lang="ne-NP" sz="2600" dirty="0" smtClean="0">
                <a:latin typeface="Preeti" pitchFamily="2" charset="0"/>
                <a:cs typeface="Kalimati" pitchFamily="2"/>
              </a:rPr>
              <a:t>परम्परागत शैलीबाट तयार गरी तयार भूमी लगतको आधारमा भरपर्नु परेको कारण शुरुवाती चरणमा जग्गा प्रशासन काम चलाउ प्रकृतीको मात्र थियो ।</a:t>
            </a:r>
          </a:p>
          <a:p>
            <a:pPr algn="just"/>
            <a:r>
              <a:rPr lang="ne-NP" sz="2600" dirty="0" smtClean="0">
                <a:latin typeface="Preeti" pitchFamily="2" charset="0"/>
                <a:cs typeface="Kalimati" pitchFamily="2"/>
              </a:rPr>
              <a:t>साबिकमा जग्गाधनीको जमीनको रेकर्ड एकीन हुन सकेको थिएन ।</a:t>
            </a:r>
            <a:endParaRPr lang="en-US" sz="2600" dirty="0" smtClean="0">
              <a:latin typeface="Preeti" pitchFamily="2" charset="0"/>
              <a:cs typeface="Kalimati" pitchFamily="2"/>
            </a:endParaRPr>
          </a:p>
          <a:p>
            <a:pPr algn="just"/>
            <a:r>
              <a:rPr lang="ne-NP" sz="2600" dirty="0" smtClean="0">
                <a:latin typeface="Preeti" pitchFamily="2" charset="0"/>
                <a:cs typeface="Kalimati" pitchFamily="2"/>
              </a:rPr>
              <a:t>चौकिल्ला वा विजनवाट कित्ता एकीन गरिएको थियो ।</a:t>
            </a:r>
          </a:p>
          <a:p>
            <a:pPr algn="just"/>
            <a:r>
              <a:rPr lang="ne-NP" sz="2600" dirty="0" smtClean="0">
                <a:latin typeface="Preeti" pitchFamily="2" charset="0"/>
                <a:cs typeface="Kalimati" pitchFamily="2"/>
              </a:rPr>
              <a:t>टाठाबाठाले कमजोर पक्षलाइ मुद्घा मामिलामा अल्झाइ जग्गा हडपने प्रवृती बढन गएकोले नक्शामा आधारित जग्गा प्रशासनको आबश्यकता महशुस भयो ।</a:t>
            </a:r>
          </a:p>
          <a:p>
            <a:pPr algn="just"/>
            <a:r>
              <a:rPr lang="ne-NP" sz="2600" dirty="0" smtClean="0">
                <a:latin typeface="Preeti" pitchFamily="2" charset="0"/>
                <a:cs typeface="Kalimati" pitchFamily="2"/>
              </a:rPr>
              <a:t>ब्यबस्थित जग्गा प्रशासनको लागी नक्शामा आधारित बैज्ञानिक भूमी लगतको आवश्यकता पर्दछ ।</a:t>
            </a:r>
          </a:p>
          <a:p>
            <a:pPr algn="just"/>
            <a:r>
              <a:rPr lang="ne-NP" sz="2600" dirty="0" smtClean="0">
                <a:latin typeface="Preeti" pitchFamily="2" charset="0"/>
                <a:cs typeface="Kalimati" pitchFamily="2"/>
              </a:rPr>
              <a:t>भूमिलगत कित्तामा आधारित हुनु पर्दछ</a:t>
            </a:r>
            <a:r>
              <a:rPr lang="en-US" sz="2600" dirty="0" smtClean="0">
                <a:latin typeface="Preeti" pitchFamily="2" charset="0"/>
                <a:cs typeface="Kalimati" pitchFamily="2"/>
              </a:rPr>
              <a:t> </a:t>
            </a:r>
            <a:r>
              <a:rPr lang="ne-NP" sz="2600" dirty="0" smtClean="0">
                <a:latin typeface="Preeti" pitchFamily="2" charset="0"/>
                <a:cs typeface="Kalimati" pitchFamily="2"/>
              </a:rPr>
              <a:t>।जग्गा प्रशासन कानुन बमोजिम संचालन हुनु पर्दछ ।</a:t>
            </a:r>
            <a:endParaRPr lang="en-US" sz="2600" dirty="0" smtClean="0">
              <a:latin typeface="Preeti" pitchFamily="2" charset="0"/>
              <a:cs typeface="Kalimati" pitchFamily="2"/>
            </a:endParaRPr>
          </a:p>
          <a:p>
            <a:pPr algn="just">
              <a:buNone/>
            </a:pPr>
            <a:endParaRPr lang="en-US" b="1"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ne-NP" sz="3200" b="1" dirty="0" smtClean="0">
                <a:solidFill>
                  <a:srgbClr val="00B0F0"/>
                </a:solidFill>
                <a:latin typeface="Preeti" pitchFamily="2" charset="0"/>
                <a:cs typeface="Kalimati" pitchFamily="2"/>
              </a:rPr>
              <a:t>मुलुकी देवानी(संहिता) ऐन, २०७४</a:t>
            </a:r>
            <a:endParaRPr lang="en-US" sz="3200" b="1" dirty="0" smtClean="0">
              <a:solidFill>
                <a:srgbClr val="00B0F0"/>
              </a:solidFill>
              <a:latin typeface="Preeti" pitchFamily="2" charset="0"/>
              <a:cs typeface="Kalimati" pitchFamily="2"/>
            </a:endParaRPr>
          </a:p>
        </p:txBody>
      </p:sp>
      <p:sp>
        <p:nvSpPr>
          <p:cNvPr id="3" name="Content Placeholder 2"/>
          <p:cNvSpPr>
            <a:spLocks noGrp="1"/>
          </p:cNvSpPr>
          <p:nvPr>
            <p:ph idx="1"/>
          </p:nvPr>
        </p:nvSpPr>
        <p:spPr>
          <a:xfrm>
            <a:off x="228600" y="1143000"/>
            <a:ext cx="8534400" cy="5181600"/>
          </a:xfrm>
        </p:spPr>
        <p:txBody>
          <a:bodyPr>
            <a:normAutofit fontScale="85000" lnSpcReduction="10000"/>
          </a:bodyPr>
          <a:lstStyle/>
          <a:p>
            <a:r>
              <a:rPr lang="ne-NP" dirty="0" smtClean="0">
                <a:cs typeface="Kalimati" pitchFamily="2"/>
              </a:rPr>
              <a:t>अचल सम्पती - घर वा जमिन वा सो सँग आवद्ध वस्तु</a:t>
            </a:r>
          </a:p>
          <a:p>
            <a:r>
              <a:rPr lang="ne-NP" dirty="0" smtClean="0">
                <a:cs typeface="Kalimati" pitchFamily="2"/>
              </a:rPr>
              <a:t>स्वामित्वको आधारमा सम्पतीको वर्गीकरण</a:t>
            </a:r>
          </a:p>
          <a:p>
            <a:r>
              <a:rPr lang="ne-NP" dirty="0" smtClean="0">
                <a:cs typeface="Kalimati" pitchFamily="2"/>
              </a:rPr>
              <a:t>सिमानाको रुख वा वस्तु साझा हुने </a:t>
            </a:r>
          </a:p>
          <a:p>
            <a:r>
              <a:rPr lang="ne-NP" dirty="0" smtClean="0">
                <a:cs typeface="Kalimati" pitchFamily="2"/>
              </a:rPr>
              <a:t>स्वामित्ववालाको अधिकार उल्लेख</a:t>
            </a:r>
          </a:p>
          <a:p>
            <a:r>
              <a:rPr lang="ne-NP" dirty="0" smtClean="0">
                <a:cs typeface="Kalimati" pitchFamily="2"/>
              </a:rPr>
              <a:t>भोगाधिकार सम्बन्धी व्यवस्था </a:t>
            </a:r>
          </a:p>
          <a:p>
            <a:r>
              <a:rPr lang="ne-NP" dirty="0" smtClean="0">
                <a:cs typeface="Kalimati" pitchFamily="2"/>
              </a:rPr>
              <a:t>प्रतिकुल भोगाधिकार रहेको मानिने</a:t>
            </a:r>
          </a:p>
          <a:p>
            <a:r>
              <a:rPr lang="ne-NP" dirty="0" smtClean="0">
                <a:cs typeface="Kalimati" pitchFamily="2"/>
              </a:rPr>
              <a:t>सहमती नलिई अरुको जग्गामा घर बनाउन नहुने </a:t>
            </a:r>
          </a:p>
          <a:p>
            <a:r>
              <a:rPr lang="ne-NP" dirty="0" smtClean="0">
                <a:cs typeface="Kalimati" pitchFamily="2"/>
              </a:rPr>
              <a:t>अरु कसैको जग्गा आफ्नो नाममा दर्ता गर्न नहुने </a:t>
            </a:r>
          </a:p>
          <a:p>
            <a:r>
              <a:rPr lang="ne-NP" dirty="0" smtClean="0"/>
              <a:t>सरकारी जग्गाको जग्गाधनी प्रमाण पुर्जा उपलब्ध गराउनु पर्ने </a:t>
            </a:r>
          </a:p>
          <a:p>
            <a:r>
              <a:rPr lang="ne-NP" dirty="0" smtClean="0"/>
              <a:t>सरकारी, सार्वजनिक र सामुदायिक सम्पती आफ्नो नाममा दर्ता गर्न नहुने </a:t>
            </a:r>
          </a:p>
          <a:p>
            <a:endParaRPr lang="ne-NP" dirty="0" smtClean="0">
              <a:cs typeface="Kalimati" pitchFamily="2"/>
            </a:endParaRPr>
          </a:p>
          <a:p>
            <a:pPr>
              <a:buNone/>
            </a:pPr>
            <a:endParaRPr lang="en-US" dirty="0">
              <a:cs typeface="Kalimati" pitchFamily="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ne-NP" sz="3200" b="1" dirty="0" smtClean="0">
                <a:solidFill>
                  <a:srgbClr val="00B0F0"/>
                </a:solidFill>
                <a:latin typeface="Preeti" pitchFamily="2" charset="0"/>
                <a:cs typeface="Kalimati" pitchFamily="2"/>
              </a:rPr>
              <a:t>मुलुकी देवानी(संहिता) ऐन, २०७४</a:t>
            </a:r>
            <a:endParaRPr lang="en-US" sz="3200" b="1" dirty="0" smtClean="0">
              <a:solidFill>
                <a:srgbClr val="00B0F0"/>
              </a:solidFill>
              <a:latin typeface="Preeti" pitchFamily="2" charset="0"/>
              <a:cs typeface="Kalimati" pitchFamily="2"/>
            </a:endParaRPr>
          </a:p>
        </p:txBody>
      </p:sp>
      <p:sp>
        <p:nvSpPr>
          <p:cNvPr id="3" name="Content Placeholder 2"/>
          <p:cNvSpPr>
            <a:spLocks noGrp="1"/>
          </p:cNvSpPr>
          <p:nvPr>
            <p:ph idx="1"/>
          </p:nvPr>
        </p:nvSpPr>
        <p:spPr>
          <a:xfrm>
            <a:off x="457200" y="914400"/>
            <a:ext cx="8229600" cy="5211763"/>
          </a:xfrm>
        </p:spPr>
        <p:txBody>
          <a:bodyPr>
            <a:normAutofit fontScale="70000" lnSpcReduction="20000"/>
          </a:bodyPr>
          <a:lstStyle/>
          <a:p>
            <a:pPr>
              <a:lnSpc>
                <a:spcPct val="120000"/>
              </a:lnSpc>
            </a:pPr>
            <a:r>
              <a:rPr lang="ne-NP" sz="3300" dirty="0" smtClean="0">
                <a:cs typeface="Kalimati" pitchFamily="2"/>
              </a:rPr>
              <a:t>सरकारी, सार्वजनिक र सामुदायिक जग्गा कब्जा वा आवाद गर्न नहुने </a:t>
            </a:r>
          </a:p>
          <a:p>
            <a:pPr>
              <a:lnSpc>
                <a:spcPct val="120000"/>
              </a:lnSpc>
            </a:pPr>
            <a:r>
              <a:rPr lang="ne-NP" sz="3300" dirty="0" smtClean="0">
                <a:cs typeface="Kalimati" pitchFamily="2"/>
              </a:rPr>
              <a:t>सरकारी, सार्वजनिक र सामुदायिक जग्गा दर्ता वा कब्जा वा आवाद  गरेको उजुरी गर्ने लाई पुरस्कार दिने</a:t>
            </a:r>
          </a:p>
          <a:p>
            <a:pPr algn="just">
              <a:lnSpc>
                <a:spcPct val="120000"/>
              </a:lnSpc>
            </a:pPr>
            <a:r>
              <a:rPr lang="ne-NP" sz="3300" dirty="0" smtClean="0">
                <a:cs typeface="Kalimati" pitchFamily="2"/>
              </a:rPr>
              <a:t>सरकारी, सार्वजनिक र सामुदायिक जग्गा दर्ता गर्ने कर्मचारीलाई कारवाही हुने फलपभोग ( युजफ्रुक्ट)को व्यवस्था – आफ्नो स्वामित्वमा रहेको सम्पती, त्यसबाट आउने प्रतिफल, लाभ, आम्दानी वा सुविधा अर्को व्यक्तीले प्रयोग गर्न सक्ने गरी निशुल्क दिएको अवस्था </a:t>
            </a:r>
          </a:p>
          <a:p>
            <a:pPr algn="just">
              <a:lnSpc>
                <a:spcPct val="120000"/>
              </a:lnSpc>
            </a:pPr>
            <a:r>
              <a:rPr lang="ne-NP" sz="3300" dirty="0" smtClean="0">
                <a:cs typeface="Kalimati" pitchFamily="2"/>
              </a:rPr>
              <a:t>बन्धकी सम्बन्धी व्यवस्था</a:t>
            </a:r>
          </a:p>
          <a:p>
            <a:pPr algn="just">
              <a:lnSpc>
                <a:spcPct val="120000"/>
              </a:lnSpc>
            </a:pPr>
            <a:r>
              <a:rPr lang="ne-NP" sz="3300" dirty="0" smtClean="0">
                <a:cs typeface="Kalimati" pitchFamily="2"/>
              </a:rPr>
              <a:t>बाटो वा निकासको व्यवस्था नगरी घर जग्गा हस्तानतरण गर्न नहुने</a:t>
            </a:r>
          </a:p>
          <a:p>
            <a:pPr algn="just">
              <a:lnSpc>
                <a:spcPct val="120000"/>
              </a:lnSpc>
            </a:pPr>
            <a:r>
              <a:rPr lang="ne-NP" sz="3300" dirty="0" smtClean="0">
                <a:cs typeface="Kalimati" pitchFamily="2"/>
              </a:rPr>
              <a:t>खेती गर्नको लागी बाटो वा निकास दिनु पर्ने </a:t>
            </a:r>
          </a:p>
          <a:p>
            <a:pPr algn="just">
              <a:lnSpc>
                <a:spcPct val="120000"/>
              </a:lnSpc>
            </a:pPr>
            <a:r>
              <a:rPr lang="ne-NP" sz="3300" dirty="0" smtClean="0">
                <a:cs typeface="Kalimati" pitchFamily="2"/>
              </a:rPr>
              <a:t>अचल सम्पतीको हक सफा सम्बन्धी व्यवस्था </a:t>
            </a:r>
          </a:p>
          <a:p>
            <a:endParaRPr lang="ne-NP" dirty="0" smtClean="0"/>
          </a:p>
          <a:p>
            <a:pPr>
              <a:buNone/>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ne-NP" sz="3200" dirty="0" smtClean="0">
                <a:solidFill>
                  <a:srgbClr val="00B0F0"/>
                </a:solidFill>
                <a:cs typeface="Kalimati" pitchFamily="2"/>
              </a:rPr>
              <a:t>विर्ता उन्मूलन ऐन</a:t>
            </a:r>
            <a:r>
              <a:rPr lang="en-US" sz="3200" dirty="0" smtClean="0">
                <a:solidFill>
                  <a:srgbClr val="00B0F0"/>
                </a:solidFill>
                <a:cs typeface="Kalimati" pitchFamily="2"/>
              </a:rPr>
              <a:t>, </a:t>
            </a:r>
            <a:r>
              <a:rPr lang="ne-NP" sz="3200" dirty="0" smtClean="0">
                <a:solidFill>
                  <a:srgbClr val="00B0F0"/>
                </a:solidFill>
                <a:cs typeface="Kalimati" pitchFamily="2"/>
              </a:rPr>
              <a:t>२०१६</a:t>
            </a:r>
            <a:endParaRPr lang="en-US" sz="3200" b="1" dirty="0">
              <a:solidFill>
                <a:srgbClr val="00B0F0"/>
              </a:solidFill>
              <a:latin typeface="Preeti" pitchFamily="2" charset="0"/>
              <a:cs typeface="Kalimati" pitchFamily="2"/>
            </a:endParaRPr>
          </a:p>
        </p:txBody>
      </p:sp>
      <p:sp>
        <p:nvSpPr>
          <p:cNvPr id="3" name="Content Placeholder 2"/>
          <p:cNvSpPr>
            <a:spLocks noGrp="1"/>
          </p:cNvSpPr>
          <p:nvPr>
            <p:ph idx="1"/>
          </p:nvPr>
        </p:nvSpPr>
        <p:spPr>
          <a:xfrm>
            <a:off x="457200" y="990600"/>
            <a:ext cx="8229600" cy="5135563"/>
          </a:xfrm>
        </p:spPr>
        <p:txBody>
          <a:bodyPr>
            <a:normAutofit lnSpcReduction="10000"/>
          </a:bodyPr>
          <a:lstStyle/>
          <a:p>
            <a:pPr algn="just"/>
            <a:r>
              <a:rPr lang="en-US" sz="2000" dirty="0" smtClean="0">
                <a:cs typeface="Kalimati" pitchFamily="2"/>
              </a:rPr>
              <a:t>"</a:t>
            </a:r>
            <a:r>
              <a:rPr lang="ne-NP" sz="2000" dirty="0" smtClean="0">
                <a:cs typeface="Kalimati" pitchFamily="2"/>
              </a:rPr>
              <a:t>विर्ता जग्गा</a:t>
            </a:r>
            <a:r>
              <a:rPr lang="en-US" sz="2000" dirty="0" smtClean="0">
                <a:cs typeface="Kalimati" pitchFamily="2"/>
              </a:rPr>
              <a:t>" </a:t>
            </a:r>
            <a:r>
              <a:rPr lang="ne-NP" sz="2000" dirty="0" smtClean="0">
                <a:cs typeface="Kalimati" pitchFamily="2"/>
              </a:rPr>
              <a:t>भन्नाले सरकारी मालपोत जम्मै माफी गरी वा त्यस ठाउँको त्यस्तै किसिमका रैकर जग्गामा लागेको मालपोत भन्दा कम तिर्ने गरी पाएको वा हक भै रहेको सबै किसिमको जग्गा र खण्ड </a:t>
            </a:r>
            <a:r>
              <a:rPr lang="en-US" sz="2000" dirty="0" smtClean="0">
                <a:cs typeface="Kalimati" pitchFamily="2"/>
              </a:rPr>
              <a:t>(</a:t>
            </a:r>
            <a:r>
              <a:rPr lang="ne-NP" sz="2000" dirty="0" smtClean="0">
                <a:cs typeface="Kalimati" pitchFamily="2"/>
              </a:rPr>
              <a:t>ख</a:t>
            </a:r>
            <a:r>
              <a:rPr lang="en-US" sz="2000" dirty="0" smtClean="0">
                <a:cs typeface="Kalimati" pitchFamily="2"/>
              </a:rPr>
              <a:t>)</a:t>
            </a:r>
            <a:r>
              <a:rPr lang="ne-NP" sz="2000" dirty="0" smtClean="0">
                <a:cs typeface="Kalimati" pitchFamily="2"/>
              </a:rPr>
              <a:t> र </a:t>
            </a:r>
            <a:r>
              <a:rPr lang="en-US" sz="2000" dirty="0" smtClean="0">
                <a:cs typeface="Kalimati" pitchFamily="2"/>
              </a:rPr>
              <a:t>(</a:t>
            </a:r>
            <a:r>
              <a:rPr lang="ne-NP" sz="2000" dirty="0" smtClean="0">
                <a:cs typeface="Kalimati" pitchFamily="2"/>
              </a:rPr>
              <a:t>ग</a:t>
            </a:r>
            <a:r>
              <a:rPr lang="en-US" sz="2000" dirty="0" smtClean="0">
                <a:cs typeface="Kalimati" pitchFamily="2"/>
              </a:rPr>
              <a:t>)</a:t>
            </a:r>
            <a:r>
              <a:rPr lang="ne-NP" sz="2000" dirty="0" smtClean="0">
                <a:cs typeface="Kalimati" pitchFamily="2"/>
              </a:rPr>
              <a:t> मा परिभाषा गरिए बमोजिमको जग्गालाई समेत जनाउँछ ।</a:t>
            </a:r>
            <a:endParaRPr lang="en-US" sz="2000" dirty="0" smtClean="0">
              <a:cs typeface="Kalimati" pitchFamily="2"/>
            </a:endParaRPr>
          </a:p>
          <a:p>
            <a:pPr algn="just">
              <a:buNone/>
            </a:pPr>
            <a:r>
              <a:rPr lang="ne-NP" sz="2000" dirty="0" smtClean="0">
                <a:cs typeface="Kalimati" pitchFamily="2"/>
              </a:rPr>
              <a:t>                          </a:t>
            </a:r>
            <a:r>
              <a:rPr lang="en-US" sz="2000" dirty="0" smtClean="0">
                <a:cs typeface="Kalimati" pitchFamily="2"/>
              </a:rPr>
              <a:t>(</a:t>
            </a:r>
            <a:r>
              <a:rPr lang="ne-NP" sz="2000" dirty="0" smtClean="0">
                <a:cs typeface="Kalimati" pitchFamily="2"/>
              </a:rPr>
              <a:t>विर्ता उन्मूलन ऐन</a:t>
            </a:r>
            <a:r>
              <a:rPr lang="en-US" sz="2000" dirty="0" smtClean="0">
                <a:cs typeface="Kalimati" pitchFamily="2"/>
              </a:rPr>
              <a:t>, </a:t>
            </a:r>
            <a:r>
              <a:rPr lang="ne-NP" sz="2000" dirty="0" smtClean="0">
                <a:cs typeface="Kalimati" pitchFamily="2"/>
              </a:rPr>
              <a:t>२०१६ को दफा २</a:t>
            </a:r>
            <a:r>
              <a:rPr lang="en-US" sz="2000" dirty="0" smtClean="0">
                <a:cs typeface="Kalimati" pitchFamily="2"/>
              </a:rPr>
              <a:t>(</a:t>
            </a:r>
            <a:r>
              <a:rPr lang="ne-NP" sz="2000" dirty="0" smtClean="0">
                <a:cs typeface="Kalimati" pitchFamily="2"/>
              </a:rPr>
              <a:t>१</a:t>
            </a:r>
            <a:r>
              <a:rPr lang="en-US" sz="2000" dirty="0" smtClean="0">
                <a:cs typeface="Kalimati" pitchFamily="2"/>
              </a:rPr>
              <a:t>)(</a:t>
            </a:r>
            <a:r>
              <a:rPr lang="ne-NP" sz="2000" dirty="0" smtClean="0">
                <a:cs typeface="Kalimati" pitchFamily="2"/>
              </a:rPr>
              <a:t>क</a:t>
            </a:r>
            <a:r>
              <a:rPr lang="en-US" sz="2000" dirty="0" smtClean="0">
                <a:cs typeface="Kalimati" pitchFamily="2"/>
              </a:rPr>
              <a:t>)</a:t>
            </a:r>
            <a:endParaRPr lang="ne-NP" sz="2000" dirty="0" smtClean="0">
              <a:cs typeface="Kalimati" pitchFamily="2"/>
            </a:endParaRPr>
          </a:p>
          <a:p>
            <a:pPr algn="just"/>
            <a:r>
              <a:rPr lang="ne-NP" sz="2000" dirty="0" smtClean="0">
                <a:cs typeface="Kalimati" pitchFamily="2"/>
              </a:rPr>
              <a:t>विर्ता उन्मूलन ऐन</a:t>
            </a:r>
            <a:r>
              <a:rPr lang="en-US" sz="2000" dirty="0" smtClean="0">
                <a:cs typeface="Kalimati" pitchFamily="2"/>
              </a:rPr>
              <a:t>, </a:t>
            </a:r>
            <a:r>
              <a:rPr lang="ne-NP" sz="2000" dirty="0" smtClean="0">
                <a:cs typeface="Kalimati" pitchFamily="2"/>
              </a:rPr>
              <a:t>२०१६ को दफा २</a:t>
            </a:r>
            <a:r>
              <a:rPr lang="en-US" sz="2000" dirty="0" smtClean="0">
                <a:cs typeface="Kalimati" pitchFamily="2"/>
              </a:rPr>
              <a:t>(</a:t>
            </a:r>
            <a:r>
              <a:rPr lang="ne-NP" sz="2000" dirty="0" smtClean="0">
                <a:cs typeface="Kalimati" pitchFamily="2"/>
              </a:rPr>
              <a:t>१</a:t>
            </a:r>
            <a:r>
              <a:rPr lang="en-US" sz="2000" dirty="0" smtClean="0">
                <a:cs typeface="Kalimati" pitchFamily="2"/>
              </a:rPr>
              <a:t>)</a:t>
            </a:r>
            <a:r>
              <a:rPr lang="ne-NP" sz="2000" dirty="0" smtClean="0">
                <a:cs typeface="Kalimati" pitchFamily="2"/>
              </a:rPr>
              <a:t> को खण्ड </a:t>
            </a:r>
            <a:r>
              <a:rPr lang="en-US" sz="2000" dirty="0" smtClean="0">
                <a:cs typeface="Kalimati" pitchFamily="2"/>
              </a:rPr>
              <a:t> (</a:t>
            </a:r>
            <a:r>
              <a:rPr lang="ne-NP" sz="2000" dirty="0" smtClean="0">
                <a:cs typeface="Kalimati" pitchFamily="2"/>
              </a:rPr>
              <a:t>ख</a:t>
            </a:r>
            <a:r>
              <a:rPr lang="en-US" sz="2000" dirty="0" smtClean="0">
                <a:cs typeface="Kalimati" pitchFamily="2"/>
              </a:rPr>
              <a:t>)</a:t>
            </a:r>
            <a:r>
              <a:rPr lang="ne-NP" sz="2000" dirty="0" smtClean="0">
                <a:cs typeface="Kalimati" pitchFamily="2"/>
              </a:rPr>
              <a:t> मा </a:t>
            </a:r>
            <a:r>
              <a:rPr lang="en-US" sz="2000" dirty="0" smtClean="0">
                <a:cs typeface="Kalimati" pitchFamily="2"/>
              </a:rPr>
              <a:t>'</a:t>
            </a:r>
            <a:r>
              <a:rPr lang="ne-NP" sz="2000" dirty="0" smtClean="0">
                <a:cs typeface="Kalimati" pitchFamily="2"/>
              </a:rPr>
              <a:t>क</a:t>
            </a:r>
            <a:r>
              <a:rPr lang="en-US" sz="2000" dirty="0" smtClean="0">
                <a:cs typeface="Kalimati" pitchFamily="2"/>
              </a:rPr>
              <a:t>'</a:t>
            </a:r>
            <a:r>
              <a:rPr lang="ne-NP" sz="2000" dirty="0" smtClean="0">
                <a:cs typeface="Kalimati" pitchFamily="2"/>
              </a:rPr>
              <a:t> श्रेणीको विर्ता जग्गा र खण्ड </a:t>
            </a:r>
            <a:r>
              <a:rPr lang="en-US" sz="2000" dirty="0" smtClean="0">
                <a:cs typeface="Kalimati" pitchFamily="2"/>
              </a:rPr>
              <a:t> (</a:t>
            </a:r>
            <a:r>
              <a:rPr lang="ne-NP" sz="2000" dirty="0" smtClean="0">
                <a:cs typeface="Kalimati" pitchFamily="2"/>
              </a:rPr>
              <a:t>ग</a:t>
            </a:r>
            <a:r>
              <a:rPr lang="en-US" sz="2000" dirty="0" smtClean="0">
                <a:cs typeface="Kalimati" pitchFamily="2"/>
              </a:rPr>
              <a:t>)</a:t>
            </a:r>
            <a:r>
              <a:rPr lang="ne-NP" sz="2000" dirty="0" smtClean="0">
                <a:cs typeface="Kalimati" pitchFamily="2"/>
              </a:rPr>
              <a:t> मा </a:t>
            </a:r>
            <a:r>
              <a:rPr lang="en-US" sz="2000" dirty="0" smtClean="0">
                <a:cs typeface="Kalimati" pitchFamily="2"/>
              </a:rPr>
              <a:t>'</a:t>
            </a:r>
            <a:r>
              <a:rPr lang="ne-NP" sz="2000" dirty="0" smtClean="0">
                <a:cs typeface="Kalimati" pitchFamily="2"/>
              </a:rPr>
              <a:t>ख</a:t>
            </a:r>
            <a:r>
              <a:rPr lang="en-US" sz="2000" dirty="0" smtClean="0">
                <a:cs typeface="Kalimati" pitchFamily="2"/>
              </a:rPr>
              <a:t>'</a:t>
            </a:r>
            <a:r>
              <a:rPr lang="ne-NP" sz="2000" dirty="0" smtClean="0">
                <a:cs typeface="Kalimati" pitchFamily="2"/>
              </a:rPr>
              <a:t> श्रेणीको विर्ता जग्गाको परिभाषा गरिएको छ ।</a:t>
            </a:r>
            <a:endParaRPr lang="en-US" sz="2000" dirty="0" smtClean="0">
              <a:cs typeface="Kalimati" pitchFamily="2"/>
            </a:endParaRPr>
          </a:p>
          <a:p>
            <a:pPr algn="just"/>
            <a:r>
              <a:rPr lang="en-US" sz="2100" dirty="0" smtClean="0">
                <a:cs typeface="Kalimati" pitchFamily="2"/>
              </a:rPr>
              <a:t>"</a:t>
            </a:r>
            <a:r>
              <a:rPr lang="ne-NP" sz="2100" dirty="0" smtClean="0">
                <a:cs typeface="Kalimati" pitchFamily="2"/>
              </a:rPr>
              <a:t>क श्रेणीको विर्ता जग्गा</a:t>
            </a:r>
            <a:r>
              <a:rPr lang="en-US" sz="2100" dirty="0" smtClean="0">
                <a:cs typeface="Kalimati" pitchFamily="2"/>
              </a:rPr>
              <a:t>"</a:t>
            </a:r>
            <a:r>
              <a:rPr lang="ne-NP" sz="2100" dirty="0" smtClean="0">
                <a:cs typeface="Kalimati" pitchFamily="2"/>
              </a:rPr>
              <a:t> भन्नाले ठेकिएको मालपोत सम्म उठाई खान पाउने गरी पाएको वा जसरी लिए पाएको भएपनि ठेकिएको मालपोत वा मालपोतको अङ्क बमोजिम सम्म उठाई खाने गरी आएको नेपाल सरकारमा केही तिर्नु पर्ने वा नपर्ने विर्ता जग्गा र आवाद नभएको पर्ति जग्गा तथा जङ्गल विर्ता जग्गा सम्झनु पर्छ ।</a:t>
            </a:r>
            <a:endParaRPr lang="en-US" sz="2100" dirty="0" smtClean="0">
              <a:cs typeface="Kalimati" pitchFamily="2"/>
            </a:endParaRPr>
          </a:p>
          <a:p>
            <a:pPr algn="just">
              <a:buNone/>
            </a:pPr>
            <a:r>
              <a:rPr lang="ne-NP" sz="2100" dirty="0" smtClean="0">
                <a:cs typeface="Kalimati" pitchFamily="2"/>
              </a:rPr>
              <a:t>	                       </a:t>
            </a:r>
            <a:r>
              <a:rPr lang="en-US" sz="2100" dirty="0" smtClean="0">
                <a:cs typeface="Kalimati" pitchFamily="2"/>
              </a:rPr>
              <a:t>(</a:t>
            </a:r>
            <a:r>
              <a:rPr lang="ne-NP" sz="2100" dirty="0" smtClean="0">
                <a:cs typeface="Kalimati" pitchFamily="2"/>
              </a:rPr>
              <a:t>विर्ता उन्मूलन ऐन</a:t>
            </a:r>
            <a:r>
              <a:rPr lang="en-US" sz="2100" dirty="0" smtClean="0">
                <a:cs typeface="Kalimati" pitchFamily="2"/>
              </a:rPr>
              <a:t>, </a:t>
            </a:r>
            <a:r>
              <a:rPr lang="ne-NP" sz="2100" dirty="0" smtClean="0">
                <a:cs typeface="Kalimati" pitchFamily="2"/>
              </a:rPr>
              <a:t>२०१६ दफा २</a:t>
            </a:r>
            <a:r>
              <a:rPr lang="en-US" sz="2100" dirty="0" smtClean="0">
                <a:cs typeface="Kalimati" pitchFamily="2"/>
              </a:rPr>
              <a:t>(</a:t>
            </a:r>
            <a:r>
              <a:rPr lang="ne-NP" sz="2100" dirty="0" smtClean="0">
                <a:cs typeface="Kalimati" pitchFamily="2"/>
              </a:rPr>
              <a:t>१</a:t>
            </a:r>
            <a:r>
              <a:rPr lang="en-US" sz="2100" dirty="0" smtClean="0">
                <a:cs typeface="Kalimati" pitchFamily="2"/>
              </a:rPr>
              <a:t>)(</a:t>
            </a:r>
            <a:r>
              <a:rPr lang="ne-NP" sz="2100" dirty="0" smtClean="0">
                <a:cs typeface="Kalimati" pitchFamily="2"/>
              </a:rPr>
              <a:t>ख</a:t>
            </a:r>
            <a:r>
              <a:rPr lang="en-US" sz="2100" dirty="0" smtClean="0">
                <a:cs typeface="Kalimati" pitchFamily="2"/>
              </a:rPr>
              <a:t>))</a:t>
            </a:r>
            <a:endParaRPr lang="ne-NP" sz="2100" dirty="0" smtClean="0">
              <a:cs typeface="Kalimati" pitchFamily="2"/>
            </a:endParaRPr>
          </a:p>
          <a:p>
            <a:pPr algn="just"/>
            <a:r>
              <a:rPr lang="en-US" sz="2100" dirty="0" smtClean="0">
                <a:cs typeface="Kalimati" pitchFamily="2"/>
              </a:rPr>
              <a:t>"</a:t>
            </a:r>
            <a:r>
              <a:rPr lang="ne-NP" sz="2100" dirty="0" smtClean="0">
                <a:cs typeface="Kalimati" pitchFamily="2"/>
              </a:rPr>
              <a:t>ख श्रेणीको विर्ता जग्गा</a:t>
            </a:r>
            <a:r>
              <a:rPr lang="en-US" sz="2100" dirty="0" smtClean="0">
                <a:cs typeface="Kalimati" pitchFamily="2"/>
              </a:rPr>
              <a:t>"</a:t>
            </a:r>
            <a:r>
              <a:rPr lang="ne-NP" sz="2100" dirty="0" smtClean="0">
                <a:cs typeface="Kalimati" pitchFamily="2"/>
              </a:rPr>
              <a:t> भन्नाले</a:t>
            </a:r>
            <a:r>
              <a:rPr lang="en-US" sz="2100" dirty="0" smtClean="0">
                <a:cs typeface="Kalimati" pitchFamily="2"/>
              </a:rPr>
              <a:t> "</a:t>
            </a:r>
            <a:r>
              <a:rPr lang="ne-NP" sz="2100" dirty="0" smtClean="0">
                <a:cs typeface="Kalimati" pitchFamily="2"/>
              </a:rPr>
              <a:t>क</a:t>
            </a:r>
            <a:r>
              <a:rPr lang="en-US" sz="2100" dirty="0" smtClean="0">
                <a:cs typeface="Kalimati" pitchFamily="2"/>
              </a:rPr>
              <a:t>" </a:t>
            </a:r>
            <a:r>
              <a:rPr lang="ne-NP" sz="2100" dirty="0" smtClean="0">
                <a:cs typeface="Kalimati" pitchFamily="2"/>
              </a:rPr>
              <a:t>श्रेणीको विर्ता जग्गा केहीको अरु सबै विर्ता जग्गा सम्झनु पर्छ ।</a:t>
            </a:r>
            <a:endParaRPr lang="en-US" sz="2100" dirty="0" smtClean="0">
              <a:cs typeface="Kalimati" pitchFamily="2"/>
            </a:endParaRP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ne-NP" sz="3200" b="1" dirty="0" smtClean="0">
                <a:solidFill>
                  <a:srgbClr val="00B0F0"/>
                </a:solidFill>
                <a:latin typeface="Preeti" pitchFamily="2" charset="0"/>
                <a:cs typeface="Kalimati" pitchFamily="2"/>
              </a:rPr>
              <a:t>बिर्ता जग्गा दर्ता सम्बन्धी व्यवस्था</a:t>
            </a:r>
            <a:endParaRPr lang="en-US" sz="3200" b="1" dirty="0">
              <a:solidFill>
                <a:srgbClr val="00B0F0"/>
              </a:solidFill>
              <a:latin typeface="Preeti" pitchFamily="2" charset="0"/>
              <a:cs typeface="Kalimati" pitchFamily="2"/>
            </a:endParaRPr>
          </a:p>
        </p:txBody>
      </p:sp>
      <p:sp>
        <p:nvSpPr>
          <p:cNvPr id="3" name="Content Placeholder 2"/>
          <p:cNvSpPr>
            <a:spLocks noGrp="1"/>
          </p:cNvSpPr>
          <p:nvPr>
            <p:ph idx="1"/>
          </p:nvPr>
        </p:nvSpPr>
        <p:spPr>
          <a:xfrm>
            <a:off x="457200" y="1066800"/>
            <a:ext cx="8229600" cy="5059363"/>
          </a:xfrm>
        </p:spPr>
        <p:txBody>
          <a:bodyPr>
            <a:normAutofit fontScale="92500"/>
          </a:bodyPr>
          <a:lstStyle/>
          <a:p>
            <a:pPr>
              <a:buNone/>
            </a:pPr>
            <a:endParaRPr lang="en-US" dirty="0" smtClean="0">
              <a:latin typeface="Preeti" pitchFamily="2" charset="0"/>
            </a:endParaRPr>
          </a:p>
          <a:p>
            <a:pPr algn="just"/>
            <a:r>
              <a:rPr lang="ne-NP" dirty="0" smtClean="0">
                <a:latin typeface="Preeti" pitchFamily="2" charset="0"/>
                <a:cs typeface="Kalimati" pitchFamily="2"/>
              </a:rPr>
              <a:t>बिर्ता उन्मुलन ऐन २०१६ को दफा १२ क.बिर्ता जग्गा दर्ता गर्ने विशेष व्यवस्था </a:t>
            </a:r>
          </a:p>
          <a:p>
            <a:pPr algn="just">
              <a:buNone/>
            </a:pPr>
            <a:r>
              <a:rPr lang="ne-NP" dirty="0" smtClean="0">
                <a:latin typeface="Preeti" pitchFamily="2" charset="0"/>
                <a:cs typeface="Kalimati" pitchFamily="2"/>
              </a:rPr>
              <a:t>  २०४९ साल आषाढ मसान्त सम्ममा कसैको नाउँमा रैकरमा परिणत गरी दर्ता भै नसकेको “ख” श्रेणीको बिर्ता जग्गा सो जग्गा कमाउने व्यक्तिका नाउँमा मात्र दफा ७ क. बमोजिम दर्ता गरिनेछ । सो अवधि पछि कुनै बिर्तावालको नाउँमा “ख” श्रेणीको बिर्ता जग्गा दर्ता गरिने छैन र दर्ता भएको रहेछ भने पनि मान्यता हुने छैन ।</a:t>
            </a:r>
            <a:endParaRPr lang="en-US" dirty="0">
              <a:cs typeface="Kalimati" pitchFamily="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e-NP" sz="3200" b="1" dirty="0" smtClean="0">
                <a:solidFill>
                  <a:srgbClr val="00B0F0"/>
                </a:solidFill>
                <a:latin typeface="Preeti" pitchFamily="2" charset="0"/>
                <a:cs typeface="Kalimati" pitchFamily="2"/>
              </a:rPr>
              <a:t>बिर्ता जग्गा दर्ता सम्बन्धी व्यवस्था</a:t>
            </a:r>
            <a:endParaRPr lang="en-US" sz="3200" b="1" dirty="0">
              <a:solidFill>
                <a:srgbClr val="00B0F0"/>
              </a:solidFill>
              <a:latin typeface="Preeti" pitchFamily="2" charset="0"/>
              <a:cs typeface="Kalimati" pitchFamily="2"/>
            </a:endParaRPr>
          </a:p>
        </p:txBody>
      </p:sp>
      <p:sp>
        <p:nvSpPr>
          <p:cNvPr id="3" name="Content Placeholder 2"/>
          <p:cNvSpPr>
            <a:spLocks noGrp="1"/>
          </p:cNvSpPr>
          <p:nvPr>
            <p:ph idx="1"/>
          </p:nvPr>
        </p:nvSpPr>
        <p:spPr/>
        <p:txBody>
          <a:bodyPr>
            <a:normAutofit lnSpcReduction="10000"/>
          </a:bodyPr>
          <a:lstStyle/>
          <a:p>
            <a:pPr algn="ctr">
              <a:buNone/>
            </a:pPr>
            <a:r>
              <a:rPr lang="ne-NP" sz="2800" dirty="0" smtClean="0">
                <a:latin typeface="Preeti" pitchFamily="2" charset="0"/>
                <a:cs typeface="Kalimati" pitchFamily="2"/>
              </a:rPr>
              <a:t>जग्गा कमाउनेले बिर्ता जग्गा दर्ता गर्न पाउनेः</a:t>
            </a:r>
          </a:p>
          <a:p>
            <a:r>
              <a:rPr lang="ne-NP" sz="2800" dirty="0" smtClean="0">
                <a:latin typeface="Preeti" pitchFamily="2" charset="0"/>
                <a:cs typeface="Kalimati" pitchFamily="2"/>
              </a:rPr>
              <a:t>बिर्ता उन्मूलन ऐन, २०१६ को दफा ७क.को ब्यवस्था  </a:t>
            </a:r>
          </a:p>
          <a:p>
            <a:pPr algn="just">
              <a:buNone/>
            </a:pPr>
            <a:r>
              <a:rPr lang="ne-NP" sz="2800" dirty="0" smtClean="0">
                <a:latin typeface="Preeti" pitchFamily="2" charset="0"/>
                <a:cs typeface="Kalimati" pitchFamily="2"/>
              </a:rPr>
              <a:t>  “ख” श्रेणीको बिर्ता जग्गा कमाउने व्यक्तिले यो दफा प्रारम्भ भएपछि नेपाल सरकारले तोकेको म्याद भित्र आफूसँग भएको वा आफूले जाने बुझेसम्मको सबूत प्रमाण र सो जग्गाको कित्ता नम्बर, चार किल्ला बिर्तावालको नाम, थर, वतन, कूतबाली, तीरो समेत खुलाई त्यस्तो जग्गा आफ्नो नाउँमा दर्ता गर्नको लागि सम्बन्धित जिल्लाको माल वा मालपोत कार्यालयमा दरखास्त दिनु पर्नेछ । (बिर्ता उन्मुलन ऐन (तेश्रो संसोधन),२०४९।५।२९ द्वारा थप)</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ne-NP" sz="3200" dirty="0" smtClean="0">
                <a:solidFill>
                  <a:srgbClr val="00B0F0"/>
                </a:solidFill>
                <a:latin typeface="Preeti" pitchFamily="2" charset="0"/>
                <a:cs typeface="Kalimati" pitchFamily="2"/>
              </a:rPr>
              <a:t>विर्ता जग्गा रैकरमा परिणत गरी दर्ता गर्ने ब्यवस्था</a:t>
            </a:r>
            <a:endParaRPr lang="en-US" sz="3200" dirty="0">
              <a:solidFill>
                <a:srgbClr val="00B0F0"/>
              </a:solidFill>
              <a:latin typeface="Preeti" pitchFamily="2" charset="0"/>
              <a:cs typeface="Kalimati" pitchFamily="2"/>
            </a:endParaRPr>
          </a:p>
        </p:txBody>
      </p:sp>
      <p:sp>
        <p:nvSpPr>
          <p:cNvPr id="3" name="Content Placeholder 2"/>
          <p:cNvSpPr>
            <a:spLocks noGrp="1"/>
          </p:cNvSpPr>
          <p:nvPr>
            <p:ph idx="1"/>
          </p:nvPr>
        </p:nvSpPr>
        <p:spPr>
          <a:xfrm>
            <a:off x="457200" y="914400"/>
            <a:ext cx="8229600" cy="5562600"/>
          </a:xfrm>
        </p:spPr>
        <p:txBody>
          <a:bodyPr>
            <a:normAutofit fontScale="62500" lnSpcReduction="20000"/>
          </a:bodyPr>
          <a:lstStyle/>
          <a:p>
            <a:pPr algn="just">
              <a:buNone/>
            </a:pPr>
            <a:r>
              <a:rPr lang="ne-NP" sz="3400" dirty="0" smtClean="0">
                <a:cs typeface="Kalimati" pitchFamily="2"/>
              </a:rPr>
              <a:t>   </a:t>
            </a:r>
            <a:r>
              <a:rPr lang="ne-NP" sz="3800" dirty="0" smtClean="0">
                <a:cs typeface="Kalimati" pitchFamily="2"/>
              </a:rPr>
              <a:t>विर्ता उन्मूलन ऐन</a:t>
            </a:r>
            <a:r>
              <a:rPr lang="en-US" sz="3800" dirty="0" smtClean="0">
                <a:cs typeface="Kalimati" pitchFamily="2"/>
              </a:rPr>
              <a:t>, </a:t>
            </a:r>
            <a:r>
              <a:rPr lang="ne-NP" sz="3800" dirty="0" smtClean="0">
                <a:cs typeface="Kalimati" pitchFamily="2"/>
              </a:rPr>
              <a:t>२०१६ को दफा ४ को उपदफा </a:t>
            </a:r>
            <a:r>
              <a:rPr lang="en-US" sz="3800" dirty="0" smtClean="0">
                <a:cs typeface="Kalimati" pitchFamily="2"/>
              </a:rPr>
              <a:t>(</a:t>
            </a:r>
            <a:r>
              <a:rPr lang="ne-NP" sz="3800" dirty="0" smtClean="0">
                <a:cs typeface="Kalimati" pitchFamily="2"/>
              </a:rPr>
              <a:t>२</a:t>
            </a:r>
            <a:r>
              <a:rPr lang="en-US" sz="3800" dirty="0" smtClean="0">
                <a:cs typeface="Kalimati" pitchFamily="2"/>
              </a:rPr>
              <a:t>) </a:t>
            </a:r>
            <a:r>
              <a:rPr lang="ne-NP" sz="3800" dirty="0" smtClean="0">
                <a:cs typeface="Kalimati" pitchFamily="2"/>
              </a:rPr>
              <a:t>को खण्ड</a:t>
            </a:r>
            <a:r>
              <a:rPr lang="en-US" sz="3800" dirty="0" smtClean="0">
                <a:cs typeface="Kalimati" pitchFamily="2"/>
              </a:rPr>
              <a:t> "</a:t>
            </a:r>
            <a:r>
              <a:rPr lang="ne-NP" sz="3800" dirty="0" smtClean="0">
                <a:cs typeface="Kalimati" pitchFamily="2"/>
              </a:rPr>
              <a:t>क</a:t>
            </a:r>
            <a:r>
              <a:rPr lang="en-US" sz="3800" dirty="0" smtClean="0">
                <a:cs typeface="Kalimati" pitchFamily="2"/>
              </a:rPr>
              <a:t>" </a:t>
            </a:r>
            <a:r>
              <a:rPr lang="ne-NP" sz="3800" dirty="0" smtClean="0">
                <a:cs typeface="Kalimati" pitchFamily="2"/>
              </a:rPr>
              <a:t>बमोजिम</a:t>
            </a:r>
            <a:r>
              <a:rPr lang="en-US" sz="3800" dirty="0" smtClean="0">
                <a:cs typeface="Kalimati" pitchFamily="2"/>
              </a:rPr>
              <a:t> "</a:t>
            </a:r>
            <a:r>
              <a:rPr lang="ne-NP" sz="3800" dirty="0" smtClean="0">
                <a:cs typeface="Kalimati" pitchFamily="2"/>
              </a:rPr>
              <a:t>क</a:t>
            </a:r>
            <a:r>
              <a:rPr lang="en-US" sz="3800" dirty="0" smtClean="0">
                <a:cs typeface="Kalimati" pitchFamily="2"/>
              </a:rPr>
              <a:t>" </a:t>
            </a:r>
            <a:r>
              <a:rPr lang="ne-NP" sz="3800" dirty="0" smtClean="0">
                <a:cs typeface="Kalimati" pitchFamily="2"/>
              </a:rPr>
              <a:t>श्रेणीको विर्ता जग्गा मोहीको नाममा र खण्ड </a:t>
            </a:r>
            <a:r>
              <a:rPr lang="en-US" sz="3800" dirty="0" smtClean="0">
                <a:cs typeface="Kalimati" pitchFamily="2"/>
              </a:rPr>
              <a:t>(</a:t>
            </a:r>
            <a:r>
              <a:rPr lang="ne-NP" sz="3800" dirty="0" smtClean="0">
                <a:cs typeface="Kalimati" pitchFamily="2"/>
              </a:rPr>
              <a:t>ख</a:t>
            </a:r>
            <a:r>
              <a:rPr lang="en-US" sz="3800" dirty="0" smtClean="0">
                <a:cs typeface="Kalimati" pitchFamily="2"/>
              </a:rPr>
              <a:t>) </a:t>
            </a:r>
            <a:r>
              <a:rPr lang="ne-NP" sz="3800" dirty="0" smtClean="0">
                <a:cs typeface="Kalimati" pitchFamily="2"/>
              </a:rPr>
              <a:t>बमोजिम</a:t>
            </a:r>
            <a:r>
              <a:rPr lang="en-US" sz="3800" dirty="0" smtClean="0">
                <a:cs typeface="Kalimati" pitchFamily="2"/>
              </a:rPr>
              <a:t> "</a:t>
            </a:r>
            <a:r>
              <a:rPr lang="ne-NP" sz="3800" dirty="0" smtClean="0">
                <a:cs typeface="Kalimati" pitchFamily="2"/>
              </a:rPr>
              <a:t>ख</a:t>
            </a:r>
            <a:r>
              <a:rPr lang="en-US" sz="3800" dirty="0" smtClean="0">
                <a:cs typeface="Kalimati" pitchFamily="2"/>
              </a:rPr>
              <a:t>" </a:t>
            </a:r>
            <a:r>
              <a:rPr lang="ne-NP" sz="3800" dirty="0" smtClean="0">
                <a:cs typeface="Kalimati" pitchFamily="2"/>
              </a:rPr>
              <a:t>श्रेणीको विर्ता जग्गा विर्तावालाको नाममा रैकरमा दर्ता गर्ने ब्यवस्था गरेकोमा विर्ता उन्मूलन ऐन</a:t>
            </a:r>
            <a:r>
              <a:rPr lang="en-US" sz="3800" dirty="0" smtClean="0">
                <a:cs typeface="Kalimati" pitchFamily="2"/>
              </a:rPr>
              <a:t>, </a:t>
            </a:r>
            <a:r>
              <a:rPr lang="ne-NP" sz="3800" dirty="0" smtClean="0">
                <a:cs typeface="Kalimati" pitchFamily="2"/>
              </a:rPr>
              <a:t>२०१६ मा मिति २०४९।५।२९ मा भएको तेश्रो संशोधनबाट थप भएको दफा १२क को विशेष ब्यवस्थाबाट २०४९ साल आषाढ मसान्त भन्दा पहिले रैकरमा परिणत गर्ने वा दर्ता नगरिने विषयमा अदालतमा मुद्दा परी विचाराधीन रहेकोमा अदालतको निर्णय बमोजिम हुन्छ । कुनै विर्तावालाले आफ्नो नाममा रैकरमा परिणत गरी दर्ता गराउन वा माल वा मालपोत कार्यालयमा निवेदन दिई निरन्तर कारवाहिमा बसको रहेछ र जग्गा कमाउने व्यक्तिले रैकरमा परिणत गरी दर्ता गराउन निवेदन नदिएको अवस्थामा मालपोत कार्यालयको निर्णय बमोजिम हुन्छ । अन्यथा २०४९ साल आषाढ मसान्तसम्म कसैको नाममा रैकरमा परिणत गरी दर्ता भै नसकेको</a:t>
            </a:r>
            <a:r>
              <a:rPr lang="en-US" sz="3800" dirty="0" smtClean="0">
                <a:cs typeface="Kalimati" pitchFamily="2"/>
              </a:rPr>
              <a:t> "</a:t>
            </a:r>
            <a:r>
              <a:rPr lang="ne-NP" sz="3800" dirty="0" smtClean="0">
                <a:cs typeface="Kalimati" pitchFamily="2"/>
              </a:rPr>
              <a:t>ख</a:t>
            </a:r>
            <a:r>
              <a:rPr lang="en-US" sz="3800" dirty="0" smtClean="0">
                <a:cs typeface="Kalimati" pitchFamily="2"/>
              </a:rPr>
              <a:t>" </a:t>
            </a:r>
            <a:r>
              <a:rPr lang="ne-NP" sz="3800" dirty="0" smtClean="0">
                <a:cs typeface="Kalimati" pitchFamily="2"/>
              </a:rPr>
              <a:t>श्रेणीको विर्ता जग्गा</a:t>
            </a:r>
            <a:r>
              <a:rPr lang="en-US" sz="3800" dirty="0" smtClean="0">
                <a:cs typeface="Kalimati" pitchFamily="2"/>
              </a:rPr>
              <a:t>, </a:t>
            </a:r>
            <a:r>
              <a:rPr lang="ne-NP" sz="3800" dirty="0" smtClean="0">
                <a:cs typeface="Kalimati" pitchFamily="2"/>
              </a:rPr>
              <a:t>जग्गा कमाउने व्यक्तिका नाउँमा मात्र दर्ता गर्नुपर्छ</a:t>
            </a:r>
          </a:p>
          <a:p>
            <a:pPr algn="just">
              <a:buNone/>
            </a:pPr>
            <a:r>
              <a:rPr lang="ne-NP" sz="3800" dirty="0" smtClean="0">
                <a:cs typeface="Kalimati" pitchFamily="2"/>
              </a:rPr>
              <a:t>                               विर्ता उन्मूलन ऐन</a:t>
            </a:r>
            <a:r>
              <a:rPr lang="en-US" sz="3800" dirty="0" smtClean="0">
                <a:cs typeface="Kalimati" pitchFamily="2"/>
              </a:rPr>
              <a:t>, </a:t>
            </a:r>
            <a:r>
              <a:rPr lang="ne-NP" sz="3800" dirty="0" smtClean="0">
                <a:cs typeface="Kalimati" pitchFamily="2"/>
              </a:rPr>
              <a:t>२०१६ </a:t>
            </a:r>
            <a:endParaRPr lang="en-US" sz="3800" dirty="0" smtClean="0">
              <a:cs typeface="Kalimati" pitchFamily="2"/>
            </a:endParaRP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a:bodyPr>
          <a:lstStyle/>
          <a:p>
            <a:r>
              <a:rPr lang="ne-NP" sz="3200" b="1" dirty="0" smtClean="0">
                <a:solidFill>
                  <a:srgbClr val="00B0F0"/>
                </a:solidFill>
                <a:latin typeface="Preeti" pitchFamily="2" charset="0"/>
                <a:cs typeface="Kalimati" pitchFamily="2"/>
              </a:rPr>
              <a:t>विर्ता जग्गाको प्रकृति</a:t>
            </a:r>
            <a:endParaRPr lang="en-US" sz="3200" b="1" dirty="0">
              <a:solidFill>
                <a:srgbClr val="00B0F0"/>
              </a:solidFill>
              <a:latin typeface="Preeti" pitchFamily="2" charset="0"/>
              <a:cs typeface="Kalimati" pitchFamily="2"/>
            </a:endParaRPr>
          </a:p>
        </p:txBody>
      </p:sp>
      <p:sp>
        <p:nvSpPr>
          <p:cNvPr id="3" name="Content Placeholder 2"/>
          <p:cNvSpPr>
            <a:spLocks noGrp="1"/>
          </p:cNvSpPr>
          <p:nvPr>
            <p:ph idx="1"/>
          </p:nvPr>
        </p:nvSpPr>
        <p:spPr>
          <a:xfrm>
            <a:off x="457200" y="838200"/>
            <a:ext cx="8305800" cy="5638800"/>
          </a:xfrm>
        </p:spPr>
        <p:txBody>
          <a:bodyPr>
            <a:normAutofit fontScale="40000" lnSpcReduction="20000"/>
          </a:bodyPr>
          <a:lstStyle/>
          <a:p>
            <a:pPr>
              <a:lnSpc>
                <a:spcPct val="120000"/>
              </a:lnSpc>
              <a:buNone/>
            </a:pPr>
            <a:r>
              <a:rPr lang="en-US" dirty="0" smtClean="0"/>
              <a:t>(</a:t>
            </a:r>
            <a:r>
              <a:rPr lang="ne-NP" dirty="0" smtClean="0">
                <a:cs typeface="Kalimati" pitchFamily="2"/>
              </a:rPr>
              <a:t>क</a:t>
            </a:r>
            <a:r>
              <a:rPr lang="en-US" dirty="0" smtClean="0">
                <a:cs typeface="Kalimati" pitchFamily="2"/>
              </a:rPr>
              <a:t>)</a:t>
            </a:r>
            <a:r>
              <a:rPr lang="ne-NP" dirty="0" smtClean="0">
                <a:cs typeface="Kalimati" pitchFamily="2"/>
              </a:rPr>
              <a:t> पोता सुना विर्ताः केहि रुपैया लिई विर्ताको रुपमा दिइएको वेचविखन गर्न सकिने पोत तिर्नु पर्ने विर्ता जग्गा</a:t>
            </a:r>
            <a:r>
              <a:rPr lang="en-US" dirty="0" smtClean="0">
                <a:cs typeface="Kalimati" pitchFamily="2"/>
              </a:rPr>
              <a:t>,  </a:t>
            </a:r>
          </a:p>
          <a:p>
            <a:pPr>
              <a:lnSpc>
                <a:spcPct val="120000"/>
              </a:lnSpc>
              <a:buNone/>
            </a:pPr>
            <a:r>
              <a:rPr lang="en-US" dirty="0" smtClean="0">
                <a:cs typeface="Kalimati" pitchFamily="2"/>
              </a:rPr>
              <a:t>(</a:t>
            </a:r>
            <a:r>
              <a:rPr lang="ne-NP" dirty="0" smtClean="0">
                <a:cs typeface="Kalimati" pitchFamily="2"/>
              </a:rPr>
              <a:t>ख</a:t>
            </a:r>
            <a:r>
              <a:rPr lang="en-US" dirty="0" smtClean="0">
                <a:cs typeface="Kalimati" pitchFamily="2"/>
              </a:rPr>
              <a:t>)</a:t>
            </a:r>
            <a:r>
              <a:rPr lang="ne-NP" dirty="0" smtClean="0">
                <a:cs typeface="Kalimati" pitchFamily="2"/>
              </a:rPr>
              <a:t> कुश विर्ताः कुश समाती दान दिइएको पोत तिर्नु नपर्ने जग्गा</a:t>
            </a:r>
            <a:r>
              <a:rPr lang="en-US" dirty="0" smtClean="0">
                <a:cs typeface="Kalimati" pitchFamily="2"/>
              </a:rPr>
              <a:t>,  </a:t>
            </a:r>
          </a:p>
          <a:p>
            <a:pPr>
              <a:lnSpc>
                <a:spcPct val="120000"/>
              </a:lnSpc>
              <a:buNone/>
            </a:pPr>
            <a:r>
              <a:rPr lang="en-US" dirty="0" smtClean="0">
                <a:cs typeface="Kalimati" pitchFamily="2"/>
              </a:rPr>
              <a:t>(</a:t>
            </a:r>
            <a:r>
              <a:rPr lang="ne-NP" dirty="0" smtClean="0">
                <a:cs typeface="Kalimati" pitchFamily="2"/>
              </a:rPr>
              <a:t>ग</a:t>
            </a:r>
            <a:r>
              <a:rPr lang="en-US" dirty="0" smtClean="0">
                <a:cs typeface="Kalimati" pitchFamily="2"/>
              </a:rPr>
              <a:t>)</a:t>
            </a:r>
            <a:r>
              <a:rPr lang="ne-NP" dirty="0" smtClean="0">
                <a:cs typeface="Kalimati" pitchFamily="2"/>
              </a:rPr>
              <a:t> सर्वाङ्ग माफी विर्ताः पोत आदि केही तिर्नु नपर्ने जग्गा</a:t>
            </a:r>
            <a:r>
              <a:rPr lang="en-US" dirty="0" smtClean="0">
                <a:cs typeface="Kalimati" pitchFamily="2"/>
              </a:rPr>
              <a:t>,  </a:t>
            </a:r>
          </a:p>
          <a:p>
            <a:pPr>
              <a:lnSpc>
                <a:spcPct val="120000"/>
              </a:lnSpc>
              <a:buNone/>
            </a:pPr>
            <a:r>
              <a:rPr lang="en-US" dirty="0" smtClean="0">
                <a:cs typeface="Kalimati" pitchFamily="2"/>
              </a:rPr>
              <a:t>(</a:t>
            </a:r>
            <a:r>
              <a:rPr lang="ne-NP" dirty="0" smtClean="0">
                <a:cs typeface="Kalimati" pitchFamily="2"/>
              </a:rPr>
              <a:t>घ</a:t>
            </a:r>
            <a:r>
              <a:rPr lang="en-US" dirty="0" smtClean="0">
                <a:cs typeface="Kalimati" pitchFamily="2"/>
              </a:rPr>
              <a:t>)</a:t>
            </a:r>
            <a:r>
              <a:rPr lang="ne-NP" dirty="0" smtClean="0">
                <a:cs typeface="Kalimati" pitchFamily="2"/>
              </a:rPr>
              <a:t> फिक्दार विर्ताः थुकेर दिएको जग्गा</a:t>
            </a:r>
            <a:r>
              <a:rPr lang="en-US" dirty="0" smtClean="0">
                <a:cs typeface="Kalimati" pitchFamily="2"/>
              </a:rPr>
              <a:t>,  </a:t>
            </a:r>
          </a:p>
          <a:p>
            <a:pPr>
              <a:lnSpc>
                <a:spcPct val="120000"/>
              </a:lnSpc>
              <a:buNone/>
            </a:pPr>
            <a:r>
              <a:rPr lang="en-US" dirty="0" smtClean="0">
                <a:cs typeface="Kalimati" pitchFamily="2"/>
              </a:rPr>
              <a:t>(</a:t>
            </a:r>
            <a:r>
              <a:rPr lang="ne-NP" dirty="0" smtClean="0">
                <a:cs typeface="Kalimati" pitchFamily="2"/>
              </a:rPr>
              <a:t>ङ</a:t>
            </a:r>
            <a:r>
              <a:rPr lang="en-US" dirty="0" smtClean="0">
                <a:cs typeface="Kalimati" pitchFamily="2"/>
              </a:rPr>
              <a:t>)</a:t>
            </a:r>
            <a:r>
              <a:rPr lang="ne-NP" dirty="0" smtClean="0">
                <a:cs typeface="Kalimati" pitchFamily="2"/>
              </a:rPr>
              <a:t> तिरुवा विर्ताः यति तिरी खानु भनी दिएको जग्गा</a:t>
            </a:r>
            <a:r>
              <a:rPr lang="en-US" dirty="0" smtClean="0">
                <a:cs typeface="Kalimati" pitchFamily="2"/>
              </a:rPr>
              <a:t>,  </a:t>
            </a:r>
          </a:p>
          <a:p>
            <a:pPr>
              <a:lnSpc>
                <a:spcPct val="120000"/>
              </a:lnSpc>
              <a:buNone/>
            </a:pPr>
            <a:r>
              <a:rPr lang="en-US" dirty="0" smtClean="0">
                <a:cs typeface="Kalimati" pitchFamily="2"/>
              </a:rPr>
              <a:t>(</a:t>
            </a:r>
            <a:r>
              <a:rPr lang="ne-NP" dirty="0" smtClean="0">
                <a:cs typeface="Kalimati" pitchFamily="2"/>
              </a:rPr>
              <a:t>च</a:t>
            </a:r>
            <a:r>
              <a:rPr lang="en-US" dirty="0" smtClean="0">
                <a:cs typeface="Kalimati" pitchFamily="2"/>
              </a:rPr>
              <a:t>)</a:t>
            </a:r>
            <a:r>
              <a:rPr lang="ne-NP" dirty="0" smtClean="0">
                <a:cs typeface="Kalimati" pitchFamily="2"/>
              </a:rPr>
              <a:t> मरौटे विर्ताः लडाईमा मर्नेको सन्तान</a:t>
            </a:r>
            <a:r>
              <a:rPr lang="en-US" dirty="0" smtClean="0">
                <a:cs typeface="Kalimati" pitchFamily="2"/>
              </a:rPr>
              <a:t>, </a:t>
            </a:r>
            <a:r>
              <a:rPr lang="ne-NP" dirty="0" smtClean="0">
                <a:cs typeface="Kalimati" pitchFamily="2"/>
              </a:rPr>
              <a:t>दर सन्तानलाई खान दिएको जग्गा</a:t>
            </a:r>
            <a:r>
              <a:rPr lang="en-US" dirty="0" smtClean="0">
                <a:cs typeface="Kalimati" pitchFamily="2"/>
              </a:rPr>
              <a:t>,  </a:t>
            </a:r>
          </a:p>
          <a:p>
            <a:pPr>
              <a:lnSpc>
                <a:spcPct val="120000"/>
              </a:lnSpc>
              <a:buNone/>
            </a:pPr>
            <a:r>
              <a:rPr lang="en-US" dirty="0" smtClean="0">
                <a:cs typeface="Kalimati" pitchFamily="2"/>
              </a:rPr>
              <a:t>(</a:t>
            </a:r>
            <a:r>
              <a:rPr lang="ne-NP" dirty="0" smtClean="0">
                <a:cs typeface="Kalimati" pitchFamily="2"/>
              </a:rPr>
              <a:t>छ</a:t>
            </a:r>
            <a:r>
              <a:rPr lang="en-US" dirty="0" smtClean="0">
                <a:cs typeface="Kalimati" pitchFamily="2"/>
              </a:rPr>
              <a:t>)</a:t>
            </a:r>
            <a:r>
              <a:rPr lang="ne-NP" dirty="0" smtClean="0">
                <a:cs typeface="Kalimati" pitchFamily="2"/>
              </a:rPr>
              <a:t> माफी छाप विर्ताः केही तिर्नु नपर्ने गरी छाप गरी दिएको जग्गा</a:t>
            </a:r>
            <a:r>
              <a:rPr lang="en-US" dirty="0" smtClean="0">
                <a:cs typeface="Kalimati" pitchFamily="2"/>
              </a:rPr>
              <a:t>,  </a:t>
            </a:r>
          </a:p>
          <a:p>
            <a:pPr>
              <a:lnSpc>
                <a:spcPct val="120000"/>
              </a:lnSpc>
              <a:buNone/>
            </a:pPr>
            <a:r>
              <a:rPr lang="en-US" dirty="0" smtClean="0">
                <a:cs typeface="Kalimati" pitchFamily="2"/>
              </a:rPr>
              <a:t>(</a:t>
            </a:r>
            <a:r>
              <a:rPr lang="ne-NP" dirty="0" smtClean="0">
                <a:cs typeface="Kalimati" pitchFamily="2"/>
              </a:rPr>
              <a:t>ज</a:t>
            </a:r>
            <a:r>
              <a:rPr lang="en-US" dirty="0" smtClean="0">
                <a:cs typeface="Kalimati" pitchFamily="2"/>
              </a:rPr>
              <a:t>) </a:t>
            </a:r>
            <a:r>
              <a:rPr lang="ne-NP" dirty="0" smtClean="0">
                <a:cs typeface="Kalimati" pitchFamily="2"/>
              </a:rPr>
              <a:t>नानकर विर्ताः यो काम गरी खानु भनी दिएको जग्गा</a:t>
            </a:r>
            <a:r>
              <a:rPr lang="en-US" dirty="0" smtClean="0">
                <a:cs typeface="Kalimati" pitchFamily="2"/>
              </a:rPr>
              <a:t>,  </a:t>
            </a:r>
          </a:p>
          <a:p>
            <a:pPr>
              <a:lnSpc>
                <a:spcPct val="120000"/>
              </a:lnSpc>
              <a:buNone/>
            </a:pPr>
            <a:r>
              <a:rPr lang="en-US" dirty="0" smtClean="0">
                <a:cs typeface="Kalimati" pitchFamily="2"/>
              </a:rPr>
              <a:t>(</a:t>
            </a:r>
            <a:r>
              <a:rPr lang="ne-NP" dirty="0" smtClean="0">
                <a:cs typeface="Kalimati" pitchFamily="2"/>
              </a:rPr>
              <a:t>झ</a:t>
            </a:r>
            <a:r>
              <a:rPr lang="en-US" dirty="0" smtClean="0">
                <a:cs typeface="Kalimati" pitchFamily="2"/>
              </a:rPr>
              <a:t>)</a:t>
            </a:r>
            <a:r>
              <a:rPr lang="ne-NP" dirty="0" smtClean="0">
                <a:cs typeface="Kalimati" pitchFamily="2"/>
              </a:rPr>
              <a:t> वेच विर्ताः खानदानका सन्तानलार्इ सन्तान दर सन्तानलाई खान दिएको जग्गा</a:t>
            </a:r>
            <a:r>
              <a:rPr lang="en-US" dirty="0" smtClean="0">
                <a:cs typeface="Kalimati" pitchFamily="2"/>
              </a:rPr>
              <a:t>,  </a:t>
            </a:r>
          </a:p>
          <a:p>
            <a:pPr>
              <a:lnSpc>
                <a:spcPct val="120000"/>
              </a:lnSpc>
              <a:buNone/>
            </a:pPr>
            <a:r>
              <a:rPr lang="en-US" dirty="0" smtClean="0">
                <a:cs typeface="Kalimati" pitchFamily="2"/>
              </a:rPr>
              <a:t>(</a:t>
            </a:r>
            <a:r>
              <a:rPr lang="ne-NP" dirty="0" smtClean="0">
                <a:cs typeface="Kalimati" pitchFamily="2"/>
              </a:rPr>
              <a:t>ञ</a:t>
            </a:r>
            <a:r>
              <a:rPr lang="en-US" dirty="0" smtClean="0">
                <a:cs typeface="Kalimati" pitchFamily="2"/>
              </a:rPr>
              <a:t>)</a:t>
            </a:r>
            <a:r>
              <a:rPr lang="ne-NP" dirty="0" smtClean="0">
                <a:cs typeface="Kalimati" pitchFamily="2"/>
              </a:rPr>
              <a:t> तुलफुल विर्ताः माया गरी दिएको जग्गा</a:t>
            </a:r>
            <a:r>
              <a:rPr lang="en-US" dirty="0" smtClean="0">
                <a:cs typeface="Kalimati" pitchFamily="2"/>
              </a:rPr>
              <a:t>,  </a:t>
            </a:r>
          </a:p>
          <a:p>
            <a:pPr>
              <a:lnSpc>
                <a:spcPct val="120000"/>
              </a:lnSpc>
              <a:buNone/>
            </a:pPr>
            <a:r>
              <a:rPr lang="en-US" dirty="0" smtClean="0">
                <a:cs typeface="Kalimati" pitchFamily="2"/>
              </a:rPr>
              <a:t>(</a:t>
            </a:r>
            <a:r>
              <a:rPr lang="ne-NP" dirty="0" smtClean="0">
                <a:cs typeface="Kalimati" pitchFamily="2"/>
              </a:rPr>
              <a:t>ट</a:t>
            </a:r>
            <a:r>
              <a:rPr lang="en-US" dirty="0" smtClean="0">
                <a:cs typeface="Kalimati" pitchFamily="2"/>
              </a:rPr>
              <a:t>)</a:t>
            </a:r>
            <a:r>
              <a:rPr lang="ne-NP" dirty="0" smtClean="0">
                <a:cs typeface="Kalimati" pitchFamily="2"/>
              </a:rPr>
              <a:t> माना चामल विर्ताः एक जनालार्इ खान पुग्ने गरी दिएको जग्गा</a:t>
            </a:r>
            <a:r>
              <a:rPr lang="en-US" dirty="0" smtClean="0">
                <a:cs typeface="Kalimati" pitchFamily="2"/>
              </a:rPr>
              <a:t>,  </a:t>
            </a:r>
          </a:p>
          <a:p>
            <a:pPr>
              <a:lnSpc>
                <a:spcPct val="120000"/>
              </a:lnSpc>
              <a:buNone/>
            </a:pPr>
            <a:r>
              <a:rPr lang="en-US" dirty="0" smtClean="0">
                <a:cs typeface="Kalimati" pitchFamily="2"/>
              </a:rPr>
              <a:t>(</a:t>
            </a:r>
            <a:r>
              <a:rPr lang="ne-NP" dirty="0" smtClean="0">
                <a:cs typeface="Kalimati" pitchFamily="2"/>
              </a:rPr>
              <a:t>ठ</a:t>
            </a:r>
            <a:r>
              <a:rPr lang="en-US" dirty="0" smtClean="0">
                <a:cs typeface="Kalimati" pitchFamily="2"/>
              </a:rPr>
              <a:t>)</a:t>
            </a:r>
            <a:r>
              <a:rPr lang="ne-NP" dirty="0" smtClean="0">
                <a:cs typeface="Kalimati" pitchFamily="2"/>
              </a:rPr>
              <a:t> वास विर्ताः घर वास नभएकालार्इ घरवास गर्न दिएको जग्गा</a:t>
            </a:r>
            <a:r>
              <a:rPr lang="en-US" dirty="0" smtClean="0">
                <a:cs typeface="Kalimati" pitchFamily="2"/>
              </a:rPr>
              <a:t>,  </a:t>
            </a:r>
          </a:p>
          <a:p>
            <a:pPr>
              <a:lnSpc>
                <a:spcPct val="120000"/>
              </a:lnSpc>
              <a:buNone/>
            </a:pPr>
            <a:r>
              <a:rPr lang="en-US" dirty="0" smtClean="0">
                <a:cs typeface="Kalimati" pitchFamily="2"/>
              </a:rPr>
              <a:t>(</a:t>
            </a:r>
            <a:r>
              <a:rPr lang="ne-NP" dirty="0" smtClean="0">
                <a:cs typeface="Kalimati" pitchFamily="2"/>
              </a:rPr>
              <a:t>ड</a:t>
            </a:r>
            <a:r>
              <a:rPr lang="en-US" dirty="0" smtClean="0">
                <a:cs typeface="Kalimati" pitchFamily="2"/>
              </a:rPr>
              <a:t>) </a:t>
            </a:r>
            <a:r>
              <a:rPr lang="ne-NP" dirty="0" smtClean="0">
                <a:cs typeface="Kalimati" pitchFamily="2"/>
              </a:rPr>
              <a:t>खुवासांक विर्ताः खनाल व्राहृमण आफैंले पर्ति जग्गा आवाद गरेको सो जातीका वाहुनले खाएसम्म तिरो तिर्नु नपर्ने अरुले लिएमा तिरो तिर्नु पर्ने जग्गा</a:t>
            </a:r>
            <a:r>
              <a:rPr lang="en-US" dirty="0" smtClean="0">
                <a:cs typeface="Kalimati" pitchFamily="2"/>
              </a:rPr>
              <a:t>,  </a:t>
            </a:r>
          </a:p>
          <a:p>
            <a:pPr>
              <a:lnSpc>
                <a:spcPct val="120000"/>
              </a:lnSpc>
              <a:buNone/>
            </a:pPr>
            <a:r>
              <a:rPr lang="en-US" dirty="0" smtClean="0">
                <a:cs typeface="Kalimati" pitchFamily="2"/>
              </a:rPr>
              <a:t>(</a:t>
            </a:r>
            <a:r>
              <a:rPr lang="ne-NP" dirty="0" smtClean="0">
                <a:cs typeface="Kalimati" pitchFamily="2"/>
              </a:rPr>
              <a:t>ढ</a:t>
            </a:r>
            <a:r>
              <a:rPr lang="en-US" dirty="0" smtClean="0">
                <a:cs typeface="Kalimati" pitchFamily="2"/>
              </a:rPr>
              <a:t>)</a:t>
            </a:r>
            <a:r>
              <a:rPr lang="ne-NP" dirty="0" smtClean="0">
                <a:cs typeface="Kalimati" pitchFamily="2"/>
              </a:rPr>
              <a:t> फर्मायसी विर्ताः मोहीले राजदरवारमा तिरो कूत बुझाउनु पर्ने जग्गा</a:t>
            </a:r>
            <a:r>
              <a:rPr lang="en-US" dirty="0" smtClean="0">
                <a:cs typeface="Kalimati" pitchFamily="2"/>
              </a:rPr>
              <a:t>,  </a:t>
            </a:r>
          </a:p>
          <a:p>
            <a:pPr>
              <a:lnSpc>
                <a:spcPct val="120000"/>
              </a:lnSpc>
              <a:buNone/>
            </a:pPr>
            <a:r>
              <a:rPr lang="en-US" dirty="0" smtClean="0">
                <a:cs typeface="Kalimati" pitchFamily="2"/>
              </a:rPr>
              <a:t>(</a:t>
            </a:r>
            <a:r>
              <a:rPr lang="ne-NP" dirty="0" smtClean="0">
                <a:cs typeface="Kalimati" pitchFamily="2"/>
              </a:rPr>
              <a:t>ण</a:t>
            </a:r>
            <a:r>
              <a:rPr lang="en-US" dirty="0" smtClean="0">
                <a:cs typeface="Kalimati" pitchFamily="2"/>
              </a:rPr>
              <a:t>)</a:t>
            </a:r>
            <a:r>
              <a:rPr lang="ne-NP" dirty="0" smtClean="0">
                <a:cs typeface="Kalimati" pitchFamily="2"/>
              </a:rPr>
              <a:t> पेवा विर्ताः पेवा दिएको जग्गा</a:t>
            </a:r>
            <a:r>
              <a:rPr lang="en-US" dirty="0" smtClean="0">
                <a:cs typeface="Kalimati" pitchFamily="2"/>
              </a:rPr>
              <a:t>,  </a:t>
            </a:r>
          </a:p>
          <a:p>
            <a:pPr>
              <a:lnSpc>
                <a:spcPct val="120000"/>
              </a:lnSpc>
              <a:buNone/>
            </a:pPr>
            <a:r>
              <a:rPr lang="en-US" dirty="0" smtClean="0">
                <a:cs typeface="Kalimati" pitchFamily="2"/>
              </a:rPr>
              <a:t>(</a:t>
            </a:r>
            <a:r>
              <a:rPr lang="ne-NP" dirty="0" smtClean="0">
                <a:cs typeface="Kalimati" pitchFamily="2"/>
              </a:rPr>
              <a:t>त</a:t>
            </a:r>
            <a:r>
              <a:rPr lang="en-US" dirty="0" smtClean="0">
                <a:cs typeface="Kalimati" pitchFamily="2"/>
              </a:rPr>
              <a:t>)</a:t>
            </a:r>
            <a:r>
              <a:rPr lang="ne-NP" dirty="0" smtClean="0">
                <a:cs typeface="Kalimati" pitchFamily="2"/>
              </a:rPr>
              <a:t> म्याउ विर्ताः माया गरी दिएको जग्गा</a:t>
            </a:r>
            <a:r>
              <a:rPr lang="en-US" dirty="0" smtClean="0">
                <a:cs typeface="Kalimati" pitchFamily="2"/>
              </a:rPr>
              <a:t>,  </a:t>
            </a:r>
          </a:p>
          <a:p>
            <a:pPr>
              <a:lnSpc>
                <a:spcPct val="120000"/>
              </a:lnSpc>
              <a:buNone/>
            </a:pPr>
            <a:r>
              <a:rPr lang="en-US" dirty="0" smtClean="0">
                <a:cs typeface="Kalimati" pitchFamily="2"/>
              </a:rPr>
              <a:t>(</a:t>
            </a:r>
            <a:r>
              <a:rPr lang="ne-NP" dirty="0" smtClean="0">
                <a:cs typeface="Kalimati" pitchFamily="2"/>
              </a:rPr>
              <a:t>थ</a:t>
            </a:r>
            <a:r>
              <a:rPr lang="en-US" dirty="0" smtClean="0">
                <a:cs typeface="Kalimati" pitchFamily="2"/>
              </a:rPr>
              <a:t>)</a:t>
            </a:r>
            <a:r>
              <a:rPr lang="ne-NP" dirty="0" smtClean="0">
                <a:cs typeface="Kalimati" pitchFamily="2"/>
              </a:rPr>
              <a:t> सेवा विर्ताः सेवा गरे वापत दिएको जग्गा</a:t>
            </a:r>
            <a:r>
              <a:rPr lang="en-US" dirty="0" smtClean="0">
                <a:cs typeface="Kalimati" pitchFamily="2"/>
              </a:rPr>
              <a:t>,  </a:t>
            </a:r>
          </a:p>
          <a:p>
            <a:pPr>
              <a:lnSpc>
                <a:spcPct val="120000"/>
              </a:lnSpc>
              <a:buNone/>
            </a:pPr>
            <a:r>
              <a:rPr lang="en-US" dirty="0" smtClean="0">
                <a:cs typeface="Kalimati" pitchFamily="2"/>
              </a:rPr>
              <a:t>(</a:t>
            </a:r>
            <a:r>
              <a:rPr lang="ne-NP" dirty="0" smtClean="0">
                <a:cs typeface="Kalimati" pitchFamily="2"/>
              </a:rPr>
              <a:t>द</a:t>
            </a:r>
            <a:r>
              <a:rPr lang="en-US" dirty="0" smtClean="0">
                <a:cs typeface="Kalimati" pitchFamily="2"/>
              </a:rPr>
              <a:t>)</a:t>
            </a:r>
            <a:r>
              <a:rPr lang="ne-NP" dirty="0" smtClean="0">
                <a:cs typeface="Kalimati" pitchFamily="2"/>
              </a:rPr>
              <a:t> दाइजो विर्ताः दाइजोमा दिएको जग्गा</a:t>
            </a:r>
            <a:r>
              <a:rPr lang="en-US" dirty="0" smtClean="0">
                <a:cs typeface="Kalimati" pitchFamily="2"/>
              </a:rPr>
              <a:t>,  </a:t>
            </a:r>
          </a:p>
          <a:p>
            <a:pPr>
              <a:lnSpc>
                <a:spcPct val="120000"/>
              </a:lnSpc>
              <a:buNone/>
            </a:pPr>
            <a:r>
              <a:rPr lang="en-US" dirty="0" smtClean="0">
                <a:cs typeface="Kalimati" pitchFamily="2"/>
              </a:rPr>
              <a:t>(</a:t>
            </a:r>
            <a:r>
              <a:rPr lang="ne-NP" dirty="0" smtClean="0">
                <a:cs typeface="Kalimati" pitchFamily="2"/>
              </a:rPr>
              <a:t>ध</a:t>
            </a:r>
            <a:r>
              <a:rPr lang="en-US" dirty="0" smtClean="0">
                <a:cs typeface="Kalimati" pitchFamily="2"/>
              </a:rPr>
              <a:t>)</a:t>
            </a:r>
            <a:r>
              <a:rPr lang="ne-NP" dirty="0" smtClean="0">
                <a:cs typeface="Kalimati" pitchFamily="2"/>
              </a:rPr>
              <a:t> खुवा विर्ताः राणा शासनमा विभिन्न पदका रोलवालाहरूको हात खर्चका लागि उठ्ती पाउने गरी पद अनुसार ठेकिएको जग्गा ।</a:t>
            </a:r>
          </a:p>
          <a:p>
            <a:pPr>
              <a:buNone/>
            </a:pPr>
            <a:r>
              <a:rPr lang="ne-NP" dirty="0" smtClean="0">
                <a:cs typeface="Kalimati" pitchFamily="2"/>
              </a:rPr>
              <a:t>                                                      (जग्गा प्रशासन निर्देशिका, २०५८)</a:t>
            </a:r>
            <a:endParaRPr lang="en-US" dirty="0" smtClean="0">
              <a:cs typeface="Kalimati" pitchFamily="2"/>
            </a:endParaRP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e-NP" sz="3200" dirty="0" smtClean="0">
                <a:solidFill>
                  <a:srgbClr val="00B0F0"/>
                </a:solidFill>
                <a:latin typeface="Preeti" pitchFamily="2" charset="0"/>
                <a:cs typeface="Kalimati" pitchFamily="2"/>
              </a:rPr>
              <a:t>गुठी जग्गाको दर्ता</a:t>
            </a:r>
            <a:endParaRPr lang="en-US" sz="3200" dirty="0">
              <a:solidFill>
                <a:srgbClr val="00B0F0"/>
              </a:solidFill>
              <a:latin typeface="Preeti" pitchFamily="2" charset="0"/>
              <a:cs typeface="Kalimati" pitchFamily="2"/>
            </a:endParaRPr>
          </a:p>
        </p:txBody>
      </p:sp>
      <p:sp>
        <p:nvSpPr>
          <p:cNvPr id="3" name="Content Placeholder 2"/>
          <p:cNvSpPr>
            <a:spLocks noGrp="1"/>
          </p:cNvSpPr>
          <p:nvPr>
            <p:ph idx="1"/>
          </p:nvPr>
        </p:nvSpPr>
        <p:spPr/>
        <p:txBody>
          <a:bodyPr>
            <a:normAutofit/>
          </a:bodyPr>
          <a:lstStyle/>
          <a:p>
            <a:pPr>
              <a:buNone/>
            </a:pPr>
            <a:r>
              <a:rPr lang="en-US" b="1" dirty="0" smtClean="0">
                <a:latin typeface="Preeti" pitchFamily="2" charset="0"/>
              </a:rPr>
              <a:t> </a:t>
            </a:r>
            <a:endParaRPr lang="ne-NP" b="1" dirty="0" smtClean="0">
              <a:latin typeface="Preeti" pitchFamily="2" charset="0"/>
              <a:cs typeface="Kalimati" pitchFamily="2"/>
            </a:endParaRPr>
          </a:p>
          <a:p>
            <a:pPr algn="just">
              <a:buNone/>
            </a:pPr>
            <a:r>
              <a:rPr lang="ne-NP" sz="2800" dirty="0" smtClean="0">
                <a:latin typeface="Preeti" pitchFamily="2" charset="0"/>
                <a:cs typeface="Kalimati" pitchFamily="2"/>
              </a:rPr>
              <a:t>  गुठी संस्थान ऐन, २०३३ अन्तर्गतका राजगुठी जग्गाको दर्ता सन्दर्भमा गुठी संस्थानबाट जग्गा दर्ता सम्बन्धी प्रमाण सङ्कलन तथा रैकर जग्गा दर्ता गर्दा पु¥याउनुपर्ने प्रक्रिया पूरा गरी दर्ताका लागि निर्णय भै आएका गुठी जग्गाहरू गुठी संस्थान वा अन्तर्गतका कार्यालयबाट लेखी आएको आधारमा मालपोत कार्यालयबाट गुठी जग्गा दर्ता गर्ने कार्य गरिन्छ । </a:t>
            </a:r>
            <a:r>
              <a:rPr lang="en-US" sz="2800" dirty="0" smtClean="0">
                <a:cs typeface="Kalimati" pitchFamily="2"/>
              </a:rPr>
              <a:t> </a:t>
            </a:r>
          </a:p>
          <a:p>
            <a:endParaRPr lang="en-US" sz="2800" dirty="0">
              <a:cs typeface="Kalimati" pitchFamily="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e-NP" sz="3200" dirty="0" smtClean="0">
                <a:solidFill>
                  <a:srgbClr val="00B0F0"/>
                </a:solidFill>
                <a:latin typeface="Preeti" pitchFamily="2" charset="0"/>
                <a:cs typeface="Kalimati" pitchFamily="2"/>
              </a:rPr>
              <a:t>गुठी अधीनस्थ जग्गा रैतान नम्वरीमा परिणत गर्न नमिल्ने </a:t>
            </a:r>
            <a:endParaRPr lang="en-US" sz="3200" dirty="0">
              <a:solidFill>
                <a:srgbClr val="00B0F0"/>
              </a:solidFill>
              <a:latin typeface="Preeti" pitchFamily="2" charset="0"/>
              <a:cs typeface="Kalimati" pitchFamily="2"/>
            </a:endParaRPr>
          </a:p>
        </p:txBody>
      </p:sp>
      <p:sp>
        <p:nvSpPr>
          <p:cNvPr id="3" name="Content Placeholder 2"/>
          <p:cNvSpPr>
            <a:spLocks noGrp="1"/>
          </p:cNvSpPr>
          <p:nvPr>
            <p:ph idx="1"/>
          </p:nvPr>
        </p:nvSpPr>
        <p:spPr>
          <a:xfrm>
            <a:off x="457200" y="1371600"/>
            <a:ext cx="8229600" cy="4754563"/>
          </a:xfrm>
        </p:spPr>
        <p:txBody>
          <a:bodyPr>
            <a:normAutofit fontScale="85000" lnSpcReduction="20000"/>
          </a:bodyPr>
          <a:lstStyle/>
          <a:p>
            <a:pPr algn="just">
              <a:lnSpc>
                <a:spcPct val="120000"/>
              </a:lnSpc>
              <a:buNone/>
            </a:pPr>
            <a:r>
              <a:rPr lang="ne-NP" dirty="0" smtClean="0"/>
              <a:t>   </a:t>
            </a:r>
            <a:r>
              <a:rPr lang="ne-NP" dirty="0" smtClean="0">
                <a:cs typeface="Kalimati" pitchFamily="2"/>
              </a:rPr>
              <a:t>गुठी जग्गा कमाउने दर्तावाला मोहीले सो जग्गा आफ्नो नाउँमा गुठी रैतान नम्वरी जग्गामा परिणत गरी दर्ता गराउन चाहेमा निजले तोकिएको रकम तोकिए बमोजिम संस्थानमा बुझाएमा सो जग्गा संस्थानले निजको नाममा गुठी रैतान नम्वरी जग्गामा दर्ता गरी दिनेछ भनि गुठी संस्थान ऐन</a:t>
            </a:r>
            <a:r>
              <a:rPr lang="en-US" dirty="0" smtClean="0">
                <a:cs typeface="Kalimati" pitchFamily="2"/>
              </a:rPr>
              <a:t>, </a:t>
            </a:r>
            <a:r>
              <a:rPr lang="ne-NP" dirty="0" smtClean="0">
                <a:cs typeface="Kalimati" pitchFamily="2"/>
              </a:rPr>
              <a:t>२०३३</a:t>
            </a:r>
            <a:r>
              <a:rPr lang="en-US" dirty="0" smtClean="0">
                <a:cs typeface="Kalimati" pitchFamily="2"/>
              </a:rPr>
              <a:t>, </a:t>
            </a:r>
            <a:r>
              <a:rPr lang="ne-NP" dirty="0" smtClean="0">
                <a:cs typeface="Kalimati" pitchFamily="2"/>
              </a:rPr>
              <a:t>को दफा ३६क मा व्यवस्था भएकोमा सर्वोच्च अदालतको मिति २०६४।१०।१० को आदेशबाट सो दफा सोही मिति देखि लागू हुने गरी अमान्य एवं वदर घोषित भएको हुंदा सो दफा बमोजिम गुठी अधिनस्थ जग्गा रैतान नम्बरीमा परिणत गर्न मिल्दैन। </a:t>
            </a:r>
            <a:endParaRPr lang="en-US" dirty="0" smtClean="0">
              <a:cs typeface="Kalimati" pitchFamily="2"/>
            </a:endParaRP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ne-NP" sz="3200" dirty="0" smtClean="0">
                <a:solidFill>
                  <a:srgbClr val="00B0F0"/>
                </a:solidFill>
                <a:latin typeface="Preeti" pitchFamily="2" charset="0"/>
                <a:cs typeface="Kalimati" pitchFamily="2"/>
              </a:rPr>
              <a:t>उखडा जग्गा दर्ता सम्बन्धी व्यवस्था </a:t>
            </a:r>
            <a:endParaRPr lang="en-US" sz="3200" dirty="0">
              <a:solidFill>
                <a:srgbClr val="00B0F0"/>
              </a:solidFill>
              <a:latin typeface="Preeti" pitchFamily="2" charset="0"/>
              <a:cs typeface="Kalimati" pitchFamily="2"/>
            </a:endParaRPr>
          </a:p>
        </p:txBody>
      </p:sp>
      <p:sp>
        <p:nvSpPr>
          <p:cNvPr id="3" name="Content Placeholder 2"/>
          <p:cNvSpPr>
            <a:spLocks noGrp="1"/>
          </p:cNvSpPr>
          <p:nvPr>
            <p:ph idx="1"/>
          </p:nvPr>
        </p:nvSpPr>
        <p:spPr>
          <a:xfrm>
            <a:off x="457200" y="990600"/>
            <a:ext cx="8229600" cy="5867400"/>
          </a:xfrm>
        </p:spPr>
        <p:txBody>
          <a:bodyPr>
            <a:noAutofit/>
          </a:bodyPr>
          <a:lstStyle/>
          <a:p>
            <a:pPr algn="just">
              <a:lnSpc>
                <a:spcPct val="120000"/>
              </a:lnSpc>
            </a:pPr>
            <a:r>
              <a:rPr lang="ne-NP" sz="2300" dirty="0" smtClean="0">
                <a:cs typeface="Kalimati" pitchFamily="2"/>
              </a:rPr>
              <a:t>उखडा जग्गा भन्नाले जग्गाधनीसँग भएको वोल कवोल बमोजिम किसानले जग्गाधनीलार्इ नगदी पोत बुझाउने गरी बुझाई आएको जग्गालार्इ उखडा सम्झनु पर्छ ।</a:t>
            </a:r>
            <a:endParaRPr lang="en-US" sz="2300" dirty="0" smtClean="0">
              <a:cs typeface="Kalimati" pitchFamily="2"/>
            </a:endParaRPr>
          </a:p>
          <a:p>
            <a:pPr algn="r">
              <a:lnSpc>
                <a:spcPct val="120000"/>
              </a:lnSpc>
              <a:buNone/>
            </a:pPr>
            <a:r>
              <a:rPr lang="ne-NP" sz="2300" dirty="0" smtClean="0">
                <a:cs typeface="Kalimati" pitchFamily="2"/>
              </a:rPr>
              <a:t>  	</a:t>
            </a:r>
            <a:r>
              <a:rPr lang="en-US" sz="2300" dirty="0" smtClean="0">
                <a:cs typeface="Kalimati" pitchFamily="2"/>
              </a:rPr>
              <a:t>(</a:t>
            </a:r>
            <a:r>
              <a:rPr lang="ne-NP" sz="2300" dirty="0" smtClean="0">
                <a:cs typeface="Kalimati" pitchFamily="2"/>
              </a:rPr>
              <a:t>उखडा जग्गा सम्बन्धी ऐन</a:t>
            </a:r>
            <a:r>
              <a:rPr lang="en-US" sz="2300" dirty="0" smtClean="0">
                <a:cs typeface="Kalimati" pitchFamily="2"/>
              </a:rPr>
              <a:t>, </a:t>
            </a:r>
            <a:r>
              <a:rPr lang="ne-NP" sz="2300" dirty="0" smtClean="0">
                <a:cs typeface="Kalimati" pitchFamily="2"/>
              </a:rPr>
              <a:t>२०२१ को दफा २</a:t>
            </a:r>
            <a:r>
              <a:rPr lang="en-US" sz="2300" dirty="0" smtClean="0">
                <a:cs typeface="Kalimati" pitchFamily="2"/>
              </a:rPr>
              <a:t>(</a:t>
            </a:r>
            <a:r>
              <a:rPr lang="ne-NP" sz="2300" dirty="0" smtClean="0">
                <a:cs typeface="Kalimati" pitchFamily="2"/>
              </a:rPr>
              <a:t>घ</a:t>
            </a:r>
            <a:r>
              <a:rPr lang="en-US" sz="2300" dirty="0" smtClean="0">
                <a:cs typeface="Kalimati" pitchFamily="2"/>
              </a:rPr>
              <a:t>)</a:t>
            </a:r>
          </a:p>
          <a:p>
            <a:pPr algn="just">
              <a:lnSpc>
                <a:spcPct val="120000"/>
              </a:lnSpc>
            </a:pPr>
            <a:r>
              <a:rPr lang="ne-NP" sz="2300" dirty="0" smtClean="0">
                <a:cs typeface="Kalimati" pitchFamily="2"/>
              </a:rPr>
              <a:t>उखडा सम्बन्धी ऐन</a:t>
            </a:r>
            <a:r>
              <a:rPr lang="en-US" sz="2300" dirty="0" smtClean="0">
                <a:cs typeface="Kalimati" pitchFamily="2"/>
              </a:rPr>
              <a:t>, </a:t>
            </a:r>
            <a:r>
              <a:rPr lang="ne-NP" sz="2300" dirty="0" smtClean="0">
                <a:cs typeface="Kalimati" pitchFamily="2"/>
              </a:rPr>
              <a:t>२०२१ प्रारम्भ हुँदाका वखत किसानले जग्गा धनीलार्इ पोत बुझाउने गरी बुझाई रहेको उखडा जग्गाको किसान विदेशी नागरिक रहेछ वा पछि विदेशी नागरिक ठहरिन आयो भने निजले जोतेको उखडा जग्गा नेपाल सरकारमा दर्ता हुने र सो किसानले सम्बन्धित जग्गाधनीलार्इ बुझाउनु पर्ने क्षतिपूर्ति वापतको रकम समयमा नबुझाएमा बाहेक त्यस्तो उखडा जग्गामा जग्गाधनीको हक समाप्त भै किसानको नाममा तोकिए बमोजिम नम्वरीमा दर्ता गर्नुपर्छ ।</a:t>
            </a:r>
            <a:endParaRPr lang="en-US" sz="2300" dirty="0" smtClean="0">
              <a:cs typeface="Kalimati" pitchFamily="2"/>
            </a:endParaRPr>
          </a:p>
          <a:p>
            <a:pPr algn="r">
              <a:lnSpc>
                <a:spcPct val="120000"/>
              </a:lnSpc>
              <a:buNone/>
            </a:pPr>
            <a:r>
              <a:rPr lang="ne-NP" sz="2300" dirty="0" smtClean="0">
                <a:cs typeface="Kalimati" pitchFamily="2"/>
              </a:rPr>
              <a:t>     	</a:t>
            </a:r>
            <a:r>
              <a:rPr lang="en-US" sz="2300" dirty="0" smtClean="0">
                <a:cs typeface="Kalimati" pitchFamily="2"/>
              </a:rPr>
              <a:t>(</a:t>
            </a:r>
            <a:r>
              <a:rPr lang="ne-NP" sz="2300" dirty="0" smtClean="0">
                <a:cs typeface="Kalimati" pitchFamily="2"/>
              </a:rPr>
              <a:t>उखडा जग्गा सम्बन्धी ऐन</a:t>
            </a:r>
            <a:r>
              <a:rPr lang="en-US" sz="2300" dirty="0" smtClean="0">
                <a:cs typeface="Kalimati" pitchFamily="2"/>
              </a:rPr>
              <a:t>, </a:t>
            </a:r>
            <a:r>
              <a:rPr lang="ne-NP" sz="2300" dirty="0" smtClean="0">
                <a:cs typeface="Kalimati" pitchFamily="2"/>
              </a:rPr>
              <a:t>२०२१ को दफा 5</a:t>
            </a:r>
            <a:r>
              <a:rPr lang="en-US" sz="2300" dirty="0" smtClean="0">
                <a:cs typeface="Kalimati" pitchFamily="2"/>
              </a:rPr>
              <a:t>)</a:t>
            </a:r>
          </a:p>
          <a:p>
            <a:pPr>
              <a:lnSpc>
                <a:spcPct val="120000"/>
              </a:lnSpc>
              <a:buNone/>
            </a:pP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274638"/>
            <a:ext cx="8229600" cy="715962"/>
          </a:xfrm>
        </p:spPr>
        <p:txBody>
          <a:bodyPr>
            <a:normAutofit/>
          </a:bodyPr>
          <a:lstStyle/>
          <a:p>
            <a:r>
              <a:rPr lang="ne-NP" sz="3200" b="1" dirty="0" smtClean="0">
                <a:solidFill>
                  <a:srgbClr val="00B0F0"/>
                </a:solidFill>
                <a:latin typeface="Preeti" pitchFamily="2" charset="0"/>
                <a:cs typeface="Kalimati" pitchFamily="2"/>
              </a:rPr>
              <a:t>नेपालमा नाप नक्शाको स्थिति </a:t>
            </a:r>
            <a:endParaRPr lang="en-US" sz="3200" b="1" dirty="0" smtClean="0">
              <a:solidFill>
                <a:srgbClr val="00B0F0"/>
              </a:solidFill>
              <a:latin typeface="Preeti" pitchFamily="2" charset="0"/>
              <a:cs typeface="Kalimati" pitchFamily="2"/>
            </a:endParaRPr>
          </a:p>
        </p:txBody>
      </p:sp>
      <p:sp>
        <p:nvSpPr>
          <p:cNvPr id="24579" name="Content Placeholder 2"/>
          <p:cNvSpPr>
            <a:spLocks noGrp="1"/>
          </p:cNvSpPr>
          <p:nvPr>
            <p:ph idx="1"/>
          </p:nvPr>
        </p:nvSpPr>
        <p:spPr>
          <a:xfrm>
            <a:off x="457200" y="914400"/>
            <a:ext cx="8229600" cy="5562600"/>
          </a:xfrm>
        </p:spPr>
        <p:txBody>
          <a:bodyPr>
            <a:noAutofit/>
          </a:bodyPr>
          <a:lstStyle/>
          <a:p>
            <a:pPr algn="just">
              <a:lnSpc>
                <a:spcPct val="120000"/>
              </a:lnSpc>
            </a:pPr>
            <a:r>
              <a:rPr lang="ne-NP" sz="2200" dirty="0" smtClean="0">
                <a:latin typeface="Preeti" pitchFamily="2" charset="0"/>
                <a:cs typeface="Kalimati" pitchFamily="2"/>
              </a:rPr>
              <a:t>२०२१ सालमा शुरु भएर २०५५ सालमा आवादी क्षेत्रको एकसरो नापी समाप्त भएको थियो। गाउब्लक वाँकी थियो।</a:t>
            </a:r>
          </a:p>
          <a:p>
            <a:pPr algn="just">
              <a:lnSpc>
                <a:spcPct val="120000"/>
              </a:lnSpc>
            </a:pPr>
            <a:r>
              <a:rPr lang="ne-NP" sz="2200" dirty="0" smtClean="0">
                <a:latin typeface="Preeti" pitchFamily="2" charset="0"/>
                <a:cs typeface="Kalimati" pitchFamily="2"/>
              </a:rPr>
              <a:t>एकसरो नापी बाट तयार भूमिलगतको आधारमा नेपालमा नक्शामा आधारित  जग्गा प्रशासन शुरू भएको हो ।</a:t>
            </a:r>
            <a:endParaRPr lang="en-US" sz="2200" dirty="0" smtClean="0">
              <a:latin typeface="Preeti" pitchFamily="2" charset="0"/>
              <a:cs typeface="Kalimati" pitchFamily="2"/>
            </a:endParaRPr>
          </a:p>
          <a:p>
            <a:pPr algn="just">
              <a:lnSpc>
                <a:spcPct val="120000"/>
              </a:lnSpc>
            </a:pPr>
            <a:r>
              <a:rPr lang="ne-NP" sz="2200" dirty="0" smtClean="0">
                <a:latin typeface="Preeti" pitchFamily="2" charset="0"/>
                <a:cs typeface="Kalimati" pitchFamily="2"/>
              </a:rPr>
              <a:t>२०४३ देखि २०४९ सम्म काठमाण्डौं जिल्लामा पुनःनापी भएको थियो । २०४९ सालमा स्थगन गरिएको पुनः नापी २०५२ देखि विभिन्न जिल्लामा पुनः आरम्भ भै कंचनपुर जिल्लाको पुनः नापी सम्पन्न। </a:t>
            </a:r>
          </a:p>
          <a:p>
            <a:pPr algn="just">
              <a:lnSpc>
                <a:spcPct val="120000"/>
              </a:lnSpc>
            </a:pPr>
            <a:r>
              <a:rPr lang="ne-NP" sz="2200" dirty="0" smtClean="0">
                <a:latin typeface="Preeti" pitchFamily="2" charset="0"/>
                <a:cs typeface="Kalimati" pitchFamily="2"/>
              </a:rPr>
              <a:t>कित्तानापीलाई डिजिटल प्रविधिमा रुपान्तरण गर्ने सन्दर्भमा </a:t>
            </a:r>
            <a:r>
              <a:rPr lang="ne-NP" sz="2200" dirty="0" smtClean="0">
                <a:latin typeface="Preeti" pitchFamily="2" charset="0"/>
                <a:cs typeface="Kalimati" pitchFamily="2"/>
              </a:rPr>
              <a:t>२०६३</a:t>
            </a:r>
            <a:r>
              <a:rPr lang="en-ZW" sz="2200" dirty="0" smtClean="0">
                <a:latin typeface="Preeti" pitchFamily="2" charset="0"/>
                <a:cs typeface="Kalimati" pitchFamily="2"/>
              </a:rPr>
              <a:t> </a:t>
            </a:r>
            <a:r>
              <a:rPr lang="ne-NP" sz="2200" dirty="0" smtClean="0">
                <a:latin typeface="Preeti" pitchFamily="2" charset="0"/>
                <a:cs typeface="Kalimati" pitchFamily="2"/>
              </a:rPr>
              <a:t>भाद्र ५</a:t>
            </a:r>
            <a:r>
              <a:rPr lang="ne-NP" sz="2200" dirty="0" smtClean="0">
                <a:latin typeface="Preeti" pitchFamily="2" charset="0"/>
                <a:cs typeface="Kalimati" pitchFamily="2"/>
              </a:rPr>
              <a:t> </a:t>
            </a:r>
            <a:r>
              <a:rPr lang="ne-NP" sz="2200" dirty="0" smtClean="0">
                <a:latin typeface="Preeti" pitchFamily="2" charset="0"/>
                <a:cs typeface="Kalimati" pitchFamily="2"/>
              </a:rPr>
              <a:t>देखि बनेपा नगरपालिकामा डिजिटल नापी शुरु भएको छ ।</a:t>
            </a:r>
          </a:p>
          <a:p>
            <a:pPr algn="just">
              <a:lnSpc>
                <a:spcPct val="120000"/>
              </a:lnSpc>
            </a:pPr>
            <a:r>
              <a:rPr lang="ne-NP" sz="2200" dirty="0" smtClean="0">
                <a:latin typeface="Preeti" pitchFamily="2" charset="0"/>
                <a:cs typeface="Kalimati" pitchFamily="2"/>
              </a:rPr>
              <a:t>विगत द्धन्द्धमा क्षति भएका नक्शा श्रेष्ता पुनर्स्थापना गर्न नापी कार्य जारी</a:t>
            </a:r>
            <a:r>
              <a:rPr lang="en-US" sz="2200" dirty="0" smtClean="0">
                <a:latin typeface="Preeti" pitchFamily="2" charset="0"/>
                <a:cs typeface="Kalimati" pitchFamily="2"/>
              </a:rPr>
              <a:t> </a:t>
            </a:r>
            <a:r>
              <a:rPr lang="ne-NP" sz="2200" dirty="0" smtClean="0">
                <a:latin typeface="Preeti" pitchFamily="2" charset="0"/>
                <a:cs typeface="Kalimati" pitchFamily="2"/>
              </a:rPr>
              <a:t> छ ।</a:t>
            </a:r>
          </a:p>
          <a:p>
            <a:pPr algn="just">
              <a:lnSpc>
                <a:spcPct val="120000"/>
              </a:lnSpc>
            </a:pPr>
            <a:r>
              <a:rPr lang="ne-NP" sz="2200" dirty="0" smtClean="0">
                <a:latin typeface="Preeti" pitchFamily="2" charset="0"/>
                <a:cs typeface="Kalimati" pitchFamily="2"/>
              </a:rPr>
              <a:t>गाउँ ब्लक नापी समाप्त हुने चरणमा छ ।</a:t>
            </a:r>
            <a:endParaRPr lang="en-US" sz="2200" dirty="0" smtClean="0">
              <a:latin typeface="Preeti" pitchFamily="2" charset="0"/>
              <a:cs typeface="Kalimati" pitchFamily="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e-NP" sz="3200" dirty="0" smtClean="0">
                <a:solidFill>
                  <a:srgbClr val="00B0F0"/>
                </a:solidFill>
                <a:latin typeface="Preeti" pitchFamily="2" charset="0"/>
                <a:cs typeface="Kalimati" pitchFamily="2"/>
              </a:rPr>
              <a:t>झोरा क्षेत्रको जग्गा दर्ता सम्बन्धी व्यवस्थाः </a:t>
            </a:r>
            <a:endParaRPr lang="en-US" sz="3200" dirty="0">
              <a:solidFill>
                <a:srgbClr val="00B0F0"/>
              </a:solidFill>
              <a:latin typeface="Preeti" pitchFamily="2" charset="0"/>
              <a:cs typeface="Kalimati" pitchFamily="2"/>
            </a:endParaRPr>
          </a:p>
        </p:txBody>
      </p:sp>
      <p:sp>
        <p:nvSpPr>
          <p:cNvPr id="3" name="Content Placeholder 2"/>
          <p:cNvSpPr>
            <a:spLocks noGrp="1"/>
          </p:cNvSpPr>
          <p:nvPr>
            <p:ph idx="1"/>
          </p:nvPr>
        </p:nvSpPr>
        <p:spPr>
          <a:xfrm>
            <a:off x="457200" y="1143000"/>
            <a:ext cx="8229600" cy="5181600"/>
          </a:xfrm>
        </p:spPr>
        <p:txBody>
          <a:bodyPr>
            <a:normAutofit fontScale="77500" lnSpcReduction="20000"/>
          </a:bodyPr>
          <a:lstStyle/>
          <a:p>
            <a:pPr algn="just">
              <a:lnSpc>
                <a:spcPct val="120000"/>
              </a:lnSpc>
            </a:pPr>
            <a:r>
              <a:rPr lang="ne-NP" dirty="0" smtClean="0">
                <a:cs typeface="Kalimati" pitchFamily="2"/>
              </a:rPr>
              <a:t>झोरा ऐन लागू भएको झोरा क्षेत्रको जग्गा सोही क्षेत्रमा वसोवास गरेको घटीमा १ वर्ष देखि खेती गरी कमाई आएको व्यक्तिलार्इ बढीमा ४ विगहासम्म जग्गा मालपोत कार्यालयको प्रमुख वा झोरा ऐन प्रयोग गर्ने अन्य अधिकारी तोकिएको भए तोकिएको अधिकारीले बिक्री वितरण गर्नुपर्छ । झोरा ऐन प्रयोग गर्ने अन्य अधिकारी तोकिएको भए मालपोत कार्यालयले झोरा ऐन बमोजिम काम कारवाही गर्नु पर्दैन ।</a:t>
            </a:r>
            <a:endParaRPr lang="en-US" dirty="0" smtClean="0">
              <a:cs typeface="Kalimati" pitchFamily="2"/>
            </a:endParaRPr>
          </a:p>
          <a:p>
            <a:pPr algn="r">
              <a:buNone/>
            </a:pPr>
            <a:r>
              <a:rPr lang="ne-NP" sz="2800" dirty="0" smtClean="0">
                <a:cs typeface="Kalimati" pitchFamily="2"/>
              </a:rPr>
              <a:t>	</a:t>
            </a:r>
            <a:r>
              <a:rPr lang="ne-NP" sz="2600" dirty="0" smtClean="0">
                <a:cs typeface="Kalimati" pitchFamily="2"/>
              </a:rPr>
              <a:t>झोरा क्षेत्रको जग्गा सम्बन्धी ऐन</a:t>
            </a:r>
            <a:r>
              <a:rPr lang="en-US" sz="2600" dirty="0" smtClean="0">
                <a:cs typeface="Kalimati" pitchFamily="2"/>
              </a:rPr>
              <a:t>, </a:t>
            </a:r>
            <a:r>
              <a:rPr lang="ne-NP" sz="2600" dirty="0" smtClean="0">
                <a:cs typeface="Kalimati" pitchFamily="2"/>
              </a:rPr>
              <a:t>२०२८ को दफा ४</a:t>
            </a:r>
            <a:r>
              <a:rPr lang="en-US" sz="2600" dirty="0" smtClean="0">
                <a:cs typeface="Kalimati" pitchFamily="2"/>
              </a:rPr>
              <a:t>(</a:t>
            </a:r>
            <a:r>
              <a:rPr lang="ne-NP" sz="2600" dirty="0" smtClean="0">
                <a:cs typeface="Kalimati" pitchFamily="2"/>
              </a:rPr>
              <a:t>१</a:t>
            </a:r>
            <a:r>
              <a:rPr lang="en-US" sz="2600" dirty="0" smtClean="0">
                <a:cs typeface="Kalimati" pitchFamily="2"/>
              </a:rPr>
              <a:t>)</a:t>
            </a:r>
          </a:p>
          <a:p>
            <a:pPr algn="just"/>
            <a:endParaRPr lang="en-US" sz="2600" dirty="0" smtClean="0">
              <a:cs typeface="Kalimati" pitchFamily="2"/>
            </a:endParaRPr>
          </a:p>
          <a:p>
            <a:pPr algn="just">
              <a:lnSpc>
                <a:spcPct val="120000"/>
              </a:lnSpc>
            </a:pPr>
            <a:r>
              <a:rPr lang="ne-NP" dirty="0" smtClean="0">
                <a:cs typeface="Kalimati" pitchFamily="2"/>
              </a:rPr>
              <a:t>झोरा ऐन लागू भएको झोरा क्षेत्रको जग्गामा जग्गावालाले आफै खेती गरी आएको नभै रैतीले कमाई आएको जग्गामा त्यस्तो जग्गावालाको सवै हक अधिकार समाप्त हुनेछ ।</a:t>
            </a:r>
            <a:endParaRPr lang="en-US" dirty="0" smtClean="0">
              <a:cs typeface="Kalimati" pitchFamily="2"/>
            </a:endParaRPr>
          </a:p>
          <a:p>
            <a:pPr algn="r">
              <a:buNone/>
            </a:pPr>
            <a:r>
              <a:rPr lang="ne-NP" dirty="0" smtClean="0">
                <a:cs typeface="Kalimati" pitchFamily="2"/>
              </a:rPr>
              <a:t>	</a:t>
            </a:r>
            <a:r>
              <a:rPr lang="ne-NP" sz="2600" dirty="0" smtClean="0">
                <a:cs typeface="Kalimati" pitchFamily="2"/>
              </a:rPr>
              <a:t>झोरा क्षेत्रको जग्गा सम्बन्धी ऐन</a:t>
            </a:r>
            <a:r>
              <a:rPr lang="en-US" sz="2600" dirty="0" smtClean="0">
                <a:cs typeface="Kalimati" pitchFamily="2"/>
              </a:rPr>
              <a:t>, </a:t>
            </a:r>
            <a:r>
              <a:rPr lang="ne-NP" sz="2600" dirty="0" smtClean="0">
                <a:cs typeface="Kalimati" pitchFamily="2"/>
              </a:rPr>
              <a:t>२०२८ को दफा ३</a:t>
            </a:r>
            <a:r>
              <a:rPr lang="en-US" sz="2600" dirty="0" smtClean="0">
                <a:cs typeface="Kalimati" pitchFamily="2"/>
              </a:rPr>
              <a:t>(</a:t>
            </a:r>
            <a:r>
              <a:rPr lang="ne-NP" sz="2600" dirty="0" smtClean="0">
                <a:cs typeface="Kalimati" pitchFamily="2"/>
              </a:rPr>
              <a:t>१</a:t>
            </a:r>
            <a:r>
              <a:rPr lang="en-US" sz="2600" dirty="0" smtClean="0">
                <a:cs typeface="Kalimati" pitchFamily="2"/>
              </a:rPr>
              <a:t>)</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e-NP" sz="3200" dirty="0" smtClean="0">
                <a:solidFill>
                  <a:srgbClr val="00B0F0"/>
                </a:solidFill>
                <a:latin typeface="Preeti" pitchFamily="2" charset="0"/>
                <a:cs typeface="Kalimati" pitchFamily="2"/>
              </a:rPr>
              <a:t>बहाल विटौरी जग्गा सम्बन्धी व्यवस्था</a:t>
            </a:r>
            <a:endParaRPr lang="en-US" sz="3200" dirty="0">
              <a:solidFill>
                <a:srgbClr val="00B0F0"/>
              </a:solidFill>
              <a:latin typeface="Preeti" pitchFamily="2" charset="0"/>
              <a:cs typeface="Kalimati" pitchFamily="2"/>
            </a:endParaRPr>
          </a:p>
        </p:txBody>
      </p:sp>
      <p:sp>
        <p:nvSpPr>
          <p:cNvPr id="3" name="Content Placeholder 2"/>
          <p:cNvSpPr>
            <a:spLocks noGrp="1"/>
          </p:cNvSpPr>
          <p:nvPr>
            <p:ph idx="1"/>
          </p:nvPr>
        </p:nvSpPr>
        <p:spPr/>
        <p:txBody>
          <a:bodyPr>
            <a:normAutofit fontScale="92500"/>
          </a:bodyPr>
          <a:lstStyle/>
          <a:p>
            <a:pPr algn="just">
              <a:buNone/>
            </a:pPr>
            <a:r>
              <a:rPr lang="ne-NP" dirty="0" smtClean="0"/>
              <a:t>   </a:t>
            </a:r>
            <a:r>
              <a:rPr lang="ne-NP" dirty="0" smtClean="0">
                <a:cs typeface="Kalimati" pitchFamily="2"/>
              </a:rPr>
              <a:t>गाँउ विकास समिति वा नगरपालिकाले आफ्नो क्षेत्र भित्रको ऐलानी पर्ती जग्गा वहालमा लगाउन सक्ने भएतापनि नेपाल सरकारको पूर्व स्वीकृति वेगर त्यस्तो वहाल विटौरीको जग्गाको हक हस्तान्तरण गाँउ विकास समिति वा नगरपालिकाले गर्न पाउंदैन।यस्तो जग्गामा वहालमा वस्नेको स्वामित्वको हक नै नहुने हुँदा निजको तर्फबाट पनि त्यस्तो जग्गाको लिखत पारित गर्न हुँदैन । </a:t>
            </a:r>
          </a:p>
          <a:p>
            <a:pPr algn="r">
              <a:buNone/>
            </a:pPr>
            <a:r>
              <a:rPr lang="ne-NP" dirty="0" smtClean="0">
                <a:cs typeface="Kalimati" pitchFamily="2"/>
              </a:rPr>
              <a:t>(जग्गा प्रशासन निर्देशिका २०५८)</a:t>
            </a:r>
          </a:p>
          <a:p>
            <a:pPr algn="just"/>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ne-NP" sz="2800" dirty="0" smtClean="0">
                <a:solidFill>
                  <a:srgbClr val="00B0F0"/>
                </a:solidFill>
                <a:latin typeface="Preeti" pitchFamily="2" charset="0"/>
              </a:rPr>
              <a:t>विर्ता, गुठी, कोदाले, विटौरी, लगायतका जग्गा दर्ता सम्बन्धमा देखा परेका बिबादहरु</a:t>
            </a:r>
            <a:endParaRPr lang="en-US" sz="2800" dirty="0" smtClean="0">
              <a:solidFill>
                <a:srgbClr val="00B0F0"/>
              </a:solidFill>
              <a:latin typeface="Preeti" pitchFamily="2" charset="0"/>
            </a:endParaRPr>
          </a:p>
        </p:txBody>
      </p:sp>
      <p:sp>
        <p:nvSpPr>
          <p:cNvPr id="3" name="Content Placeholder 2"/>
          <p:cNvSpPr>
            <a:spLocks noGrp="1"/>
          </p:cNvSpPr>
          <p:nvPr>
            <p:ph idx="1"/>
          </p:nvPr>
        </p:nvSpPr>
        <p:spPr>
          <a:xfrm>
            <a:off x="457200" y="1600200"/>
            <a:ext cx="8305800" cy="4800600"/>
          </a:xfrm>
        </p:spPr>
        <p:txBody>
          <a:bodyPr>
            <a:normAutofit fontScale="85000" lnSpcReduction="20000"/>
          </a:bodyPr>
          <a:lstStyle/>
          <a:p>
            <a:pPr>
              <a:lnSpc>
                <a:spcPct val="120000"/>
              </a:lnSpc>
            </a:pPr>
            <a:r>
              <a:rPr lang="ne-NP" dirty="0" smtClean="0">
                <a:cs typeface="Kalimati" pitchFamily="2"/>
              </a:rPr>
              <a:t>गुठीको जग्गा घटाउन नहुने ।</a:t>
            </a:r>
          </a:p>
          <a:p>
            <a:pPr>
              <a:lnSpc>
                <a:spcPct val="120000"/>
              </a:lnSpc>
            </a:pPr>
            <a:r>
              <a:rPr lang="ne-NP" dirty="0" smtClean="0">
                <a:cs typeface="Kalimati" pitchFamily="2"/>
              </a:rPr>
              <a:t>नदी उकास लगाएतका खाली जग्गा गुठीको नाममा मोही कायम गर्ने प्रवृती बढदो छ । </a:t>
            </a:r>
          </a:p>
          <a:p>
            <a:pPr>
              <a:lnSpc>
                <a:spcPct val="120000"/>
              </a:lnSpc>
            </a:pPr>
            <a:r>
              <a:rPr lang="ne-NP" dirty="0" smtClean="0">
                <a:cs typeface="Kalimati" pitchFamily="2"/>
              </a:rPr>
              <a:t>विटौरी जग्गा सरकारी जग्गा हो वा दर्ता गर्न योग्य जग्गा भन्नेमा विबाद देखिन्छ । </a:t>
            </a:r>
          </a:p>
          <a:p>
            <a:pPr>
              <a:lnSpc>
                <a:spcPct val="120000"/>
              </a:lnSpc>
            </a:pPr>
            <a:r>
              <a:rPr lang="ne-NP" dirty="0" smtClean="0">
                <a:cs typeface="Kalimati" pitchFamily="2"/>
              </a:rPr>
              <a:t>दर्ता बाँकी झोरा जग्गा नापी गरी दर्ता गर्न मिल्ने हो होईन ?</a:t>
            </a:r>
          </a:p>
          <a:p>
            <a:pPr>
              <a:lnSpc>
                <a:spcPct val="120000"/>
              </a:lnSpc>
            </a:pPr>
            <a:r>
              <a:rPr lang="ne-NP" dirty="0" smtClean="0">
                <a:cs typeface="Kalimati" pitchFamily="2"/>
              </a:rPr>
              <a:t>कोदाले जग्गाको लगत तराईमा हुन सक्ने हो होईन ?</a:t>
            </a:r>
          </a:p>
          <a:p>
            <a:pPr>
              <a:lnSpc>
                <a:spcPct val="120000"/>
              </a:lnSpc>
            </a:pPr>
            <a:r>
              <a:rPr lang="ne-NP" dirty="0" smtClean="0">
                <a:cs typeface="Kalimati" pitchFamily="2"/>
              </a:rPr>
              <a:t>विर्ता उन्मुलन भएको लामो समय सम्म पनी समस्या समाधान हुन नसक्नु ।</a:t>
            </a:r>
            <a:endParaRPr lang="en-US" dirty="0">
              <a:cs typeface="Kalimati" pitchFamily="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ne-NP" sz="3200" dirty="0" smtClean="0">
                <a:solidFill>
                  <a:srgbClr val="00B0F0"/>
                </a:solidFill>
                <a:latin typeface="Preeti" pitchFamily="2" charset="0"/>
                <a:cs typeface="Kalimati" pitchFamily="2"/>
              </a:rPr>
              <a:t>एकिकृत ऐनको आवश्यकता</a:t>
            </a:r>
            <a:endParaRPr lang="en-US" sz="3200" dirty="0">
              <a:solidFill>
                <a:srgbClr val="00B0F0"/>
              </a:solidFill>
              <a:latin typeface="Preeti" pitchFamily="2" charset="0"/>
              <a:cs typeface="Kalimati" pitchFamily="2"/>
            </a:endParaRPr>
          </a:p>
        </p:txBody>
      </p:sp>
      <p:sp>
        <p:nvSpPr>
          <p:cNvPr id="3" name="Content Placeholder 2"/>
          <p:cNvSpPr>
            <a:spLocks noGrp="1"/>
          </p:cNvSpPr>
          <p:nvPr>
            <p:ph idx="1"/>
          </p:nvPr>
        </p:nvSpPr>
        <p:spPr>
          <a:xfrm>
            <a:off x="457200" y="1143000"/>
            <a:ext cx="8229600" cy="5181600"/>
          </a:xfrm>
        </p:spPr>
        <p:txBody>
          <a:bodyPr>
            <a:noAutofit/>
          </a:bodyPr>
          <a:lstStyle/>
          <a:p>
            <a:pPr algn="just"/>
            <a:r>
              <a:rPr lang="ne-NP" sz="2200" dirty="0" smtClean="0">
                <a:cs typeface="Kalimati" pitchFamily="2"/>
              </a:rPr>
              <a:t>छरिएर रहेका ऐन नियमको कारण जग्गा प्रशासनमा कठीनाई भएको</a:t>
            </a:r>
          </a:p>
          <a:p>
            <a:pPr algn="just"/>
            <a:r>
              <a:rPr lang="ne-NP" sz="2200" dirty="0" smtClean="0">
                <a:cs typeface="Kalimati" pitchFamily="2"/>
              </a:rPr>
              <a:t>ऐन पिच्छे परिभाषा फरक परेको </a:t>
            </a:r>
          </a:p>
          <a:p>
            <a:pPr algn="just"/>
            <a:r>
              <a:rPr lang="ne-NP" sz="2200" dirty="0" smtClean="0">
                <a:cs typeface="Kalimati" pitchFamily="2"/>
              </a:rPr>
              <a:t>ऐनका प्रावधानहरू एक आपसमा बाझिएको</a:t>
            </a:r>
          </a:p>
          <a:p>
            <a:pPr algn="just"/>
            <a:r>
              <a:rPr lang="ne-NP" sz="2200" dirty="0" smtClean="0">
                <a:cs typeface="Kalimati" pitchFamily="2"/>
              </a:rPr>
              <a:t>सरकारी तथा सार्बजनिक जग्गाको संरक्षणको दायित्व धेरै निकायमा तर जिम्मेवारी पुरा कतै नभएको</a:t>
            </a:r>
          </a:p>
          <a:p>
            <a:pPr algn="just"/>
            <a:r>
              <a:rPr lang="ne-NP" sz="2200" dirty="0" smtClean="0">
                <a:cs typeface="Kalimati" pitchFamily="2"/>
              </a:rPr>
              <a:t>जग्गादर्तामा एकरुपता नभएको</a:t>
            </a:r>
          </a:p>
          <a:p>
            <a:pPr algn="just"/>
            <a:r>
              <a:rPr lang="ne-NP" sz="2200" dirty="0" smtClean="0">
                <a:cs typeface="Kalimati" pitchFamily="2"/>
              </a:rPr>
              <a:t>एउटै विषयमा अदालतबाट फरक फरक नजिर प्रतिपादन भएको</a:t>
            </a:r>
          </a:p>
          <a:p>
            <a:pPr algn="just"/>
            <a:r>
              <a:rPr lang="ne-NP" sz="2200" dirty="0" smtClean="0">
                <a:cs typeface="Kalimati" pitchFamily="2"/>
              </a:rPr>
              <a:t>पुन नापीको आवश्यकतामा समान धारणा नरहेको</a:t>
            </a:r>
          </a:p>
          <a:p>
            <a:pPr algn="just"/>
            <a:r>
              <a:rPr lang="ne-NP" sz="2200" dirty="0" smtClean="0">
                <a:cs typeface="Kalimati" pitchFamily="2"/>
              </a:rPr>
              <a:t>मिसिल हराउने प्रवृती बढदै गएको </a:t>
            </a:r>
          </a:p>
          <a:p>
            <a:pPr algn="just"/>
            <a:r>
              <a:rPr lang="ne-NP" sz="2200" dirty="0" smtClean="0">
                <a:cs typeface="Kalimati" pitchFamily="2"/>
              </a:rPr>
              <a:t>किर्ते जालसाजी नियन्त्रण गर्ने व्यवस्था नदेखिएको </a:t>
            </a:r>
          </a:p>
          <a:p>
            <a:pPr algn="just"/>
            <a:r>
              <a:rPr lang="ne-NP" sz="2200" dirty="0" smtClean="0">
                <a:cs typeface="Kalimati" pitchFamily="2"/>
              </a:rPr>
              <a:t>नक्सामा आधारित जग्गा प्रशासनलाई पुर्ण रुपमा आत्मसाथ गर्न नसकिएको</a:t>
            </a:r>
          </a:p>
          <a:p>
            <a:pPr algn="just"/>
            <a:r>
              <a:rPr lang="ne-NP" sz="2200" dirty="0" smtClean="0">
                <a:cs typeface="Kalimati" pitchFamily="2"/>
              </a:rPr>
              <a:t>हालसाविक सम्बन्धी व्यवस्था कानुनमा आधारित </a:t>
            </a:r>
            <a:r>
              <a:rPr lang="ne-NP" sz="2200" smtClean="0">
                <a:cs typeface="Kalimati" pitchFamily="2"/>
              </a:rPr>
              <a:t>नरहेको र </a:t>
            </a:r>
            <a:r>
              <a:rPr lang="ne-NP" sz="2200" dirty="0" smtClean="0">
                <a:cs typeface="Kalimati" pitchFamily="2"/>
              </a:rPr>
              <a:t>सो शब्दले नै बदनामी कमाएको</a:t>
            </a:r>
            <a:endParaRPr lang="en-US" sz="2200" dirty="0">
              <a:cs typeface="Kalimati" pitchFamily="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600201"/>
            <a:ext cx="5715000" cy="3352800"/>
          </a:xfrm>
        </p:spPr>
        <p:txBody>
          <a:bodyPr>
            <a:normAutofit/>
          </a:bodyPr>
          <a:lstStyle/>
          <a:p>
            <a:pPr algn="ctr">
              <a:buNone/>
            </a:pPr>
            <a:endParaRPr lang="ne-NP" sz="8800" dirty="0" smtClean="0">
              <a:cs typeface="Kalimati" pitchFamily="2"/>
            </a:endParaRPr>
          </a:p>
          <a:p>
            <a:pPr algn="ctr">
              <a:buNone/>
            </a:pPr>
            <a:r>
              <a:rPr lang="ne-NP" sz="8800" dirty="0" smtClean="0">
                <a:cs typeface="Kalimati" pitchFamily="2"/>
              </a:rPr>
              <a:t>धन्यबाद</a:t>
            </a:r>
            <a:endParaRPr lang="en-US" sz="8800" dirty="0">
              <a:cs typeface="Kalimati" pitchFamily="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381000"/>
          </a:xfrm>
        </p:spPr>
        <p:txBody>
          <a:bodyPr>
            <a:noAutofit/>
          </a:bodyPr>
          <a:lstStyle/>
          <a:p>
            <a:r>
              <a:rPr lang="ne-NP" sz="2800" b="1" dirty="0" smtClean="0">
                <a:solidFill>
                  <a:srgbClr val="00B0F0"/>
                </a:solidFill>
                <a:latin typeface="Preeti" pitchFamily="2" charset="0"/>
                <a:cs typeface="Kalimati" pitchFamily="2"/>
              </a:rPr>
              <a:t>परम्परागत भूमिलगत</a:t>
            </a:r>
            <a:r>
              <a:rPr lang="en-US" sz="2800" b="1" dirty="0" smtClean="0">
                <a:solidFill>
                  <a:srgbClr val="00B0F0"/>
                </a:solidFill>
                <a:latin typeface="Preeti" pitchFamily="2" charset="0"/>
                <a:cs typeface="Kalimati" pitchFamily="2"/>
              </a:rPr>
              <a:t> </a:t>
            </a:r>
            <a:r>
              <a:rPr lang="en-US" sz="2800" b="1" dirty="0" err="1" smtClean="0">
                <a:solidFill>
                  <a:srgbClr val="00B0F0"/>
                </a:solidFill>
                <a:cs typeface="Kalimati" pitchFamily="2"/>
              </a:rPr>
              <a:t>vs</a:t>
            </a:r>
            <a:r>
              <a:rPr lang="en-US" sz="2800" b="1" dirty="0" smtClean="0">
                <a:solidFill>
                  <a:srgbClr val="00B0F0"/>
                </a:solidFill>
                <a:latin typeface="Preeti" pitchFamily="2" charset="0"/>
                <a:cs typeface="Kalimati" pitchFamily="2"/>
              </a:rPr>
              <a:t> </a:t>
            </a:r>
            <a:r>
              <a:rPr lang="ne-NP" sz="2800" b="1" dirty="0" smtClean="0">
                <a:solidFill>
                  <a:srgbClr val="00B0F0"/>
                </a:solidFill>
                <a:latin typeface="Preeti" pitchFamily="2" charset="0"/>
                <a:cs typeface="Kalimati" pitchFamily="2"/>
              </a:rPr>
              <a:t>नक्शामा आधारित भूमिलगत</a:t>
            </a:r>
            <a:endParaRPr lang="en-US" sz="2800" b="1" dirty="0" smtClean="0">
              <a:solidFill>
                <a:srgbClr val="00B0F0"/>
              </a:solidFill>
              <a:latin typeface="Preeti" pitchFamily="2" charset="0"/>
              <a:cs typeface="Kalimati" pitchFamily="2"/>
            </a:endParaRPr>
          </a:p>
        </p:txBody>
      </p:sp>
      <p:sp>
        <p:nvSpPr>
          <p:cNvPr id="3" name="Content Placeholder 2"/>
          <p:cNvSpPr>
            <a:spLocks noGrp="1"/>
          </p:cNvSpPr>
          <p:nvPr>
            <p:ph idx="1"/>
          </p:nvPr>
        </p:nvSpPr>
        <p:spPr>
          <a:xfrm>
            <a:off x="457200" y="1066800"/>
            <a:ext cx="8229600" cy="5287963"/>
          </a:xfrm>
        </p:spPr>
        <p:txBody>
          <a:bodyPr>
            <a:normAutofit fontScale="92500"/>
          </a:bodyPr>
          <a:lstStyle/>
          <a:p>
            <a:pPr algn="just"/>
            <a:r>
              <a:rPr lang="ne-NP" sz="2000" dirty="0" smtClean="0">
                <a:cs typeface="Kalimati" pitchFamily="2"/>
              </a:rPr>
              <a:t>जग्गाको दर्ता किताब खडा गर्दा जग्गा नाप जाँच भएको ठाउँमा सो नाप जाँचबाट तयार भएको जग्गाधनी दर्ता स्रेस्ता बमोजिम गर्नु पर्ने ( मालपोत ऐन, २०३४)</a:t>
            </a:r>
          </a:p>
          <a:p>
            <a:pPr algn="just"/>
            <a:r>
              <a:rPr lang="ne-NP" sz="2000" dirty="0" smtClean="0">
                <a:cs typeface="Kalimati" pitchFamily="2"/>
              </a:rPr>
              <a:t>जग्गा धनी दर्ता प्रमाण पूर्जा वितरण भएको मितिले साठी दिनपछि छुट जग्गा दर्ताको निवेदन नपरेको जग्गा सरकारी वा सार्वजनीक जग्गाको रुपमा दर्ता गरी श्रेस्ता कायम गरिनेछ ।(जग्गा नाप जाँच ऐन,२०१९)</a:t>
            </a:r>
            <a:endParaRPr lang="en-US" sz="2000" dirty="0" smtClean="0">
              <a:cs typeface="Kalimati" pitchFamily="2"/>
            </a:endParaRPr>
          </a:p>
          <a:p>
            <a:pPr algn="just"/>
            <a:r>
              <a:rPr lang="ne-NP" sz="2000" dirty="0" smtClean="0">
                <a:cs typeface="Kalimati" pitchFamily="2"/>
              </a:rPr>
              <a:t>नापी कार्यालयले जग्गाधनी दर्ता प्रमाणपूर्जा वितरण भएको मितिले एक सय विस दिनभित्र नाप जाँच सम्बन्धी विवरण सम्वन्धित मालपोत कार्यालयमा वुझाउनु पर्नेछ र त्यस्तो विवरण प्राप्त भएपछि साविकको नाप जाँच सम्बन्धी दर्ता श्रेस्ता स्वतः खारेज हुनेछ । (जग्गा नाप जाँच ऐन,२०१९)</a:t>
            </a:r>
          </a:p>
          <a:p>
            <a:pPr algn="just"/>
            <a:r>
              <a:rPr lang="ne-NP" sz="2000" dirty="0" smtClean="0">
                <a:cs typeface="Kalimati" pitchFamily="2"/>
              </a:rPr>
              <a:t>तर साविक लगतको आधारमा देहाय बमोजिमको कार्य हुदै आएको छ ।</a:t>
            </a:r>
            <a:endParaRPr lang="en-US" sz="2000" dirty="0" smtClean="0">
              <a:cs typeface="Kalimati" pitchFamily="2"/>
            </a:endParaRPr>
          </a:p>
          <a:p>
            <a:pPr marL="1431925" indent="-457200">
              <a:buNone/>
            </a:pPr>
            <a:r>
              <a:rPr lang="ne-NP" sz="2000" dirty="0" smtClean="0">
                <a:cs typeface="Kalimati" pitchFamily="2"/>
              </a:rPr>
              <a:t>हालआवादी जग्गा दर्ता</a:t>
            </a:r>
          </a:p>
          <a:p>
            <a:pPr marL="1431925" indent="-457200">
              <a:buNone/>
            </a:pPr>
            <a:r>
              <a:rPr lang="ne-NP" sz="2000" dirty="0" smtClean="0">
                <a:cs typeface="Kalimati" pitchFamily="2"/>
              </a:rPr>
              <a:t>छुट नापी</a:t>
            </a:r>
          </a:p>
          <a:p>
            <a:pPr marL="1431925" indent="-457200">
              <a:buNone/>
            </a:pPr>
            <a:r>
              <a:rPr lang="ne-NP" sz="2000" dirty="0" smtClean="0">
                <a:cs typeface="Kalimati" pitchFamily="2"/>
              </a:rPr>
              <a:t>रैकर परिणत/मोही कायम</a:t>
            </a:r>
          </a:p>
          <a:p>
            <a:pPr marL="1431925" indent="-457200">
              <a:buNone/>
            </a:pPr>
            <a:r>
              <a:rPr lang="ne-NP" sz="2000" dirty="0" smtClean="0">
                <a:cs typeface="Kalimati" pitchFamily="2"/>
              </a:rPr>
              <a:t>साविक खोलाको जग्गा गुठीमा दर्ता</a:t>
            </a:r>
          </a:p>
          <a:p>
            <a:pPr marL="1431925" indent="-457200">
              <a:buNone/>
            </a:pPr>
            <a:r>
              <a:rPr lang="ne-NP" sz="2000" dirty="0" smtClean="0">
                <a:cs typeface="Kalimati" pitchFamily="2"/>
              </a:rPr>
              <a:t>नदी उकास दर्ता</a:t>
            </a:r>
          </a:p>
          <a:p>
            <a:pPr marL="1431925" indent="-457200">
              <a:buNone/>
            </a:pPr>
            <a:r>
              <a:rPr lang="ne-NP" sz="2000" dirty="0" smtClean="0">
                <a:cs typeface="Kalimati" pitchFamily="2"/>
              </a:rPr>
              <a:t>पर्ति जग्गा दर्ता</a:t>
            </a:r>
            <a:endParaRPr lang="en-US" sz="2000" dirty="0">
              <a:cs typeface="Kalimati" pitchFamily="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ne-NP" sz="3200" b="1" dirty="0" smtClean="0">
                <a:solidFill>
                  <a:srgbClr val="00B0F0"/>
                </a:solidFill>
                <a:latin typeface="Preeti" pitchFamily="2" charset="0"/>
                <a:cs typeface="Kalimati" pitchFamily="2"/>
              </a:rPr>
              <a:t>जग्गा प्रशासनसंग सम्बन्धित कानुनहरु </a:t>
            </a:r>
            <a:endParaRPr lang="en-US" sz="3200" b="1" dirty="0" smtClean="0">
              <a:solidFill>
                <a:srgbClr val="00B0F0"/>
              </a:solidFill>
              <a:latin typeface="Preeti" pitchFamily="2" charset="0"/>
              <a:cs typeface="Kalimati" pitchFamily="2"/>
            </a:endParaRPr>
          </a:p>
        </p:txBody>
      </p:sp>
      <p:sp>
        <p:nvSpPr>
          <p:cNvPr id="3" name="Content Placeholder 2"/>
          <p:cNvSpPr>
            <a:spLocks noGrp="1"/>
          </p:cNvSpPr>
          <p:nvPr>
            <p:ph idx="1"/>
          </p:nvPr>
        </p:nvSpPr>
        <p:spPr>
          <a:xfrm>
            <a:off x="457200" y="1219200"/>
            <a:ext cx="8229600" cy="4906963"/>
          </a:xfrm>
        </p:spPr>
        <p:txBody>
          <a:bodyPr/>
          <a:lstStyle/>
          <a:p>
            <a:r>
              <a:rPr lang="ne-NP" sz="2600" dirty="0" smtClean="0"/>
              <a:t>मुख्य कानुनहरु</a:t>
            </a:r>
          </a:p>
          <a:p>
            <a:pPr indent="233363">
              <a:buFont typeface="Wingdings" pitchFamily="2" charset="2"/>
              <a:buChar char="v"/>
            </a:pPr>
            <a:r>
              <a:rPr lang="ne-NP" sz="2600" dirty="0" smtClean="0"/>
              <a:t>   मुलुकी देवानी(संहिता) ऐन, २०७४</a:t>
            </a:r>
          </a:p>
          <a:p>
            <a:pPr indent="233363">
              <a:buFont typeface="Wingdings" pitchFamily="2" charset="2"/>
              <a:buChar char="v"/>
            </a:pPr>
            <a:r>
              <a:rPr lang="ne-NP" sz="2600" dirty="0" smtClean="0"/>
              <a:t>   मुलुकी देवानी कार्यविधी (संहिता) ऐन, २०७४</a:t>
            </a:r>
          </a:p>
          <a:p>
            <a:pPr indent="4763">
              <a:buFont typeface="Wingdings" pitchFamily="2" charset="2"/>
              <a:buChar char="v"/>
            </a:pPr>
            <a:r>
              <a:rPr lang="ne-NP" sz="2600" dirty="0" smtClean="0"/>
              <a:t>   जग्गा नापजांच ऐन, २०१९</a:t>
            </a:r>
          </a:p>
          <a:p>
            <a:pPr indent="4763">
              <a:buFont typeface="Wingdings" pitchFamily="2" charset="2"/>
              <a:buChar char="v"/>
            </a:pPr>
            <a:r>
              <a:rPr lang="ne-NP" sz="2600" dirty="0" smtClean="0"/>
              <a:t>   मालपोत ऐन, २०३४</a:t>
            </a:r>
          </a:p>
          <a:p>
            <a:pPr indent="4763">
              <a:buFont typeface="Wingdings" pitchFamily="2" charset="2"/>
              <a:buChar char="v"/>
            </a:pPr>
            <a:r>
              <a:rPr lang="ne-NP" sz="2600" dirty="0" smtClean="0"/>
              <a:t>   भूमि सम्बन्धी ऐन, २०२१</a:t>
            </a:r>
          </a:p>
          <a:p>
            <a:pPr indent="4763">
              <a:buFont typeface="Wingdings" pitchFamily="2" charset="2"/>
              <a:buChar char="v"/>
            </a:pPr>
            <a:r>
              <a:rPr lang="ne-NP" sz="2600" dirty="0" smtClean="0"/>
              <a:t>   गुठी संस्थान ऐन, २०३३</a:t>
            </a:r>
          </a:p>
          <a:p>
            <a:pPr indent="4763">
              <a:buFont typeface="Wingdings" pitchFamily="2" charset="2"/>
              <a:buChar char="v"/>
            </a:pPr>
            <a:r>
              <a:rPr lang="ne-NP" sz="2600" dirty="0" smtClean="0"/>
              <a:t>   स्थानिय सरकार संचालन ऐन, २०७४</a:t>
            </a:r>
          </a:p>
          <a:p>
            <a:r>
              <a:rPr lang="ne-NP" sz="2600" dirty="0" smtClean="0"/>
              <a:t>जग्गा प्रशासनसंग सम्बन्धित ६४ वटा ऐन</a:t>
            </a:r>
            <a:r>
              <a:rPr lang="en-US" sz="2600" dirty="0" smtClean="0"/>
              <a:t>,</a:t>
            </a:r>
            <a:r>
              <a:rPr lang="ne-NP" sz="2600" dirty="0" smtClean="0"/>
              <a:t> नियम</a:t>
            </a:r>
            <a:r>
              <a:rPr lang="en-US" sz="2600" dirty="0" smtClean="0"/>
              <a:t> </a:t>
            </a:r>
            <a:r>
              <a:rPr lang="ne-NP" sz="2600" dirty="0" smtClean="0"/>
              <a:t>तथा अन्य धेरै निर्देशिका, कार्यबिधी तथा परिपत्रहरु छन ।</a:t>
            </a:r>
            <a:endParaRPr lang="en-US" sz="2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295400"/>
            <a:ext cx="8001000" cy="5029200"/>
          </a:xfrm>
        </p:spPr>
        <p:txBody>
          <a:bodyPr>
            <a:normAutofit fontScale="92500" lnSpcReduction="10000"/>
          </a:bodyPr>
          <a:lstStyle/>
          <a:p>
            <a:pPr algn="just"/>
            <a:r>
              <a:rPr lang="ne-NP" sz="3000" b="1" dirty="0" smtClean="0"/>
              <a:t>जग्गा प्रशासनमा प्रयोग </a:t>
            </a:r>
            <a:r>
              <a:rPr lang="ne-NP" sz="3000" b="1" dirty="0"/>
              <a:t>भइरहेका </a:t>
            </a:r>
            <a:r>
              <a:rPr lang="ne-NP" sz="3000" b="1" dirty="0" smtClean="0"/>
              <a:t>अन्य कानूनहरुः</a:t>
            </a:r>
            <a:endParaRPr lang="en-US" sz="3000" dirty="0"/>
          </a:p>
          <a:p>
            <a:pPr lvl="0" algn="just"/>
            <a:r>
              <a:rPr lang="ne-NP" sz="3000" dirty="0"/>
              <a:t>उखडा सम्बन्धी ऐन २०२१ तथा नियमावली २०२१</a:t>
            </a:r>
            <a:endParaRPr lang="en-US" sz="3000" dirty="0"/>
          </a:p>
          <a:p>
            <a:pPr lvl="0" algn="just"/>
            <a:r>
              <a:rPr lang="ne-NP" sz="3000" dirty="0"/>
              <a:t>खर्क जग्गा  राष्टियकरण ऐन  २०३१</a:t>
            </a:r>
            <a:endParaRPr lang="en-US" sz="3000" dirty="0"/>
          </a:p>
          <a:p>
            <a:pPr lvl="0" algn="just"/>
            <a:r>
              <a:rPr lang="ne-NP" sz="3000" dirty="0"/>
              <a:t>झोरा क्षेत्रको जग्गा सम्बन्धी ऐन २०२८</a:t>
            </a:r>
            <a:endParaRPr lang="en-US" sz="3000" dirty="0"/>
          </a:p>
          <a:p>
            <a:pPr lvl="0" algn="just"/>
            <a:r>
              <a:rPr lang="ne-NP" sz="3000" dirty="0"/>
              <a:t>पशुपति क्षेत्र विकास कोष ऐन २०४४</a:t>
            </a:r>
            <a:endParaRPr lang="en-US" sz="3000" dirty="0"/>
          </a:p>
          <a:p>
            <a:pPr lvl="0" algn="just"/>
            <a:r>
              <a:rPr lang="ne-NP" sz="3000" dirty="0"/>
              <a:t>राप्तिदून विकास क्षेत्रको जमिनको व्यवस्था गर्ने ऐन २०२४</a:t>
            </a:r>
            <a:endParaRPr lang="en-US" sz="3000" dirty="0"/>
          </a:p>
          <a:p>
            <a:pPr lvl="0" algn="just"/>
            <a:r>
              <a:rPr lang="ne-NP" sz="3000" dirty="0" smtClean="0"/>
              <a:t>जग्गा </a:t>
            </a:r>
            <a:r>
              <a:rPr lang="ne-NP" sz="3000" dirty="0"/>
              <a:t>प्राप्ति ऐन २०३४ </a:t>
            </a:r>
            <a:endParaRPr lang="en-US" sz="3000" dirty="0"/>
          </a:p>
          <a:p>
            <a:pPr lvl="0" algn="just"/>
            <a:r>
              <a:rPr lang="ne-NP" sz="3000" dirty="0"/>
              <a:t>विर्ता उन्मूलन ऐन २०१६ </a:t>
            </a:r>
            <a:endParaRPr lang="en-US" sz="3000" dirty="0"/>
          </a:p>
          <a:p>
            <a:pPr lvl="0" algn="just"/>
            <a:r>
              <a:rPr lang="ne-NP" sz="3000" dirty="0" smtClean="0"/>
              <a:t>सार्वजनिक सडक </a:t>
            </a:r>
            <a:r>
              <a:rPr lang="ne-NP" sz="3000" dirty="0"/>
              <a:t>ऐन २०३१</a:t>
            </a:r>
            <a:endParaRPr lang="en-US" sz="3000" dirty="0"/>
          </a:p>
          <a:p>
            <a:endParaRPr lang="en-US" dirty="0"/>
          </a:p>
        </p:txBody>
      </p:sp>
      <p:sp>
        <p:nvSpPr>
          <p:cNvPr id="4" name="TextBox 3"/>
          <p:cNvSpPr txBox="1"/>
          <p:nvPr/>
        </p:nvSpPr>
        <p:spPr>
          <a:xfrm>
            <a:off x="762000" y="381000"/>
            <a:ext cx="7467600" cy="584775"/>
          </a:xfrm>
          <a:prstGeom prst="rect">
            <a:avLst/>
          </a:prstGeom>
          <a:noFill/>
        </p:spPr>
        <p:txBody>
          <a:bodyPr wrap="square" rtlCol="0">
            <a:spAutoFit/>
          </a:bodyPr>
          <a:lstStyle/>
          <a:p>
            <a:pPr algn="ctr"/>
            <a:r>
              <a:rPr lang="ne-NP" sz="3200" b="1" dirty="0" smtClean="0">
                <a:solidFill>
                  <a:srgbClr val="00B0F0"/>
                </a:solidFill>
                <a:latin typeface="Preeti" pitchFamily="2" charset="0"/>
                <a:ea typeface="+mj-ea"/>
                <a:cs typeface="Kalimati" pitchFamily="2"/>
              </a:rPr>
              <a:t>जग्गा प्रशासनसंग सम्बन्धित कानुनहरु </a:t>
            </a:r>
            <a:endParaRPr lang="en-US" sz="3200" b="1" dirty="0">
              <a:solidFill>
                <a:srgbClr val="00B0F0"/>
              </a:solidFill>
              <a:latin typeface="Preeti" pitchFamily="2" charset="0"/>
              <a:ea typeface="+mj-ea"/>
              <a:cs typeface="Kalimati" pitchFamily="2"/>
            </a:endParaRPr>
          </a:p>
        </p:txBody>
      </p:sp>
    </p:spTree>
    <p:extLst>
      <p:ext uri="{BB962C8B-B14F-4D97-AF65-F5344CB8AC3E}">
        <p14:creationId xmlns:p14="http://schemas.microsoft.com/office/powerpoint/2010/main" xmlns="" val="16507010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ne-NP" sz="3200" b="1" dirty="0" smtClean="0">
                <a:solidFill>
                  <a:srgbClr val="00B0F0"/>
                </a:solidFill>
                <a:latin typeface="Preeti" pitchFamily="2" charset="0"/>
                <a:cs typeface="Kalimati" pitchFamily="2"/>
              </a:rPr>
              <a:t>जग्गा नाप जाँच ऐन, २०१९का सबल पक्षहरु</a:t>
            </a:r>
            <a:endParaRPr lang="en-US" sz="3200" b="1" dirty="0">
              <a:solidFill>
                <a:srgbClr val="00B0F0"/>
              </a:solidFill>
              <a:latin typeface="Preeti" pitchFamily="2" charset="0"/>
              <a:cs typeface="Kalimati" pitchFamily="2"/>
            </a:endParaRPr>
          </a:p>
        </p:txBody>
      </p:sp>
      <p:sp>
        <p:nvSpPr>
          <p:cNvPr id="3" name="Content Placeholder 2"/>
          <p:cNvSpPr>
            <a:spLocks noGrp="1"/>
          </p:cNvSpPr>
          <p:nvPr>
            <p:ph idx="1"/>
          </p:nvPr>
        </p:nvSpPr>
        <p:spPr>
          <a:xfrm>
            <a:off x="457200" y="1143000"/>
            <a:ext cx="8229600" cy="4983163"/>
          </a:xfrm>
        </p:spPr>
        <p:txBody>
          <a:bodyPr>
            <a:noAutofit/>
          </a:bodyPr>
          <a:lstStyle/>
          <a:p>
            <a:pPr algn="just"/>
            <a:r>
              <a:rPr lang="ne-NP" sz="2600" dirty="0" smtClean="0">
                <a:cs typeface="Kalimati" pitchFamily="2"/>
              </a:rPr>
              <a:t>ऐलानी जग्गा</a:t>
            </a:r>
            <a:r>
              <a:rPr lang="en-US" sz="2600" dirty="0" smtClean="0">
                <a:cs typeface="Kalimati" pitchFamily="2"/>
              </a:rPr>
              <a:t>, </a:t>
            </a:r>
            <a:r>
              <a:rPr lang="ne-NP" sz="2600" dirty="0" smtClean="0">
                <a:cs typeface="Kalimati" pitchFamily="2"/>
              </a:rPr>
              <a:t>सार्वजनिक जग्गा र निर्धारित भएको वन सीमाना भित्रको जग्गा वाहेक दर्ता तिरो केही नभई परापूर्वदेखि वेनिस्सा हकभोग भई आवाद गरी खाईआएको जग्गा दर्ता गर्ने व्यवस्था ।</a:t>
            </a:r>
            <a:endParaRPr lang="en-US" sz="2600" dirty="0" smtClean="0">
              <a:cs typeface="Kalimati" pitchFamily="2"/>
            </a:endParaRPr>
          </a:p>
          <a:p>
            <a:pPr algn="just"/>
            <a:r>
              <a:rPr lang="ne-NP" sz="2600" dirty="0" smtClean="0">
                <a:cs typeface="Kalimati" pitchFamily="2"/>
              </a:rPr>
              <a:t>दर्ता तिरो नभएको घरजग्गाको स्वामित्व घरायसी लिखतको आधारवाट पाई कम्तीमा पन्ध्र वर्षसम्म आफ्नो हक जानी अटुट भोग गरेको र सो लिखतलाई लिएर कुनै अदालतमा नालिस उजूर नपरेको लिखत रजिष्टेशन नभएको भए तापनि सो लिखतलाई सदर मानी जग्गा दर्ता गर्ने व्यवस्था ।</a:t>
            </a:r>
            <a:endParaRPr lang="en-US" sz="2600" dirty="0" smtClean="0">
              <a:cs typeface="Kalimati" pitchFamily="2"/>
            </a:endParaRPr>
          </a:p>
          <a:p>
            <a:pPr algn="just"/>
            <a:r>
              <a:rPr lang="ne-NP" sz="2600" dirty="0" smtClean="0">
                <a:cs typeface="Kalimati" pitchFamily="2"/>
              </a:rPr>
              <a:t>जमीन तल्ला र माथिल्लो तल्लाहरुमा वा एकै तल्लामा पृथक पृथक स्वामित्व भएको घरजग्गा नाप जाँच गर्दा त्यस्तो घरजग्गा पृथक पृथक स्वामित्व भएको घर जग्गावालाहरुको नाममा छुट्टा छुट्टै दर्ता गर्नु पर्ने व्यवस्था ।</a:t>
            </a:r>
            <a:endParaRPr lang="en-US" sz="2600" dirty="0" smtClean="0">
              <a:cs typeface="Kalimati" pitchFamily="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ne-NP" sz="3200" b="1" dirty="0" smtClean="0">
                <a:solidFill>
                  <a:srgbClr val="00B0F0"/>
                </a:solidFill>
                <a:latin typeface="Preeti" pitchFamily="2" charset="0"/>
                <a:cs typeface="Kalimati" pitchFamily="2"/>
              </a:rPr>
              <a:t>जग्गा नाप जाँच ऐन, २०१९का सबल पक्षहरु</a:t>
            </a:r>
            <a:endParaRPr lang="en-US" sz="3200" dirty="0"/>
          </a:p>
        </p:txBody>
      </p:sp>
      <p:sp>
        <p:nvSpPr>
          <p:cNvPr id="3" name="Content Placeholder 2"/>
          <p:cNvSpPr>
            <a:spLocks noGrp="1"/>
          </p:cNvSpPr>
          <p:nvPr>
            <p:ph idx="1"/>
          </p:nvPr>
        </p:nvSpPr>
        <p:spPr>
          <a:xfrm>
            <a:off x="457200" y="990600"/>
            <a:ext cx="8229600" cy="5562600"/>
          </a:xfrm>
        </p:spPr>
        <p:txBody>
          <a:bodyPr>
            <a:normAutofit fontScale="70000" lnSpcReduction="20000"/>
          </a:bodyPr>
          <a:lstStyle/>
          <a:p>
            <a:pPr algn="just">
              <a:lnSpc>
                <a:spcPct val="110000"/>
              </a:lnSpc>
            </a:pPr>
            <a:r>
              <a:rPr lang="ne-NP" sz="3600" dirty="0" smtClean="0">
                <a:cs typeface="Kalimati" pitchFamily="2"/>
              </a:rPr>
              <a:t>पुनः नाप जाँच भएको क्षेत्रमा जग्गा नापी गरी क्षेत्रीय कितावमा दर्ता गर्दा गराउँदा यस अघि नाप जाँच गरी तयार भएको मौजुदा नक्सा एवं दर्ता श्रेस्ता हेरी भिडाई क्षेत्रीय कितावको प्रमाण संकेतमा सो को विवरण जनाउनु पर्ने व्यवस्था ।</a:t>
            </a:r>
          </a:p>
          <a:p>
            <a:pPr algn="just">
              <a:lnSpc>
                <a:spcPct val="110000"/>
              </a:lnSpc>
            </a:pPr>
            <a:r>
              <a:rPr lang="ne-NP" sz="3600" dirty="0" smtClean="0">
                <a:cs typeface="Kalimati" pitchFamily="2"/>
              </a:rPr>
              <a:t>दिइएको म्यादभित्र पनि उपस्थित नहुने वा आफ्नो प्रतिनिधि पनि नपठाउने जग्गावालाको जग्गा मौजुदा श्रेस्तामा भएको विवरण भिडाई वडा समितिका एकजना प्रतिनिधिको रोहवरमा तोकिएको अधिकारीले दर्ता गरिदिन सक्ने व्यवस्था ।</a:t>
            </a:r>
            <a:endParaRPr lang="en-US" sz="3600" dirty="0" smtClean="0">
              <a:cs typeface="Kalimati" pitchFamily="2"/>
            </a:endParaRPr>
          </a:p>
          <a:p>
            <a:pPr algn="just">
              <a:lnSpc>
                <a:spcPct val="110000"/>
              </a:lnSpc>
            </a:pPr>
            <a:r>
              <a:rPr lang="ne-NP" sz="3600" dirty="0" smtClean="0">
                <a:cs typeface="Kalimati" pitchFamily="2"/>
              </a:rPr>
              <a:t>कुनै जग्गा नाप जाँच हुँदा दुई वा दुईभन्दा वढी व्यक्तिहरुको वीच तेरो मेरो सम्वन्धी प्रश्न उठेमा तोकिएको अधिकारीले सो कुराको दुवै पक्षको प्रमाण जाँची जुन पक्षको प्रमाण वलियो देखिन्छ त्यसै पक्षको नाममा अदालतवाट अन्तिम निर्णय भई नआएसम्मका लागि अस्थायी दर्ता गर्ने निर्णय गर्न व्यवस्था ।</a:t>
            </a:r>
            <a:endParaRPr lang="en-US" sz="3600" dirty="0" smtClean="0">
              <a:cs typeface="Kalimati" pitchFamily="2"/>
            </a:endParaRP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ne-NP" sz="3200" b="1" dirty="0" smtClean="0">
                <a:solidFill>
                  <a:srgbClr val="00B0F0"/>
                </a:solidFill>
                <a:latin typeface="Preeti" pitchFamily="2" charset="0"/>
                <a:cs typeface="Kalimati" pitchFamily="2"/>
              </a:rPr>
              <a:t>जग्गा नाप जाँच ऐन, २०१९का सबल पक्षहरु</a:t>
            </a:r>
            <a:endParaRPr lang="en-US" sz="3200" dirty="0"/>
          </a:p>
        </p:txBody>
      </p:sp>
      <p:sp>
        <p:nvSpPr>
          <p:cNvPr id="3" name="Content Placeholder 2"/>
          <p:cNvSpPr>
            <a:spLocks noGrp="1"/>
          </p:cNvSpPr>
          <p:nvPr>
            <p:ph idx="1"/>
          </p:nvPr>
        </p:nvSpPr>
        <p:spPr>
          <a:xfrm>
            <a:off x="457200" y="990600"/>
            <a:ext cx="8229600" cy="5135563"/>
          </a:xfrm>
        </p:spPr>
        <p:txBody>
          <a:bodyPr>
            <a:normAutofit fontScale="92500" lnSpcReduction="20000"/>
          </a:bodyPr>
          <a:lstStyle/>
          <a:p>
            <a:pPr algn="just"/>
            <a:r>
              <a:rPr lang="ne-NP" dirty="0" smtClean="0">
                <a:cs typeface="Kalimati" pitchFamily="2"/>
              </a:rPr>
              <a:t>छुट जग्गा नापी गर्ने र दर्ता सम्म छुट जग्गाको छुट जग्गा दर्ता गर्ने व्यवस्था ।</a:t>
            </a:r>
            <a:endParaRPr lang="en-US" dirty="0" smtClean="0">
              <a:cs typeface="Kalimati" pitchFamily="2"/>
            </a:endParaRPr>
          </a:p>
          <a:p>
            <a:pPr algn="just"/>
            <a:r>
              <a:rPr lang="ne-NP" dirty="0" smtClean="0">
                <a:cs typeface="Kalimati" pitchFamily="2"/>
              </a:rPr>
              <a:t>जग्गाधनी दर्ता प्रमाण पूर्जा वितरण भएको मितिले साठी दिनपछि छुट जग्गा दर्ताको निवेदन नपरेमा त्यस्तो जग्गा सरकारी वा सार्वजनिक जग्गाको रुपमा दर्ता गरी श्रेस्ता कायम गर्ने व्यवस्था ।</a:t>
            </a:r>
          </a:p>
          <a:p>
            <a:pPr algn="just"/>
            <a:r>
              <a:rPr lang="ne-NP" dirty="0" smtClean="0">
                <a:cs typeface="Kalimati" pitchFamily="2"/>
              </a:rPr>
              <a:t>साविकमा सरकारी वा सार्वजनिक जग्गा जनिई नाप जाँच भएको कुनै जग्गा कसैले आवाद</a:t>
            </a:r>
            <a:r>
              <a:rPr lang="en-US" dirty="0" smtClean="0">
                <a:cs typeface="Kalimati" pitchFamily="2"/>
              </a:rPr>
              <a:t>, </a:t>
            </a:r>
            <a:r>
              <a:rPr lang="ne-NP" dirty="0" smtClean="0">
                <a:cs typeface="Kalimati" pitchFamily="2"/>
              </a:rPr>
              <a:t>कमोद वा घरवास गरी अतिक्रमण गरी भोग गरेको भए पनि नाप जाँच गर्दा त्यस्तो जग्गा सरकारी वा सार्वजनिक जग्गाको रुपमा दर्ता गर्नु पर्ने व्यवस्था ।</a:t>
            </a:r>
            <a:endParaRPr lang="en-US" dirty="0" smtClean="0">
              <a:cs typeface="Kalimati" pitchFamily="2"/>
            </a:endParaRPr>
          </a:p>
          <a:p>
            <a:pPr algn="just"/>
            <a:r>
              <a:rPr lang="ne-NP" dirty="0" smtClean="0">
                <a:cs typeface="Kalimati" pitchFamily="2"/>
              </a:rPr>
              <a:t>पुर्जा वितरण हुनु अगावै गल्ती त्रुटी सुधार गर्न सकिने व्यवस्था । </a:t>
            </a:r>
            <a:r>
              <a:rPr lang="en-US" dirty="0" smtClean="0">
                <a:cs typeface="Kalimati" pitchFamily="2"/>
              </a:rPr>
              <a:t> </a:t>
            </a:r>
          </a:p>
          <a:p>
            <a:endParaRPr lang="ne-NP"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543</TotalTime>
  <Words>3068</Words>
  <Application>Microsoft Office PowerPoint</Application>
  <PresentationFormat>On-screen Show (4:3)</PresentationFormat>
  <Paragraphs>254</Paragraphs>
  <Slides>34</Slides>
  <Notes>3</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नेपालमा जग्गा प्रशासन सम्बन्धी कानुनी व्यवस्थाहरु </vt:lpstr>
      <vt:lpstr>नक्शामा आधारित भूमि लगत प्रणालीको आवश्यकता </vt:lpstr>
      <vt:lpstr>नेपालमा नाप नक्शाको स्थिति </vt:lpstr>
      <vt:lpstr>परम्परागत भूमिलगत vs नक्शामा आधारित भूमिलगत</vt:lpstr>
      <vt:lpstr>जग्गा प्रशासनसंग सम्बन्धित कानुनहरु </vt:lpstr>
      <vt:lpstr>Slide 6</vt:lpstr>
      <vt:lpstr>जग्गा नाप जाँच ऐन, २०१९का सबल पक्षहरु</vt:lpstr>
      <vt:lpstr>जग्गा नाप जाँच ऐन, २०१९का सबल पक्षहरु</vt:lpstr>
      <vt:lpstr>जग्गा नाप जाँच ऐन, २०१९का सबल पक्षहरु</vt:lpstr>
      <vt:lpstr> जग्गा नाप जाँच ऐन, २०१९का सबल पक्षहरु </vt:lpstr>
      <vt:lpstr>जग्गा नाप जाँच ऐन, २०१९का सबल पक्षहरु</vt:lpstr>
      <vt:lpstr>जग्गा नाप जाँच ऐन, २०१९का सबल पक्षहरु</vt:lpstr>
      <vt:lpstr>कमजोर पक्ष</vt:lpstr>
      <vt:lpstr>जग्गा नाप जाँच नियमावली २०५८, निर्देशिका र कार्यविधी</vt:lpstr>
      <vt:lpstr>मालपोत ऐन २०३४ का विशेषताहरु</vt:lpstr>
      <vt:lpstr>मालपोत ऐन २०३४ का विशेषताहरु</vt:lpstr>
      <vt:lpstr>मालपोत ऐन २०३४ का विशेषताहरु</vt:lpstr>
      <vt:lpstr>मालपोत ऐन कार्यान्वयनमा देखापरेका सवालहरु</vt:lpstr>
      <vt:lpstr>भूमि सम्बन्धी ऐन, २०२१ का मुख्य प्रावधानहरु</vt:lpstr>
      <vt:lpstr>मुलुकी देवानी(संहिता) ऐन, २०७४</vt:lpstr>
      <vt:lpstr>मुलुकी देवानी(संहिता) ऐन, २०७४</vt:lpstr>
      <vt:lpstr>विर्ता उन्मूलन ऐन, २०१६</vt:lpstr>
      <vt:lpstr>बिर्ता जग्गा दर्ता सम्बन्धी व्यवस्था</vt:lpstr>
      <vt:lpstr>बिर्ता जग्गा दर्ता सम्बन्धी व्यवस्था</vt:lpstr>
      <vt:lpstr>विर्ता जग्गा रैकरमा परिणत गरी दर्ता गर्ने ब्यवस्था</vt:lpstr>
      <vt:lpstr>विर्ता जग्गाको प्रकृति</vt:lpstr>
      <vt:lpstr>गुठी जग्गाको दर्ता</vt:lpstr>
      <vt:lpstr>गुठी अधीनस्थ जग्गा रैतान नम्वरीमा परिणत गर्न नमिल्ने </vt:lpstr>
      <vt:lpstr>उखडा जग्गा दर्ता सम्बन्धी व्यवस्था </vt:lpstr>
      <vt:lpstr>झोरा क्षेत्रको जग्गा दर्ता सम्बन्धी व्यवस्थाः </vt:lpstr>
      <vt:lpstr>बहाल विटौरी जग्गा सम्बन्धी व्यवस्था</vt:lpstr>
      <vt:lpstr>विर्ता, गुठी, कोदाले, विटौरी, लगायतका जग्गा दर्ता सम्बन्धमा देखा परेका बिबादहरु</vt:lpstr>
      <vt:lpstr>एकिकृत ऐनको आवश्यकता</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Anil Marasini</dc:creator>
  <cp:lastModifiedBy>Corporate Edition</cp:lastModifiedBy>
  <cp:revision>90</cp:revision>
  <dcterms:created xsi:type="dcterms:W3CDTF">2006-08-16T00:00:00Z</dcterms:created>
  <dcterms:modified xsi:type="dcterms:W3CDTF">2020-01-27T08:52:32Z</dcterms:modified>
</cp:coreProperties>
</file>